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84" r:id="rId1"/>
  </p:sldMasterIdLst>
  <p:notesMasterIdLst>
    <p:notesMasterId r:id="rId70"/>
  </p:notesMasterIdLst>
  <p:handoutMasterIdLst>
    <p:handoutMasterId r:id="rId71"/>
  </p:handoutMasterIdLst>
  <p:sldIdLst>
    <p:sldId id="849" r:id="rId2"/>
    <p:sldId id="850" r:id="rId3"/>
    <p:sldId id="851" r:id="rId4"/>
    <p:sldId id="921" r:id="rId5"/>
    <p:sldId id="922" r:id="rId6"/>
    <p:sldId id="923" r:id="rId7"/>
    <p:sldId id="855" r:id="rId8"/>
    <p:sldId id="924" r:id="rId9"/>
    <p:sldId id="925" r:id="rId10"/>
    <p:sldId id="858" r:id="rId11"/>
    <p:sldId id="859" r:id="rId12"/>
    <p:sldId id="860" r:id="rId13"/>
    <p:sldId id="861" r:id="rId14"/>
    <p:sldId id="862" r:id="rId15"/>
    <p:sldId id="863" r:id="rId16"/>
    <p:sldId id="865" r:id="rId17"/>
    <p:sldId id="926" r:id="rId18"/>
    <p:sldId id="867" r:id="rId19"/>
    <p:sldId id="868" r:id="rId20"/>
    <p:sldId id="870" r:id="rId21"/>
    <p:sldId id="871" r:id="rId22"/>
    <p:sldId id="927" r:id="rId23"/>
    <p:sldId id="873" r:id="rId24"/>
    <p:sldId id="928" r:id="rId25"/>
    <p:sldId id="875" r:id="rId26"/>
    <p:sldId id="876" r:id="rId27"/>
    <p:sldId id="877" r:id="rId28"/>
    <p:sldId id="878" r:id="rId29"/>
    <p:sldId id="879" r:id="rId30"/>
    <p:sldId id="880" r:id="rId31"/>
    <p:sldId id="881" r:id="rId32"/>
    <p:sldId id="882" r:id="rId33"/>
    <p:sldId id="883" r:id="rId34"/>
    <p:sldId id="884" r:id="rId35"/>
    <p:sldId id="885" r:id="rId36"/>
    <p:sldId id="886" r:id="rId37"/>
    <p:sldId id="887" r:id="rId38"/>
    <p:sldId id="888" r:id="rId39"/>
    <p:sldId id="889" r:id="rId40"/>
    <p:sldId id="890" r:id="rId41"/>
    <p:sldId id="891" r:id="rId42"/>
    <p:sldId id="892" r:id="rId43"/>
    <p:sldId id="893" r:id="rId44"/>
    <p:sldId id="894" r:id="rId45"/>
    <p:sldId id="895" r:id="rId46"/>
    <p:sldId id="896" r:id="rId47"/>
    <p:sldId id="897" r:id="rId48"/>
    <p:sldId id="898" r:id="rId49"/>
    <p:sldId id="899" r:id="rId50"/>
    <p:sldId id="900" r:id="rId51"/>
    <p:sldId id="901" r:id="rId52"/>
    <p:sldId id="902" r:id="rId53"/>
    <p:sldId id="903" r:id="rId54"/>
    <p:sldId id="904" r:id="rId55"/>
    <p:sldId id="907" r:id="rId56"/>
    <p:sldId id="908" r:id="rId57"/>
    <p:sldId id="909" r:id="rId58"/>
    <p:sldId id="910" r:id="rId59"/>
    <p:sldId id="911" r:id="rId60"/>
    <p:sldId id="912" r:id="rId61"/>
    <p:sldId id="913" r:id="rId62"/>
    <p:sldId id="914" r:id="rId63"/>
    <p:sldId id="915" r:id="rId64"/>
    <p:sldId id="916" r:id="rId65"/>
    <p:sldId id="917" r:id="rId66"/>
    <p:sldId id="918" r:id="rId67"/>
    <p:sldId id="919" r:id="rId68"/>
    <p:sldId id="920" r:id="rId69"/>
  </p:sldIdLst>
  <p:sldSz cx="9144000" cy="6858000" type="screen4x3"/>
  <p:notesSz cx="7023100" cy="9334500"/>
  <p:embeddedFontLs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Tahoma" panose="020B0604030504040204" pitchFamily="34" charset="0"/>
      <p:regular r:id="rId76"/>
      <p:bold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SimSun" panose="02010600030101010101" pitchFamily="2" charset="-122"/>
      <p:regular r:id="rId82"/>
    </p:embeddedFont>
    <p:embeddedFont>
      <p:font typeface="Arial Narrow" panose="020B0606020202030204" pitchFamily="34" charset="0"/>
      <p:regular r:id="rId83"/>
      <p:bold r:id="rId84"/>
      <p:italic r:id="rId85"/>
      <p:boldItalic r:id="rId86"/>
    </p:embeddedFont>
    <p:embeddedFont>
      <p:font typeface="cmsy10" panose="020B0500000000000000" pitchFamily="34" charset="0"/>
      <p:regular r:id="rId87"/>
    </p:embeddedFont>
    <p:embeddedFont>
      <p:font typeface="Arial Unicode MS" panose="020B0604020202020204" charset="-128"/>
      <p:regular r:id="rId88"/>
    </p:embeddedFont>
    <p:embeddedFont>
      <p:font typeface="Abadi MT Condensed Light" panose="020B0604020202020204" charset="0"/>
      <p:regular r:id="rId8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CC"/>
    <a:srgbClr val="33CC33"/>
    <a:srgbClr val="FFFFFF"/>
    <a:srgbClr val="FF9933"/>
    <a:srgbClr val="A50021"/>
    <a:srgbClr val="CCFFCC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13" autoAdjust="0"/>
  </p:normalViewPr>
  <p:slideViewPr>
    <p:cSldViewPr>
      <p:cViewPr varScale="1">
        <p:scale>
          <a:sx n="96" d="100"/>
          <a:sy n="96" d="100"/>
        </p:scale>
        <p:origin x="978" y="60"/>
      </p:cViewPr>
      <p:guideLst>
        <p:guide orient="horz" pos="14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14"/>
    </p:cViewPr>
  </p:sorterViewPr>
  <p:notesViewPr>
    <p:cSldViewPr>
      <p:cViewPr varScale="1">
        <p:scale>
          <a:sx n="52" d="100"/>
          <a:sy n="52" d="100"/>
        </p:scale>
        <p:origin x="-2118" y="-72"/>
      </p:cViewPr>
      <p:guideLst>
        <p:guide orient="horz" pos="2940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3.fntdata"/><Relationship Id="rId89" Type="http://schemas.openxmlformats.org/officeDocument/2006/relationships/font" Target="fonts/font1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6.fntdata"/><Relationship Id="rId61" Type="http://schemas.openxmlformats.org/officeDocument/2006/relationships/slide" Target="slides/slide60.xml"/><Relationship Id="rId82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4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4600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64600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43" tIns="46722" rIns="93443" bIns="4672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4E19667D-8F37-4A3D-867D-B4518C9BA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863" y="0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701675"/>
            <a:ext cx="4665662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33888"/>
            <a:ext cx="5153025" cy="419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7775"/>
            <a:ext cx="304323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863" y="8867775"/>
            <a:ext cx="3043237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453" tIns="46727" rIns="93453" bIns="46727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effectLst/>
              </a:defRPr>
            </a:lvl1pPr>
          </a:lstStyle>
          <a:p>
            <a:pPr>
              <a:defRPr/>
            </a:pPr>
            <a:fld id="{58754874-3312-4CE6-ABA3-FB6080A84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3A811-8BA4-4E04-A235-F411559924C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1675"/>
            <a:ext cx="4662488" cy="3498850"/>
          </a:xfrm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582" y="4433575"/>
            <a:ext cx="5151937" cy="419989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BDD4-83E9-4D89-95B8-54E6BA69277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8F175-68BB-473D-8436-5F03260F9BA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E7B2F-B1DB-4D93-B86E-A3B7EE55AE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AA0B9-DBD1-42D6-B3C4-14235378737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D751C-CA4C-4BCE-B034-F1EED79B190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F80AF-B798-4A0E-A95F-562C57DBE3E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B10A5-5B46-4CD9-81B6-A84F0F5B464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B10A5-5B46-4CD9-81B6-A84F0F5B4643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7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F7D8-5B77-449A-9880-4E8845947D4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7F67B-9134-4101-826A-DD0B2FB75D3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11BD3-9B34-4436-9908-0CF99168345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88B59-5537-491A-81AE-F173C536B53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7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56DDA-BC6D-4EC5-B867-28AEA9714DB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56DDA-BC6D-4EC5-B867-28AEA9714DB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1E4D9-88C4-4CE1-A27A-050EDDF2326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1E4D9-88C4-4CE1-A27A-050EDDF2326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8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45D7A-B1BB-4FE8-AE31-C0072716C85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08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2E484-6018-408A-8BF1-D39D219DEBAB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08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B84AA-0364-4973-9742-11B38C970F6A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8B106-1997-473D-A854-4F14885B0E1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B8FCA-9F7E-4737-AFB5-F7841D9D35A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700D7-4AF2-4310-A5E1-CE863A41039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E05AA5-EB98-456A-B676-202E5F54ABE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3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F90DE0-8834-4620-AF6F-E8B3BE5E3411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CD584-8E14-4A30-A2D9-4C900CD1B2E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9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71B2D-CD63-4A85-9F09-D10C7123BD1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9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614A0-9813-42A8-B0BB-604B96FDE892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9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090FE-B8CB-4CC6-9177-E0D439AF8F5A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B5B79-A7CD-4774-B360-71D479EC03A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9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DE4A8-5BEF-4734-B9E9-DA45B1A8605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9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B91B4F-1A59-4078-8ECD-05059CD5CCB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3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862" tIns="45931" rIns="91862" bIns="45931"/>
          <a:lstStyle/>
          <a:p>
            <a:r>
              <a:rPr lang="en-US" altLang="en-US"/>
              <a:t>Furthermore, it’s not clear whether there exists a distance metric that is good for any clustering algorithms for any tasks.</a:t>
            </a:r>
          </a:p>
          <a:p>
            <a:endParaRPr lang="en-US" altLang="en-US"/>
          </a:p>
          <a:p>
            <a:r>
              <a:rPr lang="en-US" altLang="en-US"/>
              <a:t>This examples shows that different combinations with clustering algorithms and distance 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608A-BD1E-4967-A9A6-8BB5092ED4C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9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CCE43F-1D28-4E25-9912-38E37D5BB58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3C18F-B990-4565-A359-EF06C6B9ED8E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0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E90D2-4217-4E43-9E90-16977B9091BB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F8269-1E9D-4BA8-ACD7-5BFFEC5187CE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0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50228-D43A-47D0-A719-6ED84B4246D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10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19B21-D415-45B6-9CC2-49AD5FE8B3CE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0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377C67-0104-4A1B-B957-69EA16454873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10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6B350F-4C12-4920-A93A-DD55FCA3F1B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5C9F8-60CD-44A1-933E-0546401FB8EE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10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38A9D-0EBB-4841-B2DC-C206124DFED4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0F179E-8D99-494C-8A32-3A9F0A421A66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1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37B5D-0D77-48D6-9F2D-049F820D2658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F016EB-D93C-48E5-8DD8-5BED08DB9A52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11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54E5C0-8977-4087-A14A-D9223D53EF7F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A619CA-2665-4151-B5E8-F0F01401F69E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11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FAD27-F7CE-4568-887A-FA8AE1B716A2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39763-CFC2-46AC-93B0-925C905DB671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12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8566E0-C6F1-4483-BE1B-8A6EF88B5B8D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12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2533F-1F78-48AF-AD63-678A826A4C3B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C73AF-9CDF-4B8F-A605-A2F54899CF64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3363A-FF52-4A43-B21A-32EE4B1106EB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862" tIns="45931" rIns="91862" bIns="45931"/>
          <a:lstStyle/>
          <a:p>
            <a:r>
              <a:rPr lang="en-US" altLang="en-US"/>
              <a:t>Furthermore, it’s not clear whether there exists a distance metric that is good for any clustering algorithms for any tasks.</a:t>
            </a:r>
          </a:p>
          <a:p>
            <a:endParaRPr lang="en-US" altLang="en-US"/>
          </a:p>
          <a:p>
            <a:r>
              <a:rPr lang="en-US" altLang="en-US"/>
              <a:t>This examples shows that different combinations with clustering algorithms and distance m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41441-4DD9-4ACA-9517-EEE55A865E32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12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4B2CEA-C158-4E06-983A-259FEF4EED54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97FB0-9D45-4A44-8926-A11ABC763747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4A3C6-9033-4EC0-83A7-E740994793E2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B6045-1321-45AE-B5E2-CDEB7D6C7833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8DE04-1624-410C-919D-165AE4B87E30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8FCFC-894D-4361-9841-69C74515DF15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DE35C-C5D6-41C9-8706-0E13EB81337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6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3032D-D257-48DA-9572-72D171028C4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26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8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4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0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 rot="5400000" flipV="1">
            <a:off x="3999706" y="-4001294"/>
            <a:ext cx="1143000" cy="9145588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F243E"/>
              </a:solidFill>
              <a:latin typeface="Calibri"/>
            </a:endParaRP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Clustering	              	              CS446 - FALL ‘</a:t>
            </a:r>
            <a:r>
              <a:rPr lang="en-US" u="none" dirty="0" smtClean="0">
                <a:solidFill>
                  <a:srgbClr val="0F243E"/>
                </a:solidFill>
              </a:rPr>
              <a:t>16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6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e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35.emf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5" Type="http://schemas.openxmlformats.org/officeDocument/2006/relationships/image" Target="../media/image32.e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34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emf"/><Relationship Id="rId1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4.emf"/><Relationship Id="rId5" Type="http://schemas.openxmlformats.org/officeDocument/2006/relationships/image" Target="../media/image41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8.emf"/><Relationship Id="rId5" Type="http://schemas.openxmlformats.org/officeDocument/2006/relationships/image" Target="../media/image45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7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6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6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63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6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6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69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Final Exam: Next Tuesday, </a:t>
            </a:r>
            <a:r>
              <a:rPr lang="en-US" altLang="en-US" dirty="0" smtClean="0"/>
              <a:t>12/6 </a:t>
            </a:r>
            <a:r>
              <a:rPr lang="en-US" altLang="en-US" dirty="0" smtClean="0"/>
              <a:t>12:30, in class. </a:t>
            </a:r>
          </a:p>
          <a:p>
            <a:pPr lvl="1"/>
            <a:r>
              <a:rPr lang="en-US" altLang="en-US" dirty="0" smtClean="0"/>
              <a:t>Material: Everything covered from the beginning of the semester</a:t>
            </a:r>
          </a:p>
          <a:p>
            <a:pPr lvl="1"/>
            <a:r>
              <a:rPr lang="en-US" altLang="en-US" dirty="0" smtClean="0"/>
              <a:t>Format: Similar to mid-term; closed books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Review session on Thursday</a:t>
            </a:r>
          </a:p>
          <a:p>
            <a:r>
              <a:rPr lang="en-US" altLang="en-US" dirty="0" smtClean="0"/>
              <a:t>HW 7: Due on Thursday </a:t>
            </a:r>
            <a:r>
              <a:rPr lang="en-US" altLang="en-US" dirty="0" smtClean="0"/>
              <a:t>12/1.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Only 24 hours of no additional time if needed.</a:t>
            </a:r>
          </a:p>
          <a:p>
            <a:r>
              <a:rPr lang="en-US" altLang="en-US" dirty="0" smtClean="0"/>
              <a:t>Final Projects:</a:t>
            </a:r>
          </a:p>
          <a:p>
            <a:pPr lvl="1"/>
            <a:r>
              <a:rPr lang="en-US" altLang="en-US" dirty="0" smtClean="0"/>
              <a:t>Due on Tuesday, </a:t>
            </a:r>
            <a:r>
              <a:rPr lang="en-US" altLang="en-US" dirty="0" smtClean="0"/>
              <a:t>12/13;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Follow Piazza and web site for submission </a:t>
            </a:r>
            <a:r>
              <a:rPr lang="en-US" altLang="en-US" dirty="0" err="1" smtClean="0"/>
              <a:t>insturctions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 smtClean="0"/>
              <a:t>final report should look like a conference paper. 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dirty="0" smtClean="0"/>
              <a:t>report guideline is available from the class info page.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F924042-C9B3-4CE0-8BEC-B578E9F94863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086600" y="2286000"/>
            <a:ext cx="1752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u="none" dirty="0" smtClean="0">
                <a:latin typeface="+mj-lt"/>
              </a:rPr>
              <a:t>No office hours this week. </a:t>
            </a:r>
            <a:endParaRPr lang="en-US" sz="1800" u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29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The Clustering </a:t>
            </a:r>
            <a:r>
              <a:rPr lang="en-US" altLang="en-US" dirty="0" smtClean="0">
                <a:solidFill>
                  <a:srgbClr val="003300"/>
                </a:solidFill>
              </a:rPr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We are given a set of data points 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m</a:t>
            </a:r>
            <a:r>
              <a:rPr lang="en-US" altLang="en-US" dirty="0" smtClean="0"/>
              <a:t>  that we would like to cluster.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Each data point is assumed to be an d-dimensional vector, that we will write as a column vector: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                 x= (x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x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… </a:t>
            </a:r>
            <a:r>
              <a:rPr lang="en-US" altLang="en-US" dirty="0" err="1" smtClean="0"/>
              <a:t>x</a:t>
            </a:r>
            <a:r>
              <a:rPr lang="en-US" altLang="en-US" baseline="-25000" dirty="0" err="1" smtClean="0"/>
              <a:t>d</a:t>
            </a:r>
            <a:r>
              <a:rPr lang="en-US" altLang="en-US" dirty="0" smtClean="0"/>
              <a:t> )</a:t>
            </a:r>
            <a:r>
              <a:rPr lang="en-US" altLang="en-US" baseline="30000" dirty="0" smtClean="0"/>
              <a:t>T</a:t>
            </a:r>
          </a:p>
          <a:p>
            <a:pPr marL="0" indent="0">
              <a:buNone/>
            </a:pPr>
            <a:r>
              <a:rPr lang="en-US" altLang="en-US" dirty="0" smtClean="0"/>
              <a:t>  </a:t>
            </a:r>
          </a:p>
          <a:p>
            <a:r>
              <a:rPr lang="en-US" altLang="en-US" dirty="0" smtClean="0"/>
              <a:t> We do not make any statistical assumptions on the given data, nor on the number of clusters.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9075AAA-4DFC-4467-AE31-9F34960A988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4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Distance </a:t>
            </a:r>
            <a:r>
              <a:rPr lang="en-US" altLang="en-US" dirty="0" smtClean="0">
                <a:solidFill>
                  <a:srgbClr val="003300"/>
                </a:solidFill>
              </a:rPr>
              <a:t>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studying Clustering techniques we will assume that we are  given a matrix of distances between all pairs of data points. </a:t>
            </a:r>
          </a:p>
          <a:p>
            <a:r>
              <a:rPr lang="en-US" altLang="en-US" dirty="0" smtClean="0"/>
              <a:t> We can assume that the input to the problem is: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 rot="18627426">
            <a:off x="824121" y="4437276"/>
            <a:ext cx="2183449" cy="1558925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8D562D-E1D3-459C-9820-7EB9E0F18DAC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37637" name="Line 5"/>
          <p:cNvSpPr>
            <a:spLocks noChangeShapeType="1"/>
          </p:cNvSpPr>
          <p:nvPr/>
        </p:nvSpPr>
        <p:spPr bwMode="auto">
          <a:xfrm>
            <a:off x="3128962" y="37278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4" name="Line 12"/>
          <p:cNvSpPr>
            <a:spLocks noChangeShapeType="1"/>
          </p:cNvSpPr>
          <p:nvPr/>
        </p:nvSpPr>
        <p:spPr bwMode="auto">
          <a:xfrm>
            <a:off x="31289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5" name="Line 13"/>
          <p:cNvSpPr>
            <a:spLocks noChangeShapeType="1"/>
          </p:cNvSpPr>
          <p:nvPr/>
        </p:nvSpPr>
        <p:spPr bwMode="auto">
          <a:xfrm>
            <a:off x="3524250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6" name="Line 14"/>
          <p:cNvSpPr>
            <a:spLocks noChangeShapeType="1"/>
          </p:cNvSpPr>
          <p:nvPr/>
        </p:nvSpPr>
        <p:spPr bwMode="auto">
          <a:xfrm>
            <a:off x="3921125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7" name="Line 15"/>
          <p:cNvSpPr>
            <a:spLocks noChangeShapeType="1"/>
          </p:cNvSpPr>
          <p:nvPr/>
        </p:nvSpPr>
        <p:spPr bwMode="auto">
          <a:xfrm>
            <a:off x="431641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8" name="Line 16"/>
          <p:cNvSpPr>
            <a:spLocks noChangeShapeType="1"/>
          </p:cNvSpPr>
          <p:nvPr/>
        </p:nvSpPr>
        <p:spPr bwMode="auto">
          <a:xfrm>
            <a:off x="4713287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49" name="Line 17"/>
          <p:cNvSpPr>
            <a:spLocks noChangeShapeType="1"/>
          </p:cNvSpPr>
          <p:nvPr/>
        </p:nvSpPr>
        <p:spPr bwMode="auto">
          <a:xfrm>
            <a:off x="51101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0" name="Line 18"/>
          <p:cNvSpPr>
            <a:spLocks noChangeShapeType="1"/>
          </p:cNvSpPr>
          <p:nvPr/>
        </p:nvSpPr>
        <p:spPr bwMode="auto">
          <a:xfrm>
            <a:off x="65579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765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70346"/>
              </p:ext>
            </p:extLst>
          </p:nvPr>
        </p:nvGraphicFramePr>
        <p:xfrm>
          <a:off x="3086100" y="3256392"/>
          <a:ext cx="3544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7" name="Equation" r:id="rId4" imgW="1701720" imgH="228600" progId="Equation.3">
                  <p:embed/>
                </p:oleObj>
              </mc:Choice>
              <mc:Fallback>
                <p:oleObj name="Equation" r:id="rId4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3256392"/>
                        <a:ext cx="35448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52" name="Line 20"/>
          <p:cNvSpPr>
            <a:spLocks noChangeShapeType="1"/>
          </p:cNvSpPr>
          <p:nvPr/>
        </p:nvSpPr>
        <p:spPr bwMode="auto">
          <a:xfrm>
            <a:off x="6100762" y="3727879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3" name="Line 21"/>
          <p:cNvSpPr>
            <a:spLocks noChangeShapeType="1"/>
          </p:cNvSpPr>
          <p:nvPr/>
        </p:nvSpPr>
        <p:spPr bwMode="auto">
          <a:xfrm>
            <a:off x="3128962" y="40707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4" name="Line 22"/>
          <p:cNvSpPr>
            <a:spLocks noChangeShapeType="1"/>
          </p:cNvSpPr>
          <p:nvPr/>
        </p:nvSpPr>
        <p:spPr bwMode="auto">
          <a:xfrm>
            <a:off x="3128962" y="44136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5" name="Line 23"/>
          <p:cNvSpPr>
            <a:spLocks noChangeShapeType="1"/>
          </p:cNvSpPr>
          <p:nvPr/>
        </p:nvSpPr>
        <p:spPr bwMode="auto">
          <a:xfrm>
            <a:off x="3128962" y="47565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6" name="Line 24"/>
          <p:cNvSpPr>
            <a:spLocks noChangeShapeType="1"/>
          </p:cNvSpPr>
          <p:nvPr/>
        </p:nvSpPr>
        <p:spPr bwMode="auto">
          <a:xfrm>
            <a:off x="3128962" y="50994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7657" name="Line 25"/>
          <p:cNvSpPr>
            <a:spLocks noChangeShapeType="1"/>
          </p:cNvSpPr>
          <p:nvPr/>
        </p:nvSpPr>
        <p:spPr bwMode="auto">
          <a:xfrm>
            <a:off x="3128962" y="60900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765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94342"/>
              </p:ext>
            </p:extLst>
          </p:nvPr>
        </p:nvGraphicFramePr>
        <p:xfrm>
          <a:off x="2722562" y="3653267"/>
          <a:ext cx="3651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8" name="Equation" r:id="rId6" imgW="177480" imgH="215640" progId="Equation.3">
                  <p:embed/>
                </p:oleObj>
              </mc:Choice>
              <mc:Fallback>
                <p:oleObj name="Equation" r:id="rId6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3653267"/>
                        <a:ext cx="3651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5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61286"/>
              </p:ext>
            </p:extLst>
          </p:nvPr>
        </p:nvGraphicFramePr>
        <p:xfrm>
          <a:off x="2722562" y="4008867"/>
          <a:ext cx="3667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9" name="Equation" r:id="rId8" imgW="177480" imgH="215640" progId="Equation.3">
                  <p:embed/>
                </p:oleObj>
              </mc:Choice>
              <mc:Fallback>
                <p:oleObj name="Equation" r:id="rId8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4008867"/>
                        <a:ext cx="3667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949137"/>
              </p:ext>
            </p:extLst>
          </p:nvPr>
        </p:nvGraphicFramePr>
        <p:xfrm>
          <a:off x="2722562" y="4350179"/>
          <a:ext cx="3667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0" name="Equation" r:id="rId10" imgW="177480" imgH="228600" progId="Equation.3">
                  <p:embed/>
                </p:oleObj>
              </mc:Choice>
              <mc:Fallback>
                <p:oleObj name="Equation" r:id="rId10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4350179"/>
                        <a:ext cx="3667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881121"/>
              </p:ext>
            </p:extLst>
          </p:nvPr>
        </p:nvGraphicFramePr>
        <p:xfrm>
          <a:off x="2682875" y="5709079"/>
          <a:ext cx="4445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1" name="Equation" r:id="rId12" imgW="215640" imgH="215640" progId="Equation.3">
                  <p:embed/>
                </p:oleObj>
              </mc:Choice>
              <mc:Fallback>
                <p:oleObj name="Equation" r:id="rId12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709079"/>
                        <a:ext cx="4445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447208"/>
              </p:ext>
            </p:extLst>
          </p:nvPr>
        </p:nvGraphicFramePr>
        <p:xfrm>
          <a:off x="2722562" y="4718479"/>
          <a:ext cx="3651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2" name="Equation" r:id="rId14" imgW="177480" imgH="215640" progId="Equation.3">
                  <p:embed/>
                </p:oleObj>
              </mc:Choice>
              <mc:Fallback>
                <p:oleObj name="Equation" r:id="rId14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2" y="4718479"/>
                        <a:ext cx="3651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63" name="Line 31"/>
          <p:cNvSpPr>
            <a:spLocks noChangeShapeType="1"/>
          </p:cNvSpPr>
          <p:nvPr/>
        </p:nvSpPr>
        <p:spPr bwMode="auto">
          <a:xfrm>
            <a:off x="3128962" y="5785279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7664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199846"/>
              </p:ext>
            </p:extLst>
          </p:nvPr>
        </p:nvGraphicFramePr>
        <p:xfrm>
          <a:off x="3575050" y="51312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3" name="Equation" r:id="rId16" imgW="114120" imgH="114120" progId="Equation.3">
                  <p:embed/>
                </p:oleObj>
              </mc:Choice>
              <mc:Fallback>
                <p:oleObj name="Equation" r:id="rId16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1312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05956"/>
              </p:ext>
            </p:extLst>
          </p:nvPr>
        </p:nvGraphicFramePr>
        <p:xfrm>
          <a:off x="3575050" y="5339192"/>
          <a:ext cx="23336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4" name="Equation" r:id="rId18" imgW="114120" imgH="114120" progId="Equation.3">
                  <p:embed/>
                </p:oleObj>
              </mc:Choice>
              <mc:Fallback>
                <p:oleObj name="Equation" r:id="rId18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339192"/>
                        <a:ext cx="233362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633351"/>
              </p:ext>
            </p:extLst>
          </p:nvPr>
        </p:nvGraphicFramePr>
        <p:xfrm>
          <a:off x="3575050" y="5545567"/>
          <a:ext cx="23336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5" name="Equation" r:id="rId20" imgW="114120" imgH="114120" progId="Equation.3">
                  <p:embed/>
                </p:oleObj>
              </mc:Choice>
              <mc:Fallback>
                <p:oleObj name="Equation" r:id="rId20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5545567"/>
                        <a:ext cx="233362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948716"/>
              </p:ext>
            </p:extLst>
          </p:nvPr>
        </p:nvGraphicFramePr>
        <p:xfrm>
          <a:off x="5181600" y="52836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6" name="Equation" r:id="rId22" imgW="114120" imgH="114120" progId="Equation.3">
                  <p:embed/>
                </p:oleObj>
              </mc:Choice>
              <mc:Fallback>
                <p:oleObj name="Equation" r:id="rId22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2836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18250"/>
              </p:ext>
            </p:extLst>
          </p:nvPr>
        </p:nvGraphicFramePr>
        <p:xfrm>
          <a:off x="5486400" y="52836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7" name="Equation" r:id="rId24" imgW="114120" imgH="114120" progId="Equation.3">
                  <p:embed/>
                </p:oleObj>
              </mc:Choice>
              <mc:Fallback>
                <p:oleObj name="Equation" r:id="rId24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836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6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18187"/>
              </p:ext>
            </p:extLst>
          </p:nvPr>
        </p:nvGraphicFramePr>
        <p:xfrm>
          <a:off x="5791200" y="5283629"/>
          <a:ext cx="23336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8" name="Equation" r:id="rId26" imgW="114120" imgH="114120" progId="Equation.3">
                  <p:embed/>
                </p:oleObj>
              </mc:Choice>
              <mc:Fallback>
                <p:oleObj name="Equation" r:id="rId26" imgW="1141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283629"/>
                        <a:ext cx="233362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7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458555"/>
              </p:ext>
            </p:extLst>
          </p:nvPr>
        </p:nvGraphicFramePr>
        <p:xfrm>
          <a:off x="7572375" y="4566079"/>
          <a:ext cx="11906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9" name="Equation" r:id="rId28" imgW="571320" imgH="241200" progId="Equation.3">
                  <p:embed/>
                </p:oleObj>
              </mc:Choice>
              <mc:Fallback>
                <p:oleObj name="Equation" r:id="rId28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4566079"/>
                        <a:ext cx="11906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71" name="Freeform 39"/>
          <p:cNvSpPr>
            <a:spLocks/>
          </p:cNvSpPr>
          <p:nvPr/>
        </p:nvSpPr>
        <p:spPr bwMode="auto">
          <a:xfrm>
            <a:off x="4881562" y="3905679"/>
            <a:ext cx="2514600" cy="1041400"/>
          </a:xfrm>
          <a:custGeom>
            <a:avLst/>
            <a:gdLst>
              <a:gd name="T0" fmla="*/ 0 w 1584"/>
              <a:gd name="T1" fmla="*/ 656 h 656"/>
              <a:gd name="T2" fmla="*/ 1008 w 1584"/>
              <a:gd name="T3" fmla="*/ 32 h 656"/>
              <a:gd name="T4" fmla="*/ 1584 w 1584"/>
              <a:gd name="T5" fmla="*/ 464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4" h="656">
                <a:moveTo>
                  <a:pt x="0" y="656"/>
                </a:moveTo>
                <a:cubicBezTo>
                  <a:pt x="372" y="360"/>
                  <a:pt x="744" y="64"/>
                  <a:pt x="1008" y="32"/>
                </a:cubicBezTo>
                <a:cubicBezTo>
                  <a:pt x="1272" y="0"/>
                  <a:pt x="1488" y="392"/>
                  <a:pt x="1584" y="46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6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00"/>
                </a:solidFill>
              </a:rPr>
              <a:t>Distance </a:t>
            </a:r>
            <a:r>
              <a:rPr lang="en-US" altLang="en-US" dirty="0" smtClean="0">
                <a:solidFill>
                  <a:srgbClr val="003300"/>
                </a:solidFill>
              </a:rPr>
              <a:t>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25963"/>
          </a:xfrm>
        </p:spPr>
        <p:txBody>
          <a:bodyPr/>
          <a:lstStyle/>
          <a:p>
            <a:r>
              <a:rPr lang="en-US" altLang="en-US" dirty="0" smtClean="0"/>
              <a:t>In studying Clustering techniques we will assume that we are  given a matrix of distances between all pairs of data points.  </a:t>
            </a:r>
          </a:p>
          <a:p>
            <a:r>
              <a:rPr lang="en-US" altLang="en-US" dirty="0" smtClean="0"/>
              <a:t>A distance measure (metric) is a function </a:t>
            </a:r>
            <a:r>
              <a:rPr lang="en-US" altLang="en-US" dirty="0"/>
              <a:t>d:R</a:t>
            </a:r>
            <a:r>
              <a:rPr lang="en-US" altLang="en-US" baseline="30000" dirty="0"/>
              <a:t>d</a:t>
            </a:r>
            <a:r>
              <a:rPr lang="en-US" altLang="en-US" dirty="0"/>
              <a:t> x R</a:t>
            </a:r>
            <a:r>
              <a:rPr lang="en-US" altLang="en-US" baseline="30000" dirty="0"/>
              <a:t>d</a:t>
            </a:r>
            <a:r>
              <a:rPr lang="en-US" altLang="en-US" dirty="0"/>
              <a:t> </a:t>
            </a:r>
            <a:r>
              <a:rPr lang="en-US" altLang="en-US" dirty="0">
                <a:sym typeface="Wingdings" panose="05000000000000000000" pitchFamily="2" charset="2"/>
              </a:rPr>
              <a:t> R</a:t>
            </a:r>
            <a:r>
              <a:rPr lang="en-US" altLang="en-US" dirty="0" smtClean="0"/>
              <a:t>  that satisfies: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For the purpose of clustering, sometimes the distance (similarity) is not required to be a metric</a:t>
            </a:r>
          </a:p>
          <a:p>
            <a:pPr lvl="1"/>
            <a:r>
              <a:rPr lang="en-US" altLang="en-US" dirty="0" smtClean="0"/>
              <a:t>No Triangle Inequality</a:t>
            </a:r>
          </a:p>
          <a:p>
            <a:pPr lvl="1"/>
            <a:r>
              <a:rPr lang="en-US" altLang="en-US" dirty="0" smtClean="0"/>
              <a:t>No Symmetry</a:t>
            </a:r>
          </a:p>
          <a:p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EC89-5256-4436-BCF7-581F9CFA883F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36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172754"/>
              </p:ext>
            </p:extLst>
          </p:nvPr>
        </p:nvGraphicFramePr>
        <p:xfrm>
          <a:off x="2690813" y="3124200"/>
          <a:ext cx="4202112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name="Equation" r:id="rId4" imgW="2019240" imgH="660240" progId="Equation.3">
                  <p:embed/>
                </p:oleObj>
              </mc:Choice>
              <mc:Fallback>
                <p:oleObj name="Equation" r:id="rId4" imgW="2019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124200"/>
                        <a:ext cx="4202112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1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A40FA-80A3-4375-9031-2C6CAEEA185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38659" name="Text Box 3"/>
          <p:cNvSpPr txBox="1">
            <a:spLocks noChangeArrowheads="1"/>
          </p:cNvSpPr>
          <p:nvPr/>
        </p:nvSpPr>
        <p:spPr bwMode="auto">
          <a:xfrm>
            <a:off x="517525" y="1905000"/>
            <a:ext cx="792075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Examples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: </a:t>
            </a:r>
            <a:endParaRPr lang="en-US" altLang="en-US" sz="2400" b="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Euclidean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Manhattan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Infinity (Sup)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Notice that if             is the Euclidean metric,               is not a metric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but can be used as a measure (no triangle inequality)</a:t>
            </a:r>
          </a:p>
        </p:txBody>
      </p:sp>
      <p:graphicFrame>
        <p:nvGraphicFramePr>
          <p:cNvPr id="8386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58239"/>
              </p:ext>
            </p:extLst>
          </p:nvPr>
        </p:nvGraphicFramePr>
        <p:xfrm>
          <a:off x="1017588" y="2851150"/>
          <a:ext cx="71897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8" name="Equation" r:id="rId4" imgW="3454200" imgH="342720" progId="Equation.3">
                  <p:embed/>
                </p:oleObj>
              </mc:Choice>
              <mc:Fallback>
                <p:oleObj name="Equation" r:id="rId4" imgW="3454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2851150"/>
                        <a:ext cx="718978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95695"/>
              </p:ext>
            </p:extLst>
          </p:nvPr>
        </p:nvGraphicFramePr>
        <p:xfrm>
          <a:off x="3830638" y="3589338"/>
          <a:ext cx="40417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49" name="Equation" r:id="rId6" imgW="1942920" imgH="291960" progId="Equation.3">
                  <p:embed/>
                </p:oleObj>
              </mc:Choice>
              <mc:Fallback>
                <p:oleObj name="Equation" r:id="rId6" imgW="194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3589338"/>
                        <a:ext cx="40417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663488"/>
              </p:ext>
            </p:extLst>
          </p:nvPr>
        </p:nvGraphicFramePr>
        <p:xfrm>
          <a:off x="3805238" y="4570413"/>
          <a:ext cx="3540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0" name="Equation" r:id="rId8" imgW="1701720" imgH="228600" progId="Equation.3">
                  <p:embed/>
                </p:oleObj>
              </mc:Choice>
              <mc:Fallback>
                <p:oleObj name="Equation" r:id="rId8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4570413"/>
                        <a:ext cx="3540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8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13717"/>
              </p:ext>
            </p:extLst>
          </p:nvPr>
        </p:nvGraphicFramePr>
        <p:xfrm>
          <a:off x="5653088" y="5151438"/>
          <a:ext cx="10572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1" name="Equation" r:id="rId10" imgW="507960" imgH="228600" progId="Equation.3">
                  <p:embed/>
                </p:oleObj>
              </mc:Choice>
              <mc:Fallback>
                <p:oleObj name="Equation" r:id="rId10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5151438"/>
                        <a:ext cx="10572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84997"/>
              </p:ext>
            </p:extLst>
          </p:nvPr>
        </p:nvGraphicFramePr>
        <p:xfrm>
          <a:off x="2166938" y="5208588"/>
          <a:ext cx="89693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52" name="Equation" r:id="rId12" imgW="431640" imgH="203040" progId="Equation.3">
                  <p:embed/>
                </p:oleObj>
              </mc:Choice>
              <mc:Fallback>
                <p:oleObj name="Equation" r:id="rId12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5208588"/>
                        <a:ext cx="89693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62001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7F09-49B4-443F-83C6-02CFCD57CC5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39683" name="Text Box 3"/>
          <p:cNvSpPr txBox="1">
            <a:spLocks noChangeArrowheads="1"/>
          </p:cNvSpPr>
          <p:nvPr/>
        </p:nvSpPr>
        <p:spPr bwMode="auto">
          <a:xfrm>
            <a:off x="517525" y="1103313"/>
            <a:ext cx="32431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Examples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: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Euclidean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Manhattan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Infinity (Sup) Distance:  </a:t>
            </a:r>
          </a:p>
        </p:txBody>
      </p:sp>
      <p:graphicFrame>
        <p:nvGraphicFramePr>
          <p:cNvPr id="839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69032"/>
              </p:ext>
            </p:extLst>
          </p:nvPr>
        </p:nvGraphicFramePr>
        <p:xfrm>
          <a:off x="1017588" y="1752600"/>
          <a:ext cx="71897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8" name="Equation" r:id="rId4" imgW="3454200" imgH="342720" progId="Equation.3">
                  <p:embed/>
                </p:oleObj>
              </mc:Choice>
              <mc:Fallback>
                <p:oleObj name="Equation" r:id="rId4" imgW="3454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752600"/>
                        <a:ext cx="718978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82891"/>
              </p:ext>
            </p:extLst>
          </p:nvPr>
        </p:nvGraphicFramePr>
        <p:xfrm>
          <a:off x="3830638" y="2590800"/>
          <a:ext cx="40417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9" name="Equation" r:id="rId6" imgW="1942920" imgH="291960" progId="Equation.3">
                  <p:embed/>
                </p:oleObj>
              </mc:Choice>
              <mc:Fallback>
                <p:oleObj name="Equation" r:id="rId6" imgW="1942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0638" y="2590800"/>
                        <a:ext cx="40417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51288"/>
              </p:ext>
            </p:extLst>
          </p:nvPr>
        </p:nvGraphicFramePr>
        <p:xfrm>
          <a:off x="3805238" y="3414713"/>
          <a:ext cx="3540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0" name="Equation" r:id="rId8" imgW="1701720" imgH="228600" progId="Equation.3">
                  <p:embed/>
                </p:oleObj>
              </mc:Choice>
              <mc:Fallback>
                <p:oleObj name="Equation" r:id="rId8" imgW="1701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3414713"/>
                        <a:ext cx="35401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87" name="Line 7"/>
          <p:cNvSpPr>
            <a:spLocks noChangeShapeType="1"/>
          </p:cNvSpPr>
          <p:nvPr/>
        </p:nvSpPr>
        <p:spPr bwMode="auto">
          <a:xfrm>
            <a:off x="2133600" y="39624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8" name="Line 8"/>
          <p:cNvSpPr>
            <a:spLocks noChangeShapeType="1"/>
          </p:cNvSpPr>
          <p:nvPr/>
        </p:nvSpPr>
        <p:spPr bwMode="auto">
          <a:xfrm>
            <a:off x="2133600" y="61722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9" name="Line 9"/>
          <p:cNvSpPr>
            <a:spLocks noChangeShapeType="1"/>
          </p:cNvSpPr>
          <p:nvPr/>
        </p:nvSpPr>
        <p:spPr bwMode="auto">
          <a:xfrm>
            <a:off x="2819400" y="601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0" name="Line 10"/>
          <p:cNvSpPr>
            <a:spLocks noChangeShapeType="1"/>
          </p:cNvSpPr>
          <p:nvPr/>
        </p:nvSpPr>
        <p:spPr bwMode="auto">
          <a:xfrm>
            <a:off x="3886200" y="6019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1" name="Line 11"/>
          <p:cNvSpPr>
            <a:spLocks noChangeShapeType="1"/>
          </p:cNvSpPr>
          <p:nvPr/>
        </p:nvSpPr>
        <p:spPr bwMode="auto">
          <a:xfrm>
            <a:off x="2057400" y="5715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2" name="Line 12"/>
          <p:cNvSpPr>
            <a:spLocks noChangeShapeType="1"/>
          </p:cNvSpPr>
          <p:nvPr/>
        </p:nvSpPr>
        <p:spPr bwMode="auto">
          <a:xfrm>
            <a:off x="2043113" y="40386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3" name="Oval 13"/>
          <p:cNvSpPr>
            <a:spLocks noChangeArrowheads="1"/>
          </p:cNvSpPr>
          <p:nvPr/>
        </p:nvSpPr>
        <p:spPr bwMode="auto">
          <a:xfrm>
            <a:off x="3843338" y="5672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4" name="Oval 14"/>
          <p:cNvSpPr>
            <a:spLocks noChangeArrowheads="1"/>
          </p:cNvSpPr>
          <p:nvPr/>
        </p:nvSpPr>
        <p:spPr bwMode="auto">
          <a:xfrm>
            <a:off x="2776538" y="3990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718198"/>
              </p:ext>
            </p:extLst>
          </p:nvPr>
        </p:nvGraphicFramePr>
        <p:xfrm>
          <a:off x="3248025" y="5976937"/>
          <a:ext cx="2619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1" name="Equation" r:id="rId10" imgW="126720" imgH="164880" progId="Equation.3">
                  <p:embed/>
                </p:oleObj>
              </mc:Choice>
              <mc:Fallback>
                <p:oleObj name="Equation" r:id="rId1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025" y="5976937"/>
                        <a:ext cx="2619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03537"/>
              </p:ext>
            </p:extLst>
          </p:nvPr>
        </p:nvGraphicFramePr>
        <p:xfrm>
          <a:off x="1676400" y="4635500"/>
          <a:ext cx="2619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2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35500"/>
                        <a:ext cx="26193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697" name="Line 17"/>
          <p:cNvSpPr>
            <a:spLocks noChangeShapeType="1"/>
          </p:cNvSpPr>
          <p:nvPr/>
        </p:nvSpPr>
        <p:spPr bwMode="auto">
          <a:xfrm>
            <a:off x="18288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1828800" y="5029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99" name="Line 19"/>
          <p:cNvSpPr>
            <a:spLocks noChangeShapeType="1"/>
          </p:cNvSpPr>
          <p:nvPr/>
        </p:nvSpPr>
        <p:spPr bwMode="auto">
          <a:xfrm>
            <a:off x="3476625" y="632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0" name="Line 20"/>
          <p:cNvSpPr>
            <a:spLocks noChangeShapeType="1"/>
          </p:cNvSpPr>
          <p:nvPr/>
        </p:nvSpPr>
        <p:spPr bwMode="auto">
          <a:xfrm>
            <a:off x="2867025" y="6324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1" name="Line 21"/>
          <p:cNvSpPr>
            <a:spLocks noChangeShapeType="1"/>
          </p:cNvSpPr>
          <p:nvPr/>
        </p:nvSpPr>
        <p:spPr bwMode="auto">
          <a:xfrm>
            <a:off x="2286000" y="5715000"/>
            <a:ext cx="152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2" name="Line 22"/>
          <p:cNvSpPr>
            <a:spLocks noChangeShapeType="1"/>
          </p:cNvSpPr>
          <p:nvPr/>
        </p:nvSpPr>
        <p:spPr bwMode="auto">
          <a:xfrm>
            <a:off x="2819400" y="4114800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3" name="Line 23"/>
          <p:cNvSpPr>
            <a:spLocks noChangeShapeType="1"/>
          </p:cNvSpPr>
          <p:nvPr/>
        </p:nvSpPr>
        <p:spPr bwMode="auto">
          <a:xfrm>
            <a:off x="3886200" y="5791200"/>
            <a:ext cx="0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04" name="Line 24"/>
          <p:cNvSpPr>
            <a:spLocks noChangeShapeType="1"/>
          </p:cNvSpPr>
          <p:nvPr/>
        </p:nvSpPr>
        <p:spPr bwMode="auto">
          <a:xfrm>
            <a:off x="2286000" y="4038600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3970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655221"/>
              </p:ext>
            </p:extLst>
          </p:nvPr>
        </p:nvGraphicFramePr>
        <p:xfrm>
          <a:off x="4897438" y="4572000"/>
          <a:ext cx="4122737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3" name="Equation" r:id="rId14" imgW="1981080" imgH="685800" progId="Equation.3">
                  <p:embed/>
                </p:oleObj>
              </mc:Choice>
              <mc:Fallback>
                <p:oleObj name="Equation" r:id="rId14" imgW="1981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4572000"/>
                        <a:ext cx="4122737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itle 10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92902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26175"/>
            <a:ext cx="2133600" cy="365125"/>
          </a:xfrm>
        </p:spPr>
        <p:txBody>
          <a:bodyPr/>
          <a:lstStyle/>
          <a:p>
            <a:fld id="{0425F813-A01B-458B-AB04-37290306D0A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98051" name="Text Box 3"/>
          <p:cNvSpPr txBox="1">
            <a:spLocks noChangeArrowheads="1"/>
          </p:cNvSpPr>
          <p:nvPr/>
        </p:nvSpPr>
        <p:spPr bwMode="auto">
          <a:xfrm>
            <a:off x="517525" y="1056144"/>
            <a:ext cx="781976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Notice that: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Infinity (Sup) Distance &lt; Euclidean Distance &lt;Manhattan Distance: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But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distances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do not induce same order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on pairs of points</a:t>
            </a:r>
          </a:p>
        </p:txBody>
      </p:sp>
      <p:graphicFrame>
        <p:nvGraphicFramePr>
          <p:cNvPr id="898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03523"/>
              </p:ext>
            </p:extLst>
          </p:nvPr>
        </p:nvGraphicFramePr>
        <p:xfrm>
          <a:off x="1911350" y="2133600"/>
          <a:ext cx="44132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5" name="Equation" r:id="rId4" imgW="2120760" imgH="342720" progId="Equation.3">
                  <p:embed/>
                </p:oleObj>
              </mc:Choice>
              <mc:Fallback>
                <p:oleObj name="Equation" r:id="rId4" imgW="2120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2133600"/>
                        <a:ext cx="44132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075947"/>
              </p:ext>
            </p:extLst>
          </p:nvPr>
        </p:nvGraphicFramePr>
        <p:xfrm>
          <a:off x="5399088" y="1676400"/>
          <a:ext cx="35925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6" name="Equation" r:id="rId6" imgW="1726920" imgH="291960" progId="Equation.3">
                  <p:embed/>
                </p:oleObj>
              </mc:Choice>
              <mc:Fallback>
                <p:oleObj name="Equation" r:id="rId6" imgW="17269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1676400"/>
                        <a:ext cx="3592512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596431"/>
              </p:ext>
            </p:extLst>
          </p:nvPr>
        </p:nvGraphicFramePr>
        <p:xfrm>
          <a:off x="396081" y="1808163"/>
          <a:ext cx="31702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7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" y="1808163"/>
                        <a:ext cx="31702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55" name="Line 7"/>
          <p:cNvSpPr>
            <a:spLocks noChangeShapeType="1"/>
          </p:cNvSpPr>
          <p:nvPr/>
        </p:nvSpPr>
        <p:spPr bwMode="auto">
          <a:xfrm>
            <a:off x="1143000" y="3878263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6" name="Line 8"/>
          <p:cNvSpPr>
            <a:spLocks noChangeShapeType="1"/>
          </p:cNvSpPr>
          <p:nvPr/>
        </p:nvSpPr>
        <p:spPr bwMode="auto">
          <a:xfrm>
            <a:off x="1143000" y="6088063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7" name="Line 9"/>
          <p:cNvSpPr>
            <a:spLocks noChangeShapeType="1"/>
          </p:cNvSpPr>
          <p:nvPr/>
        </p:nvSpPr>
        <p:spPr bwMode="auto">
          <a:xfrm>
            <a:off x="1828800" y="59356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8" name="Line 10"/>
          <p:cNvSpPr>
            <a:spLocks noChangeShapeType="1"/>
          </p:cNvSpPr>
          <p:nvPr/>
        </p:nvSpPr>
        <p:spPr bwMode="auto">
          <a:xfrm>
            <a:off x="3462338" y="5935663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59" name="Line 11"/>
          <p:cNvSpPr>
            <a:spLocks noChangeShapeType="1"/>
          </p:cNvSpPr>
          <p:nvPr/>
        </p:nvSpPr>
        <p:spPr bwMode="auto">
          <a:xfrm>
            <a:off x="1066800" y="56308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0" name="Line 12"/>
          <p:cNvSpPr>
            <a:spLocks noChangeShapeType="1"/>
          </p:cNvSpPr>
          <p:nvPr/>
        </p:nvSpPr>
        <p:spPr bwMode="auto">
          <a:xfrm>
            <a:off x="1052513" y="39544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1" name="Oval 13"/>
          <p:cNvSpPr>
            <a:spLocks noChangeArrowheads="1"/>
          </p:cNvSpPr>
          <p:nvPr/>
        </p:nvSpPr>
        <p:spPr bwMode="auto">
          <a:xfrm>
            <a:off x="3429000" y="5588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8062" name="Oval 14"/>
          <p:cNvSpPr>
            <a:spLocks noChangeArrowheads="1"/>
          </p:cNvSpPr>
          <p:nvPr/>
        </p:nvSpPr>
        <p:spPr bwMode="auto">
          <a:xfrm>
            <a:off x="1785938" y="39068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150031"/>
              </p:ext>
            </p:extLst>
          </p:nvPr>
        </p:nvGraphicFramePr>
        <p:xfrm>
          <a:off x="2514600" y="6075363"/>
          <a:ext cx="2619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8" name="Equation" r:id="rId10" imgW="126720" imgH="164880" progId="Equation.3">
                  <p:embed/>
                </p:oleObj>
              </mc:Choice>
              <mc:Fallback>
                <p:oleObj name="Equation" r:id="rId10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6075363"/>
                        <a:ext cx="2619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39526"/>
              </p:ext>
            </p:extLst>
          </p:nvPr>
        </p:nvGraphicFramePr>
        <p:xfrm>
          <a:off x="685800" y="4551363"/>
          <a:ext cx="2619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9" name="Equation" r:id="rId12" imgW="126720" imgH="164880" progId="Equation.3">
                  <p:embed/>
                </p:oleObj>
              </mc:Choice>
              <mc:Fallback>
                <p:oleObj name="Equation" r:id="rId12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551363"/>
                        <a:ext cx="2619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65" name="Line 17"/>
          <p:cNvSpPr>
            <a:spLocks noChangeShapeType="1"/>
          </p:cNvSpPr>
          <p:nvPr/>
        </p:nvSpPr>
        <p:spPr bwMode="auto">
          <a:xfrm>
            <a:off x="838200" y="39544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6" name="Line 18"/>
          <p:cNvSpPr>
            <a:spLocks noChangeShapeType="1"/>
          </p:cNvSpPr>
          <p:nvPr/>
        </p:nvSpPr>
        <p:spPr bwMode="auto">
          <a:xfrm>
            <a:off x="838200" y="49450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7" name="Line 19"/>
          <p:cNvSpPr>
            <a:spLocks noChangeShapeType="1"/>
          </p:cNvSpPr>
          <p:nvPr/>
        </p:nvSpPr>
        <p:spPr bwMode="auto">
          <a:xfrm>
            <a:off x="2743200" y="624046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8" name="Line 20"/>
          <p:cNvSpPr>
            <a:spLocks noChangeShapeType="1"/>
          </p:cNvSpPr>
          <p:nvPr/>
        </p:nvSpPr>
        <p:spPr bwMode="auto">
          <a:xfrm>
            <a:off x="1876425" y="6240463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69" name="Line 21"/>
          <p:cNvSpPr>
            <a:spLocks noChangeShapeType="1"/>
          </p:cNvSpPr>
          <p:nvPr/>
        </p:nvSpPr>
        <p:spPr bwMode="auto">
          <a:xfrm>
            <a:off x="1295400" y="5630863"/>
            <a:ext cx="152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0" name="Line 22"/>
          <p:cNvSpPr>
            <a:spLocks noChangeShapeType="1"/>
          </p:cNvSpPr>
          <p:nvPr/>
        </p:nvSpPr>
        <p:spPr bwMode="auto">
          <a:xfrm>
            <a:off x="1828800" y="4030663"/>
            <a:ext cx="0" cy="1905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1" name="Line 23"/>
          <p:cNvSpPr>
            <a:spLocks noChangeShapeType="1"/>
          </p:cNvSpPr>
          <p:nvPr/>
        </p:nvSpPr>
        <p:spPr bwMode="auto">
          <a:xfrm>
            <a:off x="3462338" y="5707063"/>
            <a:ext cx="0" cy="228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2" name="Line 24"/>
          <p:cNvSpPr>
            <a:spLocks noChangeShapeType="1"/>
          </p:cNvSpPr>
          <p:nvPr/>
        </p:nvSpPr>
        <p:spPr bwMode="auto">
          <a:xfrm>
            <a:off x="1295400" y="3954463"/>
            <a:ext cx="457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17686"/>
              </p:ext>
            </p:extLst>
          </p:nvPr>
        </p:nvGraphicFramePr>
        <p:xfrm>
          <a:off x="3581400" y="3505200"/>
          <a:ext cx="38592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0" name="Equation" r:id="rId14" imgW="1854000" imgH="457200" progId="Equation.3">
                  <p:embed/>
                </p:oleObj>
              </mc:Choice>
              <mc:Fallback>
                <p:oleObj name="Equation" r:id="rId14" imgW="1854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05200"/>
                        <a:ext cx="38592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74" name="Line 26"/>
          <p:cNvSpPr>
            <a:spLocks noChangeShapeType="1"/>
          </p:cNvSpPr>
          <p:nvPr/>
        </p:nvSpPr>
        <p:spPr bwMode="auto">
          <a:xfrm>
            <a:off x="1919288" y="5630863"/>
            <a:ext cx="152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5" name="Oval 27"/>
          <p:cNvSpPr>
            <a:spLocks noChangeArrowheads="1"/>
          </p:cNvSpPr>
          <p:nvPr/>
        </p:nvSpPr>
        <p:spPr bwMode="auto">
          <a:xfrm>
            <a:off x="1905000" y="6011863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6" name="Oval 28"/>
          <p:cNvSpPr>
            <a:spLocks noChangeArrowheads="1"/>
          </p:cNvSpPr>
          <p:nvPr/>
        </p:nvSpPr>
        <p:spPr bwMode="auto">
          <a:xfrm>
            <a:off x="1676400" y="3925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3053"/>
              </p:ext>
            </p:extLst>
          </p:nvPr>
        </p:nvGraphicFramePr>
        <p:xfrm>
          <a:off x="838200" y="4868863"/>
          <a:ext cx="2619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1" name="Equation" r:id="rId16" imgW="126720" imgH="177480" progId="Equation.3">
                  <p:embed/>
                </p:oleObj>
              </mc:Choice>
              <mc:Fallback>
                <p:oleObj name="Equation" r:id="rId16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68863"/>
                        <a:ext cx="2619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8078" name="Line 30"/>
          <p:cNvSpPr>
            <a:spLocks noChangeShapeType="1"/>
          </p:cNvSpPr>
          <p:nvPr/>
        </p:nvSpPr>
        <p:spPr bwMode="auto">
          <a:xfrm>
            <a:off x="990600" y="3987800"/>
            <a:ext cx="0" cy="804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8079" name="Line 31"/>
          <p:cNvSpPr>
            <a:spLocks noChangeShapeType="1"/>
          </p:cNvSpPr>
          <p:nvPr/>
        </p:nvSpPr>
        <p:spPr bwMode="auto">
          <a:xfrm>
            <a:off x="990600" y="51736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80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259866"/>
              </p:ext>
            </p:extLst>
          </p:nvPr>
        </p:nvGraphicFramePr>
        <p:xfrm>
          <a:off x="3581400" y="4441825"/>
          <a:ext cx="465296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2" name="Equation" r:id="rId18" imgW="2234880" imgH="482400" progId="Equation.3">
                  <p:embed/>
                </p:oleObj>
              </mc:Choice>
              <mc:Fallback>
                <p:oleObj name="Equation" r:id="rId18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41825"/>
                        <a:ext cx="4652963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80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020842"/>
              </p:ext>
            </p:extLst>
          </p:nvPr>
        </p:nvGraphicFramePr>
        <p:xfrm>
          <a:off x="5275263" y="5449888"/>
          <a:ext cx="253682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3" name="Equation" r:id="rId20" imgW="1218960" imgH="457200" progId="Equation.3">
                  <p:embed/>
                </p:oleObj>
              </mc:Choice>
              <mc:Fallback>
                <p:oleObj name="Equation" r:id="rId20" imgW="1218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5449888"/>
                        <a:ext cx="253682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  <p:sp>
        <p:nvSpPr>
          <p:cNvPr id="2" name="Rectangle 1"/>
          <p:cNvSpPr/>
          <p:nvPr/>
        </p:nvSpPr>
        <p:spPr>
          <a:xfrm>
            <a:off x="5029200" y="5410200"/>
            <a:ext cx="2895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C7999-AEAD-461C-933A-1AE7289CB6B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517525" y="1117600"/>
            <a:ext cx="771878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The clustering may be sensitive to the similarity measure.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Sometimes this can be avoided by using a distance measure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that is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invariant to some of the transformations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that are natural to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the problem.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 err="1" smtClean="0">
                <a:solidFill>
                  <a:srgbClr val="0000FF"/>
                </a:solidFill>
                <a:effectLst/>
                <a:latin typeface="Arial Narrow" pitchFamily="34" charset="0"/>
              </a:rPr>
              <a:t>Mahalanobis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Distance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:</a:t>
            </a: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where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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is a symmetric matrix.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Covariance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Matrix: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Translates all the axes so that they have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Mean=0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and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Variance=1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(Shift and Scale invariance)</a:t>
            </a:r>
          </a:p>
        </p:txBody>
      </p:sp>
      <p:graphicFrame>
        <p:nvGraphicFramePr>
          <p:cNvPr id="842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3277"/>
              </p:ext>
            </p:extLst>
          </p:nvPr>
        </p:nvGraphicFramePr>
        <p:xfrm>
          <a:off x="4716463" y="2454275"/>
          <a:ext cx="34369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8" name="Equation" r:id="rId4" imgW="1650960" imgH="279360" progId="Equation.3">
                  <p:embed/>
                </p:oleObj>
              </mc:Choice>
              <mc:Fallback>
                <p:oleObj name="Equation" r:id="rId4" imgW="1650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54275"/>
                        <a:ext cx="34369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2757" name="Object 5"/>
          <p:cNvGraphicFramePr>
            <a:graphicFrameLocks noChangeAspect="1"/>
          </p:cNvGraphicFramePr>
          <p:nvPr/>
        </p:nvGraphicFramePr>
        <p:xfrm>
          <a:off x="1100138" y="4448175"/>
          <a:ext cx="6688137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9" name="Equation" r:id="rId6" imgW="3213000" imgH="812520" progId="Equation.3">
                  <p:embed/>
                </p:oleObj>
              </mc:Choice>
              <mc:Fallback>
                <p:oleObj name="Equation" r:id="rId6" imgW="32130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448175"/>
                        <a:ext cx="6688137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502880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517525" y="1117600"/>
            <a:ext cx="772038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The clustering may be sensitive to the similarity measure.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Sometimes this can be avoided by using a distance measure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that is invariant to some of the transformations that are natural to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the problem.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Mahalanobis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Distance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: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where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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is a symmetric matrix.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Covariance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Matrix: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Translates all the axes so that they have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</a:t>
            </a:r>
            <a:r>
              <a:rPr lang="en-US" altLang="en-US" sz="240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Mean=0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and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Variance=1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(Shift and Scale invariance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</a:t>
            </a:r>
          </a:p>
          <a:p>
            <a:endParaRPr lang="en-US" altLang="en-US" sz="2400" u="none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It is possible to get rotation invariance by rotating the axes so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that they coincide with the  eigenvectors of the covariance matrix.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This is a transformation to the </a:t>
            </a:r>
            <a:r>
              <a:rPr lang="en-US" altLang="en-US" sz="2400" u="none" dirty="0">
                <a:solidFill>
                  <a:srgbClr val="0000FF"/>
                </a:solidFill>
                <a:latin typeface="Arial Narrow" pitchFamily="34" charset="0"/>
              </a:rPr>
              <a:t>principle components.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8427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55510"/>
              </p:ext>
            </p:extLst>
          </p:nvPr>
        </p:nvGraphicFramePr>
        <p:xfrm>
          <a:off x="4716463" y="2454275"/>
          <a:ext cx="34369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9" name="Equation" r:id="rId4" imgW="1650960" imgH="279360" progId="Equation.3">
                  <p:embed/>
                </p:oleObj>
              </mc:Choice>
              <mc:Fallback>
                <p:oleObj name="Equation" r:id="rId4" imgW="1650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454275"/>
                        <a:ext cx="3436937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1E5B2-4F05-4AE4-967C-2CA1170514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7C976-6D8B-4415-B1A2-51390DCEAD3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44803" name="Text Box 3"/>
          <p:cNvSpPr txBox="1">
            <a:spLocks noChangeArrowheads="1"/>
          </p:cNvSpPr>
          <p:nvPr/>
        </p:nvSpPr>
        <p:spPr bwMode="auto">
          <a:xfrm>
            <a:off x="517525" y="1255713"/>
            <a:ext cx="791639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u="none" dirty="0">
                <a:solidFill>
                  <a:srgbClr val="000066"/>
                </a:solidFill>
                <a:effectLst/>
                <a:latin typeface="Abadi MT Condensed Light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Sometimes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it is useful to define </a:t>
            </a:r>
            <a:endParaRPr lang="en-US" altLang="en-US" sz="240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distance between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a data point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x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and a set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A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of points: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and distance between sets of points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A, B: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There are many other ways to do it; may depend on the application.</a:t>
            </a:r>
          </a:p>
        </p:txBody>
      </p:sp>
      <p:graphicFrame>
        <p:nvGraphicFramePr>
          <p:cNvPr id="844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182720"/>
              </p:ext>
            </p:extLst>
          </p:nvPr>
        </p:nvGraphicFramePr>
        <p:xfrm>
          <a:off x="2790825" y="2474913"/>
          <a:ext cx="34369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6" name="Equation" r:id="rId4" imgW="1650960" imgH="419040" progId="Equation.3">
                  <p:embed/>
                </p:oleObj>
              </mc:Choice>
              <mc:Fallback>
                <p:oleObj name="Equation" r:id="rId4" imgW="165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2474913"/>
                        <a:ext cx="34369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48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90775"/>
              </p:ext>
            </p:extLst>
          </p:nvPr>
        </p:nvGraphicFramePr>
        <p:xfrm>
          <a:off x="2251075" y="4368800"/>
          <a:ext cx="43624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7" name="Equation" r:id="rId6" imgW="2095200" imgH="419040" progId="Equation.3">
                  <p:embed/>
                </p:oleObj>
              </mc:Choice>
              <mc:Fallback>
                <p:oleObj name="Equation" r:id="rId6" imgW="2095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4368800"/>
                        <a:ext cx="43624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06" name="Oval 6"/>
          <p:cNvSpPr>
            <a:spLocks noChangeArrowheads="1"/>
          </p:cNvSpPr>
          <p:nvPr/>
        </p:nvSpPr>
        <p:spPr bwMode="auto">
          <a:xfrm>
            <a:off x="6705600" y="314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7" name="Oval 7"/>
          <p:cNvSpPr>
            <a:spLocks noChangeArrowheads="1"/>
          </p:cNvSpPr>
          <p:nvPr/>
        </p:nvSpPr>
        <p:spPr bwMode="auto">
          <a:xfrm>
            <a:off x="6858000" y="330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8" name="Oval 8"/>
          <p:cNvSpPr>
            <a:spLocks noChangeArrowheads="1"/>
          </p:cNvSpPr>
          <p:nvPr/>
        </p:nvSpPr>
        <p:spPr bwMode="auto">
          <a:xfrm>
            <a:off x="7010400" y="322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09" name="Oval 9"/>
          <p:cNvSpPr>
            <a:spLocks noChangeArrowheads="1"/>
          </p:cNvSpPr>
          <p:nvPr/>
        </p:nvSpPr>
        <p:spPr bwMode="auto">
          <a:xfrm>
            <a:off x="7162800" y="337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0" name="Oval 10"/>
          <p:cNvSpPr>
            <a:spLocks noChangeArrowheads="1"/>
          </p:cNvSpPr>
          <p:nvPr/>
        </p:nvSpPr>
        <p:spPr bwMode="auto">
          <a:xfrm>
            <a:off x="7239000" y="314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1" name="Oval 11"/>
          <p:cNvSpPr>
            <a:spLocks noChangeArrowheads="1"/>
          </p:cNvSpPr>
          <p:nvPr/>
        </p:nvSpPr>
        <p:spPr bwMode="auto">
          <a:xfrm>
            <a:off x="7391400" y="330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2" name="Oval 12"/>
          <p:cNvSpPr>
            <a:spLocks noChangeArrowheads="1"/>
          </p:cNvSpPr>
          <p:nvPr/>
        </p:nvSpPr>
        <p:spPr bwMode="auto">
          <a:xfrm>
            <a:off x="7543800" y="322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3" name="Oval 13"/>
          <p:cNvSpPr>
            <a:spLocks noChangeArrowheads="1"/>
          </p:cNvSpPr>
          <p:nvPr/>
        </p:nvSpPr>
        <p:spPr bwMode="auto">
          <a:xfrm>
            <a:off x="7696200" y="337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4" name="Oval 14"/>
          <p:cNvSpPr>
            <a:spLocks noChangeArrowheads="1"/>
          </p:cNvSpPr>
          <p:nvPr/>
        </p:nvSpPr>
        <p:spPr bwMode="auto">
          <a:xfrm>
            <a:off x="7620000" y="307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5" name="Oval 15"/>
          <p:cNvSpPr>
            <a:spLocks noChangeArrowheads="1"/>
          </p:cNvSpPr>
          <p:nvPr/>
        </p:nvSpPr>
        <p:spPr bwMode="auto">
          <a:xfrm>
            <a:off x="7772400" y="322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6" name="Oval 16"/>
          <p:cNvSpPr>
            <a:spLocks noChangeArrowheads="1"/>
          </p:cNvSpPr>
          <p:nvPr/>
        </p:nvSpPr>
        <p:spPr bwMode="auto">
          <a:xfrm>
            <a:off x="7086600" y="314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7" name="Oval 17"/>
          <p:cNvSpPr>
            <a:spLocks noChangeArrowheads="1"/>
          </p:cNvSpPr>
          <p:nvPr/>
        </p:nvSpPr>
        <p:spPr bwMode="auto">
          <a:xfrm>
            <a:off x="7239000" y="330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8" name="Oval 18"/>
          <p:cNvSpPr>
            <a:spLocks noChangeArrowheads="1"/>
          </p:cNvSpPr>
          <p:nvPr/>
        </p:nvSpPr>
        <p:spPr bwMode="auto">
          <a:xfrm>
            <a:off x="7696200" y="368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19" name="Oval 19"/>
          <p:cNvSpPr>
            <a:spLocks noChangeArrowheads="1"/>
          </p:cNvSpPr>
          <p:nvPr/>
        </p:nvSpPr>
        <p:spPr bwMode="auto">
          <a:xfrm>
            <a:off x="7848600" y="383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0" name="Oval 20"/>
          <p:cNvSpPr>
            <a:spLocks noChangeArrowheads="1"/>
          </p:cNvSpPr>
          <p:nvPr/>
        </p:nvSpPr>
        <p:spPr bwMode="auto">
          <a:xfrm>
            <a:off x="8001000" y="375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1" name="Oval 21"/>
          <p:cNvSpPr>
            <a:spLocks noChangeArrowheads="1"/>
          </p:cNvSpPr>
          <p:nvPr/>
        </p:nvSpPr>
        <p:spPr bwMode="auto">
          <a:xfrm>
            <a:off x="8153400" y="391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2" name="Oval 22"/>
          <p:cNvSpPr>
            <a:spLocks noChangeArrowheads="1"/>
          </p:cNvSpPr>
          <p:nvPr/>
        </p:nvSpPr>
        <p:spPr bwMode="auto">
          <a:xfrm>
            <a:off x="8229600" y="368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3" name="Oval 23"/>
          <p:cNvSpPr>
            <a:spLocks noChangeArrowheads="1"/>
          </p:cNvSpPr>
          <p:nvPr/>
        </p:nvSpPr>
        <p:spPr bwMode="auto">
          <a:xfrm>
            <a:off x="8382000" y="383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4" name="Oval 24"/>
          <p:cNvSpPr>
            <a:spLocks noChangeArrowheads="1"/>
          </p:cNvSpPr>
          <p:nvPr/>
        </p:nvSpPr>
        <p:spPr bwMode="auto">
          <a:xfrm>
            <a:off x="8534400" y="375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5" name="Oval 25"/>
          <p:cNvSpPr>
            <a:spLocks noChangeArrowheads="1"/>
          </p:cNvSpPr>
          <p:nvPr/>
        </p:nvSpPr>
        <p:spPr bwMode="auto">
          <a:xfrm>
            <a:off x="8686800" y="391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6" name="Oval 26"/>
          <p:cNvSpPr>
            <a:spLocks noChangeArrowheads="1"/>
          </p:cNvSpPr>
          <p:nvPr/>
        </p:nvSpPr>
        <p:spPr bwMode="auto">
          <a:xfrm>
            <a:off x="8610600" y="3606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7" name="Oval 27"/>
          <p:cNvSpPr>
            <a:spLocks noChangeArrowheads="1"/>
          </p:cNvSpPr>
          <p:nvPr/>
        </p:nvSpPr>
        <p:spPr bwMode="auto">
          <a:xfrm>
            <a:off x="8763000" y="3759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8" name="Oval 28"/>
          <p:cNvSpPr>
            <a:spLocks noChangeArrowheads="1"/>
          </p:cNvSpPr>
          <p:nvPr/>
        </p:nvSpPr>
        <p:spPr bwMode="auto">
          <a:xfrm>
            <a:off x="8077200" y="3683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29" name="Oval 29"/>
          <p:cNvSpPr>
            <a:spLocks noChangeArrowheads="1"/>
          </p:cNvSpPr>
          <p:nvPr/>
        </p:nvSpPr>
        <p:spPr bwMode="auto">
          <a:xfrm>
            <a:off x="8229600" y="383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0" name="Oval 30"/>
          <p:cNvSpPr>
            <a:spLocks noChangeArrowheads="1"/>
          </p:cNvSpPr>
          <p:nvPr/>
        </p:nvSpPr>
        <p:spPr bwMode="auto">
          <a:xfrm>
            <a:off x="6172200" y="375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1" name="Oval 31"/>
          <p:cNvSpPr>
            <a:spLocks noChangeArrowheads="1"/>
          </p:cNvSpPr>
          <p:nvPr/>
        </p:nvSpPr>
        <p:spPr bwMode="auto">
          <a:xfrm>
            <a:off x="6324600" y="391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2" name="Oval 32"/>
          <p:cNvSpPr>
            <a:spLocks noChangeArrowheads="1"/>
          </p:cNvSpPr>
          <p:nvPr/>
        </p:nvSpPr>
        <p:spPr bwMode="auto">
          <a:xfrm>
            <a:off x="6477000" y="383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3" name="Oval 33"/>
          <p:cNvSpPr>
            <a:spLocks noChangeArrowheads="1"/>
          </p:cNvSpPr>
          <p:nvPr/>
        </p:nvSpPr>
        <p:spPr bwMode="auto">
          <a:xfrm>
            <a:off x="6629400" y="398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4" name="Oval 34"/>
          <p:cNvSpPr>
            <a:spLocks noChangeArrowheads="1"/>
          </p:cNvSpPr>
          <p:nvPr/>
        </p:nvSpPr>
        <p:spPr bwMode="auto">
          <a:xfrm>
            <a:off x="6705600" y="375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5" name="Oval 35"/>
          <p:cNvSpPr>
            <a:spLocks noChangeArrowheads="1"/>
          </p:cNvSpPr>
          <p:nvPr/>
        </p:nvSpPr>
        <p:spPr bwMode="auto">
          <a:xfrm>
            <a:off x="6858000" y="391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6" name="Oval 36"/>
          <p:cNvSpPr>
            <a:spLocks noChangeArrowheads="1"/>
          </p:cNvSpPr>
          <p:nvPr/>
        </p:nvSpPr>
        <p:spPr bwMode="auto">
          <a:xfrm>
            <a:off x="7010400" y="383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7" name="Oval 37"/>
          <p:cNvSpPr>
            <a:spLocks noChangeArrowheads="1"/>
          </p:cNvSpPr>
          <p:nvPr/>
        </p:nvSpPr>
        <p:spPr bwMode="auto">
          <a:xfrm>
            <a:off x="7162800" y="398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8" name="Oval 38"/>
          <p:cNvSpPr>
            <a:spLocks noChangeArrowheads="1"/>
          </p:cNvSpPr>
          <p:nvPr/>
        </p:nvSpPr>
        <p:spPr bwMode="auto">
          <a:xfrm>
            <a:off x="7086600" y="368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39" name="Oval 39"/>
          <p:cNvSpPr>
            <a:spLocks noChangeArrowheads="1"/>
          </p:cNvSpPr>
          <p:nvPr/>
        </p:nvSpPr>
        <p:spPr bwMode="auto">
          <a:xfrm>
            <a:off x="7239000" y="383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40" name="Oval 40"/>
          <p:cNvSpPr>
            <a:spLocks noChangeArrowheads="1"/>
          </p:cNvSpPr>
          <p:nvPr/>
        </p:nvSpPr>
        <p:spPr bwMode="auto">
          <a:xfrm>
            <a:off x="6553200" y="375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4841" name="Oval 41"/>
          <p:cNvSpPr>
            <a:spLocks noChangeArrowheads="1"/>
          </p:cNvSpPr>
          <p:nvPr/>
        </p:nvSpPr>
        <p:spPr bwMode="auto">
          <a:xfrm>
            <a:off x="6705600" y="391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itle 10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Distance Measures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167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9DCC-54A8-4651-9CE0-165A14C2F68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45827" name="Text Box 3"/>
          <p:cNvSpPr txBox="1">
            <a:spLocks noChangeArrowheads="1"/>
          </p:cNvSpPr>
          <p:nvPr/>
        </p:nvSpPr>
        <p:spPr bwMode="auto">
          <a:xfrm>
            <a:off x="517525" y="1046163"/>
            <a:ext cx="567655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Given: a set 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1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2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,…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m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of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data points,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a distance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function d(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x,y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 and 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a threshold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T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Calibri"/>
              </a:rPr>
              <a:t>C</a:t>
            </a:r>
            <a:r>
              <a:rPr lang="en-US" altLang="en-US" sz="2400" u="none" baseline="-25000" dirty="0" smtClean="0">
                <a:solidFill>
                  <a:srgbClr val="000066"/>
                </a:solidFill>
                <a:latin typeface="Arial Narrow"/>
              </a:rPr>
              <a:t>i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will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represent clusters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i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their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representative</a:t>
            </a:r>
          </a:p>
          <a:p>
            <a:pPr>
              <a:buFontTx/>
              <a:buChar char="•"/>
            </a:pP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err="1" smtClean="0">
                <a:solidFill>
                  <a:srgbClr val="0000FF"/>
                </a:solidFill>
                <a:effectLst/>
                <a:latin typeface="Arial Narrow" pitchFamily="34" charset="0"/>
              </a:rPr>
              <a:t>i</a:t>
            </a:r>
            <a:r>
              <a:rPr lang="en-US" altLang="en-US" sz="2400" b="0" u="none" dirty="0" smtClean="0">
                <a:solidFill>
                  <a:srgbClr val="0000FF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index into data points,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j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index into clusters</a:t>
            </a:r>
          </a:p>
        </p:txBody>
      </p:sp>
      <p:sp>
        <p:nvSpPr>
          <p:cNvPr id="845830" name="Oval 6"/>
          <p:cNvSpPr>
            <a:spLocks noChangeArrowheads="1"/>
          </p:cNvSpPr>
          <p:nvPr/>
        </p:nvSpPr>
        <p:spPr bwMode="auto">
          <a:xfrm>
            <a:off x="6705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1" name="Oval 7"/>
          <p:cNvSpPr>
            <a:spLocks noChangeArrowheads="1"/>
          </p:cNvSpPr>
          <p:nvPr/>
        </p:nvSpPr>
        <p:spPr bwMode="auto">
          <a:xfrm>
            <a:off x="6858000" y="3733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2" name="Oval 8"/>
          <p:cNvSpPr>
            <a:spLocks noChangeArrowheads="1"/>
          </p:cNvSpPr>
          <p:nvPr/>
        </p:nvSpPr>
        <p:spPr bwMode="auto">
          <a:xfrm>
            <a:off x="70104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71628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4" name="Oval 10"/>
          <p:cNvSpPr>
            <a:spLocks noChangeArrowheads="1"/>
          </p:cNvSpPr>
          <p:nvPr/>
        </p:nvSpPr>
        <p:spPr bwMode="auto">
          <a:xfrm>
            <a:off x="7239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5" name="Oval 11"/>
          <p:cNvSpPr>
            <a:spLocks noChangeArrowheads="1"/>
          </p:cNvSpPr>
          <p:nvPr/>
        </p:nvSpPr>
        <p:spPr bwMode="auto">
          <a:xfrm>
            <a:off x="7391400" y="3733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6" name="Oval 12"/>
          <p:cNvSpPr>
            <a:spLocks noChangeArrowheads="1"/>
          </p:cNvSpPr>
          <p:nvPr/>
        </p:nvSpPr>
        <p:spPr bwMode="auto">
          <a:xfrm>
            <a:off x="75438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7" name="Oval 13"/>
          <p:cNvSpPr>
            <a:spLocks noChangeArrowheads="1"/>
          </p:cNvSpPr>
          <p:nvPr/>
        </p:nvSpPr>
        <p:spPr bwMode="auto">
          <a:xfrm>
            <a:off x="76962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8" name="Oval 14"/>
          <p:cNvSpPr>
            <a:spLocks noChangeArrowheads="1"/>
          </p:cNvSpPr>
          <p:nvPr/>
        </p:nvSpPr>
        <p:spPr bwMode="auto">
          <a:xfrm>
            <a:off x="7620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39" name="Oval 15"/>
          <p:cNvSpPr>
            <a:spLocks noChangeArrowheads="1"/>
          </p:cNvSpPr>
          <p:nvPr/>
        </p:nvSpPr>
        <p:spPr bwMode="auto">
          <a:xfrm>
            <a:off x="77724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0" name="Oval 16"/>
          <p:cNvSpPr>
            <a:spLocks noChangeArrowheads="1"/>
          </p:cNvSpPr>
          <p:nvPr/>
        </p:nvSpPr>
        <p:spPr bwMode="auto">
          <a:xfrm>
            <a:off x="7086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1" name="Oval 17"/>
          <p:cNvSpPr>
            <a:spLocks noChangeArrowheads="1"/>
          </p:cNvSpPr>
          <p:nvPr/>
        </p:nvSpPr>
        <p:spPr bwMode="auto">
          <a:xfrm>
            <a:off x="7239000" y="3733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2" name="Oval 18"/>
          <p:cNvSpPr>
            <a:spLocks noChangeArrowheads="1"/>
          </p:cNvSpPr>
          <p:nvPr/>
        </p:nvSpPr>
        <p:spPr bwMode="auto">
          <a:xfrm>
            <a:off x="76962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3" name="Oval 19"/>
          <p:cNvSpPr>
            <a:spLocks noChangeArrowheads="1"/>
          </p:cNvSpPr>
          <p:nvPr/>
        </p:nvSpPr>
        <p:spPr bwMode="auto">
          <a:xfrm>
            <a:off x="78486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4" name="Oval 20"/>
          <p:cNvSpPr>
            <a:spLocks noChangeArrowheads="1"/>
          </p:cNvSpPr>
          <p:nvPr/>
        </p:nvSpPr>
        <p:spPr bwMode="auto">
          <a:xfrm>
            <a:off x="8001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5" name="Oval 21"/>
          <p:cNvSpPr>
            <a:spLocks noChangeArrowheads="1"/>
          </p:cNvSpPr>
          <p:nvPr/>
        </p:nvSpPr>
        <p:spPr bwMode="auto">
          <a:xfrm>
            <a:off x="8153400" y="4343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6" name="Oval 22"/>
          <p:cNvSpPr>
            <a:spLocks noChangeArrowheads="1"/>
          </p:cNvSpPr>
          <p:nvPr/>
        </p:nvSpPr>
        <p:spPr bwMode="auto">
          <a:xfrm>
            <a:off x="82296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7" name="Oval 23"/>
          <p:cNvSpPr>
            <a:spLocks noChangeArrowheads="1"/>
          </p:cNvSpPr>
          <p:nvPr/>
        </p:nvSpPr>
        <p:spPr bwMode="auto">
          <a:xfrm>
            <a:off x="83820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8" name="Oval 24"/>
          <p:cNvSpPr>
            <a:spLocks noChangeArrowheads="1"/>
          </p:cNvSpPr>
          <p:nvPr/>
        </p:nvSpPr>
        <p:spPr bwMode="auto">
          <a:xfrm>
            <a:off x="85344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49" name="Oval 25"/>
          <p:cNvSpPr>
            <a:spLocks noChangeArrowheads="1"/>
          </p:cNvSpPr>
          <p:nvPr/>
        </p:nvSpPr>
        <p:spPr bwMode="auto">
          <a:xfrm>
            <a:off x="8686800" y="4343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0" name="Oval 26"/>
          <p:cNvSpPr>
            <a:spLocks noChangeArrowheads="1"/>
          </p:cNvSpPr>
          <p:nvPr/>
        </p:nvSpPr>
        <p:spPr bwMode="auto">
          <a:xfrm>
            <a:off x="86106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1" name="Oval 27"/>
          <p:cNvSpPr>
            <a:spLocks noChangeArrowheads="1"/>
          </p:cNvSpPr>
          <p:nvPr/>
        </p:nvSpPr>
        <p:spPr bwMode="auto">
          <a:xfrm>
            <a:off x="8763000" y="4191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2" name="Oval 28"/>
          <p:cNvSpPr>
            <a:spLocks noChangeArrowheads="1"/>
          </p:cNvSpPr>
          <p:nvPr/>
        </p:nvSpPr>
        <p:spPr bwMode="auto">
          <a:xfrm>
            <a:off x="80772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3" name="Oval 29"/>
          <p:cNvSpPr>
            <a:spLocks noChangeArrowheads="1"/>
          </p:cNvSpPr>
          <p:nvPr/>
        </p:nvSpPr>
        <p:spPr bwMode="auto">
          <a:xfrm>
            <a:off x="8229600" y="4267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4" name="Oval 30"/>
          <p:cNvSpPr>
            <a:spLocks noChangeArrowheads="1"/>
          </p:cNvSpPr>
          <p:nvPr/>
        </p:nvSpPr>
        <p:spPr bwMode="auto">
          <a:xfrm>
            <a:off x="61722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5" name="Oval 31"/>
          <p:cNvSpPr>
            <a:spLocks noChangeArrowheads="1"/>
          </p:cNvSpPr>
          <p:nvPr/>
        </p:nvSpPr>
        <p:spPr bwMode="auto">
          <a:xfrm>
            <a:off x="6324600" y="434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6" name="Oval 32"/>
          <p:cNvSpPr>
            <a:spLocks noChangeArrowheads="1"/>
          </p:cNvSpPr>
          <p:nvPr/>
        </p:nvSpPr>
        <p:spPr bwMode="auto">
          <a:xfrm>
            <a:off x="6477000" y="4267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7" name="Oval 33"/>
          <p:cNvSpPr>
            <a:spLocks noChangeArrowheads="1"/>
          </p:cNvSpPr>
          <p:nvPr/>
        </p:nvSpPr>
        <p:spPr bwMode="auto">
          <a:xfrm>
            <a:off x="6629400" y="441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8" name="Oval 34"/>
          <p:cNvSpPr>
            <a:spLocks noChangeArrowheads="1"/>
          </p:cNvSpPr>
          <p:nvPr/>
        </p:nvSpPr>
        <p:spPr bwMode="auto">
          <a:xfrm>
            <a:off x="67056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59" name="Oval 35"/>
          <p:cNvSpPr>
            <a:spLocks noChangeArrowheads="1"/>
          </p:cNvSpPr>
          <p:nvPr/>
        </p:nvSpPr>
        <p:spPr bwMode="auto">
          <a:xfrm>
            <a:off x="6858000" y="434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0" name="Oval 36"/>
          <p:cNvSpPr>
            <a:spLocks noChangeArrowheads="1"/>
          </p:cNvSpPr>
          <p:nvPr/>
        </p:nvSpPr>
        <p:spPr bwMode="auto">
          <a:xfrm>
            <a:off x="7010400" y="4267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1" name="Oval 37"/>
          <p:cNvSpPr>
            <a:spLocks noChangeArrowheads="1"/>
          </p:cNvSpPr>
          <p:nvPr/>
        </p:nvSpPr>
        <p:spPr bwMode="auto">
          <a:xfrm>
            <a:off x="7162800" y="4419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2" name="Oval 38"/>
          <p:cNvSpPr>
            <a:spLocks noChangeArrowheads="1"/>
          </p:cNvSpPr>
          <p:nvPr/>
        </p:nvSpPr>
        <p:spPr bwMode="auto">
          <a:xfrm>
            <a:off x="70866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3" name="Oval 39"/>
          <p:cNvSpPr>
            <a:spLocks noChangeArrowheads="1"/>
          </p:cNvSpPr>
          <p:nvPr/>
        </p:nvSpPr>
        <p:spPr bwMode="auto">
          <a:xfrm>
            <a:off x="7239000" y="4267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4" name="Oval 40"/>
          <p:cNvSpPr>
            <a:spLocks noChangeArrowheads="1"/>
          </p:cNvSpPr>
          <p:nvPr/>
        </p:nvSpPr>
        <p:spPr bwMode="auto">
          <a:xfrm>
            <a:off x="65532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5" name="Oval 41"/>
          <p:cNvSpPr>
            <a:spLocks noChangeArrowheads="1"/>
          </p:cNvSpPr>
          <p:nvPr/>
        </p:nvSpPr>
        <p:spPr bwMode="auto">
          <a:xfrm>
            <a:off x="6705600" y="4343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69" name="Line 45"/>
          <p:cNvSpPr>
            <a:spLocks noChangeShapeType="1"/>
          </p:cNvSpPr>
          <p:nvPr/>
        </p:nvSpPr>
        <p:spPr bwMode="auto">
          <a:xfrm>
            <a:off x="76200" y="29718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5872" name="Text Box 48"/>
          <p:cNvSpPr txBox="1">
            <a:spLocks noChangeArrowheads="1"/>
          </p:cNvSpPr>
          <p:nvPr/>
        </p:nvSpPr>
        <p:spPr bwMode="auto">
          <a:xfrm>
            <a:off x="5913438" y="4826000"/>
            <a:ext cx="2617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process data point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i 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(where to place it?)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845873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28083"/>
              </p:ext>
            </p:extLst>
          </p:nvPr>
        </p:nvGraphicFramePr>
        <p:xfrm>
          <a:off x="609600" y="3048000"/>
          <a:ext cx="5100638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4" name="Equation" r:id="rId4" imgW="2450880" imgH="1904760" progId="Equation.DSMT4">
                  <p:embed/>
                </p:oleObj>
              </mc:Choice>
              <mc:Fallback>
                <p:oleObj name="Equation" r:id="rId4" imgW="245088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0"/>
                        <a:ext cx="5100638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Basic Algorithms</a:t>
            </a:r>
            <a:endParaRPr lang="en-US" u="none" dirty="0"/>
          </a:p>
        </p:txBody>
      </p:sp>
      <p:sp>
        <p:nvSpPr>
          <p:cNvPr id="2" name="Rectangular Callout 1"/>
          <p:cNvSpPr/>
          <p:nvPr/>
        </p:nvSpPr>
        <p:spPr>
          <a:xfrm>
            <a:off x="6019800" y="1219200"/>
            <a:ext cx="3053372" cy="1447800"/>
          </a:xfrm>
          <a:prstGeom prst="wedgeRectCallout">
            <a:avLst>
              <a:gd name="adj1" fmla="val -58826"/>
              <a:gd name="adj2" fmla="val 103034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none" dirty="0">
                <a:solidFill>
                  <a:schemeClr val="tx1"/>
                </a:solidFill>
              </a:rPr>
              <a:t>Problems</a:t>
            </a:r>
            <a:r>
              <a:rPr lang="en-US" sz="1600" b="1" u="none" dirty="0" smtClean="0">
                <a:solidFill>
                  <a:schemeClr val="tx1"/>
                </a:solidFill>
              </a:rPr>
              <a:t>: </a:t>
            </a:r>
            <a:r>
              <a:rPr lang="en-US" sz="1600" u="none" dirty="0" smtClean="0">
                <a:solidFill>
                  <a:schemeClr val="tx1"/>
                </a:solidFill>
              </a:rPr>
              <a:t>Outcome depends </a:t>
            </a:r>
            <a:r>
              <a:rPr lang="en-US" sz="1600" u="none" dirty="0">
                <a:solidFill>
                  <a:schemeClr val="tx1"/>
                </a:solidFill>
              </a:rPr>
              <a:t>on the </a:t>
            </a:r>
            <a:r>
              <a:rPr lang="en-US" sz="1600" u="none" dirty="0">
                <a:solidFill>
                  <a:srgbClr val="0000FF"/>
                </a:solidFill>
              </a:rPr>
              <a:t>order of the data </a:t>
            </a:r>
            <a:r>
              <a:rPr lang="en-US" sz="1600" u="none" dirty="0" smtClean="0">
                <a:solidFill>
                  <a:srgbClr val="0000FF"/>
                </a:solidFill>
              </a:rPr>
              <a:t>points </a:t>
            </a:r>
            <a:r>
              <a:rPr lang="en-US" sz="1600" u="none" dirty="0" smtClean="0">
                <a:solidFill>
                  <a:schemeClr val="tx1"/>
                </a:solidFill>
              </a:rPr>
              <a:t>both </a:t>
            </a:r>
            <a:r>
              <a:rPr lang="en-US" sz="1600" u="none" dirty="0">
                <a:solidFill>
                  <a:schemeClr val="tx1"/>
                </a:solidFill>
              </a:rPr>
              <a:t>in assigning points to a cluster and in </a:t>
            </a:r>
            <a:r>
              <a:rPr lang="en-US" sz="1600" u="none" dirty="0" smtClean="0">
                <a:solidFill>
                  <a:schemeClr val="tx1"/>
                </a:solidFill>
              </a:rPr>
              <a:t>determining </a:t>
            </a:r>
            <a:r>
              <a:rPr lang="en-US" sz="1600" u="none" dirty="0">
                <a:solidFill>
                  <a:schemeClr val="tx1"/>
                </a:solidFill>
              </a:rPr>
              <a:t>distance of a point from a </a:t>
            </a:r>
            <a:r>
              <a:rPr lang="en-US" sz="1600" u="none" dirty="0" smtClean="0">
                <a:solidFill>
                  <a:schemeClr val="tx1"/>
                </a:solidFill>
              </a:rPr>
              <a:t>cluster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3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30" grpId="0" animBg="1"/>
      <p:bldP spid="845831" grpId="0" animBg="1"/>
      <p:bldP spid="845832" grpId="0" animBg="1"/>
      <p:bldP spid="845833" grpId="0" animBg="1"/>
      <p:bldP spid="845834" grpId="0" animBg="1"/>
      <p:bldP spid="845835" grpId="0" animBg="1"/>
      <p:bldP spid="845836" grpId="0" animBg="1"/>
      <p:bldP spid="845837" grpId="0" animBg="1"/>
      <p:bldP spid="845838" grpId="0" animBg="1"/>
      <p:bldP spid="845839" grpId="0" animBg="1"/>
      <p:bldP spid="845840" grpId="0" animBg="1"/>
      <p:bldP spid="845841" grpId="0" animBg="1"/>
      <p:bldP spid="845842" grpId="0" animBg="1"/>
      <p:bldP spid="845843" grpId="0" animBg="1"/>
      <p:bldP spid="845844" grpId="0" animBg="1"/>
      <p:bldP spid="845845" grpId="0" animBg="1"/>
      <p:bldP spid="845846" grpId="0" animBg="1"/>
      <p:bldP spid="845847" grpId="0" animBg="1"/>
      <p:bldP spid="845848" grpId="0" animBg="1"/>
      <p:bldP spid="845849" grpId="0" animBg="1"/>
      <p:bldP spid="845850" grpId="0" animBg="1"/>
      <p:bldP spid="845851" grpId="0" animBg="1"/>
      <p:bldP spid="845852" grpId="0" animBg="1"/>
      <p:bldP spid="845853" grpId="0" animBg="1"/>
      <p:bldP spid="845854" grpId="0" animBg="1"/>
      <p:bldP spid="845855" grpId="0" animBg="1"/>
      <p:bldP spid="845856" grpId="0" animBg="1"/>
      <p:bldP spid="845857" grpId="0" animBg="1"/>
      <p:bldP spid="845858" grpId="0" animBg="1"/>
      <p:bldP spid="845859" grpId="0" animBg="1"/>
      <p:bldP spid="845860" grpId="0" animBg="1"/>
      <p:bldP spid="845861" grpId="0" animBg="1"/>
      <p:bldP spid="845862" grpId="0" animBg="1"/>
      <p:bldP spid="845863" grpId="0" animBg="1"/>
      <p:bldP spid="845864" grpId="0" animBg="1"/>
      <p:bldP spid="845865" grpId="0" animBg="1"/>
      <p:bldP spid="845872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D3A19-55A0-4555-B797-3990A13410F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97027" name="Text Box 3"/>
          <p:cNvSpPr txBox="1">
            <a:spLocks noChangeArrowheads="1"/>
          </p:cNvSpPr>
          <p:nvPr/>
        </p:nvSpPr>
        <p:spPr bwMode="auto">
          <a:xfrm>
            <a:off x="304800" y="381000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How many are there ?</a:t>
            </a:r>
          </a:p>
        </p:txBody>
      </p:sp>
      <p:sp>
        <p:nvSpPr>
          <p:cNvPr id="897028" name="Oval 4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29" name="Oval 5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0" name="Oval 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1" name="Oval 7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2" name="Oval 8"/>
          <p:cNvSpPr>
            <a:spLocks noChangeArrowheads="1"/>
          </p:cNvSpPr>
          <p:nvPr/>
        </p:nvSpPr>
        <p:spPr bwMode="auto">
          <a:xfrm>
            <a:off x="4572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3" name="Oval 9"/>
          <p:cNvSpPr>
            <a:spLocks noChangeArrowheads="1"/>
          </p:cNvSpPr>
          <p:nvPr/>
        </p:nvSpPr>
        <p:spPr bwMode="auto">
          <a:xfrm>
            <a:off x="4648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4" name="Oval 10"/>
          <p:cNvSpPr>
            <a:spLocks noChangeArrowheads="1"/>
          </p:cNvSpPr>
          <p:nvPr/>
        </p:nvSpPr>
        <p:spPr bwMode="auto">
          <a:xfrm>
            <a:off x="4267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5" name="Oval 11"/>
          <p:cNvSpPr>
            <a:spLocks noChangeArrowheads="1"/>
          </p:cNvSpPr>
          <p:nvPr/>
        </p:nvSpPr>
        <p:spPr bwMode="auto">
          <a:xfrm>
            <a:off x="4267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6" name="Oval 12"/>
          <p:cNvSpPr>
            <a:spLocks noChangeArrowheads="1"/>
          </p:cNvSpPr>
          <p:nvPr/>
        </p:nvSpPr>
        <p:spPr bwMode="auto">
          <a:xfrm>
            <a:off x="4419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7" name="Oval 13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8" name="Oval 14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39" name="Oval 15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0" name="Oval 16"/>
          <p:cNvSpPr>
            <a:spLocks noChangeArrowheads="1"/>
          </p:cNvSpPr>
          <p:nvPr/>
        </p:nvSpPr>
        <p:spPr bwMode="auto">
          <a:xfrm>
            <a:off x="4572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1" name="Oval 17"/>
          <p:cNvSpPr>
            <a:spLocks noChangeArrowheads="1"/>
          </p:cNvSpPr>
          <p:nvPr/>
        </p:nvSpPr>
        <p:spPr bwMode="auto">
          <a:xfrm>
            <a:off x="4357688" y="48768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2" name="Oval 18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3" name="Oval 19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4" name="Oval 20"/>
          <p:cNvSpPr>
            <a:spLocks noChangeArrowheads="1"/>
          </p:cNvSpPr>
          <p:nvPr/>
        </p:nvSpPr>
        <p:spPr bwMode="auto">
          <a:xfrm>
            <a:off x="47307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5" name="Oval 21"/>
          <p:cNvSpPr>
            <a:spLocks noChangeArrowheads="1"/>
          </p:cNvSpPr>
          <p:nvPr/>
        </p:nvSpPr>
        <p:spPr bwMode="auto">
          <a:xfrm>
            <a:off x="5751513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6" name="Oval 22"/>
          <p:cNvSpPr>
            <a:spLocks noChangeArrowheads="1"/>
          </p:cNvSpPr>
          <p:nvPr/>
        </p:nvSpPr>
        <p:spPr bwMode="auto">
          <a:xfrm>
            <a:off x="5659438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7" name="Oval 23"/>
          <p:cNvSpPr>
            <a:spLocks noChangeArrowheads="1"/>
          </p:cNvSpPr>
          <p:nvPr/>
        </p:nvSpPr>
        <p:spPr bwMode="auto">
          <a:xfrm>
            <a:off x="58451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8" name="Oval 24"/>
          <p:cNvSpPr>
            <a:spLocks noChangeArrowheads="1"/>
          </p:cNvSpPr>
          <p:nvPr/>
        </p:nvSpPr>
        <p:spPr bwMode="auto">
          <a:xfrm>
            <a:off x="57515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49" name="Oval 25"/>
          <p:cNvSpPr>
            <a:spLocks noChangeArrowheads="1"/>
          </p:cNvSpPr>
          <p:nvPr/>
        </p:nvSpPr>
        <p:spPr bwMode="auto">
          <a:xfrm>
            <a:off x="59372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0" name="Oval 26"/>
          <p:cNvSpPr>
            <a:spLocks noChangeArrowheads="1"/>
          </p:cNvSpPr>
          <p:nvPr/>
        </p:nvSpPr>
        <p:spPr bwMode="auto">
          <a:xfrm>
            <a:off x="528796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1" name="Oval 27"/>
          <p:cNvSpPr>
            <a:spLocks noChangeArrowheads="1"/>
          </p:cNvSpPr>
          <p:nvPr/>
        </p:nvSpPr>
        <p:spPr bwMode="auto">
          <a:xfrm>
            <a:off x="547370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2" name="Oval 28"/>
          <p:cNvSpPr>
            <a:spLocks noChangeArrowheads="1"/>
          </p:cNvSpPr>
          <p:nvPr/>
        </p:nvSpPr>
        <p:spPr bwMode="auto">
          <a:xfrm>
            <a:off x="538003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3" name="Oval 29"/>
          <p:cNvSpPr>
            <a:spLocks noChangeArrowheads="1"/>
          </p:cNvSpPr>
          <p:nvPr/>
        </p:nvSpPr>
        <p:spPr bwMode="auto">
          <a:xfrm>
            <a:off x="556577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4" name="Oval 30"/>
          <p:cNvSpPr>
            <a:spLocks noChangeArrowheads="1"/>
          </p:cNvSpPr>
          <p:nvPr/>
        </p:nvSpPr>
        <p:spPr bwMode="auto">
          <a:xfrm>
            <a:off x="5565775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5" name="Oval 31"/>
          <p:cNvSpPr>
            <a:spLocks noChangeArrowheads="1"/>
          </p:cNvSpPr>
          <p:nvPr/>
        </p:nvSpPr>
        <p:spPr bwMode="auto">
          <a:xfrm>
            <a:off x="6402388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6" name="Oval 32"/>
          <p:cNvSpPr>
            <a:spLocks noChangeArrowheads="1"/>
          </p:cNvSpPr>
          <p:nvPr/>
        </p:nvSpPr>
        <p:spPr bwMode="auto">
          <a:xfrm>
            <a:off x="631031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7" name="Oval 33"/>
          <p:cNvSpPr>
            <a:spLocks noChangeArrowheads="1"/>
          </p:cNvSpPr>
          <p:nvPr/>
        </p:nvSpPr>
        <p:spPr bwMode="auto">
          <a:xfrm>
            <a:off x="649605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8" name="Oval 34"/>
          <p:cNvSpPr>
            <a:spLocks noChangeArrowheads="1"/>
          </p:cNvSpPr>
          <p:nvPr/>
        </p:nvSpPr>
        <p:spPr bwMode="auto">
          <a:xfrm>
            <a:off x="64023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59" name="Oval 35"/>
          <p:cNvSpPr>
            <a:spLocks noChangeArrowheads="1"/>
          </p:cNvSpPr>
          <p:nvPr/>
        </p:nvSpPr>
        <p:spPr bwMode="auto">
          <a:xfrm>
            <a:off x="65881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0" name="Oval 36"/>
          <p:cNvSpPr>
            <a:spLocks noChangeArrowheads="1"/>
          </p:cNvSpPr>
          <p:nvPr/>
        </p:nvSpPr>
        <p:spPr bwMode="auto">
          <a:xfrm>
            <a:off x="5937250" y="51593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1" name="Oval 37"/>
          <p:cNvSpPr>
            <a:spLocks noChangeArrowheads="1"/>
          </p:cNvSpPr>
          <p:nvPr/>
        </p:nvSpPr>
        <p:spPr bwMode="auto">
          <a:xfrm>
            <a:off x="61245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2" name="Oval 38"/>
          <p:cNvSpPr>
            <a:spLocks noChangeArrowheads="1"/>
          </p:cNvSpPr>
          <p:nvPr/>
        </p:nvSpPr>
        <p:spPr bwMode="auto">
          <a:xfrm>
            <a:off x="60309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3" name="Oval 39"/>
          <p:cNvSpPr>
            <a:spLocks noChangeArrowheads="1"/>
          </p:cNvSpPr>
          <p:nvPr/>
        </p:nvSpPr>
        <p:spPr bwMode="auto">
          <a:xfrm>
            <a:off x="62166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4" name="Oval 40"/>
          <p:cNvSpPr>
            <a:spLocks noChangeArrowheads="1"/>
          </p:cNvSpPr>
          <p:nvPr/>
        </p:nvSpPr>
        <p:spPr bwMode="auto">
          <a:xfrm>
            <a:off x="6216650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5" name="Oval 41"/>
          <p:cNvSpPr>
            <a:spLocks noChangeArrowheads="1"/>
          </p:cNvSpPr>
          <p:nvPr/>
        </p:nvSpPr>
        <p:spPr bwMode="auto">
          <a:xfrm>
            <a:off x="5845175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6" name="Oval 42"/>
          <p:cNvSpPr>
            <a:spLocks noChangeArrowheads="1"/>
          </p:cNvSpPr>
          <p:nvPr/>
        </p:nvSpPr>
        <p:spPr bwMode="auto">
          <a:xfrm>
            <a:off x="57515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7" name="Oval 43"/>
          <p:cNvSpPr>
            <a:spLocks noChangeArrowheads="1"/>
          </p:cNvSpPr>
          <p:nvPr/>
        </p:nvSpPr>
        <p:spPr bwMode="auto">
          <a:xfrm>
            <a:off x="59372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8" name="Oval 44"/>
          <p:cNvSpPr>
            <a:spLocks noChangeArrowheads="1"/>
          </p:cNvSpPr>
          <p:nvPr/>
        </p:nvSpPr>
        <p:spPr bwMode="auto">
          <a:xfrm>
            <a:off x="58451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69" name="Oval 45"/>
          <p:cNvSpPr>
            <a:spLocks noChangeArrowheads="1"/>
          </p:cNvSpPr>
          <p:nvPr/>
        </p:nvSpPr>
        <p:spPr bwMode="auto">
          <a:xfrm>
            <a:off x="6030913" y="61007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0" name="Oval 46"/>
          <p:cNvSpPr>
            <a:spLocks noChangeArrowheads="1"/>
          </p:cNvSpPr>
          <p:nvPr/>
        </p:nvSpPr>
        <p:spPr bwMode="auto">
          <a:xfrm>
            <a:off x="538003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1" name="Oval 47"/>
          <p:cNvSpPr>
            <a:spLocks noChangeArrowheads="1"/>
          </p:cNvSpPr>
          <p:nvPr/>
        </p:nvSpPr>
        <p:spPr bwMode="auto">
          <a:xfrm>
            <a:off x="556577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2" name="Oval 48"/>
          <p:cNvSpPr>
            <a:spLocks noChangeArrowheads="1"/>
          </p:cNvSpPr>
          <p:nvPr/>
        </p:nvSpPr>
        <p:spPr bwMode="auto">
          <a:xfrm>
            <a:off x="547370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3" name="Oval 49"/>
          <p:cNvSpPr>
            <a:spLocks noChangeArrowheads="1"/>
          </p:cNvSpPr>
          <p:nvPr/>
        </p:nvSpPr>
        <p:spPr bwMode="auto">
          <a:xfrm>
            <a:off x="565943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4" name="Oval 50"/>
          <p:cNvSpPr>
            <a:spLocks noChangeArrowheads="1"/>
          </p:cNvSpPr>
          <p:nvPr/>
        </p:nvSpPr>
        <p:spPr bwMode="auto">
          <a:xfrm>
            <a:off x="5659438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5" name="Oval 51"/>
          <p:cNvSpPr>
            <a:spLocks noChangeArrowheads="1"/>
          </p:cNvSpPr>
          <p:nvPr/>
        </p:nvSpPr>
        <p:spPr bwMode="auto">
          <a:xfrm>
            <a:off x="6773863" y="59118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6" name="Oval 52"/>
          <p:cNvSpPr>
            <a:spLocks noChangeArrowheads="1"/>
          </p:cNvSpPr>
          <p:nvPr/>
        </p:nvSpPr>
        <p:spPr bwMode="auto">
          <a:xfrm>
            <a:off x="640238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7" name="Oval 53"/>
          <p:cNvSpPr>
            <a:spLocks noChangeArrowheads="1"/>
          </p:cNvSpPr>
          <p:nvPr/>
        </p:nvSpPr>
        <p:spPr bwMode="auto">
          <a:xfrm>
            <a:off x="658812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8" name="Oval 54"/>
          <p:cNvSpPr>
            <a:spLocks noChangeArrowheads="1"/>
          </p:cNvSpPr>
          <p:nvPr/>
        </p:nvSpPr>
        <p:spPr bwMode="auto">
          <a:xfrm>
            <a:off x="649605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79" name="Oval 55"/>
          <p:cNvSpPr>
            <a:spLocks noChangeArrowheads="1"/>
          </p:cNvSpPr>
          <p:nvPr/>
        </p:nvSpPr>
        <p:spPr bwMode="auto">
          <a:xfrm>
            <a:off x="668178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0" name="Oval 56"/>
          <p:cNvSpPr>
            <a:spLocks noChangeArrowheads="1"/>
          </p:cNvSpPr>
          <p:nvPr/>
        </p:nvSpPr>
        <p:spPr bwMode="auto">
          <a:xfrm>
            <a:off x="60309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1" name="Oval 57"/>
          <p:cNvSpPr>
            <a:spLocks noChangeArrowheads="1"/>
          </p:cNvSpPr>
          <p:nvPr/>
        </p:nvSpPr>
        <p:spPr bwMode="auto">
          <a:xfrm>
            <a:off x="62166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2" name="Oval 58"/>
          <p:cNvSpPr>
            <a:spLocks noChangeArrowheads="1"/>
          </p:cNvSpPr>
          <p:nvPr/>
        </p:nvSpPr>
        <p:spPr bwMode="auto">
          <a:xfrm>
            <a:off x="61245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3" name="Oval 59"/>
          <p:cNvSpPr>
            <a:spLocks noChangeArrowheads="1"/>
          </p:cNvSpPr>
          <p:nvPr/>
        </p:nvSpPr>
        <p:spPr bwMode="auto">
          <a:xfrm>
            <a:off x="6310313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4" name="Oval 60"/>
          <p:cNvSpPr>
            <a:spLocks noChangeArrowheads="1"/>
          </p:cNvSpPr>
          <p:nvPr/>
        </p:nvSpPr>
        <p:spPr bwMode="auto">
          <a:xfrm>
            <a:off x="6588125" y="59118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5" name="Oval 61"/>
          <p:cNvSpPr>
            <a:spLocks noChangeArrowheads="1"/>
          </p:cNvSpPr>
          <p:nvPr/>
        </p:nvSpPr>
        <p:spPr bwMode="auto">
          <a:xfrm>
            <a:off x="69596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6" name="Oval 62"/>
          <p:cNvSpPr>
            <a:spLocks noChangeArrowheads="1"/>
          </p:cNvSpPr>
          <p:nvPr/>
        </p:nvSpPr>
        <p:spPr bwMode="auto">
          <a:xfrm>
            <a:off x="68675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7" name="Oval 63"/>
          <p:cNvSpPr>
            <a:spLocks noChangeArrowheads="1"/>
          </p:cNvSpPr>
          <p:nvPr/>
        </p:nvSpPr>
        <p:spPr bwMode="auto">
          <a:xfrm>
            <a:off x="7053263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8" name="Oval 64"/>
          <p:cNvSpPr>
            <a:spLocks noChangeArrowheads="1"/>
          </p:cNvSpPr>
          <p:nvPr/>
        </p:nvSpPr>
        <p:spPr bwMode="auto">
          <a:xfrm>
            <a:off x="69596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89" name="Oval 65"/>
          <p:cNvSpPr>
            <a:spLocks noChangeArrowheads="1"/>
          </p:cNvSpPr>
          <p:nvPr/>
        </p:nvSpPr>
        <p:spPr bwMode="auto">
          <a:xfrm>
            <a:off x="7145338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0" name="Oval 66"/>
          <p:cNvSpPr>
            <a:spLocks noChangeArrowheads="1"/>
          </p:cNvSpPr>
          <p:nvPr/>
        </p:nvSpPr>
        <p:spPr bwMode="auto">
          <a:xfrm>
            <a:off x="66817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1" name="Oval 67"/>
          <p:cNvSpPr>
            <a:spLocks noChangeArrowheads="1"/>
          </p:cNvSpPr>
          <p:nvPr/>
        </p:nvSpPr>
        <p:spPr bwMode="auto">
          <a:xfrm>
            <a:off x="67738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2" name="Oval 68"/>
          <p:cNvSpPr>
            <a:spLocks noChangeArrowheads="1"/>
          </p:cNvSpPr>
          <p:nvPr/>
        </p:nvSpPr>
        <p:spPr bwMode="auto">
          <a:xfrm>
            <a:off x="67738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3" name="Oval 69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4" name="Oval 70"/>
          <p:cNvSpPr>
            <a:spLocks noChangeArrowheads="1"/>
          </p:cNvSpPr>
          <p:nvPr/>
        </p:nvSpPr>
        <p:spPr bwMode="auto">
          <a:xfrm>
            <a:off x="49164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5" name="Oval 71"/>
          <p:cNvSpPr>
            <a:spLocks noChangeArrowheads="1"/>
          </p:cNvSpPr>
          <p:nvPr/>
        </p:nvSpPr>
        <p:spPr bwMode="auto">
          <a:xfrm>
            <a:off x="51022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6" name="Oval 72"/>
          <p:cNvSpPr>
            <a:spLocks noChangeArrowheads="1"/>
          </p:cNvSpPr>
          <p:nvPr/>
        </p:nvSpPr>
        <p:spPr bwMode="auto">
          <a:xfrm>
            <a:off x="50085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7" name="Oval 73"/>
          <p:cNvSpPr>
            <a:spLocks noChangeArrowheads="1"/>
          </p:cNvSpPr>
          <p:nvPr/>
        </p:nvSpPr>
        <p:spPr bwMode="auto">
          <a:xfrm>
            <a:off x="51943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8" name="Oval 74"/>
          <p:cNvSpPr>
            <a:spLocks noChangeArrowheads="1"/>
          </p:cNvSpPr>
          <p:nvPr/>
        </p:nvSpPr>
        <p:spPr bwMode="auto">
          <a:xfrm>
            <a:off x="4730750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099" name="Oval 75"/>
          <p:cNvSpPr>
            <a:spLocks noChangeArrowheads="1"/>
          </p:cNvSpPr>
          <p:nvPr/>
        </p:nvSpPr>
        <p:spPr bwMode="auto">
          <a:xfrm>
            <a:off x="4822825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0" name="Oval 76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1" name="Oval 77"/>
          <p:cNvSpPr>
            <a:spLocks noChangeArrowheads="1"/>
          </p:cNvSpPr>
          <p:nvPr/>
        </p:nvSpPr>
        <p:spPr bwMode="auto">
          <a:xfrm>
            <a:off x="6773863" y="55356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2" name="Oval 78"/>
          <p:cNvSpPr>
            <a:spLocks noChangeArrowheads="1"/>
          </p:cNvSpPr>
          <p:nvPr/>
        </p:nvSpPr>
        <p:spPr bwMode="auto">
          <a:xfrm>
            <a:off x="6402388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3" name="Oval 79"/>
          <p:cNvSpPr>
            <a:spLocks noChangeArrowheads="1"/>
          </p:cNvSpPr>
          <p:nvPr/>
        </p:nvSpPr>
        <p:spPr bwMode="auto">
          <a:xfrm>
            <a:off x="65881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4" name="Oval 80"/>
          <p:cNvSpPr>
            <a:spLocks noChangeArrowheads="1"/>
          </p:cNvSpPr>
          <p:nvPr/>
        </p:nvSpPr>
        <p:spPr bwMode="auto">
          <a:xfrm>
            <a:off x="6588125" y="55356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5" name="Oval 81"/>
          <p:cNvSpPr>
            <a:spLocks noChangeArrowheads="1"/>
          </p:cNvSpPr>
          <p:nvPr/>
        </p:nvSpPr>
        <p:spPr bwMode="auto">
          <a:xfrm>
            <a:off x="695960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6" name="Oval 82"/>
          <p:cNvSpPr>
            <a:spLocks noChangeArrowheads="1"/>
          </p:cNvSpPr>
          <p:nvPr/>
        </p:nvSpPr>
        <p:spPr bwMode="auto">
          <a:xfrm>
            <a:off x="68675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7" name="Oval 83"/>
          <p:cNvSpPr>
            <a:spLocks noChangeArrowheads="1"/>
          </p:cNvSpPr>
          <p:nvPr/>
        </p:nvSpPr>
        <p:spPr bwMode="auto">
          <a:xfrm>
            <a:off x="7053263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8" name="Oval 84"/>
          <p:cNvSpPr>
            <a:spLocks noChangeArrowheads="1"/>
          </p:cNvSpPr>
          <p:nvPr/>
        </p:nvSpPr>
        <p:spPr bwMode="auto">
          <a:xfrm>
            <a:off x="6959600" y="54419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09" name="Oval 85"/>
          <p:cNvSpPr>
            <a:spLocks noChangeArrowheads="1"/>
          </p:cNvSpPr>
          <p:nvPr/>
        </p:nvSpPr>
        <p:spPr bwMode="auto">
          <a:xfrm>
            <a:off x="7145338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0" name="Oval 86"/>
          <p:cNvSpPr>
            <a:spLocks noChangeArrowheads="1"/>
          </p:cNvSpPr>
          <p:nvPr/>
        </p:nvSpPr>
        <p:spPr bwMode="auto">
          <a:xfrm>
            <a:off x="66817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1" name="Oval 87"/>
          <p:cNvSpPr>
            <a:spLocks noChangeArrowheads="1"/>
          </p:cNvSpPr>
          <p:nvPr/>
        </p:nvSpPr>
        <p:spPr bwMode="auto">
          <a:xfrm>
            <a:off x="6773863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2" name="Oval 88"/>
          <p:cNvSpPr>
            <a:spLocks noChangeArrowheads="1"/>
          </p:cNvSpPr>
          <p:nvPr/>
        </p:nvSpPr>
        <p:spPr bwMode="auto">
          <a:xfrm>
            <a:off x="67738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3" name="Oval 89"/>
          <p:cNvSpPr>
            <a:spLocks noChangeArrowheads="1"/>
          </p:cNvSpPr>
          <p:nvPr/>
        </p:nvSpPr>
        <p:spPr bwMode="auto">
          <a:xfrm>
            <a:off x="48228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4" name="Oval 90"/>
          <p:cNvSpPr>
            <a:spLocks noChangeArrowheads="1"/>
          </p:cNvSpPr>
          <p:nvPr/>
        </p:nvSpPr>
        <p:spPr bwMode="auto">
          <a:xfrm>
            <a:off x="50085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5" name="Oval 91"/>
          <p:cNvSpPr>
            <a:spLocks noChangeArrowheads="1"/>
          </p:cNvSpPr>
          <p:nvPr/>
        </p:nvSpPr>
        <p:spPr bwMode="auto">
          <a:xfrm>
            <a:off x="49164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6" name="Oval 92"/>
          <p:cNvSpPr>
            <a:spLocks noChangeArrowheads="1"/>
          </p:cNvSpPr>
          <p:nvPr/>
        </p:nvSpPr>
        <p:spPr bwMode="auto">
          <a:xfrm>
            <a:off x="51022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7" name="Oval 93"/>
          <p:cNvSpPr>
            <a:spLocks noChangeArrowheads="1"/>
          </p:cNvSpPr>
          <p:nvPr/>
        </p:nvSpPr>
        <p:spPr bwMode="auto">
          <a:xfrm>
            <a:off x="46370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8" name="Oval 94"/>
          <p:cNvSpPr>
            <a:spLocks noChangeArrowheads="1"/>
          </p:cNvSpPr>
          <p:nvPr/>
        </p:nvSpPr>
        <p:spPr bwMode="auto">
          <a:xfrm>
            <a:off x="4730750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19" name="Oval 95"/>
          <p:cNvSpPr>
            <a:spLocks noChangeArrowheads="1"/>
          </p:cNvSpPr>
          <p:nvPr/>
        </p:nvSpPr>
        <p:spPr bwMode="auto">
          <a:xfrm>
            <a:off x="4916488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0" name="Oval 96"/>
          <p:cNvSpPr>
            <a:spLocks noChangeArrowheads="1"/>
          </p:cNvSpPr>
          <p:nvPr/>
        </p:nvSpPr>
        <p:spPr bwMode="auto">
          <a:xfrm>
            <a:off x="5102225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1" name="Oval 97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2" name="Oval 98"/>
          <p:cNvSpPr>
            <a:spLocks noChangeArrowheads="1"/>
          </p:cNvSpPr>
          <p:nvPr/>
        </p:nvSpPr>
        <p:spPr bwMode="auto">
          <a:xfrm>
            <a:off x="51943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3" name="Oval 99"/>
          <p:cNvSpPr>
            <a:spLocks noChangeArrowheads="1"/>
          </p:cNvSpPr>
          <p:nvPr/>
        </p:nvSpPr>
        <p:spPr bwMode="auto">
          <a:xfrm>
            <a:off x="4730750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4" name="Oval 100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5" name="Oval 101"/>
          <p:cNvSpPr>
            <a:spLocks noChangeArrowheads="1"/>
          </p:cNvSpPr>
          <p:nvPr/>
        </p:nvSpPr>
        <p:spPr bwMode="auto">
          <a:xfrm>
            <a:off x="4370388" y="49720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6" name="Oval 102"/>
          <p:cNvSpPr>
            <a:spLocks noChangeArrowheads="1"/>
          </p:cNvSpPr>
          <p:nvPr/>
        </p:nvSpPr>
        <p:spPr bwMode="auto">
          <a:xfrm>
            <a:off x="4402138" y="47291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7" name="Oval 103"/>
          <p:cNvSpPr>
            <a:spLocks noChangeArrowheads="1"/>
          </p:cNvSpPr>
          <p:nvPr/>
        </p:nvSpPr>
        <p:spPr bwMode="auto">
          <a:xfrm>
            <a:off x="4462463" y="48768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8" name="Oval 104"/>
          <p:cNvSpPr>
            <a:spLocks noChangeArrowheads="1"/>
          </p:cNvSpPr>
          <p:nvPr/>
        </p:nvSpPr>
        <p:spPr bwMode="auto">
          <a:xfrm>
            <a:off x="4554538" y="47244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29" name="Oval 105"/>
          <p:cNvSpPr>
            <a:spLocks noChangeArrowheads="1"/>
          </p:cNvSpPr>
          <p:nvPr/>
        </p:nvSpPr>
        <p:spPr bwMode="auto">
          <a:xfrm>
            <a:off x="4462463" y="49720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0" name="Oval 106"/>
          <p:cNvSpPr>
            <a:spLocks noChangeArrowheads="1"/>
          </p:cNvSpPr>
          <p:nvPr/>
        </p:nvSpPr>
        <p:spPr bwMode="auto">
          <a:xfrm>
            <a:off x="4495800" y="47291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1" name="Oval 107"/>
          <p:cNvSpPr>
            <a:spLocks noChangeArrowheads="1"/>
          </p:cNvSpPr>
          <p:nvPr/>
        </p:nvSpPr>
        <p:spPr bwMode="auto">
          <a:xfrm>
            <a:off x="4556125" y="48768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2" name="Oval 108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3" name="Oval 109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4" name="Oval 110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5" name="Oval 111"/>
          <p:cNvSpPr>
            <a:spLocks noChangeArrowheads="1"/>
          </p:cNvSpPr>
          <p:nvPr/>
        </p:nvSpPr>
        <p:spPr bwMode="auto">
          <a:xfrm>
            <a:off x="5410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6" name="Oval 112"/>
          <p:cNvSpPr>
            <a:spLocks noChangeArrowheads="1"/>
          </p:cNvSpPr>
          <p:nvPr/>
        </p:nvSpPr>
        <p:spPr bwMode="auto">
          <a:xfrm>
            <a:off x="57150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7" name="Oval 113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8" name="Oval 114"/>
          <p:cNvSpPr>
            <a:spLocks noChangeArrowheads="1"/>
          </p:cNvSpPr>
          <p:nvPr/>
        </p:nvSpPr>
        <p:spPr bwMode="auto">
          <a:xfrm>
            <a:off x="54864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39" name="Oval 115"/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0" name="Oval 116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1" name="Oval 117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2" name="Oval 118"/>
          <p:cNvSpPr>
            <a:spLocks noChangeArrowheads="1"/>
          </p:cNvSpPr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3" name="Oval 119"/>
          <p:cNvSpPr>
            <a:spLocks noChangeArrowheads="1"/>
          </p:cNvSpPr>
          <p:nvPr/>
        </p:nvSpPr>
        <p:spPr bwMode="auto">
          <a:xfrm>
            <a:off x="49530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4" name="Oval 120"/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5" name="Oval 121"/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6" name="Oval 122"/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7" name="Oval 123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8" name="Oval 124"/>
          <p:cNvSpPr>
            <a:spLocks noChangeArrowheads="1"/>
          </p:cNvSpPr>
          <p:nvPr/>
        </p:nvSpPr>
        <p:spPr bwMode="auto">
          <a:xfrm>
            <a:off x="50292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49" name="Oval 12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0" name="Oval 126"/>
          <p:cNvSpPr>
            <a:spLocks noChangeArrowheads="1"/>
          </p:cNvSpPr>
          <p:nvPr/>
        </p:nvSpPr>
        <p:spPr bwMode="auto">
          <a:xfrm>
            <a:off x="5334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1" name="Oval 127"/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2" name="Oval 128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3" name="Oval 129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4" name="Oval 130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5" name="Oval 13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6" name="Oval 13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7" name="Oval 133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8" name="Oval 134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59" name="Oval 13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0" name="Oval 136"/>
          <p:cNvSpPr>
            <a:spLocks noChangeArrowheads="1"/>
          </p:cNvSpPr>
          <p:nvPr/>
        </p:nvSpPr>
        <p:spPr bwMode="auto">
          <a:xfrm>
            <a:off x="541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1" name="Oval 137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2" name="Oval 138"/>
          <p:cNvSpPr>
            <a:spLocks noChangeArrowheads="1"/>
          </p:cNvSpPr>
          <p:nvPr/>
        </p:nvSpPr>
        <p:spPr bwMode="auto">
          <a:xfrm>
            <a:off x="5638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3" name="Oval 139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4" name="Oval 1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5" name="Oval 141"/>
          <p:cNvSpPr>
            <a:spLocks noChangeArrowheads="1"/>
          </p:cNvSpPr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6" name="Oval 142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7" name="Oval 143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8" name="Oval 144"/>
          <p:cNvSpPr>
            <a:spLocks noChangeArrowheads="1"/>
          </p:cNvSpPr>
          <p:nvPr/>
        </p:nvSpPr>
        <p:spPr bwMode="auto">
          <a:xfrm>
            <a:off x="6705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69" name="Oval 145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0" name="Oval 146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1" name="Oval 147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2" name="Oval 148"/>
          <p:cNvSpPr>
            <a:spLocks noChangeArrowheads="1"/>
          </p:cNvSpPr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3" name="Oval 149"/>
          <p:cNvSpPr>
            <a:spLocks noChangeArrowheads="1"/>
          </p:cNvSpPr>
          <p:nvPr/>
        </p:nvSpPr>
        <p:spPr bwMode="auto">
          <a:xfrm>
            <a:off x="67818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4" name="Oval 150"/>
          <p:cNvSpPr>
            <a:spLocks noChangeArrowheads="1"/>
          </p:cNvSpPr>
          <p:nvPr/>
        </p:nvSpPr>
        <p:spPr bwMode="auto">
          <a:xfrm>
            <a:off x="6858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5" name="Oval 151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6" name="Oval 152"/>
          <p:cNvSpPr>
            <a:spLocks noChangeArrowheads="1"/>
          </p:cNvSpPr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7" name="Oval 153"/>
          <p:cNvSpPr>
            <a:spLocks noChangeArrowheads="1"/>
          </p:cNvSpPr>
          <p:nvPr/>
        </p:nvSpPr>
        <p:spPr bwMode="auto">
          <a:xfrm>
            <a:off x="6096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8" name="Oval 154"/>
          <p:cNvSpPr>
            <a:spLocks noChangeArrowheads="1"/>
          </p:cNvSpPr>
          <p:nvPr/>
        </p:nvSpPr>
        <p:spPr bwMode="auto">
          <a:xfrm>
            <a:off x="6248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79" name="Oval 155"/>
          <p:cNvSpPr>
            <a:spLocks noChangeArrowheads="1"/>
          </p:cNvSpPr>
          <p:nvPr/>
        </p:nvSpPr>
        <p:spPr bwMode="auto">
          <a:xfrm>
            <a:off x="6477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0" name="Oval 156"/>
          <p:cNvSpPr>
            <a:spLocks noChangeArrowheads="1"/>
          </p:cNvSpPr>
          <p:nvPr/>
        </p:nvSpPr>
        <p:spPr bwMode="auto">
          <a:xfrm>
            <a:off x="5867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1" name="Oval 157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2" name="Oval 158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3" name="Oval 159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4" name="Oval 160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5" name="Oval 161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6" name="Oval 162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7" name="Oval 163"/>
          <p:cNvSpPr>
            <a:spLocks noChangeArrowheads="1"/>
          </p:cNvSpPr>
          <p:nvPr/>
        </p:nvSpPr>
        <p:spPr bwMode="auto">
          <a:xfrm>
            <a:off x="6172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8" name="Oval 164"/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89" name="Oval 165"/>
          <p:cNvSpPr>
            <a:spLocks noChangeArrowheads="1"/>
          </p:cNvSpPr>
          <p:nvPr/>
        </p:nvSpPr>
        <p:spPr bwMode="auto">
          <a:xfrm>
            <a:off x="6553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0" name="Oval 16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1" name="Oval 167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2" name="Oval 168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3" name="Oval 169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4" name="Oval 170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5" name="Oval 171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6" name="Oval 172"/>
          <p:cNvSpPr>
            <a:spLocks noChangeArrowheads="1"/>
          </p:cNvSpPr>
          <p:nvPr/>
        </p:nvSpPr>
        <p:spPr bwMode="auto">
          <a:xfrm>
            <a:off x="6781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7" name="Oval 173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8" name="Oval 174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199" name="Oval 175"/>
          <p:cNvSpPr>
            <a:spLocks noChangeArrowheads="1"/>
          </p:cNvSpPr>
          <p:nvPr/>
        </p:nvSpPr>
        <p:spPr bwMode="auto">
          <a:xfrm>
            <a:off x="69342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0" name="Oval 176"/>
          <p:cNvSpPr>
            <a:spLocks noChangeArrowheads="1"/>
          </p:cNvSpPr>
          <p:nvPr/>
        </p:nvSpPr>
        <p:spPr bwMode="auto">
          <a:xfrm>
            <a:off x="5181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1" name="Oval 177"/>
          <p:cNvSpPr>
            <a:spLocks noChangeArrowheads="1"/>
          </p:cNvSpPr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2" name="Oval 178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3" name="Oval 179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4" name="Oval 180"/>
          <p:cNvSpPr>
            <a:spLocks noChangeArrowheads="1"/>
          </p:cNvSpPr>
          <p:nvPr/>
        </p:nvSpPr>
        <p:spPr bwMode="auto">
          <a:xfrm>
            <a:off x="4953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5" name="Oval 181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6" name="Oval 182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7" name="Oval 183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8" name="Oval 184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09" name="Oval 185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0" name="Oval 18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1" name="Oval 187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2" name="Oval 188"/>
          <p:cNvSpPr>
            <a:spLocks noChangeArrowheads="1"/>
          </p:cNvSpPr>
          <p:nvPr/>
        </p:nvSpPr>
        <p:spPr bwMode="auto">
          <a:xfrm>
            <a:off x="52578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3" name="Oval 189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4" name="Oval 190"/>
          <p:cNvSpPr>
            <a:spLocks noChangeArrowheads="1"/>
          </p:cNvSpPr>
          <p:nvPr/>
        </p:nvSpPr>
        <p:spPr bwMode="auto">
          <a:xfrm>
            <a:off x="4876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5" name="Oval 191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6" name="Oval 192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7217" name="Oval 193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CD1B-9741-4226-983D-4F9E12FBE9F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304800" y="1216997"/>
            <a:ext cx="7064755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Given a collection of points, one way to define the goal of a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clustering process is to use the following two measures: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A measure of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similarity within a group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of points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A measure of </a:t>
            </a:r>
            <a:r>
              <a:rPr lang="en-US" altLang="en-US" sz="2400" b="0" u="none" dirty="0">
                <a:solidFill>
                  <a:srgbClr val="33CC33"/>
                </a:solidFill>
                <a:effectLst/>
                <a:latin typeface="Arial Narrow" pitchFamily="34" charset="0"/>
              </a:rPr>
              <a:t>similarity between different groups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333399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Ideally, we would like to define these so that: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The </a:t>
            </a:r>
            <a:r>
              <a:rPr lang="en-US" altLang="en-US" sz="2400" b="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within similarity can be maximized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The </a:t>
            </a:r>
            <a:r>
              <a:rPr lang="en-US" altLang="en-US" sz="2400" b="0" u="none" dirty="0">
                <a:solidFill>
                  <a:srgbClr val="33CC33"/>
                </a:solidFill>
                <a:effectLst/>
                <a:latin typeface="Arial Narrow" pitchFamily="34" charset="0"/>
              </a:rPr>
              <a:t>between similarity can be minimized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at the same time.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This turns out to be a hard task.</a:t>
            </a:r>
          </a:p>
        </p:txBody>
      </p:sp>
      <p:sp>
        <p:nvSpPr>
          <p:cNvPr id="910340" name="Oval 4"/>
          <p:cNvSpPr>
            <a:spLocks noChangeArrowheads="1"/>
          </p:cNvSpPr>
          <p:nvPr/>
        </p:nvSpPr>
        <p:spPr bwMode="auto">
          <a:xfrm>
            <a:off x="67056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1" name="Oval 5"/>
          <p:cNvSpPr>
            <a:spLocks noChangeArrowheads="1"/>
          </p:cNvSpPr>
          <p:nvPr/>
        </p:nvSpPr>
        <p:spPr bwMode="auto">
          <a:xfrm>
            <a:off x="6858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2" name="Oval 6"/>
          <p:cNvSpPr>
            <a:spLocks noChangeArrowheads="1"/>
          </p:cNvSpPr>
          <p:nvPr/>
        </p:nvSpPr>
        <p:spPr bwMode="auto">
          <a:xfrm>
            <a:off x="70104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3" name="Oval 7"/>
          <p:cNvSpPr>
            <a:spLocks noChangeArrowheads="1"/>
          </p:cNvSpPr>
          <p:nvPr/>
        </p:nvSpPr>
        <p:spPr bwMode="auto">
          <a:xfrm>
            <a:off x="71628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4" name="Oval 8"/>
          <p:cNvSpPr>
            <a:spLocks noChangeArrowheads="1"/>
          </p:cNvSpPr>
          <p:nvPr/>
        </p:nvSpPr>
        <p:spPr bwMode="auto">
          <a:xfrm>
            <a:off x="72390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5" name="Oval 9"/>
          <p:cNvSpPr>
            <a:spLocks noChangeArrowheads="1"/>
          </p:cNvSpPr>
          <p:nvPr/>
        </p:nvSpPr>
        <p:spPr bwMode="auto">
          <a:xfrm>
            <a:off x="73914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6" name="Oval 10"/>
          <p:cNvSpPr>
            <a:spLocks noChangeArrowheads="1"/>
          </p:cNvSpPr>
          <p:nvPr/>
        </p:nvSpPr>
        <p:spPr bwMode="auto">
          <a:xfrm>
            <a:off x="7543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7" name="Oval 11"/>
          <p:cNvSpPr>
            <a:spLocks noChangeArrowheads="1"/>
          </p:cNvSpPr>
          <p:nvPr/>
        </p:nvSpPr>
        <p:spPr bwMode="auto">
          <a:xfrm>
            <a:off x="7696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8" name="Oval 12"/>
          <p:cNvSpPr>
            <a:spLocks noChangeArrowheads="1"/>
          </p:cNvSpPr>
          <p:nvPr/>
        </p:nvSpPr>
        <p:spPr bwMode="auto">
          <a:xfrm>
            <a:off x="76200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49" name="Oval 13"/>
          <p:cNvSpPr>
            <a:spLocks noChangeArrowheads="1"/>
          </p:cNvSpPr>
          <p:nvPr/>
        </p:nvSpPr>
        <p:spPr bwMode="auto">
          <a:xfrm>
            <a:off x="77724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0" name="Oval 14"/>
          <p:cNvSpPr>
            <a:spLocks noChangeArrowheads="1"/>
          </p:cNvSpPr>
          <p:nvPr/>
        </p:nvSpPr>
        <p:spPr bwMode="auto">
          <a:xfrm>
            <a:off x="70866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1" name="Oval 15"/>
          <p:cNvSpPr>
            <a:spLocks noChangeArrowheads="1"/>
          </p:cNvSpPr>
          <p:nvPr/>
        </p:nvSpPr>
        <p:spPr bwMode="auto">
          <a:xfrm>
            <a:off x="7239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2" name="Oval 16"/>
          <p:cNvSpPr>
            <a:spLocks noChangeArrowheads="1"/>
          </p:cNvSpPr>
          <p:nvPr/>
        </p:nvSpPr>
        <p:spPr bwMode="auto">
          <a:xfrm>
            <a:off x="76962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3" name="Oval 17"/>
          <p:cNvSpPr>
            <a:spLocks noChangeArrowheads="1"/>
          </p:cNvSpPr>
          <p:nvPr/>
        </p:nvSpPr>
        <p:spPr bwMode="auto">
          <a:xfrm>
            <a:off x="78486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4" name="Oval 18"/>
          <p:cNvSpPr>
            <a:spLocks noChangeArrowheads="1"/>
          </p:cNvSpPr>
          <p:nvPr/>
        </p:nvSpPr>
        <p:spPr bwMode="auto">
          <a:xfrm>
            <a:off x="8001000" y="3962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5" name="Oval 19"/>
          <p:cNvSpPr>
            <a:spLocks noChangeArrowheads="1"/>
          </p:cNvSpPr>
          <p:nvPr/>
        </p:nvSpPr>
        <p:spPr bwMode="auto">
          <a:xfrm>
            <a:off x="81534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6" name="Oval 20"/>
          <p:cNvSpPr>
            <a:spLocks noChangeArrowheads="1"/>
          </p:cNvSpPr>
          <p:nvPr/>
        </p:nvSpPr>
        <p:spPr bwMode="auto">
          <a:xfrm>
            <a:off x="82296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7" name="Oval 21"/>
          <p:cNvSpPr>
            <a:spLocks noChangeArrowheads="1"/>
          </p:cNvSpPr>
          <p:nvPr/>
        </p:nvSpPr>
        <p:spPr bwMode="auto">
          <a:xfrm>
            <a:off x="83820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8" name="Oval 22"/>
          <p:cNvSpPr>
            <a:spLocks noChangeArrowheads="1"/>
          </p:cNvSpPr>
          <p:nvPr/>
        </p:nvSpPr>
        <p:spPr bwMode="auto">
          <a:xfrm>
            <a:off x="8534400" y="3962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59" name="Oval 23"/>
          <p:cNvSpPr>
            <a:spLocks noChangeArrowheads="1"/>
          </p:cNvSpPr>
          <p:nvPr/>
        </p:nvSpPr>
        <p:spPr bwMode="auto">
          <a:xfrm>
            <a:off x="86868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0" name="Oval 24"/>
          <p:cNvSpPr>
            <a:spLocks noChangeArrowheads="1"/>
          </p:cNvSpPr>
          <p:nvPr/>
        </p:nvSpPr>
        <p:spPr bwMode="auto">
          <a:xfrm>
            <a:off x="8610600" y="3810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1" name="Oval 25"/>
          <p:cNvSpPr>
            <a:spLocks noChangeArrowheads="1"/>
          </p:cNvSpPr>
          <p:nvPr/>
        </p:nvSpPr>
        <p:spPr bwMode="auto">
          <a:xfrm>
            <a:off x="8763000" y="3962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2" name="Oval 26"/>
          <p:cNvSpPr>
            <a:spLocks noChangeArrowheads="1"/>
          </p:cNvSpPr>
          <p:nvPr/>
        </p:nvSpPr>
        <p:spPr bwMode="auto">
          <a:xfrm>
            <a:off x="8077200" y="3886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3" name="Oval 27"/>
          <p:cNvSpPr>
            <a:spLocks noChangeArrowheads="1"/>
          </p:cNvSpPr>
          <p:nvPr/>
        </p:nvSpPr>
        <p:spPr bwMode="auto">
          <a:xfrm>
            <a:off x="8229600" y="4038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4" name="Oval 28"/>
          <p:cNvSpPr>
            <a:spLocks noChangeArrowheads="1"/>
          </p:cNvSpPr>
          <p:nvPr/>
        </p:nvSpPr>
        <p:spPr bwMode="auto">
          <a:xfrm>
            <a:off x="61722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5" name="Oval 29"/>
          <p:cNvSpPr>
            <a:spLocks noChangeArrowheads="1"/>
          </p:cNvSpPr>
          <p:nvPr/>
        </p:nvSpPr>
        <p:spPr bwMode="auto">
          <a:xfrm>
            <a:off x="63246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6" name="Oval 30"/>
          <p:cNvSpPr>
            <a:spLocks noChangeArrowheads="1"/>
          </p:cNvSpPr>
          <p:nvPr/>
        </p:nvSpPr>
        <p:spPr bwMode="auto">
          <a:xfrm>
            <a:off x="6477000" y="4038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7" name="Oval 31"/>
          <p:cNvSpPr>
            <a:spLocks noChangeArrowheads="1"/>
          </p:cNvSpPr>
          <p:nvPr/>
        </p:nvSpPr>
        <p:spPr bwMode="auto">
          <a:xfrm>
            <a:off x="66294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8" name="Oval 32"/>
          <p:cNvSpPr>
            <a:spLocks noChangeArrowheads="1"/>
          </p:cNvSpPr>
          <p:nvPr/>
        </p:nvSpPr>
        <p:spPr bwMode="auto">
          <a:xfrm>
            <a:off x="67056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69" name="Oval 33"/>
          <p:cNvSpPr>
            <a:spLocks noChangeArrowheads="1"/>
          </p:cNvSpPr>
          <p:nvPr/>
        </p:nvSpPr>
        <p:spPr bwMode="auto">
          <a:xfrm>
            <a:off x="68580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0" name="Oval 34"/>
          <p:cNvSpPr>
            <a:spLocks noChangeArrowheads="1"/>
          </p:cNvSpPr>
          <p:nvPr/>
        </p:nvSpPr>
        <p:spPr bwMode="auto">
          <a:xfrm>
            <a:off x="7010400" y="4038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1" name="Oval 35"/>
          <p:cNvSpPr>
            <a:spLocks noChangeArrowheads="1"/>
          </p:cNvSpPr>
          <p:nvPr/>
        </p:nvSpPr>
        <p:spPr bwMode="auto">
          <a:xfrm>
            <a:off x="7162800" y="4191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2" name="Oval 36"/>
          <p:cNvSpPr>
            <a:spLocks noChangeArrowheads="1"/>
          </p:cNvSpPr>
          <p:nvPr/>
        </p:nvSpPr>
        <p:spPr bwMode="auto">
          <a:xfrm>
            <a:off x="70866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3" name="Oval 37"/>
          <p:cNvSpPr>
            <a:spLocks noChangeArrowheads="1"/>
          </p:cNvSpPr>
          <p:nvPr/>
        </p:nvSpPr>
        <p:spPr bwMode="auto">
          <a:xfrm>
            <a:off x="7239000" y="4038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4" name="Oval 38"/>
          <p:cNvSpPr>
            <a:spLocks noChangeArrowheads="1"/>
          </p:cNvSpPr>
          <p:nvPr/>
        </p:nvSpPr>
        <p:spPr bwMode="auto">
          <a:xfrm>
            <a:off x="65532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5" name="Oval 39"/>
          <p:cNvSpPr>
            <a:spLocks noChangeArrowheads="1"/>
          </p:cNvSpPr>
          <p:nvPr/>
        </p:nvSpPr>
        <p:spPr bwMode="auto">
          <a:xfrm>
            <a:off x="6705600" y="4114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6" name="Oval 40"/>
          <p:cNvSpPr>
            <a:spLocks noChangeArrowheads="1"/>
          </p:cNvSpPr>
          <p:nvPr/>
        </p:nvSpPr>
        <p:spPr bwMode="auto">
          <a:xfrm>
            <a:off x="6858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7" name="Oval 41"/>
          <p:cNvSpPr>
            <a:spLocks noChangeArrowheads="1"/>
          </p:cNvSpPr>
          <p:nvPr/>
        </p:nvSpPr>
        <p:spPr bwMode="auto">
          <a:xfrm>
            <a:off x="7239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8" name="Oval 42"/>
          <p:cNvSpPr>
            <a:spLocks noChangeArrowheads="1"/>
          </p:cNvSpPr>
          <p:nvPr/>
        </p:nvSpPr>
        <p:spPr bwMode="auto">
          <a:xfrm>
            <a:off x="82296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79" name="Oval 43"/>
          <p:cNvSpPr>
            <a:spLocks noChangeArrowheads="1"/>
          </p:cNvSpPr>
          <p:nvPr/>
        </p:nvSpPr>
        <p:spPr bwMode="auto">
          <a:xfrm>
            <a:off x="64770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0" name="Oval 44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1" name="Oval 45"/>
          <p:cNvSpPr>
            <a:spLocks noChangeArrowheads="1"/>
          </p:cNvSpPr>
          <p:nvPr/>
        </p:nvSpPr>
        <p:spPr bwMode="auto">
          <a:xfrm>
            <a:off x="68580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2" name="Oval 46"/>
          <p:cNvSpPr>
            <a:spLocks noChangeArrowheads="1"/>
          </p:cNvSpPr>
          <p:nvPr/>
        </p:nvSpPr>
        <p:spPr bwMode="auto">
          <a:xfrm>
            <a:off x="7162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3" name="Oval 47"/>
          <p:cNvSpPr>
            <a:spLocks noChangeArrowheads="1"/>
          </p:cNvSpPr>
          <p:nvPr/>
        </p:nvSpPr>
        <p:spPr bwMode="auto">
          <a:xfrm>
            <a:off x="7391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4" name="Oval 48"/>
          <p:cNvSpPr>
            <a:spLocks noChangeArrowheads="1"/>
          </p:cNvSpPr>
          <p:nvPr/>
        </p:nvSpPr>
        <p:spPr bwMode="auto">
          <a:xfrm>
            <a:off x="7467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5" name="Oval 49"/>
          <p:cNvSpPr>
            <a:spLocks noChangeArrowheads="1"/>
          </p:cNvSpPr>
          <p:nvPr/>
        </p:nvSpPr>
        <p:spPr bwMode="auto">
          <a:xfrm>
            <a:off x="75438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6" name="Oval 50"/>
          <p:cNvSpPr>
            <a:spLocks noChangeArrowheads="1"/>
          </p:cNvSpPr>
          <p:nvPr/>
        </p:nvSpPr>
        <p:spPr bwMode="auto">
          <a:xfrm>
            <a:off x="76200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7" name="Oval 51"/>
          <p:cNvSpPr>
            <a:spLocks noChangeArrowheads="1"/>
          </p:cNvSpPr>
          <p:nvPr/>
        </p:nvSpPr>
        <p:spPr bwMode="auto">
          <a:xfrm>
            <a:off x="63246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8" name="Oval 52"/>
          <p:cNvSpPr>
            <a:spLocks noChangeArrowheads="1"/>
          </p:cNvSpPr>
          <p:nvPr/>
        </p:nvSpPr>
        <p:spPr bwMode="auto">
          <a:xfrm>
            <a:off x="6248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89" name="Oval 53"/>
          <p:cNvSpPr>
            <a:spLocks noChangeArrowheads="1"/>
          </p:cNvSpPr>
          <p:nvPr/>
        </p:nvSpPr>
        <p:spPr bwMode="auto">
          <a:xfrm>
            <a:off x="6400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0" name="Oval 54"/>
          <p:cNvSpPr>
            <a:spLocks noChangeArrowheads="1"/>
          </p:cNvSpPr>
          <p:nvPr/>
        </p:nvSpPr>
        <p:spPr bwMode="auto">
          <a:xfrm>
            <a:off x="6553200" y="624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1" name="Oval 55"/>
          <p:cNvSpPr>
            <a:spLocks noChangeArrowheads="1"/>
          </p:cNvSpPr>
          <p:nvPr/>
        </p:nvSpPr>
        <p:spPr bwMode="auto">
          <a:xfrm>
            <a:off x="6400800" y="609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2" name="Oval 56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3" name="Oval 57"/>
          <p:cNvSpPr>
            <a:spLocks noChangeArrowheads="1"/>
          </p:cNvSpPr>
          <p:nvPr/>
        </p:nvSpPr>
        <p:spPr bwMode="auto">
          <a:xfrm>
            <a:off x="71628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4" name="Oval 58"/>
          <p:cNvSpPr>
            <a:spLocks noChangeArrowheads="1"/>
          </p:cNvSpPr>
          <p:nvPr/>
        </p:nvSpPr>
        <p:spPr bwMode="auto">
          <a:xfrm>
            <a:off x="7391400" y="632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5" name="Oval 59"/>
          <p:cNvSpPr>
            <a:spLocks noChangeArrowheads="1"/>
          </p:cNvSpPr>
          <p:nvPr/>
        </p:nvSpPr>
        <p:spPr bwMode="auto">
          <a:xfrm>
            <a:off x="7467600" y="609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6" name="Oval 60"/>
          <p:cNvSpPr>
            <a:spLocks noChangeArrowheads="1"/>
          </p:cNvSpPr>
          <p:nvPr/>
        </p:nvSpPr>
        <p:spPr bwMode="auto">
          <a:xfrm>
            <a:off x="74676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7" name="Oval 61"/>
          <p:cNvSpPr>
            <a:spLocks noChangeArrowheads="1"/>
          </p:cNvSpPr>
          <p:nvPr/>
        </p:nvSpPr>
        <p:spPr bwMode="auto">
          <a:xfrm>
            <a:off x="64008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8" name="Oval 62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399" name="Oval 63"/>
          <p:cNvSpPr>
            <a:spLocks noChangeArrowheads="1"/>
          </p:cNvSpPr>
          <p:nvPr/>
        </p:nvSpPr>
        <p:spPr bwMode="auto">
          <a:xfrm>
            <a:off x="6629400" y="632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0" name="Oval 64"/>
          <p:cNvSpPr>
            <a:spLocks noChangeArrowheads="1"/>
          </p:cNvSpPr>
          <p:nvPr/>
        </p:nvSpPr>
        <p:spPr bwMode="auto">
          <a:xfrm>
            <a:off x="6934200" y="640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1" name="Oval 65"/>
          <p:cNvSpPr>
            <a:spLocks noChangeArrowheads="1"/>
          </p:cNvSpPr>
          <p:nvPr/>
        </p:nvSpPr>
        <p:spPr bwMode="auto">
          <a:xfrm>
            <a:off x="67818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2" name="Oval 66"/>
          <p:cNvSpPr>
            <a:spLocks noChangeArrowheads="1"/>
          </p:cNvSpPr>
          <p:nvPr/>
        </p:nvSpPr>
        <p:spPr bwMode="auto">
          <a:xfrm>
            <a:off x="68580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3" name="Oval 67"/>
          <p:cNvSpPr>
            <a:spLocks noChangeArrowheads="1"/>
          </p:cNvSpPr>
          <p:nvPr/>
        </p:nvSpPr>
        <p:spPr bwMode="auto">
          <a:xfrm>
            <a:off x="70104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4" name="Oval 68"/>
          <p:cNvSpPr>
            <a:spLocks noChangeArrowheads="1"/>
          </p:cNvSpPr>
          <p:nvPr/>
        </p:nvSpPr>
        <p:spPr bwMode="auto">
          <a:xfrm>
            <a:off x="71628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5" name="Oval 69"/>
          <p:cNvSpPr>
            <a:spLocks noChangeArrowheads="1"/>
          </p:cNvSpPr>
          <p:nvPr/>
        </p:nvSpPr>
        <p:spPr bwMode="auto">
          <a:xfrm>
            <a:off x="72390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6" name="Oval 70"/>
          <p:cNvSpPr>
            <a:spLocks noChangeArrowheads="1"/>
          </p:cNvSpPr>
          <p:nvPr/>
        </p:nvSpPr>
        <p:spPr bwMode="auto">
          <a:xfrm>
            <a:off x="73152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7" name="Oval 71"/>
          <p:cNvSpPr>
            <a:spLocks noChangeArrowheads="1"/>
          </p:cNvSpPr>
          <p:nvPr/>
        </p:nvSpPr>
        <p:spPr bwMode="auto">
          <a:xfrm>
            <a:off x="73152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8" name="Oval 72"/>
          <p:cNvSpPr>
            <a:spLocks noChangeArrowheads="1"/>
          </p:cNvSpPr>
          <p:nvPr/>
        </p:nvSpPr>
        <p:spPr bwMode="auto">
          <a:xfrm>
            <a:off x="73152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09" name="Oval 73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0" name="Oval 74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1" name="Oval 75"/>
          <p:cNvSpPr>
            <a:spLocks noChangeArrowheads="1"/>
          </p:cNvSpPr>
          <p:nvPr/>
        </p:nvSpPr>
        <p:spPr bwMode="auto">
          <a:xfrm>
            <a:off x="6629400" y="579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2" name="Oval 76"/>
          <p:cNvSpPr>
            <a:spLocks noChangeArrowheads="1"/>
          </p:cNvSpPr>
          <p:nvPr/>
        </p:nvSpPr>
        <p:spPr bwMode="auto">
          <a:xfrm>
            <a:off x="6781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3" name="Oval 77"/>
          <p:cNvSpPr>
            <a:spLocks noChangeArrowheads="1"/>
          </p:cNvSpPr>
          <p:nvPr/>
        </p:nvSpPr>
        <p:spPr bwMode="auto">
          <a:xfrm>
            <a:off x="67056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4" name="Oval 78"/>
          <p:cNvSpPr>
            <a:spLocks noChangeArrowheads="1"/>
          </p:cNvSpPr>
          <p:nvPr/>
        </p:nvSpPr>
        <p:spPr bwMode="auto">
          <a:xfrm>
            <a:off x="68580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5" name="Oval 79"/>
          <p:cNvSpPr>
            <a:spLocks noChangeArrowheads="1"/>
          </p:cNvSpPr>
          <p:nvPr/>
        </p:nvSpPr>
        <p:spPr bwMode="auto">
          <a:xfrm>
            <a:off x="70104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6" name="Oval 80"/>
          <p:cNvSpPr>
            <a:spLocks noChangeArrowheads="1"/>
          </p:cNvSpPr>
          <p:nvPr/>
        </p:nvSpPr>
        <p:spPr bwMode="auto">
          <a:xfrm>
            <a:off x="72390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7" name="Oval 81"/>
          <p:cNvSpPr>
            <a:spLocks noChangeArrowheads="1"/>
          </p:cNvSpPr>
          <p:nvPr/>
        </p:nvSpPr>
        <p:spPr bwMode="auto">
          <a:xfrm>
            <a:off x="71628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8" name="Oval 82"/>
          <p:cNvSpPr>
            <a:spLocks noChangeArrowheads="1"/>
          </p:cNvSpPr>
          <p:nvPr/>
        </p:nvSpPr>
        <p:spPr bwMode="auto">
          <a:xfrm>
            <a:off x="7010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19" name="Oval 83"/>
          <p:cNvSpPr>
            <a:spLocks noChangeArrowheads="1"/>
          </p:cNvSpPr>
          <p:nvPr/>
        </p:nvSpPr>
        <p:spPr bwMode="auto">
          <a:xfrm>
            <a:off x="67056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0" name="Oval 84"/>
          <p:cNvSpPr>
            <a:spLocks noChangeArrowheads="1"/>
          </p:cNvSpPr>
          <p:nvPr/>
        </p:nvSpPr>
        <p:spPr bwMode="auto">
          <a:xfrm>
            <a:off x="6705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1" name="Oval 85"/>
          <p:cNvSpPr>
            <a:spLocks noChangeArrowheads="1"/>
          </p:cNvSpPr>
          <p:nvPr/>
        </p:nvSpPr>
        <p:spPr bwMode="auto">
          <a:xfrm>
            <a:off x="67818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0422" name="Oval 86"/>
          <p:cNvSpPr>
            <a:spLocks noChangeArrowheads="1"/>
          </p:cNvSpPr>
          <p:nvPr/>
        </p:nvSpPr>
        <p:spPr bwMode="auto">
          <a:xfrm>
            <a:off x="70866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>
                <a:solidFill>
                  <a:srgbClr val="003300"/>
                </a:solidFill>
              </a:rPr>
              <a:t>Association-Dissociation </a:t>
            </a:r>
          </a:p>
        </p:txBody>
      </p:sp>
    </p:spTree>
    <p:extLst>
      <p:ext uri="{BB962C8B-B14F-4D97-AF65-F5344CB8AC3E}">
        <p14:creationId xmlns:p14="http://schemas.microsoft.com/office/powerpoint/2010/main" val="187988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0379" grpId="0" animBg="1"/>
      <p:bldP spid="910380" grpId="0" animBg="1"/>
      <p:bldP spid="910381" grpId="0" animBg="1"/>
      <p:bldP spid="910382" grpId="0" animBg="1"/>
      <p:bldP spid="910383" grpId="0" animBg="1"/>
      <p:bldP spid="910384" grpId="0" animBg="1"/>
      <p:bldP spid="910385" grpId="0" animBg="1"/>
      <p:bldP spid="910386" grpId="0" animBg="1"/>
      <p:bldP spid="910387" grpId="0" animBg="1"/>
      <p:bldP spid="910388" grpId="0" animBg="1"/>
      <p:bldP spid="910389" grpId="0" animBg="1"/>
      <p:bldP spid="910390" grpId="0" animBg="1"/>
      <p:bldP spid="910391" grpId="0" animBg="1"/>
      <p:bldP spid="910392" grpId="0" animBg="1"/>
      <p:bldP spid="910393" grpId="0" animBg="1"/>
      <p:bldP spid="910394" grpId="0" animBg="1"/>
      <p:bldP spid="910395" grpId="0" animBg="1"/>
      <p:bldP spid="910396" grpId="0" animBg="1"/>
      <p:bldP spid="910397" grpId="0" animBg="1"/>
      <p:bldP spid="910398" grpId="0" animBg="1"/>
      <p:bldP spid="910399" grpId="0" animBg="1"/>
      <p:bldP spid="910400" grpId="0" animBg="1"/>
      <p:bldP spid="910401" grpId="0" animBg="1"/>
      <p:bldP spid="910402" grpId="0" animBg="1"/>
      <p:bldP spid="910403" grpId="0" animBg="1"/>
      <p:bldP spid="910404" grpId="0" animBg="1"/>
      <p:bldP spid="910405" grpId="0" animBg="1"/>
      <p:bldP spid="910406" grpId="0" animBg="1"/>
      <p:bldP spid="910407" grpId="0" animBg="1"/>
      <p:bldP spid="910408" grpId="0" animBg="1"/>
      <p:bldP spid="910409" grpId="0" animBg="1"/>
      <p:bldP spid="910410" grpId="0" animBg="1"/>
      <p:bldP spid="910411" grpId="0" animBg="1"/>
      <p:bldP spid="910412" grpId="0" animBg="1"/>
      <p:bldP spid="910413" grpId="0" animBg="1"/>
      <p:bldP spid="910414" grpId="0" animBg="1"/>
      <p:bldP spid="910415" grpId="0" animBg="1"/>
      <p:bldP spid="910416" grpId="0" animBg="1"/>
      <p:bldP spid="910417" grpId="0" animBg="1"/>
      <p:bldP spid="910418" grpId="0" animBg="1"/>
      <p:bldP spid="910419" grpId="0" animBg="1"/>
      <p:bldP spid="910420" grpId="0" animBg="1"/>
      <p:bldP spid="910421" grpId="0" animBg="1"/>
      <p:bldP spid="9104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BC63-189E-4B36-B834-B5414752441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29475" name="Text Box 3"/>
          <p:cNvSpPr txBox="1">
            <a:spLocks noChangeArrowheads="1"/>
          </p:cNvSpPr>
          <p:nvPr/>
        </p:nvSpPr>
        <p:spPr bwMode="auto">
          <a:xfrm>
            <a:off x="123825" y="1155442"/>
            <a:ext cx="801533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Given: a set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X = {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1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2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…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m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} of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points,  a distance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function d(</a:t>
            </a:r>
            <a:r>
              <a:rPr lang="en-US" altLang="en-US" sz="2400" b="0" u="none" dirty="0" err="1" smtClean="0">
                <a:solidFill>
                  <a:srgbClr val="000066"/>
                </a:solidFill>
                <a:effectLst/>
                <a:latin typeface="Arial Narrow" pitchFamily="34" charset="0"/>
              </a:rPr>
              <a:t>x,y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) 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X is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split into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k clusters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C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,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each with a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representative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cmsy10"/>
              </a:rPr>
              <a:t>2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X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Definitions: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(scatter measures)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Within cluster:                          (average distance to representative) 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Global Clustering Scatter: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For each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i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choose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closest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representative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.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D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scatter of the </a:t>
            </a:r>
            <a:r>
              <a:rPr lang="en-US" altLang="en-US" sz="2400" b="0" u="none" dirty="0" err="1">
                <a:solidFill>
                  <a:srgbClr val="000066"/>
                </a:solidFill>
                <a:effectLst/>
                <a:latin typeface="Arial Narrow" pitchFamily="34" charset="0"/>
              </a:rPr>
              <a:t>jth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cluster; we want to minimize it.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 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quality of the clustering; </a:t>
            </a:r>
          </a:p>
        </p:txBody>
      </p:sp>
      <p:sp>
        <p:nvSpPr>
          <p:cNvPr id="1129476" name="Oval 4"/>
          <p:cNvSpPr>
            <a:spLocks noChangeArrowheads="1"/>
          </p:cNvSpPr>
          <p:nvPr/>
        </p:nvSpPr>
        <p:spPr bwMode="auto">
          <a:xfrm>
            <a:off x="6705600" y="2539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7" name="Oval 5"/>
          <p:cNvSpPr>
            <a:spLocks noChangeArrowheads="1"/>
          </p:cNvSpPr>
          <p:nvPr/>
        </p:nvSpPr>
        <p:spPr bwMode="auto">
          <a:xfrm>
            <a:off x="6858000" y="2692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8" name="Oval 6"/>
          <p:cNvSpPr>
            <a:spLocks noChangeArrowheads="1"/>
          </p:cNvSpPr>
          <p:nvPr/>
        </p:nvSpPr>
        <p:spPr bwMode="auto">
          <a:xfrm>
            <a:off x="7010400" y="2615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79" name="Oval 7"/>
          <p:cNvSpPr>
            <a:spLocks noChangeArrowheads="1"/>
          </p:cNvSpPr>
          <p:nvPr/>
        </p:nvSpPr>
        <p:spPr bwMode="auto">
          <a:xfrm>
            <a:off x="7162800" y="2768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0" name="Oval 8"/>
          <p:cNvSpPr>
            <a:spLocks noChangeArrowheads="1"/>
          </p:cNvSpPr>
          <p:nvPr/>
        </p:nvSpPr>
        <p:spPr bwMode="auto">
          <a:xfrm>
            <a:off x="7239000" y="2539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1" name="Oval 9"/>
          <p:cNvSpPr>
            <a:spLocks noChangeArrowheads="1"/>
          </p:cNvSpPr>
          <p:nvPr/>
        </p:nvSpPr>
        <p:spPr bwMode="auto">
          <a:xfrm>
            <a:off x="7391400" y="2692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2" name="Oval 10"/>
          <p:cNvSpPr>
            <a:spLocks noChangeArrowheads="1"/>
          </p:cNvSpPr>
          <p:nvPr/>
        </p:nvSpPr>
        <p:spPr bwMode="auto">
          <a:xfrm>
            <a:off x="7543800" y="2615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3" name="Oval 11"/>
          <p:cNvSpPr>
            <a:spLocks noChangeArrowheads="1"/>
          </p:cNvSpPr>
          <p:nvPr/>
        </p:nvSpPr>
        <p:spPr bwMode="auto">
          <a:xfrm>
            <a:off x="7696200" y="2768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4" name="Oval 12"/>
          <p:cNvSpPr>
            <a:spLocks noChangeArrowheads="1"/>
          </p:cNvSpPr>
          <p:nvPr/>
        </p:nvSpPr>
        <p:spPr bwMode="auto">
          <a:xfrm>
            <a:off x="7620000" y="2463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5" name="Oval 13"/>
          <p:cNvSpPr>
            <a:spLocks noChangeArrowheads="1"/>
          </p:cNvSpPr>
          <p:nvPr/>
        </p:nvSpPr>
        <p:spPr bwMode="auto">
          <a:xfrm>
            <a:off x="7772400" y="2615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6" name="Oval 14"/>
          <p:cNvSpPr>
            <a:spLocks noChangeArrowheads="1"/>
          </p:cNvSpPr>
          <p:nvPr/>
        </p:nvSpPr>
        <p:spPr bwMode="auto">
          <a:xfrm>
            <a:off x="7086600" y="2539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7" name="Oval 15"/>
          <p:cNvSpPr>
            <a:spLocks noChangeArrowheads="1"/>
          </p:cNvSpPr>
          <p:nvPr/>
        </p:nvSpPr>
        <p:spPr bwMode="auto">
          <a:xfrm>
            <a:off x="7239000" y="2692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88" name="Line 16"/>
          <p:cNvSpPr>
            <a:spLocks noChangeShapeType="1"/>
          </p:cNvSpPr>
          <p:nvPr/>
        </p:nvSpPr>
        <p:spPr bwMode="auto">
          <a:xfrm>
            <a:off x="0" y="2158742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94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0140"/>
              </p:ext>
            </p:extLst>
          </p:nvPr>
        </p:nvGraphicFramePr>
        <p:xfrm>
          <a:off x="1752600" y="2971800"/>
          <a:ext cx="34623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8" name="Equation" r:id="rId4" imgW="1663560" imgH="444240" progId="Equation.3">
                  <p:embed/>
                </p:oleObj>
              </mc:Choice>
              <mc:Fallback>
                <p:oleObj name="Equation" r:id="rId4" imgW="1663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4623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43985"/>
              </p:ext>
            </p:extLst>
          </p:nvPr>
        </p:nvGraphicFramePr>
        <p:xfrm>
          <a:off x="1816100" y="4191000"/>
          <a:ext cx="42037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9" name="Equation" r:id="rId6" imgW="2019240" imgH="419040" progId="Equation.3">
                  <p:embed/>
                </p:oleObj>
              </mc:Choice>
              <mc:Fallback>
                <p:oleObj name="Equation" r:id="rId6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4191000"/>
                        <a:ext cx="42037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94" name="Oval 22"/>
          <p:cNvSpPr>
            <a:spLocks noChangeArrowheads="1"/>
          </p:cNvSpPr>
          <p:nvPr/>
        </p:nvSpPr>
        <p:spPr bwMode="auto">
          <a:xfrm>
            <a:off x="7239000" y="26159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5" name="Oval 23"/>
          <p:cNvSpPr>
            <a:spLocks noChangeArrowheads="1"/>
          </p:cNvSpPr>
          <p:nvPr/>
        </p:nvSpPr>
        <p:spPr bwMode="auto">
          <a:xfrm>
            <a:off x="6553200" y="3758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6" name="Oval 24"/>
          <p:cNvSpPr>
            <a:spLocks noChangeArrowheads="1"/>
          </p:cNvSpPr>
          <p:nvPr/>
        </p:nvSpPr>
        <p:spPr bwMode="auto">
          <a:xfrm>
            <a:off x="6705600" y="3911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7" name="Oval 25"/>
          <p:cNvSpPr>
            <a:spLocks noChangeArrowheads="1"/>
          </p:cNvSpPr>
          <p:nvPr/>
        </p:nvSpPr>
        <p:spPr bwMode="auto">
          <a:xfrm>
            <a:off x="6858000" y="3835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8" name="Oval 26"/>
          <p:cNvSpPr>
            <a:spLocks noChangeArrowheads="1"/>
          </p:cNvSpPr>
          <p:nvPr/>
        </p:nvSpPr>
        <p:spPr bwMode="auto">
          <a:xfrm>
            <a:off x="7010400" y="3987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9" name="Oval 27"/>
          <p:cNvSpPr>
            <a:spLocks noChangeArrowheads="1"/>
          </p:cNvSpPr>
          <p:nvPr/>
        </p:nvSpPr>
        <p:spPr bwMode="auto">
          <a:xfrm>
            <a:off x="7086600" y="3758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0" name="Oval 28"/>
          <p:cNvSpPr>
            <a:spLocks noChangeArrowheads="1"/>
          </p:cNvSpPr>
          <p:nvPr/>
        </p:nvSpPr>
        <p:spPr bwMode="auto">
          <a:xfrm>
            <a:off x="7239000" y="3911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1" name="Oval 29"/>
          <p:cNvSpPr>
            <a:spLocks noChangeArrowheads="1"/>
          </p:cNvSpPr>
          <p:nvPr/>
        </p:nvSpPr>
        <p:spPr bwMode="auto">
          <a:xfrm>
            <a:off x="7391400" y="3835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2" name="Oval 30"/>
          <p:cNvSpPr>
            <a:spLocks noChangeArrowheads="1"/>
          </p:cNvSpPr>
          <p:nvPr/>
        </p:nvSpPr>
        <p:spPr bwMode="auto">
          <a:xfrm>
            <a:off x="7543800" y="3987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3" name="Oval 31"/>
          <p:cNvSpPr>
            <a:spLocks noChangeArrowheads="1"/>
          </p:cNvSpPr>
          <p:nvPr/>
        </p:nvSpPr>
        <p:spPr bwMode="auto">
          <a:xfrm>
            <a:off x="7467600" y="3682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4" name="Oval 32"/>
          <p:cNvSpPr>
            <a:spLocks noChangeArrowheads="1"/>
          </p:cNvSpPr>
          <p:nvPr/>
        </p:nvSpPr>
        <p:spPr bwMode="auto">
          <a:xfrm>
            <a:off x="7620000" y="3835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5" name="Oval 33"/>
          <p:cNvSpPr>
            <a:spLocks noChangeArrowheads="1"/>
          </p:cNvSpPr>
          <p:nvPr/>
        </p:nvSpPr>
        <p:spPr bwMode="auto">
          <a:xfrm>
            <a:off x="6934200" y="3758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6" name="Oval 34"/>
          <p:cNvSpPr>
            <a:spLocks noChangeArrowheads="1"/>
          </p:cNvSpPr>
          <p:nvPr/>
        </p:nvSpPr>
        <p:spPr bwMode="auto">
          <a:xfrm>
            <a:off x="7086600" y="3911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7" name="Oval 35"/>
          <p:cNvSpPr>
            <a:spLocks noChangeArrowheads="1"/>
          </p:cNvSpPr>
          <p:nvPr/>
        </p:nvSpPr>
        <p:spPr bwMode="auto">
          <a:xfrm>
            <a:off x="7543800" y="42923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8" name="Oval 36"/>
          <p:cNvSpPr>
            <a:spLocks noChangeArrowheads="1"/>
          </p:cNvSpPr>
          <p:nvPr/>
        </p:nvSpPr>
        <p:spPr bwMode="auto">
          <a:xfrm>
            <a:off x="7696200" y="44447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9" name="Oval 37"/>
          <p:cNvSpPr>
            <a:spLocks noChangeArrowheads="1"/>
          </p:cNvSpPr>
          <p:nvPr/>
        </p:nvSpPr>
        <p:spPr bwMode="auto">
          <a:xfrm>
            <a:off x="7848600" y="43685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0" name="Oval 38"/>
          <p:cNvSpPr>
            <a:spLocks noChangeArrowheads="1"/>
          </p:cNvSpPr>
          <p:nvPr/>
        </p:nvSpPr>
        <p:spPr bwMode="auto">
          <a:xfrm>
            <a:off x="8001000" y="45209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1" name="Oval 39"/>
          <p:cNvSpPr>
            <a:spLocks noChangeArrowheads="1"/>
          </p:cNvSpPr>
          <p:nvPr/>
        </p:nvSpPr>
        <p:spPr bwMode="auto">
          <a:xfrm>
            <a:off x="8077200" y="42923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2" name="Oval 40"/>
          <p:cNvSpPr>
            <a:spLocks noChangeArrowheads="1"/>
          </p:cNvSpPr>
          <p:nvPr/>
        </p:nvSpPr>
        <p:spPr bwMode="auto">
          <a:xfrm>
            <a:off x="8229600" y="44447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3" name="Oval 41"/>
          <p:cNvSpPr>
            <a:spLocks noChangeArrowheads="1"/>
          </p:cNvSpPr>
          <p:nvPr/>
        </p:nvSpPr>
        <p:spPr bwMode="auto">
          <a:xfrm>
            <a:off x="8382000" y="43685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4" name="Oval 42"/>
          <p:cNvSpPr>
            <a:spLocks noChangeArrowheads="1"/>
          </p:cNvSpPr>
          <p:nvPr/>
        </p:nvSpPr>
        <p:spPr bwMode="auto">
          <a:xfrm>
            <a:off x="8534400" y="45209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5" name="Oval 43"/>
          <p:cNvSpPr>
            <a:spLocks noChangeArrowheads="1"/>
          </p:cNvSpPr>
          <p:nvPr/>
        </p:nvSpPr>
        <p:spPr bwMode="auto">
          <a:xfrm>
            <a:off x="8458200" y="42161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6" name="Oval 44"/>
          <p:cNvSpPr>
            <a:spLocks noChangeArrowheads="1"/>
          </p:cNvSpPr>
          <p:nvPr/>
        </p:nvSpPr>
        <p:spPr bwMode="auto">
          <a:xfrm>
            <a:off x="8610600" y="43685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7" name="Oval 45"/>
          <p:cNvSpPr>
            <a:spLocks noChangeArrowheads="1"/>
          </p:cNvSpPr>
          <p:nvPr/>
        </p:nvSpPr>
        <p:spPr bwMode="auto">
          <a:xfrm>
            <a:off x="7924800" y="42923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8" name="Oval 46"/>
          <p:cNvSpPr>
            <a:spLocks noChangeArrowheads="1"/>
          </p:cNvSpPr>
          <p:nvPr/>
        </p:nvSpPr>
        <p:spPr bwMode="auto">
          <a:xfrm>
            <a:off x="8077200" y="4444742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9" name="Oval 47"/>
          <p:cNvSpPr>
            <a:spLocks noChangeArrowheads="1"/>
          </p:cNvSpPr>
          <p:nvPr/>
        </p:nvSpPr>
        <p:spPr bwMode="auto">
          <a:xfrm>
            <a:off x="6019800" y="4368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0" name="Oval 48"/>
          <p:cNvSpPr>
            <a:spLocks noChangeArrowheads="1"/>
          </p:cNvSpPr>
          <p:nvPr/>
        </p:nvSpPr>
        <p:spPr bwMode="auto">
          <a:xfrm>
            <a:off x="6172200" y="4520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1" name="Oval 49"/>
          <p:cNvSpPr>
            <a:spLocks noChangeArrowheads="1"/>
          </p:cNvSpPr>
          <p:nvPr/>
        </p:nvSpPr>
        <p:spPr bwMode="auto">
          <a:xfrm>
            <a:off x="6324600" y="4444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2" name="Oval 50"/>
          <p:cNvSpPr>
            <a:spLocks noChangeArrowheads="1"/>
          </p:cNvSpPr>
          <p:nvPr/>
        </p:nvSpPr>
        <p:spPr bwMode="auto">
          <a:xfrm>
            <a:off x="6477000" y="4597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3" name="Oval 51"/>
          <p:cNvSpPr>
            <a:spLocks noChangeArrowheads="1"/>
          </p:cNvSpPr>
          <p:nvPr/>
        </p:nvSpPr>
        <p:spPr bwMode="auto">
          <a:xfrm>
            <a:off x="6553200" y="4368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4" name="Oval 52"/>
          <p:cNvSpPr>
            <a:spLocks noChangeArrowheads="1"/>
          </p:cNvSpPr>
          <p:nvPr/>
        </p:nvSpPr>
        <p:spPr bwMode="auto">
          <a:xfrm>
            <a:off x="6705600" y="4520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5" name="Oval 53"/>
          <p:cNvSpPr>
            <a:spLocks noChangeArrowheads="1"/>
          </p:cNvSpPr>
          <p:nvPr/>
        </p:nvSpPr>
        <p:spPr bwMode="auto">
          <a:xfrm>
            <a:off x="6858000" y="4444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6" name="Oval 54"/>
          <p:cNvSpPr>
            <a:spLocks noChangeArrowheads="1"/>
          </p:cNvSpPr>
          <p:nvPr/>
        </p:nvSpPr>
        <p:spPr bwMode="auto">
          <a:xfrm>
            <a:off x="7010400" y="45971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7" name="Oval 55"/>
          <p:cNvSpPr>
            <a:spLocks noChangeArrowheads="1"/>
          </p:cNvSpPr>
          <p:nvPr/>
        </p:nvSpPr>
        <p:spPr bwMode="auto">
          <a:xfrm>
            <a:off x="6934200" y="42923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8" name="Oval 56"/>
          <p:cNvSpPr>
            <a:spLocks noChangeArrowheads="1"/>
          </p:cNvSpPr>
          <p:nvPr/>
        </p:nvSpPr>
        <p:spPr bwMode="auto">
          <a:xfrm>
            <a:off x="7086600" y="44447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9" name="Oval 57"/>
          <p:cNvSpPr>
            <a:spLocks noChangeArrowheads="1"/>
          </p:cNvSpPr>
          <p:nvPr/>
        </p:nvSpPr>
        <p:spPr bwMode="auto">
          <a:xfrm>
            <a:off x="6400800" y="43685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0" name="Oval 58"/>
          <p:cNvSpPr>
            <a:spLocks noChangeArrowheads="1"/>
          </p:cNvSpPr>
          <p:nvPr/>
        </p:nvSpPr>
        <p:spPr bwMode="auto">
          <a:xfrm>
            <a:off x="6553200" y="4520942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1" name="Oval 59"/>
          <p:cNvSpPr>
            <a:spLocks noChangeArrowheads="1"/>
          </p:cNvSpPr>
          <p:nvPr/>
        </p:nvSpPr>
        <p:spPr bwMode="auto">
          <a:xfrm>
            <a:off x="6705600" y="43685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2" name="Oval 60"/>
          <p:cNvSpPr>
            <a:spLocks noChangeArrowheads="1"/>
          </p:cNvSpPr>
          <p:nvPr/>
        </p:nvSpPr>
        <p:spPr bwMode="auto">
          <a:xfrm>
            <a:off x="7086600" y="38351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3" name="Oval 61"/>
          <p:cNvSpPr>
            <a:spLocks noChangeArrowheads="1"/>
          </p:cNvSpPr>
          <p:nvPr/>
        </p:nvSpPr>
        <p:spPr bwMode="auto">
          <a:xfrm>
            <a:off x="8077200" y="436854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Quality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6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3BC63-189E-4B36-B834-B5414752441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29475" name="Text Box 3"/>
          <p:cNvSpPr txBox="1">
            <a:spLocks noChangeArrowheads="1"/>
          </p:cNvSpPr>
          <p:nvPr/>
        </p:nvSpPr>
        <p:spPr bwMode="auto">
          <a:xfrm>
            <a:off x="123825" y="1155442"/>
            <a:ext cx="801533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b="0" dirty="0">
                <a:solidFill>
                  <a:srgbClr val="000066"/>
                </a:solidFill>
                <a:effectLst/>
                <a:latin typeface="Arial Narrow" pitchFamily="34" charset="0"/>
              </a:rPr>
              <a:t>Definitions: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(scatter measures)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Within cluster:                          (average distance to representative) 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Global Clustering Scatter: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                        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For each 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Calibri"/>
              </a:rPr>
              <a:t>x</a:t>
            </a:r>
            <a:r>
              <a:rPr lang="en-US" altLang="en-US" sz="2400" u="none" baseline="-25000" dirty="0" smtClean="0">
                <a:solidFill>
                  <a:srgbClr val="000066"/>
                </a:solidFill>
                <a:effectLst/>
                <a:latin typeface="Arial Narrow"/>
              </a:rPr>
              <a:t>i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choose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closest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representative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z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.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 dirty="0" err="1" smtClean="0">
                <a:solidFill>
                  <a:srgbClr val="000066"/>
                </a:solidFill>
                <a:effectLst/>
                <a:latin typeface="Calibri"/>
              </a:rPr>
              <a:t>D</a:t>
            </a:r>
            <a:r>
              <a:rPr lang="en-US" altLang="en-US" sz="2400" u="none" baseline="-25000" dirty="0" err="1" smtClean="0">
                <a:solidFill>
                  <a:srgbClr val="000066"/>
                </a:solidFill>
                <a:effectLst/>
                <a:latin typeface="Arial Narrow"/>
              </a:rPr>
              <a:t>j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scatter of the </a:t>
            </a:r>
            <a:r>
              <a:rPr lang="en-US" altLang="en-US" sz="2400" b="0" u="none" dirty="0" err="1">
                <a:solidFill>
                  <a:srgbClr val="000066"/>
                </a:solidFill>
                <a:effectLst/>
                <a:latin typeface="Arial Narrow" pitchFamily="34" charset="0"/>
              </a:rPr>
              <a:t>jth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cluster; we want to minimize it.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D measures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quality of the clustering; </a:t>
            </a:r>
            <a:endParaRPr lang="en-US" altLang="en-US" sz="2400" b="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For optimal clustering: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graphicFrame>
        <p:nvGraphicFramePr>
          <p:cNvPr id="11294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700157"/>
              </p:ext>
            </p:extLst>
          </p:nvPr>
        </p:nvGraphicFramePr>
        <p:xfrm>
          <a:off x="1752600" y="1676400"/>
          <a:ext cx="34623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0" name="Equation" r:id="rId4" imgW="1663560" imgH="444240" progId="Equation.3">
                  <p:embed/>
                </p:oleObj>
              </mc:Choice>
              <mc:Fallback>
                <p:oleObj name="Equation" r:id="rId4" imgW="1663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76400"/>
                        <a:ext cx="34623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4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696750"/>
              </p:ext>
            </p:extLst>
          </p:nvPr>
        </p:nvGraphicFramePr>
        <p:xfrm>
          <a:off x="1752600" y="2895600"/>
          <a:ext cx="42037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1" name="Equation" r:id="rId6" imgW="2019240" imgH="419040" progId="Equation.3">
                  <p:embed/>
                </p:oleObj>
              </mc:Choice>
              <mc:Fallback>
                <p:oleObj name="Equation" r:id="rId6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42037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495" name="Oval 23"/>
          <p:cNvSpPr>
            <a:spLocks noChangeArrowheads="1"/>
          </p:cNvSpPr>
          <p:nvPr/>
        </p:nvSpPr>
        <p:spPr bwMode="auto">
          <a:xfrm>
            <a:off x="6553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6" name="Oval 24"/>
          <p:cNvSpPr>
            <a:spLocks noChangeArrowheads="1"/>
          </p:cNvSpPr>
          <p:nvPr/>
        </p:nvSpPr>
        <p:spPr bwMode="auto">
          <a:xfrm>
            <a:off x="67056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7" name="Oval 25"/>
          <p:cNvSpPr>
            <a:spLocks noChangeArrowheads="1"/>
          </p:cNvSpPr>
          <p:nvPr/>
        </p:nvSpPr>
        <p:spPr bwMode="auto">
          <a:xfrm>
            <a:off x="68580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8" name="Oval 26"/>
          <p:cNvSpPr>
            <a:spLocks noChangeArrowheads="1"/>
          </p:cNvSpPr>
          <p:nvPr/>
        </p:nvSpPr>
        <p:spPr bwMode="auto">
          <a:xfrm>
            <a:off x="70104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499" name="Oval 27"/>
          <p:cNvSpPr>
            <a:spLocks noChangeArrowheads="1"/>
          </p:cNvSpPr>
          <p:nvPr/>
        </p:nvSpPr>
        <p:spPr bwMode="auto">
          <a:xfrm>
            <a:off x="70866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0" name="Oval 28"/>
          <p:cNvSpPr>
            <a:spLocks noChangeArrowheads="1"/>
          </p:cNvSpPr>
          <p:nvPr/>
        </p:nvSpPr>
        <p:spPr bwMode="auto">
          <a:xfrm>
            <a:off x="72390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1" name="Oval 29"/>
          <p:cNvSpPr>
            <a:spLocks noChangeArrowheads="1"/>
          </p:cNvSpPr>
          <p:nvPr/>
        </p:nvSpPr>
        <p:spPr bwMode="auto">
          <a:xfrm>
            <a:off x="73914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2" name="Oval 30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3" name="Oval 31"/>
          <p:cNvSpPr>
            <a:spLocks noChangeArrowheads="1"/>
          </p:cNvSpPr>
          <p:nvPr/>
        </p:nvSpPr>
        <p:spPr bwMode="auto">
          <a:xfrm>
            <a:off x="74676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4" name="Oval 32"/>
          <p:cNvSpPr>
            <a:spLocks noChangeArrowheads="1"/>
          </p:cNvSpPr>
          <p:nvPr/>
        </p:nvSpPr>
        <p:spPr bwMode="auto">
          <a:xfrm>
            <a:off x="76200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5" name="Oval 33"/>
          <p:cNvSpPr>
            <a:spLocks noChangeArrowheads="1"/>
          </p:cNvSpPr>
          <p:nvPr/>
        </p:nvSpPr>
        <p:spPr bwMode="auto">
          <a:xfrm>
            <a:off x="6934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6" name="Oval 34"/>
          <p:cNvSpPr>
            <a:spLocks noChangeArrowheads="1"/>
          </p:cNvSpPr>
          <p:nvPr/>
        </p:nvSpPr>
        <p:spPr bwMode="auto">
          <a:xfrm>
            <a:off x="70866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7" name="Oval 35"/>
          <p:cNvSpPr>
            <a:spLocks noChangeArrowheads="1"/>
          </p:cNvSpPr>
          <p:nvPr/>
        </p:nvSpPr>
        <p:spPr bwMode="auto">
          <a:xfrm>
            <a:off x="7543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8" name="Oval 36"/>
          <p:cNvSpPr>
            <a:spLocks noChangeArrowheads="1"/>
          </p:cNvSpPr>
          <p:nvPr/>
        </p:nvSpPr>
        <p:spPr bwMode="auto">
          <a:xfrm>
            <a:off x="7696200" y="2819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09" name="Oval 37"/>
          <p:cNvSpPr>
            <a:spLocks noChangeArrowheads="1"/>
          </p:cNvSpPr>
          <p:nvPr/>
        </p:nvSpPr>
        <p:spPr bwMode="auto">
          <a:xfrm>
            <a:off x="7848600" y="2743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0" name="Oval 38"/>
          <p:cNvSpPr>
            <a:spLocks noChangeArrowheads="1"/>
          </p:cNvSpPr>
          <p:nvPr/>
        </p:nvSpPr>
        <p:spPr bwMode="auto">
          <a:xfrm>
            <a:off x="80010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1" name="Oval 39"/>
          <p:cNvSpPr>
            <a:spLocks noChangeArrowheads="1"/>
          </p:cNvSpPr>
          <p:nvPr/>
        </p:nvSpPr>
        <p:spPr bwMode="auto">
          <a:xfrm>
            <a:off x="80772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2" name="Oval 40"/>
          <p:cNvSpPr>
            <a:spLocks noChangeArrowheads="1"/>
          </p:cNvSpPr>
          <p:nvPr/>
        </p:nvSpPr>
        <p:spPr bwMode="auto">
          <a:xfrm>
            <a:off x="8229600" y="2819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3" name="Oval 41"/>
          <p:cNvSpPr>
            <a:spLocks noChangeArrowheads="1"/>
          </p:cNvSpPr>
          <p:nvPr/>
        </p:nvSpPr>
        <p:spPr bwMode="auto">
          <a:xfrm>
            <a:off x="8382000" y="2743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4" name="Oval 42"/>
          <p:cNvSpPr>
            <a:spLocks noChangeArrowheads="1"/>
          </p:cNvSpPr>
          <p:nvPr/>
        </p:nvSpPr>
        <p:spPr bwMode="auto">
          <a:xfrm>
            <a:off x="8534400" y="2895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5" name="Oval 43"/>
          <p:cNvSpPr>
            <a:spLocks noChangeArrowheads="1"/>
          </p:cNvSpPr>
          <p:nvPr/>
        </p:nvSpPr>
        <p:spPr bwMode="auto">
          <a:xfrm>
            <a:off x="8458200" y="2590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6" name="Oval 44"/>
          <p:cNvSpPr>
            <a:spLocks noChangeArrowheads="1"/>
          </p:cNvSpPr>
          <p:nvPr/>
        </p:nvSpPr>
        <p:spPr bwMode="auto">
          <a:xfrm>
            <a:off x="8610600" y="2743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7" name="Oval 45"/>
          <p:cNvSpPr>
            <a:spLocks noChangeArrowheads="1"/>
          </p:cNvSpPr>
          <p:nvPr/>
        </p:nvSpPr>
        <p:spPr bwMode="auto">
          <a:xfrm>
            <a:off x="7924800" y="2667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8" name="Oval 46"/>
          <p:cNvSpPr>
            <a:spLocks noChangeArrowheads="1"/>
          </p:cNvSpPr>
          <p:nvPr/>
        </p:nvSpPr>
        <p:spPr bwMode="auto">
          <a:xfrm>
            <a:off x="8077200" y="2819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19" name="Oval 47"/>
          <p:cNvSpPr>
            <a:spLocks noChangeArrowheads="1"/>
          </p:cNvSpPr>
          <p:nvPr/>
        </p:nvSpPr>
        <p:spPr bwMode="auto">
          <a:xfrm>
            <a:off x="6019800" y="2743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0" name="Oval 48"/>
          <p:cNvSpPr>
            <a:spLocks noChangeArrowheads="1"/>
          </p:cNvSpPr>
          <p:nvPr/>
        </p:nvSpPr>
        <p:spPr bwMode="auto">
          <a:xfrm>
            <a:off x="61722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1" name="Oval 49"/>
          <p:cNvSpPr>
            <a:spLocks noChangeArrowheads="1"/>
          </p:cNvSpPr>
          <p:nvPr/>
        </p:nvSpPr>
        <p:spPr bwMode="auto">
          <a:xfrm>
            <a:off x="6324600" y="2819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2" name="Oval 50"/>
          <p:cNvSpPr>
            <a:spLocks noChangeArrowheads="1"/>
          </p:cNvSpPr>
          <p:nvPr/>
        </p:nvSpPr>
        <p:spPr bwMode="auto">
          <a:xfrm>
            <a:off x="64770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3" name="Oval 51"/>
          <p:cNvSpPr>
            <a:spLocks noChangeArrowheads="1"/>
          </p:cNvSpPr>
          <p:nvPr/>
        </p:nvSpPr>
        <p:spPr bwMode="auto">
          <a:xfrm>
            <a:off x="6553200" y="2743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4" name="Oval 52"/>
          <p:cNvSpPr>
            <a:spLocks noChangeArrowheads="1"/>
          </p:cNvSpPr>
          <p:nvPr/>
        </p:nvSpPr>
        <p:spPr bwMode="auto">
          <a:xfrm>
            <a:off x="67056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5" name="Oval 53"/>
          <p:cNvSpPr>
            <a:spLocks noChangeArrowheads="1"/>
          </p:cNvSpPr>
          <p:nvPr/>
        </p:nvSpPr>
        <p:spPr bwMode="auto">
          <a:xfrm>
            <a:off x="6858000" y="2819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6" name="Oval 54"/>
          <p:cNvSpPr>
            <a:spLocks noChangeArrowheads="1"/>
          </p:cNvSpPr>
          <p:nvPr/>
        </p:nvSpPr>
        <p:spPr bwMode="auto">
          <a:xfrm>
            <a:off x="70104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7" name="Oval 55"/>
          <p:cNvSpPr>
            <a:spLocks noChangeArrowheads="1"/>
          </p:cNvSpPr>
          <p:nvPr/>
        </p:nvSpPr>
        <p:spPr bwMode="auto">
          <a:xfrm>
            <a:off x="6934200" y="2667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8" name="Oval 56"/>
          <p:cNvSpPr>
            <a:spLocks noChangeArrowheads="1"/>
          </p:cNvSpPr>
          <p:nvPr/>
        </p:nvSpPr>
        <p:spPr bwMode="auto">
          <a:xfrm>
            <a:off x="7086600" y="2819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29" name="Oval 57"/>
          <p:cNvSpPr>
            <a:spLocks noChangeArrowheads="1"/>
          </p:cNvSpPr>
          <p:nvPr/>
        </p:nvSpPr>
        <p:spPr bwMode="auto">
          <a:xfrm>
            <a:off x="6400800" y="2743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0" name="Oval 58"/>
          <p:cNvSpPr>
            <a:spLocks noChangeArrowheads="1"/>
          </p:cNvSpPr>
          <p:nvPr/>
        </p:nvSpPr>
        <p:spPr bwMode="auto">
          <a:xfrm>
            <a:off x="65532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1" name="Oval 59"/>
          <p:cNvSpPr>
            <a:spLocks noChangeArrowheads="1"/>
          </p:cNvSpPr>
          <p:nvPr/>
        </p:nvSpPr>
        <p:spPr bwMode="auto">
          <a:xfrm>
            <a:off x="67056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2" name="Oval 60"/>
          <p:cNvSpPr>
            <a:spLocks noChangeArrowheads="1"/>
          </p:cNvSpPr>
          <p:nvPr/>
        </p:nvSpPr>
        <p:spPr bwMode="auto">
          <a:xfrm>
            <a:off x="70866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533" name="Oval 61"/>
          <p:cNvSpPr>
            <a:spLocks noChangeArrowheads="1"/>
          </p:cNvSpPr>
          <p:nvPr/>
        </p:nvSpPr>
        <p:spPr bwMode="auto">
          <a:xfrm>
            <a:off x="80772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Quality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4198"/>
              </p:ext>
            </p:extLst>
          </p:nvPr>
        </p:nvGraphicFramePr>
        <p:xfrm>
          <a:off x="3352800" y="4876800"/>
          <a:ext cx="45466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2" name="Equation" r:id="rId8" imgW="2171599" imgH="228690" progId="Equation.DSMT4">
                  <p:embed/>
                </p:oleObj>
              </mc:Choice>
              <mc:Fallback>
                <p:oleObj name="Equation" r:id="rId8" imgW="2171599" imgH="22869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76800"/>
                        <a:ext cx="45466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62682"/>
              </p:ext>
            </p:extLst>
          </p:nvPr>
        </p:nvGraphicFramePr>
        <p:xfrm>
          <a:off x="549275" y="5334000"/>
          <a:ext cx="80613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63" name="Equation" r:id="rId10" imgW="3867223" imgH="438210" progId="Equation.3">
                  <p:embed/>
                </p:oleObj>
              </mc:Choice>
              <mc:Fallback>
                <p:oleObj name="Equation" r:id="rId10" imgW="3867223" imgH="43821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334000"/>
                        <a:ext cx="80613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8252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3A3-7A10-4E42-92C1-5922569767A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176213" y="615950"/>
            <a:ext cx="9094156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800" u="none" dirty="0" smtClean="0">
                <a:solidFill>
                  <a:srgbClr val="000066"/>
                </a:solidFill>
                <a:latin typeface="Arial Narrow" pitchFamily="34" charset="0"/>
              </a:rPr>
              <a:t>Given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: a set  X = {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1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…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m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} of points,  a distance function d(</a:t>
            </a:r>
            <a:r>
              <a:rPr lang="en-US" altLang="en-US" sz="2800" u="none" dirty="0" err="1">
                <a:solidFill>
                  <a:srgbClr val="000066"/>
                </a:solidFill>
                <a:latin typeface="Arial Narrow" pitchFamily="34" charset="0"/>
              </a:rPr>
              <a:t>x,y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)  </a:t>
            </a:r>
          </a:p>
          <a:p>
            <a:pPr>
              <a:buFontTx/>
              <a:buChar char="•"/>
            </a:pP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is split into </a:t>
            </a:r>
            <a:r>
              <a:rPr lang="en-US" altLang="en-US" sz="2800" u="none" dirty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clusters 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C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each with a representative 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z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800" u="none" dirty="0">
                <a:solidFill>
                  <a:srgbClr val="000066"/>
                </a:solidFill>
                <a:latin typeface="cmsy10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</a:t>
            </a:r>
          </a:p>
          <a:p>
            <a:pPr>
              <a:buFontTx/>
              <a:buChar char="•"/>
            </a:pP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Algorithm: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1. Initialize centers randomly                   round: </a:t>
            </a:r>
            <a:r>
              <a:rPr lang="en-US" altLang="en-US" sz="2800" b="0" u="none" dirty="0">
                <a:solidFill>
                  <a:srgbClr val="003300"/>
                </a:solidFill>
                <a:effectLst/>
                <a:latin typeface="Arial Narrow" pitchFamily="34" charset="0"/>
              </a:rPr>
              <a:t>r=1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2.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Cluster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1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…</a:t>
            </a:r>
            <a:r>
              <a:rPr lang="en-US" altLang="en-US" sz="2800" u="none" dirty="0" err="1" smtClean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 err="1" smtClean="0">
                <a:solidFill>
                  <a:srgbClr val="000066"/>
                </a:solidFill>
                <a:latin typeface="Arial Narrow"/>
              </a:rPr>
              <a:t>m</a:t>
            </a: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w.r.t centers using Nearest Neighbor </a:t>
            </a:r>
          </a:p>
          <a:p>
            <a:endParaRPr lang="en-US" altLang="en-US" sz="28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3.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Choose new centers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: Choose 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z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to minimize </a:t>
            </a:r>
            <a:r>
              <a:rPr lang="en-US" altLang="en-US" sz="2800" u="none" dirty="0" smtClean="0">
                <a:solidFill>
                  <a:srgbClr val="000066"/>
                </a:solidFill>
                <a:latin typeface="Calibri"/>
              </a:rPr>
              <a:t>D</a:t>
            </a:r>
            <a:r>
              <a:rPr lang="en-US" altLang="en-US" sz="2800" u="none" baseline="-25000" dirty="0" smtClean="0">
                <a:solidFill>
                  <a:srgbClr val="000066"/>
                </a:solidFill>
                <a:latin typeface="Arial Narrow"/>
              </a:rPr>
              <a:t>i</a:t>
            </a:r>
            <a:r>
              <a:rPr lang="en-US" altLang="en-US" sz="2800" b="0" u="none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      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.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Compute the clustering total scatter for this round: </a:t>
            </a: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4. Stopping Criterion: Check if</a:t>
            </a:r>
          </a:p>
          <a:p>
            <a:endParaRPr lang="en-US" altLang="en-US" sz="28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If not, </a:t>
            </a:r>
            <a:r>
              <a:rPr lang="en-US" altLang="en-US" sz="2800" b="0" dirty="0">
                <a:solidFill>
                  <a:srgbClr val="000066"/>
                </a:solidFill>
                <a:effectLst/>
                <a:latin typeface="Arial Narrow" pitchFamily="34" charset="0"/>
              </a:rPr>
              <a:t>iterate:</a:t>
            </a:r>
            <a:r>
              <a:rPr lang="en-US" altLang="en-US" sz="28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r = r+1,  go back to 2. </a:t>
            </a:r>
          </a:p>
        </p:txBody>
      </p:sp>
      <p:sp>
        <p:nvSpPr>
          <p:cNvPr id="870441" name="Line 41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7044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01899"/>
              </p:ext>
            </p:extLst>
          </p:nvPr>
        </p:nvGraphicFramePr>
        <p:xfrm>
          <a:off x="4195763" y="2800350"/>
          <a:ext cx="1428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0" name="Equation" r:id="rId4" imgW="685800" imgH="215640" progId="Equation.3">
                  <p:embed/>
                </p:oleObj>
              </mc:Choice>
              <mc:Fallback>
                <p:oleObj name="Equation" r:id="rId4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3" y="2800350"/>
                        <a:ext cx="14287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911383"/>
              </p:ext>
            </p:extLst>
          </p:nvPr>
        </p:nvGraphicFramePr>
        <p:xfrm>
          <a:off x="1878013" y="3614738"/>
          <a:ext cx="4178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1" name="Equation" r:id="rId6" imgW="2006280" imgH="431640" progId="Equation.3">
                  <p:embed/>
                </p:oleObj>
              </mc:Choice>
              <mc:Fallback>
                <p:oleObj name="Equation" r:id="rId6" imgW="2006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3614738"/>
                        <a:ext cx="4178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51698"/>
              </p:ext>
            </p:extLst>
          </p:nvPr>
        </p:nvGraphicFramePr>
        <p:xfrm>
          <a:off x="5108575" y="5029200"/>
          <a:ext cx="243522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2" name="Equation" r:id="rId8" imgW="1168200" imgH="419040" progId="Equation.3">
                  <p:embed/>
                </p:oleObj>
              </mc:Choice>
              <mc:Fallback>
                <p:oleObj name="Equation" r:id="rId8" imgW="1168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75" y="5029200"/>
                        <a:ext cx="243522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5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966945"/>
              </p:ext>
            </p:extLst>
          </p:nvPr>
        </p:nvGraphicFramePr>
        <p:xfrm>
          <a:off x="7343775" y="4543425"/>
          <a:ext cx="6572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3" name="Equation" r:id="rId10" imgW="317160" imgH="203040" progId="Equation.3">
                  <p:embed/>
                </p:oleObj>
              </mc:Choice>
              <mc:Fallback>
                <p:oleObj name="Equation" r:id="rId10" imgW="317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4543425"/>
                        <a:ext cx="6572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K-Means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1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93A3-7A10-4E42-92C1-5922569767A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870403" name="Text Box 3"/>
          <p:cNvSpPr txBox="1">
            <a:spLocks noChangeArrowheads="1"/>
          </p:cNvSpPr>
          <p:nvPr/>
        </p:nvSpPr>
        <p:spPr bwMode="auto">
          <a:xfrm>
            <a:off x="176213" y="457200"/>
            <a:ext cx="8967787" cy="643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8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800" u="none" dirty="0" smtClean="0">
                <a:solidFill>
                  <a:srgbClr val="000066"/>
                </a:solidFill>
                <a:latin typeface="Arial Narrow" pitchFamily="34" charset="0"/>
              </a:rPr>
              <a:t>Given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: a set  X = {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1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en-US" altLang="en-US" sz="2800" u="none" dirty="0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>
                <a:solidFill>
                  <a:srgbClr val="000066"/>
                </a:solidFill>
                <a:latin typeface="Arial Narrow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…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x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m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} of points,  a distance function d(</a:t>
            </a:r>
            <a:r>
              <a:rPr lang="en-US" altLang="en-US" sz="2800" u="none" dirty="0" err="1">
                <a:solidFill>
                  <a:srgbClr val="000066"/>
                </a:solidFill>
                <a:latin typeface="Arial Narrow" pitchFamily="34" charset="0"/>
              </a:rPr>
              <a:t>x,y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)  </a:t>
            </a:r>
          </a:p>
          <a:p>
            <a:pPr>
              <a:buFontTx/>
              <a:buChar char="•"/>
            </a:pP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is split into </a:t>
            </a:r>
            <a:r>
              <a:rPr lang="en-US" altLang="en-US" sz="2800" u="none" dirty="0">
                <a:solidFill>
                  <a:srgbClr val="0000FF"/>
                </a:solidFill>
                <a:latin typeface="Arial Narrow" pitchFamily="34" charset="0"/>
              </a:rPr>
              <a:t>k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clusters 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C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, each with a representative </a:t>
            </a:r>
            <a:r>
              <a:rPr lang="en-US" altLang="en-US" sz="2800" u="none" dirty="0" err="1">
                <a:solidFill>
                  <a:srgbClr val="000066"/>
                </a:solidFill>
                <a:latin typeface="Calibri"/>
              </a:rPr>
              <a:t>z</a:t>
            </a:r>
            <a:r>
              <a:rPr lang="en-US" altLang="en-US" sz="2800" u="none" baseline="-25000" dirty="0" err="1">
                <a:solidFill>
                  <a:srgbClr val="000066"/>
                </a:solidFill>
                <a:latin typeface="Arial Narrow"/>
              </a:rPr>
              <a:t>j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800" u="none" dirty="0">
                <a:solidFill>
                  <a:srgbClr val="000066"/>
                </a:solidFill>
                <a:latin typeface="cmsy10"/>
              </a:rPr>
              <a:t>2</a:t>
            </a:r>
            <a:r>
              <a:rPr lang="en-US" altLang="en-US" sz="2800" u="none" dirty="0">
                <a:solidFill>
                  <a:srgbClr val="000066"/>
                </a:solidFill>
                <a:latin typeface="Arial Narrow" pitchFamily="34" charset="0"/>
              </a:rPr>
              <a:t> X </a:t>
            </a:r>
          </a:p>
          <a:p>
            <a:endParaRPr lang="en-US" altLang="en-US" sz="2800" b="0" u="none" dirty="0" smtClean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800" u="none" dirty="0" smtClean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Will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it converge ? It can be shown that the scatter mean goes down. </a:t>
            </a:r>
            <a:endParaRPr lang="en-US" altLang="en-US" sz="24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 lvl="1">
              <a:buFontTx/>
              <a:buChar char="•"/>
            </a:pP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Note that this is a Hard EM algorithm (see K-Means in the EM lecture)</a:t>
            </a:r>
            <a:endParaRPr lang="en-US" altLang="en-US" sz="2400" u="none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We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do not know how fast it will converge -- bound # of iterations.</a:t>
            </a:r>
          </a:p>
          <a:p>
            <a:endParaRPr lang="en-US" altLang="en-US" sz="2400" u="none" dirty="0" smtClean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Why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should the center be an element in the set ?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 Using the Euclidean Distance, minimizing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is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achieved by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   computing the average, which need not be a data element.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What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is k ?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Can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try with different values, and measure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the quality 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of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the   </a:t>
            </a:r>
          </a:p>
          <a:p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</a:rPr>
              <a:t>    clustering</a:t>
            </a:r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</a:rPr>
              <a:t>.</a:t>
            </a:r>
          </a:p>
          <a:p>
            <a:pPr>
              <a:buFontTx/>
              <a:buChar char="•"/>
            </a:pPr>
            <a:endParaRPr lang="en-US" altLang="en-US" sz="28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870441" name="Line 41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itle 10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>
                <a:solidFill>
                  <a:srgbClr val="003300"/>
                </a:solidFill>
              </a:rPr>
              <a:t>K-Means</a:t>
            </a:r>
            <a:endParaRPr lang="en-US" altLang="en-US" u="none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807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AC608-1895-4D01-BE22-E9CD106EC93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72450" name="Text Box 2"/>
          <p:cNvSpPr txBox="1">
            <a:spLocks noChangeArrowheads="1"/>
          </p:cNvSpPr>
          <p:nvPr/>
        </p:nvSpPr>
        <p:spPr bwMode="auto">
          <a:xfrm>
            <a:off x="2225438" y="171450"/>
            <a:ext cx="46518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Improving K-Means</a:t>
            </a:r>
          </a:p>
        </p:txBody>
      </p:sp>
      <p:sp>
        <p:nvSpPr>
          <p:cNvPr id="872451" name="Text Box 3"/>
          <p:cNvSpPr txBox="1">
            <a:spLocks noChangeArrowheads="1"/>
          </p:cNvSpPr>
          <p:nvPr/>
        </p:nvSpPr>
        <p:spPr bwMode="auto">
          <a:xfrm>
            <a:off x="304800" y="1278553"/>
            <a:ext cx="743985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badi MT Condensed Light" pitchFamily="34" charset="0"/>
              </a:rPr>
              <a:t>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The main problem with k-means is the initial conditions --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determining k and the centers. 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Bad initial conditions may generate unimportant cells and may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degrade overall performance.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There are various ways to get around it.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Methods for splitting centers: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Start with k=1; for k=</a:t>
            </a:r>
            <a:r>
              <a:rPr lang="en-US" altLang="en-US" sz="2400" b="0" u="none" dirty="0" err="1">
                <a:solidFill>
                  <a:srgbClr val="000066"/>
                </a:solidFill>
                <a:effectLst/>
                <a:latin typeface="Arial Narrow" pitchFamily="34" charset="0"/>
              </a:rPr>
              <a:t>i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use the centers of k=i-1, or a simple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function of them. 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ISODATA: k-means with provisions for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deleting clusters  (if they are too small)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splitting clusters (if their mean scatter is too large)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Adapting k; stopping criterion</a:t>
            </a:r>
          </a:p>
        </p:txBody>
      </p:sp>
    </p:spTree>
    <p:extLst>
      <p:ext uri="{BB962C8B-B14F-4D97-AF65-F5344CB8AC3E}">
        <p14:creationId xmlns:p14="http://schemas.microsoft.com/office/powerpoint/2010/main" val="2537543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F1A-D1E4-41AB-AA54-275B7937C0B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73474" name="Text Box 2"/>
          <p:cNvSpPr txBox="1">
            <a:spLocks noChangeArrowheads="1"/>
          </p:cNvSpPr>
          <p:nvPr/>
        </p:nvSpPr>
        <p:spPr bwMode="auto">
          <a:xfrm>
            <a:off x="3193909" y="171450"/>
            <a:ext cx="27149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Limitations</a:t>
            </a:r>
          </a:p>
        </p:txBody>
      </p:sp>
      <p:sp>
        <p:nvSpPr>
          <p:cNvPr id="873475" name="Text Box 3"/>
          <p:cNvSpPr txBox="1">
            <a:spLocks noChangeArrowheads="1"/>
          </p:cNvSpPr>
          <p:nvPr/>
        </p:nvSpPr>
        <p:spPr bwMode="auto">
          <a:xfrm>
            <a:off x="304800" y="1278553"/>
            <a:ext cx="774763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k-means/ISODATA will work well in cases where all the clusters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behaves similarly statistically. 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K-means can be shown to be optimal when the distance function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is derived from the probability distribution that generates the data.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E.g., for a mixture of Normal distribution, the Euclidean metric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yields optimal performance.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This is the EM algorithms studied earlier.</a:t>
            </a:r>
          </a:p>
          <a:p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These methods are not so effective when the data has some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internal  structure, especially if different clusters have </a:t>
            </a:r>
          </a:p>
          <a:p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different structures.</a:t>
            </a:r>
          </a:p>
        </p:txBody>
      </p:sp>
    </p:spTree>
    <p:extLst>
      <p:ext uri="{BB962C8B-B14F-4D97-AF65-F5344CB8AC3E}">
        <p14:creationId xmlns:p14="http://schemas.microsoft.com/office/powerpoint/2010/main" val="3361469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357B-24E8-4FFC-BC01-80235899023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75522" name="Text Box 2"/>
          <p:cNvSpPr txBox="1">
            <a:spLocks noChangeArrowheads="1"/>
          </p:cNvSpPr>
          <p:nvPr/>
        </p:nvSpPr>
        <p:spPr bwMode="auto">
          <a:xfrm>
            <a:off x="3193909" y="171450"/>
            <a:ext cx="27149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Limitations</a:t>
            </a:r>
          </a:p>
        </p:txBody>
      </p:sp>
      <p:sp>
        <p:nvSpPr>
          <p:cNvPr id="875598" name="Oval 78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599" name="Oval 79"/>
          <p:cNvSpPr>
            <a:spLocks noChangeArrowheads="1"/>
          </p:cNvSpPr>
          <p:nvPr/>
        </p:nvSpPr>
        <p:spPr bwMode="auto">
          <a:xfrm>
            <a:off x="16002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0" name="Oval 80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1" name="Oval 81"/>
          <p:cNvSpPr>
            <a:spLocks noChangeArrowheads="1"/>
          </p:cNvSpPr>
          <p:nvPr/>
        </p:nvSpPr>
        <p:spPr bwMode="auto">
          <a:xfrm>
            <a:off x="1752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2" name="Oval 82"/>
          <p:cNvSpPr>
            <a:spLocks noChangeArrowheads="1"/>
          </p:cNvSpPr>
          <p:nvPr/>
        </p:nvSpPr>
        <p:spPr bwMode="auto">
          <a:xfrm>
            <a:off x="16764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3" name="Oval 83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4" name="Oval 84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5" name="Oval 85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6" name="Oval 86"/>
          <p:cNvSpPr>
            <a:spLocks noChangeArrowheads="1"/>
          </p:cNvSpPr>
          <p:nvPr/>
        </p:nvSpPr>
        <p:spPr bwMode="auto">
          <a:xfrm>
            <a:off x="1524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7" name="Oval 87"/>
          <p:cNvSpPr>
            <a:spLocks noChangeArrowheads="1"/>
          </p:cNvSpPr>
          <p:nvPr/>
        </p:nvSpPr>
        <p:spPr bwMode="auto">
          <a:xfrm>
            <a:off x="14478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8" name="Oval 88"/>
          <p:cNvSpPr>
            <a:spLocks noChangeArrowheads="1"/>
          </p:cNvSpPr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09" name="Oval 89"/>
          <p:cNvSpPr>
            <a:spLocks noChangeArrowheads="1"/>
          </p:cNvSpPr>
          <p:nvPr/>
        </p:nvSpPr>
        <p:spPr bwMode="auto">
          <a:xfrm>
            <a:off x="14478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0" name="Oval 90"/>
          <p:cNvSpPr>
            <a:spLocks noChangeArrowheads="1"/>
          </p:cNvSpPr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1" name="Oval 91"/>
          <p:cNvSpPr>
            <a:spLocks noChangeArrowheads="1"/>
          </p:cNvSpPr>
          <p:nvPr/>
        </p:nvSpPr>
        <p:spPr bwMode="auto">
          <a:xfrm>
            <a:off x="1462088" y="48768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2" name="Oval 92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3" name="Oval 93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4" name="Oval 94"/>
          <p:cNvSpPr>
            <a:spLocks noChangeArrowheads="1"/>
          </p:cNvSpPr>
          <p:nvPr/>
        </p:nvSpPr>
        <p:spPr bwMode="auto">
          <a:xfrm>
            <a:off x="18351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5" name="Oval 95"/>
          <p:cNvSpPr>
            <a:spLocks noChangeArrowheads="1"/>
          </p:cNvSpPr>
          <p:nvPr/>
        </p:nvSpPr>
        <p:spPr bwMode="auto">
          <a:xfrm>
            <a:off x="1474788" y="49720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6" name="Oval 96"/>
          <p:cNvSpPr>
            <a:spLocks noChangeArrowheads="1"/>
          </p:cNvSpPr>
          <p:nvPr/>
        </p:nvSpPr>
        <p:spPr bwMode="auto">
          <a:xfrm>
            <a:off x="1506538" y="47291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7" name="Oval 97"/>
          <p:cNvSpPr>
            <a:spLocks noChangeArrowheads="1"/>
          </p:cNvSpPr>
          <p:nvPr/>
        </p:nvSpPr>
        <p:spPr bwMode="auto">
          <a:xfrm>
            <a:off x="1566863" y="48768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8" name="Oval 98"/>
          <p:cNvSpPr>
            <a:spLocks noChangeArrowheads="1"/>
          </p:cNvSpPr>
          <p:nvPr/>
        </p:nvSpPr>
        <p:spPr bwMode="auto">
          <a:xfrm>
            <a:off x="1658938" y="4724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19" name="Oval 99"/>
          <p:cNvSpPr>
            <a:spLocks noChangeArrowheads="1"/>
          </p:cNvSpPr>
          <p:nvPr/>
        </p:nvSpPr>
        <p:spPr bwMode="auto">
          <a:xfrm>
            <a:off x="1566863" y="49720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0" name="Oval 100"/>
          <p:cNvSpPr>
            <a:spLocks noChangeArrowheads="1"/>
          </p:cNvSpPr>
          <p:nvPr/>
        </p:nvSpPr>
        <p:spPr bwMode="auto">
          <a:xfrm>
            <a:off x="1600200" y="47291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1" name="Oval 101"/>
          <p:cNvSpPr>
            <a:spLocks noChangeArrowheads="1"/>
          </p:cNvSpPr>
          <p:nvPr/>
        </p:nvSpPr>
        <p:spPr bwMode="auto">
          <a:xfrm>
            <a:off x="1660525" y="48768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2" name="Oval 102"/>
          <p:cNvSpPr>
            <a:spLocks noChangeArrowheads="1"/>
          </p:cNvSpPr>
          <p:nvPr/>
        </p:nvSpPr>
        <p:spPr bwMode="auto">
          <a:xfrm>
            <a:off x="2111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3" name="Oval 103"/>
          <p:cNvSpPr>
            <a:spLocks noChangeArrowheads="1"/>
          </p:cNvSpPr>
          <p:nvPr/>
        </p:nvSpPr>
        <p:spPr bwMode="auto">
          <a:xfrm>
            <a:off x="23399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4" name="Oval 104"/>
          <p:cNvSpPr>
            <a:spLocks noChangeArrowheads="1"/>
          </p:cNvSpPr>
          <p:nvPr/>
        </p:nvSpPr>
        <p:spPr bwMode="auto">
          <a:xfrm>
            <a:off x="22637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5" name="Oval 105"/>
          <p:cNvSpPr>
            <a:spLocks noChangeArrowheads="1"/>
          </p:cNvSpPr>
          <p:nvPr/>
        </p:nvSpPr>
        <p:spPr bwMode="auto">
          <a:xfrm>
            <a:off x="2492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6" name="Oval 106"/>
          <p:cNvSpPr>
            <a:spLocks noChangeArrowheads="1"/>
          </p:cNvSpPr>
          <p:nvPr/>
        </p:nvSpPr>
        <p:spPr bwMode="auto">
          <a:xfrm>
            <a:off x="24161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7" name="Oval 107"/>
          <p:cNvSpPr>
            <a:spLocks noChangeArrowheads="1"/>
          </p:cNvSpPr>
          <p:nvPr/>
        </p:nvSpPr>
        <p:spPr bwMode="auto">
          <a:xfrm>
            <a:off x="24923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8" name="Oval 108"/>
          <p:cNvSpPr>
            <a:spLocks noChangeArrowheads="1"/>
          </p:cNvSpPr>
          <p:nvPr/>
        </p:nvSpPr>
        <p:spPr bwMode="auto">
          <a:xfrm>
            <a:off x="2111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29" name="Oval 109"/>
          <p:cNvSpPr>
            <a:spLocks noChangeArrowheads="1"/>
          </p:cNvSpPr>
          <p:nvPr/>
        </p:nvSpPr>
        <p:spPr bwMode="auto">
          <a:xfrm>
            <a:off x="21113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0" name="Oval 110"/>
          <p:cNvSpPr>
            <a:spLocks noChangeArrowheads="1"/>
          </p:cNvSpPr>
          <p:nvPr/>
        </p:nvSpPr>
        <p:spPr bwMode="auto">
          <a:xfrm>
            <a:off x="22637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1" name="Oval 111"/>
          <p:cNvSpPr>
            <a:spLocks noChangeArrowheads="1"/>
          </p:cNvSpPr>
          <p:nvPr/>
        </p:nvSpPr>
        <p:spPr bwMode="auto">
          <a:xfrm>
            <a:off x="21875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2" name="Oval 112"/>
          <p:cNvSpPr>
            <a:spLocks noChangeArrowheads="1"/>
          </p:cNvSpPr>
          <p:nvPr/>
        </p:nvSpPr>
        <p:spPr bwMode="auto">
          <a:xfrm>
            <a:off x="2492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3" name="Oval 113"/>
          <p:cNvSpPr>
            <a:spLocks noChangeArrowheads="1"/>
          </p:cNvSpPr>
          <p:nvPr/>
        </p:nvSpPr>
        <p:spPr bwMode="auto">
          <a:xfrm>
            <a:off x="21875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4" name="Oval 114"/>
          <p:cNvSpPr>
            <a:spLocks noChangeArrowheads="1"/>
          </p:cNvSpPr>
          <p:nvPr/>
        </p:nvSpPr>
        <p:spPr bwMode="auto">
          <a:xfrm>
            <a:off x="24161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5" name="Oval 115"/>
          <p:cNvSpPr>
            <a:spLocks noChangeArrowheads="1"/>
          </p:cNvSpPr>
          <p:nvPr/>
        </p:nvSpPr>
        <p:spPr bwMode="auto">
          <a:xfrm>
            <a:off x="2201863" y="4953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6" name="Oval 116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7" name="Oval 117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8" name="Oval 118"/>
          <p:cNvSpPr>
            <a:spLocks noChangeArrowheads="1"/>
          </p:cNvSpPr>
          <p:nvPr/>
        </p:nvSpPr>
        <p:spPr bwMode="auto">
          <a:xfrm>
            <a:off x="25749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39" name="Oval 119"/>
          <p:cNvSpPr>
            <a:spLocks noChangeArrowheads="1"/>
          </p:cNvSpPr>
          <p:nvPr/>
        </p:nvSpPr>
        <p:spPr bwMode="auto">
          <a:xfrm>
            <a:off x="2214563" y="5048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0" name="Oval 120"/>
          <p:cNvSpPr>
            <a:spLocks noChangeArrowheads="1"/>
          </p:cNvSpPr>
          <p:nvPr/>
        </p:nvSpPr>
        <p:spPr bwMode="auto">
          <a:xfrm>
            <a:off x="2246313" y="48053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1" name="Oval 121"/>
          <p:cNvSpPr>
            <a:spLocks noChangeArrowheads="1"/>
          </p:cNvSpPr>
          <p:nvPr/>
        </p:nvSpPr>
        <p:spPr bwMode="auto">
          <a:xfrm>
            <a:off x="2306638" y="49530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2" name="Oval 122"/>
          <p:cNvSpPr>
            <a:spLocks noChangeArrowheads="1"/>
          </p:cNvSpPr>
          <p:nvPr/>
        </p:nvSpPr>
        <p:spPr bwMode="auto">
          <a:xfrm>
            <a:off x="2398713" y="48006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3" name="Oval 123"/>
          <p:cNvSpPr>
            <a:spLocks noChangeArrowheads="1"/>
          </p:cNvSpPr>
          <p:nvPr/>
        </p:nvSpPr>
        <p:spPr bwMode="auto">
          <a:xfrm>
            <a:off x="2306638" y="5048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4" name="Oval 124"/>
          <p:cNvSpPr>
            <a:spLocks noChangeArrowheads="1"/>
          </p:cNvSpPr>
          <p:nvPr/>
        </p:nvSpPr>
        <p:spPr bwMode="auto">
          <a:xfrm>
            <a:off x="2339975" y="48053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5" name="Oval 125"/>
          <p:cNvSpPr>
            <a:spLocks noChangeArrowheads="1"/>
          </p:cNvSpPr>
          <p:nvPr/>
        </p:nvSpPr>
        <p:spPr bwMode="auto">
          <a:xfrm>
            <a:off x="2400300" y="49530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6" name="Oval 126"/>
          <p:cNvSpPr>
            <a:spLocks noChangeArrowheads="1"/>
          </p:cNvSpPr>
          <p:nvPr/>
        </p:nvSpPr>
        <p:spPr bwMode="auto">
          <a:xfrm>
            <a:off x="1524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7" name="Oval 127"/>
          <p:cNvSpPr>
            <a:spLocks noChangeArrowheads="1"/>
          </p:cNvSpPr>
          <p:nvPr/>
        </p:nvSpPr>
        <p:spPr bwMode="auto">
          <a:xfrm>
            <a:off x="17526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8" name="Oval 128"/>
          <p:cNvSpPr>
            <a:spLocks noChangeArrowheads="1"/>
          </p:cNvSpPr>
          <p:nvPr/>
        </p:nvSpPr>
        <p:spPr bwMode="auto">
          <a:xfrm>
            <a:off x="16764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49" name="Oval 129"/>
          <p:cNvSpPr>
            <a:spLocks noChangeArrowheads="1"/>
          </p:cNvSpPr>
          <p:nvPr/>
        </p:nvSpPr>
        <p:spPr bwMode="auto">
          <a:xfrm>
            <a:off x="1905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0" name="Oval 130"/>
          <p:cNvSpPr>
            <a:spLocks noChangeArrowheads="1"/>
          </p:cNvSpPr>
          <p:nvPr/>
        </p:nvSpPr>
        <p:spPr bwMode="auto">
          <a:xfrm>
            <a:off x="18288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1" name="Oval 131"/>
          <p:cNvSpPr>
            <a:spLocks noChangeArrowheads="1"/>
          </p:cNvSpPr>
          <p:nvPr/>
        </p:nvSpPr>
        <p:spPr bwMode="auto">
          <a:xfrm>
            <a:off x="19050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2" name="Oval 132"/>
          <p:cNvSpPr>
            <a:spLocks noChangeArrowheads="1"/>
          </p:cNvSpPr>
          <p:nvPr/>
        </p:nvSpPr>
        <p:spPr bwMode="auto">
          <a:xfrm>
            <a:off x="1524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3" name="Oval 133"/>
          <p:cNvSpPr>
            <a:spLocks noChangeArrowheads="1"/>
          </p:cNvSpPr>
          <p:nvPr/>
        </p:nvSpPr>
        <p:spPr bwMode="auto">
          <a:xfrm>
            <a:off x="15240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4" name="Oval 134"/>
          <p:cNvSpPr>
            <a:spLocks noChangeArrowheads="1"/>
          </p:cNvSpPr>
          <p:nvPr/>
        </p:nvSpPr>
        <p:spPr bwMode="auto">
          <a:xfrm>
            <a:off x="16764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5" name="Oval 135"/>
          <p:cNvSpPr>
            <a:spLocks noChangeArrowheads="1"/>
          </p:cNvSpPr>
          <p:nvPr/>
        </p:nvSpPr>
        <p:spPr bwMode="auto">
          <a:xfrm>
            <a:off x="16002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6" name="Oval 136"/>
          <p:cNvSpPr>
            <a:spLocks noChangeArrowheads="1"/>
          </p:cNvSpPr>
          <p:nvPr/>
        </p:nvSpPr>
        <p:spPr bwMode="auto">
          <a:xfrm>
            <a:off x="1905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7" name="Oval 137"/>
          <p:cNvSpPr>
            <a:spLocks noChangeArrowheads="1"/>
          </p:cNvSpPr>
          <p:nvPr/>
        </p:nvSpPr>
        <p:spPr bwMode="auto">
          <a:xfrm>
            <a:off x="16002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8" name="Oval 138"/>
          <p:cNvSpPr>
            <a:spLocks noChangeArrowheads="1"/>
          </p:cNvSpPr>
          <p:nvPr/>
        </p:nvSpPr>
        <p:spPr bwMode="auto">
          <a:xfrm>
            <a:off x="18288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59" name="Oval 139"/>
          <p:cNvSpPr>
            <a:spLocks noChangeArrowheads="1"/>
          </p:cNvSpPr>
          <p:nvPr/>
        </p:nvSpPr>
        <p:spPr bwMode="auto">
          <a:xfrm>
            <a:off x="1614488" y="54498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0" name="Oval 140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1" name="Oval 141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2" name="Oval 142"/>
          <p:cNvSpPr>
            <a:spLocks noChangeArrowheads="1"/>
          </p:cNvSpPr>
          <p:nvPr/>
        </p:nvSpPr>
        <p:spPr bwMode="auto">
          <a:xfrm>
            <a:off x="19875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3" name="Oval 143"/>
          <p:cNvSpPr>
            <a:spLocks noChangeArrowheads="1"/>
          </p:cNvSpPr>
          <p:nvPr/>
        </p:nvSpPr>
        <p:spPr bwMode="auto">
          <a:xfrm>
            <a:off x="1627188" y="554513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4" name="Oval 144"/>
          <p:cNvSpPr>
            <a:spLocks noChangeArrowheads="1"/>
          </p:cNvSpPr>
          <p:nvPr/>
        </p:nvSpPr>
        <p:spPr bwMode="auto">
          <a:xfrm>
            <a:off x="1658938" y="5302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5" name="Oval 145"/>
          <p:cNvSpPr>
            <a:spLocks noChangeArrowheads="1"/>
          </p:cNvSpPr>
          <p:nvPr/>
        </p:nvSpPr>
        <p:spPr bwMode="auto">
          <a:xfrm>
            <a:off x="1719263" y="5449888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6" name="Oval 146"/>
          <p:cNvSpPr>
            <a:spLocks noChangeArrowheads="1"/>
          </p:cNvSpPr>
          <p:nvPr/>
        </p:nvSpPr>
        <p:spPr bwMode="auto">
          <a:xfrm>
            <a:off x="1811338" y="52974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7" name="Oval 147"/>
          <p:cNvSpPr>
            <a:spLocks noChangeArrowheads="1"/>
          </p:cNvSpPr>
          <p:nvPr/>
        </p:nvSpPr>
        <p:spPr bwMode="auto">
          <a:xfrm>
            <a:off x="1719263" y="554513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8" name="Oval 148"/>
          <p:cNvSpPr>
            <a:spLocks noChangeArrowheads="1"/>
          </p:cNvSpPr>
          <p:nvPr/>
        </p:nvSpPr>
        <p:spPr bwMode="auto">
          <a:xfrm>
            <a:off x="1752600" y="5302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69" name="Oval 149"/>
          <p:cNvSpPr>
            <a:spLocks noChangeArrowheads="1"/>
          </p:cNvSpPr>
          <p:nvPr/>
        </p:nvSpPr>
        <p:spPr bwMode="auto">
          <a:xfrm>
            <a:off x="1812925" y="5449888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0" name="Oval 150"/>
          <p:cNvSpPr>
            <a:spLocks noChangeArrowheads="1"/>
          </p:cNvSpPr>
          <p:nvPr/>
        </p:nvSpPr>
        <p:spPr bwMode="auto">
          <a:xfrm>
            <a:off x="2339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1" name="Oval 151"/>
          <p:cNvSpPr>
            <a:spLocks noChangeArrowheads="1"/>
          </p:cNvSpPr>
          <p:nvPr/>
        </p:nvSpPr>
        <p:spPr bwMode="auto">
          <a:xfrm>
            <a:off x="25685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2" name="Oval 152"/>
          <p:cNvSpPr>
            <a:spLocks noChangeArrowheads="1"/>
          </p:cNvSpPr>
          <p:nvPr/>
        </p:nvSpPr>
        <p:spPr bwMode="auto">
          <a:xfrm>
            <a:off x="24923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3" name="Oval 153"/>
          <p:cNvSpPr>
            <a:spLocks noChangeArrowheads="1"/>
          </p:cNvSpPr>
          <p:nvPr/>
        </p:nvSpPr>
        <p:spPr bwMode="auto">
          <a:xfrm>
            <a:off x="2720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4" name="Oval 154"/>
          <p:cNvSpPr>
            <a:spLocks noChangeArrowheads="1"/>
          </p:cNvSpPr>
          <p:nvPr/>
        </p:nvSpPr>
        <p:spPr bwMode="auto">
          <a:xfrm>
            <a:off x="26447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5" name="Oval 155"/>
          <p:cNvSpPr>
            <a:spLocks noChangeArrowheads="1"/>
          </p:cNvSpPr>
          <p:nvPr/>
        </p:nvSpPr>
        <p:spPr bwMode="auto">
          <a:xfrm>
            <a:off x="27209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6" name="Oval 156"/>
          <p:cNvSpPr>
            <a:spLocks noChangeArrowheads="1"/>
          </p:cNvSpPr>
          <p:nvPr/>
        </p:nvSpPr>
        <p:spPr bwMode="auto">
          <a:xfrm>
            <a:off x="2339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7" name="Oval 157"/>
          <p:cNvSpPr>
            <a:spLocks noChangeArrowheads="1"/>
          </p:cNvSpPr>
          <p:nvPr/>
        </p:nvSpPr>
        <p:spPr bwMode="auto">
          <a:xfrm>
            <a:off x="23399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8" name="Oval 158"/>
          <p:cNvSpPr>
            <a:spLocks noChangeArrowheads="1"/>
          </p:cNvSpPr>
          <p:nvPr/>
        </p:nvSpPr>
        <p:spPr bwMode="auto">
          <a:xfrm>
            <a:off x="24923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79" name="Oval 159"/>
          <p:cNvSpPr>
            <a:spLocks noChangeArrowheads="1"/>
          </p:cNvSpPr>
          <p:nvPr/>
        </p:nvSpPr>
        <p:spPr bwMode="auto">
          <a:xfrm>
            <a:off x="24161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0" name="Oval 160"/>
          <p:cNvSpPr>
            <a:spLocks noChangeArrowheads="1"/>
          </p:cNvSpPr>
          <p:nvPr/>
        </p:nvSpPr>
        <p:spPr bwMode="auto">
          <a:xfrm>
            <a:off x="2720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1" name="Oval 161"/>
          <p:cNvSpPr>
            <a:spLocks noChangeArrowheads="1"/>
          </p:cNvSpPr>
          <p:nvPr/>
        </p:nvSpPr>
        <p:spPr bwMode="auto">
          <a:xfrm>
            <a:off x="24161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2" name="Oval 162"/>
          <p:cNvSpPr>
            <a:spLocks noChangeArrowheads="1"/>
          </p:cNvSpPr>
          <p:nvPr/>
        </p:nvSpPr>
        <p:spPr bwMode="auto">
          <a:xfrm>
            <a:off x="26447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3" name="Oval 163"/>
          <p:cNvSpPr>
            <a:spLocks noChangeArrowheads="1"/>
          </p:cNvSpPr>
          <p:nvPr/>
        </p:nvSpPr>
        <p:spPr bwMode="auto">
          <a:xfrm>
            <a:off x="2430463" y="5486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4" name="Oval 164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5" name="Oval 165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6" name="Oval 166"/>
          <p:cNvSpPr>
            <a:spLocks noChangeArrowheads="1"/>
          </p:cNvSpPr>
          <p:nvPr/>
        </p:nvSpPr>
        <p:spPr bwMode="auto">
          <a:xfrm>
            <a:off x="28035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7" name="Oval 167"/>
          <p:cNvSpPr>
            <a:spLocks noChangeArrowheads="1"/>
          </p:cNvSpPr>
          <p:nvPr/>
        </p:nvSpPr>
        <p:spPr bwMode="auto">
          <a:xfrm>
            <a:off x="2443163" y="55816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8" name="Oval 168"/>
          <p:cNvSpPr>
            <a:spLocks noChangeArrowheads="1"/>
          </p:cNvSpPr>
          <p:nvPr/>
        </p:nvSpPr>
        <p:spPr bwMode="auto">
          <a:xfrm>
            <a:off x="2474913" y="53387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89" name="Oval 169"/>
          <p:cNvSpPr>
            <a:spLocks noChangeArrowheads="1"/>
          </p:cNvSpPr>
          <p:nvPr/>
        </p:nvSpPr>
        <p:spPr bwMode="auto">
          <a:xfrm>
            <a:off x="2535238" y="54864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0" name="Oval 170"/>
          <p:cNvSpPr>
            <a:spLocks noChangeArrowheads="1"/>
          </p:cNvSpPr>
          <p:nvPr/>
        </p:nvSpPr>
        <p:spPr bwMode="auto">
          <a:xfrm>
            <a:off x="2627313" y="5334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1" name="Oval 171"/>
          <p:cNvSpPr>
            <a:spLocks noChangeArrowheads="1"/>
          </p:cNvSpPr>
          <p:nvPr/>
        </p:nvSpPr>
        <p:spPr bwMode="auto">
          <a:xfrm>
            <a:off x="2535238" y="55816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2" name="Oval 172"/>
          <p:cNvSpPr>
            <a:spLocks noChangeArrowheads="1"/>
          </p:cNvSpPr>
          <p:nvPr/>
        </p:nvSpPr>
        <p:spPr bwMode="auto">
          <a:xfrm>
            <a:off x="2568575" y="53387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3" name="Oval 173"/>
          <p:cNvSpPr>
            <a:spLocks noChangeArrowheads="1"/>
          </p:cNvSpPr>
          <p:nvPr/>
        </p:nvSpPr>
        <p:spPr bwMode="auto">
          <a:xfrm>
            <a:off x="2628900" y="54864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4" name="Oval 174"/>
          <p:cNvSpPr>
            <a:spLocks noChangeArrowheads="1"/>
          </p:cNvSpPr>
          <p:nvPr/>
        </p:nvSpPr>
        <p:spPr bwMode="auto">
          <a:xfrm>
            <a:off x="16764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5" name="Oval 175"/>
          <p:cNvSpPr>
            <a:spLocks noChangeArrowheads="1"/>
          </p:cNvSpPr>
          <p:nvPr/>
        </p:nvSpPr>
        <p:spPr bwMode="auto">
          <a:xfrm>
            <a:off x="16764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6" name="Oval 176"/>
          <p:cNvSpPr>
            <a:spLocks noChangeArrowheads="1"/>
          </p:cNvSpPr>
          <p:nvPr/>
        </p:nvSpPr>
        <p:spPr bwMode="auto">
          <a:xfrm>
            <a:off x="16764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7" name="Oval 177"/>
          <p:cNvSpPr>
            <a:spLocks noChangeArrowheads="1"/>
          </p:cNvSpPr>
          <p:nvPr/>
        </p:nvSpPr>
        <p:spPr bwMode="auto">
          <a:xfrm>
            <a:off x="16764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8" name="Oval 178"/>
          <p:cNvSpPr>
            <a:spLocks noChangeArrowheads="1"/>
          </p:cNvSpPr>
          <p:nvPr/>
        </p:nvSpPr>
        <p:spPr bwMode="auto">
          <a:xfrm>
            <a:off x="1676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699" name="Oval 179"/>
          <p:cNvSpPr>
            <a:spLocks noChangeArrowheads="1"/>
          </p:cNvSpPr>
          <p:nvPr/>
        </p:nvSpPr>
        <p:spPr bwMode="auto">
          <a:xfrm>
            <a:off x="16764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0" name="Oval 180"/>
          <p:cNvSpPr>
            <a:spLocks noChangeArrowheads="1"/>
          </p:cNvSpPr>
          <p:nvPr/>
        </p:nvSpPr>
        <p:spPr bwMode="auto">
          <a:xfrm>
            <a:off x="16764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1" name="Oval 181"/>
          <p:cNvSpPr>
            <a:spLocks noChangeArrowheads="1"/>
          </p:cNvSpPr>
          <p:nvPr/>
        </p:nvSpPr>
        <p:spPr bwMode="auto">
          <a:xfrm>
            <a:off x="16764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2" name="Oval 182"/>
          <p:cNvSpPr>
            <a:spLocks noChangeArrowheads="1"/>
          </p:cNvSpPr>
          <p:nvPr/>
        </p:nvSpPr>
        <p:spPr bwMode="auto">
          <a:xfrm>
            <a:off x="19812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3" name="Oval 183"/>
          <p:cNvSpPr>
            <a:spLocks noChangeArrowheads="1"/>
          </p:cNvSpPr>
          <p:nvPr/>
        </p:nvSpPr>
        <p:spPr bwMode="auto">
          <a:xfrm>
            <a:off x="19812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4" name="Oval 184"/>
          <p:cNvSpPr>
            <a:spLocks noChangeArrowheads="1"/>
          </p:cNvSpPr>
          <p:nvPr/>
        </p:nvSpPr>
        <p:spPr bwMode="auto">
          <a:xfrm>
            <a:off x="19812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5" name="Oval 185"/>
          <p:cNvSpPr>
            <a:spLocks noChangeArrowheads="1"/>
          </p:cNvSpPr>
          <p:nvPr/>
        </p:nvSpPr>
        <p:spPr bwMode="auto">
          <a:xfrm>
            <a:off x="19812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6" name="Oval 186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7" name="Oval 187"/>
          <p:cNvSpPr>
            <a:spLocks noChangeArrowheads="1"/>
          </p:cNvSpPr>
          <p:nvPr/>
        </p:nvSpPr>
        <p:spPr bwMode="auto">
          <a:xfrm>
            <a:off x="19812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8" name="Oval 188"/>
          <p:cNvSpPr>
            <a:spLocks noChangeArrowheads="1"/>
          </p:cNvSpPr>
          <p:nvPr/>
        </p:nvSpPr>
        <p:spPr bwMode="auto">
          <a:xfrm>
            <a:off x="19812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09" name="Oval 189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0" name="Oval 190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1" name="Oval 191"/>
          <p:cNvSpPr>
            <a:spLocks noChangeArrowheads="1"/>
          </p:cNvSpPr>
          <p:nvPr/>
        </p:nvSpPr>
        <p:spPr bwMode="auto">
          <a:xfrm>
            <a:off x="13716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2" name="Oval 192"/>
          <p:cNvSpPr>
            <a:spLocks noChangeArrowheads="1"/>
          </p:cNvSpPr>
          <p:nvPr/>
        </p:nvSpPr>
        <p:spPr bwMode="auto">
          <a:xfrm>
            <a:off x="13716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3" name="Oval 193"/>
          <p:cNvSpPr>
            <a:spLocks noChangeArrowheads="1"/>
          </p:cNvSpPr>
          <p:nvPr/>
        </p:nvSpPr>
        <p:spPr bwMode="auto">
          <a:xfrm>
            <a:off x="1371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4" name="Oval 194"/>
          <p:cNvSpPr>
            <a:spLocks noChangeArrowheads="1"/>
          </p:cNvSpPr>
          <p:nvPr/>
        </p:nvSpPr>
        <p:spPr bwMode="auto">
          <a:xfrm>
            <a:off x="13716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5" name="Oval 195"/>
          <p:cNvSpPr>
            <a:spLocks noChangeArrowheads="1"/>
          </p:cNvSpPr>
          <p:nvPr/>
        </p:nvSpPr>
        <p:spPr bwMode="auto">
          <a:xfrm>
            <a:off x="1371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6" name="Oval 196"/>
          <p:cNvSpPr>
            <a:spLocks noChangeArrowheads="1"/>
          </p:cNvSpPr>
          <p:nvPr/>
        </p:nvSpPr>
        <p:spPr bwMode="auto">
          <a:xfrm>
            <a:off x="13716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7" name="Oval 197"/>
          <p:cNvSpPr>
            <a:spLocks noChangeArrowheads="1"/>
          </p:cNvSpPr>
          <p:nvPr/>
        </p:nvSpPr>
        <p:spPr bwMode="auto">
          <a:xfrm>
            <a:off x="13716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8" name="Oval 198"/>
          <p:cNvSpPr>
            <a:spLocks noChangeArrowheads="1"/>
          </p:cNvSpPr>
          <p:nvPr/>
        </p:nvSpPr>
        <p:spPr bwMode="auto">
          <a:xfrm>
            <a:off x="6172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19" name="Oval 199"/>
          <p:cNvSpPr>
            <a:spLocks noChangeArrowheads="1"/>
          </p:cNvSpPr>
          <p:nvPr/>
        </p:nvSpPr>
        <p:spPr bwMode="auto">
          <a:xfrm>
            <a:off x="6324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0" name="Oval 200"/>
          <p:cNvSpPr>
            <a:spLocks noChangeArrowheads="1"/>
          </p:cNvSpPr>
          <p:nvPr/>
        </p:nvSpPr>
        <p:spPr bwMode="auto">
          <a:xfrm>
            <a:off x="6477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1" name="Oval 201"/>
          <p:cNvSpPr>
            <a:spLocks noChangeArrowheads="1"/>
          </p:cNvSpPr>
          <p:nvPr/>
        </p:nvSpPr>
        <p:spPr bwMode="auto">
          <a:xfrm>
            <a:off x="66294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2" name="Oval 202"/>
          <p:cNvSpPr>
            <a:spLocks noChangeArrowheads="1"/>
          </p:cNvSpPr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3" name="Oval 203"/>
          <p:cNvSpPr>
            <a:spLocks noChangeArrowheads="1"/>
          </p:cNvSpPr>
          <p:nvPr/>
        </p:nvSpPr>
        <p:spPr bwMode="auto">
          <a:xfrm>
            <a:off x="68580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4" name="Oval 204"/>
          <p:cNvSpPr>
            <a:spLocks noChangeArrowheads="1"/>
          </p:cNvSpPr>
          <p:nvPr/>
        </p:nvSpPr>
        <p:spPr bwMode="auto">
          <a:xfrm>
            <a:off x="7010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5" name="Oval 205"/>
          <p:cNvSpPr>
            <a:spLocks noChangeArrowheads="1"/>
          </p:cNvSpPr>
          <p:nvPr/>
        </p:nvSpPr>
        <p:spPr bwMode="auto">
          <a:xfrm>
            <a:off x="71628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6" name="Oval 206"/>
          <p:cNvSpPr>
            <a:spLocks noChangeArrowheads="1"/>
          </p:cNvSpPr>
          <p:nvPr/>
        </p:nvSpPr>
        <p:spPr bwMode="auto">
          <a:xfrm>
            <a:off x="7086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7" name="Oval 207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8" name="Oval 208"/>
          <p:cNvSpPr>
            <a:spLocks noChangeArrowheads="1"/>
          </p:cNvSpPr>
          <p:nvPr/>
        </p:nvSpPr>
        <p:spPr bwMode="auto">
          <a:xfrm>
            <a:off x="6553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29" name="Oval 209"/>
          <p:cNvSpPr>
            <a:spLocks noChangeArrowheads="1"/>
          </p:cNvSpPr>
          <p:nvPr/>
        </p:nvSpPr>
        <p:spPr bwMode="auto">
          <a:xfrm>
            <a:off x="6705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0" name="Oval 210"/>
          <p:cNvSpPr>
            <a:spLocks noChangeArrowheads="1"/>
          </p:cNvSpPr>
          <p:nvPr/>
        </p:nvSpPr>
        <p:spPr bwMode="auto">
          <a:xfrm>
            <a:off x="7162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1" name="Oval 211"/>
          <p:cNvSpPr>
            <a:spLocks noChangeArrowheads="1"/>
          </p:cNvSpPr>
          <p:nvPr/>
        </p:nvSpPr>
        <p:spPr bwMode="auto">
          <a:xfrm>
            <a:off x="7315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2" name="Oval 212"/>
          <p:cNvSpPr>
            <a:spLocks noChangeArrowheads="1"/>
          </p:cNvSpPr>
          <p:nvPr/>
        </p:nvSpPr>
        <p:spPr bwMode="auto">
          <a:xfrm>
            <a:off x="7467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3" name="Oval 213"/>
          <p:cNvSpPr>
            <a:spLocks noChangeArrowheads="1"/>
          </p:cNvSpPr>
          <p:nvPr/>
        </p:nvSpPr>
        <p:spPr bwMode="auto">
          <a:xfrm>
            <a:off x="76200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4" name="Oval 214"/>
          <p:cNvSpPr>
            <a:spLocks noChangeArrowheads="1"/>
          </p:cNvSpPr>
          <p:nvPr/>
        </p:nvSpPr>
        <p:spPr bwMode="auto">
          <a:xfrm>
            <a:off x="7696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5" name="Oval 215"/>
          <p:cNvSpPr>
            <a:spLocks noChangeArrowheads="1"/>
          </p:cNvSpPr>
          <p:nvPr/>
        </p:nvSpPr>
        <p:spPr bwMode="auto">
          <a:xfrm>
            <a:off x="7848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6" name="Oval 216"/>
          <p:cNvSpPr>
            <a:spLocks noChangeArrowheads="1"/>
          </p:cNvSpPr>
          <p:nvPr/>
        </p:nvSpPr>
        <p:spPr bwMode="auto">
          <a:xfrm>
            <a:off x="80010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7" name="Oval 217"/>
          <p:cNvSpPr>
            <a:spLocks noChangeArrowheads="1"/>
          </p:cNvSpPr>
          <p:nvPr/>
        </p:nvSpPr>
        <p:spPr bwMode="auto">
          <a:xfrm>
            <a:off x="81534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8" name="Oval 218"/>
          <p:cNvSpPr>
            <a:spLocks noChangeArrowheads="1"/>
          </p:cNvSpPr>
          <p:nvPr/>
        </p:nvSpPr>
        <p:spPr bwMode="auto">
          <a:xfrm>
            <a:off x="80772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39" name="Oval 219"/>
          <p:cNvSpPr>
            <a:spLocks noChangeArrowheads="1"/>
          </p:cNvSpPr>
          <p:nvPr/>
        </p:nvSpPr>
        <p:spPr bwMode="auto">
          <a:xfrm>
            <a:off x="8229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0" name="Oval 220"/>
          <p:cNvSpPr>
            <a:spLocks noChangeArrowheads="1"/>
          </p:cNvSpPr>
          <p:nvPr/>
        </p:nvSpPr>
        <p:spPr bwMode="auto">
          <a:xfrm>
            <a:off x="7543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1" name="Oval 221"/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2" name="Oval 222"/>
          <p:cNvSpPr>
            <a:spLocks noChangeArrowheads="1"/>
          </p:cNvSpPr>
          <p:nvPr/>
        </p:nvSpPr>
        <p:spPr bwMode="auto">
          <a:xfrm>
            <a:off x="5638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3" name="Oval 223"/>
          <p:cNvSpPr>
            <a:spLocks noChangeArrowheads="1"/>
          </p:cNvSpPr>
          <p:nvPr/>
        </p:nvSpPr>
        <p:spPr bwMode="auto">
          <a:xfrm>
            <a:off x="5791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4" name="Oval 224"/>
          <p:cNvSpPr>
            <a:spLocks noChangeArrowheads="1"/>
          </p:cNvSpPr>
          <p:nvPr/>
        </p:nvSpPr>
        <p:spPr bwMode="auto">
          <a:xfrm>
            <a:off x="5943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5" name="Oval 225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6" name="Oval 226"/>
          <p:cNvSpPr>
            <a:spLocks noChangeArrowheads="1"/>
          </p:cNvSpPr>
          <p:nvPr/>
        </p:nvSpPr>
        <p:spPr bwMode="auto">
          <a:xfrm>
            <a:off x="61722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7" name="Oval 227"/>
          <p:cNvSpPr>
            <a:spLocks noChangeArrowheads="1"/>
          </p:cNvSpPr>
          <p:nvPr/>
        </p:nvSpPr>
        <p:spPr bwMode="auto">
          <a:xfrm>
            <a:off x="63246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8" name="Oval 228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49" name="Oval 229"/>
          <p:cNvSpPr>
            <a:spLocks noChangeArrowheads="1"/>
          </p:cNvSpPr>
          <p:nvPr/>
        </p:nvSpPr>
        <p:spPr bwMode="auto">
          <a:xfrm>
            <a:off x="6629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0" name="Oval 230"/>
          <p:cNvSpPr>
            <a:spLocks noChangeArrowheads="1"/>
          </p:cNvSpPr>
          <p:nvPr/>
        </p:nvSpPr>
        <p:spPr bwMode="auto">
          <a:xfrm>
            <a:off x="6553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1" name="Oval 231"/>
          <p:cNvSpPr>
            <a:spLocks noChangeArrowheads="1"/>
          </p:cNvSpPr>
          <p:nvPr/>
        </p:nvSpPr>
        <p:spPr bwMode="auto">
          <a:xfrm>
            <a:off x="6705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2" name="Oval 232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3" name="Oval 233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4" name="Oval 234"/>
          <p:cNvSpPr>
            <a:spLocks noChangeArrowheads="1"/>
          </p:cNvSpPr>
          <p:nvPr/>
        </p:nvSpPr>
        <p:spPr bwMode="auto">
          <a:xfrm>
            <a:off x="6477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5" name="Oval 235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6" name="Oval 236"/>
          <p:cNvSpPr>
            <a:spLocks noChangeArrowheads="1"/>
          </p:cNvSpPr>
          <p:nvPr/>
        </p:nvSpPr>
        <p:spPr bwMode="auto">
          <a:xfrm>
            <a:off x="68580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7" name="Oval 237"/>
          <p:cNvSpPr>
            <a:spLocks noChangeArrowheads="1"/>
          </p:cNvSpPr>
          <p:nvPr/>
        </p:nvSpPr>
        <p:spPr bwMode="auto">
          <a:xfrm>
            <a:off x="71628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8" name="Oval 238"/>
          <p:cNvSpPr>
            <a:spLocks noChangeArrowheads="1"/>
          </p:cNvSpPr>
          <p:nvPr/>
        </p:nvSpPr>
        <p:spPr bwMode="auto">
          <a:xfrm>
            <a:off x="73914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59" name="Oval 239"/>
          <p:cNvSpPr>
            <a:spLocks noChangeArrowheads="1"/>
          </p:cNvSpPr>
          <p:nvPr/>
        </p:nvSpPr>
        <p:spPr bwMode="auto">
          <a:xfrm>
            <a:off x="7467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0" name="Oval 240"/>
          <p:cNvSpPr>
            <a:spLocks noChangeArrowheads="1"/>
          </p:cNvSpPr>
          <p:nvPr/>
        </p:nvSpPr>
        <p:spPr bwMode="auto">
          <a:xfrm>
            <a:off x="75438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1" name="Oval 241"/>
          <p:cNvSpPr>
            <a:spLocks noChangeArrowheads="1"/>
          </p:cNvSpPr>
          <p:nvPr/>
        </p:nvSpPr>
        <p:spPr bwMode="auto">
          <a:xfrm>
            <a:off x="76200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2" name="Oval 242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3" name="Oval 243"/>
          <p:cNvSpPr>
            <a:spLocks noChangeArrowheads="1"/>
          </p:cNvSpPr>
          <p:nvPr/>
        </p:nvSpPr>
        <p:spPr bwMode="auto">
          <a:xfrm>
            <a:off x="6248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4" name="Oval 244"/>
          <p:cNvSpPr>
            <a:spLocks noChangeArrowheads="1"/>
          </p:cNvSpPr>
          <p:nvPr/>
        </p:nvSpPr>
        <p:spPr bwMode="auto">
          <a:xfrm>
            <a:off x="6400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5" name="Oval 245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6" name="Oval 246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7" name="Oval 247"/>
          <p:cNvSpPr>
            <a:spLocks noChangeArrowheads="1"/>
          </p:cNvSpPr>
          <p:nvPr/>
        </p:nvSpPr>
        <p:spPr bwMode="auto">
          <a:xfrm>
            <a:off x="6781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8" name="Oval 248"/>
          <p:cNvSpPr>
            <a:spLocks noChangeArrowheads="1"/>
          </p:cNvSpPr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69" name="Oval 249"/>
          <p:cNvSpPr>
            <a:spLocks noChangeArrowheads="1"/>
          </p:cNvSpPr>
          <p:nvPr/>
        </p:nvSpPr>
        <p:spPr bwMode="auto">
          <a:xfrm>
            <a:off x="7391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0" name="Oval 250"/>
          <p:cNvSpPr>
            <a:spLocks noChangeArrowheads="1"/>
          </p:cNvSpPr>
          <p:nvPr/>
        </p:nvSpPr>
        <p:spPr bwMode="auto">
          <a:xfrm>
            <a:off x="7467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1" name="Oval 251"/>
          <p:cNvSpPr>
            <a:spLocks noChangeArrowheads="1"/>
          </p:cNvSpPr>
          <p:nvPr/>
        </p:nvSpPr>
        <p:spPr bwMode="auto">
          <a:xfrm>
            <a:off x="7467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2" name="Oval 252"/>
          <p:cNvSpPr>
            <a:spLocks noChangeArrowheads="1"/>
          </p:cNvSpPr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3" name="Oval 253"/>
          <p:cNvSpPr>
            <a:spLocks noChangeArrowheads="1"/>
          </p:cNvSpPr>
          <p:nvPr/>
        </p:nvSpPr>
        <p:spPr bwMode="auto">
          <a:xfrm>
            <a:off x="63246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4" name="Oval 254"/>
          <p:cNvSpPr>
            <a:spLocks noChangeArrowheads="1"/>
          </p:cNvSpPr>
          <p:nvPr/>
        </p:nvSpPr>
        <p:spPr bwMode="auto">
          <a:xfrm>
            <a:off x="6629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5" name="Oval 255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6" name="Oval 256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7" name="Oval 257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8" name="Oval 258"/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79" name="Oval 259"/>
          <p:cNvSpPr>
            <a:spLocks noChangeArrowheads="1"/>
          </p:cNvSpPr>
          <p:nvPr/>
        </p:nvSpPr>
        <p:spPr bwMode="auto">
          <a:xfrm>
            <a:off x="7162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0" name="Oval 260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1" name="Oval 261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2" name="Oval 262"/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3" name="Oval 263"/>
          <p:cNvSpPr>
            <a:spLocks noChangeArrowheads="1"/>
          </p:cNvSpPr>
          <p:nvPr/>
        </p:nvSpPr>
        <p:spPr bwMode="auto">
          <a:xfrm>
            <a:off x="73152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4" name="Oval 264"/>
          <p:cNvSpPr>
            <a:spLocks noChangeArrowheads="1"/>
          </p:cNvSpPr>
          <p:nvPr/>
        </p:nvSpPr>
        <p:spPr bwMode="auto">
          <a:xfrm>
            <a:off x="6781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5" name="Oval 265"/>
          <p:cNvSpPr>
            <a:spLocks noChangeArrowheads="1"/>
          </p:cNvSpPr>
          <p:nvPr/>
        </p:nvSpPr>
        <p:spPr bwMode="auto">
          <a:xfrm>
            <a:off x="67056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6" name="Oval 266"/>
          <p:cNvSpPr>
            <a:spLocks noChangeArrowheads="1"/>
          </p:cNvSpPr>
          <p:nvPr/>
        </p:nvSpPr>
        <p:spPr bwMode="auto">
          <a:xfrm>
            <a:off x="66294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7" name="Oval 267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8" name="Oval 268"/>
          <p:cNvSpPr>
            <a:spLocks noChangeArrowheads="1"/>
          </p:cNvSpPr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89" name="Oval 269"/>
          <p:cNvSpPr>
            <a:spLocks noChangeArrowheads="1"/>
          </p:cNvSpPr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0" name="Oval 270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1" name="Oval 271"/>
          <p:cNvSpPr>
            <a:spLocks noChangeArrowheads="1"/>
          </p:cNvSpPr>
          <p:nvPr/>
        </p:nvSpPr>
        <p:spPr bwMode="auto">
          <a:xfrm>
            <a:off x="7239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2" name="Oval 272"/>
          <p:cNvSpPr>
            <a:spLocks noChangeArrowheads="1"/>
          </p:cNvSpPr>
          <p:nvPr/>
        </p:nvSpPr>
        <p:spPr bwMode="auto">
          <a:xfrm>
            <a:off x="7162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3" name="Oval 273"/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4" name="Oval 274"/>
          <p:cNvSpPr>
            <a:spLocks noChangeArrowheads="1"/>
          </p:cNvSpPr>
          <p:nvPr/>
        </p:nvSpPr>
        <p:spPr bwMode="auto">
          <a:xfrm>
            <a:off x="6705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5" name="Oval 275"/>
          <p:cNvSpPr>
            <a:spLocks noChangeArrowheads="1"/>
          </p:cNvSpPr>
          <p:nvPr/>
        </p:nvSpPr>
        <p:spPr bwMode="auto">
          <a:xfrm>
            <a:off x="67056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6" name="Oval 276"/>
          <p:cNvSpPr>
            <a:spLocks noChangeArrowheads="1"/>
          </p:cNvSpPr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7" name="Oval 277"/>
          <p:cNvSpPr>
            <a:spLocks noChangeArrowheads="1"/>
          </p:cNvSpPr>
          <p:nvPr/>
        </p:nvSpPr>
        <p:spPr bwMode="auto">
          <a:xfrm>
            <a:off x="7086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8" name="Oval 278"/>
          <p:cNvSpPr>
            <a:spLocks noChangeArrowheads="1"/>
          </p:cNvSpPr>
          <p:nvPr/>
        </p:nvSpPr>
        <p:spPr bwMode="auto">
          <a:xfrm>
            <a:off x="33528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799" name="Oval 279"/>
          <p:cNvSpPr>
            <a:spLocks noChangeArrowheads="1"/>
          </p:cNvSpPr>
          <p:nvPr/>
        </p:nvSpPr>
        <p:spPr bwMode="auto">
          <a:xfrm>
            <a:off x="35814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0" name="Oval 280"/>
          <p:cNvSpPr>
            <a:spLocks noChangeArrowheads="1"/>
          </p:cNvSpPr>
          <p:nvPr/>
        </p:nvSpPr>
        <p:spPr bwMode="auto">
          <a:xfrm>
            <a:off x="35052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1" name="Oval 281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2" name="Oval 282"/>
          <p:cNvSpPr>
            <a:spLocks noChangeArrowheads="1"/>
          </p:cNvSpPr>
          <p:nvPr/>
        </p:nvSpPr>
        <p:spPr bwMode="auto">
          <a:xfrm>
            <a:off x="36576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3" name="Oval 283"/>
          <p:cNvSpPr>
            <a:spLocks noChangeArrowheads="1"/>
          </p:cNvSpPr>
          <p:nvPr/>
        </p:nvSpPr>
        <p:spPr bwMode="auto">
          <a:xfrm>
            <a:off x="3733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4" name="Oval 284"/>
          <p:cNvSpPr>
            <a:spLocks noChangeArrowheads="1"/>
          </p:cNvSpPr>
          <p:nvPr/>
        </p:nvSpPr>
        <p:spPr bwMode="auto">
          <a:xfrm>
            <a:off x="3352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5" name="Oval 285"/>
          <p:cNvSpPr>
            <a:spLocks noChangeArrowheads="1"/>
          </p:cNvSpPr>
          <p:nvPr/>
        </p:nvSpPr>
        <p:spPr bwMode="auto">
          <a:xfrm>
            <a:off x="3352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6" name="Oval 286"/>
          <p:cNvSpPr>
            <a:spLocks noChangeArrowheads="1"/>
          </p:cNvSpPr>
          <p:nvPr/>
        </p:nvSpPr>
        <p:spPr bwMode="auto">
          <a:xfrm>
            <a:off x="35052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7" name="Oval 287"/>
          <p:cNvSpPr>
            <a:spLocks noChangeArrowheads="1"/>
          </p:cNvSpPr>
          <p:nvPr/>
        </p:nvSpPr>
        <p:spPr bwMode="auto">
          <a:xfrm>
            <a:off x="3429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8" name="Oval 288"/>
          <p:cNvSpPr>
            <a:spLocks noChangeArrowheads="1"/>
          </p:cNvSpPr>
          <p:nvPr/>
        </p:nvSpPr>
        <p:spPr bwMode="auto">
          <a:xfrm>
            <a:off x="37338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09" name="Oval 289"/>
          <p:cNvSpPr>
            <a:spLocks noChangeArrowheads="1"/>
          </p:cNvSpPr>
          <p:nvPr/>
        </p:nvSpPr>
        <p:spPr bwMode="auto">
          <a:xfrm>
            <a:off x="34290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0" name="Oval 290"/>
          <p:cNvSpPr>
            <a:spLocks noChangeArrowheads="1"/>
          </p:cNvSpPr>
          <p:nvPr/>
        </p:nvSpPr>
        <p:spPr bwMode="auto">
          <a:xfrm>
            <a:off x="36576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1" name="Oval 291"/>
          <p:cNvSpPr>
            <a:spLocks noChangeArrowheads="1"/>
          </p:cNvSpPr>
          <p:nvPr/>
        </p:nvSpPr>
        <p:spPr bwMode="auto">
          <a:xfrm>
            <a:off x="3443288" y="30480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2" name="Oval 292"/>
          <p:cNvSpPr>
            <a:spLocks noChangeArrowheads="1"/>
          </p:cNvSpPr>
          <p:nvPr/>
        </p:nvSpPr>
        <p:spPr bwMode="auto">
          <a:xfrm>
            <a:off x="3536950" y="30480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3" name="Oval 293"/>
          <p:cNvSpPr>
            <a:spLocks noChangeArrowheads="1"/>
          </p:cNvSpPr>
          <p:nvPr/>
        </p:nvSpPr>
        <p:spPr bwMode="auto">
          <a:xfrm>
            <a:off x="3536950" y="30480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4" name="Oval 294"/>
          <p:cNvSpPr>
            <a:spLocks noChangeArrowheads="1"/>
          </p:cNvSpPr>
          <p:nvPr/>
        </p:nvSpPr>
        <p:spPr bwMode="auto">
          <a:xfrm>
            <a:off x="3816350" y="30480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5" name="Oval 295"/>
          <p:cNvSpPr>
            <a:spLocks noChangeArrowheads="1"/>
          </p:cNvSpPr>
          <p:nvPr/>
        </p:nvSpPr>
        <p:spPr bwMode="auto">
          <a:xfrm>
            <a:off x="4837113" y="32369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6" name="Oval 296"/>
          <p:cNvSpPr>
            <a:spLocks noChangeArrowheads="1"/>
          </p:cNvSpPr>
          <p:nvPr/>
        </p:nvSpPr>
        <p:spPr bwMode="auto">
          <a:xfrm>
            <a:off x="4745038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7" name="Oval 297"/>
          <p:cNvSpPr>
            <a:spLocks noChangeArrowheads="1"/>
          </p:cNvSpPr>
          <p:nvPr/>
        </p:nvSpPr>
        <p:spPr bwMode="auto">
          <a:xfrm>
            <a:off x="4930775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8" name="Oval 298"/>
          <p:cNvSpPr>
            <a:spLocks noChangeArrowheads="1"/>
          </p:cNvSpPr>
          <p:nvPr/>
        </p:nvSpPr>
        <p:spPr bwMode="auto">
          <a:xfrm>
            <a:off x="483711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19" name="Oval 299"/>
          <p:cNvSpPr>
            <a:spLocks noChangeArrowheads="1"/>
          </p:cNvSpPr>
          <p:nvPr/>
        </p:nvSpPr>
        <p:spPr bwMode="auto">
          <a:xfrm>
            <a:off x="5022850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0" name="Oval 300"/>
          <p:cNvSpPr>
            <a:spLocks noChangeArrowheads="1"/>
          </p:cNvSpPr>
          <p:nvPr/>
        </p:nvSpPr>
        <p:spPr bwMode="auto">
          <a:xfrm>
            <a:off x="4373563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1" name="Oval 301"/>
          <p:cNvSpPr>
            <a:spLocks noChangeArrowheads="1"/>
          </p:cNvSpPr>
          <p:nvPr/>
        </p:nvSpPr>
        <p:spPr bwMode="auto">
          <a:xfrm>
            <a:off x="4559300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2" name="Oval 302"/>
          <p:cNvSpPr>
            <a:spLocks noChangeArrowheads="1"/>
          </p:cNvSpPr>
          <p:nvPr/>
        </p:nvSpPr>
        <p:spPr bwMode="auto">
          <a:xfrm>
            <a:off x="4465638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3" name="Oval 303"/>
          <p:cNvSpPr>
            <a:spLocks noChangeArrowheads="1"/>
          </p:cNvSpPr>
          <p:nvPr/>
        </p:nvSpPr>
        <p:spPr bwMode="auto">
          <a:xfrm>
            <a:off x="4651375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4" name="Oval 304"/>
          <p:cNvSpPr>
            <a:spLocks noChangeArrowheads="1"/>
          </p:cNvSpPr>
          <p:nvPr/>
        </p:nvSpPr>
        <p:spPr bwMode="auto">
          <a:xfrm>
            <a:off x="4651375" y="32369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5" name="Oval 305"/>
          <p:cNvSpPr>
            <a:spLocks noChangeArrowheads="1"/>
          </p:cNvSpPr>
          <p:nvPr/>
        </p:nvSpPr>
        <p:spPr bwMode="auto">
          <a:xfrm>
            <a:off x="5487988" y="32369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6" name="Oval 306"/>
          <p:cNvSpPr>
            <a:spLocks noChangeArrowheads="1"/>
          </p:cNvSpPr>
          <p:nvPr/>
        </p:nvSpPr>
        <p:spPr bwMode="auto">
          <a:xfrm>
            <a:off x="5395913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7" name="Oval 307"/>
          <p:cNvSpPr>
            <a:spLocks noChangeArrowheads="1"/>
          </p:cNvSpPr>
          <p:nvPr/>
        </p:nvSpPr>
        <p:spPr bwMode="auto">
          <a:xfrm>
            <a:off x="5581650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8" name="Oval 308"/>
          <p:cNvSpPr>
            <a:spLocks noChangeArrowheads="1"/>
          </p:cNvSpPr>
          <p:nvPr/>
        </p:nvSpPr>
        <p:spPr bwMode="auto">
          <a:xfrm>
            <a:off x="5487988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29" name="Oval 309"/>
          <p:cNvSpPr>
            <a:spLocks noChangeArrowheads="1"/>
          </p:cNvSpPr>
          <p:nvPr/>
        </p:nvSpPr>
        <p:spPr bwMode="auto">
          <a:xfrm>
            <a:off x="5673725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0" name="Oval 310"/>
          <p:cNvSpPr>
            <a:spLocks noChangeArrowheads="1"/>
          </p:cNvSpPr>
          <p:nvPr/>
        </p:nvSpPr>
        <p:spPr bwMode="auto">
          <a:xfrm>
            <a:off x="5022850" y="33305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1" name="Oval 311"/>
          <p:cNvSpPr>
            <a:spLocks noChangeArrowheads="1"/>
          </p:cNvSpPr>
          <p:nvPr/>
        </p:nvSpPr>
        <p:spPr bwMode="auto">
          <a:xfrm>
            <a:off x="5210175" y="33305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2" name="Oval 312"/>
          <p:cNvSpPr>
            <a:spLocks noChangeArrowheads="1"/>
          </p:cNvSpPr>
          <p:nvPr/>
        </p:nvSpPr>
        <p:spPr bwMode="auto">
          <a:xfrm>
            <a:off x="511651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3" name="Oval 313"/>
          <p:cNvSpPr>
            <a:spLocks noChangeArrowheads="1"/>
          </p:cNvSpPr>
          <p:nvPr/>
        </p:nvSpPr>
        <p:spPr bwMode="auto">
          <a:xfrm>
            <a:off x="5302250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4" name="Oval 314"/>
          <p:cNvSpPr>
            <a:spLocks noChangeArrowheads="1"/>
          </p:cNvSpPr>
          <p:nvPr/>
        </p:nvSpPr>
        <p:spPr bwMode="auto">
          <a:xfrm>
            <a:off x="5302250" y="32369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5" name="Oval 315"/>
          <p:cNvSpPr>
            <a:spLocks noChangeArrowheads="1"/>
          </p:cNvSpPr>
          <p:nvPr/>
        </p:nvSpPr>
        <p:spPr bwMode="auto">
          <a:xfrm>
            <a:off x="4930775" y="40830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6" name="Oval 316"/>
          <p:cNvSpPr>
            <a:spLocks noChangeArrowheads="1"/>
          </p:cNvSpPr>
          <p:nvPr/>
        </p:nvSpPr>
        <p:spPr bwMode="auto">
          <a:xfrm>
            <a:off x="4837113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7" name="Oval 317"/>
          <p:cNvSpPr>
            <a:spLocks noChangeArrowheads="1"/>
          </p:cNvSpPr>
          <p:nvPr/>
        </p:nvSpPr>
        <p:spPr bwMode="auto">
          <a:xfrm>
            <a:off x="5022850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8" name="Oval 318"/>
          <p:cNvSpPr>
            <a:spLocks noChangeArrowheads="1"/>
          </p:cNvSpPr>
          <p:nvPr/>
        </p:nvSpPr>
        <p:spPr bwMode="auto">
          <a:xfrm>
            <a:off x="4930775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39" name="Oval 319"/>
          <p:cNvSpPr>
            <a:spLocks noChangeArrowheads="1"/>
          </p:cNvSpPr>
          <p:nvPr/>
        </p:nvSpPr>
        <p:spPr bwMode="auto">
          <a:xfrm>
            <a:off x="5116513" y="42719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0" name="Oval 320"/>
          <p:cNvSpPr>
            <a:spLocks noChangeArrowheads="1"/>
          </p:cNvSpPr>
          <p:nvPr/>
        </p:nvSpPr>
        <p:spPr bwMode="auto">
          <a:xfrm>
            <a:off x="4465638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1" name="Oval 321"/>
          <p:cNvSpPr>
            <a:spLocks noChangeArrowheads="1"/>
          </p:cNvSpPr>
          <p:nvPr/>
        </p:nvSpPr>
        <p:spPr bwMode="auto">
          <a:xfrm>
            <a:off x="4651375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2" name="Oval 322"/>
          <p:cNvSpPr>
            <a:spLocks noChangeArrowheads="1"/>
          </p:cNvSpPr>
          <p:nvPr/>
        </p:nvSpPr>
        <p:spPr bwMode="auto">
          <a:xfrm>
            <a:off x="4559300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3" name="Oval 323"/>
          <p:cNvSpPr>
            <a:spLocks noChangeArrowheads="1"/>
          </p:cNvSpPr>
          <p:nvPr/>
        </p:nvSpPr>
        <p:spPr bwMode="auto">
          <a:xfrm>
            <a:off x="4745038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4" name="Oval 324"/>
          <p:cNvSpPr>
            <a:spLocks noChangeArrowheads="1"/>
          </p:cNvSpPr>
          <p:nvPr/>
        </p:nvSpPr>
        <p:spPr bwMode="auto">
          <a:xfrm>
            <a:off x="4745038" y="40830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5" name="Oval 325"/>
          <p:cNvSpPr>
            <a:spLocks noChangeArrowheads="1"/>
          </p:cNvSpPr>
          <p:nvPr/>
        </p:nvSpPr>
        <p:spPr bwMode="auto">
          <a:xfrm>
            <a:off x="5859463" y="40830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6" name="Oval 326"/>
          <p:cNvSpPr>
            <a:spLocks noChangeArrowheads="1"/>
          </p:cNvSpPr>
          <p:nvPr/>
        </p:nvSpPr>
        <p:spPr bwMode="auto">
          <a:xfrm>
            <a:off x="5487988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7" name="Oval 327"/>
          <p:cNvSpPr>
            <a:spLocks noChangeArrowheads="1"/>
          </p:cNvSpPr>
          <p:nvPr/>
        </p:nvSpPr>
        <p:spPr bwMode="auto">
          <a:xfrm>
            <a:off x="5673725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8" name="Oval 328"/>
          <p:cNvSpPr>
            <a:spLocks noChangeArrowheads="1"/>
          </p:cNvSpPr>
          <p:nvPr/>
        </p:nvSpPr>
        <p:spPr bwMode="auto">
          <a:xfrm>
            <a:off x="5581650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49" name="Oval 329"/>
          <p:cNvSpPr>
            <a:spLocks noChangeArrowheads="1"/>
          </p:cNvSpPr>
          <p:nvPr/>
        </p:nvSpPr>
        <p:spPr bwMode="auto">
          <a:xfrm>
            <a:off x="5767388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0" name="Oval 330"/>
          <p:cNvSpPr>
            <a:spLocks noChangeArrowheads="1"/>
          </p:cNvSpPr>
          <p:nvPr/>
        </p:nvSpPr>
        <p:spPr bwMode="auto">
          <a:xfrm>
            <a:off x="5116513" y="41783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1" name="Oval 331"/>
          <p:cNvSpPr>
            <a:spLocks noChangeArrowheads="1"/>
          </p:cNvSpPr>
          <p:nvPr/>
        </p:nvSpPr>
        <p:spPr bwMode="auto">
          <a:xfrm>
            <a:off x="5302250" y="41783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2" name="Oval 332"/>
          <p:cNvSpPr>
            <a:spLocks noChangeArrowheads="1"/>
          </p:cNvSpPr>
          <p:nvPr/>
        </p:nvSpPr>
        <p:spPr bwMode="auto">
          <a:xfrm>
            <a:off x="5210175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3" name="Oval 333"/>
          <p:cNvSpPr>
            <a:spLocks noChangeArrowheads="1"/>
          </p:cNvSpPr>
          <p:nvPr/>
        </p:nvSpPr>
        <p:spPr bwMode="auto">
          <a:xfrm>
            <a:off x="5395913" y="42719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4" name="Oval 334"/>
          <p:cNvSpPr>
            <a:spLocks noChangeArrowheads="1"/>
          </p:cNvSpPr>
          <p:nvPr/>
        </p:nvSpPr>
        <p:spPr bwMode="auto">
          <a:xfrm>
            <a:off x="5673725" y="40830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5" name="Oval 335"/>
          <p:cNvSpPr>
            <a:spLocks noChangeArrowheads="1"/>
          </p:cNvSpPr>
          <p:nvPr/>
        </p:nvSpPr>
        <p:spPr bwMode="auto">
          <a:xfrm>
            <a:off x="6045200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6" name="Oval 336"/>
          <p:cNvSpPr>
            <a:spLocks noChangeArrowheads="1"/>
          </p:cNvSpPr>
          <p:nvPr/>
        </p:nvSpPr>
        <p:spPr bwMode="auto">
          <a:xfrm>
            <a:off x="5953125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7" name="Oval 337"/>
          <p:cNvSpPr>
            <a:spLocks noChangeArrowheads="1"/>
          </p:cNvSpPr>
          <p:nvPr/>
        </p:nvSpPr>
        <p:spPr bwMode="auto">
          <a:xfrm>
            <a:off x="6138863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8" name="Oval 338"/>
          <p:cNvSpPr>
            <a:spLocks noChangeArrowheads="1"/>
          </p:cNvSpPr>
          <p:nvPr/>
        </p:nvSpPr>
        <p:spPr bwMode="auto">
          <a:xfrm>
            <a:off x="6045200" y="39893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59" name="Oval 339"/>
          <p:cNvSpPr>
            <a:spLocks noChangeArrowheads="1"/>
          </p:cNvSpPr>
          <p:nvPr/>
        </p:nvSpPr>
        <p:spPr bwMode="auto">
          <a:xfrm>
            <a:off x="6230938" y="39893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0" name="Oval 340"/>
          <p:cNvSpPr>
            <a:spLocks noChangeArrowheads="1"/>
          </p:cNvSpPr>
          <p:nvPr/>
        </p:nvSpPr>
        <p:spPr bwMode="auto">
          <a:xfrm>
            <a:off x="5767388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1" name="Oval 341"/>
          <p:cNvSpPr>
            <a:spLocks noChangeArrowheads="1"/>
          </p:cNvSpPr>
          <p:nvPr/>
        </p:nvSpPr>
        <p:spPr bwMode="auto">
          <a:xfrm>
            <a:off x="5859463" y="39893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2" name="Oval 342"/>
          <p:cNvSpPr>
            <a:spLocks noChangeArrowheads="1"/>
          </p:cNvSpPr>
          <p:nvPr/>
        </p:nvSpPr>
        <p:spPr bwMode="auto">
          <a:xfrm>
            <a:off x="5859463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3" name="Oval 343"/>
          <p:cNvSpPr>
            <a:spLocks noChangeArrowheads="1"/>
          </p:cNvSpPr>
          <p:nvPr/>
        </p:nvSpPr>
        <p:spPr bwMode="auto">
          <a:xfrm>
            <a:off x="4094163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4" name="Oval 344"/>
          <p:cNvSpPr>
            <a:spLocks noChangeArrowheads="1"/>
          </p:cNvSpPr>
          <p:nvPr/>
        </p:nvSpPr>
        <p:spPr bwMode="auto">
          <a:xfrm>
            <a:off x="4002088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5" name="Oval 345"/>
          <p:cNvSpPr>
            <a:spLocks noChangeArrowheads="1"/>
          </p:cNvSpPr>
          <p:nvPr/>
        </p:nvSpPr>
        <p:spPr bwMode="auto">
          <a:xfrm>
            <a:off x="4187825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6" name="Oval 346"/>
          <p:cNvSpPr>
            <a:spLocks noChangeArrowheads="1"/>
          </p:cNvSpPr>
          <p:nvPr/>
        </p:nvSpPr>
        <p:spPr bwMode="auto">
          <a:xfrm>
            <a:off x="4094163" y="39893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7" name="Oval 347"/>
          <p:cNvSpPr>
            <a:spLocks noChangeArrowheads="1"/>
          </p:cNvSpPr>
          <p:nvPr/>
        </p:nvSpPr>
        <p:spPr bwMode="auto">
          <a:xfrm>
            <a:off x="4279900" y="39893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8" name="Oval 348"/>
          <p:cNvSpPr>
            <a:spLocks noChangeArrowheads="1"/>
          </p:cNvSpPr>
          <p:nvPr/>
        </p:nvSpPr>
        <p:spPr bwMode="auto">
          <a:xfrm>
            <a:off x="3816350" y="38957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69" name="Oval 349"/>
          <p:cNvSpPr>
            <a:spLocks noChangeArrowheads="1"/>
          </p:cNvSpPr>
          <p:nvPr/>
        </p:nvSpPr>
        <p:spPr bwMode="auto">
          <a:xfrm>
            <a:off x="3908425" y="39893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0" name="Oval 350"/>
          <p:cNvSpPr>
            <a:spLocks noChangeArrowheads="1"/>
          </p:cNvSpPr>
          <p:nvPr/>
        </p:nvSpPr>
        <p:spPr bwMode="auto">
          <a:xfrm>
            <a:off x="3908425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1" name="Oval 351"/>
          <p:cNvSpPr>
            <a:spLocks noChangeArrowheads="1"/>
          </p:cNvSpPr>
          <p:nvPr/>
        </p:nvSpPr>
        <p:spPr bwMode="auto">
          <a:xfrm>
            <a:off x="5859463" y="37068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2" name="Oval 352"/>
          <p:cNvSpPr>
            <a:spLocks noChangeArrowheads="1"/>
          </p:cNvSpPr>
          <p:nvPr/>
        </p:nvSpPr>
        <p:spPr bwMode="auto">
          <a:xfrm>
            <a:off x="5487988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3" name="Oval 353"/>
          <p:cNvSpPr>
            <a:spLocks noChangeArrowheads="1"/>
          </p:cNvSpPr>
          <p:nvPr/>
        </p:nvSpPr>
        <p:spPr bwMode="auto">
          <a:xfrm>
            <a:off x="5673725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4" name="Oval 354"/>
          <p:cNvSpPr>
            <a:spLocks noChangeArrowheads="1"/>
          </p:cNvSpPr>
          <p:nvPr/>
        </p:nvSpPr>
        <p:spPr bwMode="auto">
          <a:xfrm>
            <a:off x="5673725" y="37068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5" name="Oval 355"/>
          <p:cNvSpPr>
            <a:spLocks noChangeArrowheads="1"/>
          </p:cNvSpPr>
          <p:nvPr/>
        </p:nvSpPr>
        <p:spPr bwMode="auto">
          <a:xfrm>
            <a:off x="6045200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6" name="Oval 356"/>
          <p:cNvSpPr>
            <a:spLocks noChangeArrowheads="1"/>
          </p:cNvSpPr>
          <p:nvPr/>
        </p:nvSpPr>
        <p:spPr bwMode="auto">
          <a:xfrm>
            <a:off x="5953125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7" name="Oval 357"/>
          <p:cNvSpPr>
            <a:spLocks noChangeArrowheads="1"/>
          </p:cNvSpPr>
          <p:nvPr/>
        </p:nvSpPr>
        <p:spPr bwMode="auto">
          <a:xfrm>
            <a:off x="6138863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8" name="Oval 358"/>
          <p:cNvSpPr>
            <a:spLocks noChangeArrowheads="1"/>
          </p:cNvSpPr>
          <p:nvPr/>
        </p:nvSpPr>
        <p:spPr bwMode="auto">
          <a:xfrm>
            <a:off x="6045200" y="36131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79" name="Oval 359"/>
          <p:cNvSpPr>
            <a:spLocks noChangeArrowheads="1"/>
          </p:cNvSpPr>
          <p:nvPr/>
        </p:nvSpPr>
        <p:spPr bwMode="auto">
          <a:xfrm>
            <a:off x="6230938" y="36131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0" name="Oval 360"/>
          <p:cNvSpPr>
            <a:spLocks noChangeArrowheads="1"/>
          </p:cNvSpPr>
          <p:nvPr/>
        </p:nvSpPr>
        <p:spPr bwMode="auto">
          <a:xfrm>
            <a:off x="5767388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1" name="Oval 361"/>
          <p:cNvSpPr>
            <a:spLocks noChangeArrowheads="1"/>
          </p:cNvSpPr>
          <p:nvPr/>
        </p:nvSpPr>
        <p:spPr bwMode="auto">
          <a:xfrm>
            <a:off x="5859463" y="36131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2" name="Oval 362"/>
          <p:cNvSpPr>
            <a:spLocks noChangeArrowheads="1"/>
          </p:cNvSpPr>
          <p:nvPr/>
        </p:nvSpPr>
        <p:spPr bwMode="auto">
          <a:xfrm>
            <a:off x="585946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3" name="Oval 363"/>
          <p:cNvSpPr>
            <a:spLocks noChangeArrowheads="1"/>
          </p:cNvSpPr>
          <p:nvPr/>
        </p:nvSpPr>
        <p:spPr bwMode="auto">
          <a:xfrm>
            <a:off x="3908425" y="34242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4" name="Oval 364"/>
          <p:cNvSpPr>
            <a:spLocks noChangeArrowheads="1"/>
          </p:cNvSpPr>
          <p:nvPr/>
        </p:nvSpPr>
        <p:spPr bwMode="auto">
          <a:xfrm>
            <a:off x="4094163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5" name="Oval 365"/>
          <p:cNvSpPr>
            <a:spLocks noChangeArrowheads="1"/>
          </p:cNvSpPr>
          <p:nvPr/>
        </p:nvSpPr>
        <p:spPr bwMode="auto">
          <a:xfrm>
            <a:off x="4002088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6" name="Oval 366"/>
          <p:cNvSpPr>
            <a:spLocks noChangeArrowheads="1"/>
          </p:cNvSpPr>
          <p:nvPr/>
        </p:nvSpPr>
        <p:spPr bwMode="auto">
          <a:xfrm>
            <a:off x="4187825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7" name="Oval 367"/>
          <p:cNvSpPr>
            <a:spLocks noChangeArrowheads="1"/>
          </p:cNvSpPr>
          <p:nvPr/>
        </p:nvSpPr>
        <p:spPr bwMode="auto">
          <a:xfrm>
            <a:off x="3722688" y="34242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8" name="Oval 368"/>
          <p:cNvSpPr>
            <a:spLocks noChangeArrowheads="1"/>
          </p:cNvSpPr>
          <p:nvPr/>
        </p:nvSpPr>
        <p:spPr bwMode="auto">
          <a:xfrm>
            <a:off x="3816350" y="35179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89" name="Oval 369"/>
          <p:cNvSpPr>
            <a:spLocks noChangeArrowheads="1"/>
          </p:cNvSpPr>
          <p:nvPr/>
        </p:nvSpPr>
        <p:spPr bwMode="auto">
          <a:xfrm>
            <a:off x="4002088" y="37068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0" name="Oval 370"/>
          <p:cNvSpPr>
            <a:spLocks noChangeArrowheads="1"/>
          </p:cNvSpPr>
          <p:nvPr/>
        </p:nvSpPr>
        <p:spPr bwMode="auto">
          <a:xfrm>
            <a:off x="4187825" y="37068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1" name="Oval 371"/>
          <p:cNvSpPr>
            <a:spLocks noChangeArrowheads="1"/>
          </p:cNvSpPr>
          <p:nvPr/>
        </p:nvSpPr>
        <p:spPr bwMode="auto">
          <a:xfrm>
            <a:off x="4094163" y="38004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2" name="Oval 372"/>
          <p:cNvSpPr>
            <a:spLocks noChangeArrowheads="1"/>
          </p:cNvSpPr>
          <p:nvPr/>
        </p:nvSpPr>
        <p:spPr bwMode="auto">
          <a:xfrm>
            <a:off x="4279900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3" name="Oval 373"/>
          <p:cNvSpPr>
            <a:spLocks noChangeArrowheads="1"/>
          </p:cNvSpPr>
          <p:nvPr/>
        </p:nvSpPr>
        <p:spPr bwMode="auto">
          <a:xfrm>
            <a:off x="3816350" y="37068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4" name="Oval 374"/>
          <p:cNvSpPr>
            <a:spLocks noChangeArrowheads="1"/>
          </p:cNvSpPr>
          <p:nvPr/>
        </p:nvSpPr>
        <p:spPr bwMode="auto">
          <a:xfrm>
            <a:off x="3908425" y="38004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5" name="Oval 375"/>
          <p:cNvSpPr>
            <a:spLocks noChangeArrowheads="1"/>
          </p:cNvSpPr>
          <p:nvPr/>
        </p:nvSpPr>
        <p:spPr bwMode="auto">
          <a:xfrm>
            <a:off x="3455988" y="31432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6" name="Oval 376"/>
          <p:cNvSpPr>
            <a:spLocks noChangeArrowheads="1"/>
          </p:cNvSpPr>
          <p:nvPr/>
        </p:nvSpPr>
        <p:spPr bwMode="auto">
          <a:xfrm>
            <a:off x="3487738" y="29003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7" name="Oval 377"/>
          <p:cNvSpPr>
            <a:spLocks noChangeArrowheads="1"/>
          </p:cNvSpPr>
          <p:nvPr/>
        </p:nvSpPr>
        <p:spPr bwMode="auto">
          <a:xfrm>
            <a:off x="3548063" y="30480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8" name="Oval 378"/>
          <p:cNvSpPr>
            <a:spLocks noChangeArrowheads="1"/>
          </p:cNvSpPr>
          <p:nvPr/>
        </p:nvSpPr>
        <p:spPr bwMode="auto">
          <a:xfrm>
            <a:off x="3640138" y="28956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899" name="Oval 379"/>
          <p:cNvSpPr>
            <a:spLocks noChangeArrowheads="1"/>
          </p:cNvSpPr>
          <p:nvPr/>
        </p:nvSpPr>
        <p:spPr bwMode="auto">
          <a:xfrm>
            <a:off x="3548063" y="31432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0" name="Oval 380"/>
          <p:cNvSpPr>
            <a:spLocks noChangeArrowheads="1"/>
          </p:cNvSpPr>
          <p:nvPr/>
        </p:nvSpPr>
        <p:spPr bwMode="auto">
          <a:xfrm>
            <a:off x="3581400" y="2900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1" name="Oval 381"/>
          <p:cNvSpPr>
            <a:spLocks noChangeArrowheads="1"/>
          </p:cNvSpPr>
          <p:nvPr/>
        </p:nvSpPr>
        <p:spPr bwMode="auto">
          <a:xfrm>
            <a:off x="3641725" y="30480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2" name="Oval 382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3" name="Oval 383"/>
          <p:cNvSpPr>
            <a:spLocks noChangeArrowheads="1"/>
          </p:cNvSpPr>
          <p:nvPr/>
        </p:nvSpPr>
        <p:spPr bwMode="auto">
          <a:xfrm>
            <a:off x="4495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4" name="Oval 384"/>
          <p:cNvSpPr>
            <a:spLocks noChangeArrowheads="1"/>
          </p:cNvSpPr>
          <p:nvPr/>
        </p:nvSpPr>
        <p:spPr bwMode="auto">
          <a:xfrm>
            <a:off x="46482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5" name="Oval 385"/>
          <p:cNvSpPr>
            <a:spLocks noChangeArrowheads="1"/>
          </p:cNvSpPr>
          <p:nvPr/>
        </p:nvSpPr>
        <p:spPr bwMode="auto">
          <a:xfrm>
            <a:off x="44958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6" name="Oval 386"/>
          <p:cNvSpPr>
            <a:spLocks noChangeArrowheads="1"/>
          </p:cNvSpPr>
          <p:nvPr/>
        </p:nvSpPr>
        <p:spPr bwMode="auto">
          <a:xfrm>
            <a:off x="48006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7" name="Oval 387"/>
          <p:cNvSpPr>
            <a:spLocks noChangeArrowheads="1"/>
          </p:cNvSpPr>
          <p:nvPr/>
        </p:nvSpPr>
        <p:spPr bwMode="auto">
          <a:xfrm>
            <a:off x="5105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8" name="Oval 388"/>
          <p:cNvSpPr>
            <a:spLocks noChangeArrowheads="1"/>
          </p:cNvSpPr>
          <p:nvPr/>
        </p:nvSpPr>
        <p:spPr bwMode="auto">
          <a:xfrm>
            <a:off x="45720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09" name="Oval 389"/>
          <p:cNvSpPr>
            <a:spLocks noChangeArrowheads="1"/>
          </p:cNvSpPr>
          <p:nvPr/>
        </p:nvSpPr>
        <p:spPr bwMode="auto">
          <a:xfrm>
            <a:off x="4724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0" name="Oval 390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1" name="Oval 391"/>
          <p:cNvSpPr>
            <a:spLocks noChangeArrowheads="1"/>
          </p:cNvSpPr>
          <p:nvPr/>
        </p:nvSpPr>
        <p:spPr bwMode="auto">
          <a:xfrm>
            <a:off x="37338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2" name="Oval 392"/>
          <p:cNvSpPr>
            <a:spLocks noChangeArrowheads="1"/>
          </p:cNvSpPr>
          <p:nvPr/>
        </p:nvSpPr>
        <p:spPr bwMode="auto">
          <a:xfrm>
            <a:off x="3886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3" name="Oval 393"/>
          <p:cNvSpPr>
            <a:spLocks noChangeArrowheads="1"/>
          </p:cNvSpPr>
          <p:nvPr/>
        </p:nvSpPr>
        <p:spPr bwMode="auto">
          <a:xfrm>
            <a:off x="40386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4" name="Oval 394"/>
          <p:cNvSpPr>
            <a:spLocks noChangeArrowheads="1"/>
          </p:cNvSpPr>
          <p:nvPr/>
        </p:nvSpPr>
        <p:spPr bwMode="auto">
          <a:xfrm>
            <a:off x="4191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5" name="Oval 395"/>
          <p:cNvSpPr>
            <a:spLocks noChangeArrowheads="1"/>
          </p:cNvSpPr>
          <p:nvPr/>
        </p:nvSpPr>
        <p:spPr bwMode="auto">
          <a:xfrm>
            <a:off x="44196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6" name="Oval 396"/>
          <p:cNvSpPr>
            <a:spLocks noChangeArrowheads="1"/>
          </p:cNvSpPr>
          <p:nvPr/>
        </p:nvSpPr>
        <p:spPr bwMode="auto">
          <a:xfrm>
            <a:off x="38100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7" name="Oval 397"/>
          <p:cNvSpPr>
            <a:spLocks noChangeArrowheads="1"/>
          </p:cNvSpPr>
          <p:nvPr/>
        </p:nvSpPr>
        <p:spPr bwMode="auto">
          <a:xfrm>
            <a:off x="39624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8" name="Oval 398"/>
          <p:cNvSpPr>
            <a:spLocks noChangeArrowheads="1"/>
          </p:cNvSpPr>
          <p:nvPr/>
        </p:nvSpPr>
        <p:spPr bwMode="auto">
          <a:xfrm>
            <a:off x="41148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19" name="Oval 399"/>
          <p:cNvSpPr>
            <a:spLocks noChangeArrowheads="1"/>
          </p:cNvSpPr>
          <p:nvPr/>
        </p:nvSpPr>
        <p:spPr bwMode="auto">
          <a:xfrm>
            <a:off x="42672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0" name="Oval 400"/>
          <p:cNvSpPr>
            <a:spLocks noChangeArrowheads="1"/>
          </p:cNvSpPr>
          <p:nvPr/>
        </p:nvSpPr>
        <p:spPr bwMode="auto">
          <a:xfrm>
            <a:off x="4419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1" name="Oval 401"/>
          <p:cNvSpPr>
            <a:spLocks noChangeArrowheads="1"/>
          </p:cNvSpPr>
          <p:nvPr/>
        </p:nvSpPr>
        <p:spPr bwMode="auto">
          <a:xfrm>
            <a:off x="38100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2" name="Oval 402"/>
          <p:cNvSpPr>
            <a:spLocks noChangeArrowheads="1"/>
          </p:cNvSpPr>
          <p:nvPr/>
        </p:nvSpPr>
        <p:spPr bwMode="auto">
          <a:xfrm>
            <a:off x="39624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3" name="Oval 403"/>
          <p:cNvSpPr>
            <a:spLocks noChangeArrowheads="1"/>
          </p:cNvSpPr>
          <p:nvPr/>
        </p:nvSpPr>
        <p:spPr bwMode="auto">
          <a:xfrm>
            <a:off x="4114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4" name="Oval 404"/>
          <p:cNvSpPr>
            <a:spLocks noChangeArrowheads="1"/>
          </p:cNvSpPr>
          <p:nvPr/>
        </p:nvSpPr>
        <p:spPr bwMode="auto">
          <a:xfrm>
            <a:off x="42672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5" name="Oval 405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6" name="Oval 406"/>
          <p:cNvSpPr>
            <a:spLocks noChangeArrowheads="1"/>
          </p:cNvSpPr>
          <p:nvPr/>
        </p:nvSpPr>
        <p:spPr bwMode="auto">
          <a:xfrm>
            <a:off x="3886200" y="220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7" name="Oval 407"/>
          <p:cNvSpPr>
            <a:spLocks noChangeArrowheads="1"/>
          </p:cNvSpPr>
          <p:nvPr/>
        </p:nvSpPr>
        <p:spPr bwMode="auto">
          <a:xfrm>
            <a:off x="40386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8" name="Oval 408"/>
          <p:cNvSpPr>
            <a:spLocks noChangeArrowheads="1"/>
          </p:cNvSpPr>
          <p:nvPr/>
        </p:nvSpPr>
        <p:spPr bwMode="auto">
          <a:xfrm>
            <a:off x="41910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29" name="Oval 409"/>
          <p:cNvSpPr>
            <a:spLocks noChangeArrowheads="1"/>
          </p:cNvSpPr>
          <p:nvPr/>
        </p:nvSpPr>
        <p:spPr bwMode="auto">
          <a:xfrm>
            <a:off x="43434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0" name="Oval 410"/>
          <p:cNvSpPr>
            <a:spLocks noChangeArrowheads="1"/>
          </p:cNvSpPr>
          <p:nvPr/>
        </p:nvSpPr>
        <p:spPr bwMode="auto">
          <a:xfrm>
            <a:off x="44958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1" name="Oval 411"/>
          <p:cNvSpPr>
            <a:spLocks noChangeArrowheads="1"/>
          </p:cNvSpPr>
          <p:nvPr/>
        </p:nvSpPr>
        <p:spPr bwMode="auto">
          <a:xfrm>
            <a:off x="45720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2" name="Oval 412"/>
          <p:cNvSpPr>
            <a:spLocks noChangeArrowheads="1"/>
          </p:cNvSpPr>
          <p:nvPr/>
        </p:nvSpPr>
        <p:spPr bwMode="auto">
          <a:xfrm>
            <a:off x="4724400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3" name="Oval 413"/>
          <p:cNvSpPr>
            <a:spLocks noChangeArrowheads="1"/>
          </p:cNvSpPr>
          <p:nvPr/>
        </p:nvSpPr>
        <p:spPr bwMode="auto">
          <a:xfrm>
            <a:off x="5181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4" name="Oval 414"/>
          <p:cNvSpPr>
            <a:spLocks noChangeArrowheads="1"/>
          </p:cNvSpPr>
          <p:nvPr/>
        </p:nvSpPr>
        <p:spPr bwMode="auto">
          <a:xfrm>
            <a:off x="48006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5" name="Oval 415"/>
          <p:cNvSpPr>
            <a:spLocks noChangeArrowheads="1"/>
          </p:cNvSpPr>
          <p:nvPr/>
        </p:nvSpPr>
        <p:spPr bwMode="auto">
          <a:xfrm>
            <a:off x="52578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6" name="Oval 416"/>
          <p:cNvSpPr>
            <a:spLocks noChangeArrowheads="1"/>
          </p:cNvSpPr>
          <p:nvPr/>
        </p:nvSpPr>
        <p:spPr bwMode="auto">
          <a:xfrm>
            <a:off x="57912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7" name="Oval 417"/>
          <p:cNvSpPr>
            <a:spLocks noChangeArrowheads="1"/>
          </p:cNvSpPr>
          <p:nvPr/>
        </p:nvSpPr>
        <p:spPr bwMode="auto">
          <a:xfrm>
            <a:off x="5638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8" name="Oval 418"/>
          <p:cNvSpPr>
            <a:spLocks noChangeArrowheads="1"/>
          </p:cNvSpPr>
          <p:nvPr/>
        </p:nvSpPr>
        <p:spPr bwMode="auto">
          <a:xfrm>
            <a:off x="5791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39" name="Oval 419"/>
          <p:cNvSpPr>
            <a:spLocks noChangeArrowheads="1"/>
          </p:cNvSpPr>
          <p:nvPr/>
        </p:nvSpPr>
        <p:spPr bwMode="auto">
          <a:xfrm>
            <a:off x="59436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0" name="Oval 420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1" name="Oval 421"/>
          <p:cNvSpPr>
            <a:spLocks noChangeArrowheads="1"/>
          </p:cNvSpPr>
          <p:nvPr/>
        </p:nvSpPr>
        <p:spPr bwMode="auto">
          <a:xfrm>
            <a:off x="5867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2" name="Oval 422"/>
          <p:cNvSpPr>
            <a:spLocks noChangeArrowheads="1"/>
          </p:cNvSpPr>
          <p:nvPr/>
        </p:nvSpPr>
        <p:spPr bwMode="auto">
          <a:xfrm>
            <a:off x="571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3" name="Oval 423"/>
          <p:cNvSpPr>
            <a:spLocks noChangeArrowheads="1"/>
          </p:cNvSpPr>
          <p:nvPr/>
        </p:nvSpPr>
        <p:spPr bwMode="auto">
          <a:xfrm>
            <a:off x="5867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4" name="Oval 424"/>
          <p:cNvSpPr>
            <a:spLocks noChangeArrowheads="1"/>
          </p:cNvSpPr>
          <p:nvPr/>
        </p:nvSpPr>
        <p:spPr bwMode="auto">
          <a:xfrm>
            <a:off x="5943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5" name="Oval 425"/>
          <p:cNvSpPr>
            <a:spLocks noChangeArrowheads="1"/>
          </p:cNvSpPr>
          <p:nvPr/>
        </p:nvSpPr>
        <p:spPr bwMode="auto">
          <a:xfrm>
            <a:off x="48768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6" name="Oval 426"/>
          <p:cNvSpPr>
            <a:spLocks noChangeArrowheads="1"/>
          </p:cNvSpPr>
          <p:nvPr/>
        </p:nvSpPr>
        <p:spPr bwMode="auto">
          <a:xfrm>
            <a:off x="50292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7" name="Oval 427"/>
          <p:cNvSpPr>
            <a:spLocks noChangeArrowheads="1"/>
          </p:cNvSpPr>
          <p:nvPr/>
        </p:nvSpPr>
        <p:spPr bwMode="auto">
          <a:xfrm>
            <a:off x="5181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8" name="Oval 428"/>
          <p:cNvSpPr>
            <a:spLocks noChangeArrowheads="1"/>
          </p:cNvSpPr>
          <p:nvPr/>
        </p:nvSpPr>
        <p:spPr bwMode="auto">
          <a:xfrm>
            <a:off x="5334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49" name="Oval 429"/>
          <p:cNvSpPr>
            <a:spLocks noChangeArrowheads="1"/>
          </p:cNvSpPr>
          <p:nvPr/>
        </p:nvSpPr>
        <p:spPr bwMode="auto">
          <a:xfrm>
            <a:off x="5562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0" name="Oval 430"/>
          <p:cNvSpPr>
            <a:spLocks noChangeArrowheads="1"/>
          </p:cNvSpPr>
          <p:nvPr/>
        </p:nvSpPr>
        <p:spPr bwMode="auto">
          <a:xfrm>
            <a:off x="49530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1" name="Oval 431"/>
          <p:cNvSpPr>
            <a:spLocks noChangeArrowheads="1"/>
          </p:cNvSpPr>
          <p:nvPr/>
        </p:nvSpPr>
        <p:spPr bwMode="auto">
          <a:xfrm>
            <a:off x="5105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2" name="Oval 432"/>
          <p:cNvSpPr>
            <a:spLocks noChangeArrowheads="1"/>
          </p:cNvSpPr>
          <p:nvPr/>
        </p:nvSpPr>
        <p:spPr bwMode="auto">
          <a:xfrm>
            <a:off x="52578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3" name="Oval 433"/>
          <p:cNvSpPr>
            <a:spLocks noChangeArrowheads="1"/>
          </p:cNvSpPr>
          <p:nvPr/>
        </p:nvSpPr>
        <p:spPr bwMode="auto">
          <a:xfrm>
            <a:off x="5410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4" name="Oval 434"/>
          <p:cNvSpPr>
            <a:spLocks noChangeArrowheads="1"/>
          </p:cNvSpPr>
          <p:nvPr/>
        </p:nvSpPr>
        <p:spPr bwMode="auto">
          <a:xfrm>
            <a:off x="5562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5" name="Oval 435"/>
          <p:cNvSpPr>
            <a:spLocks noChangeArrowheads="1"/>
          </p:cNvSpPr>
          <p:nvPr/>
        </p:nvSpPr>
        <p:spPr bwMode="auto">
          <a:xfrm>
            <a:off x="4953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6" name="Oval 436"/>
          <p:cNvSpPr>
            <a:spLocks noChangeArrowheads="1"/>
          </p:cNvSpPr>
          <p:nvPr/>
        </p:nvSpPr>
        <p:spPr bwMode="auto">
          <a:xfrm>
            <a:off x="5105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7" name="Oval 437"/>
          <p:cNvSpPr>
            <a:spLocks noChangeArrowheads="1"/>
          </p:cNvSpPr>
          <p:nvPr/>
        </p:nvSpPr>
        <p:spPr bwMode="auto">
          <a:xfrm>
            <a:off x="52578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8" name="Oval 438"/>
          <p:cNvSpPr>
            <a:spLocks noChangeArrowheads="1"/>
          </p:cNvSpPr>
          <p:nvPr/>
        </p:nvSpPr>
        <p:spPr bwMode="auto">
          <a:xfrm>
            <a:off x="54102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59" name="Oval 439"/>
          <p:cNvSpPr>
            <a:spLocks noChangeArrowheads="1"/>
          </p:cNvSpPr>
          <p:nvPr/>
        </p:nvSpPr>
        <p:spPr bwMode="auto">
          <a:xfrm>
            <a:off x="5638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0" name="Oval 440"/>
          <p:cNvSpPr>
            <a:spLocks noChangeArrowheads="1"/>
          </p:cNvSpPr>
          <p:nvPr/>
        </p:nvSpPr>
        <p:spPr bwMode="auto">
          <a:xfrm>
            <a:off x="5029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1" name="Oval 441"/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2" name="Oval 442"/>
          <p:cNvSpPr>
            <a:spLocks noChangeArrowheads="1"/>
          </p:cNvSpPr>
          <p:nvPr/>
        </p:nvSpPr>
        <p:spPr bwMode="auto">
          <a:xfrm>
            <a:off x="53340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3" name="Oval 443"/>
          <p:cNvSpPr>
            <a:spLocks noChangeArrowheads="1"/>
          </p:cNvSpPr>
          <p:nvPr/>
        </p:nvSpPr>
        <p:spPr bwMode="auto">
          <a:xfrm>
            <a:off x="54864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4" name="Oval 444"/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5" name="Oval 445"/>
          <p:cNvSpPr>
            <a:spLocks noChangeArrowheads="1"/>
          </p:cNvSpPr>
          <p:nvPr/>
        </p:nvSpPr>
        <p:spPr bwMode="auto">
          <a:xfrm>
            <a:off x="57150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6" name="Oval 446"/>
          <p:cNvSpPr>
            <a:spLocks noChangeArrowheads="1"/>
          </p:cNvSpPr>
          <p:nvPr/>
        </p:nvSpPr>
        <p:spPr bwMode="auto">
          <a:xfrm>
            <a:off x="5867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7" name="Oval 447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8" name="Oval 448"/>
          <p:cNvSpPr>
            <a:spLocks noChangeArrowheads="1"/>
          </p:cNvSpPr>
          <p:nvPr/>
        </p:nvSpPr>
        <p:spPr bwMode="auto">
          <a:xfrm>
            <a:off x="5943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69" name="Oval 449"/>
          <p:cNvSpPr>
            <a:spLocks noChangeArrowheads="1"/>
          </p:cNvSpPr>
          <p:nvPr/>
        </p:nvSpPr>
        <p:spPr bwMode="auto">
          <a:xfrm>
            <a:off x="6019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0" name="Oval 450"/>
          <p:cNvSpPr>
            <a:spLocks noChangeArrowheads="1"/>
          </p:cNvSpPr>
          <p:nvPr/>
        </p:nvSpPr>
        <p:spPr bwMode="auto">
          <a:xfrm>
            <a:off x="42672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1" name="Oval 451"/>
          <p:cNvSpPr>
            <a:spLocks noChangeArrowheads="1"/>
          </p:cNvSpPr>
          <p:nvPr/>
        </p:nvSpPr>
        <p:spPr bwMode="auto">
          <a:xfrm>
            <a:off x="4419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2" name="Oval 452"/>
          <p:cNvSpPr>
            <a:spLocks noChangeArrowheads="1"/>
          </p:cNvSpPr>
          <p:nvPr/>
        </p:nvSpPr>
        <p:spPr bwMode="auto">
          <a:xfrm>
            <a:off x="41148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3" name="Oval 453"/>
          <p:cNvSpPr>
            <a:spLocks noChangeArrowheads="1"/>
          </p:cNvSpPr>
          <p:nvPr/>
        </p:nvSpPr>
        <p:spPr bwMode="auto">
          <a:xfrm>
            <a:off x="4267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4" name="Oval 454"/>
          <p:cNvSpPr>
            <a:spLocks noChangeArrowheads="1"/>
          </p:cNvSpPr>
          <p:nvPr/>
        </p:nvSpPr>
        <p:spPr bwMode="auto">
          <a:xfrm>
            <a:off x="4038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5" name="Oval 455"/>
          <p:cNvSpPr>
            <a:spLocks noChangeArrowheads="1"/>
          </p:cNvSpPr>
          <p:nvPr/>
        </p:nvSpPr>
        <p:spPr bwMode="auto">
          <a:xfrm>
            <a:off x="4191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6" name="Oval 456"/>
          <p:cNvSpPr>
            <a:spLocks noChangeArrowheads="1"/>
          </p:cNvSpPr>
          <p:nvPr/>
        </p:nvSpPr>
        <p:spPr bwMode="auto">
          <a:xfrm>
            <a:off x="38100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7" name="Oval 457"/>
          <p:cNvSpPr>
            <a:spLocks noChangeArrowheads="1"/>
          </p:cNvSpPr>
          <p:nvPr/>
        </p:nvSpPr>
        <p:spPr bwMode="auto">
          <a:xfrm>
            <a:off x="3962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8" name="Oval 458"/>
          <p:cNvSpPr>
            <a:spLocks noChangeArrowheads="1"/>
          </p:cNvSpPr>
          <p:nvPr/>
        </p:nvSpPr>
        <p:spPr bwMode="auto">
          <a:xfrm>
            <a:off x="4267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79" name="Oval 459"/>
          <p:cNvSpPr>
            <a:spLocks noChangeArrowheads="1"/>
          </p:cNvSpPr>
          <p:nvPr/>
        </p:nvSpPr>
        <p:spPr bwMode="auto">
          <a:xfrm>
            <a:off x="41910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0" name="Oval 460"/>
          <p:cNvSpPr>
            <a:spLocks noChangeArrowheads="1"/>
          </p:cNvSpPr>
          <p:nvPr/>
        </p:nvSpPr>
        <p:spPr bwMode="auto">
          <a:xfrm>
            <a:off x="4267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1" name="Oval 461"/>
          <p:cNvSpPr>
            <a:spLocks noChangeArrowheads="1"/>
          </p:cNvSpPr>
          <p:nvPr/>
        </p:nvSpPr>
        <p:spPr bwMode="auto">
          <a:xfrm>
            <a:off x="4267200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2" name="Oval 462"/>
          <p:cNvSpPr>
            <a:spLocks noChangeArrowheads="1"/>
          </p:cNvSpPr>
          <p:nvPr/>
        </p:nvSpPr>
        <p:spPr bwMode="auto">
          <a:xfrm>
            <a:off x="43434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3" name="Oval 463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4" name="Oval 464"/>
          <p:cNvSpPr>
            <a:spLocks noChangeArrowheads="1"/>
          </p:cNvSpPr>
          <p:nvPr/>
        </p:nvSpPr>
        <p:spPr bwMode="auto">
          <a:xfrm>
            <a:off x="39624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5" name="Oval 465"/>
          <p:cNvSpPr>
            <a:spLocks noChangeArrowheads="1"/>
          </p:cNvSpPr>
          <p:nvPr/>
        </p:nvSpPr>
        <p:spPr bwMode="auto">
          <a:xfrm>
            <a:off x="4038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6" name="Oval 466"/>
          <p:cNvSpPr>
            <a:spLocks noChangeArrowheads="1"/>
          </p:cNvSpPr>
          <p:nvPr/>
        </p:nvSpPr>
        <p:spPr bwMode="auto">
          <a:xfrm>
            <a:off x="40386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7" name="Oval 467"/>
          <p:cNvSpPr>
            <a:spLocks noChangeArrowheads="1"/>
          </p:cNvSpPr>
          <p:nvPr/>
        </p:nvSpPr>
        <p:spPr bwMode="auto">
          <a:xfrm>
            <a:off x="41148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8" name="Oval 468"/>
          <p:cNvSpPr>
            <a:spLocks noChangeArrowheads="1"/>
          </p:cNvSpPr>
          <p:nvPr/>
        </p:nvSpPr>
        <p:spPr bwMode="auto">
          <a:xfrm>
            <a:off x="990600" y="3124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89" name="Oval 469"/>
          <p:cNvSpPr>
            <a:spLocks noChangeArrowheads="1"/>
          </p:cNvSpPr>
          <p:nvPr/>
        </p:nvSpPr>
        <p:spPr bwMode="auto">
          <a:xfrm>
            <a:off x="9906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0" name="Oval 470"/>
          <p:cNvSpPr>
            <a:spLocks noChangeArrowheads="1"/>
          </p:cNvSpPr>
          <p:nvPr/>
        </p:nvSpPr>
        <p:spPr bwMode="auto">
          <a:xfrm>
            <a:off x="9906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1" name="Oval 471"/>
          <p:cNvSpPr>
            <a:spLocks noChangeArrowheads="1"/>
          </p:cNvSpPr>
          <p:nvPr/>
        </p:nvSpPr>
        <p:spPr bwMode="auto">
          <a:xfrm>
            <a:off x="990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2" name="Oval 472"/>
          <p:cNvSpPr>
            <a:spLocks noChangeArrowheads="1"/>
          </p:cNvSpPr>
          <p:nvPr/>
        </p:nvSpPr>
        <p:spPr bwMode="auto">
          <a:xfrm>
            <a:off x="990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3" name="Oval 473"/>
          <p:cNvSpPr>
            <a:spLocks noChangeArrowheads="1"/>
          </p:cNvSpPr>
          <p:nvPr/>
        </p:nvSpPr>
        <p:spPr bwMode="auto">
          <a:xfrm>
            <a:off x="9906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4" name="Oval 474"/>
          <p:cNvSpPr>
            <a:spLocks noChangeArrowheads="1"/>
          </p:cNvSpPr>
          <p:nvPr/>
        </p:nvSpPr>
        <p:spPr bwMode="auto">
          <a:xfrm>
            <a:off x="9906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5995" name="Oval 475"/>
          <p:cNvSpPr>
            <a:spLocks noChangeArrowheads="1"/>
          </p:cNvSpPr>
          <p:nvPr/>
        </p:nvSpPr>
        <p:spPr bwMode="auto">
          <a:xfrm>
            <a:off x="9906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4" name="Oval 484"/>
          <p:cNvSpPr>
            <a:spLocks noChangeArrowheads="1"/>
          </p:cNvSpPr>
          <p:nvPr/>
        </p:nvSpPr>
        <p:spPr bwMode="auto">
          <a:xfrm>
            <a:off x="304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5" name="Oval 485"/>
          <p:cNvSpPr>
            <a:spLocks noChangeArrowheads="1"/>
          </p:cNvSpPr>
          <p:nvPr/>
        </p:nvSpPr>
        <p:spPr bwMode="auto">
          <a:xfrm>
            <a:off x="228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6" name="Oval 486"/>
          <p:cNvSpPr>
            <a:spLocks noChangeArrowheads="1"/>
          </p:cNvSpPr>
          <p:nvPr/>
        </p:nvSpPr>
        <p:spPr bwMode="auto">
          <a:xfrm>
            <a:off x="533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7" name="Oval 487"/>
          <p:cNvSpPr>
            <a:spLocks noChangeArrowheads="1"/>
          </p:cNvSpPr>
          <p:nvPr/>
        </p:nvSpPr>
        <p:spPr bwMode="auto">
          <a:xfrm>
            <a:off x="914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8" name="Oval 488"/>
          <p:cNvSpPr>
            <a:spLocks noChangeArrowheads="1"/>
          </p:cNvSpPr>
          <p:nvPr/>
        </p:nvSpPr>
        <p:spPr bwMode="auto">
          <a:xfrm>
            <a:off x="381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09" name="Oval 489"/>
          <p:cNvSpPr>
            <a:spLocks noChangeArrowheads="1"/>
          </p:cNvSpPr>
          <p:nvPr/>
        </p:nvSpPr>
        <p:spPr bwMode="auto">
          <a:xfrm>
            <a:off x="6858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0" name="Oval 490"/>
          <p:cNvSpPr>
            <a:spLocks noChangeArrowheads="1"/>
          </p:cNvSpPr>
          <p:nvPr/>
        </p:nvSpPr>
        <p:spPr bwMode="auto">
          <a:xfrm>
            <a:off x="762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1" name="Oval 491"/>
          <p:cNvSpPr>
            <a:spLocks noChangeArrowheads="1"/>
          </p:cNvSpPr>
          <p:nvPr/>
        </p:nvSpPr>
        <p:spPr bwMode="auto">
          <a:xfrm>
            <a:off x="457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2" name="Oval 492"/>
          <p:cNvSpPr>
            <a:spLocks noChangeArrowheads="1"/>
          </p:cNvSpPr>
          <p:nvPr/>
        </p:nvSpPr>
        <p:spPr bwMode="auto">
          <a:xfrm>
            <a:off x="1143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3" name="Oval 493"/>
          <p:cNvSpPr>
            <a:spLocks noChangeArrowheads="1"/>
          </p:cNvSpPr>
          <p:nvPr/>
        </p:nvSpPr>
        <p:spPr bwMode="auto">
          <a:xfrm>
            <a:off x="990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4" name="Oval 494"/>
          <p:cNvSpPr>
            <a:spLocks noChangeArrowheads="1"/>
          </p:cNvSpPr>
          <p:nvPr/>
        </p:nvSpPr>
        <p:spPr bwMode="auto">
          <a:xfrm>
            <a:off x="3810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5" name="Oval 495"/>
          <p:cNvSpPr>
            <a:spLocks noChangeArrowheads="1"/>
          </p:cNvSpPr>
          <p:nvPr/>
        </p:nvSpPr>
        <p:spPr bwMode="auto">
          <a:xfrm>
            <a:off x="16002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6" name="Oval 496"/>
          <p:cNvSpPr>
            <a:spLocks noChangeArrowheads="1"/>
          </p:cNvSpPr>
          <p:nvPr/>
        </p:nvSpPr>
        <p:spPr bwMode="auto">
          <a:xfrm>
            <a:off x="14478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7" name="Oval 497"/>
          <p:cNvSpPr>
            <a:spLocks noChangeArrowheads="1"/>
          </p:cNvSpPr>
          <p:nvPr/>
        </p:nvSpPr>
        <p:spPr bwMode="auto">
          <a:xfrm>
            <a:off x="1295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018" name="Oval 498"/>
          <p:cNvSpPr>
            <a:spLocks noChangeArrowheads="1"/>
          </p:cNvSpPr>
          <p:nvPr/>
        </p:nvSpPr>
        <p:spPr bwMode="auto">
          <a:xfrm>
            <a:off x="12192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B07F-F0EB-4286-A051-F723265C475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27074" name="Text Box 2"/>
          <p:cNvSpPr txBox="1">
            <a:spLocks noChangeArrowheads="1"/>
          </p:cNvSpPr>
          <p:nvPr/>
        </p:nvSpPr>
        <p:spPr bwMode="auto">
          <a:xfrm>
            <a:off x="1866100" y="171450"/>
            <a:ext cx="53657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Model Based Methods</a:t>
            </a:r>
          </a:p>
        </p:txBody>
      </p:sp>
      <p:sp>
        <p:nvSpPr>
          <p:cNvPr id="1027075" name="Text Box 3"/>
          <p:cNvSpPr txBox="1">
            <a:spLocks noChangeArrowheads="1"/>
          </p:cNvSpPr>
          <p:nvPr/>
        </p:nvSpPr>
        <p:spPr bwMode="auto">
          <a:xfrm>
            <a:off x="304800" y="1355725"/>
            <a:ext cx="84693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One advantage of K-means is that it is a principled method –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it has a probabilistic interpretation.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This allows a principle investigation of the algorithm; a better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understanding of what it does, and a way to modify it in a principled way.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Can this be done for other algorithms?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164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E0D3-802B-4BA4-872A-61883A52F51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28098" name="Text Box 2"/>
          <p:cNvSpPr txBox="1">
            <a:spLocks noChangeArrowheads="1"/>
          </p:cNvSpPr>
          <p:nvPr/>
        </p:nvSpPr>
        <p:spPr bwMode="auto">
          <a:xfrm>
            <a:off x="1590723" y="171450"/>
            <a:ext cx="59323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Agglomerative Clustering</a:t>
            </a:r>
          </a:p>
        </p:txBody>
      </p:sp>
      <p:sp>
        <p:nvSpPr>
          <p:cNvPr id="1028099" name="Text Box 3"/>
          <p:cNvSpPr txBox="1">
            <a:spLocks noChangeArrowheads="1"/>
          </p:cNvSpPr>
          <p:nvPr/>
        </p:nvSpPr>
        <p:spPr bwMode="auto">
          <a:xfrm>
            <a:off x="304800" y="1096962"/>
            <a:ext cx="8237538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Assume a distance measure between points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d(x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Define a distance measure between Clusters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D(c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0000FF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en-US" altLang="en-US" sz="2000" u="none" dirty="0">
                <a:solidFill>
                  <a:srgbClr val="0000FF"/>
                </a:solidFill>
                <a:effectLst/>
                <a:latin typeface="Tahoma" pitchFamily="34" charset="0"/>
              </a:rPr>
              <a:t>Algorithm: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 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Initialize: Each point in a separate cluster.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effectLst/>
                <a:latin typeface="Tahoma" pitchFamily="34" charset="0"/>
              </a:rPr>
              <a:t> At each stage, merge the two closest clusters according to D. 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</a:rPr>
              <a:t>        (I.e., merge the two D-closest clusters). </a:t>
            </a:r>
            <a:endParaRPr lang="en-US" altLang="en-US" sz="2000" b="0" dirty="0"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32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Different definitions of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 for the same 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d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 give rise to radically different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partitions of the data.</a:t>
            </a:r>
          </a:p>
        </p:txBody>
      </p:sp>
    </p:spTree>
    <p:extLst>
      <p:ext uri="{BB962C8B-B14F-4D97-AF65-F5344CB8AC3E}">
        <p14:creationId xmlns:p14="http://schemas.microsoft.com/office/powerpoint/2010/main" val="44610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Clustering is a mode of unsupervised learning.</a:t>
            </a:r>
          </a:p>
          <a:p>
            <a:r>
              <a:rPr lang="en-US" altLang="en-US" sz="2000" dirty="0" smtClean="0"/>
              <a:t>Given a collection of data points, the goal is to find structure in the data:  organize that data into sensible groups.</a:t>
            </a:r>
          </a:p>
          <a:p>
            <a:r>
              <a:rPr lang="en-US" altLang="en-US" sz="2000" dirty="0" smtClean="0"/>
              <a:t>We are after a convenient and valid organization of the data, not after a rule for separating future data into categories.</a:t>
            </a:r>
          </a:p>
          <a:p>
            <a:r>
              <a:rPr lang="en-US" altLang="en-US" sz="2000" dirty="0" smtClean="0"/>
              <a:t>Cluster analysis is the formal study  of algorithms and methods for doing that.</a:t>
            </a:r>
          </a:p>
          <a:p>
            <a:r>
              <a:rPr lang="en-US" altLang="en-US" sz="2000" dirty="0">
                <a:solidFill>
                  <a:srgbClr val="000066"/>
                </a:solidFill>
              </a:rPr>
              <a:t>How many are there ?</a:t>
            </a:r>
          </a:p>
          <a:p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26372" name="Oval 4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3" name="Oval 5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4" name="Oval 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5" name="Oval 7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6" name="Oval 8"/>
          <p:cNvSpPr>
            <a:spLocks noChangeArrowheads="1"/>
          </p:cNvSpPr>
          <p:nvPr/>
        </p:nvSpPr>
        <p:spPr bwMode="auto">
          <a:xfrm>
            <a:off x="4572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7" name="Oval 9"/>
          <p:cNvSpPr>
            <a:spLocks noChangeArrowheads="1"/>
          </p:cNvSpPr>
          <p:nvPr/>
        </p:nvSpPr>
        <p:spPr bwMode="auto">
          <a:xfrm>
            <a:off x="4648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8" name="Oval 10"/>
          <p:cNvSpPr>
            <a:spLocks noChangeArrowheads="1"/>
          </p:cNvSpPr>
          <p:nvPr/>
        </p:nvSpPr>
        <p:spPr bwMode="auto">
          <a:xfrm>
            <a:off x="4267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4267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0" name="Oval 12"/>
          <p:cNvSpPr>
            <a:spLocks noChangeArrowheads="1"/>
          </p:cNvSpPr>
          <p:nvPr/>
        </p:nvSpPr>
        <p:spPr bwMode="auto">
          <a:xfrm>
            <a:off x="4419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1" name="Oval 13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2" name="Oval 14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3" name="Oval 15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4" name="Oval 16"/>
          <p:cNvSpPr>
            <a:spLocks noChangeArrowheads="1"/>
          </p:cNvSpPr>
          <p:nvPr/>
        </p:nvSpPr>
        <p:spPr bwMode="auto">
          <a:xfrm>
            <a:off x="4572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5" name="Oval 17"/>
          <p:cNvSpPr>
            <a:spLocks noChangeArrowheads="1"/>
          </p:cNvSpPr>
          <p:nvPr/>
        </p:nvSpPr>
        <p:spPr bwMode="auto">
          <a:xfrm>
            <a:off x="4357688" y="48768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6" name="Oval 18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7" name="Oval 19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8" name="Oval 20"/>
          <p:cNvSpPr>
            <a:spLocks noChangeArrowheads="1"/>
          </p:cNvSpPr>
          <p:nvPr/>
        </p:nvSpPr>
        <p:spPr bwMode="auto">
          <a:xfrm>
            <a:off x="4730750" y="48768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9" name="Oval 21"/>
          <p:cNvSpPr>
            <a:spLocks noChangeArrowheads="1"/>
          </p:cNvSpPr>
          <p:nvPr/>
        </p:nvSpPr>
        <p:spPr bwMode="auto">
          <a:xfrm>
            <a:off x="5751513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0" name="Oval 22"/>
          <p:cNvSpPr>
            <a:spLocks noChangeArrowheads="1"/>
          </p:cNvSpPr>
          <p:nvPr/>
        </p:nvSpPr>
        <p:spPr bwMode="auto">
          <a:xfrm>
            <a:off x="5659438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1" name="Oval 23"/>
          <p:cNvSpPr>
            <a:spLocks noChangeArrowheads="1"/>
          </p:cNvSpPr>
          <p:nvPr/>
        </p:nvSpPr>
        <p:spPr bwMode="auto">
          <a:xfrm>
            <a:off x="58451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2" name="Oval 24"/>
          <p:cNvSpPr>
            <a:spLocks noChangeArrowheads="1"/>
          </p:cNvSpPr>
          <p:nvPr/>
        </p:nvSpPr>
        <p:spPr bwMode="auto">
          <a:xfrm>
            <a:off x="57515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3" name="Oval 25"/>
          <p:cNvSpPr>
            <a:spLocks noChangeArrowheads="1"/>
          </p:cNvSpPr>
          <p:nvPr/>
        </p:nvSpPr>
        <p:spPr bwMode="auto">
          <a:xfrm>
            <a:off x="59372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4" name="Oval 26"/>
          <p:cNvSpPr>
            <a:spLocks noChangeArrowheads="1"/>
          </p:cNvSpPr>
          <p:nvPr/>
        </p:nvSpPr>
        <p:spPr bwMode="auto">
          <a:xfrm>
            <a:off x="528796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5" name="Oval 27"/>
          <p:cNvSpPr>
            <a:spLocks noChangeArrowheads="1"/>
          </p:cNvSpPr>
          <p:nvPr/>
        </p:nvSpPr>
        <p:spPr bwMode="auto">
          <a:xfrm>
            <a:off x="547370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6" name="Oval 28"/>
          <p:cNvSpPr>
            <a:spLocks noChangeArrowheads="1"/>
          </p:cNvSpPr>
          <p:nvPr/>
        </p:nvSpPr>
        <p:spPr bwMode="auto">
          <a:xfrm>
            <a:off x="538003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7" name="Oval 29"/>
          <p:cNvSpPr>
            <a:spLocks noChangeArrowheads="1"/>
          </p:cNvSpPr>
          <p:nvPr/>
        </p:nvSpPr>
        <p:spPr bwMode="auto">
          <a:xfrm>
            <a:off x="556577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8" name="Oval 30"/>
          <p:cNvSpPr>
            <a:spLocks noChangeArrowheads="1"/>
          </p:cNvSpPr>
          <p:nvPr/>
        </p:nvSpPr>
        <p:spPr bwMode="auto">
          <a:xfrm>
            <a:off x="5565775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9" name="Oval 31"/>
          <p:cNvSpPr>
            <a:spLocks noChangeArrowheads="1"/>
          </p:cNvSpPr>
          <p:nvPr/>
        </p:nvSpPr>
        <p:spPr bwMode="auto">
          <a:xfrm>
            <a:off x="6402388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0" name="Oval 32"/>
          <p:cNvSpPr>
            <a:spLocks noChangeArrowheads="1"/>
          </p:cNvSpPr>
          <p:nvPr/>
        </p:nvSpPr>
        <p:spPr bwMode="auto">
          <a:xfrm>
            <a:off x="6310313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1" name="Oval 33"/>
          <p:cNvSpPr>
            <a:spLocks noChangeArrowheads="1"/>
          </p:cNvSpPr>
          <p:nvPr/>
        </p:nvSpPr>
        <p:spPr bwMode="auto">
          <a:xfrm>
            <a:off x="6496050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2" name="Oval 34"/>
          <p:cNvSpPr>
            <a:spLocks noChangeArrowheads="1"/>
          </p:cNvSpPr>
          <p:nvPr/>
        </p:nvSpPr>
        <p:spPr bwMode="auto">
          <a:xfrm>
            <a:off x="64023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3" name="Oval 35"/>
          <p:cNvSpPr>
            <a:spLocks noChangeArrowheads="1"/>
          </p:cNvSpPr>
          <p:nvPr/>
        </p:nvSpPr>
        <p:spPr bwMode="auto">
          <a:xfrm>
            <a:off x="65881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4" name="Oval 36"/>
          <p:cNvSpPr>
            <a:spLocks noChangeArrowheads="1"/>
          </p:cNvSpPr>
          <p:nvPr/>
        </p:nvSpPr>
        <p:spPr bwMode="auto">
          <a:xfrm>
            <a:off x="5937250" y="51593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5" name="Oval 37"/>
          <p:cNvSpPr>
            <a:spLocks noChangeArrowheads="1"/>
          </p:cNvSpPr>
          <p:nvPr/>
        </p:nvSpPr>
        <p:spPr bwMode="auto">
          <a:xfrm>
            <a:off x="61245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6" name="Oval 38"/>
          <p:cNvSpPr>
            <a:spLocks noChangeArrowheads="1"/>
          </p:cNvSpPr>
          <p:nvPr/>
        </p:nvSpPr>
        <p:spPr bwMode="auto">
          <a:xfrm>
            <a:off x="603091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7" name="Oval 39"/>
          <p:cNvSpPr>
            <a:spLocks noChangeArrowheads="1"/>
          </p:cNvSpPr>
          <p:nvPr/>
        </p:nvSpPr>
        <p:spPr bwMode="auto">
          <a:xfrm>
            <a:off x="62166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8" name="Oval 40"/>
          <p:cNvSpPr>
            <a:spLocks noChangeArrowheads="1"/>
          </p:cNvSpPr>
          <p:nvPr/>
        </p:nvSpPr>
        <p:spPr bwMode="auto">
          <a:xfrm>
            <a:off x="6216650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9" name="Oval 41"/>
          <p:cNvSpPr>
            <a:spLocks noChangeArrowheads="1"/>
          </p:cNvSpPr>
          <p:nvPr/>
        </p:nvSpPr>
        <p:spPr bwMode="auto">
          <a:xfrm>
            <a:off x="5845175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0" name="Oval 42"/>
          <p:cNvSpPr>
            <a:spLocks noChangeArrowheads="1"/>
          </p:cNvSpPr>
          <p:nvPr/>
        </p:nvSpPr>
        <p:spPr bwMode="auto">
          <a:xfrm>
            <a:off x="57515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1" name="Oval 43"/>
          <p:cNvSpPr>
            <a:spLocks noChangeArrowheads="1"/>
          </p:cNvSpPr>
          <p:nvPr/>
        </p:nvSpPr>
        <p:spPr bwMode="auto">
          <a:xfrm>
            <a:off x="59372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2" name="Oval 44"/>
          <p:cNvSpPr>
            <a:spLocks noChangeArrowheads="1"/>
          </p:cNvSpPr>
          <p:nvPr/>
        </p:nvSpPr>
        <p:spPr bwMode="auto">
          <a:xfrm>
            <a:off x="58451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3" name="Oval 45"/>
          <p:cNvSpPr>
            <a:spLocks noChangeArrowheads="1"/>
          </p:cNvSpPr>
          <p:nvPr/>
        </p:nvSpPr>
        <p:spPr bwMode="auto">
          <a:xfrm>
            <a:off x="6030913" y="61007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4" name="Oval 46"/>
          <p:cNvSpPr>
            <a:spLocks noChangeArrowheads="1"/>
          </p:cNvSpPr>
          <p:nvPr/>
        </p:nvSpPr>
        <p:spPr bwMode="auto">
          <a:xfrm>
            <a:off x="538003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5" name="Oval 47"/>
          <p:cNvSpPr>
            <a:spLocks noChangeArrowheads="1"/>
          </p:cNvSpPr>
          <p:nvPr/>
        </p:nvSpPr>
        <p:spPr bwMode="auto">
          <a:xfrm>
            <a:off x="556577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6" name="Oval 48"/>
          <p:cNvSpPr>
            <a:spLocks noChangeArrowheads="1"/>
          </p:cNvSpPr>
          <p:nvPr/>
        </p:nvSpPr>
        <p:spPr bwMode="auto">
          <a:xfrm>
            <a:off x="547370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7" name="Oval 49"/>
          <p:cNvSpPr>
            <a:spLocks noChangeArrowheads="1"/>
          </p:cNvSpPr>
          <p:nvPr/>
        </p:nvSpPr>
        <p:spPr bwMode="auto">
          <a:xfrm>
            <a:off x="565943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8" name="Oval 50"/>
          <p:cNvSpPr>
            <a:spLocks noChangeArrowheads="1"/>
          </p:cNvSpPr>
          <p:nvPr/>
        </p:nvSpPr>
        <p:spPr bwMode="auto">
          <a:xfrm>
            <a:off x="5659438" y="59118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9" name="Oval 51"/>
          <p:cNvSpPr>
            <a:spLocks noChangeArrowheads="1"/>
          </p:cNvSpPr>
          <p:nvPr/>
        </p:nvSpPr>
        <p:spPr bwMode="auto">
          <a:xfrm>
            <a:off x="6773863" y="59118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0" name="Oval 52"/>
          <p:cNvSpPr>
            <a:spLocks noChangeArrowheads="1"/>
          </p:cNvSpPr>
          <p:nvPr/>
        </p:nvSpPr>
        <p:spPr bwMode="auto">
          <a:xfrm>
            <a:off x="6402388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1" name="Oval 53"/>
          <p:cNvSpPr>
            <a:spLocks noChangeArrowheads="1"/>
          </p:cNvSpPr>
          <p:nvPr/>
        </p:nvSpPr>
        <p:spPr bwMode="auto">
          <a:xfrm>
            <a:off x="658812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2" name="Oval 54"/>
          <p:cNvSpPr>
            <a:spLocks noChangeArrowheads="1"/>
          </p:cNvSpPr>
          <p:nvPr/>
        </p:nvSpPr>
        <p:spPr bwMode="auto">
          <a:xfrm>
            <a:off x="649605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3" name="Oval 55"/>
          <p:cNvSpPr>
            <a:spLocks noChangeArrowheads="1"/>
          </p:cNvSpPr>
          <p:nvPr/>
        </p:nvSpPr>
        <p:spPr bwMode="auto">
          <a:xfrm>
            <a:off x="6681788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4" name="Oval 56"/>
          <p:cNvSpPr>
            <a:spLocks noChangeArrowheads="1"/>
          </p:cNvSpPr>
          <p:nvPr/>
        </p:nvSpPr>
        <p:spPr bwMode="auto">
          <a:xfrm>
            <a:off x="6030913" y="60071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5" name="Oval 57"/>
          <p:cNvSpPr>
            <a:spLocks noChangeArrowheads="1"/>
          </p:cNvSpPr>
          <p:nvPr/>
        </p:nvSpPr>
        <p:spPr bwMode="auto">
          <a:xfrm>
            <a:off x="6216650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6" name="Oval 58"/>
          <p:cNvSpPr>
            <a:spLocks noChangeArrowheads="1"/>
          </p:cNvSpPr>
          <p:nvPr/>
        </p:nvSpPr>
        <p:spPr bwMode="auto">
          <a:xfrm>
            <a:off x="6124575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7" name="Oval 59"/>
          <p:cNvSpPr>
            <a:spLocks noChangeArrowheads="1"/>
          </p:cNvSpPr>
          <p:nvPr/>
        </p:nvSpPr>
        <p:spPr bwMode="auto">
          <a:xfrm>
            <a:off x="6310313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8" name="Oval 60"/>
          <p:cNvSpPr>
            <a:spLocks noChangeArrowheads="1"/>
          </p:cNvSpPr>
          <p:nvPr/>
        </p:nvSpPr>
        <p:spPr bwMode="auto">
          <a:xfrm>
            <a:off x="6588125" y="59118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9" name="Oval 61"/>
          <p:cNvSpPr>
            <a:spLocks noChangeArrowheads="1"/>
          </p:cNvSpPr>
          <p:nvPr/>
        </p:nvSpPr>
        <p:spPr bwMode="auto">
          <a:xfrm>
            <a:off x="69596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0" name="Oval 62"/>
          <p:cNvSpPr>
            <a:spLocks noChangeArrowheads="1"/>
          </p:cNvSpPr>
          <p:nvPr/>
        </p:nvSpPr>
        <p:spPr bwMode="auto">
          <a:xfrm>
            <a:off x="68675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1" name="Oval 63"/>
          <p:cNvSpPr>
            <a:spLocks noChangeArrowheads="1"/>
          </p:cNvSpPr>
          <p:nvPr/>
        </p:nvSpPr>
        <p:spPr bwMode="auto">
          <a:xfrm>
            <a:off x="7053263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2" name="Oval 64"/>
          <p:cNvSpPr>
            <a:spLocks noChangeArrowheads="1"/>
          </p:cNvSpPr>
          <p:nvPr/>
        </p:nvSpPr>
        <p:spPr bwMode="auto">
          <a:xfrm>
            <a:off x="69596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3" name="Oval 65"/>
          <p:cNvSpPr>
            <a:spLocks noChangeArrowheads="1"/>
          </p:cNvSpPr>
          <p:nvPr/>
        </p:nvSpPr>
        <p:spPr bwMode="auto">
          <a:xfrm>
            <a:off x="7145338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4" name="Oval 66"/>
          <p:cNvSpPr>
            <a:spLocks noChangeArrowheads="1"/>
          </p:cNvSpPr>
          <p:nvPr/>
        </p:nvSpPr>
        <p:spPr bwMode="auto">
          <a:xfrm>
            <a:off x="66817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5" name="Oval 67"/>
          <p:cNvSpPr>
            <a:spLocks noChangeArrowheads="1"/>
          </p:cNvSpPr>
          <p:nvPr/>
        </p:nvSpPr>
        <p:spPr bwMode="auto">
          <a:xfrm>
            <a:off x="67738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6" name="Oval 68"/>
          <p:cNvSpPr>
            <a:spLocks noChangeArrowheads="1"/>
          </p:cNvSpPr>
          <p:nvPr/>
        </p:nvSpPr>
        <p:spPr bwMode="auto">
          <a:xfrm>
            <a:off x="67738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7" name="Oval 69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8" name="Oval 70"/>
          <p:cNvSpPr>
            <a:spLocks noChangeArrowheads="1"/>
          </p:cNvSpPr>
          <p:nvPr/>
        </p:nvSpPr>
        <p:spPr bwMode="auto">
          <a:xfrm>
            <a:off x="4916488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9" name="Oval 71"/>
          <p:cNvSpPr>
            <a:spLocks noChangeArrowheads="1"/>
          </p:cNvSpPr>
          <p:nvPr/>
        </p:nvSpPr>
        <p:spPr bwMode="auto">
          <a:xfrm>
            <a:off x="5102225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0" name="Oval 72"/>
          <p:cNvSpPr>
            <a:spLocks noChangeArrowheads="1"/>
          </p:cNvSpPr>
          <p:nvPr/>
        </p:nvSpPr>
        <p:spPr bwMode="auto">
          <a:xfrm>
            <a:off x="5008563" y="58181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1" name="Oval 73"/>
          <p:cNvSpPr>
            <a:spLocks noChangeArrowheads="1"/>
          </p:cNvSpPr>
          <p:nvPr/>
        </p:nvSpPr>
        <p:spPr bwMode="auto">
          <a:xfrm>
            <a:off x="5194300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2" name="Oval 74"/>
          <p:cNvSpPr>
            <a:spLocks noChangeArrowheads="1"/>
          </p:cNvSpPr>
          <p:nvPr/>
        </p:nvSpPr>
        <p:spPr bwMode="auto">
          <a:xfrm>
            <a:off x="4730750" y="57245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3" name="Oval 75"/>
          <p:cNvSpPr>
            <a:spLocks noChangeArrowheads="1"/>
          </p:cNvSpPr>
          <p:nvPr/>
        </p:nvSpPr>
        <p:spPr bwMode="auto">
          <a:xfrm>
            <a:off x="4822825" y="58181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4" name="Oval 76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5" name="Oval 77"/>
          <p:cNvSpPr>
            <a:spLocks noChangeArrowheads="1"/>
          </p:cNvSpPr>
          <p:nvPr/>
        </p:nvSpPr>
        <p:spPr bwMode="auto">
          <a:xfrm>
            <a:off x="6773863" y="55356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6" name="Oval 78"/>
          <p:cNvSpPr>
            <a:spLocks noChangeArrowheads="1"/>
          </p:cNvSpPr>
          <p:nvPr/>
        </p:nvSpPr>
        <p:spPr bwMode="auto">
          <a:xfrm>
            <a:off x="6402388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7" name="Oval 79"/>
          <p:cNvSpPr>
            <a:spLocks noChangeArrowheads="1"/>
          </p:cNvSpPr>
          <p:nvPr/>
        </p:nvSpPr>
        <p:spPr bwMode="auto">
          <a:xfrm>
            <a:off x="65881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8" name="Oval 80"/>
          <p:cNvSpPr>
            <a:spLocks noChangeArrowheads="1"/>
          </p:cNvSpPr>
          <p:nvPr/>
        </p:nvSpPr>
        <p:spPr bwMode="auto">
          <a:xfrm>
            <a:off x="6588125" y="55356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9" name="Oval 81"/>
          <p:cNvSpPr>
            <a:spLocks noChangeArrowheads="1"/>
          </p:cNvSpPr>
          <p:nvPr/>
        </p:nvSpPr>
        <p:spPr bwMode="auto">
          <a:xfrm>
            <a:off x="695960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0" name="Oval 82"/>
          <p:cNvSpPr>
            <a:spLocks noChangeArrowheads="1"/>
          </p:cNvSpPr>
          <p:nvPr/>
        </p:nvSpPr>
        <p:spPr bwMode="auto">
          <a:xfrm>
            <a:off x="68675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1" name="Oval 83"/>
          <p:cNvSpPr>
            <a:spLocks noChangeArrowheads="1"/>
          </p:cNvSpPr>
          <p:nvPr/>
        </p:nvSpPr>
        <p:spPr bwMode="auto">
          <a:xfrm>
            <a:off x="7053263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2" name="Oval 84"/>
          <p:cNvSpPr>
            <a:spLocks noChangeArrowheads="1"/>
          </p:cNvSpPr>
          <p:nvPr/>
        </p:nvSpPr>
        <p:spPr bwMode="auto">
          <a:xfrm>
            <a:off x="6959600" y="54419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3" name="Oval 85"/>
          <p:cNvSpPr>
            <a:spLocks noChangeArrowheads="1"/>
          </p:cNvSpPr>
          <p:nvPr/>
        </p:nvSpPr>
        <p:spPr bwMode="auto">
          <a:xfrm>
            <a:off x="7145338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4" name="Oval 86"/>
          <p:cNvSpPr>
            <a:spLocks noChangeArrowheads="1"/>
          </p:cNvSpPr>
          <p:nvPr/>
        </p:nvSpPr>
        <p:spPr bwMode="auto">
          <a:xfrm>
            <a:off x="66817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5" name="Oval 87"/>
          <p:cNvSpPr>
            <a:spLocks noChangeArrowheads="1"/>
          </p:cNvSpPr>
          <p:nvPr/>
        </p:nvSpPr>
        <p:spPr bwMode="auto">
          <a:xfrm>
            <a:off x="6773863" y="54419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6" name="Oval 88"/>
          <p:cNvSpPr>
            <a:spLocks noChangeArrowheads="1"/>
          </p:cNvSpPr>
          <p:nvPr/>
        </p:nvSpPr>
        <p:spPr bwMode="auto">
          <a:xfrm>
            <a:off x="67738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7" name="Oval 89"/>
          <p:cNvSpPr>
            <a:spLocks noChangeArrowheads="1"/>
          </p:cNvSpPr>
          <p:nvPr/>
        </p:nvSpPr>
        <p:spPr bwMode="auto">
          <a:xfrm>
            <a:off x="4822825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8" name="Oval 90"/>
          <p:cNvSpPr>
            <a:spLocks noChangeArrowheads="1"/>
          </p:cNvSpPr>
          <p:nvPr/>
        </p:nvSpPr>
        <p:spPr bwMode="auto">
          <a:xfrm>
            <a:off x="5008563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9" name="Oval 91"/>
          <p:cNvSpPr>
            <a:spLocks noChangeArrowheads="1"/>
          </p:cNvSpPr>
          <p:nvPr/>
        </p:nvSpPr>
        <p:spPr bwMode="auto">
          <a:xfrm>
            <a:off x="4916488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0" name="Oval 92"/>
          <p:cNvSpPr>
            <a:spLocks noChangeArrowheads="1"/>
          </p:cNvSpPr>
          <p:nvPr/>
        </p:nvSpPr>
        <p:spPr bwMode="auto">
          <a:xfrm>
            <a:off x="5102225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1" name="Oval 93"/>
          <p:cNvSpPr>
            <a:spLocks noChangeArrowheads="1"/>
          </p:cNvSpPr>
          <p:nvPr/>
        </p:nvSpPr>
        <p:spPr bwMode="auto">
          <a:xfrm>
            <a:off x="4637088" y="52530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2" name="Oval 94"/>
          <p:cNvSpPr>
            <a:spLocks noChangeArrowheads="1"/>
          </p:cNvSpPr>
          <p:nvPr/>
        </p:nvSpPr>
        <p:spPr bwMode="auto">
          <a:xfrm>
            <a:off x="4730750" y="53467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3" name="Oval 95"/>
          <p:cNvSpPr>
            <a:spLocks noChangeArrowheads="1"/>
          </p:cNvSpPr>
          <p:nvPr/>
        </p:nvSpPr>
        <p:spPr bwMode="auto">
          <a:xfrm>
            <a:off x="4916488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4" name="Oval 96"/>
          <p:cNvSpPr>
            <a:spLocks noChangeArrowheads="1"/>
          </p:cNvSpPr>
          <p:nvPr/>
        </p:nvSpPr>
        <p:spPr bwMode="auto">
          <a:xfrm>
            <a:off x="5102225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5" name="Oval 97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6" name="Oval 98"/>
          <p:cNvSpPr>
            <a:spLocks noChangeArrowheads="1"/>
          </p:cNvSpPr>
          <p:nvPr/>
        </p:nvSpPr>
        <p:spPr bwMode="auto">
          <a:xfrm>
            <a:off x="5194300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7" name="Oval 99"/>
          <p:cNvSpPr>
            <a:spLocks noChangeArrowheads="1"/>
          </p:cNvSpPr>
          <p:nvPr/>
        </p:nvSpPr>
        <p:spPr bwMode="auto">
          <a:xfrm>
            <a:off x="4730750" y="55356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8" name="Oval 100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9" name="Oval 101"/>
          <p:cNvSpPr>
            <a:spLocks noChangeArrowheads="1"/>
          </p:cNvSpPr>
          <p:nvPr/>
        </p:nvSpPr>
        <p:spPr bwMode="auto">
          <a:xfrm>
            <a:off x="4370388" y="49720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0" name="Oval 102"/>
          <p:cNvSpPr>
            <a:spLocks noChangeArrowheads="1"/>
          </p:cNvSpPr>
          <p:nvPr/>
        </p:nvSpPr>
        <p:spPr bwMode="auto">
          <a:xfrm>
            <a:off x="4402138" y="47291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1" name="Oval 103"/>
          <p:cNvSpPr>
            <a:spLocks noChangeArrowheads="1"/>
          </p:cNvSpPr>
          <p:nvPr/>
        </p:nvSpPr>
        <p:spPr bwMode="auto">
          <a:xfrm>
            <a:off x="4462463" y="48768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2" name="Oval 104"/>
          <p:cNvSpPr>
            <a:spLocks noChangeArrowheads="1"/>
          </p:cNvSpPr>
          <p:nvPr/>
        </p:nvSpPr>
        <p:spPr bwMode="auto">
          <a:xfrm>
            <a:off x="4554538" y="47244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3" name="Oval 105"/>
          <p:cNvSpPr>
            <a:spLocks noChangeArrowheads="1"/>
          </p:cNvSpPr>
          <p:nvPr/>
        </p:nvSpPr>
        <p:spPr bwMode="auto">
          <a:xfrm>
            <a:off x="4462463" y="49720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4" name="Oval 106"/>
          <p:cNvSpPr>
            <a:spLocks noChangeArrowheads="1"/>
          </p:cNvSpPr>
          <p:nvPr/>
        </p:nvSpPr>
        <p:spPr bwMode="auto">
          <a:xfrm>
            <a:off x="4495800" y="47291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5" name="Oval 107"/>
          <p:cNvSpPr>
            <a:spLocks noChangeArrowheads="1"/>
          </p:cNvSpPr>
          <p:nvPr/>
        </p:nvSpPr>
        <p:spPr bwMode="auto">
          <a:xfrm>
            <a:off x="4556125" y="48768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6" name="Oval 108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7" name="Oval 109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8" name="Oval 110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9" name="Oval 111"/>
          <p:cNvSpPr>
            <a:spLocks noChangeArrowheads="1"/>
          </p:cNvSpPr>
          <p:nvPr/>
        </p:nvSpPr>
        <p:spPr bwMode="auto">
          <a:xfrm>
            <a:off x="5410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0" name="Oval 112"/>
          <p:cNvSpPr>
            <a:spLocks noChangeArrowheads="1"/>
          </p:cNvSpPr>
          <p:nvPr/>
        </p:nvSpPr>
        <p:spPr bwMode="auto">
          <a:xfrm>
            <a:off x="57150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1" name="Oval 113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2" name="Oval 114"/>
          <p:cNvSpPr>
            <a:spLocks noChangeArrowheads="1"/>
          </p:cNvSpPr>
          <p:nvPr/>
        </p:nvSpPr>
        <p:spPr bwMode="auto">
          <a:xfrm>
            <a:off x="54864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3" name="Oval 115"/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4" name="Oval 116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5" name="Oval 117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6" name="Oval 118"/>
          <p:cNvSpPr>
            <a:spLocks noChangeArrowheads="1"/>
          </p:cNvSpPr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7" name="Oval 119"/>
          <p:cNvSpPr>
            <a:spLocks noChangeArrowheads="1"/>
          </p:cNvSpPr>
          <p:nvPr/>
        </p:nvSpPr>
        <p:spPr bwMode="auto">
          <a:xfrm>
            <a:off x="49530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8" name="Oval 120"/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9" name="Oval 121"/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0" name="Oval 122"/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1" name="Oval 123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2" name="Oval 124"/>
          <p:cNvSpPr>
            <a:spLocks noChangeArrowheads="1"/>
          </p:cNvSpPr>
          <p:nvPr/>
        </p:nvSpPr>
        <p:spPr bwMode="auto">
          <a:xfrm>
            <a:off x="50292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3" name="Oval 12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4" name="Oval 126"/>
          <p:cNvSpPr>
            <a:spLocks noChangeArrowheads="1"/>
          </p:cNvSpPr>
          <p:nvPr/>
        </p:nvSpPr>
        <p:spPr bwMode="auto">
          <a:xfrm>
            <a:off x="5334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5" name="Oval 127"/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6" name="Oval 128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7" name="Oval 129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8" name="Oval 130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9" name="Oval 13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0" name="Oval 13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1" name="Oval 133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2" name="Oval 134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3" name="Oval 13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4" name="Oval 136"/>
          <p:cNvSpPr>
            <a:spLocks noChangeArrowheads="1"/>
          </p:cNvSpPr>
          <p:nvPr/>
        </p:nvSpPr>
        <p:spPr bwMode="auto">
          <a:xfrm>
            <a:off x="541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5" name="Oval 137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6" name="Oval 138"/>
          <p:cNvSpPr>
            <a:spLocks noChangeArrowheads="1"/>
          </p:cNvSpPr>
          <p:nvPr/>
        </p:nvSpPr>
        <p:spPr bwMode="auto">
          <a:xfrm>
            <a:off x="5638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7" name="Oval 139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8" name="Oval 1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9" name="Oval 141"/>
          <p:cNvSpPr>
            <a:spLocks noChangeArrowheads="1"/>
          </p:cNvSpPr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0" name="Oval 142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1" name="Oval 143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2" name="Oval 144"/>
          <p:cNvSpPr>
            <a:spLocks noChangeArrowheads="1"/>
          </p:cNvSpPr>
          <p:nvPr/>
        </p:nvSpPr>
        <p:spPr bwMode="auto">
          <a:xfrm>
            <a:off x="6705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3" name="Oval 145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4" name="Oval 146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5" name="Oval 147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6" name="Oval 148"/>
          <p:cNvSpPr>
            <a:spLocks noChangeArrowheads="1"/>
          </p:cNvSpPr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7" name="Oval 149"/>
          <p:cNvSpPr>
            <a:spLocks noChangeArrowheads="1"/>
          </p:cNvSpPr>
          <p:nvPr/>
        </p:nvSpPr>
        <p:spPr bwMode="auto">
          <a:xfrm>
            <a:off x="67818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8" name="Oval 150"/>
          <p:cNvSpPr>
            <a:spLocks noChangeArrowheads="1"/>
          </p:cNvSpPr>
          <p:nvPr/>
        </p:nvSpPr>
        <p:spPr bwMode="auto">
          <a:xfrm>
            <a:off x="6858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9" name="Oval 151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0" name="Oval 152"/>
          <p:cNvSpPr>
            <a:spLocks noChangeArrowheads="1"/>
          </p:cNvSpPr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1" name="Oval 153"/>
          <p:cNvSpPr>
            <a:spLocks noChangeArrowheads="1"/>
          </p:cNvSpPr>
          <p:nvPr/>
        </p:nvSpPr>
        <p:spPr bwMode="auto">
          <a:xfrm>
            <a:off x="6096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2" name="Oval 154"/>
          <p:cNvSpPr>
            <a:spLocks noChangeArrowheads="1"/>
          </p:cNvSpPr>
          <p:nvPr/>
        </p:nvSpPr>
        <p:spPr bwMode="auto">
          <a:xfrm>
            <a:off x="6248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3" name="Oval 155"/>
          <p:cNvSpPr>
            <a:spLocks noChangeArrowheads="1"/>
          </p:cNvSpPr>
          <p:nvPr/>
        </p:nvSpPr>
        <p:spPr bwMode="auto">
          <a:xfrm>
            <a:off x="6477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4" name="Oval 156"/>
          <p:cNvSpPr>
            <a:spLocks noChangeArrowheads="1"/>
          </p:cNvSpPr>
          <p:nvPr/>
        </p:nvSpPr>
        <p:spPr bwMode="auto">
          <a:xfrm>
            <a:off x="5867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5" name="Oval 157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6" name="Oval 158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7" name="Oval 159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8" name="Oval 160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9" name="Oval 161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0" name="Oval 162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1" name="Oval 163"/>
          <p:cNvSpPr>
            <a:spLocks noChangeArrowheads="1"/>
          </p:cNvSpPr>
          <p:nvPr/>
        </p:nvSpPr>
        <p:spPr bwMode="auto">
          <a:xfrm>
            <a:off x="6172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2" name="Oval 164"/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3" name="Oval 165"/>
          <p:cNvSpPr>
            <a:spLocks noChangeArrowheads="1"/>
          </p:cNvSpPr>
          <p:nvPr/>
        </p:nvSpPr>
        <p:spPr bwMode="auto">
          <a:xfrm>
            <a:off x="6553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4" name="Oval 16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5" name="Oval 167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6" name="Oval 168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7" name="Oval 169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8" name="Oval 170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9" name="Oval 171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0" name="Oval 172"/>
          <p:cNvSpPr>
            <a:spLocks noChangeArrowheads="1"/>
          </p:cNvSpPr>
          <p:nvPr/>
        </p:nvSpPr>
        <p:spPr bwMode="auto">
          <a:xfrm>
            <a:off x="6781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1" name="Oval 173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2" name="Oval 174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3" name="Oval 175"/>
          <p:cNvSpPr>
            <a:spLocks noChangeArrowheads="1"/>
          </p:cNvSpPr>
          <p:nvPr/>
        </p:nvSpPr>
        <p:spPr bwMode="auto">
          <a:xfrm>
            <a:off x="69342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4" name="Oval 176"/>
          <p:cNvSpPr>
            <a:spLocks noChangeArrowheads="1"/>
          </p:cNvSpPr>
          <p:nvPr/>
        </p:nvSpPr>
        <p:spPr bwMode="auto">
          <a:xfrm>
            <a:off x="5181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5" name="Oval 177"/>
          <p:cNvSpPr>
            <a:spLocks noChangeArrowheads="1"/>
          </p:cNvSpPr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6" name="Oval 178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7" name="Oval 179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8" name="Oval 180"/>
          <p:cNvSpPr>
            <a:spLocks noChangeArrowheads="1"/>
          </p:cNvSpPr>
          <p:nvPr/>
        </p:nvSpPr>
        <p:spPr bwMode="auto">
          <a:xfrm>
            <a:off x="4953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9" name="Oval 181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0" name="Oval 182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1" name="Oval 183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2" name="Oval 184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3" name="Oval 185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4" name="Oval 18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5" name="Oval 187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6" name="Oval 188"/>
          <p:cNvSpPr>
            <a:spLocks noChangeArrowheads="1"/>
          </p:cNvSpPr>
          <p:nvPr/>
        </p:nvSpPr>
        <p:spPr bwMode="auto">
          <a:xfrm>
            <a:off x="52578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7" name="Oval 189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8" name="Oval 190"/>
          <p:cNvSpPr>
            <a:spLocks noChangeArrowheads="1"/>
          </p:cNvSpPr>
          <p:nvPr/>
        </p:nvSpPr>
        <p:spPr bwMode="auto">
          <a:xfrm>
            <a:off x="4876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9" name="Oval 191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0" name="Oval 192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1" name="Oval 193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B98B0-F488-40C7-B0B5-B028B9BDB80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31170" name="Text Box 2"/>
          <p:cNvSpPr txBox="1">
            <a:spLocks noChangeArrowheads="1"/>
          </p:cNvSpPr>
          <p:nvPr/>
        </p:nvSpPr>
        <p:spPr bwMode="auto">
          <a:xfrm>
            <a:off x="3083039" y="171450"/>
            <a:ext cx="29572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Examples (I)</a:t>
            </a:r>
          </a:p>
        </p:txBody>
      </p:sp>
      <p:sp>
        <p:nvSpPr>
          <p:cNvPr id="1031171" name="Text Box 3"/>
          <p:cNvSpPr txBox="1">
            <a:spLocks noChangeArrowheads="1"/>
          </p:cNvSpPr>
          <p:nvPr/>
        </p:nvSpPr>
        <p:spPr bwMode="auto">
          <a:xfrm>
            <a:off x="304800" y="868362"/>
            <a:ext cx="7802563" cy="545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Assume a distance measure between points d(x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Define a distance measure between Clusters D(c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en-US" altLang="en-US" sz="2000" u="none" dirty="0">
                <a:solidFill>
                  <a:srgbClr val="0000FF"/>
                </a:solidFill>
                <a:effectLst/>
                <a:latin typeface="Tahoma" pitchFamily="34" charset="0"/>
              </a:rPr>
              <a:t>Algorithm: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Initialize: Each point in a separate cluster.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At each stage, merge the two closest clusters according to D. 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</a:rPr>
              <a:t>        (I.e., merge the two D-closest clusters). </a:t>
            </a:r>
            <a:endParaRPr lang="en-US" altLang="en-US" sz="2000" b="0" dirty="0"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Single Link Clustering: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   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D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SL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(C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) = min{x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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C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} d(x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)</a:t>
            </a:r>
          </a:p>
          <a:p>
            <a:endParaRPr lang="en-US" altLang="en-US" sz="3200" b="0" u="none" dirty="0">
              <a:solidFill>
                <a:srgbClr val="FF0000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Complete Link Clustering: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 smtClean="0">
                <a:solidFill>
                  <a:srgbClr val="000066"/>
                </a:solidFill>
                <a:effectLst/>
                <a:latin typeface="Tahoma" pitchFamily="34" charset="0"/>
              </a:rPr>
              <a:t>                          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CL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(C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,C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= max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{x</a:t>
            </a:r>
            <a:r>
              <a:rPr lang="en-US" altLang="en-US" sz="2000" u="none" baseline="-25000" dirty="0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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altLang="en-US" sz="2000" u="none" baseline="-25000" dirty="0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}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d(x1,x2)</a:t>
            </a:r>
          </a:p>
        </p:txBody>
      </p:sp>
      <p:sp>
        <p:nvSpPr>
          <p:cNvPr id="1031172" name="Oval 4"/>
          <p:cNvSpPr>
            <a:spLocks noChangeArrowheads="1"/>
          </p:cNvSpPr>
          <p:nvPr/>
        </p:nvSpPr>
        <p:spPr bwMode="auto">
          <a:xfrm>
            <a:off x="7848600" y="449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3" name="Oval 5"/>
          <p:cNvSpPr>
            <a:spLocks noChangeArrowheads="1"/>
          </p:cNvSpPr>
          <p:nvPr/>
        </p:nvSpPr>
        <p:spPr bwMode="auto">
          <a:xfrm>
            <a:off x="7848600" y="457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1196" name="Group 28"/>
          <p:cNvGrpSpPr>
            <a:grpSpLocks/>
          </p:cNvGrpSpPr>
          <p:nvPr/>
        </p:nvGrpSpPr>
        <p:grpSpPr bwMode="auto">
          <a:xfrm rot="3192733">
            <a:off x="8153400" y="3886200"/>
            <a:ext cx="76200" cy="838200"/>
            <a:chOff x="5136" y="2448"/>
            <a:chExt cx="48" cy="528"/>
          </a:xfrm>
        </p:grpSpPr>
        <p:sp>
          <p:nvSpPr>
            <p:cNvPr id="1031180" name="Oval 12"/>
            <p:cNvSpPr>
              <a:spLocks noChangeArrowheads="1"/>
            </p:cNvSpPr>
            <p:nvPr/>
          </p:nvSpPr>
          <p:spPr bwMode="auto">
            <a:xfrm rot="5180867">
              <a:off x="5136" y="244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1" name="Oval 13"/>
            <p:cNvSpPr>
              <a:spLocks noChangeArrowheads="1"/>
            </p:cNvSpPr>
            <p:nvPr/>
          </p:nvSpPr>
          <p:spPr bwMode="auto">
            <a:xfrm rot="5180867">
              <a:off x="5136" y="249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2" name="Oval 14"/>
            <p:cNvSpPr>
              <a:spLocks noChangeArrowheads="1"/>
            </p:cNvSpPr>
            <p:nvPr/>
          </p:nvSpPr>
          <p:spPr bwMode="auto">
            <a:xfrm rot="5180867">
              <a:off x="5136" y="259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3" name="Oval 15"/>
            <p:cNvSpPr>
              <a:spLocks noChangeArrowheads="1"/>
            </p:cNvSpPr>
            <p:nvPr/>
          </p:nvSpPr>
          <p:spPr bwMode="auto">
            <a:xfrm rot="5180867">
              <a:off x="5136" y="264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4" name="Oval 16"/>
            <p:cNvSpPr>
              <a:spLocks noChangeArrowheads="1"/>
            </p:cNvSpPr>
            <p:nvPr/>
          </p:nvSpPr>
          <p:spPr bwMode="auto">
            <a:xfrm rot="5180867">
              <a:off x="5136" y="273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5" name="Oval 17"/>
            <p:cNvSpPr>
              <a:spLocks noChangeArrowheads="1"/>
            </p:cNvSpPr>
            <p:nvPr/>
          </p:nvSpPr>
          <p:spPr bwMode="auto">
            <a:xfrm rot="5180867">
              <a:off x="5136" y="278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6" name="Oval 18"/>
            <p:cNvSpPr>
              <a:spLocks noChangeArrowheads="1"/>
            </p:cNvSpPr>
            <p:nvPr/>
          </p:nvSpPr>
          <p:spPr bwMode="auto">
            <a:xfrm rot="5180867">
              <a:off x="5136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7" name="Oval 19"/>
            <p:cNvSpPr>
              <a:spLocks noChangeArrowheads="1"/>
            </p:cNvSpPr>
            <p:nvPr/>
          </p:nvSpPr>
          <p:spPr bwMode="auto">
            <a:xfrm rot="5180867">
              <a:off x="5136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205" name="Group 37"/>
          <p:cNvGrpSpPr>
            <a:grpSpLocks/>
          </p:cNvGrpSpPr>
          <p:nvPr/>
        </p:nvGrpSpPr>
        <p:grpSpPr bwMode="auto">
          <a:xfrm rot="3295750">
            <a:off x="7848600" y="4343400"/>
            <a:ext cx="76200" cy="990600"/>
            <a:chOff x="4752" y="2832"/>
            <a:chExt cx="48" cy="624"/>
          </a:xfrm>
        </p:grpSpPr>
        <p:sp>
          <p:nvSpPr>
            <p:cNvPr id="1031188" name="Oval 20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89" name="Oval 21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0" name="Oval 22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1" name="Oval 23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2" name="Oval 24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3" name="Oval 25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4" name="Oval 26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5" name="Oval 27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7" name="Oval 29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8" name="Oval 30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199" name="Oval 31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0" name="Oval 32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1" name="Oval 33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2" name="Oval 34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3" name="Oval 35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4" name="Oval 36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1206" name="Group 38"/>
          <p:cNvGrpSpPr>
            <a:grpSpLocks/>
          </p:cNvGrpSpPr>
          <p:nvPr/>
        </p:nvGrpSpPr>
        <p:grpSpPr bwMode="auto">
          <a:xfrm rot="3295750">
            <a:off x="7853363" y="4343400"/>
            <a:ext cx="76200" cy="990600"/>
            <a:chOff x="4752" y="2832"/>
            <a:chExt cx="48" cy="624"/>
          </a:xfrm>
        </p:grpSpPr>
        <p:sp>
          <p:nvSpPr>
            <p:cNvPr id="1031207" name="Oval 39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8" name="Oval 40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09" name="Oval 41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0" name="Oval 42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1" name="Oval 43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2" name="Oval 44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3" name="Oval 45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4" name="Oval 46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5" name="Oval 47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6" name="Oval 48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7" name="Oval 49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8" name="Oval 50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19" name="Oval 51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0" name="Oval 52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1" name="Oval 53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222" name="Oval 54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7631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A7BFA-41F3-4F2B-8F56-A1C42CDBB485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33570" name="Text Box 2"/>
          <p:cNvSpPr txBox="1">
            <a:spLocks noChangeArrowheads="1"/>
          </p:cNvSpPr>
          <p:nvPr/>
        </p:nvSpPr>
        <p:spPr bwMode="auto">
          <a:xfrm>
            <a:off x="3011705" y="171450"/>
            <a:ext cx="309995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Examples </a:t>
            </a:r>
            <a:r>
              <a:rPr lang="en-US" altLang="en-US" sz="4400" b="0" u="none" dirty="0" smtClean="0">
                <a:solidFill>
                  <a:srgbClr val="003300"/>
                </a:solidFill>
                <a:effectLst/>
                <a:latin typeface="+mj-lt"/>
              </a:rPr>
              <a:t>(II)</a:t>
            </a:r>
            <a:endParaRPr lang="en-US" altLang="en-US" sz="4400" b="0" u="none" dirty="0">
              <a:solidFill>
                <a:srgbClr val="003300"/>
              </a:solidFill>
              <a:effectLst/>
              <a:latin typeface="+mj-lt"/>
            </a:endParaRPr>
          </a:p>
        </p:txBody>
      </p:sp>
      <p:sp>
        <p:nvSpPr>
          <p:cNvPr id="1133571" name="Text Box 3"/>
          <p:cNvSpPr txBox="1">
            <a:spLocks noChangeArrowheads="1"/>
          </p:cNvSpPr>
          <p:nvPr/>
        </p:nvSpPr>
        <p:spPr bwMode="auto">
          <a:xfrm>
            <a:off x="304800" y="898525"/>
            <a:ext cx="7802563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Assume a distance measure between points d(x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Define a distance measure between Clusters D(c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1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,c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</a:rPr>
              <a:t>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</a:t>
            </a:r>
            <a:r>
              <a:rPr lang="en-US" altLang="en-US" sz="2000" u="none" dirty="0">
                <a:solidFill>
                  <a:srgbClr val="0000FF"/>
                </a:solidFill>
                <a:effectLst/>
                <a:latin typeface="Tahoma" pitchFamily="34" charset="0"/>
              </a:rPr>
              <a:t>Algorithm:</a:t>
            </a:r>
            <a:r>
              <a:rPr lang="en-US" altLang="en-US" sz="2000" b="0" u="none" dirty="0">
                <a:solidFill>
                  <a:srgbClr val="0000FF"/>
                </a:solidFill>
                <a:effectLst/>
                <a:latin typeface="Tahoma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Initialize: Each point in a separate cluster.</a:t>
            </a:r>
          </a:p>
          <a:p>
            <a:pPr lvl="1"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At each stage, merge the two closest clusters according to D. 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</a:rPr>
              <a:t>        (I.e., merge the two D-closest clusters). </a:t>
            </a:r>
            <a:endParaRPr lang="en-US" altLang="en-US" sz="2000" b="0" dirty="0"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Ward’s Method: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D(ward) = ESS(C1 U C2) – ESS(C1) – ESS(C2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)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 smtClean="0">
                <a:solidFill>
                  <a:srgbClr val="000066"/>
                </a:solidFill>
                <a:effectLst/>
                <a:latin typeface="Tahoma" pitchFamily="34" charset="0"/>
              </a:rPr>
              <a:t>             Where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:  ESS(C) = 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(x-m)</a:t>
            </a:r>
            <a:r>
              <a:rPr lang="en-US" altLang="en-US" sz="2000" b="0" u="none" baseline="30000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2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m – mean of data point in cluster C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Group Average Clustering: </a:t>
            </a: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              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D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GA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(C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,C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2</a:t>
            </a:r>
            <a:r>
              <a:rPr lang="en-US" altLang="en-US" sz="2000" u="none" dirty="0">
                <a:solidFill>
                  <a:srgbClr val="FF0000"/>
                </a:solidFill>
                <a:latin typeface="Tahoma" pitchFamily="34" charset="0"/>
              </a:rPr>
              <a:t>)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=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mean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{C</a:t>
            </a:r>
            <a:r>
              <a:rPr lang="en-US" altLang="en-US" sz="2000" u="none" baseline="-25000" dirty="0" smtClean="0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  <a:sym typeface="Symbol" pitchFamily="18" charset="2"/>
              </a:rPr>
              <a:t>,</a:t>
            </a:r>
            <a:r>
              <a:rPr lang="en-US" altLang="en-US" sz="2000" u="none" dirty="0" err="1" smtClean="0">
                <a:solidFill>
                  <a:srgbClr val="FF0000"/>
                </a:solidFill>
                <a:latin typeface="Tahoma" pitchFamily="34" charset="0"/>
              </a:rPr>
              <a:t>C</a:t>
            </a:r>
            <a:r>
              <a:rPr lang="en-US" altLang="en-US" sz="2000" u="none" baseline="-25000" dirty="0" err="1" smtClean="0">
                <a:solidFill>
                  <a:srgbClr val="FF0000"/>
                </a:solidFill>
                <a:latin typeface="Tahoma" pitchFamily="34" charset="0"/>
              </a:rPr>
              <a:t>j</a:t>
            </a:r>
            <a:r>
              <a:rPr lang="en-US" altLang="en-US" sz="2000" u="none" dirty="0" smtClean="0">
                <a:solidFill>
                  <a:srgbClr val="FF0000"/>
                </a:solidFill>
                <a:latin typeface="Tahoma" pitchFamily="34" charset="0"/>
              </a:rPr>
              <a:t>} 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</a:rPr>
              <a:t>d(x1,x2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)</a:t>
            </a:r>
          </a:p>
        </p:txBody>
      </p:sp>
      <p:sp>
        <p:nvSpPr>
          <p:cNvPr id="1133572" name="Oval 4"/>
          <p:cNvSpPr>
            <a:spLocks noChangeArrowheads="1"/>
          </p:cNvSpPr>
          <p:nvPr/>
        </p:nvSpPr>
        <p:spPr bwMode="auto">
          <a:xfrm>
            <a:off x="7848600" y="4495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573" name="Oval 5"/>
          <p:cNvSpPr>
            <a:spLocks noChangeArrowheads="1"/>
          </p:cNvSpPr>
          <p:nvPr/>
        </p:nvSpPr>
        <p:spPr bwMode="auto">
          <a:xfrm>
            <a:off x="7848600" y="4572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3574" name="Group 6"/>
          <p:cNvGrpSpPr>
            <a:grpSpLocks/>
          </p:cNvGrpSpPr>
          <p:nvPr/>
        </p:nvGrpSpPr>
        <p:grpSpPr bwMode="auto">
          <a:xfrm rot="3192733">
            <a:off x="8153400" y="3886200"/>
            <a:ext cx="76200" cy="838200"/>
            <a:chOff x="5136" y="2448"/>
            <a:chExt cx="48" cy="528"/>
          </a:xfrm>
        </p:grpSpPr>
        <p:sp>
          <p:nvSpPr>
            <p:cNvPr id="1133575" name="Oval 7"/>
            <p:cNvSpPr>
              <a:spLocks noChangeArrowheads="1"/>
            </p:cNvSpPr>
            <p:nvPr/>
          </p:nvSpPr>
          <p:spPr bwMode="auto">
            <a:xfrm rot="5180867">
              <a:off x="5136" y="244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6" name="Oval 8"/>
            <p:cNvSpPr>
              <a:spLocks noChangeArrowheads="1"/>
            </p:cNvSpPr>
            <p:nvPr/>
          </p:nvSpPr>
          <p:spPr bwMode="auto">
            <a:xfrm rot="5180867">
              <a:off x="5136" y="249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7" name="Oval 9"/>
            <p:cNvSpPr>
              <a:spLocks noChangeArrowheads="1"/>
            </p:cNvSpPr>
            <p:nvPr/>
          </p:nvSpPr>
          <p:spPr bwMode="auto">
            <a:xfrm rot="5180867">
              <a:off x="5136" y="259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8" name="Oval 10"/>
            <p:cNvSpPr>
              <a:spLocks noChangeArrowheads="1"/>
            </p:cNvSpPr>
            <p:nvPr/>
          </p:nvSpPr>
          <p:spPr bwMode="auto">
            <a:xfrm rot="5180867">
              <a:off x="5136" y="264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79" name="Oval 11"/>
            <p:cNvSpPr>
              <a:spLocks noChangeArrowheads="1"/>
            </p:cNvSpPr>
            <p:nvPr/>
          </p:nvSpPr>
          <p:spPr bwMode="auto">
            <a:xfrm rot="5180867">
              <a:off x="5136" y="273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0" name="Oval 12"/>
            <p:cNvSpPr>
              <a:spLocks noChangeArrowheads="1"/>
            </p:cNvSpPr>
            <p:nvPr/>
          </p:nvSpPr>
          <p:spPr bwMode="auto">
            <a:xfrm rot="5180867">
              <a:off x="5136" y="278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1" name="Oval 13"/>
            <p:cNvSpPr>
              <a:spLocks noChangeArrowheads="1"/>
            </p:cNvSpPr>
            <p:nvPr/>
          </p:nvSpPr>
          <p:spPr bwMode="auto">
            <a:xfrm rot="5180867">
              <a:off x="5136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2" name="Oval 14"/>
            <p:cNvSpPr>
              <a:spLocks noChangeArrowheads="1"/>
            </p:cNvSpPr>
            <p:nvPr/>
          </p:nvSpPr>
          <p:spPr bwMode="auto">
            <a:xfrm rot="5180867">
              <a:off x="5136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583" name="Group 15"/>
          <p:cNvGrpSpPr>
            <a:grpSpLocks/>
          </p:cNvGrpSpPr>
          <p:nvPr/>
        </p:nvGrpSpPr>
        <p:grpSpPr bwMode="auto">
          <a:xfrm rot="3295750">
            <a:off x="7848600" y="4343400"/>
            <a:ext cx="76200" cy="990600"/>
            <a:chOff x="4752" y="2832"/>
            <a:chExt cx="48" cy="624"/>
          </a:xfrm>
        </p:grpSpPr>
        <p:sp>
          <p:nvSpPr>
            <p:cNvPr id="1133584" name="Oval 16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5" name="Oval 17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6" name="Oval 18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7" name="Oval 19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8" name="Oval 20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89" name="Oval 21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0" name="Oval 22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1" name="Oval 23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2" name="Oval 24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3" name="Oval 25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4" name="Oval 26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5" name="Oval 27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6" name="Oval 28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7" name="Oval 29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8" name="Oval 30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99" name="Oval 31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3600" name="Group 32"/>
          <p:cNvGrpSpPr>
            <a:grpSpLocks/>
          </p:cNvGrpSpPr>
          <p:nvPr/>
        </p:nvGrpSpPr>
        <p:grpSpPr bwMode="auto">
          <a:xfrm rot="3295750">
            <a:off x="7853363" y="4343400"/>
            <a:ext cx="76200" cy="990600"/>
            <a:chOff x="4752" y="2832"/>
            <a:chExt cx="48" cy="624"/>
          </a:xfrm>
        </p:grpSpPr>
        <p:sp>
          <p:nvSpPr>
            <p:cNvPr id="1133601" name="Oval 33"/>
            <p:cNvSpPr>
              <a:spLocks noChangeArrowheads="1"/>
            </p:cNvSpPr>
            <p:nvPr/>
          </p:nvSpPr>
          <p:spPr bwMode="auto">
            <a:xfrm>
              <a:off x="4752" y="283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2" name="Oval 34"/>
            <p:cNvSpPr>
              <a:spLocks noChangeArrowheads="1"/>
            </p:cNvSpPr>
            <p:nvPr/>
          </p:nvSpPr>
          <p:spPr bwMode="auto">
            <a:xfrm>
              <a:off x="4752" y="288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3" name="Oval 35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4" name="Oval 36"/>
            <p:cNvSpPr>
              <a:spLocks noChangeArrowheads="1"/>
            </p:cNvSpPr>
            <p:nvPr/>
          </p:nvSpPr>
          <p:spPr bwMode="auto">
            <a:xfrm>
              <a:off x="4752" y="302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5" name="Oval 37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6" name="Oval 38"/>
            <p:cNvSpPr>
              <a:spLocks noChangeArrowheads="1"/>
            </p:cNvSpPr>
            <p:nvPr/>
          </p:nvSpPr>
          <p:spPr bwMode="auto">
            <a:xfrm>
              <a:off x="4752" y="316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7" name="Oval 39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8" name="Oval 40"/>
            <p:cNvSpPr>
              <a:spLocks noChangeArrowheads="1"/>
            </p:cNvSpPr>
            <p:nvPr/>
          </p:nvSpPr>
          <p:spPr bwMode="auto">
            <a:xfrm>
              <a:off x="4752" y="331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09" name="Oval 41"/>
            <p:cNvSpPr>
              <a:spLocks noChangeArrowheads="1"/>
            </p:cNvSpPr>
            <p:nvPr/>
          </p:nvSpPr>
          <p:spPr bwMode="auto">
            <a:xfrm>
              <a:off x="4752" y="292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0" name="Oval 42"/>
            <p:cNvSpPr>
              <a:spLocks noChangeArrowheads="1"/>
            </p:cNvSpPr>
            <p:nvPr/>
          </p:nvSpPr>
          <p:spPr bwMode="auto">
            <a:xfrm>
              <a:off x="4752" y="297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1" name="Oval 43"/>
            <p:cNvSpPr>
              <a:spLocks noChangeArrowheads="1"/>
            </p:cNvSpPr>
            <p:nvPr/>
          </p:nvSpPr>
          <p:spPr bwMode="auto">
            <a:xfrm>
              <a:off x="4752" y="3072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2" name="Oval 44"/>
            <p:cNvSpPr>
              <a:spLocks noChangeArrowheads="1"/>
            </p:cNvSpPr>
            <p:nvPr/>
          </p:nvSpPr>
          <p:spPr bwMode="auto">
            <a:xfrm>
              <a:off x="4752" y="312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3" name="Oval 45"/>
            <p:cNvSpPr>
              <a:spLocks noChangeArrowheads="1"/>
            </p:cNvSpPr>
            <p:nvPr/>
          </p:nvSpPr>
          <p:spPr bwMode="auto">
            <a:xfrm>
              <a:off x="4752" y="3216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4" name="Oval 46"/>
            <p:cNvSpPr>
              <a:spLocks noChangeArrowheads="1"/>
            </p:cNvSpPr>
            <p:nvPr/>
          </p:nvSpPr>
          <p:spPr bwMode="auto">
            <a:xfrm>
              <a:off x="4752" y="3264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5" name="Oval 47"/>
            <p:cNvSpPr>
              <a:spLocks noChangeArrowheads="1"/>
            </p:cNvSpPr>
            <p:nvPr/>
          </p:nvSpPr>
          <p:spPr bwMode="auto">
            <a:xfrm>
              <a:off x="4752" y="3360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16" name="Oval 48"/>
            <p:cNvSpPr>
              <a:spLocks noChangeArrowheads="1"/>
            </p:cNvSpPr>
            <p:nvPr/>
          </p:nvSpPr>
          <p:spPr bwMode="auto">
            <a:xfrm>
              <a:off x="4752" y="3408"/>
              <a:ext cx="48" cy="4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168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69F0-E5D1-47F4-A826-9AB05E153D7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2614613" y="171450"/>
            <a:ext cx="386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Methods</a:t>
            </a:r>
          </a:p>
        </p:txBody>
      </p:sp>
      <p:sp>
        <p:nvSpPr>
          <p:cNvPr id="103014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7128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/>
            <a:r>
              <a:rPr lang="en-US" altLang="en-US" sz="2000" u="none" dirty="0">
                <a:effectLst/>
                <a:latin typeface="Tahoma" pitchFamily="34" charset="0"/>
              </a:rPr>
              <a:t>Claim: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  <a:r>
              <a:rPr lang="en-US" altLang="en-US" sz="2000" b="0" u="none" dirty="0">
                <a:effectLst/>
                <a:latin typeface="Tahoma" pitchFamily="34" charset="0"/>
              </a:rPr>
              <a:t>Common heuristics for agglomerative clustering algorithms are </a:t>
            </a:r>
          </a:p>
          <a:p>
            <a:pPr lvl="1"/>
            <a:r>
              <a:rPr lang="en-US" altLang="en-US" sz="2000" b="0" u="none" dirty="0">
                <a:effectLst/>
                <a:latin typeface="Tahoma" pitchFamily="34" charset="0"/>
              </a:rPr>
              <a:t>Each equivalent to a hierarchical model-based (probabilistic) method.</a:t>
            </a:r>
          </a:p>
          <a:p>
            <a:endParaRPr lang="en-US" altLang="en-US" sz="2000" b="0" u="none" dirty="0"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This interpretation gives a theoretical explanation for the empirical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behavior of these algorithms, as well as a principled approach to practical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issues: no. of clusters, choice of methods, etc.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Model based clustering views clustering as the problem of computing the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(approximate) maximum for the classification likelihood of the data X.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The classification likelihood of the data X: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     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L(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,….,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k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;l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|X) = p (x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 </a:t>
            </a:r>
            <a:r>
              <a:rPr lang="en-US" altLang="en-US" sz="2000" b="0" u="none" baseline="-25000" dirty="0" err="1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 smtClean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)</a:t>
            </a:r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Where: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is the label (cluster id) of the point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x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 dirty="0" err="1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are the model parameters.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Notice that this is a model of </a:t>
            </a:r>
            <a:r>
              <a:rPr lang="en-US" altLang="en-US" sz="2000" b="0" i="1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hard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clustering. It is also possible to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model soft clustering, as a mixture model. </a:t>
            </a:r>
            <a:endParaRPr lang="en-US" altLang="en-US" sz="32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356288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5DD25-C9AA-4CA1-8D8E-C1F1234EE51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33218" name="Text Box 2"/>
          <p:cNvSpPr txBox="1">
            <a:spLocks noChangeArrowheads="1"/>
          </p:cNvSpPr>
          <p:nvPr/>
        </p:nvSpPr>
        <p:spPr bwMode="auto">
          <a:xfrm>
            <a:off x="1349375" y="171450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Agglomerative Methods</a:t>
            </a:r>
          </a:p>
        </p:txBody>
      </p:sp>
      <p:sp>
        <p:nvSpPr>
          <p:cNvPr id="1033219" name="Text Box 3"/>
          <p:cNvSpPr txBox="1">
            <a:spLocks noChangeArrowheads="1"/>
          </p:cNvSpPr>
          <p:nvPr/>
        </p:nvSpPr>
        <p:spPr bwMode="auto">
          <a:xfrm>
            <a:off x="304800" y="1203325"/>
            <a:ext cx="85185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Model based clustering views clustering as the problem of computing the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(approximate) maximum for the classification likelihood of the data X.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Agglomerative approach:</a:t>
            </a:r>
          </a:p>
          <a:p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Start with a partition P of the data in which each sample is in its own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singleton cluster.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At each stage, two clusters are chosen from P and merged, forming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a new partition P’.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pair which is merged is the one which gives the highest resulting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likelihood. (merges typically reduce the likelihood)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process is greedy. The best choice at a certain stage need not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develop into the best strategy.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14121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3352F-B988-40E9-B3E1-395B53982937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34242" name="Text Box 2"/>
          <p:cNvSpPr txBox="1">
            <a:spLocks noChangeArrowheads="1"/>
          </p:cNvSpPr>
          <p:nvPr/>
        </p:nvSpPr>
        <p:spPr bwMode="auto">
          <a:xfrm>
            <a:off x="1349375" y="171450"/>
            <a:ext cx="6408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Agglomerative Methods</a:t>
            </a:r>
          </a:p>
        </p:txBody>
      </p:sp>
      <p:sp>
        <p:nvSpPr>
          <p:cNvPr id="1034243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28357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Agglomerative approach: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Start with a partition P of the data in which each sample is in its own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singleton cluster.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At each stage, two clusters are chosen from P and merged, forming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a new partition P’.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pair which is merged is the one which gives the highest resulting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likelihood. (merges typically reduce the likelihood)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process is greedy. The best choice at a certain stage need not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develop into the best strategy. 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At each stage of the algorithm we are choosing new labels; we don’t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explicitly choose new parameters. Implicitly, it is assumed we have the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best parameters. The quality of the current labeling: </a:t>
            </a: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                       J(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|X) = max</a:t>
            </a:r>
            <a:r>
              <a:rPr lang="en-US" altLang="en-US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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L(, 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</a:t>
            </a: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 X)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  <a:sym typeface="Symbol" pitchFamily="18" charset="2"/>
              </a:rPr>
              <a:t>Relative cost of a merge:</a:t>
            </a: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                                     J(P.P’) = J(P)/J(P’)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  <a:sym typeface="Symbol" pitchFamily="18" charset="2"/>
              </a:rPr>
              <a:t>Rather than maximizing J(P’), can maximize the relative cost.</a:t>
            </a:r>
          </a:p>
        </p:txBody>
      </p:sp>
    </p:spTree>
    <p:extLst>
      <p:ext uri="{BB962C8B-B14F-4D97-AF65-F5344CB8AC3E}">
        <p14:creationId xmlns:p14="http://schemas.microsoft.com/office/powerpoint/2010/main" val="158682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7A88-F441-4DDB-8748-1431E701353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036290" name="Text Box 2"/>
          <p:cNvSpPr txBox="1">
            <a:spLocks noChangeArrowheads="1"/>
          </p:cNvSpPr>
          <p:nvPr/>
        </p:nvSpPr>
        <p:spPr bwMode="auto">
          <a:xfrm>
            <a:off x="2614613" y="171450"/>
            <a:ext cx="386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Methods</a:t>
            </a:r>
          </a:p>
        </p:txBody>
      </p:sp>
      <p:sp>
        <p:nvSpPr>
          <p:cNvPr id="1036291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76263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000" b="0" u="none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</a:rPr>
              <a:t>The classification likelihood of the data X: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</a:rPr>
              <a:t> 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</a:rPr>
              <a:t>                   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</a:rPr>
              <a:t>L(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,….,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k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;l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1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,…,l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n 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|X) = p (x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| 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)</a:t>
            </a:r>
          </a:p>
          <a:p>
            <a:endParaRPr lang="en-US" altLang="en-US" sz="2000" b="0" u="none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Where: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l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 </a:t>
            </a:r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is the label (cluster id) of the point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x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  </a:t>
            </a:r>
            <a:r>
              <a:rPr lang="en-US" altLang="en-US" sz="2000" b="0" u="none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</a:t>
            </a:r>
            <a:r>
              <a:rPr lang="en-US" altLang="en-US" sz="2000" b="0" u="none" baseline="-2500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i</a:t>
            </a:r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are the model parameters. </a:t>
            </a:r>
          </a:p>
          <a:p>
            <a:endParaRPr lang="en-US" altLang="en-US" sz="2000" b="0" u="none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endParaRPr lang="en-US" altLang="en-US" sz="2000" b="0" u="none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Notice that this is a model of </a:t>
            </a:r>
            <a:r>
              <a:rPr lang="en-US" altLang="en-US" sz="2000" b="0" i="1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hard</a:t>
            </a:r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clustering. It is also possible to </a:t>
            </a: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model soft clustering, as a mixture model. </a:t>
            </a:r>
            <a:endParaRPr lang="en-US" altLang="en-US" sz="3200" b="0" u="none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868941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4D07-8992-4A1B-870D-AE47AC104D02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035266" name="Text Box 2"/>
          <p:cNvSpPr txBox="1">
            <a:spLocks noChangeArrowheads="1"/>
          </p:cNvSpPr>
          <p:nvPr/>
        </p:nvSpPr>
        <p:spPr bwMode="auto">
          <a:xfrm>
            <a:off x="2228850" y="171450"/>
            <a:ext cx="4656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Interpretation</a:t>
            </a:r>
          </a:p>
        </p:txBody>
      </p:sp>
      <p:sp>
        <p:nvSpPr>
          <p:cNvPr id="1035267" name="Text Box 3"/>
          <p:cNvSpPr txBox="1">
            <a:spLocks noChangeArrowheads="1"/>
          </p:cNvSpPr>
          <p:nvPr/>
        </p:nvSpPr>
        <p:spPr bwMode="auto">
          <a:xfrm>
            <a:off x="304800" y="1127125"/>
            <a:ext cx="821531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Ward’s Method:</a:t>
            </a:r>
          </a:p>
          <a:p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If the probability model is multivariate normal with uniform spherical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covariance matrix I, then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			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J </a:t>
            </a:r>
            <a:r>
              <a:rPr lang="en-US" altLang="en-US" sz="20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~  D(ward)</a:t>
            </a:r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In this case we assume the component density is:</a:t>
            </a:r>
          </a:p>
          <a:p>
            <a:r>
              <a:rPr lang="en-US" altLang="en-US" sz="2000" b="0" u="none" dirty="0">
                <a:effectLst/>
                <a:latin typeface="Tahoma" pitchFamily="34" charset="0"/>
                <a:sym typeface="Symbol" pitchFamily="18" charset="2"/>
              </a:rPr>
              <a:t>Rather than maximizing J(P’), can maximize the relative cost.</a:t>
            </a:r>
          </a:p>
        </p:txBody>
      </p:sp>
      <p:graphicFrame>
        <p:nvGraphicFramePr>
          <p:cNvPr id="1035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09408"/>
              </p:ext>
            </p:extLst>
          </p:nvPr>
        </p:nvGraphicFramePr>
        <p:xfrm>
          <a:off x="2474913" y="3676650"/>
          <a:ext cx="45577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0" name="Equation" r:id="rId4" imgW="2133360" imgH="419040" progId="Equation.3">
                  <p:embed/>
                </p:oleObj>
              </mc:Choice>
              <mc:Fallback>
                <p:oleObj name="Equation" r:id="rId4" imgW="2133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676650"/>
                        <a:ext cx="45577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238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893F1-DC76-4C48-971E-8DA76E97BFC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37314" name="Text Box 2"/>
          <p:cNvSpPr txBox="1">
            <a:spLocks noChangeArrowheads="1"/>
          </p:cNvSpPr>
          <p:nvPr/>
        </p:nvSpPr>
        <p:spPr bwMode="auto">
          <a:xfrm>
            <a:off x="2228850" y="171450"/>
            <a:ext cx="4656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Interpretation</a:t>
            </a:r>
          </a:p>
        </p:txBody>
      </p:sp>
      <p:sp>
        <p:nvSpPr>
          <p:cNvPr id="1037315" name="Text Box 3"/>
          <p:cNvSpPr txBox="1">
            <a:spLocks noChangeArrowheads="1"/>
          </p:cNvSpPr>
          <p:nvPr/>
        </p:nvSpPr>
        <p:spPr bwMode="auto">
          <a:xfrm>
            <a:off x="304800" y="1203325"/>
            <a:ext cx="8620125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Single-Link clustering:</a:t>
            </a:r>
          </a:p>
          <a:p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- The corresponding probability model is a mixture of branching random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walks (BRWs). A BRW is a stochastic process which generates a tree of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data points x as follows: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- The process starts with a single root x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0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in the placed according to some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 distribution p</a:t>
            </a:r>
            <a:r>
              <a:rPr lang="en-US" altLang="en-US" sz="2000" b="0" u="none" baseline="-25000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0</a:t>
            </a:r>
          </a:p>
          <a:p>
            <a:endParaRPr lang="en-US" altLang="en-US" sz="2000" b="0" u="none" baseline="-25000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- Each node in the frontier of the tree produces zero or more children.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The position of a child is generated according to a multivariate normal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   distribution, with variance I centered around the parent’s location.</a:t>
            </a:r>
          </a:p>
          <a:p>
            <a:endParaRPr lang="en-US" altLang="en-US" sz="32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Claim:</a:t>
            </a: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If the probability model is a mixture of BRWs, then: 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			      </a:t>
            </a:r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  <a:sym typeface="Symbol" pitchFamily="18" charset="2"/>
              </a:rPr>
              <a:t>J </a:t>
            </a:r>
            <a:r>
              <a:rPr lang="en-US" altLang="en-US" sz="2000" b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sym typeface="Symbol" pitchFamily="18" charset="2"/>
              </a:rPr>
              <a:t> ~  D(SL)</a:t>
            </a:r>
            <a:endParaRPr lang="en-US" altLang="en-US" sz="2000" b="0" u="none" dirty="0">
              <a:solidFill>
                <a:srgbClr val="FF0000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  <a:sym typeface="Symbol" pitchFamily="18" charset="2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  <a:sym typeface="Symbol" pitchFamily="18" charset="2"/>
              </a:rPr>
              <a:t>  </a:t>
            </a:r>
            <a:endParaRPr lang="en-US" altLang="en-US" sz="2000" b="0" u="none" dirty="0">
              <a:effectLst/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4393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8A18-B929-4ED1-BB5F-FE2CEB48B98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038338" name="Text Box 2"/>
          <p:cNvSpPr txBox="1">
            <a:spLocks noChangeArrowheads="1"/>
          </p:cNvSpPr>
          <p:nvPr/>
        </p:nvSpPr>
        <p:spPr bwMode="auto">
          <a:xfrm>
            <a:off x="2614613" y="171450"/>
            <a:ext cx="3868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0">
                <a:solidFill>
                  <a:srgbClr val="003300"/>
                </a:solidFill>
                <a:effectLst/>
              </a:rPr>
              <a:t>Model Based Methods</a:t>
            </a:r>
          </a:p>
        </p:txBody>
      </p:sp>
      <p:sp>
        <p:nvSpPr>
          <p:cNvPr id="1038339" name="Text Box 3"/>
          <p:cNvSpPr txBox="1">
            <a:spLocks noChangeArrowheads="1"/>
          </p:cNvSpPr>
          <p:nvPr/>
        </p:nvSpPr>
        <p:spPr bwMode="auto">
          <a:xfrm>
            <a:off x="304800" y="1355725"/>
            <a:ext cx="86741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One advantage of K-means is that it is a principled method –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    it has a probabilistic interpretation.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This allows a principle investigation of the algorithm; a better </a:t>
            </a:r>
          </a:p>
          <a:p>
            <a:r>
              <a:rPr lang="en-US" altLang="en-US" sz="2000" b="0" u="none" dirty="0">
                <a:solidFill>
                  <a:srgbClr val="000066"/>
                </a:solidFill>
                <a:effectLst/>
                <a:latin typeface="Tahoma" pitchFamily="34" charset="0"/>
              </a:rPr>
              <a:t>understanding of what it does, and a way to modified it in a principled way.</a:t>
            </a: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endParaRPr lang="en-US" altLang="en-US" sz="2000" b="0" u="none" dirty="0">
              <a:solidFill>
                <a:srgbClr val="000066"/>
              </a:solidFill>
              <a:effectLst/>
              <a:latin typeface="Tahoma" pitchFamily="34" charset="0"/>
            </a:endParaRPr>
          </a:p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Tahoma" pitchFamily="34" charset="0"/>
              </a:rPr>
              <a:t>Several Heuristics can be given probabilistic interpretation. </a:t>
            </a:r>
          </a:p>
        </p:txBody>
      </p:sp>
    </p:spTree>
    <p:extLst>
      <p:ext uri="{BB962C8B-B14F-4D97-AF65-F5344CB8AC3E}">
        <p14:creationId xmlns:p14="http://schemas.microsoft.com/office/powerpoint/2010/main" val="1046206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Importance of a Metric for a Clustering Algorithm</a:t>
            </a:r>
          </a:p>
        </p:txBody>
      </p:sp>
      <p:grpSp>
        <p:nvGrpSpPr>
          <p:cNvPr id="1131523" name="Group 3"/>
          <p:cNvGrpSpPr>
            <a:grpSpLocks/>
          </p:cNvGrpSpPr>
          <p:nvPr/>
        </p:nvGrpSpPr>
        <p:grpSpPr bwMode="auto">
          <a:xfrm>
            <a:off x="3886200" y="3048000"/>
            <a:ext cx="1371600" cy="1600200"/>
            <a:chOff x="1584" y="912"/>
            <a:chExt cx="864" cy="1008"/>
          </a:xfrm>
        </p:grpSpPr>
        <p:sp>
          <p:nvSpPr>
            <p:cNvPr id="1131524" name="Oval 4"/>
            <p:cNvSpPr>
              <a:spLocks noChangeArrowheads="1"/>
            </p:cNvSpPr>
            <p:nvPr/>
          </p:nvSpPr>
          <p:spPr bwMode="auto">
            <a:xfrm>
              <a:off x="15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5" name="Oval 5"/>
            <p:cNvSpPr>
              <a:spLocks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6" name="Oval 6"/>
            <p:cNvSpPr>
              <a:spLocks noChangeArrowheads="1"/>
            </p:cNvSpPr>
            <p:nvPr/>
          </p:nvSpPr>
          <p:spPr bwMode="auto">
            <a:xfrm>
              <a:off x="1920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7" name="Oval 7"/>
            <p:cNvSpPr>
              <a:spLocks noChangeArrowheads="1"/>
            </p:cNvSpPr>
            <p:nvPr/>
          </p:nvSpPr>
          <p:spPr bwMode="auto">
            <a:xfrm>
              <a:off x="2016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8" name="Oval 8"/>
            <p:cNvSpPr>
              <a:spLocks noChangeArrowheads="1"/>
            </p:cNvSpPr>
            <p:nvPr/>
          </p:nvSpPr>
          <p:spPr bwMode="auto">
            <a:xfrm>
              <a:off x="17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29" name="Oval 9"/>
            <p:cNvSpPr>
              <a:spLocks noChangeArrowheads="1"/>
            </p:cNvSpPr>
            <p:nvPr/>
          </p:nvSpPr>
          <p:spPr bwMode="auto">
            <a:xfrm>
              <a:off x="187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0" name="Oval 10"/>
            <p:cNvSpPr>
              <a:spLocks noChangeArrowheads="1"/>
            </p:cNvSpPr>
            <p:nvPr/>
          </p:nvSpPr>
          <p:spPr bwMode="auto">
            <a:xfrm>
              <a:off x="2112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1" name="Oval 11"/>
            <p:cNvSpPr>
              <a:spLocks noChangeArrowheads="1"/>
            </p:cNvSpPr>
            <p:nvPr/>
          </p:nvSpPr>
          <p:spPr bwMode="auto">
            <a:xfrm>
              <a:off x="22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2" name="Oval 12"/>
            <p:cNvSpPr>
              <a:spLocks noChangeArrowheads="1"/>
            </p:cNvSpPr>
            <p:nvPr/>
          </p:nvSpPr>
          <p:spPr bwMode="auto">
            <a:xfrm>
              <a:off x="196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3" name="Oval 13"/>
            <p:cNvSpPr>
              <a:spLocks noChangeArrowheads="1"/>
            </p:cNvSpPr>
            <p:nvPr/>
          </p:nvSpPr>
          <p:spPr bwMode="auto">
            <a:xfrm>
              <a:off x="206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4" name="Oval 14"/>
            <p:cNvSpPr>
              <a:spLocks noChangeArrowheads="1"/>
            </p:cNvSpPr>
            <p:nvPr/>
          </p:nvSpPr>
          <p:spPr bwMode="auto">
            <a:xfrm>
              <a:off x="23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35" name="Oval 15"/>
            <p:cNvSpPr>
              <a:spLocks noChangeArrowheads="1"/>
            </p:cNvSpPr>
            <p:nvPr/>
          </p:nvSpPr>
          <p:spPr bwMode="auto">
            <a:xfrm>
              <a:off x="24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536" name="Text Box 16"/>
          <p:cNvSpPr txBox="1">
            <a:spLocks noChangeArrowheads="1"/>
          </p:cNvSpPr>
          <p:nvPr/>
        </p:nvSpPr>
        <p:spPr bwMode="auto">
          <a:xfrm>
            <a:off x="1219200" y="1981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(</a:t>
            </a:r>
            <a:r>
              <a:rPr lang="en-US" altLang="en-US" sz="1800" b="0" u="none" dirty="0" err="1">
                <a:solidFill>
                  <a:srgbClr val="0000FF"/>
                </a:solidFill>
                <a:effectLst/>
                <a:latin typeface="Comic Sans MS" pitchFamily="66" charset="0"/>
              </a:rPr>
              <a:t>x,x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’) = [(f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1 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- 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’) 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+(f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2 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- f</a:t>
            </a:r>
            <a:r>
              <a:rPr lang="en-US" altLang="en-US" sz="1800" b="0" u="none" baseline="-25000" dirty="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’) 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 dirty="0">
                <a:solidFill>
                  <a:srgbClr val="0000FF"/>
                </a:solidFill>
                <a:effectLst/>
                <a:latin typeface="Comic Sans MS" pitchFamily="66" charset="0"/>
              </a:rPr>
              <a:t>]</a:t>
            </a:r>
            <a:r>
              <a:rPr lang="en-US" altLang="en-US" sz="1800" b="0" u="none" baseline="30000" dirty="0">
                <a:solidFill>
                  <a:srgbClr val="0000FF"/>
                </a:solidFill>
                <a:effectLst/>
                <a:latin typeface="Comic Sans MS" pitchFamily="66" charset="0"/>
              </a:rPr>
              <a:t>1/2</a:t>
            </a:r>
          </a:p>
        </p:txBody>
      </p:sp>
      <p:sp>
        <p:nvSpPr>
          <p:cNvPr id="1131537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(x,x’) = |f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 – 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’|+|f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-f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’|</a:t>
            </a:r>
          </a:p>
        </p:txBody>
      </p:sp>
      <p:grpSp>
        <p:nvGrpSpPr>
          <p:cNvPr id="1131538" name="Group 18"/>
          <p:cNvGrpSpPr>
            <a:grpSpLocks/>
          </p:cNvGrpSpPr>
          <p:nvPr/>
        </p:nvGrpSpPr>
        <p:grpSpPr bwMode="auto">
          <a:xfrm>
            <a:off x="1752600" y="3048000"/>
            <a:ext cx="1371600" cy="1600200"/>
            <a:chOff x="384" y="912"/>
            <a:chExt cx="864" cy="1008"/>
          </a:xfrm>
        </p:grpSpPr>
        <p:sp>
          <p:nvSpPr>
            <p:cNvPr id="1131539" name="Oval 19"/>
            <p:cNvSpPr>
              <a:spLocks noChangeArrowheads="1"/>
            </p:cNvSpPr>
            <p:nvPr/>
          </p:nvSpPr>
          <p:spPr bwMode="auto">
            <a:xfrm>
              <a:off x="3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0" name="Oval 20"/>
            <p:cNvSpPr>
              <a:spLocks noChangeArrowheads="1"/>
            </p:cNvSpPr>
            <p:nvPr/>
          </p:nvSpPr>
          <p:spPr bwMode="auto">
            <a:xfrm>
              <a:off x="4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1" name="Oval 21"/>
            <p:cNvSpPr>
              <a:spLocks noChangeArrowheads="1"/>
            </p:cNvSpPr>
            <p:nvPr/>
          </p:nvSpPr>
          <p:spPr bwMode="auto">
            <a:xfrm>
              <a:off x="720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2" name="Oval 22"/>
            <p:cNvSpPr>
              <a:spLocks noChangeArrowheads="1"/>
            </p:cNvSpPr>
            <p:nvPr/>
          </p:nvSpPr>
          <p:spPr bwMode="auto">
            <a:xfrm>
              <a:off x="816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3" name="Oval 23"/>
            <p:cNvSpPr>
              <a:spLocks noChangeArrowheads="1"/>
            </p:cNvSpPr>
            <p:nvPr/>
          </p:nvSpPr>
          <p:spPr bwMode="auto">
            <a:xfrm>
              <a:off x="5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4" name="Oval 24"/>
            <p:cNvSpPr>
              <a:spLocks noChangeArrowheads="1"/>
            </p:cNvSpPr>
            <p:nvPr/>
          </p:nvSpPr>
          <p:spPr bwMode="auto">
            <a:xfrm>
              <a:off x="672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5" name="Oval 25"/>
            <p:cNvSpPr>
              <a:spLocks noChangeArrowheads="1"/>
            </p:cNvSpPr>
            <p:nvPr/>
          </p:nvSpPr>
          <p:spPr bwMode="auto">
            <a:xfrm>
              <a:off x="912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6" name="Oval 26"/>
            <p:cNvSpPr>
              <a:spLocks noChangeArrowheads="1"/>
            </p:cNvSpPr>
            <p:nvPr/>
          </p:nvSpPr>
          <p:spPr bwMode="auto">
            <a:xfrm>
              <a:off x="10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7" name="Oval 27"/>
            <p:cNvSpPr>
              <a:spLocks noChangeArrowheads="1"/>
            </p:cNvSpPr>
            <p:nvPr/>
          </p:nvSpPr>
          <p:spPr bwMode="auto">
            <a:xfrm>
              <a:off x="768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8" name="Oval 28"/>
            <p:cNvSpPr>
              <a:spLocks noChangeArrowheads="1"/>
            </p:cNvSpPr>
            <p:nvPr/>
          </p:nvSpPr>
          <p:spPr bwMode="auto">
            <a:xfrm>
              <a:off x="86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49" name="Oval 29"/>
            <p:cNvSpPr>
              <a:spLocks noChangeArrowheads="1"/>
            </p:cNvSpPr>
            <p:nvPr/>
          </p:nvSpPr>
          <p:spPr bwMode="auto">
            <a:xfrm>
              <a:off x="11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0" name="Oval 30"/>
            <p:cNvSpPr>
              <a:spLocks noChangeArrowheads="1"/>
            </p:cNvSpPr>
            <p:nvPr/>
          </p:nvSpPr>
          <p:spPr bwMode="auto">
            <a:xfrm>
              <a:off x="12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1551" name="Group 31"/>
          <p:cNvGrpSpPr>
            <a:grpSpLocks/>
          </p:cNvGrpSpPr>
          <p:nvPr/>
        </p:nvGrpSpPr>
        <p:grpSpPr bwMode="auto">
          <a:xfrm>
            <a:off x="5943600" y="3048000"/>
            <a:ext cx="1371600" cy="1600200"/>
            <a:chOff x="2688" y="912"/>
            <a:chExt cx="864" cy="1008"/>
          </a:xfrm>
        </p:grpSpPr>
        <p:sp>
          <p:nvSpPr>
            <p:cNvPr id="1131552" name="Oval 32"/>
            <p:cNvSpPr>
              <a:spLocks noChangeArrowheads="1"/>
            </p:cNvSpPr>
            <p:nvPr/>
          </p:nvSpPr>
          <p:spPr bwMode="auto">
            <a:xfrm>
              <a:off x="2688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3" name="Oval 33"/>
            <p:cNvSpPr>
              <a:spLocks noChangeArrowheads="1"/>
            </p:cNvSpPr>
            <p:nvPr/>
          </p:nvSpPr>
          <p:spPr bwMode="auto">
            <a:xfrm>
              <a:off x="2784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4" name="Oval 34"/>
            <p:cNvSpPr>
              <a:spLocks noChangeArrowheads="1"/>
            </p:cNvSpPr>
            <p:nvPr/>
          </p:nvSpPr>
          <p:spPr bwMode="auto">
            <a:xfrm>
              <a:off x="3024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5" name="Oval 35"/>
            <p:cNvSpPr>
              <a:spLocks noChangeArrowheads="1"/>
            </p:cNvSpPr>
            <p:nvPr/>
          </p:nvSpPr>
          <p:spPr bwMode="auto">
            <a:xfrm>
              <a:off x="3120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6" name="Oval 36"/>
            <p:cNvSpPr>
              <a:spLocks noChangeArrowheads="1"/>
            </p:cNvSpPr>
            <p:nvPr/>
          </p:nvSpPr>
          <p:spPr bwMode="auto">
            <a:xfrm>
              <a:off x="288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7" name="Oval 37"/>
            <p:cNvSpPr>
              <a:spLocks noChangeArrowheads="1"/>
            </p:cNvSpPr>
            <p:nvPr/>
          </p:nvSpPr>
          <p:spPr bwMode="auto">
            <a:xfrm>
              <a:off x="2976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8" name="Oval 38"/>
            <p:cNvSpPr>
              <a:spLocks noChangeArrowheads="1"/>
            </p:cNvSpPr>
            <p:nvPr/>
          </p:nvSpPr>
          <p:spPr bwMode="auto">
            <a:xfrm>
              <a:off x="3216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59" name="Oval 39"/>
            <p:cNvSpPr>
              <a:spLocks noChangeArrowheads="1"/>
            </p:cNvSpPr>
            <p:nvPr/>
          </p:nvSpPr>
          <p:spPr bwMode="auto">
            <a:xfrm>
              <a:off x="331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0" name="Oval 40"/>
            <p:cNvSpPr>
              <a:spLocks noChangeArrowheads="1"/>
            </p:cNvSpPr>
            <p:nvPr/>
          </p:nvSpPr>
          <p:spPr bwMode="auto">
            <a:xfrm>
              <a:off x="30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1" name="Oval 41"/>
            <p:cNvSpPr>
              <a:spLocks noChangeArrowheads="1"/>
            </p:cNvSpPr>
            <p:nvPr/>
          </p:nvSpPr>
          <p:spPr bwMode="auto">
            <a:xfrm>
              <a:off x="316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2" name="Oval 42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63" name="Oval 43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1564" name="Text Box 44"/>
          <p:cNvSpPr txBox="1">
            <a:spLocks noChangeArrowheads="1"/>
          </p:cNvSpPr>
          <p:nvPr/>
        </p:nvSpPr>
        <p:spPr bwMode="auto">
          <a:xfrm>
            <a:off x="1371600" y="48006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>
                <a:solidFill>
                  <a:schemeClr val="tx2"/>
                </a:solidFill>
                <a:effectLst/>
                <a:latin typeface="Comic Sans MS" pitchFamily="66" charset="0"/>
              </a:rPr>
              <a:t>(a) Single-Linkage with Euclidean</a:t>
            </a:r>
          </a:p>
        </p:txBody>
      </p:sp>
      <p:sp>
        <p:nvSpPr>
          <p:cNvPr id="1131565" name="Text Box 45"/>
          <p:cNvSpPr txBox="1">
            <a:spLocks noChangeArrowheads="1"/>
          </p:cNvSpPr>
          <p:nvPr/>
        </p:nvSpPr>
        <p:spPr bwMode="auto">
          <a:xfrm>
            <a:off x="3733800" y="48006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(b)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Comic Sans MS" pitchFamily="66" charset="0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 with Euclidean</a:t>
            </a:r>
          </a:p>
        </p:txBody>
      </p:sp>
      <p:sp>
        <p:nvSpPr>
          <p:cNvPr id="1131566" name="Text Box 46"/>
          <p:cNvSpPr txBox="1">
            <a:spLocks noChangeArrowheads="1"/>
          </p:cNvSpPr>
          <p:nvPr/>
        </p:nvSpPr>
        <p:spPr bwMode="auto">
          <a:xfrm>
            <a:off x="5791200" y="48006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(c)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Comic Sans MS" pitchFamily="66" charset="0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 with a Linear Metric</a:t>
            </a:r>
          </a:p>
        </p:txBody>
      </p:sp>
      <p:sp>
        <p:nvSpPr>
          <p:cNvPr id="1131567" name="Line 47"/>
          <p:cNvSpPr>
            <a:spLocks noChangeShapeType="1"/>
          </p:cNvSpPr>
          <p:nvPr/>
        </p:nvSpPr>
        <p:spPr bwMode="auto">
          <a:xfrm flipH="1">
            <a:off x="22098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68" name="Line 48"/>
          <p:cNvSpPr>
            <a:spLocks noChangeShapeType="1"/>
          </p:cNvSpPr>
          <p:nvPr/>
        </p:nvSpPr>
        <p:spPr bwMode="auto">
          <a:xfrm>
            <a:off x="2895600" y="2438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69" name="Line 49"/>
          <p:cNvSpPr>
            <a:spLocks noChangeShapeType="1"/>
          </p:cNvSpPr>
          <p:nvPr/>
        </p:nvSpPr>
        <p:spPr bwMode="auto">
          <a:xfrm flipH="1">
            <a:off x="6172200" y="2438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570" name="Text Box 50"/>
          <p:cNvSpPr txBox="1">
            <a:spLocks noChangeArrowheads="1"/>
          </p:cNvSpPr>
          <p:nvPr/>
        </p:nvSpPr>
        <p:spPr bwMode="auto">
          <a:xfrm>
            <a:off x="990600" y="5486400"/>
            <a:ext cx="7696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 u="none" dirty="0">
                <a:effectLst/>
                <a:latin typeface="+mj-lt"/>
              </a:rPr>
              <a:t>There is no ‘universal’ distance metric </a:t>
            </a:r>
            <a:r>
              <a:rPr lang="en-US" altLang="en-US" sz="2400" b="0" u="none" dirty="0" smtClean="0">
                <a:effectLst/>
                <a:latin typeface="+mj-lt"/>
              </a:rPr>
              <a:t>that is good </a:t>
            </a:r>
            <a:r>
              <a:rPr lang="en-US" altLang="en-US" sz="2400" b="0" u="none" dirty="0">
                <a:effectLst/>
                <a:latin typeface="+mj-lt"/>
              </a:rPr>
              <a:t>for any clustering algorithms and for any problems.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59756"/>
      </p:ext>
    </p:extLst>
  </p:cSld>
  <p:clrMapOvr>
    <a:masterClrMapping/>
  </p:clrMapOvr>
  <p:transition advTm="9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Clustering is a mode on unsupervised learning.</a:t>
            </a:r>
          </a:p>
          <a:p>
            <a:r>
              <a:rPr lang="en-US" altLang="en-US" sz="2000" dirty="0" smtClean="0"/>
              <a:t>Given a collection of data points, the goal is to find structure in the data:  </a:t>
            </a:r>
            <a:r>
              <a:rPr lang="en-US" altLang="en-US" sz="2000" dirty="0" smtClean="0">
                <a:solidFill>
                  <a:srgbClr val="FF0000"/>
                </a:solidFill>
              </a:rPr>
              <a:t>organize that data into sensible groups.</a:t>
            </a:r>
          </a:p>
          <a:p>
            <a:r>
              <a:rPr lang="en-US" altLang="en-US" sz="2000" dirty="0" smtClean="0"/>
              <a:t>We are after a convenient and valid organization of the data, not after a rule for separating future data into categories.</a:t>
            </a:r>
          </a:p>
          <a:p>
            <a:r>
              <a:rPr lang="en-US" altLang="en-US" sz="2000" dirty="0" smtClean="0"/>
              <a:t>Cluster analysis is the formal study  of algorithms and methods for doing that.</a:t>
            </a:r>
          </a:p>
          <a:p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96" name="Oval 4"/>
          <p:cNvSpPr>
            <a:spLocks noChangeArrowheads="1"/>
          </p:cNvSpPr>
          <p:nvPr/>
        </p:nvSpPr>
        <p:spPr bwMode="auto">
          <a:xfrm>
            <a:off x="42672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Oval 5"/>
          <p:cNvSpPr>
            <a:spLocks noChangeArrowheads="1"/>
          </p:cNvSpPr>
          <p:nvPr/>
        </p:nvSpPr>
        <p:spPr bwMode="auto">
          <a:xfrm>
            <a:off x="44958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Oval 6"/>
          <p:cNvSpPr>
            <a:spLocks noChangeArrowheads="1"/>
          </p:cNvSpPr>
          <p:nvPr/>
        </p:nvSpPr>
        <p:spPr bwMode="auto">
          <a:xfrm>
            <a:off x="44196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Oval 7"/>
          <p:cNvSpPr>
            <a:spLocks noChangeArrowheads="1"/>
          </p:cNvSpPr>
          <p:nvPr/>
        </p:nvSpPr>
        <p:spPr bwMode="auto">
          <a:xfrm>
            <a:off x="46482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Oval 8"/>
          <p:cNvSpPr>
            <a:spLocks noChangeArrowheads="1"/>
          </p:cNvSpPr>
          <p:nvPr/>
        </p:nvSpPr>
        <p:spPr bwMode="auto">
          <a:xfrm>
            <a:off x="4572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Oval 9"/>
          <p:cNvSpPr>
            <a:spLocks noChangeArrowheads="1"/>
          </p:cNvSpPr>
          <p:nvPr/>
        </p:nvSpPr>
        <p:spPr bwMode="auto">
          <a:xfrm>
            <a:off x="46482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Oval 10"/>
          <p:cNvSpPr>
            <a:spLocks noChangeArrowheads="1"/>
          </p:cNvSpPr>
          <p:nvPr/>
        </p:nvSpPr>
        <p:spPr bwMode="auto">
          <a:xfrm>
            <a:off x="42672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Oval 11"/>
          <p:cNvSpPr>
            <a:spLocks noChangeArrowheads="1"/>
          </p:cNvSpPr>
          <p:nvPr/>
        </p:nvSpPr>
        <p:spPr bwMode="auto">
          <a:xfrm>
            <a:off x="42672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Oval 12"/>
          <p:cNvSpPr>
            <a:spLocks noChangeArrowheads="1"/>
          </p:cNvSpPr>
          <p:nvPr/>
        </p:nvSpPr>
        <p:spPr bwMode="auto">
          <a:xfrm>
            <a:off x="4419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Oval 13"/>
          <p:cNvSpPr>
            <a:spLocks noChangeArrowheads="1"/>
          </p:cNvSpPr>
          <p:nvPr/>
        </p:nvSpPr>
        <p:spPr bwMode="auto">
          <a:xfrm>
            <a:off x="43434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Oval 14"/>
          <p:cNvSpPr>
            <a:spLocks noChangeArrowheads="1"/>
          </p:cNvSpPr>
          <p:nvPr/>
        </p:nvSpPr>
        <p:spPr bwMode="auto">
          <a:xfrm>
            <a:off x="46482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Oval 15"/>
          <p:cNvSpPr>
            <a:spLocks noChangeArrowheads="1"/>
          </p:cNvSpPr>
          <p:nvPr/>
        </p:nvSpPr>
        <p:spPr bwMode="auto">
          <a:xfrm>
            <a:off x="43434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Oval 16"/>
          <p:cNvSpPr>
            <a:spLocks noChangeArrowheads="1"/>
          </p:cNvSpPr>
          <p:nvPr/>
        </p:nvSpPr>
        <p:spPr bwMode="auto">
          <a:xfrm>
            <a:off x="4572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Oval 17"/>
          <p:cNvSpPr>
            <a:spLocks noChangeArrowheads="1"/>
          </p:cNvSpPr>
          <p:nvPr/>
        </p:nvSpPr>
        <p:spPr bwMode="auto">
          <a:xfrm>
            <a:off x="4357688" y="48768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Oval 18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Oval 19"/>
          <p:cNvSpPr>
            <a:spLocks noChangeArrowheads="1"/>
          </p:cNvSpPr>
          <p:nvPr/>
        </p:nvSpPr>
        <p:spPr bwMode="auto">
          <a:xfrm>
            <a:off x="44513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Oval 20"/>
          <p:cNvSpPr>
            <a:spLocks noChangeArrowheads="1"/>
          </p:cNvSpPr>
          <p:nvPr/>
        </p:nvSpPr>
        <p:spPr bwMode="auto">
          <a:xfrm>
            <a:off x="4730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Oval 21"/>
          <p:cNvSpPr>
            <a:spLocks noChangeArrowheads="1"/>
          </p:cNvSpPr>
          <p:nvPr/>
        </p:nvSpPr>
        <p:spPr bwMode="auto">
          <a:xfrm>
            <a:off x="5751513" y="50657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Oval 22"/>
          <p:cNvSpPr>
            <a:spLocks noChangeArrowheads="1"/>
          </p:cNvSpPr>
          <p:nvPr/>
        </p:nvSpPr>
        <p:spPr bwMode="auto">
          <a:xfrm>
            <a:off x="5659438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23"/>
          <p:cNvSpPr>
            <a:spLocks noChangeArrowheads="1"/>
          </p:cNvSpPr>
          <p:nvPr/>
        </p:nvSpPr>
        <p:spPr bwMode="auto">
          <a:xfrm>
            <a:off x="5845175" y="51593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24"/>
          <p:cNvSpPr>
            <a:spLocks noChangeArrowheads="1"/>
          </p:cNvSpPr>
          <p:nvPr/>
        </p:nvSpPr>
        <p:spPr bwMode="auto">
          <a:xfrm>
            <a:off x="575151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25"/>
          <p:cNvSpPr>
            <a:spLocks noChangeArrowheads="1"/>
          </p:cNvSpPr>
          <p:nvPr/>
        </p:nvSpPr>
        <p:spPr bwMode="auto">
          <a:xfrm>
            <a:off x="5937250" y="52530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26"/>
          <p:cNvSpPr>
            <a:spLocks noChangeArrowheads="1"/>
          </p:cNvSpPr>
          <p:nvPr/>
        </p:nvSpPr>
        <p:spPr bwMode="auto">
          <a:xfrm>
            <a:off x="5287963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27"/>
          <p:cNvSpPr>
            <a:spLocks noChangeArrowheads="1"/>
          </p:cNvSpPr>
          <p:nvPr/>
        </p:nvSpPr>
        <p:spPr bwMode="auto">
          <a:xfrm>
            <a:off x="5473700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28"/>
          <p:cNvSpPr>
            <a:spLocks noChangeArrowheads="1"/>
          </p:cNvSpPr>
          <p:nvPr/>
        </p:nvSpPr>
        <p:spPr bwMode="auto">
          <a:xfrm>
            <a:off x="5380038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" name="Oval 29"/>
          <p:cNvSpPr>
            <a:spLocks noChangeArrowheads="1"/>
          </p:cNvSpPr>
          <p:nvPr/>
        </p:nvSpPr>
        <p:spPr bwMode="auto">
          <a:xfrm>
            <a:off x="5565775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Oval 30"/>
          <p:cNvSpPr>
            <a:spLocks noChangeArrowheads="1"/>
          </p:cNvSpPr>
          <p:nvPr/>
        </p:nvSpPr>
        <p:spPr bwMode="auto">
          <a:xfrm>
            <a:off x="5565775" y="50657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" name="Oval 31"/>
          <p:cNvSpPr>
            <a:spLocks noChangeArrowheads="1"/>
          </p:cNvSpPr>
          <p:nvPr/>
        </p:nvSpPr>
        <p:spPr bwMode="auto">
          <a:xfrm>
            <a:off x="6402388" y="5065713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" name="Oval 32"/>
          <p:cNvSpPr>
            <a:spLocks noChangeArrowheads="1"/>
          </p:cNvSpPr>
          <p:nvPr/>
        </p:nvSpPr>
        <p:spPr bwMode="auto">
          <a:xfrm>
            <a:off x="6310313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Oval 33"/>
          <p:cNvSpPr>
            <a:spLocks noChangeArrowheads="1"/>
          </p:cNvSpPr>
          <p:nvPr/>
        </p:nvSpPr>
        <p:spPr bwMode="auto">
          <a:xfrm>
            <a:off x="6496050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Oval 34"/>
          <p:cNvSpPr>
            <a:spLocks noChangeArrowheads="1"/>
          </p:cNvSpPr>
          <p:nvPr/>
        </p:nvSpPr>
        <p:spPr bwMode="auto">
          <a:xfrm>
            <a:off x="6402388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Oval 35"/>
          <p:cNvSpPr>
            <a:spLocks noChangeArrowheads="1"/>
          </p:cNvSpPr>
          <p:nvPr/>
        </p:nvSpPr>
        <p:spPr bwMode="auto">
          <a:xfrm>
            <a:off x="6588125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Oval 36"/>
          <p:cNvSpPr>
            <a:spLocks noChangeArrowheads="1"/>
          </p:cNvSpPr>
          <p:nvPr/>
        </p:nvSpPr>
        <p:spPr bwMode="auto">
          <a:xfrm>
            <a:off x="5937250" y="51593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37"/>
          <p:cNvSpPr>
            <a:spLocks noChangeArrowheads="1"/>
          </p:cNvSpPr>
          <p:nvPr/>
        </p:nvSpPr>
        <p:spPr bwMode="auto">
          <a:xfrm>
            <a:off x="6124575" y="515937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38"/>
          <p:cNvSpPr>
            <a:spLocks noChangeArrowheads="1"/>
          </p:cNvSpPr>
          <p:nvPr/>
        </p:nvSpPr>
        <p:spPr bwMode="auto">
          <a:xfrm>
            <a:off x="603091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39"/>
          <p:cNvSpPr>
            <a:spLocks noChangeArrowheads="1"/>
          </p:cNvSpPr>
          <p:nvPr/>
        </p:nvSpPr>
        <p:spPr bwMode="auto">
          <a:xfrm>
            <a:off x="6216650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40"/>
          <p:cNvSpPr>
            <a:spLocks noChangeArrowheads="1"/>
          </p:cNvSpPr>
          <p:nvPr/>
        </p:nvSpPr>
        <p:spPr bwMode="auto">
          <a:xfrm>
            <a:off x="6216650" y="5065713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41"/>
          <p:cNvSpPr>
            <a:spLocks noChangeArrowheads="1"/>
          </p:cNvSpPr>
          <p:nvPr/>
        </p:nvSpPr>
        <p:spPr bwMode="auto">
          <a:xfrm>
            <a:off x="5845175" y="591185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Oval 42"/>
          <p:cNvSpPr>
            <a:spLocks noChangeArrowheads="1"/>
          </p:cNvSpPr>
          <p:nvPr/>
        </p:nvSpPr>
        <p:spPr bwMode="auto">
          <a:xfrm>
            <a:off x="5751513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Oval 43"/>
          <p:cNvSpPr>
            <a:spLocks noChangeArrowheads="1"/>
          </p:cNvSpPr>
          <p:nvPr/>
        </p:nvSpPr>
        <p:spPr bwMode="auto">
          <a:xfrm>
            <a:off x="5937250" y="600710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Oval 44"/>
          <p:cNvSpPr>
            <a:spLocks noChangeArrowheads="1"/>
          </p:cNvSpPr>
          <p:nvPr/>
        </p:nvSpPr>
        <p:spPr bwMode="auto">
          <a:xfrm>
            <a:off x="5845175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Oval 45"/>
          <p:cNvSpPr>
            <a:spLocks noChangeArrowheads="1"/>
          </p:cNvSpPr>
          <p:nvPr/>
        </p:nvSpPr>
        <p:spPr bwMode="auto">
          <a:xfrm>
            <a:off x="6030913" y="6100763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" name="Oval 46"/>
          <p:cNvSpPr>
            <a:spLocks noChangeArrowheads="1"/>
          </p:cNvSpPr>
          <p:nvPr/>
        </p:nvSpPr>
        <p:spPr bwMode="auto">
          <a:xfrm>
            <a:off x="5380038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Oval 47"/>
          <p:cNvSpPr>
            <a:spLocks noChangeArrowheads="1"/>
          </p:cNvSpPr>
          <p:nvPr/>
        </p:nvSpPr>
        <p:spPr bwMode="auto">
          <a:xfrm>
            <a:off x="5565775" y="600710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48"/>
          <p:cNvSpPr>
            <a:spLocks noChangeArrowheads="1"/>
          </p:cNvSpPr>
          <p:nvPr/>
        </p:nvSpPr>
        <p:spPr bwMode="auto">
          <a:xfrm>
            <a:off x="5473700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49"/>
          <p:cNvSpPr>
            <a:spLocks noChangeArrowheads="1"/>
          </p:cNvSpPr>
          <p:nvPr/>
        </p:nvSpPr>
        <p:spPr bwMode="auto">
          <a:xfrm>
            <a:off x="5659438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50"/>
          <p:cNvSpPr>
            <a:spLocks noChangeArrowheads="1"/>
          </p:cNvSpPr>
          <p:nvPr/>
        </p:nvSpPr>
        <p:spPr bwMode="auto">
          <a:xfrm>
            <a:off x="5659438" y="591185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51"/>
          <p:cNvSpPr>
            <a:spLocks noChangeArrowheads="1"/>
          </p:cNvSpPr>
          <p:nvPr/>
        </p:nvSpPr>
        <p:spPr bwMode="auto">
          <a:xfrm>
            <a:off x="6773863" y="5911850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52"/>
          <p:cNvSpPr>
            <a:spLocks noChangeArrowheads="1"/>
          </p:cNvSpPr>
          <p:nvPr/>
        </p:nvSpPr>
        <p:spPr bwMode="auto">
          <a:xfrm>
            <a:off x="6402388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53"/>
          <p:cNvSpPr>
            <a:spLocks noChangeArrowheads="1"/>
          </p:cNvSpPr>
          <p:nvPr/>
        </p:nvSpPr>
        <p:spPr bwMode="auto">
          <a:xfrm>
            <a:off x="6588125" y="60071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" name="Oval 54"/>
          <p:cNvSpPr>
            <a:spLocks noChangeArrowheads="1"/>
          </p:cNvSpPr>
          <p:nvPr/>
        </p:nvSpPr>
        <p:spPr bwMode="auto">
          <a:xfrm>
            <a:off x="6496050" y="6100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55"/>
          <p:cNvSpPr>
            <a:spLocks noChangeArrowheads="1"/>
          </p:cNvSpPr>
          <p:nvPr/>
        </p:nvSpPr>
        <p:spPr bwMode="auto">
          <a:xfrm>
            <a:off x="6681788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Oval 56"/>
          <p:cNvSpPr>
            <a:spLocks noChangeArrowheads="1"/>
          </p:cNvSpPr>
          <p:nvPr/>
        </p:nvSpPr>
        <p:spPr bwMode="auto">
          <a:xfrm>
            <a:off x="6030913" y="600710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Oval 57"/>
          <p:cNvSpPr>
            <a:spLocks noChangeArrowheads="1"/>
          </p:cNvSpPr>
          <p:nvPr/>
        </p:nvSpPr>
        <p:spPr bwMode="auto">
          <a:xfrm>
            <a:off x="6216650" y="600710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Oval 58"/>
          <p:cNvSpPr>
            <a:spLocks noChangeArrowheads="1"/>
          </p:cNvSpPr>
          <p:nvPr/>
        </p:nvSpPr>
        <p:spPr bwMode="auto">
          <a:xfrm>
            <a:off x="6124575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Oval 59"/>
          <p:cNvSpPr>
            <a:spLocks noChangeArrowheads="1"/>
          </p:cNvSpPr>
          <p:nvPr/>
        </p:nvSpPr>
        <p:spPr bwMode="auto">
          <a:xfrm>
            <a:off x="6310313" y="610076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Oval 60"/>
          <p:cNvSpPr>
            <a:spLocks noChangeArrowheads="1"/>
          </p:cNvSpPr>
          <p:nvPr/>
        </p:nvSpPr>
        <p:spPr bwMode="auto">
          <a:xfrm>
            <a:off x="6588125" y="5911850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Oval 61"/>
          <p:cNvSpPr>
            <a:spLocks noChangeArrowheads="1"/>
          </p:cNvSpPr>
          <p:nvPr/>
        </p:nvSpPr>
        <p:spPr bwMode="auto">
          <a:xfrm>
            <a:off x="6959600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62"/>
          <p:cNvSpPr>
            <a:spLocks noChangeArrowheads="1"/>
          </p:cNvSpPr>
          <p:nvPr/>
        </p:nvSpPr>
        <p:spPr bwMode="auto">
          <a:xfrm>
            <a:off x="6867525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63"/>
          <p:cNvSpPr>
            <a:spLocks noChangeArrowheads="1"/>
          </p:cNvSpPr>
          <p:nvPr/>
        </p:nvSpPr>
        <p:spPr bwMode="auto">
          <a:xfrm>
            <a:off x="7053263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Oval 64"/>
          <p:cNvSpPr>
            <a:spLocks noChangeArrowheads="1"/>
          </p:cNvSpPr>
          <p:nvPr/>
        </p:nvSpPr>
        <p:spPr bwMode="auto">
          <a:xfrm>
            <a:off x="6959600" y="581818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Oval 65"/>
          <p:cNvSpPr>
            <a:spLocks noChangeArrowheads="1"/>
          </p:cNvSpPr>
          <p:nvPr/>
        </p:nvSpPr>
        <p:spPr bwMode="auto">
          <a:xfrm>
            <a:off x="7145338" y="581818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Oval 66"/>
          <p:cNvSpPr>
            <a:spLocks noChangeArrowheads="1"/>
          </p:cNvSpPr>
          <p:nvPr/>
        </p:nvSpPr>
        <p:spPr bwMode="auto">
          <a:xfrm>
            <a:off x="6681788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Oval 67"/>
          <p:cNvSpPr>
            <a:spLocks noChangeArrowheads="1"/>
          </p:cNvSpPr>
          <p:nvPr/>
        </p:nvSpPr>
        <p:spPr bwMode="auto">
          <a:xfrm>
            <a:off x="6773863" y="581818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68"/>
          <p:cNvSpPr>
            <a:spLocks noChangeArrowheads="1"/>
          </p:cNvSpPr>
          <p:nvPr/>
        </p:nvSpPr>
        <p:spPr bwMode="auto">
          <a:xfrm>
            <a:off x="6773863" y="5629275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Oval 69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Oval 70"/>
          <p:cNvSpPr>
            <a:spLocks noChangeArrowheads="1"/>
          </p:cNvSpPr>
          <p:nvPr/>
        </p:nvSpPr>
        <p:spPr bwMode="auto">
          <a:xfrm>
            <a:off x="4916488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Oval 71"/>
          <p:cNvSpPr>
            <a:spLocks noChangeArrowheads="1"/>
          </p:cNvSpPr>
          <p:nvPr/>
        </p:nvSpPr>
        <p:spPr bwMode="auto">
          <a:xfrm>
            <a:off x="5102225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Oval 72"/>
          <p:cNvSpPr>
            <a:spLocks noChangeArrowheads="1"/>
          </p:cNvSpPr>
          <p:nvPr/>
        </p:nvSpPr>
        <p:spPr bwMode="auto">
          <a:xfrm>
            <a:off x="5008563" y="581818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" name="Oval 73"/>
          <p:cNvSpPr>
            <a:spLocks noChangeArrowheads="1"/>
          </p:cNvSpPr>
          <p:nvPr/>
        </p:nvSpPr>
        <p:spPr bwMode="auto">
          <a:xfrm>
            <a:off x="5194300" y="581818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Oval 74"/>
          <p:cNvSpPr>
            <a:spLocks noChangeArrowheads="1"/>
          </p:cNvSpPr>
          <p:nvPr/>
        </p:nvSpPr>
        <p:spPr bwMode="auto">
          <a:xfrm>
            <a:off x="4730750" y="5724525"/>
            <a:ext cx="92075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Oval 75"/>
          <p:cNvSpPr>
            <a:spLocks noChangeArrowheads="1"/>
          </p:cNvSpPr>
          <p:nvPr/>
        </p:nvSpPr>
        <p:spPr bwMode="auto">
          <a:xfrm>
            <a:off x="4822825" y="581818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Oval 76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" name="Oval 77"/>
          <p:cNvSpPr>
            <a:spLocks noChangeArrowheads="1"/>
          </p:cNvSpPr>
          <p:nvPr/>
        </p:nvSpPr>
        <p:spPr bwMode="auto">
          <a:xfrm>
            <a:off x="6773863" y="5535613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1" name="Oval 78"/>
          <p:cNvSpPr>
            <a:spLocks noChangeArrowheads="1"/>
          </p:cNvSpPr>
          <p:nvPr/>
        </p:nvSpPr>
        <p:spPr bwMode="auto">
          <a:xfrm>
            <a:off x="6402388" y="56292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" name="Oval 79"/>
          <p:cNvSpPr>
            <a:spLocks noChangeArrowheads="1"/>
          </p:cNvSpPr>
          <p:nvPr/>
        </p:nvSpPr>
        <p:spPr bwMode="auto">
          <a:xfrm>
            <a:off x="6588125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" name="Oval 80"/>
          <p:cNvSpPr>
            <a:spLocks noChangeArrowheads="1"/>
          </p:cNvSpPr>
          <p:nvPr/>
        </p:nvSpPr>
        <p:spPr bwMode="auto">
          <a:xfrm>
            <a:off x="6588125" y="5535613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Oval 81"/>
          <p:cNvSpPr>
            <a:spLocks noChangeArrowheads="1"/>
          </p:cNvSpPr>
          <p:nvPr/>
        </p:nvSpPr>
        <p:spPr bwMode="auto">
          <a:xfrm>
            <a:off x="6959600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" name="Oval 82"/>
          <p:cNvSpPr>
            <a:spLocks noChangeArrowheads="1"/>
          </p:cNvSpPr>
          <p:nvPr/>
        </p:nvSpPr>
        <p:spPr bwMode="auto">
          <a:xfrm>
            <a:off x="6867525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" name="Oval 83"/>
          <p:cNvSpPr>
            <a:spLocks noChangeArrowheads="1"/>
          </p:cNvSpPr>
          <p:nvPr/>
        </p:nvSpPr>
        <p:spPr bwMode="auto">
          <a:xfrm>
            <a:off x="7053263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" name="Oval 84"/>
          <p:cNvSpPr>
            <a:spLocks noChangeArrowheads="1"/>
          </p:cNvSpPr>
          <p:nvPr/>
        </p:nvSpPr>
        <p:spPr bwMode="auto">
          <a:xfrm>
            <a:off x="6959600" y="5441950"/>
            <a:ext cx="93663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" name="Oval 85"/>
          <p:cNvSpPr>
            <a:spLocks noChangeArrowheads="1"/>
          </p:cNvSpPr>
          <p:nvPr/>
        </p:nvSpPr>
        <p:spPr bwMode="auto">
          <a:xfrm>
            <a:off x="7145338" y="544195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" name="Oval 86"/>
          <p:cNvSpPr>
            <a:spLocks noChangeArrowheads="1"/>
          </p:cNvSpPr>
          <p:nvPr/>
        </p:nvSpPr>
        <p:spPr bwMode="auto">
          <a:xfrm>
            <a:off x="6681788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0" name="Oval 87"/>
          <p:cNvSpPr>
            <a:spLocks noChangeArrowheads="1"/>
          </p:cNvSpPr>
          <p:nvPr/>
        </p:nvSpPr>
        <p:spPr bwMode="auto">
          <a:xfrm>
            <a:off x="6773863" y="5441950"/>
            <a:ext cx="93662" cy="936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Oval 88"/>
          <p:cNvSpPr>
            <a:spLocks noChangeArrowheads="1"/>
          </p:cNvSpPr>
          <p:nvPr/>
        </p:nvSpPr>
        <p:spPr bwMode="auto">
          <a:xfrm>
            <a:off x="677386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Oval 89"/>
          <p:cNvSpPr>
            <a:spLocks noChangeArrowheads="1"/>
          </p:cNvSpPr>
          <p:nvPr/>
        </p:nvSpPr>
        <p:spPr bwMode="auto">
          <a:xfrm>
            <a:off x="4822825" y="5253038"/>
            <a:ext cx="93663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" name="Oval 90"/>
          <p:cNvSpPr>
            <a:spLocks noChangeArrowheads="1"/>
          </p:cNvSpPr>
          <p:nvPr/>
        </p:nvSpPr>
        <p:spPr bwMode="auto">
          <a:xfrm>
            <a:off x="5008563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Oval 91"/>
          <p:cNvSpPr>
            <a:spLocks noChangeArrowheads="1"/>
          </p:cNvSpPr>
          <p:nvPr/>
        </p:nvSpPr>
        <p:spPr bwMode="auto">
          <a:xfrm>
            <a:off x="4916488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" name="Oval 92"/>
          <p:cNvSpPr>
            <a:spLocks noChangeArrowheads="1"/>
          </p:cNvSpPr>
          <p:nvPr/>
        </p:nvSpPr>
        <p:spPr bwMode="auto">
          <a:xfrm>
            <a:off x="5102225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" name="Oval 93"/>
          <p:cNvSpPr>
            <a:spLocks noChangeArrowheads="1"/>
          </p:cNvSpPr>
          <p:nvPr/>
        </p:nvSpPr>
        <p:spPr bwMode="auto">
          <a:xfrm>
            <a:off x="4637088" y="5253038"/>
            <a:ext cx="93662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" name="Oval 94"/>
          <p:cNvSpPr>
            <a:spLocks noChangeArrowheads="1"/>
          </p:cNvSpPr>
          <p:nvPr/>
        </p:nvSpPr>
        <p:spPr bwMode="auto">
          <a:xfrm>
            <a:off x="4730750" y="5346700"/>
            <a:ext cx="92075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" name="Oval 95"/>
          <p:cNvSpPr>
            <a:spLocks noChangeArrowheads="1"/>
          </p:cNvSpPr>
          <p:nvPr/>
        </p:nvSpPr>
        <p:spPr bwMode="auto">
          <a:xfrm>
            <a:off x="4916488" y="553561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" name="Oval 96"/>
          <p:cNvSpPr>
            <a:spLocks noChangeArrowheads="1"/>
          </p:cNvSpPr>
          <p:nvPr/>
        </p:nvSpPr>
        <p:spPr bwMode="auto">
          <a:xfrm>
            <a:off x="5102225" y="553561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Oval 97"/>
          <p:cNvSpPr>
            <a:spLocks noChangeArrowheads="1"/>
          </p:cNvSpPr>
          <p:nvPr/>
        </p:nvSpPr>
        <p:spPr bwMode="auto">
          <a:xfrm>
            <a:off x="5008563" y="5629275"/>
            <a:ext cx="93662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Oval 98"/>
          <p:cNvSpPr>
            <a:spLocks noChangeArrowheads="1"/>
          </p:cNvSpPr>
          <p:nvPr/>
        </p:nvSpPr>
        <p:spPr bwMode="auto">
          <a:xfrm>
            <a:off x="5194300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Oval 99"/>
          <p:cNvSpPr>
            <a:spLocks noChangeArrowheads="1"/>
          </p:cNvSpPr>
          <p:nvPr/>
        </p:nvSpPr>
        <p:spPr bwMode="auto">
          <a:xfrm>
            <a:off x="4730750" y="5535613"/>
            <a:ext cx="92075" cy="936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Oval 100"/>
          <p:cNvSpPr>
            <a:spLocks noChangeArrowheads="1"/>
          </p:cNvSpPr>
          <p:nvPr/>
        </p:nvSpPr>
        <p:spPr bwMode="auto">
          <a:xfrm>
            <a:off x="4822825" y="5629275"/>
            <a:ext cx="93663" cy="952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Oval 101"/>
          <p:cNvSpPr>
            <a:spLocks noChangeArrowheads="1"/>
          </p:cNvSpPr>
          <p:nvPr/>
        </p:nvSpPr>
        <p:spPr bwMode="auto">
          <a:xfrm>
            <a:off x="4370388" y="49720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Oval 102"/>
          <p:cNvSpPr>
            <a:spLocks noChangeArrowheads="1"/>
          </p:cNvSpPr>
          <p:nvPr/>
        </p:nvSpPr>
        <p:spPr bwMode="auto">
          <a:xfrm>
            <a:off x="4402138" y="47291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Oval 103"/>
          <p:cNvSpPr>
            <a:spLocks noChangeArrowheads="1"/>
          </p:cNvSpPr>
          <p:nvPr/>
        </p:nvSpPr>
        <p:spPr bwMode="auto">
          <a:xfrm>
            <a:off x="4462463" y="48768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Oval 104"/>
          <p:cNvSpPr>
            <a:spLocks noChangeArrowheads="1"/>
          </p:cNvSpPr>
          <p:nvPr/>
        </p:nvSpPr>
        <p:spPr bwMode="auto">
          <a:xfrm>
            <a:off x="4554538" y="4724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Oval 105"/>
          <p:cNvSpPr>
            <a:spLocks noChangeArrowheads="1"/>
          </p:cNvSpPr>
          <p:nvPr/>
        </p:nvSpPr>
        <p:spPr bwMode="auto">
          <a:xfrm>
            <a:off x="4462463" y="49720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Oval 106"/>
          <p:cNvSpPr>
            <a:spLocks noChangeArrowheads="1"/>
          </p:cNvSpPr>
          <p:nvPr/>
        </p:nvSpPr>
        <p:spPr bwMode="auto">
          <a:xfrm>
            <a:off x="4495800" y="47291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Oval 107"/>
          <p:cNvSpPr>
            <a:spLocks noChangeArrowheads="1"/>
          </p:cNvSpPr>
          <p:nvPr/>
        </p:nvSpPr>
        <p:spPr bwMode="auto">
          <a:xfrm>
            <a:off x="4556125" y="48768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Oval 108"/>
          <p:cNvSpPr>
            <a:spLocks noChangeArrowheads="1"/>
          </p:cNvSpPr>
          <p:nvPr/>
        </p:nvSpPr>
        <p:spPr bwMode="auto">
          <a:xfrm>
            <a:off x="52578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Oval 109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Oval 110"/>
          <p:cNvSpPr>
            <a:spLocks noChangeArrowheads="1"/>
          </p:cNvSpPr>
          <p:nvPr/>
        </p:nvSpPr>
        <p:spPr bwMode="auto">
          <a:xfrm>
            <a:off x="5562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Oval 111"/>
          <p:cNvSpPr>
            <a:spLocks noChangeArrowheads="1"/>
          </p:cNvSpPr>
          <p:nvPr/>
        </p:nvSpPr>
        <p:spPr bwMode="auto">
          <a:xfrm>
            <a:off x="5410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Oval 112"/>
          <p:cNvSpPr>
            <a:spLocks noChangeArrowheads="1"/>
          </p:cNvSpPr>
          <p:nvPr/>
        </p:nvSpPr>
        <p:spPr bwMode="auto">
          <a:xfrm>
            <a:off x="5715000" y="5181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Oval 113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Oval 114"/>
          <p:cNvSpPr>
            <a:spLocks noChangeArrowheads="1"/>
          </p:cNvSpPr>
          <p:nvPr/>
        </p:nvSpPr>
        <p:spPr bwMode="auto">
          <a:xfrm>
            <a:off x="54864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Oval 115"/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Oval 116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Oval 117"/>
          <p:cNvSpPr>
            <a:spLocks noChangeArrowheads="1"/>
          </p:cNvSpPr>
          <p:nvPr/>
        </p:nvSpPr>
        <p:spPr bwMode="auto">
          <a:xfrm>
            <a:off x="46482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Oval 118"/>
          <p:cNvSpPr>
            <a:spLocks noChangeArrowheads="1"/>
          </p:cNvSpPr>
          <p:nvPr/>
        </p:nvSpPr>
        <p:spPr bwMode="auto">
          <a:xfrm>
            <a:off x="4800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Oval 119"/>
          <p:cNvSpPr>
            <a:spLocks noChangeArrowheads="1"/>
          </p:cNvSpPr>
          <p:nvPr/>
        </p:nvSpPr>
        <p:spPr bwMode="auto">
          <a:xfrm>
            <a:off x="49530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" name="Oval 120"/>
          <p:cNvSpPr>
            <a:spLocks noChangeArrowheads="1"/>
          </p:cNvSpPr>
          <p:nvPr/>
        </p:nvSpPr>
        <p:spPr bwMode="auto">
          <a:xfrm>
            <a:off x="51054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" name="Oval 121"/>
          <p:cNvSpPr>
            <a:spLocks noChangeArrowheads="1"/>
          </p:cNvSpPr>
          <p:nvPr/>
        </p:nvSpPr>
        <p:spPr bwMode="auto">
          <a:xfrm>
            <a:off x="5334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" name="Oval 122"/>
          <p:cNvSpPr>
            <a:spLocks noChangeArrowheads="1"/>
          </p:cNvSpPr>
          <p:nvPr/>
        </p:nvSpPr>
        <p:spPr bwMode="auto">
          <a:xfrm>
            <a:off x="4724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Oval 123"/>
          <p:cNvSpPr>
            <a:spLocks noChangeArrowheads="1"/>
          </p:cNvSpPr>
          <p:nvPr/>
        </p:nvSpPr>
        <p:spPr bwMode="auto">
          <a:xfrm>
            <a:off x="48768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" name="Oval 124"/>
          <p:cNvSpPr>
            <a:spLocks noChangeArrowheads="1"/>
          </p:cNvSpPr>
          <p:nvPr/>
        </p:nvSpPr>
        <p:spPr bwMode="auto">
          <a:xfrm>
            <a:off x="50292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" name="Oval 125"/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" name="Oval 126"/>
          <p:cNvSpPr>
            <a:spLocks noChangeArrowheads="1"/>
          </p:cNvSpPr>
          <p:nvPr/>
        </p:nvSpPr>
        <p:spPr bwMode="auto">
          <a:xfrm>
            <a:off x="53340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" name="Oval 127"/>
          <p:cNvSpPr>
            <a:spLocks noChangeArrowheads="1"/>
          </p:cNvSpPr>
          <p:nvPr/>
        </p:nvSpPr>
        <p:spPr bwMode="auto">
          <a:xfrm>
            <a:off x="4724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1" name="Oval 128"/>
          <p:cNvSpPr>
            <a:spLocks noChangeArrowheads="1"/>
          </p:cNvSpPr>
          <p:nvPr/>
        </p:nvSpPr>
        <p:spPr bwMode="auto">
          <a:xfrm>
            <a:off x="4876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" name="Oval 129"/>
          <p:cNvSpPr>
            <a:spLocks noChangeArrowheads="1"/>
          </p:cNvSpPr>
          <p:nvPr/>
        </p:nvSpPr>
        <p:spPr bwMode="auto">
          <a:xfrm>
            <a:off x="5029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3" name="Oval 130"/>
          <p:cNvSpPr>
            <a:spLocks noChangeArrowheads="1"/>
          </p:cNvSpPr>
          <p:nvPr/>
        </p:nvSpPr>
        <p:spPr bwMode="auto">
          <a:xfrm>
            <a:off x="5181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Oval 131"/>
          <p:cNvSpPr>
            <a:spLocks noChangeArrowheads="1"/>
          </p:cNvSpPr>
          <p:nvPr/>
        </p:nvSpPr>
        <p:spPr bwMode="auto">
          <a:xfrm>
            <a:off x="54102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5" name="Oval 132"/>
          <p:cNvSpPr>
            <a:spLocks noChangeArrowheads="1"/>
          </p:cNvSpPr>
          <p:nvPr/>
        </p:nvSpPr>
        <p:spPr bwMode="auto">
          <a:xfrm>
            <a:off x="4800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6" name="Oval 133"/>
          <p:cNvSpPr>
            <a:spLocks noChangeArrowheads="1"/>
          </p:cNvSpPr>
          <p:nvPr/>
        </p:nvSpPr>
        <p:spPr bwMode="auto">
          <a:xfrm>
            <a:off x="4953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" name="Oval 134"/>
          <p:cNvSpPr>
            <a:spLocks noChangeArrowheads="1"/>
          </p:cNvSpPr>
          <p:nvPr/>
        </p:nvSpPr>
        <p:spPr bwMode="auto">
          <a:xfrm>
            <a:off x="5105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" name="Oval 135"/>
          <p:cNvSpPr>
            <a:spLocks noChangeArrowheads="1"/>
          </p:cNvSpPr>
          <p:nvPr/>
        </p:nvSpPr>
        <p:spPr bwMode="auto">
          <a:xfrm>
            <a:off x="52578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" name="Oval 136"/>
          <p:cNvSpPr>
            <a:spLocks noChangeArrowheads="1"/>
          </p:cNvSpPr>
          <p:nvPr/>
        </p:nvSpPr>
        <p:spPr bwMode="auto">
          <a:xfrm>
            <a:off x="541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" name="Oval 137"/>
          <p:cNvSpPr>
            <a:spLocks noChangeArrowheads="1"/>
          </p:cNvSpPr>
          <p:nvPr/>
        </p:nvSpPr>
        <p:spPr bwMode="auto">
          <a:xfrm>
            <a:off x="5486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1" name="Oval 138"/>
          <p:cNvSpPr>
            <a:spLocks noChangeArrowheads="1"/>
          </p:cNvSpPr>
          <p:nvPr/>
        </p:nvSpPr>
        <p:spPr bwMode="auto">
          <a:xfrm>
            <a:off x="5638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2" name="Oval 139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3" name="Oval 140"/>
          <p:cNvSpPr>
            <a:spLocks noChangeArrowheads="1"/>
          </p:cNvSpPr>
          <p:nvPr/>
        </p:nvSpPr>
        <p:spPr bwMode="auto">
          <a:xfrm>
            <a:off x="57150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" name="Oval 141"/>
          <p:cNvSpPr>
            <a:spLocks noChangeArrowheads="1"/>
          </p:cNvSpPr>
          <p:nvPr/>
        </p:nvSpPr>
        <p:spPr bwMode="auto">
          <a:xfrm>
            <a:off x="61722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5" name="Oval 142"/>
          <p:cNvSpPr>
            <a:spLocks noChangeArrowheads="1"/>
          </p:cNvSpPr>
          <p:nvPr/>
        </p:nvSpPr>
        <p:spPr bwMode="auto">
          <a:xfrm>
            <a:off x="67056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" name="Oval 143"/>
          <p:cNvSpPr>
            <a:spLocks noChangeArrowheads="1"/>
          </p:cNvSpPr>
          <p:nvPr/>
        </p:nvSpPr>
        <p:spPr bwMode="auto">
          <a:xfrm>
            <a:off x="6553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" name="Oval 144"/>
          <p:cNvSpPr>
            <a:spLocks noChangeArrowheads="1"/>
          </p:cNvSpPr>
          <p:nvPr/>
        </p:nvSpPr>
        <p:spPr bwMode="auto">
          <a:xfrm>
            <a:off x="6705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" name="Oval 145"/>
          <p:cNvSpPr>
            <a:spLocks noChangeArrowheads="1"/>
          </p:cNvSpPr>
          <p:nvPr/>
        </p:nvSpPr>
        <p:spPr bwMode="auto">
          <a:xfrm>
            <a:off x="6858000" y="5105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9" name="Oval 146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" name="Oval 147"/>
          <p:cNvSpPr>
            <a:spLocks noChangeArrowheads="1"/>
          </p:cNvSpPr>
          <p:nvPr/>
        </p:nvSpPr>
        <p:spPr bwMode="auto">
          <a:xfrm>
            <a:off x="67818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" name="Oval 148"/>
          <p:cNvSpPr>
            <a:spLocks noChangeArrowheads="1"/>
          </p:cNvSpPr>
          <p:nvPr/>
        </p:nvSpPr>
        <p:spPr bwMode="auto">
          <a:xfrm>
            <a:off x="66294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2" name="Oval 149"/>
          <p:cNvSpPr>
            <a:spLocks noChangeArrowheads="1"/>
          </p:cNvSpPr>
          <p:nvPr/>
        </p:nvSpPr>
        <p:spPr bwMode="auto">
          <a:xfrm>
            <a:off x="6781800" y="6172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" name="Oval 150"/>
          <p:cNvSpPr>
            <a:spLocks noChangeArrowheads="1"/>
          </p:cNvSpPr>
          <p:nvPr/>
        </p:nvSpPr>
        <p:spPr bwMode="auto">
          <a:xfrm>
            <a:off x="6858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" name="Oval 151"/>
          <p:cNvSpPr>
            <a:spLocks noChangeArrowheads="1"/>
          </p:cNvSpPr>
          <p:nvPr/>
        </p:nvSpPr>
        <p:spPr bwMode="auto">
          <a:xfrm>
            <a:off x="57912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" name="Oval 152"/>
          <p:cNvSpPr>
            <a:spLocks noChangeArrowheads="1"/>
          </p:cNvSpPr>
          <p:nvPr/>
        </p:nvSpPr>
        <p:spPr bwMode="auto">
          <a:xfrm>
            <a:off x="59436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6" name="Oval 153"/>
          <p:cNvSpPr>
            <a:spLocks noChangeArrowheads="1"/>
          </p:cNvSpPr>
          <p:nvPr/>
        </p:nvSpPr>
        <p:spPr bwMode="auto">
          <a:xfrm>
            <a:off x="6096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" name="Oval 154"/>
          <p:cNvSpPr>
            <a:spLocks noChangeArrowheads="1"/>
          </p:cNvSpPr>
          <p:nvPr/>
        </p:nvSpPr>
        <p:spPr bwMode="auto">
          <a:xfrm>
            <a:off x="6248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" name="Oval 155"/>
          <p:cNvSpPr>
            <a:spLocks noChangeArrowheads="1"/>
          </p:cNvSpPr>
          <p:nvPr/>
        </p:nvSpPr>
        <p:spPr bwMode="auto">
          <a:xfrm>
            <a:off x="6477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" name="Oval 156"/>
          <p:cNvSpPr>
            <a:spLocks noChangeArrowheads="1"/>
          </p:cNvSpPr>
          <p:nvPr/>
        </p:nvSpPr>
        <p:spPr bwMode="auto">
          <a:xfrm>
            <a:off x="58674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0" name="Oval 157"/>
          <p:cNvSpPr>
            <a:spLocks noChangeArrowheads="1"/>
          </p:cNvSpPr>
          <p:nvPr/>
        </p:nvSpPr>
        <p:spPr bwMode="auto">
          <a:xfrm>
            <a:off x="60198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" name="Oval 158"/>
          <p:cNvSpPr>
            <a:spLocks noChangeArrowheads="1"/>
          </p:cNvSpPr>
          <p:nvPr/>
        </p:nvSpPr>
        <p:spPr bwMode="auto">
          <a:xfrm>
            <a:off x="61722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" name="Oval 159"/>
          <p:cNvSpPr>
            <a:spLocks noChangeArrowheads="1"/>
          </p:cNvSpPr>
          <p:nvPr/>
        </p:nvSpPr>
        <p:spPr bwMode="auto">
          <a:xfrm>
            <a:off x="63246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" name="Oval 160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" name="Oval 161"/>
          <p:cNvSpPr>
            <a:spLocks noChangeArrowheads="1"/>
          </p:cNvSpPr>
          <p:nvPr/>
        </p:nvSpPr>
        <p:spPr bwMode="auto">
          <a:xfrm>
            <a:off x="5867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" name="Oval 162"/>
          <p:cNvSpPr>
            <a:spLocks noChangeArrowheads="1"/>
          </p:cNvSpPr>
          <p:nvPr/>
        </p:nvSpPr>
        <p:spPr bwMode="auto">
          <a:xfrm>
            <a:off x="6019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" name="Oval 163"/>
          <p:cNvSpPr>
            <a:spLocks noChangeArrowheads="1"/>
          </p:cNvSpPr>
          <p:nvPr/>
        </p:nvSpPr>
        <p:spPr bwMode="auto">
          <a:xfrm>
            <a:off x="6172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Oval 164"/>
          <p:cNvSpPr>
            <a:spLocks noChangeArrowheads="1"/>
          </p:cNvSpPr>
          <p:nvPr/>
        </p:nvSpPr>
        <p:spPr bwMode="auto">
          <a:xfrm>
            <a:off x="6324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Oval 165"/>
          <p:cNvSpPr>
            <a:spLocks noChangeArrowheads="1"/>
          </p:cNvSpPr>
          <p:nvPr/>
        </p:nvSpPr>
        <p:spPr bwMode="auto">
          <a:xfrm>
            <a:off x="6553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Oval 166"/>
          <p:cNvSpPr>
            <a:spLocks noChangeArrowheads="1"/>
          </p:cNvSpPr>
          <p:nvPr/>
        </p:nvSpPr>
        <p:spPr bwMode="auto">
          <a:xfrm>
            <a:off x="5943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Oval 167"/>
          <p:cNvSpPr>
            <a:spLocks noChangeArrowheads="1"/>
          </p:cNvSpPr>
          <p:nvPr/>
        </p:nvSpPr>
        <p:spPr bwMode="auto">
          <a:xfrm>
            <a:off x="60960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Oval 168"/>
          <p:cNvSpPr>
            <a:spLocks noChangeArrowheads="1"/>
          </p:cNvSpPr>
          <p:nvPr/>
        </p:nvSpPr>
        <p:spPr bwMode="auto">
          <a:xfrm>
            <a:off x="62484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Oval 169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Oval 170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" name="Oval 171"/>
          <p:cNvSpPr>
            <a:spLocks noChangeArrowheads="1"/>
          </p:cNvSpPr>
          <p:nvPr/>
        </p:nvSpPr>
        <p:spPr bwMode="auto">
          <a:xfrm>
            <a:off x="6629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5" name="Oval 172"/>
          <p:cNvSpPr>
            <a:spLocks noChangeArrowheads="1"/>
          </p:cNvSpPr>
          <p:nvPr/>
        </p:nvSpPr>
        <p:spPr bwMode="auto">
          <a:xfrm>
            <a:off x="6781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" name="Oval 173"/>
          <p:cNvSpPr>
            <a:spLocks noChangeArrowheads="1"/>
          </p:cNvSpPr>
          <p:nvPr/>
        </p:nvSpPr>
        <p:spPr bwMode="auto">
          <a:xfrm>
            <a:off x="6858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" name="Oval 174"/>
          <p:cNvSpPr>
            <a:spLocks noChangeArrowheads="1"/>
          </p:cNvSpPr>
          <p:nvPr/>
        </p:nvSpPr>
        <p:spPr bwMode="auto">
          <a:xfrm>
            <a:off x="6858000" y="6172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" name="Oval 175"/>
          <p:cNvSpPr>
            <a:spLocks noChangeArrowheads="1"/>
          </p:cNvSpPr>
          <p:nvPr/>
        </p:nvSpPr>
        <p:spPr bwMode="auto">
          <a:xfrm>
            <a:off x="69342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" name="Oval 176"/>
          <p:cNvSpPr>
            <a:spLocks noChangeArrowheads="1"/>
          </p:cNvSpPr>
          <p:nvPr/>
        </p:nvSpPr>
        <p:spPr bwMode="auto">
          <a:xfrm>
            <a:off x="5181600" y="6096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" name="Oval 177"/>
          <p:cNvSpPr>
            <a:spLocks noChangeArrowheads="1"/>
          </p:cNvSpPr>
          <p:nvPr/>
        </p:nvSpPr>
        <p:spPr bwMode="auto">
          <a:xfrm>
            <a:off x="5334000" y="6096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" name="Oval 178"/>
          <p:cNvSpPr>
            <a:spLocks noChangeArrowheads="1"/>
          </p:cNvSpPr>
          <p:nvPr/>
        </p:nvSpPr>
        <p:spPr bwMode="auto">
          <a:xfrm>
            <a:off x="5029200" y="5943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" name="Oval 179"/>
          <p:cNvSpPr>
            <a:spLocks noChangeArrowheads="1"/>
          </p:cNvSpPr>
          <p:nvPr/>
        </p:nvSpPr>
        <p:spPr bwMode="auto">
          <a:xfrm>
            <a:off x="5181600" y="59436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" name="Oval 180"/>
          <p:cNvSpPr>
            <a:spLocks noChangeArrowheads="1"/>
          </p:cNvSpPr>
          <p:nvPr/>
        </p:nvSpPr>
        <p:spPr bwMode="auto">
          <a:xfrm>
            <a:off x="4953000" y="6019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" name="Oval 181"/>
          <p:cNvSpPr>
            <a:spLocks noChangeArrowheads="1"/>
          </p:cNvSpPr>
          <p:nvPr/>
        </p:nvSpPr>
        <p:spPr bwMode="auto">
          <a:xfrm>
            <a:off x="5105400" y="6019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" name="Oval 182"/>
          <p:cNvSpPr>
            <a:spLocks noChangeArrowheads="1"/>
          </p:cNvSpPr>
          <p:nvPr/>
        </p:nvSpPr>
        <p:spPr bwMode="auto">
          <a:xfrm>
            <a:off x="4724400" y="586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" name="Oval 183"/>
          <p:cNvSpPr>
            <a:spLocks noChangeArrowheads="1"/>
          </p:cNvSpPr>
          <p:nvPr/>
        </p:nvSpPr>
        <p:spPr bwMode="auto">
          <a:xfrm>
            <a:off x="4876800" y="5867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" name="Oval 184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" name="Oval 185"/>
          <p:cNvSpPr>
            <a:spLocks noChangeArrowheads="1"/>
          </p:cNvSpPr>
          <p:nvPr/>
        </p:nvSpPr>
        <p:spPr bwMode="auto">
          <a:xfrm>
            <a:off x="51054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" name="Oval 186"/>
          <p:cNvSpPr>
            <a:spLocks noChangeArrowheads="1"/>
          </p:cNvSpPr>
          <p:nvPr/>
        </p:nvSpPr>
        <p:spPr bwMode="auto">
          <a:xfrm>
            <a:off x="5181600" y="5257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" name="Oval 187"/>
          <p:cNvSpPr>
            <a:spLocks noChangeArrowheads="1"/>
          </p:cNvSpPr>
          <p:nvPr/>
        </p:nvSpPr>
        <p:spPr bwMode="auto">
          <a:xfrm>
            <a:off x="5181600" y="53340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" name="Oval 188"/>
          <p:cNvSpPr>
            <a:spLocks noChangeArrowheads="1"/>
          </p:cNvSpPr>
          <p:nvPr/>
        </p:nvSpPr>
        <p:spPr bwMode="auto">
          <a:xfrm>
            <a:off x="5257800" y="5257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" name="Oval 189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" name="Oval 190"/>
          <p:cNvSpPr>
            <a:spLocks noChangeArrowheads="1"/>
          </p:cNvSpPr>
          <p:nvPr/>
        </p:nvSpPr>
        <p:spPr bwMode="auto">
          <a:xfrm>
            <a:off x="4876800" y="5486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" name="Oval 191"/>
          <p:cNvSpPr>
            <a:spLocks noChangeArrowheads="1"/>
          </p:cNvSpPr>
          <p:nvPr/>
        </p:nvSpPr>
        <p:spPr bwMode="auto">
          <a:xfrm>
            <a:off x="495300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" name="Oval 192"/>
          <p:cNvSpPr>
            <a:spLocks noChangeArrowheads="1"/>
          </p:cNvSpPr>
          <p:nvPr/>
        </p:nvSpPr>
        <p:spPr bwMode="auto">
          <a:xfrm>
            <a:off x="4953000" y="54864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6" name="Oval 193"/>
          <p:cNvSpPr>
            <a:spLocks noChangeArrowheads="1"/>
          </p:cNvSpPr>
          <p:nvPr/>
        </p:nvSpPr>
        <p:spPr bwMode="auto">
          <a:xfrm>
            <a:off x="5029200" y="54102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9049F-C99B-4DBF-A2C6-4175E204BCF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76546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76547" name="Text Box 3"/>
          <p:cNvSpPr txBox="1">
            <a:spLocks noChangeArrowheads="1"/>
          </p:cNvSpPr>
          <p:nvPr/>
        </p:nvSpPr>
        <p:spPr bwMode="auto">
          <a:xfrm>
            <a:off x="304800" y="1090613"/>
            <a:ext cx="80470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Points in an arbitrary feature space are represented as a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weighted graph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G=(V,E)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Nodes represent the points in the feature space.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Edges are drawn between every pair of nodes. The weight of the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edge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w(i,j)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is a function of the </a:t>
            </a:r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similarity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between nodes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i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and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j.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</p:txBody>
      </p:sp>
      <p:sp>
        <p:nvSpPr>
          <p:cNvPr id="876965" name="Text Box 421"/>
          <p:cNvSpPr txBox="1">
            <a:spLocks noChangeArrowheads="1"/>
          </p:cNvSpPr>
          <p:nvPr/>
        </p:nvSpPr>
        <p:spPr bwMode="auto">
          <a:xfrm>
            <a:off x="1295400" y="3987800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0    6    8    2    7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6    0    2    5    3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8    2    0  10    9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7    3    9    4    0</a:t>
            </a:r>
          </a:p>
        </p:txBody>
      </p:sp>
      <p:sp>
        <p:nvSpPr>
          <p:cNvPr id="876966" name="Line 422"/>
          <p:cNvSpPr>
            <a:spLocks noChangeShapeType="1"/>
          </p:cNvSpPr>
          <p:nvPr/>
        </p:nvSpPr>
        <p:spPr bwMode="auto">
          <a:xfrm>
            <a:off x="1219200" y="4419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67" name="Line 423"/>
          <p:cNvSpPr>
            <a:spLocks noChangeShapeType="1"/>
          </p:cNvSpPr>
          <p:nvPr/>
        </p:nvSpPr>
        <p:spPr bwMode="auto">
          <a:xfrm flipV="1">
            <a:off x="1676400" y="4114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68" name="Oval 424"/>
          <p:cNvSpPr>
            <a:spLocks noChangeArrowheads="1"/>
          </p:cNvSpPr>
          <p:nvPr/>
        </p:nvSpPr>
        <p:spPr bwMode="auto">
          <a:xfrm>
            <a:off x="5943600" y="59451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69" name="Oval 425"/>
          <p:cNvSpPr>
            <a:spLocks noChangeArrowheads="1"/>
          </p:cNvSpPr>
          <p:nvPr/>
        </p:nvSpPr>
        <p:spPr bwMode="auto">
          <a:xfrm>
            <a:off x="7315200" y="59451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70" name="Oval 426"/>
          <p:cNvSpPr>
            <a:spLocks noChangeArrowheads="1"/>
          </p:cNvSpPr>
          <p:nvPr/>
        </p:nvSpPr>
        <p:spPr bwMode="auto">
          <a:xfrm>
            <a:off x="5943600" y="45735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71" name="Oval 427"/>
          <p:cNvSpPr>
            <a:spLocks noChangeArrowheads="1"/>
          </p:cNvSpPr>
          <p:nvPr/>
        </p:nvSpPr>
        <p:spPr bwMode="auto">
          <a:xfrm>
            <a:off x="6629400" y="52593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6972" name="Oval 428"/>
          <p:cNvSpPr>
            <a:spLocks noChangeArrowheads="1"/>
          </p:cNvSpPr>
          <p:nvPr/>
        </p:nvSpPr>
        <p:spPr bwMode="auto">
          <a:xfrm>
            <a:off x="7315200" y="4573588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6974" name="AutoShape 430"/>
          <p:cNvCxnSpPr>
            <a:cxnSpLocks noChangeShapeType="1"/>
            <a:stCxn id="876970" idx="4"/>
            <a:endCxn id="876968" idx="0"/>
          </p:cNvCxnSpPr>
          <p:nvPr/>
        </p:nvCxnSpPr>
        <p:spPr bwMode="auto">
          <a:xfrm>
            <a:off x="5981700" y="4664075"/>
            <a:ext cx="0" cy="1266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5" name="AutoShape 431"/>
          <p:cNvCxnSpPr>
            <a:cxnSpLocks noChangeShapeType="1"/>
            <a:stCxn id="876970" idx="6"/>
            <a:endCxn id="876972" idx="2"/>
          </p:cNvCxnSpPr>
          <p:nvPr/>
        </p:nvCxnSpPr>
        <p:spPr bwMode="auto">
          <a:xfrm>
            <a:off x="6034088" y="4611688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6" name="AutoShape 432"/>
          <p:cNvCxnSpPr>
            <a:cxnSpLocks noChangeShapeType="1"/>
          </p:cNvCxnSpPr>
          <p:nvPr/>
        </p:nvCxnSpPr>
        <p:spPr bwMode="auto">
          <a:xfrm>
            <a:off x="6019800" y="5992813"/>
            <a:ext cx="1295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7" name="AutoShape 433"/>
          <p:cNvCxnSpPr>
            <a:cxnSpLocks noChangeShapeType="1"/>
          </p:cNvCxnSpPr>
          <p:nvPr/>
        </p:nvCxnSpPr>
        <p:spPr bwMode="auto">
          <a:xfrm>
            <a:off x="7362825" y="4649788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8" name="AutoShape 434"/>
          <p:cNvCxnSpPr>
            <a:cxnSpLocks noChangeShapeType="1"/>
            <a:stCxn id="876971" idx="1"/>
            <a:endCxn id="876970" idx="5"/>
          </p:cNvCxnSpPr>
          <p:nvPr/>
        </p:nvCxnSpPr>
        <p:spPr bwMode="auto">
          <a:xfrm flipH="1" flipV="1">
            <a:off x="6008688" y="4652963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79" name="AutoShape 435"/>
          <p:cNvCxnSpPr>
            <a:cxnSpLocks noChangeShapeType="1"/>
            <a:stCxn id="876969" idx="1"/>
            <a:endCxn id="876971" idx="5"/>
          </p:cNvCxnSpPr>
          <p:nvPr/>
        </p:nvCxnSpPr>
        <p:spPr bwMode="auto">
          <a:xfrm flipH="1" flipV="1">
            <a:off x="6694488" y="5338763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80" name="AutoShape 436"/>
          <p:cNvCxnSpPr>
            <a:cxnSpLocks noChangeShapeType="1"/>
            <a:stCxn id="876968" idx="7"/>
            <a:endCxn id="876971" idx="4"/>
          </p:cNvCxnSpPr>
          <p:nvPr/>
        </p:nvCxnSpPr>
        <p:spPr bwMode="auto">
          <a:xfrm flipV="1">
            <a:off x="6008688" y="5349875"/>
            <a:ext cx="658812" cy="592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81" name="AutoShape 437"/>
          <p:cNvCxnSpPr>
            <a:cxnSpLocks noChangeShapeType="1"/>
            <a:stCxn id="876971" idx="7"/>
            <a:endCxn id="876972" idx="3"/>
          </p:cNvCxnSpPr>
          <p:nvPr/>
        </p:nvCxnSpPr>
        <p:spPr bwMode="auto">
          <a:xfrm flipV="1">
            <a:off x="6694488" y="4652963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6982" name="Text Box 438"/>
          <p:cNvSpPr txBox="1">
            <a:spLocks noChangeArrowheads="1"/>
          </p:cNvSpPr>
          <p:nvPr/>
        </p:nvSpPr>
        <p:spPr bwMode="auto">
          <a:xfrm>
            <a:off x="5775325" y="41529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76983" name="Text Box 439"/>
          <p:cNvSpPr txBox="1">
            <a:spLocks noChangeArrowheads="1"/>
          </p:cNvSpPr>
          <p:nvPr/>
        </p:nvSpPr>
        <p:spPr bwMode="auto">
          <a:xfrm>
            <a:off x="6705600" y="505618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876984" name="Text Box 440"/>
          <p:cNvSpPr txBox="1">
            <a:spLocks noChangeArrowheads="1"/>
          </p:cNvSpPr>
          <p:nvPr/>
        </p:nvSpPr>
        <p:spPr bwMode="auto">
          <a:xfrm>
            <a:off x="5562600" y="59705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76985" name="Text Box 441"/>
          <p:cNvSpPr txBox="1">
            <a:spLocks noChangeArrowheads="1"/>
          </p:cNvSpPr>
          <p:nvPr/>
        </p:nvSpPr>
        <p:spPr bwMode="auto">
          <a:xfrm>
            <a:off x="7391400" y="581818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76986" name="Text Box 442"/>
          <p:cNvSpPr txBox="1">
            <a:spLocks noChangeArrowheads="1"/>
          </p:cNvSpPr>
          <p:nvPr/>
        </p:nvSpPr>
        <p:spPr bwMode="auto">
          <a:xfrm>
            <a:off x="7391400" y="41417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76987" name="Text Box 443"/>
          <p:cNvSpPr txBox="1">
            <a:spLocks noChangeArrowheads="1"/>
          </p:cNvSpPr>
          <p:nvPr/>
        </p:nvSpPr>
        <p:spPr bwMode="auto">
          <a:xfrm>
            <a:off x="6248400" y="5970588"/>
            <a:ext cx="90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w(c,d)</a:t>
            </a:r>
          </a:p>
        </p:txBody>
      </p:sp>
      <p:cxnSp>
        <p:nvCxnSpPr>
          <p:cNvPr id="876988" name="AutoShape 444"/>
          <p:cNvCxnSpPr>
            <a:cxnSpLocks noChangeShapeType="1"/>
          </p:cNvCxnSpPr>
          <p:nvPr/>
        </p:nvCxnSpPr>
        <p:spPr bwMode="auto">
          <a:xfrm flipV="1">
            <a:off x="6034088" y="4648200"/>
            <a:ext cx="1292225" cy="13303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6989" name="AutoShape 445"/>
          <p:cNvCxnSpPr>
            <a:cxnSpLocks noChangeShapeType="1"/>
          </p:cNvCxnSpPr>
          <p:nvPr/>
        </p:nvCxnSpPr>
        <p:spPr bwMode="auto">
          <a:xfrm rot="16200000" flipH="1">
            <a:off x="5971381" y="4601370"/>
            <a:ext cx="1400175" cy="1382712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6990" name="Text Box 446"/>
          <p:cNvSpPr txBox="1">
            <a:spLocks noChangeArrowheads="1"/>
          </p:cNvSpPr>
          <p:nvPr/>
        </p:nvSpPr>
        <p:spPr bwMode="auto">
          <a:xfrm>
            <a:off x="285750" y="3684588"/>
            <a:ext cx="221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Proximity Matrix:</a:t>
            </a:r>
          </a:p>
        </p:txBody>
      </p:sp>
    </p:spTree>
    <p:extLst>
      <p:ext uri="{BB962C8B-B14F-4D97-AF65-F5344CB8AC3E}">
        <p14:creationId xmlns:p14="http://schemas.microsoft.com/office/powerpoint/2010/main" val="165979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A69-42B3-46DA-89CE-39C4737B0B19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83714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83715" name="Text Box 3"/>
          <p:cNvSpPr txBox="1">
            <a:spLocks noChangeArrowheads="1"/>
          </p:cNvSpPr>
          <p:nvPr/>
        </p:nvSpPr>
        <p:spPr bwMode="auto">
          <a:xfrm>
            <a:off x="304800" y="1120775"/>
            <a:ext cx="809388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Points in an arbitrary feature space are represented as a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weighted graph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G=(V,E)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We seek a partition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of the set of       vertices into disjoint sets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            where:  some measure of the similarity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among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the vertices in each     is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high 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, and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   </a:t>
            </a:r>
            <a:r>
              <a:rPr lang="en-US" altLang="en-US" sz="2400" u="none" dirty="0">
                <a:solidFill>
                  <a:srgbClr val="A50021"/>
                </a:solidFill>
                <a:effectLst/>
                <a:latin typeface="Arial Narrow" pitchFamily="34" charset="0"/>
              </a:rPr>
              <a:t>across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sets           is </a:t>
            </a:r>
            <a:r>
              <a:rPr lang="en-US" altLang="en-US" sz="2400" u="none" dirty="0">
                <a:solidFill>
                  <a:srgbClr val="A50021"/>
                </a:solidFill>
                <a:effectLst/>
                <a:latin typeface="Arial Narrow" pitchFamily="34" charset="0"/>
              </a:rPr>
              <a:t>low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.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(Notice that we assume a similarity measure, but it need not be metric)</a:t>
            </a:r>
          </a:p>
        </p:txBody>
      </p:sp>
      <p:graphicFrame>
        <p:nvGraphicFramePr>
          <p:cNvPr id="88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92198"/>
              </p:ext>
            </p:extLst>
          </p:nvPr>
        </p:nvGraphicFramePr>
        <p:xfrm>
          <a:off x="327025" y="4819650"/>
          <a:ext cx="16875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4" name="Equation" r:id="rId4" imgW="812520" imgH="215640" progId="Equation.3">
                  <p:embed/>
                </p:oleObj>
              </mc:Choice>
              <mc:Fallback>
                <p:oleObj name="Equation" r:id="rId4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4819650"/>
                        <a:ext cx="168751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470482"/>
              </p:ext>
            </p:extLst>
          </p:nvPr>
        </p:nvGraphicFramePr>
        <p:xfrm>
          <a:off x="4114800" y="5199062"/>
          <a:ext cx="396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5" name="Equation" r:id="rId6" imgW="190440" imgH="215640" progId="Equation.3">
                  <p:embed/>
                </p:oleObj>
              </mc:Choice>
              <mc:Fallback>
                <p:oleObj name="Equation" r:id="rId6" imgW="190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199062"/>
                        <a:ext cx="39687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115471"/>
              </p:ext>
            </p:extLst>
          </p:nvPr>
        </p:nvGraphicFramePr>
        <p:xfrm>
          <a:off x="2438400" y="5551487"/>
          <a:ext cx="839787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6" name="Equation" r:id="rId8" imgW="406080" imgH="241200" progId="Equation.3">
                  <p:embed/>
                </p:oleObj>
              </mc:Choice>
              <mc:Fallback>
                <p:oleObj name="Equation" r:id="rId8" imgW="406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51487"/>
                        <a:ext cx="839787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37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184487"/>
              </p:ext>
            </p:extLst>
          </p:nvPr>
        </p:nvGraphicFramePr>
        <p:xfrm flipH="1">
          <a:off x="4114800" y="4494212"/>
          <a:ext cx="3619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57" name="Equation" r:id="rId10" imgW="164880" imgH="177480" progId="Equation.3">
                  <p:embed/>
                </p:oleObj>
              </mc:Choice>
              <mc:Fallback>
                <p:oleObj name="Equation" r:id="rId10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114800" y="4494212"/>
                        <a:ext cx="3619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21" name="Text Box 9"/>
          <p:cNvSpPr txBox="1">
            <a:spLocks noChangeArrowheads="1"/>
          </p:cNvSpPr>
          <p:nvPr/>
        </p:nvSpPr>
        <p:spPr bwMode="auto">
          <a:xfrm>
            <a:off x="1295400" y="2024062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0    6    8    2    7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6    0    2    5    3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8    2    0  10    9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7    3    9    4    0</a:t>
            </a:r>
          </a:p>
        </p:txBody>
      </p:sp>
      <p:sp>
        <p:nvSpPr>
          <p:cNvPr id="883722" name="Line 10"/>
          <p:cNvSpPr>
            <a:spLocks noChangeShapeType="1"/>
          </p:cNvSpPr>
          <p:nvPr/>
        </p:nvSpPr>
        <p:spPr bwMode="auto">
          <a:xfrm>
            <a:off x="1219200" y="2455862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3" name="Line 11"/>
          <p:cNvSpPr>
            <a:spLocks noChangeShapeType="1"/>
          </p:cNvSpPr>
          <p:nvPr/>
        </p:nvSpPr>
        <p:spPr bwMode="auto">
          <a:xfrm flipV="1">
            <a:off x="1676400" y="2151062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4" name="Oval 12"/>
          <p:cNvSpPr>
            <a:spLocks noChangeArrowheads="1"/>
          </p:cNvSpPr>
          <p:nvPr/>
        </p:nvSpPr>
        <p:spPr bwMode="auto">
          <a:xfrm>
            <a:off x="5943600" y="3981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5" name="Oval 13"/>
          <p:cNvSpPr>
            <a:spLocks noChangeArrowheads="1"/>
          </p:cNvSpPr>
          <p:nvPr/>
        </p:nvSpPr>
        <p:spPr bwMode="auto">
          <a:xfrm>
            <a:off x="7315200" y="39814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6" name="Oval 14"/>
          <p:cNvSpPr>
            <a:spLocks noChangeArrowheads="1"/>
          </p:cNvSpPr>
          <p:nvPr/>
        </p:nvSpPr>
        <p:spPr bwMode="auto">
          <a:xfrm>
            <a:off x="5943600" y="26098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7" name="Oval 15"/>
          <p:cNvSpPr>
            <a:spLocks noChangeArrowheads="1"/>
          </p:cNvSpPr>
          <p:nvPr/>
        </p:nvSpPr>
        <p:spPr bwMode="auto">
          <a:xfrm>
            <a:off x="6629400" y="32956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3728" name="Oval 16"/>
          <p:cNvSpPr>
            <a:spLocks noChangeArrowheads="1"/>
          </p:cNvSpPr>
          <p:nvPr/>
        </p:nvSpPr>
        <p:spPr bwMode="auto">
          <a:xfrm>
            <a:off x="7315200" y="2609850"/>
            <a:ext cx="76200" cy="762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3729" name="AutoShape 17"/>
          <p:cNvCxnSpPr>
            <a:cxnSpLocks noChangeShapeType="1"/>
            <a:stCxn id="883726" idx="4"/>
            <a:endCxn id="883724" idx="0"/>
          </p:cNvCxnSpPr>
          <p:nvPr/>
        </p:nvCxnSpPr>
        <p:spPr bwMode="auto">
          <a:xfrm>
            <a:off x="5981700" y="2700337"/>
            <a:ext cx="0" cy="1266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0" name="AutoShape 18"/>
          <p:cNvCxnSpPr>
            <a:cxnSpLocks noChangeShapeType="1"/>
            <a:stCxn id="883726" idx="6"/>
            <a:endCxn id="883728" idx="2"/>
          </p:cNvCxnSpPr>
          <p:nvPr/>
        </p:nvCxnSpPr>
        <p:spPr bwMode="auto">
          <a:xfrm>
            <a:off x="6034088" y="264795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1" name="AutoShape 19"/>
          <p:cNvCxnSpPr>
            <a:cxnSpLocks noChangeShapeType="1"/>
          </p:cNvCxnSpPr>
          <p:nvPr/>
        </p:nvCxnSpPr>
        <p:spPr bwMode="auto">
          <a:xfrm>
            <a:off x="6019800" y="4029075"/>
            <a:ext cx="1295400" cy="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2" name="AutoShape 20"/>
          <p:cNvCxnSpPr>
            <a:cxnSpLocks noChangeShapeType="1"/>
          </p:cNvCxnSpPr>
          <p:nvPr/>
        </p:nvCxnSpPr>
        <p:spPr bwMode="auto">
          <a:xfrm>
            <a:off x="7362825" y="2686050"/>
            <a:ext cx="0" cy="1295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3" name="AutoShape 21"/>
          <p:cNvCxnSpPr>
            <a:cxnSpLocks noChangeShapeType="1"/>
            <a:stCxn id="883727" idx="1"/>
            <a:endCxn id="883726" idx="5"/>
          </p:cNvCxnSpPr>
          <p:nvPr/>
        </p:nvCxnSpPr>
        <p:spPr bwMode="auto">
          <a:xfrm flipH="1" flipV="1">
            <a:off x="6008688" y="2689225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4" name="AutoShape 22"/>
          <p:cNvCxnSpPr>
            <a:cxnSpLocks noChangeShapeType="1"/>
            <a:stCxn id="883725" idx="1"/>
            <a:endCxn id="883727" idx="5"/>
          </p:cNvCxnSpPr>
          <p:nvPr/>
        </p:nvCxnSpPr>
        <p:spPr bwMode="auto">
          <a:xfrm flipH="1" flipV="1">
            <a:off x="6694488" y="3375025"/>
            <a:ext cx="631825" cy="60325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5" name="AutoShape 23"/>
          <p:cNvCxnSpPr>
            <a:cxnSpLocks noChangeShapeType="1"/>
            <a:stCxn id="883724" idx="7"/>
            <a:endCxn id="883727" idx="4"/>
          </p:cNvCxnSpPr>
          <p:nvPr/>
        </p:nvCxnSpPr>
        <p:spPr bwMode="auto">
          <a:xfrm flipV="1">
            <a:off x="6008688" y="3386137"/>
            <a:ext cx="658812" cy="592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36" name="AutoShape 24"/>
          <p:cNvCxnSpPr>
            <a:cxnSpLocks noChangeShapeType="1"/>
            <a:stCxn id="883727" idx="7"/>
            <a:endCxn id="883728" idx="3"/>
          </p:cNvCxnSpPr>
          <p:nvPr/>
        </p:nvCxnSpPr>
        <p:spPr bwMode="auto">
          <a:xfrm flipV="1">
            <a:off x="6694488" y="2689225"/>
            <a:ext cx="631825" cy="6032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3737" name="Text Box 25"/>
          <p:cNvSpPr txBox="1">
            <a:spLocks noChangeArrowheads="1"/>
          </p:cNvSpPr>
          <p:nvPr/>
        </p:nvSpPr>
        <p:spPr bwMode="auto">
          <a:xfrm>
            <a:off x="5775325" y="2138362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3738" name="Text Box 26"/>
          <p:cNvSpPr txBox="1">
            <a:spLocks noChangeArrowheads="1"/>
          </p:cNvSpPr>
          <p:nvPr/>
        </p:nvSpPr>
        <p:spPr bwMode="auto">
          <a:xfrm>
            <a:off x="6705600" y="309245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883739" name="Text Box 27"/>
          <p:cNvSpPr txBox="1">
            <a:spLocks noChangeArrowheads="1"/>
          </p:cNvSpPr>
          <p:nvPr/>
        </p:nvSpPr>
        <p:spPr bwMode="auto">
          <a:xfrm>
            <a:off x="5562600" y="39560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3740" name="Text Box 28"/>
          <p:cNvSpPr txBox="1">
            <a:spLocks noChangeArrowheads="1"/>
          </p:cNvSpPr>
          <p:nvPr/>
        </p:nvSpPr>
        <p:spPr bwMode="auto">
          <a:xfrm>
            <a:off x="7391400" y="3803650"/>
            <a:ext cx="346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3741" name="Text Box 29"/>
          <p:cNvSpPr txBox="1">
            <a:spLocks noChangeArrowheads="1"/>
          </p:cNvSpPr>
          <p:nvPr/>
        </p:nvSpPr>
        <p:spPr bwMode="auto">
          <a:xfrm>
            <a:off x="7391400" y="2127250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3742" name="Text Box 30"/>
          <p:cNvSpPr txBox="1">
            <a:spLocks noChangeArrowheads="1"/>
          </p:cNvSpPr>
          <p:nvPr/>
        </p:nvSpPr>
        <p:spPr bwMode="auto">
          <a:xfrm>
            <a:off x="6248400" y="4006850"/>
            <a:ext cx="906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w(c,d)</a:t>
            </a:r>
          </a:p>
        </p:txBody>
      </p:sp>
      <p:cxnSp>
        <p:nvCxnSpPr>
          <p:cNvPr id="883744" name="AutoShape 32"/>
          <p:cNvCxnSpPr>
            <a:cxnSpLocks noChangeShapeType="1"/>
            <a:stCxn id="883726" idx="5"/>
            <a:endCxn id="883740" idx="1"/>
          </p:cNvCxnSpPr>
          <p:nvPr/>
        </p:nvCxnSpPr>
        <p:spPr bwMode="auto">
          <a:xfrm rot="16200000" flipH="1">
            <a:off x="6012656" y="2685257"/>
            <a:ext cx="1374775" cy="1382712"/>
          </a:xfrm>
          <a:prstGeom prst="curvedConnector2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3745" name="AutoShape 33"/>
          <p:cNvCxnSpPr>
            <a:cxnSpLocks noChangeShapeType="1"/>
            <a:stCxn id="883724" idx="6"/>
            <a:endCxn id="883728" idx="3"/>
          </p:cNvCxnSpPr>
          <p:nvPr/>
        </p:nvCxnSpPr>
        <p:spPr bwMode="auto">
          <a:xfrm flipV="1">
            <a:off x="6034088" y="2689225"/>
            <a:ext cx="1292225" cy="133032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9704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2E06F-91E7-427E-ADD6-C560EAA154D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79618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79619" name="Text Box 3"/>
          <p:cNvSpPr txBox="1">
            <a:spLocks noChangeArrowheads="1"/>
          </p:cNvSpPr>
          <p:nvPr/>
        </p:nvSpPr>
        <p:spPr bwMode="auto">
          <a:xfrm>
            <a:off x="304800" y="1165225"/>
            <a:ext cx="828874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What is the precise criterion for a good partition ?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How can such a partition be computed efficiently ?  </a:t>
            </a:r>
          </a:p>
          <a:p>
            <a:pPr>
              <a:buFontTx/>
              <a:buChar char="•"/>
            </a:pP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General Method:  Decompose the graph into connected component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by identifying and deleting inconsistent (“bad”) edges.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effectLst/>
                <a:latin typeface="Arial Narrow" pitchFamily="34" charset="0"/>
              </a:rPr>
              <a:t>Algorithm: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Construct the Maximum Spanning Tree (recall: we work with </a:t>
            </a:r>
            <a:r>
              <a:rPr lang="en-US" altLang="en-US" sz="2400" u="none" dirty="0">
                <a:solidFill>
                  <a:srgbClr val="A50021"/>
                </a:solidFill>
                <a:effectLst/>
                <a:latin typeface="Arial Narrow" pitchFamily="34" charset="0"/>
              </a:rPr>
              <a:t>similarity)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Identify 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inconsistent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edges in the MST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Remove the inconsistent edges to form connected components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and call them clusters.</a:t>
            </a:r>
          </a:p>
        </p:txBody>
      </p:sp>
      <p:sp>
        <p:nvSpPr>
          <p:cNvPr id="879620" name="Line 4"/>
          <p:cNvSpPr>
            <a:spLocks noChangeShapeType="1"/>
          </p:cNvSpPr>
          <p:nvPr/>
        </p:nvSpPr>
        <p:spPr bwMode="auto">
          <a:xfrm>
            <a:off x="0" y="2576512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5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263A9-F43A-4335-856F-7DFECBC191F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80642" name="Text Box 2"/>
          <p:cNvSpPr txBox="1">
            <a:spLocks noChangeArrowheads="1"/>
          </p:cNvSpPr>
          <p:nvPr/>
        </p:nvSpPr>
        <p:spPr bwMode="auto">
          <a:xfrm>
            <a:off x="1509185" y="171450"/>
            <a:ext cx="60843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Graph Theoretic Methods</a:t>
            </a:r>
          </a:p>
        </p:txBody>
      </p:sp>
      <p:sp>
        <p:nvSpPr>
          <p:cNvPr id="880643" name="Text Box 3"/>
          <p:cNvSpPr txBox="1">
            <a:spLocks noChangeArrowheads="1"/>
          </p:cNvSpPr>
          <p:nvPr/>
        </p:nvSpPr>
        <p:spPr bwMode="auto">
          <a:xfrm>
            <a:off x="304800" y="1195388"/>
            <a:ext cx="778129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dirty="0" smtClean="0">
                <a:solidFill>
                  <a:srgbClr val="000066"/>
                </a:solidFill>
                <a:effectLst/>
                <a:latin typeface="Arial Narrow" pitchFamily="34" charset="0"/>
              </a:rPr>
              <a:t> Algorithm</a:t>
            </a:r>
            <a:r>
              <a:rPr lang="en-US" altLang="en-US" sz="2400" dirty="0">
                <a:solidFill>
                  <a:srgbClr val="000066"/>
                </a:solidFill>
                <a:effectLst/>
                <a:latin typeface="Arial Narrow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Construct the Maximum Spanning Tree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Identify  inconsistent edges in the MST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Remove the inconsistent edges to form connected components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   and call them clusters.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What are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</a:rPr>
              <a:t>inconsistent edges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?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-  Use a threshold  (delete the light edges)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-  Delete an edge if its weight is significantly lower than that of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 nearby edges. </a:t>
            </a:r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304800" y="5029200"/>
            <a:ext cx="8305800" cy="82232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Notice: in any case -- methods are </a:t>
            </a:r>
            <a:r>
              <a:rPr lang="en-US" altLang="en-US" sz="2400" dirty="0">
                <a:solidFill>
                  <a:srgbClr val="0000FF"/>
                </a:solidFill>
                <a:effectLst/>
                <a:latin typeface="Arial Narrow" pitchFamily="34" charset="0"/>
              </a:rPr>
              <a:t>local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and thus not very different from the distance-based methods used before.  </a:t>
            </a:r>
          </a:p>
        </p:txBody>
      </p:sp>
    </p:spTree>
    <p:extLst>
      <p:ext uri="{BB962C8B-B14F-4D97-AF65-F5344CB8AC3E}">
        <p14:creationId xmlns:p14="http://schemas.microsoft.com/office/powerpoint/2010/main" val="3368508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1F4A-945B-4B42-9491-F2B8B6BC7031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81666" name="Text Box 2"/>
          <p:cNvSpPr txBox="1">
            <a:spLocks noChangeArrowheads="1"/>
          </p:cNvSpPr>
          <p:nvPr/>
        </p:nvSpPr>
        <p:spPr bwMode="auto">
          <a:xfrm>
            <a:off x="791618" y="171450"/>
            <a:ext cx="75321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Example: Hierarchical Clustering</a:t>
            </a:r>
          </a:p>
        </p:txBody>
      </p:sp>
      <p:sp>
        <p:nvSpPr>
          <p:cNvPr id="881667" name="Text Box 3"/>
          <p:cNvSpPr txBox="1">
            <a:spLocks noChangeArrowheads="1"/>
          </p:cNvSpPr>
          <p:nvPr/>
        </p:nvSpPr>
        <p:spPr bwMode="auto">
          <a:xfrm>
            <a:off x="304800" y="798513"/>
            <a:ext cx="80629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Hierarchical clustering is a nested sequence of partitions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Agglomerative: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  Places each object in its own cluster and gradually merge the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  atomic clusters into larger and larger clusters.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</a:rPr>
              <a:t>Divisive: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Start with all objects in one cluster and subdivide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  into smaller clusters.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{(a) ,(b),(c),(d),(e)}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{(a,b),(c),(d),(e)}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{(a,b),(c,d),(e)}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{(a,b,c,d),(e)}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{(a,b,c,d,e)}</a:t>
            </a:r>
          </a:p>
        </p:txBody>
      </p:sp>
      <p:sp>
        <p:nvSpPr>
          <p:cNvPr id="881668" name="Line 4"/>
          <p:cNvSpPr>
            <a:spLocks noChangeShapeType="1"/>
          </p:cNvSpPr>
          <p:nvPr/>
        </p:nvSpPr>
        <p:spPr bwMode="auto">
          <a:xfrm>
            <a:off x="5981700" y="41005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69" name="Line 5"/>
          <p:cNvSpPr>
            <a:spLocks noChangeShapeType="1"/>
          </p:cNvSpPr>
          <p:nvPr/>
        </p:nvSpPr>
        <p:spPr bwMode="auto">
          <a:xfrm>
            <a:off x="6419850" y="41005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0" name="Line 6"/>
          <p:cNvSpPr>
            <a:spLocks noChangeShapeType="1"/>
          </p:cNvSpPr>
          <p:nvPr/>
        </p:nvSpPr>
        <p:spPr bwMode="auto">
          <a:xfrm>
            <a:off x="5105400" y="41005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1" name="Line 7"/>
          <p:cNvSpPr>
            <a:spLocks noChangeShapeType="1"/>
          </p:cNvSpPr>
          <p:nvPr/>
        </p:nvSpPr>
        <p:spPr bwMode="auto">
          <a:xfrm>
            <a:off x="5543550" y="41005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2" name="Line 8"/>
          <p:cNvSpPr>
            <a:spLocks noChangeShapeType="1"/>
          </p:cNvSpPr>
          <p:nvPr/>
        </p:nvSpPr>
        <p:spPr bwMode="auto">
          <a:xfrm>
            <a:off x="6858000" y="41005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1673" name="AutoShape 9"/>
          <p:cNvCxnSpPr>
            <a:cxnSpLocks noChangeShapeType="1"/>
            <a:stCxn id="881670" idx="1"/>
            <a:endCxn id="881671" idx="1"/>
          </p:cNvCxnSpPr>
          <p:nvPr/>
        </p:nvCxnSpPr>
        <p:spPr bwMode="auto">
          <a:xfrm>
            <a:off x="5105400" y="45720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1674" name="AutoShape 10"/>
          <p:cNvCxnSpPr>
            <a:cxnSpLocks noChangeShapeType="1"/>
            <a:stCxn id="881668" idx="1"/>
            <a:endCxn id="881669" idx="1"/>
          </p:cNvCxnSpPr>
          <p:nvPr/>
        </p:nvCxnSpPr>
        <p:spPr bwMode="auto">
          <a:xfrm>
            <a:off x="5981700" y="50292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675" name="Line 11"/>
          <p:cNvSpPr>
            <a:spLocks noChangeShapeType="1"/>
          </p:cNvSpPr>
          <p:nvPr/>
        </p:nvSpPr>
        <p:spPr bwMode="auto">
          <a:xfrm>
            <a:off x="6200775" y="50149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676" name="Line 12"/>
          <p:cNvSpPr>
            <a:spLocks noChangeShapeType="1"/>
          </p:cNvSpPr>
          <p:nvPr/>
        </p:nvSpPr>
        <p:spPr bwMode="auto">
          <a:xfrm>
            <a:off x="5334000" y="45577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1677" name="AutoShape 13"/>
          <p:cNvCxnSpPr>
            <a:cxnSpLocks noChangeShapeType="1"/>
            <a:stCxn id="881675" idx="1"/>
            <a:endCxn id="881676" idx="1"/>
          </p:cNvCxnSpPr>
          <p:nvPr/>
        </p:nvCxnSpPr>
        <p:spPr bwMode="auto">
          <a:xfrm flipH="1">
            <a:off x="5334000" y="5486400"/>
            <a:ext cx="866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678" name="Line 14"/>
          <p:cNvSpPr>
            <a:spLocks noChangeShapeType="1"/>
          </p:cNvSpPr>
          <p:nvPr/>
        </p:nvSpPr>
        <p:spPr bwMode="auto">
          <a:xfrm>
            <a:off x="5791200" y="54721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1679" name="AutoShape 15"/>
          <p:cNvCxnSpPr>
            <a:cxnSpLocks noChangeShapeType="1"/>
            <a:stCxn id="881678" idx="1"/>
            <a:endCxn id="881672" idx="1"/>
          </p:cNvCxnSpPr>
          <p:nvPr/>
        </p:nvCxnSpPr>
        <p:spPr bwMode="auto">
          <a:xfrm>
            <a:off x="5791200" y="5943600"/>
            <a:ext cx="1066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1680" name="Text Box 16"/>
          <p:cNvSpPr txBox="1">
            <a:spLocks noChangeArrowheads="1"/>
          </p:cNvSpPr>
          <p:nvPr/>
        </p:nvSpPr>
        <p:spPr bwMode="auto">
          <a:xfrm>
            <a:off x="4784725" y="36068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1681" name="Text Box 17"/>
          <p:cNvSpPr txBox="1">
            <a:spLocks noChangeArrowheads="1"/>
          </p:cNvSpPr>
          <p:nvPr/>
        </p:nvSpPr>
        <p:spPr bwMode="auto">
          <a:xfrm>
            <a:off x="5302250" y="360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1682" name="Text Box 18"/>
          <p:cNvSpPr txBox="1">
            <a:spLocks noChangeArrowheads="1"/>
          </p:cNvSpPr>
          <p:nvPr/>
        </p:nvSpPr>
        <p:spPr bwMode="auto">
          <a:xfrm>
            <a:off x="5821363" y="36068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1683" name="Text Box 19"/>
          <p:cNvSpPr txBox="1">
            <a:spLocks noChangeArrowheads="1"/>
          </p:cNvSpPr>
          <p:nvPr/>
        </p:nvSpPr>
        <p:spPr bwMode="auto">
          <a:xfrm>
            <a:off x="6338888" y="3606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1684" name="Text Box 20"/>
          <p:cNvSpPr txBox="1">
            <a:spLocks noChangeArrowheads="1"/>
          </p:cNvSpPr>
          <p:nvPr/>
        </p:nvSpPr>
        <p:spPr bwMode="auto">
          <a:xfrm>
            <a:off x="6858000" y="3556000"/>
            <a:ext cx="346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none">
                <a:solidFill>
                  <a:srgbClr val="A50021"/>
                </a:solidFill>
                <a:effectLst/>
                <a:latin typeface="Arial Narrow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075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6D96-085B-426C-9452-B64AD774A39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882690" name="Text Box 2"/>
          <p:cNvSpPr txBox="1">
            <a:spLocks noChangeArrowheads="1"/>
          </p:cNvSpPr>
          <p:nvPr/>
        </p:nvSpPr>
        <p:spPr bwMode="auto">
          <a:xfrm>
            <a:off x="791618" y="171450"/>
            <a:ext cx="75321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Example: Hierarchical Clustering</a:t>
            </a:r>
          </a:p>
        </p:txBody>
      </p:sp>
      <p:sp>
        <p:nvSpPr>
          <p:cNvPr id="882691" name="Text Box 3"/>
          <p:cNvSpPr txBox="1">
            <a:spLocks noChangeArrowheads="1"/>
          </p:cNvSpPr>
          <p:nvPr/>
        </p:nvSpPr>
        <p:spPr bwMode="auto">
          <a:xfrm>
            <a:off x="762000" y="3848100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0    3    8    2    7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3    0    1    5    4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8    1    0  10    9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7    4    9    4    0</a:t>
            </a:r>
          </a:p>
        </p:txBody>
      </p:sp>
      <p:sp>
        <p:nvSpPr>
          <p:cNvPr id="882709" name="Line 21"/>
          <p:cNvSpPr>
            <a:spLocks noChangeShapeType="1"/>
          </p:cNvSpPr>
          <p:nvPr/>
        </p:nvSpPr>
        <p:spPr bwMode="auto">
          <a:xfrm>
            <a:off x="685800" y="42799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1" name="Line 23"/>
          <p:cNvSpPr>
            <a:spLocks noChangeShapeType="1"/>
          </p:cNvSpPr>
          <p:nvPr/>
        </p:nvSpPr>
        <p:spPr bwMode="auto">
          <a:xfrm flipV="1">
            <a:off x="1143000" y="39751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2712" name="Text Box 24"/>
          <p:cNvSpPr txBox="1">
            <a:spLocks noChangeArrowheads="1"/>
          </p:cNvSpPr>
          <p:nvPr/>
        </p:nvSpPr>
        <p:spPr bwMode="auto">
          <a:xfrm>
            <a:off x="593725" y="1360487"/>
            <a:ext cx="75295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Form a Threshold Graph G(k): (i,j)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G(k) iff k  d(i,j)</a:t>
            </a: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If less clusters then before: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-  Name each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connected component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of G(k) a cluster    or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-  Name each </a:t>
            </a:r>
            <a:r>
              <a:rPr lang="en-US" altLang="en-US" sz="240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clique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of G(k) a cluster</a:t>
            </a:r>
          </a:p>
        </p:txBody>
      </p:sp>
      <p:cxnSp>
        <p:nvCxnSpPr>
          <p:cNvPr id="882728" name="AutoShape 40"/>
          <p:cNvCxnSpPr>
            <a:cxnSpLocks noChangeShapeType="1"/>
          </p:cNvCxnSpPr>
          <p:nvPr/>
        </p:nvCxnSpPr>
        <p:spPr bwMode="auto">
          <a:xfrm>
            <a:off x="1676400" y="32527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2741" name="AutoShape 53"/>
          <p:cNvCxnSpPr>
            <a:cxnSpLocks noChangeShapeType="1"/>
          </p:cNvCxnSpPr>
          <p:nvPr/>
        </p:nvCxnSpPr>
        <p:spPr bwMode="auto">
          <a:xfrm>
            <a:off x="4984750" y="29289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2742" name="AutoShape 54"/>
          <p:cNvCxnSpPr>
            <a:cxnSpLocks noChangeShapeType="1"/>
          </p:cNvCxnSpPr>
          <p:nvPr/>
        </p:nvCxnSpPr>
        <p:spPr bwMode="auto">
          <a:xfrm>
            <a:off x="4994275" y="350520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2759" name="AutoShape 71"/>
          <p:cNvCxnSpPr>
            <a:cxnSpLocks noChangeShapeType="1"/>
          </p:cNvCxnSpPr>
          <p:nvPr/>
        </p:nvCxnSpPr>
        <p:spPr bwMode="auto">
          <a:xfrm>
            <a:off x="7010400" y="29289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49825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93F-CCA4-460B-8C0B-B60F8F668202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884738" name="Text Box 2"/>
          <p:cNvSpPr txBox="1">
            <a:spLocks noChangeArrowheads="1"/>
          </p:cNvSpPr>
          <p:nvPr/>
        </p:nvSpPr>
        <p:spPr bwMode="auto">
          <a:xfrm>
            <a:off x="791618" y="171450"/>
            <a:ext cx="753219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Example: Hierarchical Clustering</a:t>
            </a:r>
          </a:p>
        </p:txBody>
      </p:sp>
      <p:sp>
        <p:nvSpPr>
          <p:cNvPr id="884739" name="Text Box 3"/>
          <p:cNvSpPr txBox="1">
            <a:spLocks noChangeArrowheads="1"/>
          </p:cNvSpPr>
          <p:nvPr/>
        </p:nvSpPr>
        <p:spPr bwMode="auto">
          <a:xfrm>
            <a:off x="762000" y="4140200"/>
            <a:ext cx="24447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   b     c    d    e</a:t>
            </a: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</a:endParaRP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a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0    3    8    2    7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b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3    0    1    5    4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c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8    1    0  10    9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d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 2    5  10    0    4</a:t>
            </a:r>
          </a:p>
          <a:p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</a:rPr>
              <a:t>e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 7    4    9    4    0</a:t>
            </a:r>
          </a:p>
        </p:txBody>
      </p:sp>
      <p:sp>
        <p:nvSpPr>
          <p:cNvPr id="884740" name="Line 4"/>
          <p:cNvSpPr>
            <a:spLocks noChangeShapeType="1"/>
          </p:cNvSpPr>
          <p:nvPr/>
        </p:nvSpPr>
        <p:spPr bwMode="auto">
          <a:xfrm>
            <a:off x="5981700" y="45577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1" name="Line 5"/>
          <p:cNvSpPr>
            <a:spLocks noChangeShapeType="1"/>
          </p:cNvSpPr>
          <p:nvPr/>
        </p:nvSpPr>
        <p:spPr bwMode="auto">
          <a:xfrm>
            <a:off x="6419850" y="45577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2" name="Line 6"/>
          <p:cNvSpPr>
            <a:spLocks noChangeShapeType="1"/>
          </p:cNvSpPr>
          <p:nvPr/>
        </p:nvSpPr>
        <p:spPr bwMode="auto">
          <a:xfrm>
            <a:off x="5105400" y="45577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3" name="Line 7"/>
          <p:cNvSpPr>
            <a:spLocks noChangeShapeType="1"/>
          </p:cNvSpPr>
          <p:nvPr/>
        </p:nvSpPr>
        <p:spPr bwMode="auto">
          <a:xfrm>
            <a:off x="5543550" y="45577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4" name="Line 8"/>
          <p:cNvSpPr>
            <a:spLocks noChangeShapeType="1"/>
          </p:cNvSpPr>
          <p:nvPr/>
        </p:nvSpPr>
        <p:spPr bwMode="auto">
          <a:xfrm>
            <a:off x="6858000" y="4557713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45" name="AutoShape 9"/>
          <p:cNvCxnSpPr>
            <a:cxnSpLocks noChangeShapeType="1"/>
            <a:stCxn id="884742" idx="1"/>
            <a:endCxn id="884743" idx="1"/>
          </p:cNvCxnSpPr>
          <p:nvPr/>
        </p:nvCxnSpPr>
        <p:spPr bwMode="auto">
          <a:xfrm>
            <a:off x="5105400" y="50292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46" name="AutoShape 10"/>
          <p:cNvCxnSpPr>
            <a:cxnSpLocks noChangeShapeType="1"/>
            <a:stCxn id="884740" idx="1"/>
            <a:endCxn id="884741" idx="1"/>
          </p:cNvCxnSpPr>
          <p:nvPr/>
        </p:nvCxnSpPr>
        <p:spPr bwMode="auto">
          <a:xfrm>
            <a:off x="5981700" y="5486400"/>
            <a:ext cx="4381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47" name="Line 11"/>
          <p:cNvSpPr>
            <a:spLocks noChangeShapeType="1"/>
          </p:cNvSpPr>
          <p:nvPr/>
        </p:nvSpPr>
        <p:spPr bwMode="auto">
          <a:xfrm>
            <a:off x="6200775" y="54721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48" name="Line 12"/>
          <p:cNvSpPr>
            <a:spLocks noChangeShapeType="1"/>
          </p:cNvSpPr>
          <p:nvPr/>
        </p:nvSpPr>
        <p:spPr bwMode="auto">
          <a:xfrm>
            <a:off x="5334000" y="501491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49" name="AutoShape 13"/>
          <p:cNvCxnSpPr>
            <a:cxnSpLocks noChangeShapeType="1"/>
            <a:stCxn id="884747" idx="1"/>
            <a:endCxn id="884748" idx="1"/>
          </p:cNvCxnSpPr>
          <p:nvPr/>
        </p:nvCxnSpPr>
        <p:spPr bwMode="auto">
          <a:xfrm flipH="1">
            <a:off x="5334000" y="5943600"/>
            <a:ext cx="866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50" name="Line 14"/>
          <p:cNvSpPr>
            <a:spLocks noChangeShapeType="1"/>
          </p:cNvSpPr>
          <p:nvPr/>
        </p:nvSpPr>
        <p:spPr bwMode="auto">
          <a:xfrm>
            <a:off x="5791200" y="59293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51" name="AutoShape 15"/>
          <p:cNvCxnSpPr>
            <a:cxnSpLocks noChangeShapeType="1"/>
            <a:stCxn id="884750" idx="1"/>
            <a:endCxn id="884744" idx="1"/>
          </p:cNvCxnSpPr>
          <p:nvPr/>
        </p:nvCxnSpPr>
        <p:spPr bwMode="auto">
          <a:xfrm>
            <a:off x="5791200" y="6400800"/>
            <a:ext cx="10668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52" name="Text Box 16"/>
          <p:cNvSpPr txBox="1">
            <a:spLocks noChangeArrowheads="1"/>
          </p:cNvSpPr>
          <p:nvPr/>
        </p:nvSpPr>
        <p:spPr bwMode="auto">
          <a:xfrm>
            <a:off x="4784725" y="406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53" name="Text Box 17"/>
          <p:cNvSpPr txBox="1">
            <a:spLocks noChangeArrowheads="1"/>
          </p:cNvSpPr>
          <p:nvPr/>
        </p:nvSpPr>
        <p:spPr bwMode="auto">
          <a:xfrm>
            <a:off x="5302250" y="4064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54" name="Text Box 18"/>
          <p:cNvSpPr txBox="1">
            <a:spLocks noChangeArrowheads="1"/>
          </p:cNvSpPr>
          <p:nvPr/>
        </p:nvSpPr>
        <p:spPr bwMode="auto">
          <a:xfrm>
            <a:off x="5821363" y="4064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755" name="Text Box 19"/>
          <p:cNvSpPr txBox="1">
            <a:spLocks noChangeArrowheads="1"/>
          </p:cNvSpPr>
          <p:nvPr/>
        </p:nvSpPr>
        <p:spPr bwMode="auto">
          <a:xfrm>
            <a:off x="6338888" y="4064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4756" name="Text Box 20"/>
          <p:cNvSpPr txBox="1">
            <a:spLocks noChangeArrowheads="1"/>
          </p:cNvSpPr>
          <p:nvPr/>
        </p:nvSpPr>
        <p:spPr bwMode="auto">
          <a:xfrm>
            <a:off x="6858000" y="40640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e</a:t>
            </a:r>
          </a:p>
        </p:txBody>
      </p:sp>
      <p:sp>
        <p:nvSpPr>
          <p:cNvPr id="884757" name="Line 21"/>
          <p:cNvSpPr>
            <a:spLocks noChangeShapeType="1"/>
          </p:cNvSpPr>
          <p:nvPr/>
        </p:nvSpPr>
        <p:spPr bwMode="auto">
          <a:xfrm>
            <a:off x="685800" y="45720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8" name="Line 22"/>
          <p:cNvSpPr>
            <a:spLocks noChangeShapeType="1"/>
          </p:cNvSpPr>
          <p:nvPr/>
        </p:nvSpPr>
        <p:spPr bwMode="auto">
          <a:xfrm flipV="1">
            <a:off x="1143000" y="4267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59" name="Text Box 23"/>
          <p:cNvSpPr txBox="1">
            <a:spLocks noChangeArrowheads="1"/>
          </p:cNvSpPr>
          <p:nvPr/>
        </p:nvSpPr>
        <p:spPr bwMode="auto">
          <a:xfrm>
            <a:off x="593725" y="1089025"/>
            <a:ext cx="649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</a:rPr>
              <a:t> Form a Threshold Graph G(k): (i,j) 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G(k) iff k  d(i,j)</a:t>
            </a:r>
          </a:p>
        </p:txBody>
      </p:sp>
      <p:sp>
        <p:nvSpPr>
          <p:cNvPr id="884760" name="Oval 24"/>
          <p:cNvSpPr>
            <a:spLocks noChangeArrowheads="1"/>
          </p:cNvSpPr>
          <p:nvPr/>
        </p:nvSpPr>
        <p:spPr bwMode="auto">
          <a:xfrm>
            <a:off x="16002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1" name="Oval 25"/>
          <p:cNvSpPr>
            <a:spLocks noChangeArrowheads="1"/>
          </p:cNvSpPr>
          <p:nvPr/>
        </p:nvSpPr>
        <p:spPr bwMode="auto">
          <a:xfrm>
            <a:off x="21336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2" name="Text Box 26"/>
          <p:cNvSpPr txBox="1">
            <a:spLocks noChangeArrowheads="1"/>
          </p:cNvSpPr>
          <p:nvPr/>
        </p:nvSpPr>
        <p:spPr bwMode="auto">
          <a:xfrm>
            <a:off x="1263650" y="2692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63" name="Text Box 27"/>
          <p:cNvSpPr txBox="1">
            <a:spLocks noChangeArrowheads="1"/>
          </p:cNvSpPr>
          <p:nvPr/>
        </p:nvSpPr>
        <p:spPr bwMode="auto">
          <a:xfrm>
            <a:off x="2438400" y="26924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64" name="Oval 28"/>
          <p:cNvSpPr>
            <a:spLocks noChangeArrowheads="1"/>
          </p:cNvSpPr>
          <p:nvPr/>
        </p:nvSpPr>
        <p:spPr bwMode="auto">
          <a:xfrm>
            <a:off x="16002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5" name="Oval 29"/>
          <p:cNvSpPr>
            <a:spLocks noChangeArrowheads="1"/>
          </p:cNvSpPr>
          <p:nvPr/>
        </p:nvSpPr>
        <p:spPr bwMode="auto">
          <a:xfrm>
            <a:off x="21336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6" name="Oval 30"/>
          <p:cNvSpPr>
            <a:spLocks noChangeArrowheads="1"/>
          </p:cNvSpPr>
          <p:nvPr/>
        </p:nvSpPr>
        <p:spPr bwMode="auto">
          <a:xfrm>
            <a:off x="2438400" y="32766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7" name="Text Box 31"/>
          <p:cNvSpPr txBox="1">
            <a:spLocks noChangeArrowheads="1"/>
          </p:cNvSpPr>
          <p:nvPr/>
        </p:nvSpPr>
        <p:spPr bwMode="auto">
          <a:xfrm>
            <a:off x="1584325" y="36496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G(1)</a:t>
            </a:r>
          </a:p>
        </p:txBody>
      </p:sp>
      <p:sp>
        <p:nvSpPr>
          <p:cNvPr id="884768" name="Oval 32"/>
          <p:cNvSpPr>
            <a:spLocks noChangeArrowheads="1"/>
          </p:cNvSpPr>
          <p:nvPr/>
        </p:nvSpPr>
        <p:spPr bwMode="auto">
          <a:xfrm>
            <a:off x="34290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69" name="Oval 33"/>
          <p:cNvSpPr>
            <a:spLocks noChangeArrowheads="1"/>
          </p:cNvSpPr>
          <p:nvPr/>
        </p:nvSpPr>
        <p:spPr bwMode="auto">
          <a:xfrm>
            <a:off x="3962400" y="294322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70" name="Oval 34"/>
          <p:cNvSpPr>
            <a:spLocks noChangeArrowheads="1"/>
          </p:cNvSpPr>
          <p:nvPr/>
        </p:nvSpPr>
        <p:spPr bwMode="auto">
          <a:xfrm>
            <a:off x="34290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71" name="Oval 35"/>
          <p:cNvSpPr>
            <a:spLocks noChangeArrowheads="1"/>
          </p:cNvSpPr>
          <p:nvPr/>
        </p:nvSpPr>
        <p:spPr bwMode="auto">
          <a:xfrm>
            <a:off x="3962400" y="35052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72" name="Oval 36"/>
          <p:cNvSpPr>
            <a:spLocks noChangeArrowheads="1"/>
          </p:cNvSpPr>
          <p:nvPr/>
        </p:nvSpPr>
        <p:spPr bwMode="auto">
          <a:xfrm>
            <a:off x="4267200" y="32766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73" name="AutoShape 37"/>
          <p:cNvCxnSpPr>
            <a:cxnSpLocks noChangeShapeType="1"/>
            <a:stCxn id="884760" idx="6"/>
            <a:endCxn id="884761" idx="2"/>
          </p:cNvCxnSpPr>
          <p:nvPr/>
        </p:nvCxnSpPr>
        <p:spPr bwMode="auto">
          <a:xfrm>
            <a:off x="1676400" y="29813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74" name="AutoShape 38"/>
          <p:cNvCxnSpPr>
            <a:cxnSpLocks noChangeShapeType="1"/>
          </p:cNvCxnSpPr>
          <p:nvPr/>
        </p:nvCxnSpPr>
        <p:spPr bwMode="auto">
          <a:xfrm>
            <a:off x="3505200" y="2971800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75" name="AutoShape 39"/>
          <p:cNvCxnSpPr>
            <a:cxnSpLocks noChangeShapeType="1"/>
          </p:cNvCxnSpPr>
          <p:nvPr/>
        </p:nvCxnSpPr>
        <p:spPr bwMode="auto">
          <a:xfrm>
            <a:off x="3514725" y="3548063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76" name="Text Box 40"/>
          <p:cNvSpPr txBox="1">
            <a:spLocks noChangeArrowheads="1"/>
          </p:cNvSpPr>
          <p:nvPr/>
        </p:nvSpPr>
        <p:spPr bwMode="auto">
          <a:xfrm>
            <a:off x="4032250" y="26162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77" name="Text Box 41"/>
          <p:cNvSpPr txBox="1">
            <a:spLocks noChangeArrowheads="1"/>
          </p:cNvSpPr>
          <p:nvPr/>
        </p:nvSpPr>
        <p:spPr bwMode="auto">
          <a:xfrm>
            <a:off x="3168650" y="261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78" name="Text Box 42"/>
          <p:cNvSpPr txBox="1">
            <a:spLocks noChangeArrowheads="1"/>
          </p:cNvSpPr>
          <p:nvPr/>
        </p:nvSpPr>
        <p:spPr bwMode="auto">
          <a:xfrm>
            <a:off x="3168650" y="3316288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779" name="Text Box 43"/>
          <p:cNvSpPr txBox="1">
            <a:spLocks noChangeArrowheads="1"/>
          </p:cNvSpPr>
          <p:nvPr/>
        </p:nvSpPr>
        <p:spPr bwMode="auto">
          <a:xfrm>
            <a:off x="3992563" y="3302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4780" name="Text Box 44"/>
          <p:cNvSpPr txBox="1">
            <a:spLocks noChangeArrowheads="1"/>
          </p:cNvSpPr>
          <p:nvPr/>
        </p:nvSpPr>
        <p:spPr bwMode="auto">
          <a:xfrm>
            <a:off x="3384550" y="36496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G(2)</a:t>
            </a:r>
          </a:p>
        </p:txBody>
      </p:sp>
      <p:sp>
        <p:nvSpPr>
          <p:cNvPr id="884781" name="Oval 45"/>
          <p:cNvSpPr>
            <a:spLocks noChangeArrowheads="1"/>
          </p:cNvSpPr>
          <p:nvPr/>
        </p:nvSpPr>
        <p:spPr bwMode="auto">
          <a:xfrm>
            <a:off x="490855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2" name="Oval 46"/>
          <p:cNvSpPr>
            <a:spLocks noChangeArrowheads="1"/>
          </p:cNvSpPr>
          <p:nvPr/>
        </p:nvSpPr>
        <p:spPr bwMode="auto">
          <a:xfrm>
            <a:off x="544195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3" name="Oval 47"/>
          <p:cNvSpPr>
            <a:spLocks noChangeArrowheads="1"/>
          </p:cNvSpPr>
          <p:nvPr/>
        </p:nvSpPr>
        <p:spPr bwMode="auto">
          <a:xfrm>
            <a:off x="490855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4" name="Oval 48"/>
          <p:cNvSpPr>
            <a:spLocks noChangeArrowheads="1"/>
          </p:cNvSpPr>
          <p:nvPr/>
        </p:nvSpPr>
        <p:spPr bwMode="auto">
          <a:xfrm>
            <a:off x="544195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85" name="Oval 49"/>
          <p:cNvSpPr>
            <a:spLocks noChangeArrowheads="1"/>
          </p:cNvSpPr>
          <p:nvPr/>
        </p:nvSpPr>
        <p:spPr bwMode="auto">
          <a:xfrm>
            <a:off x="5746750" y="32797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86" name="AutoShape 50"/>
          <p:cNvCxnSpPr>
            <a:cxnSpLocks noChangeShapeType="1"/>
          </p:cNvCxnSpPr>
          <p:nvPr/>
        </p:nvCxnSpPr>
        <p:spPr bwMode="auto">
          <a:xfrm>
            <a:off x="4984750" y="26574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787" name="AutoShape 51"/>
          <p:cNvCxnSpPr>
            <a:cxnSpLocks noChangeShapeType="1"/>
          </p:cNvCxnSpPr>
          <p:nvPr/>
        </p:nvCxnSpPr>
        <p:spPr bwMode="auto">
          <a:xfrm>
            <a:off x="4994275" y="32337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788" name="Text Box 52"/>
          <p:cNvSpPr txBox="1">
            <a:spLocks noChangeArrowheads="1"/>
          </p:cNvSpPr>
          <p:nvPr/>
        </p:nvSpPr>
        <p:spPr bwMode="auto">
          <a:xfrm>
            <a:off x="4648200" y="3319463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789" name="Text Box 53"/>
          <p:cNvSpPr txBox="1">
            <a:spLocks noChangeArrowheads="1"/>
          </p:cNvSpPr>
          <p:nvPr/>
        </p:nvSpPr>
        <p:spPr bwMode="auto">
          <a:xfrm>
            <a:off x="5472113" y="3305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sp>
        <p:nvSpPr>
          <p:cNvPr id="884790" name="Text Box 54"/>
          <p:cNvSpPr txBox="1">
            <a:spLocks noChangeArrowheads="1"/>
          </p:cNvSpPr>
          <p:nvPr/>
        </p:nvSpPr>
        <p:spPr bwMode="auto">
          <a:xfrm>
            <a:off x="4864100" y="3649663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G(3)</a:t>
            </a:r>
          </a:p>
        </p:txBody>
      </p:sp>
      <p:sp>
        <p:nvSpPr>
          <p:cNvPr id="884792" name="Text Box 56"/>
          <p:cNvSpPr txBox="1">
            <a:spLocks noChangeArrowheads="1"/>
          </p:cNvSpPr>
          <p:nvPr/>
        </p:nvSpPr>
        <p:spPr bwMode="auto">
          <a:xfrm>
            <a:off x="5480050" y="26162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793" name="Text Box 57"/>
          <p:cNvSpPr txBox="1">
            <a:spLocks noChangeArrowheads="1"/>
          </p:cNvSpPr>
          <p:nvPr/>
        </p:nvSpPr>
        <p:spPr bwMode="auto">
          <a:xfrm>
            <a:off x="4616450" y="261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sp>
        <p:nvSpPr>
          <p:cNvPr id="884794" name="Oval 58"/>
          <p:cNvSpPr>
            <a:spLocks noChangeArrowheads="1"/>
          </p:cNvSpPr>
          <p:nvPr/>
        </p:nvSpPr>
        <p:spPr bwMode="auto">
          <a:xfrm>
            <a:off x="693420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5" name="Oval 59"/>
          <p:cNvSpPr>
            <a:spLocks noChangeArrowheads="1"/>
          </p:cNvSpPr>
          <p:nvPr/>
        </p:nvSpPr>
        <p:spPr bwMode="auto">
          <a:xfrm>
            <a:off x="7467600" y="2946400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6" name="Oval 60"/>
          <p:cNvSpPr>
            <a:spLocks noChangeArrowheads="1"/>
          </p:cNvSpPr>
          <p:nvPr/>
        </p:nvSpPr>
        <p:spPr bwMode="auto">
          <a:xfrm>
            <a:off x="693420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7" name="Oval 61"/>
          <p:cNvSpPr>
            <a:spLocks noChangeArrowheads="1"/>
          </p:cNvSpPr>
          <p:nvPr/>
        </p:nvSpPr>
        <p:spPr bwMode="auto">
          <a:xfrm>
            <a:off x="7467600" y="35083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4798" name="Oval 62"/>
          <p:cNvSpPr>
            <a:spLocks noChangeArrowheads="1"/>
          </p:cNvSpPr>
          <p:nvPr/>
        </p:nvSpPr>
        <p:spPr bwMode="auto">
          <a:xfrm>
            <a:off x="7772400" y="3279775"/>
            <a:ext cx="76200" cy="76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84799" name="AutoShape 63"/>
          <p:cNvCxnSpPr>
            <a:cxnSpLocks noChangeShapeType="1"/>
          </p:cNvCxnSpPr>
          <p:nvPr/>
        </p:nvCxnSpPr>
        <p:spPr bwMode="auto">
          <a:xfrm>
            <a:off x="7010400" y="26574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0" name="AutoShape 64"/>
          <p:cNvCxnSpPr>
            <a:cxnSpLocks noChangeShapeType="1"/>
          </p:cNvCxnSpPr>
          <p:nvPr/>
        </p:nvCxnSpPr>
        <p:spPr bwMode="auto">
          <a:xfrm>
            <a:off x="7019925" y="3551238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01" name="Text Box 65"/>
          <p:cNvSpPr txBox="1">
            <a:spLocks noChangeArrowheads="1"/>
          </p:cNvSpPr>
          <p:nvPr/>
        </p:nvSpPr>
        <p:spPr bwMode="auto">
          <a:xfrm>
            <a:off x="6673850" y="3319463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a</a:t>
            </a:r>
          </a:p>
        </p:txBody>
      </p:sp>
      <p:sp>
        <p:nvSpPr>
          <p:cNvPr id="884802" name="Text Box 66"/>
          <p:cNvSpPr txBox="1">
            <a:spLocks noChangeArrowheads="1"/>
          </p:cNvSpPr>
          <p:nvPr/>
        </p:nvSpPr>
        <p:spPr bwMode="auto">
          <a:xfrm>
            <a:off x="7497763" y="33051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d</a:t>
            </a:r>
          </a:p>
        </p:txBody>
      </p:sp>
      <p:cxnSp>
        <p:nvCxnSpPr>
          <p:cNvPr id="884803" name="AutoShape 67"/>
          <p:cNvCxnSpPr>
            <a:cxnSpLocks noChangeShapeType="1"/>
            <a:stCxn id="884801" idx="3"/>
            <a:endCxn id="884794" idx="4"/>
          </p:cNvCxnSpPr>
          <p:nvPr/>
        </p:nvCxnSpPr>
        <p:spPr bwMode="auto">
          <a:xfrm flipH="1" flipV="1">
            <a:off x="6972300" y="3022600"/>
            <a:ext cx="25400" cy="52546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04" name="Text Box 68"/>
          <p:cNvSpPr txBox="1">
            <a:spLocks noChangeArrowheads="1"/>
          </p:cNvSpPr>
          <p:nvPr/>
        </p:nvSpPr>
        <p:spPr bwMode="auto">
          <a:xfrm>
            <a:off x="7505700" y="2616200"/>
            <a:ext cx="32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c</a:t>
            </a:r>
          </a:p>
        </p:txBody>
      </p:sp>
      <p:sp>
        <p:nvSpPr>
          <p:cNvPr id="884805" name="Text Box 69"/>
          <p:cNvSpPr txBox="1">
            <a:spLocks noChangeArrowheads="1"/>
          </p:cNvSpPr>
          <p:nvPr/>
        </p:nvSpPr>
        <p:spPr bwMode="auto">
          <a:xfrm>
            <a:off x="6642100" y="261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A50021"/>
                </a:solidFill>
                <a:effectLst/>
                <a:latin typeface="Arial Narrow" pitchFamily="34" charset="0"/>
              </a:rPr>
              <a:t>b</a:t>
            </a:r>
          </a:p>
        </p:txBody>
      </p:sp>
      <p:cxnSp>
        <p:nvCxnSpPr>
          <p:cNvPr id="884806" name="AutoShape 70"/>
          <p:cNvCxnSpPr>
            <a:cxnSpLocks noChangeShapeType="1"/>
            <a:stCxn id="884802" idx="0"/>
            <a:endCxn id="884794" idx="5"/>
          </p:cNvCxnSpPr>
          <p:nvPr/>
        </p:nvCxnSpPr>
        <p:spPr bwMode="auto">
          <a:xfrm flipH="1" flipV="1">
            <a:off x="6999288" y="3011488"/>
            <a:ext cx="666750" cy="29368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7" name="AutoShape 71"/>
          <p:cNvCxnSpPr>
            <a:cxnSpLocks noChangeShapeType="1"/>
            <a:stCxn id="884760" idx="6"/>
            <a:endCxn id="884761" idx="2"/>
          </p:cNvCxnSpPr>
          <p:nvPr/>
        </p:nvCxnSpPr>
        <p:spPr bwMode="auto">
          <a:xfrm>
            <a:off x="1676400" y="2981325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8" name="AutoShape 72"/>
          <p:cNvCxnSpPr>
            <a:cxnSpLocks noChangeShapeType="1"/>
            <a:stCxn id="884769" idx="2"/>
            <a:endCxn id="884768" idx="6"/>
          </p:cNvCxnSpPr>
          <p:nvPr/>
        </p:nvCxnSpPr>
        <p:spPr bwMode="auto">
          <a:xfrm flipH="1">
            <a:off x="3505200" y="2981325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09" name="AutoShape 73"/>
          <p:cNvCxnSpPr>
            <a:cxnSpLocks noChangeShapeType="1"/>
            <a:stCxn id="884771" idx="2"/>
            <a:endCxn id="884770" idx="6"/>
          </p:cNvCxnSpPr>
          <p:nvPr/>
        </p:nvCxnSpPr>
        <p:spPr bwMode="auto">
          <a:xfrm flipH="1">
            <a:off x="3505200" y="3543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1" name="AutoShape 75"/>
          <p:cNvCxnSpPr>
            <a:cxnSpLocks noChangeShapeType="1"/>
          </p:cNvCxnSpPr>
          <p:nvPr/>
        </p:nvCxnSpPr>
        <p:spPr bwMode="auto">
          <a:xfrm flipH="1" flipV="1">
            <a:off x="6978650" y="2986088"/>
            <a:ext cx="3175" cy="542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2" name="AutoShape 76"/>
          <p:cNvCxnSpPr>
            <a:cxnSpLocks noChangeShapeType="1"/>
            <a:stCxn id="884794" idx="6"/>
            <a:endCxn id="884795" idx="2"/>
          </p:cNvCxnSpPr>
          <p:nvPr/>
        </p:nvCxnSpPr>
        <p:spPr bwMode="auto">
          <a:xfrm>
            <a:off x="7010400" y="2984500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3" name="AutoShape 77"/>
          <p:cNvCxnSpPr>
            <a:cxnSpLocks noChangeShapeType="1"/>
            <a:stCxn id="884796" idx="6"/>
            <a:endCxn id="884797" idx="2"/>
          </p:cNvCxnSpPr>
          <p:nvPr/>
        </p:nvCxnSpPr>
        <p:spPr bwMode="auto">
          <a:xfrm>
            <a:off x="7010400" y="3546475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4" name="AutoShape 78"/>
          <p:cNvCxnSpPr>
            <a:cxnSpLocks noChangeShapeType="1"/>
            <a:stCxn id="884794" idx="6"/>
            <a:endCxn id="884798" idx="6"/>
          </p:cNvCxnSpPr>
          <p:nvPr/>
        </p:nvCxnSpPr>
        <p:spPr bwMode="auto">
          <a:xfrm>
            <a:off x="7010400" y="2984500"/>
            <a:ext cx="838200" cy="3333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15" name="Text Box 79"/>
          <p:cNvSpPr txBox="1">
            <a:spLocks noChangeArrowheads="1"/>
          </p:cNvSpPr>
          <p:nvPr/>
        </p:nvSpPr>
        <p:spPr bwMode="auto">
          <a:xfrm>
            <a:off x="6970713" y="3651250"/>
            <a:ext cx="684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G(4)</a:t>
            </a:r>
          </a:p>
        </p:txBody>
      </p:sp>
      <p:cxnSp>
        <p:nvCxnSpPr>
          <p:cNvPr id="884816" name="AutoShape 80"/>
          <p:cNvCxnSpPr>
            <a:cxnSpLocks noChangeShapeType="1"/>
          </p:cNvCxnSpPr>
          <p:nvPr/>
        </p:nvCxnSpPr>
        <p:spPr bwMode="auto">
          <a:xfrm flipH="1">
            <a:off x="4981575" y="2973388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7" name="AutoShape 81"/>
          <p:cNvCxnSpPr>
            <a:cxnSpLocks noChangeShapeType="1"/>
          </p:cNvCxnSpPr>
          <p:nvPr/>
        </p:nvCxnSpPr>
        <p:spPr bwMode="auto">
          <a:xfrm>
            <a:off x="4967288" y="3554413"/>
            <a:ext cx="457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4818" name="AutoShape 82"/>
          <p:cNvCxnSpPr>
            <a:cxnSpLocks noChangeShapeType="1"/>
          </p:cNvCxnSpPr>
          <p:nvPr/>
        </p:nvCxnSpPr>
        <p:spPr bwMode="auto">
          <a:xfrm flipH="1" flipV="1">
            <a:off x="4953000" y="2995613"/>
            <a:ext cx="3175" cy="542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4819" name="Rectangle 83"/>
          <p:cNvSpPr>
            <a:spLocks noChangeArrowheads="1"/>
          </p:cNvSpPr>
          <p:nvPr/>
        </p:nvSpPr>
        <p:spPr bwMode="auto">
          <a:xfrm>
            <a:off x="609600" y="1511300"/>
            <a:ext cx="89154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If less clusters then before:    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- 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Name each connected component of G(k) a cluster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or       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-  Name each clique of G(k) a cluster</a:t>
            </a:r>
          </a:p>
        </p:txBody>
      </p:sp>
    </p:spTree>
    <p:extLst>
      <p:ext uri="{BB962C8B-B14F-4D97-AF65-F5344CB8AC3E}">
        <p14:creationId xmlns:p14="http://schemas.microsoft.com/office/powerpoint/2010/main" val="249287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81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05D2-E049-44B2-BF23-738C69CB2F2D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85762" name="Text Box 2"/>
          <p:cNvSpPr txBox="1">
            <a:spLocks noChangeArrowheads="1"/>
          </p:cNvSpPr>
          <p:nvPr/>
        </p:nvSpPr>
        <p:spPr bwMode="auto">
          <a:xfrm>
            <a:off x="3311882" y="171450"/>
            <a:ext cx="24805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Clustering</a:t>
            </a:r>
          </a:p>
        </p:txBody>
      </p:sp>
      <p:cxnSp>
        <p:nvCxnSpPr>
          <p:cNvPr id="885797" name="AutoShape 37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5810" name="AutoShape 50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5811" name="AutoShape 51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5823" name="AutoShape 63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5903" name="Oval 143"/>
          <p:cNvSpPr>
            <a:spLocks noChangeArrowheads="1"/>
          </p:cNvSpPr>
          <p:nvPr/>
        </p:nvSpPr>
        <p:spPr bwMode="auto">
          <a:xfrm>
            <a:off x="3810000" y="2743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4" name="Oval 144"/>
          <p:cNvSpPr>
            <a:spLocks noChangeArrowheads="1"/>
          </p:cNvSpPr>
          <p:nvPr/>
        </p:nvSpPr>
        <p:spPr bwMode="auto">
          <a:xfrm>
            <a:off x="4038600" y="2667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5" name="Oval 145"/>
          <p:cNvSpPr>
            <a:spLocks noChangeArrowheads="1"/>
          </p:cNvSpPr>
          <p:nvPr/>
        </p:nvSpPr>
        <p:spPr bwMode="auto">
          <a:xfrm>
            <a:off x="41910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6" name="Oval 146"/>
          <p:cNvSpPr>
            <a:spLocks noChangeArrowheads="1"/>
          </p:cNvSpPr>
          <p:nvPr/>
        </p:nvSpPr>
        <p:spPr bwMode="auto">
          <a:xfrm>
            <a:off x="4495800" y="2667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7" name="Oval 147"/>
          <p:cNvSpPr>
            <a:spLocks noChangeArrowheads="1"/>
          </p:cNvSpPr>
          <p:nvPr/>
        </p:nvSpPr>
        <p:spPr bwMode="auto">
          <a:xfrm>
            <a:off x="4724400" y="2819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8" name="Oval 148"/>
          <p:cNvSpPr>
            <a:spLocks noChangeArrowheads="1"/>
          </p:cNvSpPr>
          <p:nvPr/>
        </p:nvSpPr>
        <p:spPr bwMode="auto">
          <a:xfrm>
            <a:off x="48006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9" name="Oval 149"/>
          <p:cNvSpPr>
            <a:spLocks noChangeArrowheads="1"/>
          </p:cNvSpPr>
          <p:nvPr/>
        </p:nvSpPr>
        <p:spPr bwMode="auto">
          <a:xfrm>
            <a:off x="48768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0" name="Oval 150"/>
          <p:cNvSpPr>
            <a:spLocks noChangeArrowheads="1"/>
          </p:cNvSpPr>
          <p:nvPr/>
        </p:nvSpPr>
        <p:spPr bwMode="auto">
          <a:xfrm>
            <a:off x="49530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1" name="Oval 151"/>
          <p:cNvSpPr>
            <a:spLocks noChangeArrowheads="1"/>
          </p:cNvSpPr>
          <p:nvPr/>
        </p:nvSpPr>
        <p:spPr bwMode="auto">
          <a:xfrm>
            <a:off x="36576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2" name="Oval 152"/>
          <p:cNvSpPr>
            <a:spLocks noChangeArrowheads="1"/>
          </p:cNvSpPr>
          <p:nvPr/>
        </p:nvSpPr>
        <p:spPr bwMode="auto">
          <a:xfrm>
            <a:off x="35814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3" name="Oval 153"/>
          <p:cNvSpPr>
            <a:spLocks noChangeArrowheads="1"/>
          </p:cNvSpPr>
          <p:nvPr/>
        </p:nvSpPr>
        <p:spPr bwMode="auto">
          <a:xfrm>
            <a:off x="3733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4" name="Oval 154"/>
          <p:cNvSpPr>
            <a:spLocks noChangeArrowheads="1"/>
          </p:cNvSpPr>
          <p:nvPr/>
        </p:nvSpPr>
        <p:spPr bwMode="auto">
          <a:xfrm>
            <a:off x="3886200" y="3810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5" name="Oval 155"/>
          <p:cNvSpPr>
            <a:spLocks noChangeArrowheads="1"/>
          </p:cNvSpPr>
          <p:nvPr/>
        </p:nvSpPr>
        <p:spPr bwMode="auto">
          <a:xfrm>
            <a:off x="37338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6" name="Oval 156"/>
          <p:cNvSpPr>
            <a:spLocks noChangeArrowheads="1"/>
          </p:cNvSpPr>
          <p:nvPr/>
        </p:nvSpPr>
        <p:spPr bwMode="auto">
          <a:xfrm>
            <a:off x="4114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7" name="Oval 157"/>
          <p:cNvSpPr>
            <a:spLocks noChangeArrowheads="1"/>
          </p:cNvSpPr>
          <p:nvPr/>
        </p:nvSpPr>
        <p:spPr bwMode="auto">
          <a:xfrm>
            <a:off x="44958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8" name="Oval 158"/>
          <p:cNvSpPr>
            <a:spLocks noChangeArrowheads="1"/>
          </p:cNvSpPr>
          <p:nvPr/>
        </p:nvSpPr>
        <p:spPr bwMode="auto">
          <a:xfrm>
            <a:off x="47244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19" name="Oval 159"/>
          <p:cNvSpPr>
            <a:spLocks noChangeArrowheads="1"/>
          </p:cNvSpPr>
          <p:nvPr/>
        </p:nvSpPr>
        <p:spPr bwMode="auto">
          <a:xfrm>
            <a:off x="4800600" y="3657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0" name="Oval 160"/>
          <p:cNvSpPr>
            <a:spLocks noChangeArrowheads="1"/>
          </p:cNvSpPr>
          <p:nvPr/>
        </p:nvSpPr>
        <p:spPr bwMode="auto">
          <a:xfrm>
            <a:off x="48006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1" name="Oval 161"/>
          <p:cNvSpPr>
            <a:spLocks noChangeArrowheads="1"/>
          </p:cNvSpPr>
          <p:nvPr/>
        </p:nvSpPr>
        <p:spPr bwMode="auto">
          <a:xfrm>
            <a:off x="37338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2" name="Oval 162"/>
          <p:cNvSpPr>
            <a:spLocks noChangeArrowheads="1"/>
          </p:cNvSpPr>
          <p:nvPr/>
        </p:nvSpPr>
        <p:spPr bwMode="auto">
          <a:xfrm>
            <a:off x="36576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3" name="Oval 163"/>
          <p:cNvSpPr>
            <a:spLocks noChangeArrowheads="1"/>
          </p:cNvSpPr>
          <p:nvPr/>
        </p:nvSpPr>
        <p:spPr bwMode="auto">
          <a:xfrm>
            <a:off x="3962400" y="3886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4" name="Oval 164"/>
          <p:cNvSpPr>
            <a:spLocks noChangeArrowheads="1"/>
          </p:cNvSpPr>
          <p:nvPr/>
        </p:nvSpPr>
        <p:spPr bwMode="auto">
          <a:xfrm>
            <a:off x="4267200" y="3962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5" name="Oval 165"/>
          <p:cNvSpPr>
            <a:spLocks noChangeArrowheads="1"/>
          </p:cNvSpPr>
          <p:nvPr/>
        </p:nvSpPr>
        <p:spPr bwMode="auto">
          <a:xfrm>
            <a:off x="41148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6" name="Oval 166"/>
          <p:cNvSpPr>
            <a:spLocks noChangeArrowheads="1"/>
          </p:cNvSpPr>
          <p:nvPr/>
        </p:nvSpPr>
        <p:spPr bwMode="auto">
          <a:xfrm>
            <a:off x="41910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7" name="Oval 167"/>
          <p:cNvSpPr>
            <a:spLocks noChangeArrowheads="1"/>
          </p:cNvSpPr>
          <p:nvPr/>
        </p:nvSpPr>
        <p:spPr bwMode="auto">
          <a:xfrm>
            <a:off x="4343400" y="2895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8" name="Oval 168"/>
          <p:cNvSpPr>
            <a:spLocks noChangeArrowheads="1"/>
          </p:cNvSpPr>
          <p:nvPr/>
        </p:nvSpPr>
        <p:spPr bwMode="auto">
          <a:xfrm>
            <a:off x="44958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29" name="Oval 169"/>
          <p:cNvSpPr>
            <a:spLocks noChangeArrowheads="1"/>
          </p:cNvSpPr>
          <p:nvPr/>
        </p:nvSpPr>
        <p:spPr bwMode="auto">
          <a:xfrm>
            <a:off x="45720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0" name="Oval 170"/>
          <p:cNvSpPr>
            <a:spLocks noChangeArrowheads="1"/>
          </p:cNvSpPr>
          <p:nvPr/>
        </p:nvSpPr>
        <p:spPr bwMode="auto">
          <a:xfrm>
            <a:off x="4648200" y="3124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1" name="Oval 171"/>
          <p:cNvSpPr>
            <a:spLocks noChangeArrowheads="1"/>
          </p:cNvSpPr>
          <p:nvPr/>
        </p:nvSpPr>
        <p:spPr bwMode="auto">
          <a:xfrm>
            <a:off x="4648200" y="3276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2" name="Oval 172"/>
          <p:cNvSpPr>
            <a:spLocks noChangeArrowheads="1"/>
          </p:cNvSpPr>
          <p:nvPr/>
        </p:nvSpPr>
        <p:spPr bwMode="auto">
          <a:xfrm>
            <a:off x="46482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3" name="Oval 173"/>
          <p:cNvSpPr>
            <a:spLocks noChangeArrowheads="1"/>
          </p:cNvSpPr>
          <p:nvPr/>
        </p:nvSpPr>
        <p:spPr bwMode="auto">
          <a:xfrm>
            <a:off x="4114800" y="3048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4" name="Oval 174"/>
          <p:cNvSpPr>
            <a:spLocks noChangeArrowheads="1"/>
          </p:cNvSpPr>
          <p:nvPr/>
        </p:nvSpPr>
        <p:spPr bwMode="auto">
          <a:xfrm>
            <a:off x="4038600" y="3124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5" name="Oval 175"/>
          <p:cNvSpPr>
            <a:spLocks noChangeArrowheads="1"/>
          </p:cNvSpPr>
          <p:nvPr/>
        </p:nvSpPr>
        <p:spPr bwMode="auto">
          <a:xfrm>
            <a:off x="3962400" y="3352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6" name="Oval 176"/>
          <p:cNvSpPr>
            <a:spLocks noChangeArrowheads="1"/>
          </p:cNvSpPr>
          <p:nvPr/>
        </p:nvSpPr>
        <p:spPr bwMode="auto">
          <a:xfrm>
            <a:off x="4114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7" name="Oval 177"/>
          <p:cNvSpPr>
            <a:spLocks noChangeArrowheads="1"/>
          </p:cNvSpPr>
          <p:nvPr/>
        </p:nvSpPr>
        <p:spPr bwMode="auto">
          <a:xfrm>
            <a:off x="4038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8" name="Oval 178"/>
          <p:cNvSpPr>
            <a:spLocks noChangeArrowheads="1"/>
          </p:cNvSpPr>
          <p:nvPr/>
        </p:nvSpPr>
        <p:spPr bwMode="auto">
          <a:xfrm>
            <a:off x="4191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39" name="Oval 179"/>
          <p:cNvSpPr>
            <a:spLocks noChangeArrowheads="1"/>
          </p:cNvSpPr>
          <p:nvPr/>
        </p:nvSpPr>
        <p:spPr bwMode="auto">
          <a:xfrm>
            <a:off x="4343400" y="3581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0" name="Oval 180"/>
          <p:cNvSpPr>
            <a:spLocks noChangeArrowheads="1"/>
          </p:cNvSpPr>
          <p:nvPr/>
        </p:nvSpPr>
        <p:spPr bwMode="auto">
          <a:xfrm>
            <a:off x="45720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1" name="Oval 181"/>
          <p:cNvSpPr>
            <a:spLocks noChangeArrowheads="1"/>
          </p:cNvSpPr>
          <p:nvPr/>
        </p:nvSpPr>
        <p:spPr bwMode="auto">
          <a:xfrm>
            <a:off x="44958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2" name="Oval 182"/>
          <p:cNvSpPr>
            <a:spLocks noChangeArrowheads="1"/>
          </p:cNvSpPr>
          <p:nvPr/>
        </p:nvSpPr>
        <p:spPr bwMode="auto">
          <a:xfrm>
            <a:off x="43434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3" name="Oval 183"/>
          <p:cNvSpPr>
            <a:spLocks noChangeArrowheads="1"/>
          </p:cNvSpPr>
          <p:nvPr/>
        </p:nvSpPr>
        <p:spPr bwMode="auto">
          <a:xfrm>
            <a:off x="4038600" y="2971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4" name="Oval 184"/>
          <p:cNvSpPr>
            <a:spLocks noChangeArrowheads="1"/>
          </p:cNvSpPr>
          <p:nvPr/>
        </p:nvSpPr>
        <p:spPr bwMode="auto">
          <a:xfrm>
            <a:off x="4038600" y="3200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5" name="Oval 185"/>
          <p:cNvSpPr>
            <a:spLocks noChangeArrowheads="1"/>
          </p:cNvSpPr>
          <p:nvPr/>
        </p:nvSpPr>
        <p:spPr bwMode="auto">
          <a:xfrm>
            <a:off x="4114800" y="3505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46" name="Oval 186"/>
          <p:cNvSpPr>
            <a:spLocks noChangeArrowheads="1"/>
          </p:cNvSpPr>
          <p:nvPr/>
        </p:nvSpPr>
        <p:spPr bwMode="auto">
          <a:xfrm>
            <a:off x="4419600" y="3429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0624C-B539-41C3-A83A-D4CE2265303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22626" name="Text Box 2"/>
          <p:cNvSpPr txBox="1">
            <a:spLocks noChangeArrowheads="1"/>
          </p:cNvSpPr>
          <p:nvPr/>
        </p:nvSpPr>
        <p:spPr bwMode="auto">
          <a:xfrm>
            <a:off x="2405881" y="171450"/>
            <a:ext cx="429572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Global Algorithms</a:t>
            </a:r>
          </a:p>
        </p:txBody>
      </p:sp>
      <p:sp>
        <p:nvSpPr>
          <p:cNvPr id="922627" name="Text Box 3"/>
          <p:cNvSpPr txBox="1">
            <a:spLocks noChangeArrowheads="1"/>
          </p:cNvSpPr>
          <p:nvPr/>
        </p:nvSpPr>
        <p:spPr bwMode="auto">
          <a:xfrm>
            <a:off x="593725" y="1228725"/>
            <a:ext cx="7569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MST and neighborhood approaches are very efficient but are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based on local properties of the graph.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In many applications (e.g., image segmentation) we need a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partition criterion that depends on global properties.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How  to partition the graph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G(V,E)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into the “natural”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disjoint sets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A,B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? </a:t>
            </a:r>
          </a:p>
        </p:txBody>
      </p:sp>
      <p:cxnSp>
        <p:nvCxnSpPr>
          <p:cNvPr id="922628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29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30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2631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22632" name="Group 8"/>
          <p:cNvGrpSpPr>
            <a:grpSpLocks/>
          </p:cNvGrpSpPr>
          <p:nvPr/>
        </p:nvGrpSpPr>
        <p:grpSpPr bwMode="auto">
          <a:xfrm>
            <a:off x="7467600" y="3328988"/>
            <a:ext cx="457200" cy="1852612"/>
            <a:chOff x="4704" y="2097"/>
            <a:chExt cx="288" cy="1167"/>
          </a:xfrm>
        </p:grpSpPr>
        <p:grpSp>
          <p:nvGrpSpPr>
            <p:cNvPr id="922633" name="Group 9"/>
            <p:cNvGrpSpPr>
              <a:grpSpLocks/>
            </p:cNvGrpSpPr>
            <p:nvPr/>
          </p:nvGrpSpPr>
          <p:grpSpPr bwMode="auto">
            <a:xfrm>
              <a:off x="4944" y="2448"/>
              <a:ext cx="48" cy="816"/>
              <a:chOff x="4944" y="2448"/>
              <a:chExt cx="48" cy="816"/>
            </a:xfrm>
          </p:grpSpPr>
          <p:sp>
            <p:nvSpPr>
              <p:cNvPr id="922634" name="Oval 10"/>
              <p:cNvSpPr>
                <a:spLocks noChangeArrowheads="1"/>
              </p:cNvSpPr>
              <p:nvPr/>
            </p:nvSpPr>
            <p:spPr bwMode="auto">
              <a:xfrm>
                <a:off x="4944" y="277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5" name="Oval 11"/>
              <p:cNvSpPr>
                <a:spLocks noChangeArrowheads="1"/>
              </p:cNvSpPr>
              <p:nvPr/>
            </p:nvSpPr>
            <p:spPr bwMode="auto">
              <a:xfrm>
                <a:off x="4944" y="299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6" name="Oval 12"/>
              <p:cNvSpPr>
                <a:spLocks noChangeArrowheads="1"/>
              </p:cNvSpPr>
              <p:nvPr/>
            </p:nvSpPr>
            <p:spPr bwMode="auto">
              <a:xfrm>
                <a:off x="4944" y="321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7" name="Oval 13"/>
              <p:cNvSpPr>
                <a:spLocks noChangeArrowheads="1"/>
              </p:cNvSpPr>
              <p:nvPr/>
            </p:nvSpPr>
            <p:spPr bwMode="auto">
              <a:xfrm>
                <a:off x="4944" y="255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8" name="Oval 14"/>
              <p:cNvSpPr>
                <a:spLocks noChangeArrowheads="1"/>
              </p:cNvSpPr>
              <p:nvPr/>
            </p:nvSpPr>
            <p:spPr bwMode="auto">
              <a:xfrm>
                <a:off x="4944" y="266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39" name="Oval 15"/>
              <p:cNvSpPr>
                <a:spLocks noChangeArrowheads="1"/>
              </p:cNvSpPr>
              <p:nvPr/>
            </p:nvSpPr>
            <p:spPr bwMode="auto">
              <a:xfrm>
                <a:off x="4944" y="288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0" name="Oval 16"/>
              <p:cNvSpPr>
                <a:spLocks noChangeArrowheads="1"/>
              </p:cNvSpPr>
              <p:nvPr/>
            </p:nvSpPr>
            <p:spPr bwMode="auto">
              <a:xfrm>
                <a:off x="4944" y="310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1" name="Oval 17"/>
              <p:cNvSpPr>
                <a:spLocks noChangeArrowheads="1"/>
              </p:cNvSpPr>
              <p:nvPr/>
            </p:nvSpPr>
            <p:spPr bwMode="auto">
              <a:xfrm>
                <a:off x="4944" y="2448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2642" name="Group 18"/>
            <p:cNvGrpSpPr>
              <a:grpSpLocks/>
            </p:cNvGrpSpPr>
            <p:nvPr/>
          </p:nvGrpSpPr>
          <p:grpSpPr bwMode="auto">
            <a:xfrm>
              <a:off x="4704" y="2097"/>
              <a:ext cx="48" cy="831"/>
              <a:chOff x="4704" y="2097"/>
              <a:chExt cx="48" cy="831"/>
            </a:xfrm>
          </p:grpSpPr>
          <p:sp>
            <p:nvSpPr>
              <p:cNvPr id="922643" name="Oval 19"/>
              <p:cNvSpPr>
                <a:spLocks noChangeArrowheads="1"/>
              </p:cNvSpPr>
              <p:nvPr/>
            </p:nvSpPr>
            <p:spPr bwMode="auto">
              <a:xfrm>
                <a:off x="4704" y="2320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4" name="Oval 20"/>
              <p:cNvSpPr>
                <a:spLocks noChangeArrowheads="1"/>
              </p:cNvSpPr>
              <p:nvPr/>
            </p:nvSpPr>
            <p:spPr bwMode="auto">
              <a:xfrm>
                <a:off x="4704" y="2544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5" name="Oval 21"/>
              <p:cNvSpPr>
                <a:spLocks noChangeArrowheads="1"/>
              </p:cNvSpPr>
              <p:nvPr/>
            </p:nvSpPr>
            <p:spPr bwMode="auto">
              <a:xfrm>
                <a:off x="4704" y="2880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6" name="Oval 22"/>
              <p:cNvSpPr>
                <a:spLocks noChangeArrowheads="1"/>
              </p:cNvSpPr>
              <p:nvPr/>
            </p:nvSpPr>
            <p:spPr bwMode="auto">
              <a:xfrm>
                <a:off x="4704" y="2768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7" name="Oval 23"/>
              <p:cNvSpPr>
                <a:spLocks noChangeArrowheads="1"/>
              </p:cNvSpPr>
              <p:nvPr/>
            </p:nvSpPr>
            <p:spPr bwMode="auto">
              <a:xfrm>
                <a:off x="4704" y="2097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8" name="Oval 24"/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49" name="Oval 25"/>
              <p:cNvSpPr>
                <a:spLocks noChangeArrowheads="1"/>
              </p:cNvSpPr>
              <p:nvPr/>
            </p:nvSpPr>
            <p:spPr bwMode="auto">
              <a:xfrm>
                <a:off x="4704" y="2656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50" name="Oval 26"/>
              <p:cNvSpPr>
                <a:spLocks noChangeArrowheads="1"/>
              </p:cNvSpPr>
              <p:nvPr/>
            </p:nvSpPr>
            <p:spPr bwMode="auto">
              <a:xfrm>
                <a:off x="4704" y="2432"/>
                <a:ext cx="48" cy="48"/>
              </a:xfrm>
              <a:prstGeom prst="ellipse">
                <a:avLst/>
              </a:prstGeom>
              <a:solidFill>
                <a:srgbClr val="00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22651" name="Group 27"/>
          <p:cNvGrpSpPr>
            <a:grpSpLocks/>
          </p:cNvGrpSpPr>
          <p:nvPr/>
        </p:nvGrpSpPr>
        <p:grpSpPr bwMode="auto">
          <a:xfrm>
            <a:off x="8077200" y="2209800"/>
            <a:ext cx="457200" cy="4098925"/>
            <a:chOff x="5088" y="1392"/>
            <a:chExt cx="288" cy="2582"/>
          </a:xfrm>
        </p:grpSpPr>
        <p:grpSp>
          <p:nvGrpSpPr>
            <p:cNvPr id="922652" name="Group 28"/>
            <p:cNvGrpSpPr>
              <a:grpSpLocks/>
            </p:cNvGrpSpPr>
            <p:nvPr/>
          </p:nvGrpSpPr>
          <p:grpSpPr bwMode="auto">
            <a:xfrm>
              <a:off x="5088" y="1392"/>
              <a:ext cx="288" cy="2582"/>
              <a:chOff x="5280" y="1680"/>
              <a:chExt cx="288" cy="2582"/>
            </a:xfrm>
          </p:grpSpPr>
          <p:grpSp>
            <p:nvGrpSpPr>
              <p:cNvPr id="922653" name="Group 29"/>
              <p:cNvGrpSpPr>
                <a:grpSpLocks/>
              </p:cNvGrpSpPr>
              <p:nvPr/>
            </p:nvGrpSpPr>
            <p:grpSpPr bwMode="auto">
              <a:xfrm>
                <a:off x="5520" y="2544"/>
                <a:ext cx="48" cy="1718"/>
                <a:chOff x="5520" y="2544"/>
                <a:chExt cx="48" cy="1718"/>
              </a:xfrm>
            </p:grpSpPr>
            <p:sp>
              <p:nvSpPr>
                <p:cNvPr id="922654" name="Oval 30"/>
                <p:cNvSpPr>
                  <a:spLocks noChangeArrowheads="1"/>
                </p:cNvSpPr>
                <p:nvPr/>
              </p:nvSpPr>
              <p:spPr bwMode="auto">
                <a:xfrm>
                  <a:off x="5520" y="3408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5" name="Oval 31"/>
                <p:cNvSpPr>
                  <a:spLocks noChangeArrowheads="1"/>
                </p:cNvSpPr>
                <p:nvPr/>
              </p:nvSpPr>
              <p:spPr bwMode="auto">
                <a:xfrm>
                  <a:off x="5520" y="2763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6" name="Oval 32"/>
                <p:cNvSpPr>
                  <a:spLocks noChangeArrowheads="1"/>
                </p:cNvSpPr>
                <p:nvPr/>
              </p:nvSpPr>
              <p:spPr bwMode="auto">
                <a:xfrm>
                  <a:off x="5520" y="298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7" name="Oval 33"/>
                <p:cNvSpPr>
                  <a:spLocks noChangeArrowheads="1"/>
                </p:cNvSpPr>
                <p:nvPr/>
              </p:nvSpPr>
              <p:spPr bwMode="auto">
                <a:xfrm>
                  <a:off x="5520" y="320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8" name="Oval 34"/>
                <p:cNvSpPr>
                  <a:spLocks noChangeArrowheads="1"/>
                </p:cNvSpPr>
                <p:nvPr/>
              </p:nvSpPr>
              <p:spPr bwMode="auto">
                <a:xfrm>
                  <a:off x="5520" y="254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59" name="Oval 35"/>
                <p:cNvSpPr>
                  <a:spLocks noChangeArrowheads="1"/>
                </p:cNvSpPr>
                <p:nvPr/>
              </p:nvSpPr>
              <p:spPr bwMode="auto">
                <a:xfrm>
                  <a:off x="5520" y="3600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0" name="Oval 36"/>
                <p:cNvSpPr>
                  <a:spLocks noChangeArrowheads="1"/>
                </p:cNvSpPr>
                <p:nvPr/>
              </p:nvSpPr>
              <p:spPr bwMode="auto">
                <a:xfrm>
                  <a:off x="5520" y="402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1" name="Oval 37"/>
                <p:cNvSpPr>
                  <a:spLocks noChangeArrowheads="1"/>
                </p:cNvSpPr>
                <p:nvPr/>
              </p:nvSpPr>
              <p:spPr bwMode="auto">
                <a:xfrm>
                  <a:off x="5520" y="3816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2" name="Oval 38"/>
                <p:cNvSpPr>
                  <a:spLocks noChangeArrowheads="1"/>
                </p:cNvSpPr>
                <p:nvPr/>
              </p:nvSpPr>
              <p:spPr bwMode="auto">
                <a:xfrm>
                  <a:off x="5520" y="421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2663" name="Group 39"/>
              <p:cNvGrpSpPr>
                <a:grpSpLocks/>
              </p:cNvGrpSpPr>
              <p:nvPr/>
            </p:nvGrpSpPr>
            <p:grpSpPr bwMode="auto">
              <a:xfrm>
                <a:off x="5280" y="1680"/>
                <a:ext cx="48" cy="1718"/>
                <a:chOff x="5520" y="2544"/>
                <a:chExt cx="48" cy="1718"/>
              </a:xfrm>
            </p:grpSpPr>
            <p:sp>
              <p:nvSpPr>
                <p:cNvPr id="922664" name="Oval 40"/>
                <p:cNvSpPr>
                  <a:spLocks noChangeArrowheads="1"/>
                </p:cNvSpPr>
                <p:nvPr/>
              </p:nvSpPr>
              <p:spPr bwMode="auto">
                <a:xfrm>
                  <a:off x="5520" y="3408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5" name="Oval 41"/>
                <p:cNvSpPr>
                  <a:spLocks noChangeArrowheads="1"/>
                </p:cNvSpPr>
                <p:nvPr/>
              </p:nvSpPr>
              <p:spPr bwMode="auto">
                <a:xfrm>
                  <a:off x="5520" y="2763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6" name="Oval 42"/>
                <p:cNvSpPr>
                  <a:spLocks noChangeArrowheads="1"/>
                </p:cNvSpPr>
                <p:nvPr/>
              </p:nvSpPr>
              <p:spPr bwMode="auto">
                <a:xfrm>
                  <a:off x="5520" y="298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7" name="Oval 43"/>
                <p:cNvSpPr>
                  <a:spLocks noChangeArrowheads="1"/>
                </p:cNvSpPr>
                <p:nvPr/>
              </p:nvSpPr>
              <p:spPr bwMode="auto">
                <a:xfrm>
                  <a:off x="5520" y="320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8" name="Oval 44"/>
                <p:cNvSpPr>
                  <a:spLocks noChangeArrowheads="1"/>
                </p:cNvSpPr>
                <p:nvPr/>
              </p:nvSpPr>
              <p:spPr bwMode="auto">
                <a:xfrm>
                  <a:off x="5520" y="254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69" name="Oval 45"/>
                <p:cNvSpPr>
                  <a:spLocks noChangeArrowheads="1"/>
                </p:cNvSpPr>
                <p:nvPr/>
              </p:nvSpPr>
              <p:spPr bwMode="auto">
                <a:xfrm>
                  <a:off x="5520" y="3600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70" name="Oval 46"/>
                <p:cNvSpPr>
                  <a:spLocks noChangeArrowheads="1"/>
                </p:cNvSpPr>
                <p:nvPr/>
              </p:nvSpPr>
              <p:spPr bwMode="auto">
                <a:xfrm>
                  <a:off x="5520" y="4022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71" name="Oval 47"/>
                <p:cNvSpPr>
                  <a:spLocks noChangeArrowheads="1"/>
                </p:cNvSpPr>
                <p:nvPr/>
              </p:nvSpPr>
              <p:spPr bwMode="auto">
                <a:xfrm>
                  <a:off x="5520" y="3816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2672" name="Oval 48"/>
                <p:cNvSpPr>
                  <a:spLocks noChangeArrowheads="1"/>
                </p:cNvSpPr>
                <p:nvPr/>
              </p:nvSpPr>
              <p:spPr bwMode="auto">
                <a:xfrm>
                  <a:off x="5520" y="4214"/>
                  <a:ext cx="48" cy="48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22673" name="Group 49"/>
            <p:cNvGrpSpPr>
              <a:grpSpLocks/>
            </p:cNvGrpSpPr>
            <p:nvPr/>
          </p:nvGrpSpPr>
          <p:grpSpPr bwMode="auto">
            <a:xfrm>
              <a:off x="5328" y="2256"/>
              <a:ext cx="48" cy="1718"/>
              <a:chOff x="5520" y="2544"/>
              <a:chExt cx="48" cy="1718"/>
            </a:xfrm>
          </p:grpSpPr>
          <p:sp>
            <p:nvSpPr>
              <p:cNvPr id="922674" name="Oval 50"/>
              <p:cNvSpPr>
                <a:spLocks noChangeArrowheads="1"/>
              </p:cNvSpPr>
              <p:nvPr/>
            </p:nvSpPr>
            <p:spPr bwMode="auto">
              <a:xfrm>
                <a:off x="5520" y="3408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5" name="Oval 51"/>
              <p:cNvSpPr>
                <a:spLocks noChangeArrowheads="1"/>
              </p:cNvSpPr>
              <p:nvPr/>
            </p:nvSpPr>
            <p:spPr bwMode="auto">
              <a:xfrm>
                <a:off x="5520" y="2763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6" name="Oval 52"/>
              <p:cNvSpPr>
                <a:spLocks noChangeArrowheads="1"/>
              </p:cNvSpPr>
              <p:nvPr/>
            </p:nvSpPr>
            <p:spPr bwMode="auto">
              <a:xfrm>
                <a:off x="5520" y="298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7" name="Oval 53"/>
              <p:cNvSpPr>
                <a:spLocks noChangeArrowheads="1"/>
              </p:cNvSpPr>
              <p:nvPr/>
            </p:nvSpPr>
            <p:spPr bwMode="auto">
              <a:xfrm>
                <a:off x="5520" y="320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8" name="Oval 54"/>
              <p:cNvSpPr>
                <a:spLocks noChangeArrowheads="1"/>
              </p:cNvSpPr>
              <p:nvPr/>
            </p:nvSpPr>
            <p:spPr bwMode="auto">
              <a:xfrm>
                <a:off x="5520" y="254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79" name="Oval 55"/>
              <p:cNvSpPr>
                <a:spLocks noChangeArrowheads="1"/>
              </p:cNvSpPr>
              <p:nvPr/>
            </p:nvSpPr>
            <p:spPr bwMode="auto">
              <a:xfrm>
                <a:off x="5520" y="3600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80" name="Oval 56"/>
              <p:cNvSpPr>
                <a:spLocks noChangeArrowheads="1"/>
              </p:cNvSpPr>
              <p:nvPr/>
            </p:nvSpPr>
            <p:spPr bwMode="auto">
              <a:xfrm>
                <a:off x="5520" y="4022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81" name="Oval 57"/>
              <p:cNvSpPr>
                <a:spLocks noChangeArrowheads="1"/>
              </p:cNvSpPr>
              <p:nvPr/>
            </p:nvSpPr>
            <p:spPr bwMode="auto">
              <a:xfrm>
                <a:off x="5520" y="3816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82" name="Oval 58"/>
              <p:cNvSpPr>
                <a:spLocks noChangeArrowheads="1"/>
              </p:cNvSpPr>
              <p:nvPr/>
            </p:nvSpPr>
            <p:spPr bwMode="auto">
              <a:xfrm>
                <a:off x="5520" y="4214"/>
                <a:ext cx="48" cy="48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2683" name="Rectangle 59"/>
          <p:cNvSpPr>
            <a:spLocks noChangeArrowheads="1"/>
          </p:cNvSpPr>
          <p:nvPr/>
        </p:nvSpPr>
        <p:spPr bwMode="auto">
          <a:xfrm>
            <a:off x="609600" y="4557712"/>
            <a:ext cx="6934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Try to define a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global degree of similarity </a:t>
            </a:r>
          </a:p>
          <a:p>
            <a:pPr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    between parts of the graph.</a:t>
            </a:r>
          </a:p>
        </p:txBody>
      </p:sp>
    </p:spTree>
    <p:extLst>
      <p:ext uri="{BB962C8B-B14F-4D97-AF65-F5344CB8AC3E}">
        <p14:creationId xmlns:p14="http://schemas.microsoft.com/office/powerpoint/2010/main" val="2791130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83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B1C13-BB98-4A9B-8D73-D7B7A407543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15458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  <p:sp>
        <p:nvSpPr>
          <p:cNvPr id="915459" name="Text Box 3"/>
          <p:cNvSpPr txBox="1">
            <a:spLocks noChangeArrowheads="1"/>
          </p:cNvSpPr>
          <p:nvPr/>
        </p:nvSpPr>
        <p:spPr bwMode="auto">
          <a:xfrm>
            <a:off x="593725" y="1104900"/>
            <a:ext cx="795972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MST and neighborhood approaches are very efficient but are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</a:rPr>
              <a:t>    based on local properties of the graph.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In many applications (e.g., image segmentation) we need a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partition criterion that depends on global properties.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A Graph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G(V,E)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can be partitioned into two disjoint sets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A,B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.</a:t>
            </a: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The degree of similarity between the two parts:</a:t>
            </a: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The optimal bi-partition of G is one that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minimizes the cut value.</a:t>
            </a:r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There exist efficient algorithms for computing the minimal cut.</a:t>
            </a:r>
          </a:p>
        </p:txBody>
      </p:sp>
      <p:cxnSp>
        <p:nvCxnSpPr>
          <p:cNvPr id="915460" name="AutoShape 4"/>
          <p:cNvCxnSpPr>
            <a:cxnSpLocks noChangeShapeType="1"/>
          </p:cNvCxnSpPr>
          <p:nvPr/>
        </p:nvCxnSpPr>
        <p:spPr bwMode="auto">
          <a:xfrm>
            <a:off x="1676400" y="29956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5461" name="AutoShape 5"/>
          <p:cNvCxnSpPr>
            <a:cxnSpLocks noChangeShapeType="1"/>
          </p:cNvCxnSpPr>
          <p:nvPr/>
        </p:nvCxnSpPr>
        <p:spPr bwMode="auto">
          <a:xfrm>
            <a:off x="4984750" y="26717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5462" name="AutoShape 6"/>
          <p:cNvCxnSpPr>
            <a:cxnSpLocks noChangeShapeType="1"/>
          </p:cNvCxnSpPr>
          <p:nvPr/>
        </p:nvCxnSpPr>
        <p:spPr bwMode="auto">
          <a:xfrm>
            <a:off x="4994275" y="32480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5463" name="AutoShape 7"/>
          <p:cNvCxnSpPr>
            <a:cxnSpLocks noChangeShapeType="1"/>
          </p:cNvCxnSpPr>
          <p:nvPr/>
        </p:nvCxnSpPr>
        <p:spPr bwMode="auto">
          <a:xfrm>
            <a:off x="7010400" y="26717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102194"/>
              </p:ext>
            </p:extLst>
          </p:nvPr>
        </p:nvGraphicFramePr>
        <p:xfrm>
          <a:off x="2928938" y="4040187"/>
          <a:ext cx="30908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7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4040187"/>
                        <a:ext cx="30908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5465" name="Oval 9"/>
          <p:cNvSpPr>
            <a:spLocks noChangeArrowheads="1"/>
          </p:cNvSpPr>
          <p:nvPr/>
        </p:nvSpPr>
        <p:spPr bwMode="auto">
          <a:xfrm>
            <a:off x="7696200" y="378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6" name="Oval 10"/>
          <p:cNvSpPr>
            <a:spLocks noChangeArrowheads="1"/>
          </p:cNvSpPr>
          <p:nvPr/>
        </p:nvSpPr>
        <p:spPr bwMode="auto">
          <a:xfrm>
            <a:off x="7696200" y="4138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7" name="Oval 11"/>
          <p:cNvSpPr>
            <a:spLocks noChangeArrowheads="1"/>
          </p:cNvSpPr>
          <p:nvPr/>
        </p:nvSpPr>
        <p:spPr bwMode="auto">
          <a:xfrm>
            <a:off x="8077200" y="45085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8" name="Oval 12"/>
          <p:cNvSpPr>
            <a:spLocks noChangeArrowheads="1"/>
          </p:cNvSpPr>
          <p:nvPr/>
        </p:nvSpPr>
        <p:spPr bwMode="auto">
          <a:xfrm>
            <a:off x="8077200" y="48561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69" name="Oval 13"/>
          <p:cNvSpPr>
            <a:spLocks noChangeArrowheads="1"/>
          </p:cNvSpPr>
          <p:nvPr/>
        </p:nvSpPr>
        <p:spPr bwMode="auto">
          <a:xfrm>
            <a:off x="7696200" y="4672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0" name="Oval 14"/>
          <p:cNvSpPr>
            <a:spLocks noChangeArrowheads="1"/>
          </p:cNvSpPr>
          <p:nvPr/>
        </p:nvSpPr>
        <p:spPr bwMode="auto">
          <a:xfrm>
            <a:off x="7696200" y="4494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1" name="Oval 15"/>
          <p:cNvSpPr>
            <a:spLocks noChangeArrowheads="1"/>
          </p:cNvSpPr>
          <p:nvPr/>
        </p:nvSpPr>
        <p:spPr bwMode="auto">
          <a:xfrm>
            <a:off x="8077200" y="5205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2" name="Oval 16"/>
          <p:cNvSpPr>
            <a:spLocks noChangeArrowheads="1"/>
          </p:cNvSpPr>
          <p:nvPr/>
        </p:nvSpPr>
        <p:spPr bwMode="auto">
          <a:xfrm>
            <a:off x="8077200" y="415925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3" name="Oval 17"/>
          <p:cNvSpPr>
            <a:spLocks noChangeArrowheads="1"/>
          </p:cNvSpPr>
          <p:nvPr/>
        </p:nvSpPr>
        <p:spPr bwMode="auto">
          <a:xfrm>
            <a:off x="8077200" y="4333875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4" name="Oval 18"/>
          <p:cNvSpPr>
            <a:spLocks noChangeArrowheads="1"/>
          </p:cNvSpPr>
          <p:nvPr/>
        </p:nvSpPr>
        <p:spPr bwMode="auto">
          <a:xfrm>
            <a:off x="8077200" y="4681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5" name="Oval 19"/>
          <p:cNvSpPr>
            <a:spLocks noChangeArrowheads="1"/>
          </p:cNvSpPr>
          <p:nvPr/>
        </p:nvSpPr>
        <p:spPr bwMode="auto">
          <a:xfrm>
            <a:off x="8077200" y="503078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6" name="Oval 20"/>
          <p:cNvSpPr>
            <a:spLocks noChangeArrowheads="1"/>
          </p:cNvSpPr>
          <p:nvPr/>
        </p:nvSpPr>
        <p:spPr bwMode="auto">
          <a:xfrm>
            <a:off x="8077200" y="3986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7" name="Oval 21"/>
          <p:cNvSpPr>
            <a:spLocks noChangeArrowheads="1"/>
          </p:cNvSpPr>
          <p:nvPr/>
        </p:nvSpPr>
        <p:spPr bwMode="auto">
          <a:xfrm>
            <a:off x="7696200" y="3429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8" name="Oval 22"/>
          <p:cNvSpPr>
            <a:spLocks noChangeArrowheads="1"/>
          </p:cNvSpPr>
          <p:nvPr/>
        </p:nvSpPr>
        <p:spPr bwMode="auto">
          <a:xfrm>
            <a:off x="7696200" y="3605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79" name="Oval 23"/>
          <p:cNvSpPr>
            <a:spLocks noChangeArrowheads="1"/>
          </p:cNvSpPr>
          <p:nvPr/>
        </p:nvSpPr>
        <p:spPr bwMode="auto">
          <a:xfrm>
            <a:off x="7696200" y="4316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0" name="Oval 24"/>
          <p:cNvSpPr>
            <a:spLocks noChangeArrowheads="1"/>
          </p:cNvSpPr>
          <p:nvPr/>
        </p:nvSpPr>
        <p:spPr bwMode="auto">
          <a:xfrm>
            <a:off x="7696200" y="3960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5481" name="Line 25"/>
          <p:cNvSpPr>
            <a:spLocks noChangeShapeType="1"/>
          </p:cNvSpPr>
          <p:nvPr/>
        </p:nvSpPr>
        <p:spPr bwMode="auto">
          <a:xfrm>
            <a:off x="0" y="2973387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82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525963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FF"/>
                </a:solidFill>
              </a:rPr>
              <a:t>A cluster </a:t>
            </a:r>
            <a:r>
              <a:rPr lang="en-US" altLang="en-US" sz="2000" dirty="0" smtClean="0"/>
              <a:t>is a set of entities which are </a:t>
            </a:r>
            <a:r>
              <a:rPr lang="en-US" altLang="en-US" sz="2000" dirty="0" smtClean="0">
                <a:solidFill>
                  <a:srgbClr val="0000FF"/>
                </a:solidFill>
              </a:rPr>
              <a:t>alike</a:t>
            </a:r>
            <a:r>
              <a:rPr lang="en-US" altLang="en-US" sz="2000" dirty="0" smtClean="0"/>
              <a:t>, and entities in different clusters are not alike.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A cluster</a:t>
            </a:r>
            <a:r>
              <a:rPr lang="en-US" altLang="en-US" sz="2000" dirty="0" smtClean="0"/>
              <a:t> is an aggregation of points in the test space such that the </a:t>
            </a:r>
            <a:r>
              <a:rPr lang="en-US" altLang="en-US" sz="2000" dirty="0" smtClean="0">
                <a:solidFill>
                  <a:srgbClr val="0000FF"/>
                </a:solidFill>
              </a:rPr>
              <a:t>distance</a:t>
            </a:r>
            <a:r>
              <a:rPr lang="en-US" altLang="en-US" sz="2000" dirty="0" smtClean="0"/>
              <a:t> between any two points  in the cluster is less than the distance between any point in the cluster and any point not in it.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</a:rPr>
              <a:t>Clusters</a:t>
            </a:r>
            <a:r>
              <a:rPr lang="en-US" altLang="en-US" sz="2000" dirty="0" smtClean="0"/>
              <a:t> may be described as connected regions of a multi-   dimensional space containing a relatively </a:t>
            </a:r>
            <a:r>
              <a:rPr lang="en-US" altLang="en-US" sz="2000" dirty="0" smtClean="0">
                <a:solidFill>
                  <a:srgbClr val="0000FF"/>
                </a:solidFill>
              </a:rPr>
              <a:t>high density </a:t>
            </a:r>
            <a:r>
              <a:rPr lang="en-US" altLang="en-US" sz="2000" dirty="0" smtClean="0"/>
              <a:t>of points,     separated from other  regions by regions containing a low  density of points.</a:t>
            </a:r>
          </a:p>
          <a:p>
            <a:endParaRPr lang="en-US" altLang="en-US" sz="2000" dirty="0" smtClean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26372" name="Oval 4"/>
          <p:cNvSpPr>
            <a:spLocks noChangeArrowheads="1"/>
          </p:cNvSpPr>
          <p:nvPr/>
        </p:nvSpPr>
        <p:spPr bwMode="auto">
          <a:xfrm>
            <a:off x="5181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3" name="Oval 5"/>
          <p:cNvSpPr>
            <a:spLocks noChangeArrowheads="1"/>
          </p:cNvSpPr>
          <p:nvPr/>
        </p:nvSpPr>
        <p:spPr bwMode="auto">
          <a:xfrm>
            <a:off x="54102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4" name="Oval 6"/>
          <p:cNvSpPr>
            <a:spLocks noChangeArrowheads="1"/>
          </p:cNvSpPr>
          <p:nvPr/>
        </p:nvSpPr>
        <p:spPr bwMode="auto">
          <a:xfrm>
            <a:off x="53340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5" name="Oval 7"/>
          <p:cNvSpPr>
            <a:spLocks noChangeArrowheads="1"/>
          </p:cNvSpPr>
          <p:nvPr/>
        </p:nvSpPr>
        <p:spPr bwMode="auto">
          <a:xfrm>
            <a:off x="5562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6" name="Oval 8"/>
          <p:cNvSpPr>
            <a:spLocks noChangeArrowheads="1"/>
          </p:cNvSpPr>
          <p:nvPr/>
        </p:nvSpPr>
        <p:spPr bwMode="auto">
          <a:xfrm>
            <a:off x="54864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7" name="Oval 9"/>
          <p:cNvSpPr>
            <a:spLocks noChangeArrowheads="1"/>
          </p:cNvSpPr>
          <p:nvPr/>
        </p:nvSpPr>
        <p:spPr bwMode="auto">
          <a:xfrm>
            <a:off x="5562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8" name="Oval 10"/>
          <p:cNvSpPr>
            <a:spLocks noChangeArrowheads="1"/>
          </p:cNvSpPr>
          <p:nvPr/>
        </p:nvSpPr>
        <p:spPr bwMode="auto">
          <a:xfrm>
            <a:off x="5181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5181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0" name="Oval 12"/>
          <p:cNvSpPr>
            <a:spLocks noChangeArrowheads="1"/>
          </p:cNvSpPr>
          <p:nvPr/>
        </p:nvSpPr>
        <p:spPr bwMode="auto">
          <a:xfrm>
            <a:off x="53340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1" name="Oval 13"/>
          <p:cNvSpPr>
            <a:spLocks noChangeArrowheads="1"/>
          </p:cNvSpPr>
          <p:nvPr/>
        </p:nvSpPr>
        <p:spPr bwMode="auto">
          <a:xfrm>
            <a:off x="5257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2" name="Oval 14"/>
          <p:cNvSpPr>
            <a:spLocks noChangeArrowheads="1"/>
          </p:cNvSpPr>
          <p:nvPr/>
        </p:nvSpPr>
        <p:spPr bwMode="auto">
          <a:xfrm>
            <a:off x="5562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3" name="Oval 15"/>
          <p:cNvSpPr>
            <a:spLocks noChangeArrowheads="1"/>
          </p:cNvSpPr>
          <p:nvPr/>
        </p:nvSpPr>
        <p:spPr bwMode="auto">
          <a:xfrm>
            <a:off x="52578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4" name="Oval 16"/>
          <p:cNvSpPr>
            <a:spLocks noChangeArrowheads="1"/>
          </p:cNvSpPr>
          <p:nvPr/>
        </p:nvSpPr>
        <p:spPr bwMode="auto">
          <a:xfrm>
            <a:off x="5486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5" name="Oval 17"/>
          <p:cNvSpPr>
            <a:spLocks noChangeArrowheads="1"/>
          </p:cNvSpPr>
          <p:nvPr/>
        </p:nvSpPr>
        <p:spPr bwMode="auto">
          <a:xfrm>
            <a:off x="5272088" y="51054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6" name="Oval 18"/>
          <p:cNvSpPr>
            <a:spLocks noChangeArrowheads="1"/>
          </p:cNvSpPr>
          <p:nvPr/>
        </p:nvSpPr>
        <p:spPr bwMode="auto">
          <a:xfrm>
            <a:off x="5365750" y="51054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7" name="Oval 19"/>
          <p:cNvSpPr>
            <a:spLocks noChangeArrowheads="1"/>
          </p:cNvSpPr>
          <p:nvPr/>
        </p:nvSpPr>
        <p:spPr bwMode="auto">
          <a:xfrm>
            <a:off x="5365750" y="51054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8" name="Oval 20"/>
          <p:cNvSpPr>
            <a:spLocks noChangeArrowheads="1"/>
          </p:cNvSpPr>
          <p:nvPr/>
        </p:nvSpPr>
        <p:spPr bwMode="auto">
          <a:xfrm>
            <a:off x="5645150" y="510540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89" name="Oval 21"/>
          <p:cNvSpPr>
            <a:spLocks noChangeArrowheads="1"/>
          </p:cNvSpPr>
          <p:nvPr/>
        </p:nvSpPr>
        <p:spPr bwMode="auto">
          <a:xfrm>
            <a:off x="6665913" y="52943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0" name="Oval 22"/>
          <p:cNvSpPr>
            <a:spLocks noChangeArrowheads="1"/>
          </p:cNvSpPr>
          <p:nvPr/>
        </p:nvSpPr>
        <p:spPr bwMode="auto">
          <a:xfrm>
            <a:off x="6573838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1" name="Oval 23"/>
          <p:cNvSpPr>
            <a:spLocks noChangeArrowheads="1"/>
          </p:cNvSpPr>
          <p:nvPr/>
        </p:nvSpPr>
        <p:spPr bwMode="auto">
          <a:xfrm>
            <a:off x="6759575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2" name="Oval 24"/>
          <p:cNvSpPr>
            <a:spLocks noChangeArrowheads="1"/>
          </p:cNvSpPr>
          <p:nvPr/>
        </p:nvSpPr>
        <p:spPr bwMode="auto">
          <a:xfrm>
            <a:off x="666591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3" name="Oval 25"/>
          <p:cNvSpPr>
            <a:spLocks noChangeArrowheads="1"/>
          </p:cNvSpPr>
          <p:nvPr/>
        </p:nvSpPr>
        <p:spPr bwMode="auto">
          <a:xfrm>
            <a:off x="6851650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4" name="Oval 26"/>
          <p:cNvSpPr>
            <a:spLocks noChangeArrowheads="1"/>
          </p:cNvSpPr>
          <p:nvPr/>
        </p:nvSpPr>
        <p:spPr bwMode="auto">
          <a:xfrm>
            <a:off x="6202363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5" name="Oval 27"/>
          <p:cNvSpPr>
            <a:spLocks noChangeArrowheads="1"/>
          </p:cNvSpPr>
          <p:nvPr/>
        </p:nvSpPr>
        <p:spPr bwMode="auto">
          <a:xfrm>
            <a:off x="6388100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6" name="Oval 28"/>
          <p:cNvSpPr>
            <a:spLocks noChangeArrowheads="1"/>
          </p:cNvSpPr>
          <p:nvPr/>
        </p:nvSpPr>
        <p:spPr bwMode="auto">
          <a:xfrm>
            <a:off x="6294438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7" name="Oval 29"/>
          <p:cNvSpPr>
            <a:spLocks noChangeArrowheads="1"/>
          </p:cNvSpPr>
          <p:nvPr/>
        </p:nvSpPr>
        <p:spPr bwMode="auto">
          <a:xfrm>
            <a:off x="6480175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8" name="Oval 30"/>
          <p:cNvSpPr>
            <a:spLocks noChangeArrowheads="1"/>
          </p:cNvSpPr>
          <p:nvPr/>
        </p:nvSpPr>
        <p:spPr bwMode="auto">
          <a:xfrm>
            <a:off x="6480175" y="52943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399" name="Oval 31"/>
          <p:cNvSpPr>
            <a:spLocks noChangeArrowheads="1"/>
          </p:cNvSpPr>
          <p:nvPr/>
        </p:nvSpPr>
        <p:spPr bwMode="auto">
          <a:xfrm>
            <a:off x="7316788" y="52943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0" name="Oval 32"/>
          <p:cNvSpPr>
            <a:spLocks noChangeArrowheads="1"/>
          </p:cNvSpPr>
          <p:nvPr/>
        </p:nvSpPr>
        <p:spPr bwMode="auto">
          <a:xfrm>
            <a:off x="7224713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1" name="Oval 33"/>
          <p:cNvSpPr>
            <a:spLocks noChangeArrowheads="1"/>
          </p:cNvSpPr>
          <p:nvPr/>
        </p:nvSpPr>
        <p:spPr bwMode="auto">
          <a:xfrm>
            <a:off x="7410450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2" name="Oval 34"/>
          <p:cNvSpPr>
            <a:spLocks noChangeArrowheads="1"/>
          </p:cNvSpPr>
          <p:nvPr/>
        </p:nvSpPr>
        <p:spPr bwMode="auto">
          <a:xfrm>
            <a:off x="7316788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3" name="Oval 35"/>
          <p:cNvSpPr>
            <a:spLocks noChangeArrowheads="1"/>
          </p:cNvSpPr>
          <p:nvPr/>
        </p:nvSpPr>
        <p:spPr bwMode="auto">
          <a:xfrm>
            <a:off x="7502525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4" name="Oval 36"/>
          <p:cNvSpPr>
            <a:spLocks noChangeArrowheads="1"/>
          </p:cNvSpPr>
          <p:nvPr/>
        </p:nvSpPr>
        <p:spPr bwMode="auto">
          <a:xfrm>
            <a:off x="6851650" y="5387975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5" name="Oval 37"/>
          <p:cNvSpPr>
            <a:spLocks noChangeArrowheads="1"/>
          </p:cNvSpPr>
          <p:nvPr/>
        </p:nvSpPr>
        <p:spPr bwMode="auto">
          <a:xfrm>
            <a:off x="7038975" y="538797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6" name="Oval 38"/>
          <p:cNvSpPr>
            <a:spLocks noChangeArrowheads="1"/>
          </p:cNvSpPr>
          <p:nvPr/>
        </p:nvSpPr>
        <p:spPr bwMode="auto">
          <a:xfrm>
            <a:off x="694531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7" name="Oval 39"/>
          <p:cNvSpPr>
            <a:spLocks noChangeArrowheads="1"/>
          </p:cNvSpPr>
          <p:nvPr/>
        </p:nvSpPr>
        <p:spPr bwMode="auto">
          <a:xfrm>
            <a:off x="7131050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8" name="Oval 40"/>
          <p:cNvSpPr>
            <a:spLocks noChangeArrowheads="1"/>
          </p:cNvSpPr>
          <p:nvPr/>
        </p:nvSpPr>
        <p:spPr bwMode="auto">
          <a:xfrm>
            <a:off x="7131050" y="52943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09" name="Oval 41"/>
          <p:cNvSpPr>
            <a:spLocks noChangeArrowheads="1"/>
          </p:cNvSpPr>
          <p:nvPr/>
        </p:nvSpPr>
        <p:spPr bwMode="auto">
          <a:xfrm>
            <a:off x="6759575" y="61404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0" name="Oval 42"/>
          <p:cNvSpPr>
            <a:spLocks noChangeArrowheads="1"/>
          </p:cNvSpPr>
          <p:nvPr/>
        </p:nvSpPr>
        <p:spPr bwMode="auto">
          <a:xfrm>
            <a:off x="6665913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1" name="Oval 43"/>
          <p:cNvSpPr>
            <a:spLocks noChangeArrowheads="1"/>
          </p:cNvSpPr>
          <p:nvPr/>
        </p:nvSpPr>
        <p:spPr bwMode="auto">
          <a:xfrm>
            <a:off x="6851650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2" name="Oval 44"/>
          <p:cNvSpPr>
            <a:spLocks noChangeArrowheads="1"/>
          </p:cNvSpPr>
          <p:nvPr/>
        </p:nvSpPr>
        <p:spPr bwMode="auto">
          <a:xfrm>
            <a:off x="6759575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3" name="Oval 45"/>
          <p:cNvSpPr>
            <a:spLocks noChangeArrowheads="1"/>
          </p:cNvSpPr>
          <p:nvPr/>
        </p:nvSpPr>
        <p:spPr bwMode="auto">
          <a:xfrm>
            <a:off x="6945313" y="63293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4" name="Oval 46"/>
          <p:cNvSpPr>
            <a:spLocks noChangeArrowheads="1"/>
          </p:cNvSpPr>
          <p:nvPr/>
        </p:nvSpPr>
        <p:spPr bwMode="auto">
          <a:xfrm>
            <a:off x="6294438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5" name="Oval 47"/>
          <p:cNvSpPr>
            <a:spLocks noChangeArrowheads="1"/>
          </p:cNvSpPr>
          <p:nvPr/>
        </p:nvSpPr>
        <p:spPr bwMode="auto">
          <a:xfrm>
            <a:off x="6480175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6" name="Oval 48"/>
          <p:cNvSpPr>
            <a:spLocks noChangeArrowheads="1"/>
          </p:cNvSpPr>
          <p:nvPr/>
        </p:nvSpPr>
        <p:spPr bwMode="auto">
          <a:xfrm>
            <a:off x="6388100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7" name="Oval 49"/>
          <p:cNvSpPr>
            <a:spLocks noChangeArrowheads="1"/>
          </p:cNvSpPr>
          <p:nvPr/>
        </p:nvSpPr>
        <p:spPr bwMode="auto">
          <a:xfrm>
            <a:off x="6573838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8" name="Oval 50"/>
          <p:cNvSpPr>
            <a:spLocks noChangeArrowheads="1"/>
          </p:cNvSpPr>
          <p:nvPr/>
        </p:nvSpPr>
        <p:spPr bwMode="auto">
          <a:xfrm>
            <a:off x="6573838" y="614045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19" name="Oval 51"/>
          <p:cNvSpPr>
            <a:spLocks noChangeArrowheads="1"/>
          </p:cNvSpPr>
          <p:nvPr/>
        </p:nvSpPr>
        <p:spPr bwMode="auto">
          <a:xfrm>
            <a:off x="7688263" y="614045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0" name="Oval 52"/>
          <p:cNvSpPr>
            <a:spLocks noChangeArrowheads="1"/>
          </p:cNvSpPr>
          <p:nvPr/>
        </p:nvSpPr>
        <p:spPr bwMode="auto">
          <a:xfrm>
            <a:off x="7316788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1" name="Oval 53"/>
          <p:cNvSpPr>
            <a:spLocks noChangeArrowheads="1"/>
          </p:cNvSpPr>
          <p:nvPr/>
        </p:nvSpPr>
        <p:spPr bwMode="auto">
          <a:xfrm>
            <a:off x="7502525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2" name="Oval 54"/>
          <p:cNvSpPr>
            <a:spLocks noChangeArrowheads="1"/>
          </p:cNvSpPr>
          <p:nvPr/>
        </p:nvSpPr>
        <p:spPr bwMode="auto">
          <a:xfrm>
            <a:off x="7410450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3" name="Oval 55"/>
          <p:cNvSpPr>
            <a:spLocks noChangeArrowheads="1"/>
          </p:cNvSpPr>
          <p:nvPr/>
        </p:nvSpPr>
        <p:spPr bwMode="auto">
          <a:xfrm>
            <a:off x="7596188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4" name="Oval 56"/>
          <p:cNvSpPr>
            <a:spLocks noChangeArrowheads="1"/>
          </p:cNvSpPr>
          <p:nvPr/>
        </p:nvSpPr>
        <p:spPr bwMode="auto">
          <a:xfrm>
            <a:off x="6945313" y="62357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5" name="Oval 57"/>
          <p:cNvSpPr>
            <a:spLocks noChangeArrowheads="1"/>
          </p:cNvSpPr>
          <p:nvPr/>
        </p:nvSpPr>
        <p:spPr bwMode="auto">
          <a:xfrm>
            <a:off x="7131050" y="623570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6" name="Oval 58"/>
          <p:cNvSpPr>
            <a:spLocks noChangeArrowheads="1"/>
          </p:cNvSpPr>
          <p:nvPr/>
        </p:nvSpPr>
        <p:spPr bwMode="auto">
          <a:xfrm>
            <a:off x="7038975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7" name="Oval 59"/>
          <p:cNvSpPr>
            <a:spLocks noChangeArrowheads="1"/>
          </p:cNvSpPr>
          <p:nvPr/>
        </p:nvSpPr>
        <p:spPr bwMode="auto">
          <a:xfrm>
            <a:off x="7224713" y="63293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8" name="Oval 60"/>
          <p:cNvSpPr>
            <a:spLocks noChangeArrowheads="1"/>
          </p:cNvSpPr>
          <p:nvPr/>
        </p:nvSpPr>
        <p:spPr bwMode="auto">
          <a:xfrm>
            <a:off x="7502525" y="6140450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29" name="Oval 61"/>
          <p:cNvSpPr>
            <a:spLocks noChangeArrowheads="1"/>
          </p:cNvSpPr>
          <p:nvPr/>
        </p:nvSpPr>
        <p:spPr bwMode="auto">
          <a:xfrm>
            <a:off x="7874000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0" name="Oval 62"/>
          <p:cNvSpPr>
            <a:spLocks noChangeArrowheads="1"/>
          </p:cNvSpPr>
          <p:nvPr/>
        </p:nvSpPr>
        <p:spPr bwMode="auto">
          <a:xfrm>
            <a:off x="7781925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1" name="Oval 63"/>
          <p:cNvSpPr>
            <a:spLocks noChangeArrowheads="1"/>
          </p:cNvSpPr>
          <p:nvPr/>
        </p:nvSpPr>
        <p:spPr bwMode="auto">
          <a:xfrm>
            <a:off x="7967663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2" name="Oval 64"/>
          <p:cNvSpPr>
            <a:spLocks noChangeArrowheads="1"/>
          </p:cNvSpPr>
          <p:nvPr/>
        </p:nvSpPr>
        <p:spPr bwMode="auto">
          <a:xfrm>
            <a:off x="7874000" y="60467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3" name="Oval 65"/>
          <p:cNvSpPr>
            <a:spLocks noChangeArrowheads="1"/>
          </p:cNvSpPr>
          <p:nvPr/>
        </p:nvSpPr>
        <p:spPr bwMode="auto">
          <a:xfrm>
            <a:off x="8059738" y="60467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4" name="Oval 66"/>
          <p:cNvSpPr>
            <a:spLocks noChangeArrowheads="1"/>
          </p:cNvSpPr>
          <p:nvPr/>
        </p:nvSpPr>
        <p:spPr bwMode="auto">
          <a:xfrm>
            <a:off x="7596188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5" name="Oval 67"/>
          <p:cNvSpPr>
            <a:spLocks noChangeArrowheads="1"/>
          </p:cNvSpPr>
          <p:nvPr/>
        </p:nvSpPr>
        <p:spPr bwMode="auto">
          <a:xfrm>
            <a:off x="7688263" y="60467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6" name="Oval 68"/>
          <p:cNvSpPr>
            <a:spLocks noChangeArrowheads="1"/>
          </p:cNvSpPr>
          <p:nvPr/>
        </p:nvSpPr>
        <p:spPr bwMode="auto">
          <a:xfrm>
            <a:off x="7688263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7" name="Oval 69"/>
          <p:cNvSpPr>
            <a:spLocks noChangeArrowheads="1"/>
          </p:cNvSpPr>
          <p:nvPr/>
        </p:nvSpPr>
        <p:spPr bwMode="auto">
          <a:xfrm>
            <a:off x="5922963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8" name="Oval 70"/>
          <p:cNvSpPr>
            <a:spLocks noChangeArrowheads="1"/>
          </p:cNvSpPr>
          <p:nvPr/>
        </p:nvSpPr>
        <p:spPr bwMode="auto">
          <a:xfrm>
            <a:off x="5830888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39" name="Oval 71"/>
          <p:cNvSpPr>
            <a:spLocks noChangeArrowheads="1"/>
          </p:cNvSpPr>
          <p:nvPr/>
        </p:nvSpPr>
        <p:spPr bwMode="auto">
          <a:xfrm>
            <a:off x="6016625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0" name="Oval 72"/>
          <p:cNvSpPr>
            <a:spLocks noChangeArrowheads="1"/>
          </p:cNvSpPr>
          <p:nvPr/>
        </p:nvSpPr>
        <p:spPr bwMode="auto">
          <a:xfrm>
            <a:off x="5922963" y="604678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1" name="Oval 73"/>
          <p:cNvSpPr>
            <a:spLocks noChangeArrowheads="1"/>
          </p:cNvSpPr>
          <p:nvPr/>
        </p:nvSpPr>
        <p:spPr bwMode="auto">
          <a:xfrm>
            <a:off x="6108700" y="60467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2" name="Oval 74"/>
          <p:cNvSpPr>
            <a:spLocks noChangeArrowheads="1"/>
          </p:cNvSpPr>
          <p:nvPr/>
        </p:nvSpPr>
        <p:spPr bwMode="auto">
          <a:xfrm>
            <a:off x="5645150" y="5953125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3" name="Oval 75"/>
          <p:cNvSpPr>
            <a:spLocks noChangeArrowheads="1"/>
          </p:cNvSpPr>
          <p:nvPr/>
        </p:nvSpPr>
        <p:spPr bwMode="auto">
          <a:xfrm>
            <a:off x="5737225" y="604678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4" name="Oval 76"/>
          <p:cNvSpPr>
            <a:spLocks noChangeArrowheads="1"/>
          </p:cNvSpPr>
          <p:nvPr/>
        </p:nvSpPr>
        <p:spPr bwMode="auto">
          <a:xfrm>
            <a:off x="5737225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5" name="Oval 77"/>
          <p:cNvSpPr>
            <a:spLocks noChangeArrowheads="1"/>
          </p:cNvSpPr>
          <p:nvPr/>
        </p:nvSpPr>
        <p:spPr bwMode="auto">
          <a:xfrm>
            <a:off x="7688263" y="576421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6" name="Oval 78"/>
          <p:cNvSpPr>
            <a:spLocks noChangeArrowheads="1"/>
          </p:cNvSpPr>
          <p:nvPr/>
        </p:nvSpPr>
        <p:spPr bwMode="auto">
          <a:xfrm>
            <a:off x="7316788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7" name="Oval 79"/>
          <p:cNvSpPr>
            <a:spLocks noChangeArrowheads="1"/>
          </p:cNvSpPr>
          <p:nvPr/>
        </p:nvSpPr>
        <p:spPr bwMode="auto">
          <a:xfrm>
            <a:off x="7502525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8" name="Oval 80"/>
          <p:cNvSpPr>
            <a:spLocks noChangeArrowheads="1"/>
          </p:cNvSpPr>
          <p:nvPr/>
        </p:nvSpPr>
        <p:spPr bwMode="auto">
          <a:xfrm>
            <a:off x="7502525" y="5764213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49" name="Oval 81"/>
          <p:cNvSpPr>
            <a:spLocks noChangeArrowheads="1"/>
          </p:cNvSpPr>
          <p:nvPr/>
        </p:nvSpPr>
        <p:spPr bwMode="auto">
          <a:xfrm>
            <a:off x="7874000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0" name="Oval 82"/>
          <p:cNvSpPr>
            <a:spLocks noChangeArrowheads="1"/>
          </p:cNvSpPr>
          <p:nvPr/>
        </p:nvSpPr>
        <p:spPr bwMode="auto">
          <a:xfrm>
            <a:off x="7781925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1" name="Oval 83"/>
          <p:cNvSpPr>
            <a:spLocks noChangeArrowheads="1"/>
          </p:cNvSpPr>
          <p:nvPr/>
        </p:nvSpPr>
        <p:spPr bwMode="auto">
          <a:xfrm>
            <a:off x="7967663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2" name="Oval 84"/>
          <p:cNvSpPr>
            <a:spLocks noChangeArrowheads="1"/>
          </p:cNvSpPr>
          <p:nvPr/>
        </p:nvSpPr>
        <p:spPr bwMode="auto">
          <a:xfrm>
            <a:off x="7874000" y="5670550"/>
            <a:ext cx="93663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3" name="Oval 85"/>
          <p:cNvSpPr>
            <a:spLocks noChangeArrowheads="1"/>
          </p:cNvSpPr>
          <p:nvPr/>
        </p:nvSpPr>
        <p:spPr bwMode="auto">
          <a:xfrm>
            <a:off x="8059738" y="56705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4" name="Oval 86"/>
          <p:cNvSpPr>
            <a:spLocks noChangeArrowheads="1"/>
          </p:cNvSpPr>
          <p:nvPr/>
        </p:nvSpPr>
        <p:spPr bwMode="auto">
          <a:xfrm>
            <a:off x="7596188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5" name="Oval 87"/>
          <p:cNvSpPr>
            <a:spLocks noChangeArrowheads="1"/>
          </p:cNvSpPr>
          <p:nvPr/>
        </p:nvSpPr>
        <p:spPr bwMode="auto">
          <a:xfrm>
            <a:off x="7688263" y="56705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6" name="Oval 88"/>
          <p:cNvSpPr>
            <a:spLocks noChangeArrowheads="1"/>
          </p:cNvSpPr>
          <p:nvPr/>
        </p:nvSpPr>
        <p:spPr bwMode="auto">
          <a:xfrm>
            <a:off x="768826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7" name="Oval 89"/>
          <p:cNvSpPr>
            <a:spLocks noChangeArrowheads="1"/>
          </p:cNvSpPr>
          <p:nvPr/>
        </p:nvSpPr>
        <p:spPr bwMode="auto">
          <a:xfrm>
            <a:off x="5737225" y="5481638"/>
            <a:ext cx="93663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8" name="Oval 90"/>
          <p:cNvSpPr>
            <a:spLocks noChangeArrowheads="1"/>
          </p:cNvSpPr>
          <p:nvPr/>
        </p:nvSpPr>
        <p:spPr bwMode="auto">
          <a:xfrm>
            <a:off x="5922963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59" name="Oval 91"/>
          <p:cNvSpPr>
            <a:spLocks noChangeArrowheads="1"/>
          </p:cNvSpPr>
          <p:nvPr/>
        </p:nvSpPr>
        <p:spPr bwMode="auto">
          <a:xfrm>
            <a:off x="5830888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0" name="Oval 92"/>
          <p:cNvSpPr>
            <a:spLocks noChangeArrowheads="1"/>
          </p:cNvSpPr>
          <p:nvPr/>
        </p:nvSpPr>
        <p:spPr bwMode="auto">
          <a:xfrm>
            <a:off x="6016625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1" name="Oval 93"/>
          <p:cNvSpPr>
            <a:spLocks noChangeArrowheads="1"/>
          </p:cNvSpPr>
          <p:nvPr/>
        </p:nvSpPr>
        <p:spPr bwMode="auto">
          <a:xfrm>
            <a:off x="5551488" y="5481638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2" name="Oval 94"/>
          <p:cNvSpPr>
            <a:spLocks noChangeArrowheads="1"/>
          </p:cNvSpPr>
          <p:nvPr/>
        </p:nvSpPr>
        <p:spPr bwMode="auto">
          <a:xfrm>
            <a:off x="5645150" y="55753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3" name="Oval 95"/>
          <p:cNvSpPr>
            <a:spLocks noChangeArrowheads="1"/>
          </p:cNvSpPr>
          <p:nvPr/>
        </p:nvSpPr>
        <p:spPr bwMode="auto">
          <a:xfrm>
            <a:off x="5830888" y="57642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4" name="Oval 96"/>
          <p:cNvSpPr>
            <a:spLocks noChangeArrowheads="1"/>
          </p:cNvSpPr>
          <p:nvPr/>
        </p:nvSpPr>
        <p:spPr bwMode="auto">
          <a:xfrm>
            <a:off x="6016625" y="57642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5" name="Oval 97"/>
          <p:cNvSpPr>
            <a:spLocks noChangeArrowheads="1"/>
          </p:cNvSpPr>
          <p:nvPr/>
        </p:nvSpPr>
        <p:spPr bwMode="auto">
          <a:xfrm>
            <a:off x="5922963" y="5857875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6" name="Oval 98"/>
          <p:cNvSpPr>
            <a:spLocks noChangeArrowheads="1"/>
          </p:cNvSpPr>
          <p:nvPr/>
        </p:nvSpPr>
        <p:spPr bwMode="auto">
          <a:xfrm>
            <a:off x="6108700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7" name="Oval 99"/>
          <p:cNvSpPr>
            <a:spLocks noChangeArrowheads="1"/>
          </p:cNvSpPr>
          <p:nvPr/>
        </p:nvSpPr>
        <p:spPr bwMode="auto">
          <a:xfrm>
            <a:off x="5645150" y="576421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8" name="Oval 100"/>
          <p:cNvSpPr>
            <a:spLocks noChangeArrowheads="1"/>
          </p:cNvSpPr>
          <p:nvPr/>
        </p:nvSpPr>
        <p:spPr bwMode="auto">
          <a:xfrm>
            <a:off x="5737225" y="5857875"/>
            <a:ext cx="93663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69" name="Oval 101"/>
          <p:cNvSpPr>
            <a:spLocks noChangeArrowheads="1"/>
          </p:cNvSpPr>
          <p:nvPr/>
        </p:nvSpPr>
        <p:spPr bwMode="auto">
          <a:xfrm>
            <a:off x="5284788" y="5200650"/>
            <a:ext cx="92075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0" name="Oval 102"/>
          <p:cNvSpPr>
            <a:spLocks noChangeArrowheads="1"/>
          </p:cNvSpPr>
          <p:nvPr/>
        </p:nvSpPr>
        <p:spPr bwMode="auto">
          <a:xfrm>
            <a:off x="5316538" y="4957763"/>
            <a:ext cx="93662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1" name="Oval 103"/>
          <p:cNvSpPr>
            <a:spLocks noChangeArrowheads="1"/>
          </p:cNvSpPr>
          <p:nvPr/>
        </p:nvSpPr>
        <p:spPr bwMode="auto">
          <a:xfrm>
            <a:off x="5376863" y="5105400"/>
            <a:ext cx="93662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2" name="Oval 104"/>
          <p:cNvSpPr>
            <a:spLocks noChangeArrowheads="1"/>
          </p:cNvSpPr>
          <p:nvPr/>
        </p:nvSpPr>
        <p:spPr bwMode="auto">
          <a:xfrm>
            <a:off x="5468938" y="495300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3" name="Oval 105"/>
          <p:cNvSpPr>
            <a:spLocks noChangeArrowheads="1"/>
          </p:cNvSpPr>
          <p:nvPr/>
        </p:nvSpPr>
        <p:spPr bwMode="auto">
          <a:xfrm>
            <a:off x="5376863" y="5200650"/>
            <a:ext cx="93662" cy="93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4" name="Oval 106"/>
          <p:cNvSpPr>
            <a:spLocks noChangeArrowheads="1"/>
          </p:cNvSpPr>
          <p:nvPr/>
        </p:nvSpPr>
        <p:spPr bwMode="auto">
          <a:xfrm>
            <a:off x="5410200" y="4957763"/>
            <a:ext cx="92075" cy="936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5" name="Oval 107"/>
          <p:cNvSpPr>
            <a:spLocks noChangeArrowheads="1"/>
          </p:cNvSpPr>
          <p:nvPr/>
        </p:nvSpPr>
        <p:spPr bwMode="auto">
          <a:xfrm>
            <a:off x="5470525" y="5105400"/>
            <a:ext cx="92075" cy="95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6" name="Oval 108"/>
          <p:cNvSpPr>
            <a:spLocks noChangeArrowheads="1"/>
          </p:cNvSpPr>
          <p:nvPr/>
        </p:nvSpPr>
        <p:spPr bwMode="auto">
          <a:xfrm>
            <a:off x="61722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7" name="Oval 109"/>
          <p:cNvSpPr>
            <a:spLocks noChangeArrowheads="1"/>
          </p:cNvSpPr>
          <p:nvPr/>
        </p:nvSpPr>
        <p:spPr bwMode="auto">
          <a:xfrm>
            <a:off x="63246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8" name="Oval 110"/>
          <p:cNvSpPr>
            <a:spLocks noChangeArrowheads="1"/>
          </p:cNvSpPr>
          <p:nvPr/>
        </p:nvSpPr>
        <p:spPr bwMode="auto">
          <a:xfrm>
            <a:off x="64770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79" name="Oval 111"/>
          <p:cNvSpPr>
            <a:spLocks noChangeArrowheads="1"/>
          </p:cNvSpPr>
          <p:nvPr/>
        </p:nvSpPr>
        <p:spPr bwMode="auto">
          <a:xfrm>
            <a:off x="6324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0" name="Oval 112"/>
          <p:cNvSpPr>
            <a:spLocks noChangeArrowheads="1"/>
          </p:cNvSpPr>
          <p:nvPr/>
        </p:nvSpPr>
        <p:spPr bwMode="auto">
          <a:xfrm>
            <a:off x="6629400" y="541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1" name="Oval 113"/>
          <p:cNvSpPr>
            <a:spLocks noChangeArrowheads="1"/>
          </p:cNvSpPr>
          <p:nvPr/>
        </p:nvSpPr>
        <p:spPr bwMode="auto">
          <a:xfrm>
            <a:off x="6934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2" name="Oval 114"/>
          <p:cNvSpPr>
            <a:spLocks noChangeArrowheads="1"/>
          </p:cNvSpPr>
          <p:nvPr/>
        </p:nvSpPr>
        <p:spPr bwMode="auto">
          <a:xfrm>
            <a:off x="6400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3" name="Oval 115"/>
          <p:cNvSpPr>
            <a:spLocks noChangeArrowheads="1"/>
          </p:cNvSpPr>
          <p:nvPr/>
        </p:nvSpPr>
        <p:spPr bwMode="auto">
          <a:xfrm>
            <a:off x="65532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4" name="Oval 116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5" name="Oval 117"/>
          <p:cNvSpPr>
            <a:spLocks noChangeArrowheads="1"/>
          </p:cNvSpPr>
          <p:nvPr/>
        </p:nvSpPr>
        <p:spPr bwMode="auto">
          <a:xfrm>
            <a:off x="5562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6" name="Oval 118"/>
          <p:cNvSpPr>
            <a:spLocks noChangeArrowheads="1"/>
          </p:cNvSpPr>
          <p:nvPr/>
        </p:nvSpPr>
        <p:spPr bwMode="auto">
          <a:xfrm>
            <a:off x="57150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7" name="Oval 119"/>
          <p:cNvSpPr>
            <a:spLocks noChangeArrowheads="1"/>
          </p:cNvSpPr>
          <p:nvPr/>
        </p:nvSpPr>
        <p:spPr bwMode="auto">
          <a:xfrm>
            <a:off x="58674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8" name="Oval 120"/>
          <p:cNvSpPr>
            <a:spLocks noChangeArrowheads="1"/>
          </p:cNvSpPr>
          <p:nvPr/>
        </p:nvSpPr>
        <p:spPr bwMode="auto">
          <a:xfrm>
            <a:off x="60198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89" name="Oval 121"/>
          <p:cNvSpPr>
            <a:spLocks noChangeArrowheads="1"/>
          </p:cNvSpPr>
          <p:nvPr/>
        </p:nvSpPr>
        <p:spPr bwMode="auto">
          <a:xfrm>
            <a:off x="62484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0" name="Oval 122"/>
          <p:cNvSpPr>
            <a:spLocks noChangeArrowheads="1"/>
          </p:cNvSpPr>
          <p:nvPr/>
        </p:nvSpPr>
        <p:spPr bwMode="auto">
          <a:xfrm>
            <a:off x="56388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1" name="Oval 123"/>
          <p:cNvSpPr>
            <a:spLocks noChangeArrowheads="1"/>
          </p:cNvSpPr>
          <p:nvPr/>
        </p:nvSpPr>
        <p:spPr bwMode="auto">
          <a:xfrm>
            <a:off x="5791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2" name="Oval 124"/>
          <p:cNvSpPr>
            <a:spLocks noChangeArrowheads="1"/>
          </p:cNvSpPr>
          <p:nvPr/>
        </p:nvSpPr>
        <p:spPr bwMode="auto">
          <a:xfrm>
            <a:off x="59436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3" name="Oval 125"/>
          <p:cNvSpPr>
            <a:spLocks noChangeArrowheads="1"/>
          </p:cNvSpPr>
          <p:nvPr/>
        </p:nvSpPr>
        <p:spPr bwMode="auto">
          <a:xfrm>
            <a:off x="60960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4" name="Oval 126"/>
          <p:cNvSpPr>
            <a:spLocks noChangeArrowheads="1"/>
          </p:cNvSpPr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5" name="Oval 127"/>
          <p:cNvSpPr>
            <a:spLocks noChangeArrowheads="1"/>
          </p:cNvSpPr>
          <p:nvPr/>
        </p:nvSpPr>
        <p:spPr bwMode="auto">
          <a:xfrm>
            <a:off x="56388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6" name="Oval 128"/>
          <p:cNvSpPr>
            <a:spLocks noChangeArrowheads="1"/>
          </p:cNvSpPr>
          <p:nvPr/>
        </p:nvSpPr>
        <p:spPr bwMode="auto">
          <a:xfrm>
            <a:off x="5791200" y="4495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7" name="Oval 129"/>
          <p:cNvSpPr>
            <a:spLocks noChangeArrowheads="1"/>
          </p:cNvSpPr>
          <p:nvPr/>
        </p:nvSpPr>
        <p:spPr bwMode="auto">
          <a:xfrm>
            <a:off x="59436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8" name="Oval 130"/>
          <p:cNvSpPr>
            <a:spLocks noChangeArrowheads="1"/>
          </p:cNvSpPr>
          <p:nvPr/>
        </p:nvSpPr>
        <p:spPr bwMode="auto">
          <a:xfrm>
            <a:off x="6096000" y="4800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499" name="Oval 131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0" name="Oval 132"/>
          <p:cNvSpPr>
            <a:spLocks noChangeArrowheads="1"/>
          </p:cNvSpPr>
          <p:nvPr/>
        </p:nvSpPr>
        <p:spPr bwMode="auto">
          <a:xfrm>
            <a:off x="57150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1" name="Oval 133"/>
          <p:cNvSpPr>
            <a:spLocks noChangeArrowheads="1"/>
          </p:cNvSpPr>
          <p:nvPr/>
        </p:nvSpPr>
        <p:spPr bwMode="auto">
          <a:xfrm>
            <a:off x="58674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2" name="Oval 134"/>
          <p:cNvSpPr>
            <a:spLocks noChangeArrowheads="1"/>
          </p:cNvSpPr>
          <p:nvPr/>
        </p:nvSpPr>
        <p:spPr bwMode="auto">
          <a:xfrm>
            <a:off x="60198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3" name="Oval 135"/>
          <p:cNvSpPr>
            <a:spLocks noChangeArrowheads="1"/>
          </p:cNvSpPr>
          <p:nvPr/>
        </p:nvSpPr>
        <p:spPr bwMode="auto">
          <a:xfrm>
            <a:off x="6172200" y="4724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4" name="Oval 136"/>
          <p:cNvSpPr>
            <a:spLocks noChangeArrowheads="1"/>
          </p:cNvSpPr>
          <p:nvPr/>
        </p:nvSpPr>
        <p:spPr bwMode="auto">
          <a:xfrm>
            <a:off x="6324600" y="4876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5" name="Oval 137"/>
          <p:cNvSpPr>
            <a:spLocks noChangeArrowheads="1"/>
          </p:cNvSpPr>
          <p:nvPr/>
        </p:nvSpPr>
        <p:spPr bwMode="auto">
          <a:xfrm>
            <a:off x="6400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6" name="Oval 138"/>
          <p:cNvSpPr>
            <a:spLocks noChangeArrowheads="1"/>
          </p:cNvSpPr>
          <p:nvPr/>
        </p:nvSpPr>
        <p:spPr bwMode="auto">
          <a:xfrm>
            <a:off x="65532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7" name="Oval 139"/>
          <p:cNvSpPr>
            <a:spLocks noChangeArrowheads="1"/>
          </p:cNvSpPr>
          <p:nvPr/>
        </p:nvSpPr>
        <p:spPr bwMode="auto">
          <a:xfrm>
            <a:off x="7010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8" name="Oval 140"/>
          <p:cNvSpPr>
            <a:spLocks noChangeArrowheads="1"/>
          </p:cNvSpPr>
          <p:nvPr/>
        </p:nvSpPr>
        <p:spPr bwMode="auto">
          <a:xfrm>
            <a:off x="66294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09" name="Oval 141"/>
          <p:cNvSpPr>
            <a:spLocks noChangeArrowheads="1"/>
          </p:cNvSpPr>
          <p:nvPr/>
        </p:nvSpPr>
        <p:spPr bwMode="auto">
          <a:xfrm>
            <a:off x="70866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0" name="Oval 142"/>
          <p:cNvSpPr>
            <a:spLocks noChangeArrowheads="1"/>
          </p:cNvSpPr>
          <p:nvPr/>
        </p:nvSpPr>
        <p:spPr bwMode="auto">
          <a:xfrm>
            <a:off x="7620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1" name="Oval 143"/>
          <p:cNvSpPr>
            <a:spLocks noChangeArrowheads="1"/>
          </p:cNvSpPr>
          <p:nvPr/>
        </p:nvSpPr>
        <p:spPr bwMode="auto">
          <a:xfrm>
            <a:off x="74676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2" name="Oval 144"/>
          <p:cNvSpPr>
            <a:spLocks noChangeArrowheads="1"/>
          </p:cNvSpPr>
          <p:nvPr/>
        </p:nvSpPr>
        <p:spPr bwMode="auto">
          <a:xfrm>
            <a:off x="7620000" y="647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3" name="Oval 145"/>
          <p:cNvSpPr>
            <a:spLocks noChangeArrowheads="1"/>
          </p:cNvSpPr>
          <p:nvPr/>
        </p:nvSpPr>
        <p:spPr bwMode="auto">
          <a:xfrm>
            <a:off x="77724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4" name="Oval 146"/>
          <p:cNvSpPr>
            <a:spLocks noChangeArrowheads="1"/>
          </p:cNvSpPr>
          <p:nvPr/>
        </p:nvSpPr>
        <p:spPr bwMode="auto">
          <a:xfrm>
            <a:off x="7772400" y="662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5" name="Oval 147"/>
          <p:cNvSpPr>
            <a:spLocks noChangeArrowheads="1"/>
          </p:cNvSpPr>
          <p:nvPr/>
        </p:nvSpPr>
        <p:spPr bwMode="auto">
          <a:xfrm>
            <a:off x="7696200" y="662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6" name="Oval 148"/>
          <p:cNvSpPr>
            <a:spLocks noChangeArrowheads="1"/>
          </p:cNvSpPr>
          <p:nvPr/>
        </p:nvSpPr>
        <p:spPr bwMode="auto">
          <a:xfrm>
            <a:off x="7543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7" name="Oval 149"/>
          <p:cNvSpPr>
            <a:spLocks noChangeArrowheads="1"/>
          </p:cNvSpPr>
          <p:nvPr/>
        </p:nvSpPr>
        <p:spPr bwMode="auto">
          <a:xfrm>
            <a:off x="76962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8" name="Oval 150"/>
          <p:cNvSpPr>
            <a:spLocks noChangeArrowheads="1"/>
          </p:cNvSpPr>
          <p:nvPr/>
        </p:nvSpPr>
        <p:spPr bwMode="auto">
          <a:xfrm>
            <a:off x="7772400" y="655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19" name="Oval 151"/>
          <p:cNvSpPr>
            <a:spLocks noChangeArrowheads="1"/>
          </p:cNvSpPr>
          <p:nvPr/>
        </p:nvSpPr>
        <p:spPr bwMode="auto">
          <a:xfrm>
            <a:off x="67056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0" name="Oval 152"/>
          <p:cNvSpPr>
            <a:spLocks noChangeArrowheads="1"/>
          </p:cNvSpPr>
          <p:nvPr/>
        </p:nvSpPr>
        <p:spPr bwMode="auto">
          <a:xfrm>
            <a:off x="68580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1" name="Oval 153"/>
          <p:cNvSpPr>
            <a:spLocks noChangeArrowheads="1"/>
          </p:cNvSpPr>
          <p:nvPr/>
        </p:nvSpPr>
        <p:spPr bwMode="auto">
          <a:xfrm>
            <a:off x="70104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2" name="Oval 154"/>
          <p:cNvSpPr>
            <a:spLocks noChangeArrowheads="1"/>
          </p:cNvSpPr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3" name="Oval 155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4" name="Oval 156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5" name="Oval 157"/>
          <p:cNvSpPr>
            <a:spLocks noChangeArrowheads="1"/>
          </p:cNvSpPr>
          <p:nvPr/>
        </p:nvSpPr>
        <p:spPr bwMode="auto">
          <a:xfrm>
            <a:off x="6934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6" name="Oval 158"/>
          <p:cNvSpPr>
            <a:spLocks noChangeArrowheads="1"/>
          </p:cNvSpPr>
          <p:nvPr/>
        </p:nvSpPr>
        <p:spPr bwMode="auto">
          <a:xfrm>
            <a:off x="70866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7" name="Oval 159"/>
          <p:cNvSpPr>
            <a:spLocks noChangeArrowheads="1"/>
          </p:cNvSpPr>
          <p:nvPr/>
        </p:nvSpPr>
        <p:spPr bwMode="auto">
          <a:xfrm>
            <a:off x="72390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8" name="Oval 160"/>
          <p:cNvSpPr>
            <a:spLocks noChangeArrowheads="1"/>
          </p:cNvSpPr>
          <p:nvPr/>
        </p:nvSpPr>
        <p:spPr bwMode="auto">
          <a:xfrm>
            <a:off x="73914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29" name="Oval 161"/>
          <p:cNvSpPr>
            <a:spLocks noChangeArrowheads="1"/>
          </p:cNvSpPr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0" name="Oval 162"/>
          <p:cNvSpPr>
            <a:spLocks noChangeArrowheads="1"/>
          </p:cNvSpPr>
          <p:nvPr/>
        </p:nvSpPr>
        <p:spPr bwMode="auto">
          <a:xfrm>
            <a:off x="6934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1" name="Oval 163"/>
          <p:cNvSpPr>
            <a:spLocks noChangeArrowheads="1"/>
          </p:cNvSpPr>
          <p:nvPr/>
        </p:nvSpPr>
        <p:spPr bwMode="auto">
          <a:xfrm>
            <a:off x="70866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2" name="Oval 164"/>
          <p:cNvSpPr>
            <a:spLocks noChangeArrowheads="1"/>
          </p:cNvSpPr>
          <p:nvPr/>
        </p:nvSpPr>
        <p:spPr bwMode="auto">
          <a:xfrm>
            <a:off x="72390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3" name="Oval 165"/>
          <p:cNvSpPr>
            <a:spLocks noChangeArrowheads="1"/>
          </p:cNvSpPr>
          <p:nvPr/>
        </p:nvSpPr>
        <p:spPr bwMode="auto">
          <a:xfrm>
            <a:off x="74676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4" name="Oval 166"/>
          <p:cNvSpPr>
            <a:spLocks noChangeArrowheads="1"/>
          </p:cNvSpPr>
          <p:nvPr/>
        </p:nvSpPr>
        <p:spPr bwMode="auto">
          <a:xfrm>
            <a:off x="6858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5" name="Oval 167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6" name="Oval 168"/>
          <p:cNvSpPr>
            <a:spLocks noChangeArrowheads="1"/>
          </p:cNvSpPr>
          <p:nvPr/>
        </p:nvSpPr>
        <p:spPr bwMode="auto">
          <a:xfrm>
            <a:off x="71628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7" name="Oval 169"/>
          <p:cNvSpPr>
            <a:spLocks noChangeArrowheads="1"/>
          </p:cNvSpPr>
          <p:nvPr/>
        </p:nvSpPr>
        <p:spPr bwMode="auto">
          <a:xfrm>
            <a:off x="7315200" y="594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8" name="Oval 170"/>
          <p:cNvSpPr>
            <a:spLocks noChangeArrowheads="1"/>
          </p:cNvSpPr>
          <p:nvPr/>
        </p:nvSpPr>
        <p:spPr bwMode="auto">
          <a:xfrm>
            <a:off x="74676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39" name="Oval 171"/>
          <p:cNvSpPr>
            <a:spLocks noChangeArrowheads="1"/>
          </p:cNvSpPr>
          <p:nvPr/>
        </p:nvSpPr>
        <p:spPr bwMode="auto">
          <a:xfrm>
            <a:off x="75438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0" name="Oval 172"/>
          <p:cNvSpPr>
            <a:spLocks noChangeArrowheads="1"/>
          </p:cNvSpPr>
          <p:nvPr/>
        </p:nvSpPr>
        <p:spPr bwMode="auto">
          <a:xfrm>
            <a:off x="7696200" y="647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1" name="Oval 173"/>
          <p:cNvSpPr>
            <a:spLocks noChangeArrowheads="1"/>
          </p:cNvSpPr>
          <p:nvPr/>
        </p:nvSpPr>
        <p:spPr bwMode="auto">
          <a:xfrm>
            <a:off x="7772400" y="662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2" name="Oval 174"/>
          <p:cNvSpPr>
            <a:spLocks noChangeArrowheads="1"/>
          </p:cNvSpPr>
          <p:nvPr/>
        </p:nvSpPr>
        <p:spPr bwMode="auto">
          <a:xfrm>
            <a:off x="77724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3" name="Oval 175"/>
          <p:cNvSpPr>
            <a:spLocks noChangeArrowheads="1"/>
          </p:cNvSpPr>
          <p:nvPr/>
        </p:nvSpPr>
        <p:spPr bwMode="auto">
          <a:xfrm>
            <a:off x="7848600" y="655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4" name="Oval 176"/>
          <p:cNvSpPr>
            <a:spLocks noChangeArrowheads="1"/>
          </p:cNvSpPr>
          <p:nvPr/>
        </p:nvSpPr>
        <p:spPr bwMode="auto">
          <a:xfrm>
            <a:off x="60960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5" name="Oval 177"/>
          <p:cNvSpPr>
            <a:spLocks noChangeArrowheads="1"/>
          </p:cNvSpPr>
          <p:nvPr/>
        </p:nvSpPr>
        <p:spPr bwMode="auto">
          <a:xfrm>
            <a:off x="6248400" y="632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6" name="Oval 178"/>
          <p:cNvSpPr>
            <a:spLocks noChangeArrowheads="1"/>
          </p:cNvSpPr>
          <p:nvPr/>
        </p:nvSpPr>
        <p:spPr bwMode="auto">
          <a:xfrm>
            <a:off x="59436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7" name="Oval 179"/>
          <p:cNvSpPr>
            <a:spLocks noChangeArrowheads="1"/>
          </p:cNvSpPr>
          <p:nvPr/>
        </p:nvSpPr>
        <p:spPr bwMode="auto">
          <a:xfrm>
            <a:off x="6096000" y="617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8" name="Oval 180"/>
          <p:cNvSpPr>
            <a:spLocks noChangeArrowheads="1"/>
          </p:cNvSpPr>
          <p:nvPr/>
        </p:nvSpPr>
        <p:spPr bwMode="auto">
          <a:xfrm>
            <a:off x="58674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49" name="Oval 181"/>
          <p:cNvSpPr>
            <a:spLocks noChangeArrowheads="1"/>
          </p:cNvSpPr>
          <p:nvPr/>
        </p:nvSpPr>
        <p:spPr bwMode="auto">
          <a:xfrm>
            <a:off x="6019800" y="624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0" name="Oval 182"/>
          <p:cNvSpPr>
            <a:spLocks noChangeArrowheads="1"/>
          </p:cNvSpPr>
          <p:nvPr/>
        </p:nvSpPr>
        <p:spPr bwMode="auto">
          <a:xfrm>
            <a:off x="56388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1" name="Oval 183"/>
          <p:cNvSpPr>
            <a:spLocks noChangeArrowheads="1"/>
          </p:cNvSpPr>
          <p:nvPr/>
        </p:nvSpPr>
        <p:spPr bwMode="auto">
          <a:xfrm>
            <a:off x="5791200" y="609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2" name="Oval 184"/>
          <p:cNvSpPr>
            <a:spLocks noChangeArrowheads="1"/>
          </p:cNvSpPr>
          <p:nvPr/>
        </p:nvSpPr>
        <p:spPr bwMode="auto">
          <a:xfrm>
            <a:off x="60960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3" name="Oval 185"/>
          <p:cNvSpPr>
            <a:spLocks noChangeArrowheads="1"/>
          </p:cNvSpPr>
          <p:nvPr/>
        </p:nvSpPr>
        <p:spPr bwMode="auto">
          <a:xfrm>
            <a:off x="60198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4" name="Oval 186"/>
          <p:cNvSpPr>
            <a:spLocks noChangeArrowheads="1"/>
          </p:cNvSpPr>
          <p:nvPr/>
        </p:nvSpPr>
        <p:spPr bwMode="auto">
          <a:xfrm>
            <a:off x="60960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5" name="Oval 187"/>
          <p:cNvSpPr>
            <a:spLocks noChangeArrowheads="1"/>
          </p:cNvSpPr>
          <p:nvPr/>
        </p:nvSpPr>
        <p:spPr bwMode="auto">
          <a:xfrm>
            <a:off x="60960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6" name="Oval 188"/>
          <p:cNvSpPr>
            <a:spLocks noChangeArrowheads="1"/>
          </p:cNvSpPr>
          <p:nvPr/>
        </p:nvSpPr>
        <p:spPr bwMode="auto">
          <a:xfrm>
            <a:off x="6172200" y="5486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7" name="Oval 189"/>
          <p:cNvSpPr>
            <a:spLocks noChangeArrowheads="1"/>
          </p:cNvSpPr>
          <p:nvPr/>
        </p:nvSpPr>
        <p:spPr bwMode="auto">
          <a:xfrm>
            <a:off x="5867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8" name="Oval 190"/>
          <p:cNvSpPr>
            <a:spLocks noChangeArrowheads="1"/>
          </p:cNvSpPr>
          <p:nvPr/>
        </p:nvSpPr>
        <p:spPr bwMode="auto">
          <a:xfrm>
            <a:off x="57912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59" name="Oval 191"/>
          <p:cNvSpPr>
            <a:spLocks noChangeArrowheads="1"/>
          </p:cNvSpPr>
          <p:nvPr/>
        </p:nvSpPr>
        <p:spPr bwMode="auto">
          <a:xfrm>
            <a:off x="5867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0" name="Oval 192"/>
          <p:cNvSpPr>
            <a:spLocks noChangeArrowheads="1"/>
          </p:cNvSpPr>
          <p:nvPr/>
        </p:nvSpPr>
        <p:spPr bwMode="auto">
          <a:xfrm>
            <a:off x="58674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6561" name="Oval 193"/>
          <p:cNvSpPr>
            <a:spLocks noChangeArrowheads="1"/>
          </p:cNvSpPr>
          <p:nvPr/>
        </p:nvSpPr>
        <p:spPr bwMode="auto">
          <a:xfrm>
            <a:off x="59436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07A5A-BC4C-42C5-8ADC-B009FEB8323E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886787" name="Text Box 3"/>
          <p:cNvSpPr txBox="1">
            <a:spLocks noChangeArrowheads="1"/>
          </p:cNvSpPr>
          <p:nvPr/>
        </p:nvSpPr>
        <p:spPr bwMode="auto">
          <a:xfrm>
            <a:off x="593725" y="798513"/>
            <a:ext cx="76279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Cut algorithms can be extended to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k-partitions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by recursively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finding the minimal cuts that bisects the existing groups.</a:t>
            </a:r>
          </a:p>
        </p:txBody>
      </p:sp>
      <p:cxnSp>
        <p:nvCxnSpPr>
          <p:cNvPr id="886788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6789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6790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6791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6792" name="Object 8"/>
          <p:cNvGraphicFramePr>
            <a:graphicFrameLocks noChangeAspect="1"/>
          </p:cNvGraphicFramePr>
          <p:nvPr/>
        </p:nvGraphicFramePr>
        <p:xfrm>
          <a:off x="2928938" y="2049463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1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49463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6793" name="Oval 9"/>
          <p:cNvSpPr>
            <a:spLocks noChangeArrowheads="1"/>
          </p:cNvSpPr>
          <p:nvPr/>
        </p:nvSpPr>
        <p:spPr bwMode="auto">
          <a:xfrm>
            <a:off x="7467600" y="20304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4" name="Oval 10"/>
          <p:cNvSpPr>
            <a:spLocks noChangeArrowheads="1"/>
          </p:cNvSpPr>
          <p:nvPr/>
        </p:nvSpPr>
        <p:spPr bwMode="auto">
          <a:xfrm>
            <a:off x="7467600" y="23860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5" name="Oval 11"/>
          <p:cNvSpPr>
            <a:spLocks noChangeArrowheads="1"/>
          </p:cNvSpPr>
          <p:nvPr/>
        </p:nvSpPr>
        <p:spPr bwMode="auto">
          <a:xfrm>
            <a:off x="7848600" y="27559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6" name="Oval 12"/>
          <p:cNvSpPr>
            <a:spLocks noChangeArrowheads="1"/>
          </p:cNvSpPr>
          <p:nvPr/>
        </p:nvSpPr>
        <p:spPr bwMode="auto">
          <a:xfrm>
            <a:off x="7848600" y="310356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8" name="Oval 14"/>
          <p:cNvSpPr>
            <a:spLocks noChangeArrowheads="1"/>
          </p:cNvSpPr>
          <p:nvPr/>
        </p:nvSpPr>
        <p:spPr bwMode="auto">
          <a:xfrm>
            <a:off x="7467600" y="27416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799" name="Oval 15"/>
          <p:cNvSpPr>
            <a:spLocks noChangeArrowheads="1"/>
          </p:cNvSpPr>
          <p:nvPr/>
        </p:nvSpPr>
        <p:spPr bwMode="auto">
          <a:xfrm>
            <a:off x="7848600" y="3452813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800" name="Oval 16"/>
          <p:cNvSpPr>
            <a:spLocks noChangeArrowheads="1"/>
          </p:cNvSpPr>
          <p:nvPr/>
        </p:nvSpPr>
        <p:spPr bwMode="auto">
          <a:xfrm>
            <a:off x="7848600" y="240665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6805" name="Oval 21"/>
          <p:cNvSpPr>
            <a:spLocks noChangeArrowheads="1"/>
          </p:cNvSpPr>
          <p:nvPr/>
        </p:nvSpPr>
        <p:spPr bwMode="auto">
          <a:xfrm>
            <a:off x="7467600" y="1676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831452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DE448-EE0C-488F-8F9F-F988569F91A3}" type="slidenum">
              <a:rPr lang="en-US" altLang="en-US"/>
              <a:pPr/>
              <a:t>51</a:t>
            </a:fld>
            <a:endParaRPr lang="en-US" altLang="en-US"/>
          </a:p>
        </p:txBody>
      </p:sp>
      <p:cxnSp>
        <p:nvCxnSpPr>
          <p:cNvPr id="887812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7813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7814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7815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7816" name="Object 8"/>
          <p:cNvGraphicFramePr>
            <a:graphicFrameLocks noChangeAspect="1"/>
          </p:cNvGraphicFramePr>
          <p:nvPr/>
        </p:nvGraphicFramePr>
        <p:xfrm>
          <a:off x="1176338" y="1919288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19288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7817" name="Oval 9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8" name="Oval 10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19" name="Oval 11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0" name="Oval 12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1" name="Oval 13"/>
          <p:cNvSpPr>
            <a:spLocks noChangeArrowheads="1"/>
          </p:cNvSpPr>
          <p:nvPr/>
        </p:nvSpPr>
        <p:spPr bwMode="auto">
          <a:xfrm>
            <a:off x="60198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2" name="Oval 14"/>
          <p:cNvSpPr>
            <a:spLocks noChangeArrowheads="1"/>
          </p:cNvSpPr>
          <p:nvPr/>
        </p:nvSpPr>
        <p:spPr bwMode="auto">
          <a:xfrm>
            <a:off x="55626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3" name="Oval 15"/>
          <p:cNvSpPr>
            <a:spLocks noChangeArrowheads="1"/>
          </p:cNvSpPr>
          <p:nvPr/>
        </p:nvSpPr>
        <p:spPr bwMode="auto">
          <a:xfrm>
            <a:off x="6324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4" name="Oval 16"/>
          <p:cNvSpPr>
            <a:spLocks noChangeArrowheads="1"/>
          </p:cNvSpPr>
          <p:nvPr/>
        </p:nvSpPr>
        <p:spPr bwMode="auto">
          <a:xfrm>
            <a:off x="56388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5" name="Oval 17"/>
          <p:cNvSpPr>
            <a:spLocks noChangeArrowheads="1"/>
          </p:cNvSpPr>
          <p:nvPr/>
        </p:nvSpPr>
        <p:spPr bwMode="auto">
          <a:xfrm>
            <a:off x="57912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6" name="Oval 18"/>
          <p:cNvSpPr>
            <a:spLocks noChangeArrowheads="1"/>
          </p:cNvSpPr>
          <p:nvPr/>
        </p:nvSpPr>
        <p:spPr bwMode="auto">
          <a:xfrm>
            <a:off x="5943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7" name="Oval 19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8" name="Oval 20"/>
          <p:cNvSpPr>
            <a:spLocks noChangeArrowheads="1"/>
          </p:cNvSpPr>
          <p:nvPr/>
        </p:nvSpPr>
        <p:spPr bwMode="auto">
          <a:xfrm>
            <a:off x="64008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29" name="Oval 2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0" name="Oval 22"/>
          <p:cNvSpPr>
            <a:spLocks noChangeArrowheads="1"/>
          </p:cNvSpPr>
          <p:nvPr/>
        </p:nvSpPr>
        <p:spPr bwMode="auto">
          <a:xfrm>
            <a:off x="5867400" y="2514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1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2" name="Oval 24"/>
          <p:cNvSpPr>
            <a:spLocks noChangeArrowheads="1"/>
          </p:cNvSpPr>
          <p:nvPr/>
        </p:nvSpPr>
        <p:spPr bwMode="auto">
          <a:xfrm>
            <a:off x="59436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3" name="Oval 25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4" name="Oval 26"/>
          <p:cNvSpPr>
            <a:spLocks noChangeArrowheads="1"/>
          </p:cNvSpPr>
          <p:nvPr/>
        </p:nvSpPr>
        <p:spPr bwMode="auto">
          <a:xfrm>
            <a:off x="57150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5" name="Oval 27"/>
          <p:cNvSpPr>
            <a:spLocks noChangeArrowheads="1"/>
          </p:cNvSpPr>
          <p:nvPr/>
        </p:nvSpPr>
        <p:spPr bwMode="auto">
          <a:xfrm>
            <a:off x="59436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6" name="Oval 28"/>
          <p:cNvSpPr>
            <a:spLocks noChangeArrowheads="1"/>
          </p:cNvSpPr>
          <p:nvPr/>
        </p:nvSpPr>
        <p:spPr bwMode="auto">
          <a:xfrm>
            <a:off x="61722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7" name="Oval 29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8" name="Oval 30"/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39" name="Oval 31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0" name="Oval 32"/>
          <p:cNvSpPr>
            <a:spLocks noChangeArrowheads="1"/>
          </p:cNvSpPr>
          <p:nvPr/>
        </p:nvSpPr>
        <p:spPr bwMode="auto">
          <a:xfrm>
            <a:off x="57150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1" name="Oval 33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2" name="Oval 34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3" name="Oval 35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4" name="Oval 36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5" name="Oval 37"/>
          <p:cNvSpPr>
            <a:spLocks noChangeArrowheads="1"/>
          </p:cNvSpPr>
          <p:nvPr/>
        </p:nvSpPr>
        <p:spPr bwMode="auto">
          <a:xfrm>
            <a:off x="6019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6" name="Oval 38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7" name="Oval 39"/>
          <p:cNvSpPr>
            <a:spLocks noChangeArrowheads="1"/>
          </p:cNvSpPr>
          <p:nvPr/>
        </p:nvSpPr>
        <p:spPr bwMode="auto">
          <a:xfrm>
            <a:off x="7086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8" name="Oval 40"/>
          <p:cNvSpPr>
            <a:spLocks noChangeArrowheads="1"/>
          </p:cNvSpPr>
          <p:nvPr/>
        </p:nvSpPr>
        <p:spPr bwMode="auto">
          <a:xfrm>
            <a:off x="75438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49" name="Oval 41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0" name="Oval 42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1" name="Oval 43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2" name="Oval 44"/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853" name="Oval 45"/>
          <p:cNvSpPr>
            <a:spLocks noChangeArrowheads="1"/>
          </p:cNvSpPr>
          <p:nvPr/>
        </p:nvSpPr>
        <p:spPr bwMode="auto">
          <a:xfrm>
            <a:off x="75438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85716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0CF2-BE33-4B52-B585-34C2092921BA}" type="slidenum">
              <a:rPr lang="en-US" altLang="en-US"/>
              <a:pPr/>
              <a:t>52</a:t>
            </a:fld>
            <a:endParaRPr lang="en-US" altLang="en-US"/>
          </a:p>
        </p:txBody>
      </p:sp>
      <p:cxnSp>
        <p:nvCxnSpPr>
          <p:cNvPr id="888836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8837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8838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8839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8840" name="Object 8"/>
          <p:cNvGraphicFramePr>
            <a:graphicFrameLocks noChangeAspect="1"/>
          </p:cNvGraphicFramePr>
          <p:nvPr/>
        </p:nvGraphicFramePr>
        <p:xfrm>
          <a:off x="1176338" y="1919288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9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19288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8841" name="Oval 9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2" name="Oval 10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3" name="Oval 11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4" name="Oval 12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5" name="Oval 13"/>
          <p:cNvSpPr>
            <a:spLocks noChangeArrowheads="1"/>
          </p:cNvSpPr>
          <p:nvPr/>
        </p:nvSpPr>
        <p:spPr bwMode="auto">
          <a:xfrm>
            <a:off x="60198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6" name="Oval 14"/>
          <p:cNvSpPr>
            <a:spLocks noChangeArrowheads="1"/>
          </p:cNvSpPr>
          <p:nvPr/>
        </p:nvSpPr>
        <p:spPr bwMode="auto">
          <a:xfrm>
            <a:off x="55626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7" name="Oval 15"/>
          <p:cNvSpPr>
            <a:spLocks noChangeArrowheads="1"/>
          </p:cNvSpPr>
          <p:nvPr/>
        </p:nvSpPr>
        <p:spPr bwMode="auto">
          <a:xfrm>
            <a:off x="6324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8" name="Oval 16"/>
          <p:cNvSpPr>
            <a:spLocks noChangeArrowheads="1"/>
          </p:cNvSpPr>
          <p:nvPr/>
        </p:nvSpPr>
        <p:spPr bwMode="auto">
          <a:xfrm>
            <a:off x="56388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49" name="Oval 17"/>
          <p:cNvSpPr>
            <a:spLocks noChangeArrowheads="1"/>
          </p:cNvSpPr>
          <p:nvPr/>
        </p:nvSpPr>
        <p:spPr bwMode="auto">
          <a:xfrm>
            <a:off x="57912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0" name="Oval 18"/>
          <p:cNvSpPr>
            <a:spLocks noChangeArrowheads="1"/>
          </p:cNvSpPr>
          <p:nvPr/>
        </p:nvSpPr>
        <p:spPr bwMode="auto">
          <a:xfrm>
            <a:off x="5943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1" name="Oval 19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2" name="Oval 20"/>
          <p:cNvSpPr>
            <a:spLocks noChangeArrowheads="1"/>
          </p:cNvSpPr>
          <p:nvPr/>
        </p:nvSpPr>
        <p:spPr bwMode="auto">
          <a:xfrm>
            <a:off x="64008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3" name="Oval 2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4" name="Oval 22"/>
          <p:cNvSpPr>
            <a:spLocks noChangeArrowheads="1"/>
          </p:cNvSpPr>
          <p:nvPr/>
        </p:nvSpPr>
        <p:spPr bwMode="auto">
          <a:xfrm>
            <a:off x="5867400" y="2514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5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6" name="Oval 24"/>
          <p:cNvSpPr>
            <a:spLocks noChangeArrowheads="1"/>
          </p:cNvSpPr>
          <p:nvPr/>
        </p:nvSpPr>
        <p:spPr bwMode="auto">
          <a:xfrm>
            <a:off x="59436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7" name="Oval 25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8" name="Oval 26"/>
          <p:cNvSpPr>
            <a:spLocks noChangeArrowheads="1"/>
          </p:cNvSpPr>
          <p:nvPr/>
        </p:nvSpPr>
        <p:spPr bwMode="auto">
          <a:xfrm>
            <a:off x="57150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59" name="Oval 27"/>
          <p:cNvSpPr>
            <a:spLocks noChangeArrowheads="1"/>
          </p:cNvSpPr>
          <p:nvPr/>
        </p:nvSpPr>
        <p:spPr bwMode="auto">
          <a:xfrm>
            <a:off x="59436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0" name="Oval 28"/>
          <p:cNvSpPr>
            <a:spLocks noChangeArrowheads="1"/>
          </p:cNvSpPr>
          <p:nvPr/>
        </p:nvSpPr>
        <p:spPr bwMode="auto">
          <a:xfrm>
            <a:off x="61722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1" name="Oval 29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2" name="Oval 30"/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3" name="Oval 31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4" name="Oval 32"/>
          <p:cNvSpPr>
            <a:spLocks noChangeArrowheads="1"/>
          </p:cNvSpPr>
          <p:nvPr/>
        </p:nvSpPr>
        <p:spPr bwMode="auto">
          <a:xfrm>
            <a:off x="57150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5" name="Oval 33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6" name="Oval 34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7" name="Oval 35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8" name="Oval 36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69" name="Oval 37"/>
          <p:cNvSpPr>
            <a:spLocks noChangeArrowheads="1"/>
          </p:cNvSpPr>
          <p:nvPr/>
        </p:nvSpPr>
        <p:spPr bwMode="auto">
          <a:xfrm>
            <a:off x="6019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0" name="Oval 38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1" name="Oval 39"/>
          <p:cNvSpPr>
            <a:spLocks noChangeArrowheads="1"/>
          </p:cNvSpPr>
          <p:nvPr/>
        </p:nvSpPr>
        <p:spPr bwMode="auto">
          <a:xfrm>
            <a:off x="7086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2" name="Oval 40"/>
          <p:cNvSpPr>
            <a:spLocks noChangeArrowheads="1"/>
          </p:cNvSpPr>
          <p:nvPr/>
        </p:nvSpPr>
        <p:spPr bwMode="auto">
          <a:xfrm>
            <a:off x="75438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3" name="Oval 41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4" name="Oval 42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5" name="Oval 43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6" name="Oval 44"/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7" name="Oval 45"/>
          <p:cNvSpPr>
            <a:spLocks noChangeArrowheads="1"/>
          </p:cNvSpPr>
          <p:nvPr/>
        </p:nvSpPr>
        <p:spPr bwMode="auto">
          <a:xfrm>
            <a:off x="75438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8878" name="Freeform 46"/>
          <p:cNvSpPr>
            <a:spLocks/>
          </p:cNvSpPr>
          <p:nvPr/>
        </p:nvSpPr>
        <p:spPr bwMode="auto">
          <a:xfrm>
            <a:off x="7239000" y="2438400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2366930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E16A4-E88A-4805-8656-5CF74440FDD3}" type="slidenum">
              <a:rPr lang="en-US" altLang="en-US"/>
              <a:pPr/>
              <a:t>53</a:t>
            </a:fld>
            <a:endParaRPr lang="en-US" altLang="en-US"/>
          </a:p>
        </p:txBody>
      </p:sp>
      <p:cxnSp>
        <p:nvCxnSpPr>
          <p:cNvPr id="889860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9861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9862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9863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89864" name="Object 8"/>
          <p:cNvGraphicFramePr>
            <a:graphicFrameLocks noChangeAspect="1"/>
          </p:cNvGraphicFramePr>
          <p:nvPr/>
        </p:nvGraphicFramePr>
        <p:xfrm>
          <a:off x="1176338" y="1919288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3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919288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9865" name="Oval 9"/>
          <p:cNvSpPr>
            <a:spLocks noChangeArrowheads="1"/>
          </p:cNvSpPr>
          <p:nvPr/>
        </p:nvSpPr>
        <p:spPr bwMode="auto">
          <a:xfrm>
            <a:off x="5486400" y="1752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Oval 10"/>
          <p:cNvSpPr>
            <a:spLocks noChangeArrowheads="1"/>
          </p:cNvSpPr>
          <p:nvPr/>
        </p:nvSpPr>
        <p:spPr bwMode="auto">
          <a:xfrm>
            <a:off x="56388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Oval 11"/>
          <p:cNvSpPr>
            <a:spLocks noChangeArrowheads="1"/>
          </p:cNvSpPr>
          <p:nvPr/>
        </p:nvSpPr>
        <p:spPr bwMode="auto">
          <a:xfrm>
            <a:off x="58674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Oval 12"/>
          <p:cNvSpPr>
            <a:spLocks noChangeArrowheads="1"/>
          </p:cNvSpPr>
          <p:nvPr/>
        </p:nvSpPr>
        <p:spPr bwMode="auto">
          <a:xfrm>
            <a:off x="6096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Oval 13"/>
          <p:cNvSpPr>
            <a:spLocks noChangeArrowheads="1"/>
          </p:cNvSpPr>
          <p:nvPr/>
        </p:nvSpPr>
        <p:spPr bwMode="auto">
          <a:xfrm>
            <a:off x="60198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Oval 14"/>
          <p:cNvSpPr>
            <a:spLocks noChangeArrowheads="1"/>
          </p:cNvSpPr>
          <p:nvPr/>
        </p:nvSpPr>
        <p:spPr bwMode="auto">
          <a:xfrm>
            <a:off x="55626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Oval 15"/>
          <p:cNvSpPr>
            <a:spLocks noChangeArrowheads="1"/>
          </p:cNvSpPr>
          <p:nvPr/>
        </p:nvSpPr>
        <p:spPr bwMode="auto">
          <a:xfrm>
            <a:off x="6324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2" name="Oval 16"/>
          <p:cNvSpPr>
            <a:spLocks noChangeArrowheads="1"/>
          </p:cNvSpPr>
          <p:nvPr/>
        </p:nvSpPr>
        <p:spPr bwMode="auto">
          <a:xfrm>
            <a:off x="56388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3" name="Oval 17"/>
          <p:cNvSpPr>
            <a:spLocks noChangeArrowheads="1"/>
          </p:cNvSpPr>
          <p:nvPr/>
        </p:nvSpPr>
        <p:spPr bwMode="auto">
          <a:xfrm>
            <a:off x="5791200" y="1905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4" name="Oval 18"/>
          <p:cNvSpPr>
            <a:spLocks noChangeArrowheads="1"/>
          </p:cNvSpPr>
          <p:nvPr/>
        </p:nvSpPr>
        <p:spPr bwMode="auto">
          <a:xfrm>
            <a:off x="5943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Oval 19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6" name="Oval 20"/>
          <p:cNvSpPr>
            <a:spLocks noChangeArrowheads="1"/>
          </p:cNvSpPr>
          <p:nvPr/>
        </p:nvSpPr>
        <p:spPr bwMode="auto">
          <a:xfrm>
            <a:off x="6400800" y="1981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Oval 21"/>
          <p:cNvSpPr>
            <a:spLocks noChangeArrowheads="1"/>
          </p:cNvSpPr>
          <p:nvPr/>
        </p:nvSpPr>
        <p:spPr bwMode="auto">
          <a:xfrm>
            <a:off x="63246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8" name="Oval 22"/>
          <p:cNvSpPr>
            <a:spLocks noChangeArrowheads="1"/>
          </p:cNvSpPr>
          <p:nvPr/>
        </p:nvSpPr>
        <p:spPr bwMode="auto">
          <a:xfrm>
            <a:off x="5867400" y="2514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Oval 23"/>
          <p:cNvSpPr>
            <a:spLocks noChangeArrowheads="1"/>
          </p:cNvSpPr>
          <p:nvPr/>
        </p:nvSpPr>
        <p:spPr bwMode="auto">
          <a:xfrm>
            <a:off x="6629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0" name="Oval 24"/>
          <p:cNvSpPr>
            <a:spLocks noChangeArrowheads="1"/>
          </p:cNvSpPr>
          <p:nvPr/>
        </p:nvSpPr>
        <p:spPr bwMode="auto">
          <a:xfrm>
            <a:off x="59436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Oval 25"/>
          <p:cNvSpPr>
            <a:spLocks noChangeArrowheads="1"/>
          </p:cNvSpPr>
          <p:nvPr/>
        </p:nvSpPr>
        <p:spPr bwMode="auto">
          <a:xfrm>
            <a:off x="5562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2" name="Oval 26"/>
          <p:cNvSpPr>
            <a:spLocks noChangeArrowheads="1"/>
          </p:cNvSpPr>
          <p:nvPr/>
        </p:nvSpPr>
        <p:spPr bwMode="auto">
          <a:xfrm>
            <a:off x="57150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3" name="Oval 27"/>
          <p:cNvSpPr>
            <a:spLocks noChangeArrowheads="1"/>
          </p:cNvSpPr>
          <p:nvPr/>
        </p:nvSpPr>
        <p:spPr bwMode="auto">
          <a:xfrm>
            <a:off x="59436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4" name="Oval 28"/>
          <p:cNvSpPr>
            <a:spLocks noChangeArrowheads="1"/>
          </p:cNvSpPr>
          <p:nvPr/>
        </p:nvSpPr>
        <p:spPr bwMode="auto">
          <a:xfrm>
            <a:off x="6172200" y="21336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5" name="Oval 29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6" name="Oval 30"/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7" name="Oval 31"/>
          <p:cNvSpPr>
            <a:spLocks noChangeArrowheads="1"/>
          </p:cNvSpPr>
          <p:nvPr/>
        </p:nvSpPr>
        <p:spPr bwMode="auto">
          <a:xfrm>
            <a:off x="6400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8" name="Oval 32"/>
          <p:cNvSpPr>
            <a:spLocks noChangeArrowheads="1"/>
          </p:cNvSpPr>
          <p:nvPr/>
        </p:nvSpPr>
        <p:spPr bwMode="auto">
          <a:xfrm>
            <a:off x="5715000" y="2438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9" name="Oval 33"/>
          <p:cNvSpPr>
            <a:spLocks noChangeArrowheads="1"/>
          </p:cNvSpPr>
          <p:nvPr/>
        </p:nvSpPr>
        <p:spPr bwMode="auto">
          <a:xfrm>
            <a:off x="5867400" y="2209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Oval 34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Oval 35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Oval 36"/>
          <p:cNvSpPr>
            <a:spLocks noChangeArrowheads="1"/>
          </p:cNvSpPr>
          <p:nvPr/>
        </p:nvSpPr>
        <p:spPr bwMode="auto">
          <a:xfrm>
            <a:off x="64770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3" name="Oval 37"/>
          <p:cNvSpPr>
            <a:spLocks noChangeArrowheads="1"/>
          </p:cNvSpPr>
          <p:nvPr/>
        </p:nvSpPr>
        <p:spPr bwMode="auto">
          <a:xfrm>
            <a:off x="6019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4" name="Oval 38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5" name="Oval 39"/>
          <p:cNvSpPr>
            <a:spLocks noChangeArrowheads="1"/>
          </p:cNvSpPr>
          <p:nvPr/>
        </p:nvSpPr>
        <p:spPr bwMode="auto">
          <a:xfrm>
            <a:off x="70866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6" name="Oval 40"/>
          <p:cNvSpPr>
            <a:spLocks noChangeArrowheads="1"/>
          </p:cNvSpPr>
          <p:nvPr/>
        </p:nvSpPr>
        <p:spPr bwMode="auto">
          <a:xfrm>
            <a:off x="7543800" y="20574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7" name="Oval 41"/>
          <p:cNvSpPr>
            <a:spLocks noChangeArrowheads="1"/>
          </p:cNvSpPr>
          <p:nvPr/>
        </p:nvSpPr>
        <p:spPr bwMode="auto">
          <a:xfrm>
            <a:off x="7543800" y="23622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8" name="Oval 42"/>
          <p:cNvSpPr>
            <a:spLocks noChangeArrowheads="1"/>
          </p:cNvSpPr>
          <p:nvPr/>
        </p:nvSpPr>
        <p:spPr bwMode="auto">
          <a:xfrm>
            <a:off x="7162800" y="2590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9" name="Oval 43"/>
          <p:cNvSpPr>
            <a:spLocks noChangeArrowheads="1"/>
          </p:cNvSpPr>
          <p:nvPr/>
        </p:nvSpPr>
        <p:spPr bwMode="auto">
          <a:xfrm>
            <a:off x="7315200" y="2286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0" name="Oval 44"/>
          <p:cNvSpPr>
            <a:spLocks noChangeArrowheads="1"/>
          </p:cNvSpPr>
          <p:nvPr/>
        </p:nvSpPr>
        <p:spPr bwMode="auto">
          <a:xfrm>
            <a:off x="7696200" y="26670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1" name="Oval 45"/>
          <p:cNvSpPr>
            <a:spLocks noChangeArrowheads="1"/>
          </p:cNvSpPr>
          <p:nvPr/>
        </p:nvSpPr>
        <p:spPr bwMode="auto">
          <a:xfrm>
            <a:off x="7543800" y="1828800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3" name="Freeform 47"/>
          <p:cNvSpPr>
            <a:spLocks/>
          </p:cNvSpPr>
          <p:nvPr/>
        </p:nvSpPr>
        <p:spPr bwMode="auto">
          <a:xfrm>
            <a:off x="7378700" y="1676400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906" name="Freeform 50"/>
          <p:cNvSpPr>
            <a:spLocks/>
          </p:cNvSpPr>
          <p:nvPr/>
        </p:nvSpPr>
        <p:spPr bwMode="auto">
          <a:xfrm>
            <a:off x="7391400" y="2514600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3010692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09D3-3665-4D30-900B-5C52AB0BA94B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890883" name="Text Box 3"/>
          <p:cNvSpPr txBox="1">
            <a:spLocks noChangeArrowheads="1"/>
          </p:cNvSpPr>
          <p:nvPr/>
        </p:nvSpPr>
        <p:spPr bwMode="auto">
          <a:xfrm>
            <a:off x="593725" y="1177925"/>
            <a:ext cx="75140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Minimal cut favors cutting small sets of isolated nodes in the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graph 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G(V,E)</a:t>
            </a: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cut value increases with the number of edges going across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partitions. (The drawn partition assumes that distances are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inversely proportional to the similarity</a:t>
            </a:r>
            <a:r>
              <a:rPr lang="en-US" altLang="en-US" sz="240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)</a:t>
            </a:r>
            <a:r>
              <a:rPr lang="en-US" altLang="en-US" sz="2400" u="none" dirty="0" smtClean="0">
                <a:solidFill>
                  <a:srgbClr val="0000FF"/>
                </a:solidFill>
                <a:latin typeface="Arial Narrow" pitchFamily="34" charset="0"/>
                <a:sym typeface="Symbol" pitchFamily="18" charset="2"/>
              </a:rPr>
              <a:t>.</a:t>
            </a: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Improvement:  </a:t>
            </a:r>
            <a:r>
              <a:rPr lang="en-US" altLang="en-US" sz="24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Normalization -</a:t>
            </a:r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measures the </a:t>
            </a:r>
            <a:r>
              <a:rPr lang="en-US" altLang="en-US" sz="2400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total connection from the nodes in A to the </a:t>
            </a:r>
            <a:r>
              <a:rPr lang="en-US" altLang="en-US" sz="2400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graph V.</a:t>
            </a:r>
            <a:endParaRPr lang="en-US" altLang="en-US" sz="2400" u="none" dirty="0">
              <a:solidFill>
                <a:srgbClr val="000066"/>
              </a:solidFill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 dirty="0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</p:txBody>
      </p:sp>
      <p:cxnSp>
        <p:nvCxnSpPr>
          <p:cNvPr id="890884" name="AutoShape 4"/>
          <p:cNvCxnSpPr>
            <a:cxnSpLocks noChangeShapeType="1"/>
          </p:cNvCxnSpPr>
          <p:nvPr/>
        </p:nvCxnSpPr>
        <p:spPr bwMode="auto">
          <a:xfrm>
            <a:off x="1676400" y="28400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885" name="AutoShape 5"/>
          <p:cNvCxnSpPr>
            <a:cxnSpLocks noChangeShapeType="1"/>
          </p:cNvCxnSpPr>
          <p:nvPr/>
        </p:nvCxnSpPr>
        <p:spPr bwMode="auto">
          <a:xfrm>
            <a:off x="4984750" y="25161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886" name="AutoShape 6"/>
          <p:cNvCxnSpPr>
            <a:cxnSpLocks noChangeShapeType="1"/>
          </p:cNvCxnSpPr>
          <p:nvPr/>
        </p:nvCxnSpPr>
        <p:spPr bwMode="auto">
          <a:xfrm>
            <a:off x="4994275" y="309245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0887" name="AutoShape 7"/>
          <p:cNvCxnSpPr>
            <a:cxnSpLocks noChangeShapeType="1"/>
          </p:cNvCxnSpPr>
          <p:nvPr/>
        </p:nvCxnSpPr>
        <p:spPr bwMode="auto">
          <a:xfrm>
            <a:off x="7010400" y="25161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908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84569"/>
              </p:ext>
            </p:extLst>
          </p:nvPr>
        </p:nvGraphicFramePr>
        <p:xfrm>
          <a:off x="1176338" y="2070100"/>
          <a:ext cx="30908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5" name="Equation" r:id="rId4" imgW="1485720" imgH="355320" progId="Equation.3">
                  <p:embed/>
                </p:oleObj>
              </mc:Choice>
              <mc:Fallback>
                <p:oleObj name="Equation" r:id="rId4" imgW="148572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2070100"/>
                        <a:ext cx="3090862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889" name="Oval 9"/>
          <p:cNvSpPr>
            <a:spLocks noChangeArrowheads="1"/>
          </p:cNvSpPr>
          <p:nvPr/>
        </p:nvSpPr>
        <p:spPr bwMode="auto">
          <a:xfrm>
            <a:off x="5486400" y="1903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0" name="Oval 10"/>
          <p:cNvSpPr>
            <a:spLocks noChangeArrowheads="1"/>
          </p:cNvSpPr>
          <p:nvPr/>
        </p:nvSpPr>
        <p:spPr bwMode="auto">
          <a:xfrm>
            <a:off x="5638800" y="2055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1" name="Oval 11"/>
          <p:cNvSpPr>
            <a:spLocks noChangeArrowheads="1"/>
          </p:cNvSpPr>
          <p:nvPr/>
        </p:nvSpPr>
        <p:spPr bwMode="auto">
          <a:xfrm>
            <a:off x="58674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2" name="Oval 12"/>
          <p:cNvSpPr>
            <a:spLocks noChangeArrowheads="1"/>
          </p:cNvSpPr>
          <p:nvPr/>
        </p:nvSpPr>
        <p:spPr bwMode="auto">
          <a:xfrm>
            <a:off x="60960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3" name="Oval 13"/>
          <p:cNvSpPr>
            <a:spLocks noChangeArrowheads="1"/>
          </p:cNvSpPr>
          <p:nvPr/>
        </p:nvSpPr>
        <p:spPr bwMode="auto">
          <a:xfrm>
            <a:off x="60198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4" name="Oval 14"/>
          <p:cNvSpPr>
            <a:spLocks noChangeArrowheads="1"/>
          </p:cNvSpPr>
          <p:nvPr/>
        </p:nvSpPr>
        <p:spPr bwMode="auto">
          <a:xfrm>
            <a:off x="55626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5" name="Oval 15"/>
          <p:cNvSpPr>
            <a:spLocks noChangeArrowheads="1"/>
          </p:cNvSpPr>
          <p:nvPr/>
        </p:nvSpPr>
        <p:spPr bwMode="auto">
          <a:xfrm>
            <a:off x="6324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6" name="Oval 16"/>
          <p:cNvSpPr>
            <a:spLocks noChangeArrowheads="1"/>
          </p:cNvSpPr>
          <p:nvPr/>
        </p:nvSpPr>
        <p:spPr bwMode="auto">
          <a:xfrm>
            <a:off x="5638800" y="2284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5791200" y="2055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8" name="Oval 18"/>
          <p:cNvSpPr>
            <a:spLocks noChangeArrowheads="1"/>
          </p:cNvSpPr>
          <p:nvPr/>
        </p:nvSpPr>
        <p:spPr bwMode="auto">
          <a:xfrm>
            <a:off x="5943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9" name="Oval 19"/>
          <p:cNvSpPr>
            <a:spLocks noChangeArrowheads="1"/>
          </p:cNvSpPr>
          <p:nvPr/>
        </p:nvSpPr>
        <p:spPr bwMode="auto">
          <a:xfrm>
            <a:off x="6172200" y="2132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0" name="Oval 20"/>
          <p:cNvSpPr>
            <a:spLocks noChangeArrowheads="1"/>
          </p:cNvSpPr>
          <p:nvPr/>
        </p:nvSpPr>
        <p:spPr bwMode="auto">
          <a:xfrm>
            <a:off x="6400800" y="2132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1" name="Oval 21"/>
          <p:cNvSpPr>
            <a:spLocks noChangeArrowheads="1"/>
          </p:cNvSpPr>
          <p:nvPr/>
        </p:nvSpPr>
        <p:spPr bwMode="auto">
          <a:xfrm>
            <a:off x="6324600" y="2589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2" name="Oval 22"/>
          <p:cNvSpPr>
            <a:spLocks noChangeArrowheads="1"/>
          </p:cNvSpPr>
          <p:nvPr/>
        </p:nvSpPr>
        <p:spPr bwMode="auto">
          <a:xfrm>
            <a:off x="5867400" y="2665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3" name="Oval 23"/>
          <p:cNvSpPr>
            <a:spLocks noChangeArrowheads="1"/>
          </p:cNvSpPr>
          <p:nvPr/>
        </p:nvSpPr>
        <p:spPr bwMode="auto">
          <a:xfrm>
            <a:off x="6629400" y="2360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4" name="Oval 24"/>
          <p:cNvSpPr>
            <a:spLocks noChangeArrowheads="1"/>
          </p:cNvSpPr>
          <p:nvPr/>
        </p:nvSpPr>
        <p:spPr bwMode="auto">
          <a:xfrm>
            <a:off x="59436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5" name="Oval 25"/>
          <p:cNvSpPr>
            <a:spLocks noChangeArrowheads="1"/>
          </p:cNvSpPr>
          <p:nvPr/>
        </p:nvSpPr>
        <p:spPr bwMode="auto">
          <a:xfrm>
            <a:off x="5562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6" name="Oval 26"/>
          <p:cNvSpPr>
            <a:spLocks noChangeArrowheads="1"/>
          </p:cNvSpPr>
          <p:nvPr/>
        </p:nvSpPr>
        <p:spPr bwMode="auto">
          <a:xfrm>
            <a:off x="5715000" y="2360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7" name="Oval 27"/>
          <p:cNvSpPr>
            <a:spLocks noChangeArrowheads="1"/>
          </p:cNvSpPr>
          <p:nvPr/>
        </p:nvSpPr>
        <p:spPr bwMode="auto">
          <a:xfrm>
            <a:off x="5943600" y="2284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8" name="Oval 28"/>
          <p:cNvSpPr>
            <a:spLocks noChangeArrowheads="1"/>
          </p:cNvSpPr>
          <p:nvPr/>
        </p:nvSpPr>
        <p:spPr bwMode="auto">
          <a:xfrm>
            <a:off x="6172200" y="22844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9" name="Oval 29"/>
          <p:cNvSpPr>
            <a:spLocks noChangeArrowheads="1"/>
          </p:cNvSpPr>
          <p:nvPr/>
        </p:nvSpPr>
        <p:spPr bwMode="auto">
          <a:xfrm>
            <a:off x="6096000" y="2741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0" name="Oval 30"/>
          <p:cNvSpPr>
            <a:spLocks noChangeArrowheads="1"/>
          </p:cNvSpPr>
          <p:nvPr/>
        </p:nvSpPr>
        <p:spPr bwMode="auto">
          <a:xfrm>
            <a:off x="5638800" y="2817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1" name="Oval 31"/>
          <p:cNvSpPr>
            <a:spLocks noChangeArrowheads="1"/>
          </p:cNvSpPr>
          <p:nvPr/>
        </p:nvSpPr>
        <p:spPr bwMode="auto">
          <a:xfrm>
            <a:off x="64008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2" name="Oval 32"/>
          <p:cNvSpPr>
            <a:spLocks noChangeArrowheads="1"/>
          </p:cNvSpPr>
          <p:nvPr/>
        </p:nvSpPr>
        <p:spPr bwMode="auto">
          <a:xfrm>
            <a:off x="5715000" y="2589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3" name="Oval 33"/>
          <p:cNvSpPr>
            <a:spLocks noChangeArrowheads="1"/>
          </p:cNvSpPr>
          <p:nvPr/>
        </p:nvSpPr>
        <p:spPr bwMode="auto">
          <a:xfrm>
            <a:off x="5867400" y="2360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4" name="Oval 34"/>
          <p:cNvSpPr>
            <a:spLocks noChangeArrowheads="1"/>
          </p:cNvSpPr>
          <p:nvPr/>
        </p:nvSpPr>
        <p:spPr bwMode="auto">
          <a:xfrm>
            <a:off x="60198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5" name="Oval 35"/>
          <p:cNvSpPr>
            <a:spLocks noChangeArrowheads="1"/>
          </p:cNvSpPr>
          <p:nvPr/>
        </p:nvSpPr>
        <p:spPr bwMode="auto">
          <a:xfrm>
            <a:off x="62484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6" name="Oval 36"/>
          <p:cNvSpPr>
            <a:spLocks noChangeArrowheads="1"/>
          </p:cNvSpPr>
          <p:nvPr/>
        </p:nvSpPr>
        <p:spPr bwMode="auto">
          <a:xfrm>
            <a:off x="64770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7" name="Oval 37"/>
          <p:cNvSpPr>
            <a:spLocks noChangeArrowheads="1"/>
          </p:cNvSpPr>
          <p:nvPr/>
        </p:nvSpPr>
        <p:spPr bwMode="auto">
          <a:xfrm>
            <a:off x="6019800" y="2741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8" name="Oval 38"/>
          <p:cNvSpPr>
            <a:spLocks noChangeArrowheads="1"/>
          </p:cNvSpPr>
          <p:nvPr/>
        </p:nvSpPr>
        <p:spPr bwMode="auto">
          <a:xfrm>
            <a:off x="72390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9" name="Oval 39"/>
          <p:cNvSpPr>
            <a:spLocks noChangeArrowheads="1"/>
          </p:cNvSpPr>
          <p:nvPr/>
        </p:nvSpPr>
        <p:spPr bwMode="auto">
          <a:xfrm>
            <a:off x="70866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0" name="Oval 40"/>
          <p:cNvSpPr>
            <a:spLocks noChangeArrowheads="1"/>
          </p:cNvSpPr>
          <p:nvPr/>
        </p:nvSpPr>
        <p:spPr bwMode="auto">
          <a:xfrm>
            <a:off x="7543800" y="22082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1" name="Oval 41"/>
          <p:cNvSpPr>
            <a:spLocks noChangeArrowheads="1"/>
          </p:cNvSpPr>
          <p:nvPr/>
        </p:nvSpPr>
        <p:spPr bwMode="auto">
          <a:xfrm>
            <a:off x="7543800" y="25130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2" name="Oval 42"/>
          <p:cNvSpPr>
            <a:spLocks noChangeArrowheads="1"/>
          </p:cNvSpPr>
          <p:nvPr/>
        </p:nvSpPr>
        <p:spPr bwMode="auto">
          <a:xfrm>
            <a:off x="7162800" y="2741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3" name="Oval 43"/>
          <p:cNvSpPr>
            <a:spLocks noChangeArrowheads="1"/>
          </p:cNvSpPr>
          <p:nvPr/>
        </p:nvSpPr>
        <p:spPr bwMode="auto">
          <a:xfrm>
            <a:off x="7315200" y="2436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4" name="Oval 44"/>
          <p:cNvSpPr>
            <a:spLocks noChangeArrowheads="1"/>
          </p:cNvSpPr>
          <p:nvPr/>
        </p:nvSpPr>
        <p:spPr bwMode="auto">
          <a:xfrm>
            <a:off x="7696200" y="28178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5" name="Oval 45"/>
          <p:cNvSpPr>
            <a:spLocks noChangeArrowheads="1"/>
          </p:cNvSpPr>
          <p:nvPr/>
        </p:nvSpPr>
        <p:spPr bwMode="auto">
          <a:xfrm>
            <a:off x="7543800" y="197961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6" name="Freeform 46"/>
          <p:cNvSpPr>
            <a:spLocks/>
          </p:cNvSpPr>
          <p:nvPr/>
        </p:nvSpPr>
        <p:spPr bwMode="auto">
          <a:xfrm>
            <a:off x="7315200" y="2665412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7" name="Freeform 47"/>
          <p:cNvSpPr>
            <a:spLocks/>
          </p:cNvSpPr>
          <p:nvPr/>
        </p:nvSpPr>
        <p:spPr bwMode="auto">
          <a:xfrm>
            <a:off x="7378700" y="1827212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623186"/>
              </p:ext>
            </p:extLst>
          </p:nvPr>
        </p:nvGraphicFramePr>
        <p:xfrm>
          <a:off x="2943225" y="4960938"/>
          <a:ext cx="32496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6" name="Equation" r:id="rId6" imgW="1552454" imgH="342900" progId="Equation.3">
                  <p:embed/>
                </p:oleObj>
              </mc:Choice>
              <mc:Fallback>
                <p:oleObj name="Equation" r:id="rId6" imgW="1552454" imgH="3429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4960938"/>
                        <a:ext cx="32496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934200" y="1676400"/>
            <a:ext cx="0" cy="1416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007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DABB-17C9-4EC9-9202-E31294BC2A70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917507" name="Text Box 3"/>
          <p:cNvSpPr txBox="1">
            <a:spLocks noChangeArrowheads="1"/>
          </p:cNvSpPr>
          <p:nvPr/>
        </p:nvSpPr>
        <p:spPr bwMode="auto">
          <a:xfrm>
            <a:off x="593725" y="1162050"/>
            <a:ext cx="77247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The normalized measure would be:</a:t>
            </a:r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This is a measure of dissociation between clusters in the graph</a:t>
            </a:r>
          </a:p>
        </p:txBody>
      </p:sp>
      <p:cxnSp>
        <p:nvCxnSpPr>
          <p:cNvPr id="917508" name="AutoShape 4"/>
          <p:cNvCxnSpPr>
            <a:cxnSpLocks noChangeShapeType="1"/>
          </p:cNvCxnSpPr>
          <p:nvPr/>
        </p:nvCxnSpPr>
        <p:spPr bwMode="auto">
          <a:xfrm>
            <a:off x="1676400" y="30527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7509" name="AutoShape 5"/>
          <p:cNvCxnSpPr>
            <a:cxnSpLocks noChangeShapeType="1"/>
          </p:cNvCxnSpPr>
          <p:nvPr/>
        </p:nvCxnSpPr>
        <p:spPr bwMode="auto">
          <a:xfrm>
            <a:off x="4984750" y="27289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7510" name="AutoShape 6"/>
          <p:cNvCxnSpPr>
            <a:cxnSpLocks noChangeShapeType="1"/>
          </p:cNvCxnSpPr>
          <p:nvPr/>
        </p:nvCxnSpPr>
        <p:spPr bwMode="auto">
          <a:xfrm>
            <a:off x="4994275" y="33051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7511" name="AutoShape 7"/>
          <p:cNvCxnSpPr>
            <a:cxnSpLocks noChangeShapeType="1"/>
          </p:cNvCxnSpPr>
          <p:nvPr/>
        </p:nvCxnSpPr>
        <p:spPr bwMode="auto">
          <a:xfrm>
            <a:off x="7010400" y="27289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7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82297"/>
              </p:ext>
            </p:extLst>
          </p:nvPr>
        </p:nvGraphicFramePr>
        <p:xfrm>
          <a:off x="481013" y="1897062"/>
          <a:ext cx="4886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0"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897062"/>
                        <a:ext cx="4886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7513" name="Oval 9"/>
          <p:cNvSpPr>
            <a:spLocks noChangeArrowheads="1"/>
          </p:cNvSpPr>
          <p:nvPr/>
        </p:nvSpPr>
        <p:spPr bwMode="auto">
          <a:xfrm>
            <a:off x="5486400" y="2116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4" name="Oval 10"/>
          <p:cNvSpPr>
            <a:spLocks noChangeArrowheads="1"/>
          </p:cNvSpPr>
          <p:nvPr/>
        </p:nvSpPr>
        <p:spPr bwMode="auto">
          <a:xfrm>
            <a:off x="5638800" y="2268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5" name="Oval 11"/>
          <p:cNvSpPr>
            <a:spLocks noChangeArrowheads="1"/>
          </p:cNvSpPr>
          <p:nvPr/>
        </p:nvSpPr>
        <p:spPr bwMode="auto">
          <a:xfrm>
            <a:off x="58674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6" name="Oval 12"/>
          <p:cNvSpPr>
            <a:spLocks noChangeArrowheads="1"/>
          </p:cNvSpPr>
          <p:nvPr/>
        </p:nvSpPr>
        <p:spPr bwMode="auto">
          <a:xfrm>
            <a:off x="60960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7" name="Oval 13"/>
          <p:cNvSpPr>
            <a:spLocks noChangeArrowheads="1"/>
          </p:cNvSpPr>
          <p:nvPr/>
        </p:nvSpPr>
        <p:spPr bwMode="auto">
          <a:xfrm>
            <a:off x="60198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8" name="Oval 14"/>
          <p:cNvSpPr>
            <a:spLocks noChangeArrowheads="1"/>
          </p:cNvSpPr>
          <p:nvPr/>
        </p:nvSpPr>
        <p:spPr bwMode="auto">
          <a:xfrm>
            <a:off x="55626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19" name="Oval 15"/>
          <p:cNvSpPr>
            <a:spLocks noChangeArrowheads="1"/>
          </p:cNvSpPr>
          <p:nvPr/>
        </p:nvSpPr>
        <p:spPr bwMode="auto">
          <a:xfrm>
            <a:off x="6324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0" name="Oval 16"/>
          <p:cNvSpPr>
            <a:spLocks noChangeArrowheads="1"/>
          </p:cNvSpPr>
          <p:nvPr/>
        </p:nvSpPr>
        <p:spPr bwMode="auto">
          <a:xfrm>
            <a:off x="5638800" y="2497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1" name="Oval 17"/>
          <p:cNvSpPr>
            <a:spLocks noChangeArrowheads="1"/>
          </p:cNvSpPr>
          <p:nvPr/>
        </p:nvSpPr>
        <p:spPr bwMode="auto">
          <a:xfrm>
            <a:off x="5791200" y="2268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2" name="Oval 18"/>
          <p:cNvSpPr>
            <a:spLocks noChangeArrowheads="1"/>
          </p:cNvSpPr>
          <p:nvPr/>
        </p:nvSpPr>
        <p:spPr bwMode="auto">
          <a:xfrm>
            <a:off x="5943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3" name="Oval 19"/>
          <p:cNvSpPr>
            <a:spLocks noChangeArrowheads="1"/>
          </p:cNvSpPr>
          <p:nvPr/>
        </p:nvSpPr>
        <p:spPr bwMode="auto">
          <a:xfrm>
            <a:off x="6172200" y="2344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4" name="Oval 20"/>
          <p:cNvSpPr>
            <a:spLocks noChangeArrowheads="1"/>
          </p:cNvSpPr>
          <p:nvPr/>
        </p:nvSpPr>
        <p:spPr bwMode="auto">
          <a:xfrm>
            <a:off x="6400800" y="2344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5" name="Oval 21"/>
          <p:cNvSpPr>
            <a:spLocks noChangeArrowheads="1"/>
          </p:cNvSpPr>
          <p:nvPr/>
        </p:nvSpPr>
        <p:spPr bwMode="auto">
          <a:xfrm>
            <a:off x="6324600" y="2801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6" name="Oval 22"/>
          <p:cNvSpPr>
            <a:spLocks noChangeArrowheads="1"/>
          </p:cNvSpPr>
          <p:nvPr/>
        </p:nvSpPr>
        <p:spPr bwMode="auto">
          <a:xfrm>
            <a:off x="5867400" y="2878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7" name="Oval 23"/>
          <p:cNvSpPr>
            <a:spLocks noChangeArrowheads="1"/>
          </p:cNvSpPr>
          <p:nvPr/>
        </p:nvSpPr>
        <p:spPr bwMode="auto">
          <a:xfrm>
            <a:off x="6629400" y="2573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8" name="Oval 24"/>
          <p:cNvSpPr>
            <a:spLocks noChangeArrowheads="1"/>
          </p:cNvSpPr>
          <p:nvPr/>
        </p:nvSpPr>
        <p:spPr bwMode="auto">
          <a:xfrm>
            <a:off x="59436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29" name="Oval 25"/>
          <p:cNvSpPr>
            <a:spLocks noChangeArrowheads="1"/>
          </p:cNvSpPr>
          <p:nvPr/>
        </p:nvSpPr>
        <p:spPr bwMode="auto">
          <a:xfrm>
            <a:off x="5562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0" name="Oval 26"/>
          <p:cNvSpPr>
            <a:spLocks noChangeArrowheads="1"/>
          </p:cNvSpPr>
          <p:nvPr/>
        </p:nvSpPr>
        <p:spPr bwMode="auto">
          <a:xfrm>
            <a:off x="5715000" y="2573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1" name="Oval 27"/>
          <p:cNvSpPr>
            <a:spLocks noChangeArrowheads="1"/>
          </p:cNvSpPr>
          <p:nvPr/>
        </p:nvSpPr>
        <p:spPr bwMode="auto">
          <a:xfrm>
            <a:off x="5943600" y="2497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2" name="Oval 28"/>
          <p:cNvSpPr>
            <a:spLocks noChangeArrowheads="1"/>
          </p:cNvSpPr>
          <p:nvPr/>
        </p:nvSpPr>
        <p:spPr bwMode="auto">
          <a:xfrm>
            <a:off x="6172200" y="24971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3" name="Oval 29"/>
          <p:cNvSpPr>
            <a:spLocks noChangeArrowheads="1"/>
          </p:cNvSpPr>
          <p:nvPr/>
        </p:nvSpPr>
        <p:spPr bwMode="auto">
          <a:xfrm>
            <a:off x="6096000" y="2954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4" name="Oval 30"/>
          <p:cNvSpPr>
            <a:spLocks noChangeArrowheads="1"/>
          </p:cNvSpPr>
          <p:nvPr/>
        </p:nvSpPr>
        <p:spPr bwMode="auto">
          <a:xfrm>
            <a:off x="5638800" y="3030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5" name="Oval 31"/>
          <p:cNvSpPr>
            <a:spLocks noChangeArrowheads="1"/>
          </p:cNvSpPr>
          <p:nvPr/>
        </p:nvSpPr>
        <p:spPr bwMode="auto">
          <a:xfrm>
            <a:off x="64008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6" name="Oval 32"/>
          <p:cNvSpPr>
            <a:spLocks noChangeArrowheads="1"/>
          </p:cNvSpPr>
          <p:nvPr/>
        </p:nvSpPr>
        <p:spPr bwMode="auto">
          <a:xfrm>
            <a:off x="5715000" y="2801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7" name="Oval 33"/>
          <p:cNvSpPr>
            <a:spLocks noChangeArrowheads="1"/>
          </p:cNvSpPr>
          <p:nvPr/>
        </p:nvSpPr>
        <p:spPr bwMode="auto">
          <a:xfrm>
            <a:off x="5867400" y="2573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8" name="Oval 34"/>
          <p:cNvSpPr>
            <a:spLocks noChangeArrowheads="1"/>
          </p:cNvSpPr>
          <p:nvPr/>
        </p:nvSpPr>
        <p:spPr bwMode="auto">
          <a:xfrm>
            <a:off x="60198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39" name="Oval 35"/>
          <p:cNvSpPr>
            <a:spLocks noChangeArrowheads="1"/>
          </p:cNvSpPr>
          <p:nvPr/>
        </p:nvSpPr>
        <p:spPr bwMode="auto">
          <a:xfrm>
            <a:off x="62484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0" name="Oval 36"/>
          <p:cNvSpPr>
            <a:spLocks noChangeArrowheads="1"/>
          </p:cNvSpPr>
          <p:nvPr/>
        </p:nvSpPr>
        <p:spPr bwMode="auto">
          <a:xfrm>
            <a:off x="64770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1" name="Oval 37"/>
          <p:cNvSpPr>
            <a:spLocks noChangeArrowheads="1"/>
          </p:cNvSpPr>
          <p:nvPr/>
        </p:nvSpPr>
        <p:spPr bwMode="auto">
          <a:xfrm>
            <a:off x="6019800" y="2954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2" name="Oval 38"/>
          <p:cNvSpPr>
            <a:spLocks noChangeArrowheads="1"/>
          </p:cNvSpPr>
          <p:nvPr/>
        </p:nvSpPr>
        <p:spPr bwMode="auto">
          <a:xfrm>
            <a:off x="72390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3" name="Oval 39"/>
          <p:cNvSpPr>
            <a:spLocks noChangeArrowheads="1"/>
          </p:cNvSpPr>
          <p:nvPr/>
        </p:nvSpPr>
        <p:spPr bwMode="auto">
          <a:xfrm>
            <a:off x="70866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4" name="Oval 40"/>
          <p:cNvSpPr>
            <a:spLocks noChangeArrowheads="1"/>
          </p:cNvSpPr>
          <p:nvPr/>
        </p:nvSpPr>
        <p:spPr bwMode="auto">
          <a:xfrm>
            <a:off x="7543800" y="24209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5" name="Oval 41"/>
          <p:cNvSpPr>
            <a:spLocks noChangeArrowheads="1"/>
          </p:cNvSpPr>
          <p:nvPr/>
        </p:nvSpPr>
        <p:spPr bwMode="auto">
          <a:xfrm>
            <a:off x="7543800" y="27257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6" name="Oval 42"/>
          <p:cNvSpPr>
            <a:spLocks noChangeArrowheads="1"/>
          </p:cNvSpPr>
          <p:nvPr/>
        </p:nvSpPr>
        <p:spPr bwMode="auto">
          <a:xfrm>
            <a:off x="7162800" y="2954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7" name="Oval 43"/>
          <p:cNvSpPr>
            <a:spLocks noChangeArrowheads="1"/>
          </p:cNvSpPr>
          <p:nvPr/>
        </p:nvSpPr>
        <p:spPr bwMode="auto">
          <a:xfrm>
            <a:off x="7315200" y="2649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8" name="Oval 44"/>
          <p:cNvSpPr>
            <a:spLocks noChangeArrowheads="1"/>
          </p:cNvSpPr>
          <p:nvPr/>
        </p:nvSpPr>
        <p:spPr bwMode="auto">
          <a:xfrm>
            <a:off x="7696200" y="30305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49" name="Oval 45"/>
          <p:cNvSpPr>
            <a:spLocks noChangeArrowheads="1"/>
          </p:cNvSpPr>
          <p:nvPr/>
        </p:nvSpPr>
        <p:spPr bwMode="auto">
          <a:xfrm>
            <a:off x="7543800" y="21923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50" name="Freeform 46"/>
          <p:cNvSpPr>
            <a:spLocks/>
          </p:cNvSpPr>
          <p:nvPr/>
        </p:nvSpPr>
        <p:spPr bwMode="auto">
          <a:xfrm>
            <a:off x="7239000" y="2801937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51" name="Freeform 47"/>
          <p:cNvSpPr>
            <a:spLocks/>
          </p:cNvSpPr>
          <p:nvPr/>
        </p:nvSpPr>
        <p:spPr bwMode="auto">
          <a:xfrm>
            <a:off x="7378700" y="2039937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7552" name="Line 48"/>
          <p:cNvSpPr>
            <a:spLocks noChangeShapeType="1"/>
          </p:cNvSpPr>
          <p:nvPr/>
        </p:nvSpPr>
        <p:spPr bwMode="auto">
          <a:xfrm>
            <a:off x="6781800" y="1735137"/>
            <a:ext cx="0" cy="1600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3699407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E61B0-5CDA-4579-BE60-3D299B13AE24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894979" name="Text Box 3"/>
          <p:cNvSpPr txBox="1">
            <a:spLocks noChangeArrowheads="1"/>
          </p:cNvSpPr>
          <p:nvPr/>
        </p:nvSpPr>
        <p:spPr bwMode="auto">
          <a:xfrm>
            <a:off x="593725" y="1123950"/>
            <a:ext cx="77247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The normalized measure would be:</a:t>
            </a:r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This is a </a:t>
            </a:r>
            <a:r>
              <a:rPr lang="en-US" altLang="en-US" sz="2400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measure of dissociation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between clusters in the graph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We can also define the </a:t>
            </a:r>
            <a:r>
              <a:rPr lang="en-US" altLang="en-US" sz="240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normalized association within clusters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: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Let                      be as before (total weights edges with A)</a:t>
            </a:r>
          </a:p>
        </p:txBody>
      </p:sp>
      <p:cxnSp>
        <p:nvCxnSpPr>
          <p:cNvPr id="894980" name="AutoShape 4"/>
          <p:cNvCxnSpPr>
            <a:cxnSpLocks noChangeShapeType="1"/>
          </p:cNvCxnSpPr>
          <p:nvPr/>
        </p:nvCxnSpPr>
        <p:spPr bwMode="auto">
          <a:xfrm>
            <a:off x="1676400" y="30146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981" name="AutoShape 5"/>
          <p:cNvCxnSpPr>
            <a:cxnSpLocks noChangeShapeType="1"/>
          </p:cNvCxnSpPr>
          <p:nvPr/>
        </p:nvCxnSpPr>
        <p:spPr bwMode="auto">
          <a:xfrm>
            <a:off x="4984750" y="26908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982" name="AutoShape 6"/>
          <p:cNvCxnSpPr>
            <a:cxnSpLocks noChangeShapeType="1"/>
          </p:cNvCxnSpPr>
          <p:nvPr/>
        </p:nvCxnSpPr>
        <p:spPr bwMode="auto">
          <a:xfrm>
            <a:off x="4994275" y="32670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4983" name="AutoShape 7"/>
          <p:cNvCxnSpPr>
            <a:cxnSpLocks noChangeShapeType="1"/>
          </p:cNvCxnSpPr>
          <p:nvPr/>
        </p:nvCxnSpPr>
        <p:spPr bwMode="auto">
          <a:xfrm>
            <a:off x="7010400" y="26908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8949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906541"/>
              </p:ext>
            </p:extLst>
          </p:nvPr>
        </p:nvGraphicFramePr>
        <p:xfrm>
          <a:off x="481013" y="1858962"/>
          <a:ext cx="4886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4"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858962"/>
                        <a:ext cx="4886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4985" name="Oval 9"/>
          <p:cNvSpPr>
            <a:spLocks noChangeArrowheads="1"/>
          </p:cNvSpPr>
          <p:nvPr/>
        </p:nvSpPr>
        <p:spPr bwMode="auto">
          <a:xfrm>
            <a:off x="5486400" y="2078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6" name="Oval 10"/>
          <p:cNvSpPr>
            <a:spLocks noChangeArrowheads="1"/>
          </p:cNvSpPr>
          <p:nvPr/>
        </p:nvSpPr>
        <p:spPr bwMode="auto">
          <a:xfrm>
            <a:off x="5638800" y="2230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7" name="Oval 11"/>
          <p:cNvSpPr>
            <a:spLocks noChangeArrowheads="1"/>
          </p:cNvSpPr>
          <p:nvPr/>
        </p:nvSpPr>
        <p:spPr bwMode="auto">
          <a:xfrm>
            <a:off x="58674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8" name="Oval 12"/>
          <p:cNvSpPr>
            <a:spLocks noChangeArrowheads="1"/>
          </p:cNvSpPr>
          <p:nvPr/>
        </p:nvSpPr>
        <p:spPr bwMode="auto">
          <a:xfrm>
            <a:off x="60960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Oval 13"/>
          <p:cNvSpPr>
            <a:spLocks noChangeArrowheads="1"/>
          </p:cNvSpPr>
          <p:nvPr/>
        </p:nvSpPr>
        <p:spPr bwMode="auto">
          <a:xfrm>
            <a:off x="60198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0" name="Oval 14"/>
          <p:cNvSpPr>
            <a:spLocks noChangeArrowheads="1"/>
          </p:cNvSpPr>
          <p:nvPr/>
        </p:nvSpPr>
        <p:spPr bwMode="auto">
          <a:xfrm>
            <a:off x="55626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Oval 15"/>
          <p:cNvSpPr>
            <a:spLocks noChangeArrowheads="1"/>
          </p:cNvSpPr>
          <p:nvPr/>
        </p:nvSpPr>
        <p:spPr bwMode="auto">
          <a:xfrm>
            <a:off x="6324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2" name="Oval 16"/>
          <p:cNvSpPr>
            <a:spLocks noChangeArrowheads="1"/>
          </p:cNvSpPr>
          <p:nvPr/>
        </p:nvSpPr>
        <p:spPr bwMode="auto">
          <a:xfrm>
            <a:off x="5638800" y="2459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Oval 17"/>
          <p:cNvSpPr>
            <a:spLocks noChangeArrowheads="1"/>
          </p:cNvSpPr>
          <p:nvPr/>
        </p:nvSpPr>
        <p:spPr bwMode="auto">
          <a:xfrm>
            <a:off x="5791200" y="2230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4" name="Oval 18"/>
          <p:cNvSpPr>
            <a:spLocks noChangeArrowheads="1"/>
          </p:cNvSpPr>
          <p:nvPr/>
        </p:nvSpPr>
        <p:spPr bwMode="auto">
          <a:xfrm>
            <a:off x="5943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Oval 19"/>
          <p:cNvSpPr>
            <a:spLocks noChangeArrowheads="1"/>
          </p:cNvSpPr>
          <p:nvPr/>
        </p:nvSpPr>
        <p:spPr bwMode="auto">
          <a:xfrm>
            <a:off x="6172200" y="2306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6" name="Oval 20"/>
          <p:cNvSpPr>
            <a:spLocks noChangeArrowheads="1"/>
          </p:cNvSpPr>
          <p:nvPr/>
        </p:nvSpPr>
        <p:spPr bwMode="auto">
          <a:xfrm>
            <a:off x="6400800" y="2306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7" name="Oval 21"/>
          <p:cNvSpPr>
            <a:spLocks noChangeArrowheads="1"/>
          </p:cNvSpPr>
          <p:nvPr/>
        </p:nvSpPr>
        <p:spPr bwMode="auto">
          <a:xfrm>
            <a:off x="6324600" y="2763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8" name="Oval 22"/>
          <p:cNvSpPr>
            <a:spLocks noChangeArrowheads="1"/>
          </p:cNvSpPr>
          <p:nvPr/>
        </p:nvSpPr>
        <p:spPr bwMode="auto">
          <a:xfrm>
            <a:off x="5867400" y="2840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9" name="Oval 23"/>
          <p:cNvSpPr>
            <a:spLocks noChangeArrowheads="1"/>
          </p:cNvSpPr>
          <p:nvPr/>
        </p:nvSpPr>
        <p:spPr bwMode="auto">
          <a:xfrm>
            <a:off x="6629400" y="2535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0" name="Oval 24"/>
          <p:cNvSpPr>
            <a:spLocks noChangeArrowheads="1"/>
          </p:cNvSpPr>
          <p:nvPr/>
        </p:nvSpPr>
        <p:spPr bwMode="auto">
          <a:xfrm>
            <a:off x="59436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1" name="Oval 25"/>
          <p:cNvSpPr>
            <a:spLocks noChangeArrowheads="1"/>
          </p:cNvSpPr>
          <p:nvPr/>
        </p:nvSpPr>
        <p:spPr bwMode="auto">
          <a:xfrm>
            <a:off x="5562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2" name="Oval 26"/>
          <p:cNvSpPr>
            <a:spLocks noChangeArrowheads="1"/>
          </p:cNvSpPr>
          <p:nvPr/>
        </p:nvSpPr>
        <p:spPr bwMode="auto">
          <a:xfrm>
            <a:off x="5715000" y="2535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3" name="Oval 27"/>
          <p:cNvSpPr>
            <a:spLocks noChangeArrowheads="1"/>
          </p:cNvSpPr>
          <p:nvPr/>
        </p:nvSpPr>
        <p:spPr bwMode="auto">
          <a:xfrm>
            <a:off x="5943600" y="2459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4" name="Oval 28"/>
          <p:cNvSpPr>
            <a:spLocks noChangeArrowheads="1"/>
          </p:cNvSpPr>
          <p:nvPr/>
        </p:nvSpPr>
        <p:spPr bwMode="auto">
          <a:xfrm>
            <a:off x="6172200" y="24590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5" name="Oval 29"/>
          <p:cNvSpPr>
            <a:spLocks noChangeArrowheads="1"/>
          </p:cNvSpPr>
          <p:nvPr/>
        </p:nvSpPr>
        <p:spPr bwMode="auto">
          <a:xfrm>
            <a:off x="6096000" y="2916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6" name="Oval 30"/>
          <p:cNvSpPr>
            <a:spLocks noChangeArrowheads="1"/>
          </p:cNvSpPr>
          <p:nvPr/>
        </p:nvSpPr>
        <p:spPr bwMode="auto">
          <a:xfrm>
            <a:off x="5638800" y="2992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7" name="Oval 31"/>
          <p:cNvSpPr>
            <a:spLocks noChangeArrowheads="1"/>
          </p:cNvSpPr>
          <p:nvPr/>
        </p:nvSpPr>
        <p:spPr bwMode="auto">
          <a:xfrm>
            <a:off x="64008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8" name="Oval 32"/>
          <p:cNvSpPr>
            <a:spLocks noChangeArrowheads="1"/>
          </p:cNvSpPr>
          <p:nvPr/>
        </p:nvSpPr>
        <p:spPr bwMode="auto">
          <a:xfrm>
            <a:off x="5715000" y="2763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09" name="Oval 33"/>
          <p:cNvSpPr>
            <a:spLocks noChangeArrowheads="1"/>
          </p:cNvSpPr>
          <p:nvPr/>
        </p:nvSpPr>
        <p:spPr bwMode="auto">
          <a:xfrm>
            <a:off x="5867400" y="2535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0" name="Oval 34"/>
          <p:cNvSpPr>
            <a:spLocks noChangeArrowheads="1"/>
          </p:cNvSpPr>
          <p:nvPr/>
        </p:nvSpPr>
        <p:spPr bwMode="auto">
          <a:xfrm>
            <a:off x="60198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1" name="Oval 35"/>
          <p:cNvSpPr>
            <a:spLocks noChangeArrowheads="1"/>
          </p:cNvSpPr>
          <p:nvPr/>
        </p:nvSpPr>
        <p:spPr bwMode="auto">
          <a:xfrm>
            <a:off x="62484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2" name="Oval 36"/>
          <p:cNvSpPr>
            <a:spLocks noChangeArrowheads="1"/>
          </p:cNvSpPr>
          <p:nvPr/>
        </p:nvSpPr>
        <p:spPr bwMode="auto">
          <a:xfrm>
            <a:off x="64770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3" name="Oval 37"/>
          <p:cNvSpPr>
            <a:spLocks noChangeArrowheads="1"/>
          </p:cNvSpPr>
          <p:nvPr/>
        </p:nvSpPr>
        <p:spPr bwMode="auto">
          <a:xfrm>
            <a:off x="6019800" y="2916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4" name="Oval 38"/>
          <p:cNvSpPr>
            <a:spLocks noChangeArrowheads="1"/>
          </p:cNvSpPr>
          <p:nvPr/>
        </p:nvSpPr>
        <p:spPr bwMode="auto">
          <a:xfrm>
            <a:off x="72390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5" name="Oval 39"/>
          <p:cNvSpPr>
            <a:spLocks noChangeArrowheads="1"/>
          </p:cNvSpPr>
          <p:nvPr/>
        </p:nvSpPr>
        <p:spPr bwMode="auto">
          <a:xfrm>
            <a:off x="70866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6" name="Oval 40"/>
          <p:cNvSpPr>
            <a:spLocks noChangeArrowheads="1"/>
          </p:cNvSpPr>
          <p:nvPr/>
        </p:nvSpPr>
        <p:spPr bwMode="auto">
          <a:xfrm>
            <a:off x="7543800" y="23828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7" name="Oval 41"/>
          <p:cNvSpPr>
            <a:spLocks noChangeArrowheads="1"/>
          </p:cNvSpPr>
          <p:nvPr/>
        </p:nvSpPr>
        <p:spPr bwMode="auto">
          <a:xfrm>
            <a:off x="7543800" y="26876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8" name="Oval 42"/>
          <p:cNvSpPr>
            <a:spLocks noChangeArrowheads="1"/>
          </p:cNvSpPr>
          <p:nvPr/>
        </p:nvSpPr>
        <p:spPr bwMode="auto">
          <a:xfrm>
            <a:off x="7162800" y="2916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19" name="Oval 43"/>
          <p:cNvSpPr>
            <a:spLocks noChangeArrowheads="1"/>
          </p:cNvSpPr>
          <p:nvPr/>
        </p:nvSpPr>
        <p:spPr bwMode="auto">
          <a:xfrm>
            <a:off x="7315200" y="2611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0" name="Oval 44"/>
          <p:cNvSpPr>
            <a:spLocks noChangeArrowheads="1"/>
          </p:cNvSpPr>
          <p:nvPr/>
        </p:nvSpPr>
        <p:spPr bwMode="auto">
          <a:xfrm>
            <a:off x="7696200" y="29924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1" name="Oval 45"/>
          <p:cNvSpPr>
            <a:spLocks noChangeArrowheads="1"/>
          </p:cNvSpPr>
          <p:nvPr/>
        </p:nvSpPr>
        <p:spPr bwMode="auto">
          <a:xfrm>
            <a:off x="7543800" y="2154237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2" name="Freeform 46"/>
          <p:cNvSpPr>
            <a:spLocks/>
          </p:cNvSpPr>
          <p:nvPr/>
        </p:nvSpPr>
        <p:spPr bwMode="auto">
          <a:xfrm>
            <a:off x="7239000" y="2763837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3" name="Freeform 47"/>
          <p:cNvSpPr>
            <a:spLocks/>
          </p:cNvSpPr>
          <p:nvPr/>
        </p:nvSpPr>
        <p:spPr bwMode="auto">
          <a:xfrm>
            <a:off x="7378700" y="2001837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5024" name="Line 48"/>
          <p:cNvSpPr>
            <a:spLocks noChangeShapeType="1"/>
          </p:cNvSpPr>
          <p:nvPr/>
        </p:nvSpPr>
        <p:spPr bwMode="auto">
          <a:xfrm>
            <a:off x="6781800" y="1697037"/>
            <a:ext cx="0" cy="1600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5026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954577"/>
              </p:ext>
            </p:extLst>
          </p:nvPr>
        </p:nvGraphicFramePr>
        <p:xfrm>
          <a:off x="1152525" y="4454525"/>
          <a:ext cx="14541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5" name="Equation" r:id="rId6" imgW="698400" imgH="203040" progId="Equation.3">
                  <p:embed/>
                </p:oleObj>
              </mc:Choice>
              <mc:Fallback>
                <p:oleObj name="Equation" r:id="rId6" imgW="698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4454525"/>
                        <a:ext cx="14541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5027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34108"/>
              </p:ext>
            </p:extLst>
          </p:nvPr>
        </p:nvGraphicFramePr>
        <p:xfrm>
          <a:off x="457200" y="5181600"/>
          <a:ext cx="50434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66" name="Equation" r:id="rId8" imgW="2425680" imgH="419040" progId="Equation.3">
                  <p:embed/>
                </p:oleObj>
              </mc:Choice>
              <mc:Fallback>
                <p:oleObj name="Equation" r:id="rId8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50434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75586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CBB7-6B21-4C7D-935E-C41E8C90DC8E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918531" name="Text Box 3"/>
          <p:cNvSpPr txBox="1">
            <a:spLocks noChangeArrowheads="1"/>
          </p:cNvSpPr>
          <p:nvPr/>
        </p:nvSpPr>
        <p:spPr bwMode="auto">
          <a:xfrm>
            <a:off x="593725" y="1120775"/>
            <a:ext cx="8250238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We have two measure: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The </a:t>
            </a:r>
            <a:r>
              <a:rPr lang="en-US" altLang="en-US" sz="2400" u="none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disassociation measure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which we </a:t>
            </a:r>
            <a:r>
              <a:rPr lang="en-US" altLang="en-US" sz="2400" u="none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want to minimize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.</a:t>
            </a:r>
            <a:endParaRPr lang="en-US" altLang="en-US" sz="2400" u="none">
              <a:solidFill>
                <a:srgbClr val="0000FF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and a measure of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association within clusters: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which reflects how tightly, on average, nodes within the groups are </a:t>
            </a:r>
          </a:p>
          <a:p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connected to each other and we 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want to maximize.</a:t>
            </a:r>
          </a:p>
          <a:p>
            <a:endParaRPr lang="en-US" altLang="en-US" sz="240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</p:txBody>
      </p:sp>
      <p:cxnSp>
        <p:nvCxnSpPr>
          <p:cNvPr id="918532" name="AutoShape 4"/>
          <p:cNvCxnSpPr>
            <a:cxnSpLocks noChangeShapeType="1"/>
          </p:cNvCxnSpPr>
          <p:nvPr/>
        </p:nvCxnSpPr>
        <p:spPr bwMode="auto">
          <a:xfrm>
            <a:off x="1676400" y="30114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8533" name="AutoShape 5"/>
          <p:cNvCxnSpPr>
            <a:cxnSpLocks noChangeShapeType="1"/>
          </p:cNvCxnSpPr>
          <p:nvPr/>
        </p:nvCxnSpPr>
        <p:spPr bwMode="auto">
          <a:xfrm>
            <a:off x="4984750" y="26876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8534" name="AutoShape 6"/>
          <p:cNvCxnSpPr>
            <a:cxnSpLocks noChangeShapeType="1"/>
          </p:cNvCxnSpPr>
          <p:nvPr/>
        </p:nvCxnSpPr>
        <p:spPr bwMode="auto">
          <a:xfrm>
            <a:off x="4994275" y="326390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8535" name="AutoShape 7"/>
          <p:cNvCxnSpPr>
            <a:cxnSpLocks noChangeShapeType="1"/>
          </p:cNvCxnSpPr>
          <p:nvPr/>
        </p:nvCxnSpPr>
        <p:spPr bwMode="auto">
          <a:xfrm>
            <a:off x="7010400" y="26876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185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16570"/>
              </p:ext>
            </p:extLst>
          </p:nvPr>
        </p:nvGraphicFramePr>
        <p:xfrm>
          <a:off x="481013" y="2173287"/>
          <a:ext cx="48863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8" name="Equation" r:id="rId4" imgW="2349360" imgH="419040" progId="Equation.3">
                  <p:embed/>
                </p:oleObj>
              </mc:Choice>
              <mc:Fallback>
                <p:oleObj name="Equation" r:id="rId4" imgW="2349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2173287"/>
                        <a:ext cx="48863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7" name="Oval 9"/>
          <p:cNvSpPr>
            <a:spLocks noChangeArrowheads="1"/>
          </p:cNvSpPr>
          <p:nvPr/>
        </p:nvSpPr>
        <p:spPr bwMode="auto">
          <a:xfrm>
            <a:off x="5486400" y="2074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8" name="Oval 10"/>
          <p:cNvSpPr>
            <a:spLocks noChangeArrowheads="1"/>
          </p:cNvSpPr>
          <p:nvPr/>
        </p:nvSpPr>
        <p:spPr bwMode="auto">
          <a:xfrm>
            <a:off x="5638800" y="2227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39" name="Oval 11"/>
          <p:cNvSpPr>
            <a:spLocks noChangeArrowheads="1"/>
          </p:cNvSpPr>
          <p:nvPr/>
        </p:nvSpPr>
        <p:spPr bwMode="auto">
          <a:xfrm>
            <a:off x="58674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0" name="Oval 12"/>
          <p:cNvSpPr>
            <a:spLocks noChangeArrowheads="1"/>
          </p:cNvSpPr>
          <p:nvPr/>
        </p:nvSpPr>
        <p:spPr bwMode="auto">
          <a:xfrm>
            <a:off x="60960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1" name="Oval 13"/>
          <p:cNvSpPr>
            <a:spLocks noChangeArrowheads="1"/>
          </p:cNvSpPr>
          <p:nvPr/>
        </p:nvSpPr>
        <p:spPr bwMode="auto">
          <a:xfrm>
            <a:off x="60198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2" name="Oval 14"/>
          <p:cNvSpPr>
            <a:spLocks noChangeArrowheads="1"/>
          </p:cNvSpPr>
          <p:nvPr/>
        </p:nvSpPr>
        <p:spPr bwMode="auto">
          <a:xfrm>
            <a:off x="55626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3" name="Oval 15"/>
          <p:cNvSpPr>
            <a:spLocks noChangeArrowheads="1"/>
          </p:cNvSpPr>
          <p:nvPr/>
        </p:nvSpPr>
        <p:spPr bwMode="auto">
          <a:xfrm>
            <a:off x="6324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4" name="Oval 16"/>
          <p:cNvSpPr>
            <a:spLocks noChangeArrowheads="1"/>
          </p:cNvSpPr>
          <p:nvPr/>
        </p:nvSpPr>
        <p:spPr bwMode="auto">
          <a:xfrm>
            <a:off x="5638800" y="2455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5" name="Oval 17"/>
          <p:cNvSpPr>
            <a:spLocks noChangeArrowheads="1"/>
          </p:cNvSpPr>
          <p:nvPr/>
        </p:nvSpPr>
        <p:spPr bwMode="auto">
          <a:xfrm>
            <a:off x="5791200" y="2227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6" name="Oval 18"/>
          <p:cNvSpPr>
            <a:spLocks noChangeArrowheads="1"/>
          </p:cNvSpPr>
          <p:nvPr/>
        </p:nvSpPr>
        <p:spPr bwMode="auto">
          <a:xfrm>
            <a:off x="5943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7" name="Oval 19"/>
          <p:cNvSpPr>
            <a:spLocks noChangeArrowheads="1"/>
          </p:cNvSpPr>
          <p:nvPr/>
        </p:nvSpPr>
        <p:spPr bwMode="auto">
          <a:xfrm>
            <a:off x="6172200" y="2303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8" name="Oval 20"/>
          <p:cNvSpPr>
            <a:spLocks noChangeArrowheads="1"/>
          </p:cNvSpPr>
          <p:nvPr/>
        </p:nvSpPr>
        <p:spPr bwMode="auto">
          <a:xfrm>
            <a:off x="6400800" y="2303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49" name="Oval 21"/>
          <p:cNvSpPr>
            <a:spLocks noChangeArrowheads="1"/>
          </p:cNvSpPr>
          <p:nvPr/>
        </p:nvSpPr>
        <p:spPr bwMode="auto">
          <a:xfrm>
            <a:off x="6324600" y="2760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0" name="Oval 22"/>
          <p:cNvSpPr>
            <a:spLocks noChangeArrowheads="1"/>
          </p:cNvSpPr>
          <p:nvPr/>
        </p:nvSpPr>
        <p:spPr bwMode="auto">
          <a:xfrm>
            <a:off x="5867400" y="2836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1" name="Oval 23"/>
          <p:cNvSpPr>
            <a:spLocks noChangeArrowheads="1"/>
          </p:cNvSpPr>
          <p:nvPr/>
        </p:nvSpPr>
        <p:spPr bwMode="auto">
          <a:xfrm>
            <a:off x="6629400" y="2532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2" name="Oval 24"/>
          <p:cNvSpPr>
            <a:spLocks noChangeArrowheads="1"/>
          </p:cNvSpPr>
          <p:nvPr/>
        </p:nvSpPr>
        <p:spPr bwMode="auto">
          <a:xfrm>
            <a:off x="59436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3" name="Oval 25"/>
          <p:cNvSpPr>
            <a:spLocks noChangeArrowheads="1"/>
          </p:cNvSpPr>
          <p:nvPr/>
        </p:nvSpPr>
        <p:spPr bwMode="auto">
          <a:xfrm>
            <a:off x="5562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4" name="Oval 26"/>
          <p:cNvSpPr>
            <a:spLocks noChangeArrowheads="1"/>
          </p:cNvSpPr>
          <p:nvPr/>
        </p:nvSpPr>
        <p:spPr bwMode="auto">
          <a:xfrm>
            <a:off x="5715000" y="2532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5" name="Oval 27"/>
          <p:cNvSpPr>
            <a:spLocks noChangeArrowheads="1"/>
          </p:cNvSpPr>
          <p:nvPr/>
        </p:nvSpPr>
        <p:spPr bwMode="auto">
          <a:xfrm>
            <a:off x="5943600" y="2455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6" name="Oval 28"/>
          <p:cNvSpPr>
            <a:spLocks noChangeArrowheads="1"/>
          </p:cNvSpPr>
          <p:nvPr/>
        </p:nvSpPr>
        <p:spPr bwMode="auto">
          <a:xfrm>
            <a:off x="6172200" y="24558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7" name="Oval 29"/>
          <p:cNvSpPr>
            <a:spLocks noChangeArrowheads="1"/>
          </p:cNvSpPr>
          <p:nvPr/>
        </p:nvSpPr>
        <p:spPr bwMode="auto">
          <a:xfrm>
            <a:off x="6096000" y="2913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8" name="Oval 30"/>
          <p:cNvSpPr>
            <a:spLocks noChangeArrowheads="1"/>
          </p:cNvSpPr>
          <p:nvPr/>
        </p:nvSpPr>
        <p:spPr bwMode="auto">
          <a:xfrm>
            <a:off x="5638800" y="2989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59" name="Oval 31"/>
          <p:cNvSpPr>
            <a:spLocks noChangeArrowheads="1"/>
          </p:cNvSpPr>
          <p:nvPr/>
        </p:nvSpPr>
        <p:spPr bwMode="auto">
          <a:xfrm>
            <a:off x="64008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0" name="Oval 32"/>
          <p:cNvSpPr>
            <a:spLocks noChangeArrowheads="1"/>
          </p:cNvSpPr>
          <p:nvPr/>
        </p:nvSpPr>
        <p:spPr bwMode="auto">
          <a:xfrm>
            <a:off x="5715000" y="2760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1" name="Oval 33"/>
          <p:cNvSpPr>
            <a:spLocks noChangeArrowheads="1"/>
          </p:cNvSpPr>
          <p:nvPr/>
        </p:nvSpPr>
        <p:spPr bwMode="auto">
          <a:xfrm>
            <a:off x="5867400" y="2532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2" name="Oval 34"/>
          <p:cNvSpPr>
            <a:spLocks noChangeArrowheads="1"/>
          </p:cNvSpPr>
          <p:nvPr/>
        </p:nvSpPr>
        <p:spPr bwMode="auto">
          <a:xfrm>
            <a:off x="60198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3" name="Oval 35"/>
          <p:cNvSpPr>
            <a:spLocks noChangeArrowheads="1"/>
          </p:cNvSpPr>
          <p:nvPr/>
        </p:nvSpPr>
        <p:spPr bwMode="auto">
          <a:xfrm>
            <a:off x="62484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4" name="Oval 36"/>
          <p:cNvSpPr>
            <a:spLocks noChangeArrowheads="1"/>
          </p:cNvSpPr>
          <p:nvPr/>
        </p:nvSpPr>
        <p:spPr bwMode="auto">
          <a:xfrm>
            <a:off x="64770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5" name="Oval 37"/>
          <p:cNvSpPr>
            <a:spLocks noChangeArrowheads="1"/>
          </p:cNvSpPr>
          <p:nvPr/>
        </p:nvSpPr>
        <p:spPr bwMode="auto">
          <a:xfrm>
            <a:off x="6019800" y="2913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6" name="Oval 38"/>
          <p:cNvSpPr>
            <a:spLocks noChangeArrowheads="1"/>
          </p:cNvSpPr>
          <p:nvPr/>
        </p:nvSpPr>
        <p:spPr bwMode="auto">
          <a:xfrm>
            <a:off x="72390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7" name="Oval 39"/>
          <p:cNvSpPr>
            <a:spLocks noChangeArrowheads="1"/>
          </p:cNvSpPr>
          <p:nvPr/>
        </p:nvSpPr>
        <p:spPr bwMode="auto">
          <a:xfrm>
            <a:off x="70866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8" name="Oval 40"/>
          <p:cNvSpPr>
            <a:spLocks noChangeArrowheads="1"/>
          </p:cNvSpPr>
          <p:nvPr/>
        </p:nvSpPr>
        <p:spPr bwMode="auto">
          <a:xfrm>
            <a:off x="7543800" y="23796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69" name="Oval 41"/>
          <p:cNvSpPr>
            <a:spLocks noChangeArrowheads="1"/>
          </p:cNvSpPr>
          <p:nvPr/>
        </p:nvSpPr>
        <p:spPr bwMode="auto">
          <a:xfrm>
            <a:off x="7543800" y="26844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0" name="Oval 42"/>
          <p:cNvSpPr>
            <a:spLocks noChangeArrowheads="1"/>
          </p:cNvSpPr>
          <p:nvPr/>
        </p:nvSpPr>
        <p:spPr bwMode="auto">
          <a:xfrm>
            <a:off x="7162800" y="2913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1" name="Oval 43"/>
          <p:cNvSpPr>
            <a:spLocks noChangeArrowheads="1"/>
          </p:cNvSpPr>
          <p:nvPr/>
        </p:nvSpPr>
        <p:spPr bwMode="auto">
          <a:xfrm>
            <a:off x="7315200" y="2608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2" name="Oval 44"/>
          <p:cNvSpPr>
            <a:spLocks noChangeArrowheads="1"/>
          </p:cNvSpPr>
          <p:nvPr/>
        </p:nvSpPr>
        <p:spPr bwMode="auto">
          <a:xfrm>
            <a:off x="7696200" y="29892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3" name="Oval 45"/>
          <p:cNvSpPr>
            <a:spLocks noChangeArrowheads="1"/>
          </p:cNvSpPr>
          <p:nvPr/>
        </p:nvSpPr>
        <p:spPr bwMode="auto">
          <a:xfrm>
            <a:off x="7543800" y="2151062"/>
            <a:ext cx="76200" cy="762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4" name="Freeform 46"/>
          <p:cNvSpPr>
            <a:spLocks/>
          </p:cNvSpPr>
          <p:nvPr/>
        </p:nvSpPr>
        <p:spPr bwMode="auto">
          <a:xfrm>
            <a:off x="7239000" y="2760662"/>
            <a:ext cx="838200" cy="609600"/>
          </a:xfrm>
          <a:custGeom>
            <a:avLst/>
            <a:gdLst>
              <a:gd name="T0" fmla="*/ 528 w 528"/>
              <a:gd name="T1" fmla="*/ 96 h 384"/>
              <a:gd name="T2" fmla="*/ 96 w 528"/>
              <a:gd name="T3" fmla="*/ 48 h 384"/>
              <a:gd name="T4" fmla="*/ 0 w 528"/>
              <a:gd name="T5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384">
                <a:moveTo>
                  <a:pt x="528" y="96"/>
                </a:moveTo>
                <a:cubicBezTo>
                  <a:pt x="356" y="48"/>
                  <a:pt x="184" y="0"/>
                  <a:pt x="96" y="48"/>
                </a:cubicBezTo>
                <a:cubicBezTo>
                  <a:pt x="8" y="96"/>
                  <a:pt x="16" y="328"/>
                  <a:pt x="0" y="384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5" name="Freeform 47"/>
          <p:cNvSpPr>
            <a:spLocks/>
          </p:cNvSpPr>
          <p:nvPr/>
        </p:nvSpPr>
        <p:spPr bwMode="auto">
          <a:xfrm>
            <a:off x="7378700" y="1998662"/>
            <a:ext cx="622300" cy="355600"/>
          </a:xfrm>
          <a:custGeom>
            <a:avLst/>
            <a:gdLst>
              <a:gd name="T0" fmla="*/ 56 w 392"/>
              <a:gd name="T1" fmla="*/ 0 h 224"/>
              <a:gd name="T2" fmla="*/ 56 w 392"/>
              <a:gd name="T3" fmla="*/ 192 h 224"/>
              <a:gd name="T4" fmla="*/ 392 w 392"/>
              <a:gd name="T5" fmla="*/ 19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2" h="224">
                <a:moveTo>
                  <a:pt x="56" y="0"/>
                </a:moveTo>
                <a:cubicBezTo>
                  <a:pt x="28" y="80"/>
                  <a:pt x="0" y="160"/>
                  <a:pt x="56" y="192"/>
                </a:cubicBezTo>
                <a:cubicBezTo>
                  <a:pt x="112" y="224"/>
                  <a:pt x="336" y="192"/>
                  <a:pt x="392" y="192"/>
                </a:cubicBezTo>
              </a:path>
            </a:pathLst>
          </a:custGeom>
          <a:noFill/>
          <a:ln w="28575" cmpd="sng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8576" name="Line 48"/>
          <p:cNvSpPr>
            <a:spLocks noChangeShapeType="1"/>
          </p:cNvSpPr>
          <p:nvPr/>
        </p:nvSpPr>
        <p:spPr bwMode="auto">
          <a:xfrm>
            <a:off x="6781800" y="1693862"/>
            <a:ext cx="0" cy="1600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8578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116650"/>
              </p:ext>
            </p:extLst>
          </p:nvPr>
        </p:nvGraphicFramePr>
        <p:xfrm>
          <a:off x="457200" y="4038600"/>
          <a:ext cx="50434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59" name="Equation" r:id="rId6" imgW="2425680" imgH="419040" progId="Equation.3">
                  <p:embed/>
                </p:oleObj>
              </mc:Choice>
              <mc:Fallback>
                <p:oleObj name="Equation" r:id="rId6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50434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</p:spTree>
    <p:extLst>
      <p:ext uri="{BB962C8B-B14F-4D97-AF65-F5344CB8AC3E}">
        <p14:creationId xmlns:p14="http://schemas.microsoft.com/office/powerpoint/2010/main" val="68608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A35DA-CC6E-4FD3-B310-08661160C0C9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906243" name="Text Box 3"/>
          <p:cNvSpPr txBox="1">
            <a:spLocks noChangeArrowheads="1"/>
          </p:cNvSpPr>
          <p:nvPr/>
        </p:nvSpPr>
        <p:spPr bwMode="auto">
          <a:xfrm>
            <a:off x="593725" y="1216025"/>
            <a:ext cx="601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The disassociation measure (</a:t>
            </a:r>
            <a:r>
              <a:rPr lang="en-US" altLang="en-US" sz="240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want to minimize</a:t>
            </a:r>
            <a:r>
              <a:rPr lang="en-US" altLang="en-US" sz="24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)</a:t>
            </a:r>
          </a:p>
        </p:txBody>
      </p:sp>
      <p:cxnSp>
        <p:nvCxnSpPr>
          <p:cNvPr id="906244" name="AutoShape 4"/>
          <p:cNvCxnSpPr>
            <a:cxnSpLocks noChangeShapeType="1"/>
          </p:cNvCxnSpPr>
          <p:nvPr/>
        </p:nvCxnSpPr>
        <p:spPr bwMode="auto">
          <a:xfrm>
            <a:off x="1676400" y="310673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6245" name="AutoShape 5"/>
          <p:cNvCxnSpPr>
            <a:cxnSpLocks noChangeShapeType="1"/>
          </p:cNvCxnSpPr>
          <p:nvPr/>
        </p:nvCxnSpPr>
        <p:spPr bwMode="auto">
          <a:xfrm>
            <a:off x="4984750" y="27828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6246" name="AutoShape 6"/>
          <p:cNvCxnSpPr>
            <a:cxnSpLocks noChangeShapeType="1"/>
          </p:cNvCxnSpPr>
          <p:nvPr/>
        </p:nvCxnSpPr>
        <p:spPr bwMode="auto">
          <a:xfrm>
            <a:off x="4994275" y="3359150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6247" name="AutoShape 7"/>
          <p:cNvCxnSpPr>
            <a:cxnSpLocks noChangeShapeType="1"/>
          </p:cNvCxnSpPr>
          <p:nvPr/>
        </p:nvCxnSpPr>
        <p:spPr bwMode="auto">
          <a:xfrm>
            <a:off x="7010400" y="2782887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06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70754"/>
              </p:ext>
            </p:extLst>
          </p:nvPr>
        </p:nvGraphicFramePr>
        <p:xfrm>
          <a:off x="152400" y="1865312"/>
          <a:ext cx="8874125" cy="416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53" name="Equation" r:id="rId4" imgW="4267080" imgH="1955520" progId="Equation.3">
                  <p:embed/>
                </p:oleObj>
              </mc:Choice>
              <mc:Fallback>
                <p:oleObj name="Equation" r:id="rId4" imgW="4267080" imgH="1955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65312"/>
                        <a:ext cx="8874125" cy="416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6249" name="Rectangle 9"/>
          <p:cNvSpPr>
            <a:spLocks noChangeArrowheads="1"/>
          </p:cNvSpPr>
          <p:nvPr/>
        </p:nvSpPr>
        <p:spPr bwMode="auto">
          <a:xfrm>
            <a:off x="762000" y="5715000"/>
            <a:ext cx="683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Within cluster association measure  (</a:t>
            </a:r>
            <a:r>
              <a:rPr lang="en-US" altLang="en-US" sz="2400" u="none" dirty="0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want to maximize</a:t>
            </a: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).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752137" y="171450"/>
            <a:ext cx="36016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Cut Algorithms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" y="25908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48400" y="541020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470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7829-1032-4961-8F27-2664702B93EA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978947" name="Text Box 3"/>
          <p:cNvSpPr txBox="1">
            <a:spLocks noChangeArrowheads="1"/>
          </p:cNvSpPr>
          <p:nvPr/>
        </p:nvSpPr>
        <p:spPr bwMode="auto">
          <a:xfrm>
            <a:off x="593725" y="1352550"/>
            <a:ext cx="78644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sz="280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two partition criteria that we seek: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      </a:t>
            </a:r>
            <a:r>
              <a:rPr lang="en-US" altLang="en-US" sz="2800" b="0" u="none">
                <a:solidFill>
                  <a:srgbClr val="33CC33"/>
                </a:solidFill>
                <a:effectLst/>
                <a:latin typeface="Arial Narrow" pitchFamily="34" charset="0"/>
                <a:sym typeface="Symbol" pitchFamily="18" charset="2"/>
              </a:rPr>
              <a:t>minimizing the disassociation measure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and 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      </a:t>
            </a:r>
            <a:r>
              <a:rPr lang="en-US" altLang="en-US" sz="2800" b="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maximizing the within cluster association measure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are related and can be satisfied simultaneously.</a:t>
            </a:r>
          </a:p>
          <a:p>
            <a:endParaRPr lang="en-US" altLang="en-US" sz="2800" b="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endParaRPr lang="en-US" altLang="en-US" sz="2800" b="0" u="none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How to compute it efficiently: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The problem of Normalized Cut is NP hard.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Approximation algorithms are based on </a:t>
            </a:r>
          </a:p>
          <a:p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</a:t>
            </a:r>
            <a:r>
              <a:rPr lang="en-US" altLang="en-US" sz="2800" b="0" u="none">
                <a:solidFill>
                  <a:srgbClr val="0000FF"/>
                </a:solidFill>
                <a:effectLst/>
                <a:latin typeface="Arial Narrow" pitchFamily="34" charset="0"/>
                <a:sym typeface="Symbol" pitchFamily="18" charset="2"/>
              </a:rPr>
              <a:t>Spectral Methods - </a:t>
            </a:r>
            <a:r>
              <a:rPr lang="en-US" altLang="en-US" sz="2800" b="0" u="none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solving an eigenvalue problem</a:t>
            </a:r>
          </a:p>
        </p:txBody>
      </p:sp>
      <p:cxnSp>
        <p:nvCxnSpPr>
          <p:cNvPr id="978948" name="AutoShape 4"/>
          <p:cNvCxnSpPr>
            <a:cxnSpLocks noChangeShapeType="1"/>
          </p:cNvCxnSpPr>
          <p:nvPr/>
        </p:nvCxnSpPr>
        <p:spPr bwMode="auto">
          <a:xfrm>
            <a:off x="1676400" y="329406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8949" name="AutoShape 5"/>
          <p:cNvCxnSpPr>
            <a:cxnSpLocks noChangeShapeType="1"/>
          </p:cNvCxnSpPr>
          <p:nvPr/>
        </p:nvCxnSpPr>
        <p:spPr bwMode="auto">
          <a:xfrm>
            <a:off x="4984750" y="29702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8950" name="AutoShape 6"/>
          <p:cNvCxnSpPr>
            <a:cxnSpLocks noChangeShapeType="1"/>
          </p:cNvCxnSpPr>
          <p:nvPr/>
        </p:nvCxnSpPr>
        <p:spPr bwMode="auto">
          <a:xfrm>
            <a:off x="4994275" y="35464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8951" name="AutoShape 7"/>
          <p:cNvCxnSpPr>
            <a:cxnSpLocks noChangeShapeType="1"/>
          </p:cNvCxnSpPr>
          <p:nvPr/>
        </p:nvCxnSpPr>
        <p:spPr bwMode="auto">
          <a:xfrm>
            <a:off x="7010400" y="2970212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374294" y="171450"/>
            <a:ext cx="63573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 smtClean="0">
                <a:solidFill>
                  <a:srgbClr val="003300"/>
                </a:solidFill>
                <a:effectLst/>
                <a:latin typeface="+mj-lt"/>
              </a:rPr>
              <a:t>Normalized Cut </a:t>
            </a:r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1398071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525963"/>
          </a:xfrm>
        </p:spPr>
        <p:txBody>
          <a:bodyPr/>
          <a:lstStyle/>
          <a:p>
            <a:r>
              <a:rPr lang="en-US" altLang="en-US" sz="2000" dirty="0"/>
              <a:t>The last definitions assume that the objects to be clustered are </a:t>
            </a:r>
            <a:r>
              <a:rPr lang="en-US" altLang="en-US" sz="2000" dirty="0" smtClean="0"/>
              <a:t>   </a:t>
            </a:r>
            <a:r>
              <a:rPr lang="en-US" altLang="en-US" sz="2000" dirty="0"/>
              <a:t>represented as points in some measurements space.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“</a:t>
            </a:r>
            <a:r>
              <a:rPr lang="en-US" altLang="en-US" sz="2000" dirty="0"/>
              <a:t>We recognize a cluster when we see it”.</a:t>
            </a:r>
          </a:p>
          <a:p>
            <a:endParaRPr lang="en-US" altLang="en-US" sz="2000" dirty="0"/>
          </a:p>
          <a:p>
            <a:r>
              <a:rPr lang="en-US" altLang="en-US" sz="2000" dirty="0" smtClean="0"/>
              <a:t>It </a:t>
            </a:r>
            <a:r>
              <a:rPr lang="en-US" altLang="en-US" sz="2000" dirty="0"/>
              <a:t>is easy to give a functional definition for a cluster, but a </a:t>
            </a:r>
            <a:r>
              <a:rPr lang="en-US" altLang="en-US" sz="2000" dirty="0" smtClean="0"/>
              <a:t>lot     </a:t>
            </a:r>
            <a:r>
              <a:rPr lang="en-US" altLang="en-US" sz="2000" dirty="0"/>
              <a:t>harder to give an operational definition. 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 smtClean="0"/>
              <a:t>One </a:t>
            </a:r>
            <a:r>
              <a:rPr lang="en-US" altLang="en-US" sz="2000" dirty="0"/>
              <a:t>reason may be that objects can be clustered into groups with </a:t>
            </a:r>
            <a:r>
              <a:rPr lang="en-US" altLang="en-US" sz="2000" dirty="0" smtClean="0"/>
              <a:t>a </a:t>
            </a:r>
            <a:r>
              <a:rPr lang="en-US" altLang="en-US" sz="2000" dirty="0"/>
              <a:t>purpose in </a:t>
            </a:r>
            <a:r>
              <a:rPr lang="en-US" altLang="en-US" sz="2000" dirty="0" smtClean="0"/>
              <a:t>mind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/>
              <a:t>shape, size, time, resolution,….)</a:t>
            </a:r>
          </a:p>
          <a:p>
            <a:endParaRPr lang="en-US" altLang="en-US" sz="2000" dirty="0" smtClean="0"/>
          </a:p>
          <a:p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8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F3119-92AE-42D5-A037-E2DEE7587D85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025026" name="Text Box 2"/>
          <p:cNvSpPr txBox="1">
            <a:spLocks noChangeArrowheads="1"/>
          </p:cNvSpPr>
          <p:nvPr/>
        </p:nvSpPr>
        <p:spPr bwMode="auto">
          <a:xfrm>
            <a:off x="2082588" y="171450"/>
            <a:ext cx="494231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400" b="0" u="none" dirty="0">
                <a:solidFill>
                  <a:srgbClr val="003300"/>
                </a:solidFill>
                <a:effectLst/>
                <a:latin typeface="+mj-lt"/>
              </a:rPr>
              <a:t>Clustering: Summary</a:t>
            </a:r>
          </a:p>
        </p:txBody>
      </p:sp>
      <p:sp>
        <p:nvSpPr>
          <p:cNvPr id="1025027" name="Text Box 3"/>
          <p:cNvSpPr txBox="1">
            <a:spLocks noChangeArrowheads="1"/>
          </p:cNvSpPr>
          <p:nvPr/>
        </p:nvSpPr>
        <p:spPr bwMode="auto">
          <a:xfrm>
            <a:off x="534585" y="1278553"/>
            <a:ext cx="83216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en-US" sz="240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The problem of partitioning a set of point into k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groups is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ill defined.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Determining the features space and the similarity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measure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may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be  </a:t>
            </a: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application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dependent and are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crucial </a:t>
            </a: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in many cases.</a:t>
            </a:r>
          </a:p>
          <a:p>
            <a:pPr>
              <a:buFontTx/>
              <a:buChar char="•"/>
            </a:pP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Standard approaches: </a:t>
            </a:r>
            <a:endParaRPr lang="en-US" altLang="en-US" sz="2400" b="0" u="none" dirty="0" smtClean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r>
              <a:rPr lang="en-US" altLang="en-US" sz="2400" u="none" dirty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altLang="en-US" sz="2400" u="none" dirty="0" smtClean="0">
                <a:solidFill>
                  <a:srgbClr val="000066"/>
                </a:solidFill>
                <a:latin typeface="Arial Narrow" pitchFamily="34" charset="0"/>
                <a:sym typeface="Symbol" pitchFamily="18" charset="2"/>
              </a:rPr>
              <a:t>       </a:t>
            </a:r>
            <a:r>
              <a:rPr lang="en-US" altLang="en-US" sz="2400" b="0" u="none" dirty="0" smtClean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k-means; agglomerative methods </a:t>
            </a:r>
            <a:endParaRPr lang="en-US" altLang="en-US" sz="2400" b="0" u="none" dirty="0">
              <a:solidFill>
                <a:srgbClr val="000066"/>
              </a:solidFill>
              <a:effectLst/>
              <a:latin typeface="Arial Narrow" pitchFamily="34" charset="0"/>
              <a:sym typeface="Symbol" pitchFamily="18" charset="2"/>
            </a:endParaRP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Graph Theoretic methods: 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MST algorithms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Cut algorithm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       Normalized Cut/Spectral Methods</a:t>
            </a:r>
          </a:p>
          <a:p>
            <a:pPr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Key questions in current research:</a:t>
            </a:r>
          </a:p>
          <a:p>
            <a:pPr lvl="1">
              <a:buFontTx/>
              <a:buChar char="•"/>
            </a:pPr>
            <a:r>
              <a:rPr lang="en-US" altLang="en-US" sz="2400" b="0" u="none" dirty="0">
                <a:solidFill>
                  <a:srgbClr val="000066"/>
                </a:solidFill>
                <a:effectLst/>
                <a:latin typeface="Arial Narrow" pitchFamily="34" charset="0"/>
                <a:sym typeface="Symbol" pitchFamily="18" charset="2"/>
              </a:rPr>
              <a:t> Scalability; Metric Learning</a:t>
            </a:r>
          </a:p>
        </p:txBody>
      </p:sp>
      <p:cxnSp>
        <p:nvCxnSpPr>
          <p:cNvPr id="1025028" name="AutoShape 4"/>
          <p:cNvCxnSpPr>
            <a:cxnSpLocks noChangeShapeType="1"/>
          </p:cNvCxnSpPr>
          <p:nvPr/>
        </p:nvCxnSpPr>
        <p:spPr bwMode="auto">
          <a:xfrm>
            <a:off x="1676400" y="268922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29" name="AutoShape 5"/>
          <p:cNvCxnSpPr>
            <a:cxnSpLocks noChangeShapeType="1"/>
          </p:cNvCxnSpPr>
          <p:nvPr/>
        </p:nvCxnSpPr>
        <p:spPr bwMode="auto">
          <a:xfrm>
            <a:off x="498475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30" name="AutoShape 6"/>
          <p:cNvCxnSpPr>
            <a:cxnSpLocks noChangeShapeType="1"/>
          </p:cNvCxnSpPr>
          <p:nvPr/>
        </p:nvCxnSpPr>
        <p:spPr bwMode="auto">
          <a:xfrm>
            <a:off x="4994275" y="2941638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31" name="AutoShape 7"/>
          <p:cNvCxnSpPr>
            <a:cxnSpLocks noChangeShapeType="1"/>
          </p:cNvCxnSpPr>
          <p:nvPr/>
        </p:nvCxnSpPr>
        <p:spPr bwMode="auto">
          <a:xfrm>
            <a:off x="7010400" y="2365375"/>
            <a:ext cx="457200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667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2800" dirty="0">
                <a:latin typeface="Comic Sans MS" pitchFamily="66" charset="0"/>
              </a:rPr>
              <a:t>Importance of a Metric for a Clustering Algorithm</a:t>
            </a:r>
          </a:p>
        </p:txBody>
      </p:sp>
      <p:grpSp>
        <p:nvGrpSpPr>
          <p:cNvPr id="1041411" name="Group 3"/>
          <p:cNvGrpSpPr>
            <a:grpSpLocks/>
          </p:cNvGrpSpPr>
          <p:nvPr/>
        </p:nvGrpSpPr>
        <p:grpSpPr bwMode="auto">
          <a:xfrm>
            <a:off x="3886200" y="3048000"/>
            <a:ext cx="1371600" cy="1600200"/>
            <a:chOff x="1584" y="912"/>
            <a:chExt cx="864" cy="1008"/>
          </a:xfrm>
        </p:grpSpPr>
        <p:sp>
          <p:nvSpPr>
            <p:cNvPr id="1041412" name="Oval 4"/>
            <p:cNvSpPr>
              <a:spLocks noChangeArrowheads="1"/>
            </p:cNvSpPr>
            <p:nvPr/>
          </p:nvSpPr>
          <p:spPr bwMode="auto">
            <a:xfrm>
              <a:off x="15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3" name="Oval 5"/>
            <p:cNvSpPr>
              <a:spLocks noChangeArrowheads="1"/>
            </p:cNvSpPr>
            <p:nvPr/>
          </p:nvSpPr>
          <p:spPr bwMode="auto">
            <a:xfrm>
              <a:off x="16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4" name="Oval 6"/>
            <p:cNvSpPr>
              <a:spLocks noChangeArrowheads="1"/>
            </p:cNvSpPr>
            <p:nvPr/>
          </p:nvSpPr>
          <p:spPr bwMode="auto">
            <a:xfrm>
              <a:off x="1920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5" name="Oval 7"/>
            <p:cNvSpPr>
              <a:spLocks noChangeArrowheads="1"/>
            </p:cNvSpPr>
            <p:nvPr/>
          </p:nvSpPr>
          <p:spPr bwMode="auto">
            <a:xfrm>
              <a:off x="2016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6" name="Oval 8"/>
            <p:cNvSpPr>
              <a:spLocks noChangeArrowheads="1"/>
            </p:cNvSpPr>
            <p:nvPr/>
          </p:nvSpPr>
          <p:spPr bwMode="auto">
            <a:xfrm>
              <a:off x="17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7" name="Oval 9"/>
            <p:cNvSpPr>
              <a:spLocks noChangeArrowheads="1"/>
            </p:cNvSpPr>
            <p:nvPr/>
          </p:nvSpPr>
          <p:spPr bwMode="auto">
            <a:xfrm>
              <a:off x="187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8" name="Oval 10"/>
            <p:cNvSpPr>
              <a:spLocks noChangeArrowheads="1"/>
            </p:cNvSpPr>
            <p:nvPr/>
          </p:nvSpPr>
          <p:spPr bwMode="auto">
            <a:xfrm>
              <a:off x="2112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19" name="Oval 11"/>
            <p:cNvSpPr>
              <a:spLocks noChangeArrowheads="1"/>
            </p:cNvSpPr>
            <p:nvPr/>
          </p:nvSpPr>
          <p:spPr bwMode="auto">
            <a:xfrm>
              <a:off x="22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20" name="Oval 12"/>
            <p:cNvSpPr>
              <a:spLocks noChangeArrowheads="1"/>
            </p:cNvSpPr>
            <p:nvPr/>
          </p:nvSpPr>
          <p:spPr bwMode="auto">
            <a:xfrm>
              <a:off x="196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21" name="Oval 13"/>
            <p:cNvSpPr>
              <a:spLocks noChangeArrowheads="1"/>
            </p:cNvSpPr>
            <p:nvPr/>
          </p:nvSpPr>
          <p:spPr bwMode="auto">
            <a:xfrm>
              <a:off x="206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22" name="Oval 14"/>
            <p:cNvSpPr>
              <a:spLocks noChangeArrowheads="1"/>
            </p:cNvSpPr>
            <p:nvPr/>
          </p:nvSpPr>
          <p:spPr bwMode="auto">
            <a:xfrm>
              <a:off x="23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23" name="Oval 15"/>
            <p:cNvSpPr>
              <a:spLocks noChangeArrowheads="1"/>
            </p:cNvSpPr>
            <p:nvPr/>
          </p:nvSpPr>
          <p:spPr bwMode="auto">
            <a:xfrm>
              <a:off x="24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1424" name="Text Box 16"/>
          <p:cNvSpPr txBox="1">
            <a:spLocks noChangeArrowheads="1"/>
          </p:cNvSpPr>
          <p:nvPr/>
        </p:nvSpPr>
        <p:spPr bwMode="auto">
          <a:xfrm>
            <a:off x="1219200" y="1981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(x,x’) = [(f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 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- 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’) 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+(f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 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- 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’) 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]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1/2</a:t>
            </a:r>
          </a:p>
        </p:txBody>
      </p:sp>
      <p:sp>
        <p:nvSpPr>
          <p:cNvPr id="1041425" name="Text Box 17"/>
          <p:cNvSpPr txBox="1">
            <a:spLocks noChangeArrowheads="1"/>
          </p:cNvSpPr>
          <p:nvPr/>
        </p:nvSpPr>
        <p:spPr bwMode="auto">
          <a:xfrm>
            <a:off x="5181600" y="1981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d</a:t>
            </a:r>
            <a:r>
              <a:rPr lang="en-US" altLang="en-US" sz="1800" b="0" u="none" baseline="30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(x,x’) = |(f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+ 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)-(f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1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’+f</a:t>
            </a:r>
            <a:r>
              <a:rPr lang="en-US" altLang="en-US" sz="1800" b="0" u="none" baseline="-25000">
                <a:solidFill>
                  <a:srgbClr val="0000FF"/>
                </a:solidFill>
                <a:effectLst/>
                <a:latin typeface="Comic Sans MS" pitchFamily="66" charset="0"/>
              </a:rPr>
              <a:t>2</a:t>
            </a:r>
            <a:r>
              <a:rPr lang="en-US" altLang="en-US" sz="1800" b="0" u="none">
                <a:solidFill>
                  <a:srgbClr val="0000FF"/>
                </a:solidFill>
                <a:effectLst/>
                <a:latin typeface="Comic Sans MS" pitchFamily="66" charset="0"/>
              </a:rPr>
              <a:t>’)|</a:t>
            </a:r>
          </a:p>
        </p:txBody>
      </p:sp>
      <p:grpSp>
        <p:nvGrpSpPr>
          <p:cNvPr id="1041426" name="Group 18"/>
          <p:cNvGrpSpPr>
            <a:grpSpLocks/>
          </p:cNvGrpSpPr>
          <p:nvPr/>
        </p:nvGrpSpPr>
        <p:grpSpPr bwMode="auto">
          <a:xfrm>
            <a:off x="1752600" y="3048000"/>
            <a:ext cx="1371600" cy="1600200"/>
            <a:chOff x="384" y="912"/>
            <a:chExt cx="864" cy="1008"/>
          </a:xfrm>
        </p:grpSpPr>
        <p:sp>
          <p:nvSpPr>
            <p:cNvPr id="1041427" name="Oval 19"/>
            <p:cNvSpPr>
              <a:spLocks noChangeArrowheads="1"/>
            </p:cNvSpPr>
            <p:nvPr/>
          </p:nvSpPr>
          <p:spPr bwMode="auto">
            <a:xfrm>
              <a:off x="384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28" name="Oval 20"/>
            <p:cNvSpPr>
              <a:spLocks noChangeArrowheads="1"/>
            </p:cNvSpPr>
            <p:nvPr/>
          </p:nvSpPr>
          <p:spPr bwMode="auto">
            <a:xfrm>
              <a:off x="48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29" name="Oval 21"/>
            <p:cNvSpPr>
              <a:spLocks noChangeArrowheads="1"/>
            </p:cNvSpPr>
            <p:nvPr/>
          </p:nvSpPr>
          <p:spPr bwMode="auto">
            <a:xfrm>
              <a:off x="720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0" name="Oval 22"/>
            <p:cNvSpPr>
              <a:spLocks noChangeArrowheads="1"/>
            </p:cNvSpPr>
            <p:nvPr/>
          </p:nvSpPr>
          <p:spPr bwMode="auto">
            <a:xfrm>
              <a:off x="816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1" name="Oval 23"/>
            <p:cNvSpPr>
              <a:spLocks noChangeArrowheads="1"/>
            </p:cNvSpPr>
            <p:nvPr/>
          </p:nvSpPr>
          <p:spPr bwMode="auto">
            <a:xfrm>
              <a:off x="576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2" name="Oval 24"/>
            <p:cNvSpPr>
              <a:spLocks noChangeArrowheads="1"/>
            </p:cNvSpPr>
            <p:nvPr/>
          </p:nvSpPr>
          <p:spPr bwMode="auto">
            <a:xfrm>
              <a:off x="672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3" name="Oval 25"/>
            <p:cNvSpPr>
              <a:spLocks noChangeArrowheads="1"/>
            </p:cNvSpPr>
            <p:nvPr/>
          </p:nvSpPr>
          <p:spPr bwMode="auto">
            <a:xfrm>
              <a:off x="912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4" name="Oval 26"/>
            <p:cNvSpPr>
              <a:spLocks noChangeArrowheads="1"/>
            </p:cNvSpPr>
            <p:nvPr/>
          </p:nvSpPr>
          <p:spPr bwMode="auto">
            <a:xfrm>
              <a:off x="1008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5" name="Oval 27"/>
            <p:cNvSpPr>
              <a:spLocks noChangeArrowheads="1"/>
            </p:cNvSpPr>
            <p:nvPr/>
          </p:nvSpPr>
          <p:spPr bwMode="auto">
            <a:xfrm>
              <a:off x="768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6" name="Oval 28"/>
            <p:cNvSpPr>
              <a:spLocks noChangeArrowheads="1"/>
            </p:cNvSpPr>
            <p:nvPr/>
          </p:nvSpPr>
          <p:spPr bwMode="auto">
            <a:xfrm>
              <a:off x="864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7" name="Oval 29"/>
            <p:cNvSpPr>
              <a:spLocks noChangeArrowheads="1"/>
            </p:cNvSpPr>
            <p:nvPr/>
          </p:nvSpPr>
          <p:spPr bwMode="auto">
            <a:xfrm>
              <a:off x="1104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38" name="Oval 30"/>
            <p:cNvSpPr>
              <a:spLocks noChangeArrowheads="1"/>
            </p:cNvSpPr>
            <p:nvPr/>
          </p:nvSpPr>
          <p:spPr bwMode="auto">
            <a:xfrm>
              <a:off x="1200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1439" name="Group 31"/>
          <p:cNvGrpSpPr>
            <a:grpSpLocks/>
          </p:cNvGrpSpPr>
          <p:nvPr/>
        </p:nvGrpSpPr>
        <p:grpSpPr bwMode="auto">
          <a:xfrm>
            <a:off x="5943600" y="3048000"/>
            <a:ext cx="1371600" cy="1600200"/>
            <a:chOff x="2688" y="912"/>
            <a:chExt cx="864" cy="1008"/>
          </a:xfrm>
        </p:grpSpPr>
        <p:sp>
          <p:nvSpPr>
            <p:cNvPr id="1041440" name="Oval 32"/>
            <p:cNvSpPr>
              <a:spLocks noChangeArrowheads="1"/>
            </p:cNvSpPr>
            <p:nvPr/>
          </p:nvSpPr>
          <p:spPr bwMode="auto">
            <a:xfrm>
              <a:off x="2688" y="9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1" name="Oval 33"/>
            <p:cNvSpPr>
              <a:spLocks noChangeArrowheads="1"/>
            </p:cNvSpPr>
            <p:nvPr/>
          </p:nvSpPr>
          <p:spPr bwMode="auto">
            <a:xfrm>
              <a:off x="2784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2" name="Oval 34"/>
            <p:cNvSpPr>
              <a:spLocks noChangeArrowheads="1"/>
            </p:cNvSpPr>
            <p:nvPr/>
          </p:nvSpPr>
          <p:spPr bwMode="auto">
            <a:xfrm>
              <a:off x="3024" y="91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3" name="Oval 35"/>
            <p:cNvSpPr>
              <a:spLocks noChangeArrowheads="1"/>
            </p:cNvSpPr>
            <p:nvPr/>
          </p:nvSpPr>
          <p:spPr bwMode="auto">
            <a:xfrm>
              <a:off x="3120" y="1104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4" name="Oval 36"/>
            <p:cNvSpPr>
              <a:spLocks noChangeArrowheads="1"/>
            </p:cNvSpPr>
            <p:nvPr/>
          </p:nvSpPr>
          <p:spPr bwMode="auto">
            <a:xfrm>
              <a:off x="288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5" name="Oval 37"/>
            <p:cNvSpPr>
              <a:spLocks noChangeArrowheads="1"/>
            </p:cNvSpPr>
            <p:nvPr/>
          </p:nvSpPr>
          <p:spPr bwMode="auto">
            <a:xfrm>
              <a:off x="2976" y="14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6" name="Oval 38"/>
            <p:cNvSpPr>
              <a:spLocks noChangeArrowheads="1"/>
            </p:cNvSpPr>
            <p:nvPr/>
          </p:nvSpPr>
          <p:spPr bwMode="auto">
            <a:xfrm>
              <a:off x="3216" y="1296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7" name="Oval 39"/>
            <p:cNvSpPr>
              <a:spLocks noChangeArrowheads="1"/>
            </p:cNvSpPr>
            <p:nvPr/>
          </p:nvSpPr>
          <p:spPr bwMode="auto">
            <a:xfrm>
              <a:off x="3312" y="1488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8" name="Oval 40"/>
            <p:cNvSpPr>
              <a:spLocks noChangeArrowheads="1"/>
            </p:cNvSpPr>
            <p:nvPr/>
          </p:nvSpPr>
          <p:spPr bwMode="auto">
            <a:xfrm>
              <a:off x="3072" y="16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49" name="Oval 41"/>
            <p:cNvSpPr>
              <a:spLocks noChangeArrowheads="1"/>
            </p:cNvSpPr>
            <p:nvPr/>
          </p:nvSpPr>
          <p:spPr bwMode="auto">
            <a:xfrm>
              <a:off x="3168" y="18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50" name="Oval 42"/>
            <p:cNvSpPr>
              <a:spLocks noChangeArrowheads="1"/>
            </p:cNvSpPr>
            <p:nvPr/>
          </p:nvSpPr>
          <p:spPr bwMode="auto">
            <a:xfrm>
              <a:off x="3408" y="1680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451" name="Oval 43"/>
            <p:cNvSpPr>
              <a:spLocks noChangeArrowheads="1"/>
            </p:cNvSpPr>
            <p:nvPr/>
          </p:nvSpPr>
          <p:spPr bwMode="auto">
            <a:xfrm>
              <a:off x="3504" y="1872"/>
              <a:ext cx="48" cy="48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1452" name="Text Box 44"/>
          <p:cNvSpPr txBox="1">
            <a:spLocks noChangeArrowheads="1"/>
          </p:cNvSpPr>
          <p:nvPr/>
        </p:nvSpPr>
        <p:spPr bwMode="auto">
          <a:xfrm>
            <a:off x="1371600" y="4800600"/>
            <a:ext cx="2057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>
                <a:solidFill>
                  <a:schemeClr val="tx2"/>
                </a:solidFill>
                <a:effectLst/>
                <a:latin typeface="Comic Sans MS" pitchFamily="66" charset="0"/>
              </a:rPr>
              <a:t>(a) Single-Linkage with Euclidean</a:t>
            </a:r>
          </a:p>
        </p:txBody>
      </p:sp>
      <p:sp>
        <p:nvSpPr>
          <p:cNvPr id="1041453" name="Text Box 45"/>
          <p:cNvSpPr txBox="1">
            <a:spLocks noChangeArrowheads="1"/>
          </p:cNvSpPr>
          <p:nvPr/>
        </p:nvSpPr>
        <p:spPr bwMode="auto">
          <a:xfrm>
            <a:off x="3733800" y="4800600"/>
            <a:ext cx="2209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(b)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Comic Sans MS" pitchFamily="66" charset="0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 with Euclidean</a:t>
            </a:r>
          </a:p>
        </p:txBody>
      </p:sp>
      <p:sp>
        <p:nvSpPr>
          <p:cNvPr id="1041454" name="Text Box 46"/>
          <p:cNvSpPr txBox="1">
            <a:spLocks noChangeArrowheads="1"/>
          </p:cNvSpPr>
          <p:nvPr/>
        </p:nvSpPr>
        <p:spPr bwMode="auto">
          <a:xfrm>
            <a:off x="5791200" y="4800600"/>
            <a:ext cx="228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3688" indent="-293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4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(c) </a:t>
            </a:r>
            <a:r>
              <a:rPr lang="en-US" altLang="en-US" sz="1600" u="none" dirty="0">
                <a:solidFill>
                  <a:srgbClr val="FF0000"/>
                </a:solidFill>
                <a:effectLst/>
                <a:latin typeface="Comic Sans MS" pitchFamily="66" charset="0"/>
              </a:rPr>
              <a:t>K-Means</a:t>
            </a:r>
            <a:r>
              <a:rPr lang="en-US" altLang="en-US" sz="1600" u="none" dirty="0">
                <a:solidFill>
                  <a:schemeClr val="tx2"/>
                </a:solidFill>
                <a:effectLst/>
                <a:latin typeface="Comic Sans MS" pitchFamily="66" charset="0"/>
              </a:rPr>
              <a:t> with a Linear Metric</a:t>
            </a:r>
          </a:p>
        </p:txBody>
      </p:sp>
      <p:sp>
        <p:nvSpPr>
          <p:cNvPr id="1041455" name="Line 47"/>
          <p:cNvSpPr>
            <a:spLocks noChangeShapeType="1"/>
          </p:cNvSpPr>
          <p:nvPr/>
        </p:nvSpPr>
        <p:spPr bwMode="auto">
          <a:xfrm flipH="1">
            <a:off x="2209800" y="2438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56" name="Line 48"/>
          <p:cNvSpPr>
            <a:spLocks noChangeShapeType="1"/>
          </p:cNvSpPr>
          <p:nvPr/>
        </p:nvSpPr>
        <p:spPr bwMode="auto">
          <a:xfrm>
            <a:off x="2895600" y="24384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57" name="Line 49"/>
          <p:cNvSpPr>
            <a:spLocks noChangeShapeType="1"/>
          </p:cNvSpPr>
          <p:nvPr/>
        </p:nvSpPr>
        <p:spPr bwMode="auto">
          <a:xfrm flipH="1">
            <a:off x="6172200" y="2438400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458" name="Text Box 50"/>
          <p:cNvSpPr txBox="1">
            <a:spLocks noChangeArrowheads="1"/>
          </p:cNvSpPr>
          <p:nvPr/>
        </p:nvSpPr>
        <p:spPr bwMode="auto">
          <a:xfrm>
            <a:off x="990600" y="54864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0" u="none">
                <a:solidFill>
                  <a:srgbClr val="0000FF"/>
                </a:solidFill>
                <a:effectLst/>
                <a:latin typeface="Comic Sans MS" pitchFamily="66" charset="0"/>
              </a:rPr>
              <a:t>There is no ‘universal’ distance metric good for any clustering algorithms and for any problems.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8306"/>
      </p:ext>
    </p:extLst>
  </p:cSld>
  <p:clrMapOvr>
    <a:masterClrMapping/>
  </p:clrMapOvr>
  <p:transition advTm="93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5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371600"/>
          </a:xfrm>
        </p:spPr>
        <p:txBody>
          <a:bodyPr/>
          <a:lstStyle/>
          <a:p>
            <a:r>
              <a:rPr lang="en-US" altLang="en-US" sz="4000" dirty="0">
                <a:latin typeface="Comic Sans MS" pitchFamily="66" charset="0"/>
              </a:rPr>
              <a:t>Traditional Clustering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648200"/>
            <a:ext cx="8610600" cy="17526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tx2"/>
                </a:solidFill>
                <a:latin typeface="Comic Sans MS" pitchFamily="66" charset="0"/>
              </a:rPr>
              <a:t>Unsupervised, without learning.</a:t>
            </a:r>
          </a:p>
          <a:p>
            <a:r>
              <a:rPr lang="en-US" altLang="en-US" sz="2400" dirty="0">
                <a:solidFill>
                  <a:schemeClr val="tx2"/>
                </a:solidFill>
                <a:latin typeface="Comic Sans MS" pitchFamily="66" charset="0"/>
              </a:rPr>
              <a:t>Metric learning and supervision: (Mooney etc. 03, 04, Xing etc. 03, </a:t>
            </a:r>
            <a:r>
              <a:rPr lang="en-GB" altLang="en-US" sz="2400" dirty="0">
                <a:solidFill>
                  <a:schemeClr val="tx2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Schultz &amp; Joachims </a:t>
            </a:r>
            <a:r>
              <a:rPr lang="en-US" altLang="en-US" sz="2400" dirty="0">
                <a:solidFill>
                  <a:schemeClr val="tx2"/>
                </a:solidFill>
                <a:latin typeface="Comic Sans MS" pitchFamily="66" charset="0"/>
              </a:rPr>
              <a:t>03, Bach &amp; Jordan03</a:t>
            </a:r>
            <a:r>
              <a:rPr lang="en-US" altLang="en-US" sz="2400" dirty="0" smtClean="0">
                <a:solidFill>
                  <a:schemeClr val="tx2"/>
                </a:solidFill>
                <a:latin typeface="Comic Sans MS" pitchFamily="66" charset="0"/>
              </a:rPr>
              <a:t>) Li &amp; Roth’05 </a:t>
            </a:r>
            <a:endParaRPr lang="en-US" altLang="en-US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1043460" name="Group 4"/>
          <p:cNvGrpSpPr>
            <a:grpSpLocks/>
          </p:cNvGrpSpPr>
          <p:nvPr/>
        </p:nvGrpSpPr>
        <p:grpSpPr bwMode="auto">
          <a:xfrm>
            <a:off x="6477000" y="1727200"/>
            <a:ext cx="2971800" cy="779463"/>
            <a:chOff x="4080" y="1248"/>
            <a:chExt cx="1872" cy="491"/>
          </a:xfrm>
        </p:grpSpPr>
        <p:sp>
          <p:nvSpPr>
            <p:cNvPr id="1043461" name="Text Box 5"/>
            <p:cNvSpPr txBox="1">
              <a:spLocks noChangeArrowheads="1"/>
            </p:cNvSpPr>
            <p:nvPr/>
          </p:nvSpPr>
          <p:spPr bwMode="auto">
            <a:xfrm>
              <a:off x="4224" y="1248"/>
              <a:ext cx="1728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effectLst/>
                  <a:latin typeface="Comic Sans MS" pitchFamily="66" charset="0"/>
                  <a:cs typeface="Arial" charset="0"/>
                </a:rPr>
                <a:t>A partition function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effectLst/>
                  <a:latin typeface="Comic Sans MS" pitchFamily="66" charset="0"/>
                  <a:cs typeface="Arial" charset="0"/>
                </a:rPr>
                <a:t> 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h(S) = A</a:t>
              </a:r>
              <a:r>
                <a:rPr lang="en-US" altLang="en-US" sz="18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(S)</a:t>
              </a:r>
            </a:p>
          </p:txBody>
        </p:sp>
        <p:sp>
          <p:nvSpPr>
            <p:cNvPr id="1043462" name="Line 6"/>
            <p:cNvSpPr>
              <a:spLocks noChangeShapeType="1"/>
            </p:cNvSpPr>
            <p:nvPr/>
          </p:nvSpPr>
          <p:spPr bwMode="auto">
            <a:xfrm flipH="1">
              <a:off x="4080" y="1488"/>
              <a:ext cx="152" cy="21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3463" name="Group 7"/>
          <p:cNvGrpSpPr>
            <a:grpSpLocks/>
          </p:cNvGrpSpPr>
          <p:nvPr/>
        </p:nvGrpSpPr>
        <p:grpSpPr bwMode="auto">
          <a:xfrm>
            <a:off x="762000" y="2032000"/>
            <a:ext cx="8763000" cy="2463800"/>
            <a:chOff x="480" y="1280"/>
            <a:chExt cx="5520" cy="1552"/>
          </a:xfrm>
        </p:grpSpPr>
        <p:grpSp>
          <p:nvGrpSpPr>
            <p:cNvPr id="1043464" name="Group 8"/>
            <p:cNvGrpSpPr>
              <a:grpSpLocks/>
            </p:cNvGrpSpPr>
            <p:nvPr/>
          </p:nvGrpSpPr>
          <p:grpSpPr bwMode="auto">
            <a:xfrm>
              <a:off x="480" y="1280"/>
              <a:ext cx="3552" cy="1552"/>
              <a:chOff x="576" y="1440"/>
              <a:chExt cx="3552" cy="1552"/>
            </a:xfrm>
          </p:grpSpPr>
          <p:sp>
            <p:nvSpPr>
              <p:cNvPr id="1043465" name="Text Box 9"/>
              <p:cNvSpPr txBox="1">
                <a:spLocks noChangeArrowheads="1"/>
              </p:cNvSpPr>
              <p:nvPr/>
            </p:nvSpPr>
            <p:spPr bwMode="auto">
              <a:xfrm>
                <a:off x="576" y="2544"/>
                <a:ext cx="1152" cy="44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u="none">
                    <a:effectLst/>
                    <a:latin typeface="Comic Sans MS" pitchFamily="66" charset="0"/>
                    <a:cs typeface="Arial" charset="0"/>
                  </a:rPr>
                  <a:t>unlabeled data set S</a:t>
                </a:r>
              </a:p>
            </p:txBody>
          </p:sp>
          <p:sp>
            <p:nvSpPr>
              <p:cNvPr id="1043466" name="Text Box 10"/>
              <p:cNvSpPr txBox="1">
                <a:spLocks noChangeArrowheads="1"/>
              </p:cNvSpPr>
              <p:nvPr/>
            </p:nvSpPr>
            <p:spPr bwMode="auto">
              <a:xfrm>
                <a:off x="2832" y="2544"/>
                <a:ext cx="1152" cy="448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000" u="none">
                    <a:effectLst/>
                    <a:latin typeface="Comic Sans MS" pitchFamily="66" charset="0"/>
                    <a:cs typeface="Arial" charset="0"/>
                  </a:rPr>
                  <a:t>partition h(S)</a:t>
                </a:r>
              </a:p>
            </p:txBody>
          </p:sp>
          <p:sp>
            <p:nvSpPr>
              <p:cNvPr id="1043467" name="Oval 11"/>
              <p:cNvSpPr>
                <a:spLocks noChangeArrowheads="1"/>
              </p:cNvSpPr>
              <p:nvPr/>
            </p:nvSpPr>
            <p:spPr bwMode="auto">
              <a:xfrm>
                <a:off x="864" y="1478"/>
                <a:ext cx="1152" cy="57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000" u="none">
                    <a:effectLst/>
                    <a:latin typeface="Comic Sans MS" pitchFamily="66" charset="0"/>
                    <a:cs typeface="Arial" charset="0"/>
                  </a:rPr>
                  <a:t>distance</a:t>
                </a:r>
              </a:p>
              <a:p>
                <a:pPr algn="ctr" eaLnBrk="1" hangingPunct="1"/>
                <a:r>
                  <a:rPr lang="en-US" altLang="en-US" sz="2000" u="none">
                    <a:effectLst/>
                    <a:latin typeface="Comic Sans MS" pitchFamily="66" charset="0"/>
                    <a:cs typeface="Arial" charset="0"/>
                  </a:rPr>
                  <a:t> metric d</a:t>
                </a:r>
              </a:p>
            </p:txBody>
          </p:sp>
          <p:sp>
            <p:nvSpPr>
              <p:cNvPr id="1043468" name="Oval 12"/>
              <p:cNvSpPr>
                <a:spLocks noChangeArrowheads="1"/>
              </p:cNvSpPr>
              <p:nvPr/>
            </p:nvSpPr>
            <p:spPr bwMode="auto">
              <a:xfrm>
                <a:off x="2304" y="1478"/>
                <a:ext cx="1536" cy="528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en-US" sz="2000" u="none">
                    <a:effectLst/>
                    <a:latin typeface="Comic Sans MS" pitchFamily="66" charset="0"/>
                    <a:cs typeface="Arial" charset="0"/>
                  </a:rPr>
                  <a:t>clustering </a:t>
                </a:r>
              </a:p>
              <a:p>
                <a:pPr algn="ctr" eaLnBrk="1" hangingPunct="1"/>
                <a:r>
                  <a:rPr lang="en-US" altLang="en-US" sz="2000" u="none">
                    <a:effectLst/>
                    <a:latin typeface="Comic Sans MS" pitchFamily="66" charset="0"/>
                    <a:cs typeface="Arial" charset="0"/>
                  </a:rPr>
                  <a:t>algorithm A</a:t>
                </a:r>
              </a:p>
            </p:txBody>
          </p:sp>
          <p:sp>
            <p:nvSpPr>
              <p:cNvPr id="1043469" name="Text Box 13"/>
              <p:cNvSpPr txBox="1">
                <a:spLocks noChangeArrowheads="1"/>
              </p:cNvSpPr>
              <p:nvPr/>
            </p:nvSpPr>
            <p:spPr bwMode="auto">
              <a:xfrm>
                <a:off x="2016" y="1526"/>
                <a:ext cx="336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4000" u="none">
                    <a:effectLst/>
                    <a:latin typeface="Comic Sans MS" pitchFamily="66" charset="0"/>
                    <a:cs typeface="Arial" charset="0"/>
                  </a:rPr>
                  <a:t>+</a:t>
                </a:r>
              </a:p>
            </p:txBody>
          </p:sp>
          <p:sp>
            <p:nvSpPr>
              <p:cNvPr id="1043470" name="AutoShape 14"/>
              <p:cNvSpPr>
                <a:spLocks noChangeArrowheads="1"/>
              </p:cNvSpPr>
              <p:nvPr/>
            </p:nvSpPr>
            <p:spPr bwMode="auto">
              <a:xfrm>
                <a:off x="960" y="2160"/>
                <a:ext cx="336" cy="336"/>
              </a:xfrm>
              <a:prstGeom prst="upArrow">
                <a:avLst>
                  <a:gd name="adj1" fmla="val 50000"/>
                  <a:gd name="adj2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1" name="AutoShape 15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336" cy="3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2" name="AutoShape 16"/>
              <p:cNvSpPr>
                <a:spLocks noChangeArrowheads="1"/>
              </p:cNvSpPr>
              <p:nvPr/>
            </p:nvSpPr>
            <p:spPr bwMode="auto">
              <a:xfrm rot="10800000">
                <a:off x="624" y="1440"/>
                <a:ext cx="3504" cy="624"/>
              </a:xfrm>
              <a:prstGeom prst="wedgeRoundRectCallout">
                <a:avLst>
                  <a:gd name="adj1" fmla="val -47491"/>
                  <a:gd name="adj2" fmla="val -1926"/>
                  <a:gd name="adj3" fmla="val 1666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/>
              <a:lstStyle/>
              <a:p>
                <a:pPr algn="ctr" eaLnBrk="1" hangingPunct="1"/>
                <a:endParaRPr lang="en-US" altLang="en-US" sz="2400" b="0" u="none">
                  <a:effectLst/>
                  <a:latin typeface="Comic Sans MS" pitchFamily="66" charset="0"/>
                </a:endParaRPr>
              </a:p>
            </p:txBody>
          </p:sp>
        </p:grpSp>
        <p:sp>
          <p:nvSpPr>
            <p:cNvPr id="1043473" name="Rectangle 17"/>
            <p:cNvSpPr>
              <a:spLocks noChangeArrowheads="1"/>
            </p:cNvSpPr>
            <p:nvPr/>
          </p:nvSpPr>
          <p:spPr bwMode="auto">
            <a:xfrm>
              <a:off x="4032" y="1712"/>
              <a:ext cx="1968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800" b="0" u="none">
                  <a:effectLst/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K-means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X = {x</a:t>
              </a:r>
              <a:r>
                <a:rPr lang="en-US" altLang="en-US" sz="12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1</a:t>
              </a: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,x</a:t>
              </a:r>
              <a:r>
                <a:rPr lang="en-US" altLang="en-US" sz="12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2</a:t>
              </a: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,…}, C = {c</a:t>
              </a:r>
              <a:r>
                <a:rPr lang="en-US" altLang="en-US" sz="12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1</a:t>
              </a: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,c</a:t>
              </a:r>
              <a:r>
                <a:rPr lang="en-US" altLang="en-US" sz="12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2</a:t>
              </a: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,…,c</a:t>
              </a:r>
              <a:r>
                <a:rPr lang="en-US" altLang="en-US" sz="12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k</a:t>
              </a: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}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800" b="0" u="none">
                  <a:effectLst/>
                  <a:latin typeface="Comic Sans MS" pitchFamily="66" charset="0"/>
                  <a:cs typeface="Arial" charset="0"/>
                </a:rPr>
                <a:t>Euclidean Distance:</a:t>
              </a:r>
            </a:p>
            <a:p>
              <a:pPr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d(x, x’) = [(x- x’)</a:t>
              </a:r>
              <a:r>
                <a:rPr lang="en-US" altLang="en-US" sz="1600" b="0" u="none" baseline="30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T</a:t>
              </a:r>
              <a:r>
                <a:rPr lang="en-US" altLang="en-US" sz="16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(x- x’)]</a:t>
              </a:r>
              <a:r>
                <a:rPr lang="en-US" altLang="en-US" sz="1200" b="0" u="none" baseline="30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1/2</a:t>
              </a:r>
              <a:endParaRPr lang="en-US" altLang="en-US" sz="1600" b="0" u="none">
                <a:solidFill>
                  <a:srgbClr val="0000FF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2021"/>
      </p:ext>
    </p:extLst>
  </p:cSld>
  <p:clrMapOvr>
    <a:masterClrMapping/>
  </p:clrMapOvr>
  <p:transition advTm="141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7F479BA-844A-4144-A253-DE75D83107D0}" type="slidenum">
              <a:rPr lang="en-US" altLang="en-US"/>
              <a:pPr/>
              <a:t>63</a:t>
            </a:fld>
            <a:endParaRPr lang="en-US" altLang="en-US"/>
          </a:p>
        </p:txBody>
      </p:sp>
      <p:grpSp>
        <p:nvGrpSpPr>
          <p:cNvPr id="1044482" name="Group 2"/>
          <p:cNvGrpSpPr>
            <a:grpSpLocks/>
          </p:cNvGrpSpPr>
          <p:nvPr/>
        </p:nvGrpSpPr>
        <p:grpSpPr bwMode="auto">
          <a:xfrm>
            <a:off x="914400" y="1371600"/>
            <a:ext cx="8001000" cy="5086350"/>
            <a:chOff x="576" y="960"/>
            <a:chExt cx="5040" cy="3204"/>
          </a:xfrm>
        </p:grpSpPr>
        <p:sp>
          <p:nvSpPr>
            <p:cNvPr id="1044483" name="Text Box 3"/>
            <p:cNvSpPr txBox="1">
              <a:spLocks noChangeArrowheads="1"/>
            </p:cNvSpPr>
            <p:nvPr/>
          </p:nvSpPr>
          <p:spPr bwMode="auto">
            <a:xfrm>
              <a:off x="4752" y="1200"/>
              <a:ext cx="864" cy="23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b="0" u="none" dirty="0">
                  <a:solidFill>
                    <a:schemeClr val="tx2"/>
                  </a:solidFill>
                  <a:effectLst/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K=4</a:t>
              </a:r>
            </a:p>
          </p:txBody>
        </p:sp>
        <p:pic>
          <p:nvPicPr>
            <p:cNvPr id="1044484" name="Picture 4" descr="exampl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0"/>
              <a:ext cx="4098" cy="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448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06463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Supervision in Clustering</a:t>
            </a:r>
          </a:p>
        </p:txBody>
      </p:sp>
    </p:spTree>
    <p:extLst>
      <p:ext uri="{BB962C8B-B14F-4D97-AF65-F5344CB8AC3E}">
        <p14:creationId xmlns:p14="http://schemas.microsoft.com/office/powerpoint/2010/main" val="1771025297"/>
      </p:ext>
    </p:extLst>
  </p:cSld>
  <p:clrMapOvr>
    <a:masterClrMapping/>
  </p:clrMapOvr>
  <p:transition advTm="6416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Comic Sans MS" pitchFamily="66" charset="0"/>
              </a:rPr>
              <a:t>Supervision in Clustering</a:t>
            </a:r>
          </a:p>
        </p:txBody>
      </p:sp>
      <p:pic>
        <p:nvPicPr>
          <p:cNvPr id="1045507" name="Picture 3" descr="examp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32038"/>
            <a:ext cx="4419600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08" name="Picture 4" descr="exampl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8"/>
            <a:ext cx="4572000" cy="35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14784"/>
      </p:ext>
    </p:extLst>
  </p:cSld>
  <p:clrMapOvr>
    <a:masterClrMapping/>
  </p:clrMapOvr>
  <p:transition advTm="27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5C07-8D81-4FCF-88A2-03562A2C6D1A}" type="slidenum">
              <a:rPr lang="en-US" altLang="en-US"/>
              <a:pPr/>
              <a:t>65</a:t>
            </a:fld>
            <a:endParaRPr lang="en-US" altLang="en-US"/>
          </a:p>
        </p:txBody>
      </p:sp>
      <p:grpSp>
        <p:nvGrpSpPr>
          <p:cNvPr id="1046530" name="Group 2"/>
          <p:cNvGrpSpPr>
            <a:grpSpLocks/>
          </p:cNvGrpSpPr>
          <p:nvPr/>
        </p:nvGrpSpPr>
        <p:grpSpPr bwMode="auto">
          <a:xfrm>
            <a:off x="685800" y="2057400"/>
            <a:ext cx="8607425" cy="3032125"/>
            <a:chOff x="432" y="1296"/>
            <a:chExt cx="5422" cy="1910"/>
          </a:xfrm>
        </p:grpSpPr>
        <p:sp>
          <p:nvSpPr>
            <p:cNvPr id="1046531" name="Text Box 3"/>
            <p:cNvSpPr txBox="1">
              <a:spLocks noChangeArrowheads="1"/>
            </p:cNvSpPr>
            <p:nvPr/>
          </p:nvSpPr>
          <p:spPr bwMode="auto">
            <a:xfrm>
              <a:off x="960" y="1440"/>
              <a:ext cx="1824" cy="25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labeled data set S</a:t>
              </a:r>
            </a:p>
          </p:txBody>
        </p:sp>
        <p:sp>
          <p:nvSpPr>
            <p:cNvPr id="1046532" name="Oval 4"/>
            <p:cNvSpPr>
              <a:spLocks noChangeArrowheads="1"/>
            </p:cNvSpPr>
            <p:nvPr/>
          </p:nvSpPr>
          <p:spPr bwMode="auto">
            <a:xfrm>
              <a:off x="1152" y="1948"/>
              <a:ext cx="1392" cy="38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supervised</a:t>
              </a:r>
            </a:p>
            <a:p>
              <a:pPr algn="ctr" eaLnBrk="1" hangingPunct="1"/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learner</a:t>
              </a:r>
            </a:p>
          </p:txBody>
        </p:sp>
        <p:sp>
          <p:nvSpPr>
            <p:cNvPr id="1046533" name="AutoShape 5"/>
            <p:cNvSpPr>
              <a:spLocks noChangeArrowheads="1"/>
            </p:cNvSpPr>
            <p:nvPr/>
          </p:nvSpPr>
          <p:spPr bwMode="auto">
            <a:xfrm>
              <a:off x="1680" y="1695"/>
              <a:ext cx="288" cy="225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34" name="AutoShape 6"/>
            <p:cNvSpPr>
              <a:spLocks noChangeArrowheads="1"/>
            </p:cNvSpPr>
            <p:nvPr/>
          </p:nvSpPr>
          <p:spPr bwMode="auto">
            <a:xfrm>
              <a:off x="1152" y="2335"/>
              <a:ext cx="336" cy="25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35" name="AutoShape 7"/>
            <p:cNvSpPr>
              <a:spLocks noChangeArrowheads="1"/>
            </p:cNvSpPr>
            <p:nvPr/>
          </p:nvSpPr>
          <p:spPr bwMode="auto">
            <a:xfrm>
              <a:off x="2304" y="2302"/>
              <a:ext cx="336" cy="258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36" name="Text Box 8"/>
            <p:cNvSpPr txBox="1">
              <a:spLocks noChangeArrowheads="1"/>
            </p:cNvSpPr>
            <p:nvPr/>
          </p:nvSpPr>
          <p:spPr bwMode="auto">
            <a:xfrm>
              <a:off x="3792" y="1296"/>
              <a:ext cx="2062" cy="4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Training Stage: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effectLst/>
                  <a:latin typeface="Comic Sans MS" pitchFamily="66" charset="0"/>
                  <a:cs typeface="Arial" charset="0"/>
                </a:rPr>
                <a:t>Goal: 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h*=argmin err</a:t>
              </a:r>
              <a:r>
                <a:rPr lang="en-US" altLang="en-US" sz="18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S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(h,p)</a:t>
              </a:r>
            </a:p>
          </p:txBody>
        </p:sp>
        <p:sp>
          <p:nvSpPr>
            <p:cNvPr id="1046537" name="Rectangle 9"/>
            <p:cNvSpPr>
              <a:spLocks noChangeArrowheads="1"/>
            </p:cNvSpPr>
            <p:nvPr/>
          </p:nvSpPr>
          <p:spPr bwMode="auto">
            <a:xfrm>
              <a:off x="432" y="1368"/>
              <a:ext cx="3161" cy="183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38" name="Line 10"/>
            <p:cNvSpPr>
              <a:spLocks noChangeShapeType="1"/>
            </p:cNvSpPr>
            <p:nvPr/>
          </p:nvSpPr>
          <p:spPr bwMode="auto">
            <a:xfrm flipH="1">
              <a:off x="3593" y="1766"/>
              <a:ext cx="345" cy="21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539" name="Group 11"/>
          <p:cNvGrpSpPr>
            <a:grpSpLocks/>
          </p:cNvGrpSpPr>
          <p:nvPr/>
        </p:nvGrpSpPr>
        <p:grpSpPr bwMode="auto">
          <a:xfrm>
            <a:off x="152400" y="4191000"/>
            <a:ext cx="8458200" cy="2133600"/>
            <a:chOff x="432" y="2352"/>
            <a:chExt cx="5328" cy="1728"/>
          </a:xfrm>
        </p:grpSpPr>
        <p:sp>
          <p:nvSpPr>
            <p:cNvPr id="1046540" name="Oval 12"/>
            <p:cNvSpPr>
              <a:spLocks noChangeArrowheads="1"/>
            </p:cNvSpPr>
            <p:nvPr/>
          </p:nvSpPr>
          <p:spPr bwMode="auto">
            <a:xfrm>
              <a:off x="816" y="2438"/>
              <a:ext cx="1152" cy="57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distance</a:t>
              </a:r>
            </a:p>
            <a:p>
              <a:pPr algn="ctr" eaLnBrk="1" hangingPunct="1"/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 metric d</a:t>
              </a:r>
            </a:p>
          </p:txBody>
        </p:sp>
        <p:sp>
          <p:nvSpPr>
            <p:cNvPr id="1046541" name="Oval 13"/>
            <p:cNvSpPr>
              <a:spLocks noChangeArrowheads="1"/>
            </p:cNvSpPr>
            <p:nvPr/>
          </p:nvSpPr>
          <p:spPr bwMode="auto">
            <a:xfrm>
              <a:off x="2256" y="2438"/>
              <a:ext cx="1536" cy="5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clustering </a:t>
              </a:r>
            </a:p>
            <a:p>
              <a:pPr algn="ctr" eaLnBrk="1" hangingPunct="1"/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algorithm A</a:t>
              </a:r>
            </a:p>
          </p:txBody>
        </p:sp>
        <p:sp>
          <p:nvSpPr>
            <p:cNvPr id="1046542" name="Text Box 14"/>
            <p:cNvSpPr txBox="1">
              <a:spLocks noChangeArrowheads="1"/>
            </p:cNvSpPr>
            <p:nvPr/>
          </p:nvSpPr>
          <p:spPr bwMode="auto">
            <a:xfrm>
              <a:off x="1968" y="2486"/>
              <a:ext cx="336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4000" b="0" u="none">
                  <a:effectLst/>
                  <a:latin typeface="Comic Sans MS" pitchFamily="66" charset="0"/>
                  <a:cs typeface="Arial" charset="0"/>
                </a:rPr>
                <a:t>+</a:t>
              </a:r>
            </a:p>
          </p:txBody>
        </p:sp>
        <p:sp>
          <p:nvSpPr>
            <p:cNvPr id="1046543" name="Text Box 15"/>
            <p:cNvSpPr txBox="1">
              <a:spLocks noChangeArrowheads="1"/>
            </p:cNvSpPr>
            <p:nvPr/>
          </p:nvSpPr>
          <p:spPr bwMode="auto">
            <a:xfrm>
              <a:off x="528" y="3504"/>
              <a:ext cx="1152" cy="57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unlabeled data set S’</a:t>
              </a:r>
            </a:p>
          </p:txBody>
        </p:sp>
        <p:sp>
          <p:nvSpPr>
            <p:cNvPr id="1046544" name="Text Box 16"/>
            <p:cNvSpPr txBox="1">
              <a:spLocks noChangeArrowheads="1"/>
            </p:cNvSpPr>
            <p:nvPr/>
          </p:nvSpPr>
          <p:spPr bwMode="auto">
            <a:xfrm>
              <a:off x="2784" y="3504"/>
              <a:ext cx="1152" cy="576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 b="0" u="none">
                  <a:effectLst/>
                  <a:latin typeface="Comic Sans MS" pitchFamily="66" charset="0"/>
                  <a:cs typeface="Arial" charset="0"/>
                </a:rPr>
                <a:t>partition h(S’)</a:t>
              </a:r>
            </a:p>
          </p:txBody>
        </p:sp>
        <p:sp>
          <p:nvSpPr>
            <p:cNvPr id="1046545" name="AutoShape 17"/>
            <p:cNvSpPr>
              <a:spLocks noChangeArrowheads="1"/>
            </p:cNvSpPr>
            <p:nvPr/>
          </p:nvSpPr>
          <p:spPr bwMode="auto">
            <a:xfrm>
              <a:off x="912" y="3120"/>
              <a:ext cx="336" cy="336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546" name="AutoShape 18"/>
            <p:cNvSpPr>
              <a:spLocks noChangeArrowheads="1"/>
            </p:cNvSpPr>
            <p:nvPr/>
          </p:nvSpPr>
          <p:spPr bwMode="auto">
            <a:xfrm>
              <a:off x="3024" y="3120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6547" name="Group 19"/>
            <p:cNvGrpSpPr>
              <a:grpSpLocks/>
            </p:cNvGrpSpPr>
            <p:nvPr/>
          </p:nvGrpSpPr>
          <p:grpSpPr bwMode="auto">
            <a:xfrm>
              <a:off x="432" y="2352"/>
              <a:ext cx="5328" cy="1728"/>
              <a:chOff x="432" y="2352"/>
              <a:chExt cx="5328" cy="1728"/>
            </a:xfrm>
          </p:grpSpPr>
          <p:sp>
            <p:nvSpPr>
              <p:cNvPr id="1046548" name="Text Box 20"/>
              <p:cNvSpPr txBox="1">
                <a:spLocks noChangeArrowheads="1"/>
              </p:cNvSpPr>
              <p:nvPr/>
            </p:nvSpPr>
            <p:spPr bwMode="auto">
              <a:xfrm>
                <a:off x="4464" y="2544"/>
                <a:ext cx="1296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1800" b="0" u="none">
                    <a:effectLst/>
                    <a:latin typeface="Comic Sans MS" pitchFamily="66" charset="0"/>
                    <a:cs typeface="Arial" charset="0"/>
                  </a:rPr>
                  <a:t>Application Stage: </a:t>
                </a:r>
                <a:r>
                  <a:rPr lang="en-US" altLang="en-US" sz="1800" b="0" u="none">
                    <a:solidFill>
                      <a:srgbClr val="0000FF"/>
                    </a:solidFill>
                    <a:effectLst/>
                    <a:latin typeface="Comic Sans MS" pitchFamily="66" charset="0"/>
                    <a:cs typeface="Arial" charset="0"/>
                  </a:rPr>
                  <a:t>h(S’ )</a:t>
                </a:r>
                <a:r>
                  <a:rPr lang="en-US" altLang="en-US" sz="1800" b="0" i="1" u="none">
                    <a:solidFill>
                      <a:srgbClr val="0000FF"/>
                    </a:solidFill>
                    <a:effectLst/>
                    <a:latin typeface="Comic Sans MS" pitchFamily="66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1046549" name="Line 21"/>
              <p:cNvSpPr>
                <a:spLocks noChangeShapeType="1"/>
              </p:cNvSpPr>
              <p:nvPr/>
            </p:nvSpPr>
            <p:spPr bwMode="auto">
              <a:xfrm flipH="1">
                <a:off x="4128" y="2976"/>
                <a:ext cx="432" cy="7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550" name="Rectangle 22"/>
              <p:cNvSpPr>
                <a:spLocks noChangeArrowheads="1"/>
              </p:cNvSpPr>
              <p:nvPr/>
            </p:nvSpPr>
            <p:spPr bwMode="auto">
              <a:xfrm>
                <a:off x="432" y="2352"/>
                <a:ext cx="3648" cy="1728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46551" name="Group 23"/>
          <p:cNvGrpSpPr>
            <a:grpSpLocks/>
          </p:cNvGrpSpPr>
          <p:nvPr/>
        </p:nvGrpSpPr>
        <p:grpSpPr bwMode="auto">
          <a:xfrm>
            <a:off x="304800" y="3352800"/>
            <a:ext cx="8229600" cy="1676400"/>
            <a:chOff x="576" y="1584"/>
            <a:chExt cx="4992" cy="1440"/>
          </a:xfrm>
        </p:grpSpPr>
        <p:sp>
          <p:nvSpPr>
            <p:cNvPr id="1046552" name="Text Box 24"/>
            <p:cNvSpPr txBox="1">
              <a:spLocks noChangeArrowheads="1"/>
            </p:cNvSpPr>
            <p:nvPr/>
          </p:nvSpPr>
          <p:spPr bwMode="auto">
            <a:xfrm>
              <a:off x="4128" y="1584"/>
              <a:ext cx="1440" cy="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effectLst/>
                  <a:latin typeface="Comic Sans MS" pitchFamily="66" charset="0"/>
                  <a:cs typeface="Arial" charset="0"/>
                </a:rPr>
                <a:t>A partition function</a:t>
              </a:r>
              <a:r>
                <a:rPr lang="en-US" altLang="en-US" sz="1800" b="0" i="1" u="none">
                  <a:effectLst/>
                  <a:latin typeface="Comic Sans MS" pitchFamily="66" charset="0"/>
                  <a:cs typeface="Arial" charset="0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h(S) = A</a:t>
              </a:r>
              <a:r>
                <a:rPr lang="en-US" altLang="en-US" sz="1800" b="0" u="none" baseline="-25000">
                  <a:solidFill>
                    <a:srgbClr val="0000FF"/>
                  </a:solidFill>
                  <a:effectLst/>
                  <a:latin typeface="Comic Sans MS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altLang="en-US" sz="1800" b="0" u="none">
                  <a:solidFill>
                    <a:srgbClr val="0000FF"/>
                  </a:solidFill>
                  <a:effectLst/>
                  <a:latin typeface="Comic Sans MS" pitchFamily="66" charset="0"/>
                  <a:cs typeface="Arial" charset="0"/>
                </a:rPr>
                <a:t>(S)</a:t>
              </a:r>
            </a:p>
          </p:txBody>
        </p:sp>
        <p:sp>
          <p:nvSpPr>
            <p:cNvPr id="1046553" name="AutoShape 25"/>
            <p:cNvSpPr>
              <a:spLocks noChangeArrowheads="1"/>
            </p:cNvSpPr>
            <p:nvPr/>
          </p:nvSpPr>
          <p:spPr bwMode="auto">
            <a:xfrm rot="10800000">
              <a:off x="576" y="2400"/>
              <a:ext cx="3696" cy="624"/>
            </a:xfrm>
            <a:prstGeom prst="wedgeRoundRectCallout">
              <a:avLst>
                <a:gd name="adj1" fmla="val -43727"/>
                <a:gd name="adj2" fmla="val 151759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/>
              <a:endParaRPr lang="en-US" altLang="en-US" sz="2400" b="0" u="none">
                <a:effectLst/>
                <a:latin typeface="Comic Sans MS" pitchFamily="66" charset="0"/>
              </a:endParaRPr>
            </a:p>
          </p:txBody>
        </p:sp>
      </p:grpSp>
      <p:sp>
        <p:nvSpPr>
          <p:cNvPr id="1046554" name="Rectangle 26"/>
          <p:cNvSpPr>
            <a:spLocks noChangeArrowheads="1"/>
          </p:cNvSpPr>
          <p:nvPr/>
        </p:nvSpPr>
        <p:spPr bwMode="auto">
          <a:xfrm>
            <a:off x="1143000" y="228600"/>
            <a:ext cx="762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0" u="none" dirty="0">
                <a:solidFill>
                  <a:schemeClr val="tx2"/>
                </a:solidFill>
                <a:effectLst/>
                <a:latin typeface="+mj-lt"/>
                <a:cs typeface="Arial" charset="0"/>
              </a:rPr>
              <a:t>Supervised Discriminative Clustering (SDC</a:t>
            </a:r>
            <a:r>
              <a:rPr lang="en-US" altLang="en-US" sz="3200" b="0" u="none" dirty="0" smtClean="0">
                <a:solidFill>
                  <a:schemeClr val="tx2"/>
                </a:solidFill>
                <a:effectLst/>
                <a:latin typeface="+mj-lt"/>
                <a:cs typeface="Arial" charset="0"/>
              </a:rPr>
              <a:t>)</a:t>
            </a:r>
          </a:p>
          <a:p>
            <a:pPr algn="ctr" eaLnBrk="1" hangingPunct="1"/>
            <a:r>
              <a:rPr lang="en-US" altLang="en-US" sz="2000" u="none" dirty="0" smtClean="0">
                <a:solidFill>
                  <a:schemeClr val="tx2"/>
                </a:solidFill>
                <a:latin typeface="+mj-lt"/>
                <a:cs typeface="Arial" charset="0"/>
              </a:rPr>
              <a:t>(based on Li &amp; Roth 2005)</a:t>
            </a:r>
            <a:endParaRPr lang="en-US" altLang="en-US" sz="2000" b="0" u="none" dirty="0">
              <a:solidFill>
                <a:schemeClr val="tx2"/>
              </a:solidFill>
              <a:effectLst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5725"/>
      </p:ext>
    </p:extLst>
  </p:cSld>
  <p:clrMapOvr>
    <a:masterClrMapping/>
  </p:clrMapOvr>
  <p:transition advTm="186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6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3600" dirty="0">
                <a:latin typeface="Comic Sans MS" pitchFamily="66" charset="0"/>
              </a:rPr>
              <a:t>Learning partitioning function </a:t>
            </a:r>
            <a:r>
              <a:rPr lang="en-US" altLang="en-US" sz="3600" dirty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en-US" altLang="en-US" sz="3600" dirty="0">
                <a:latin typeface="Comic Sans MS" pitchFamily="66" charset="0"/>
              </a:rPr>
              <a:t> by learning metric </a:t>
            </a:r>
            <a:r>
              <a:rPr lang="en-US" altLang="en-US" sz="3600" dirty="0">
                <a:solidFill>
                  <a:srgbClr val="0000FF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92480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Supervised Metric Learning:</a:t>
            </a:r>
            <a:r>
              <a:rPr lang="en-US" altLang="en-US" sz="2400"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400">
                <a:latin typeface="Comic Sans MS" pitchFamily="66" charset="0"/>
              </a:rPr>
              <a:t> Given a data set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S,</a:t>
            </a:r>
            <a:r>
              <a:rPr lang="en-US" altLang="en-US" sz="2400">
                <a:latin typeface="Comic Sans MS" pitchFamily="66" charset="0"/>
              </a:rPr>
              <a:t>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400">
                <a:latin typeface="Comic Sans MS" pitchFamily="66" charset="0"/>
              </a:rPr>
              <a:t> a fixed clustering algorithm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A 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400">
                <a:latin typeface="Comic Sans MS" pitchFamily="66" charset="0"/>
              </a:rPr>
              <a:t> supervision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p(S) = {(x</a:t>
            </a:r>
            <a:r>
              <a:rPr lang="en-US" altLang="en-US" sz="18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,c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)}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n-US" sz="2400" baseline="30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altLang="en-US" sz="2400" b="1" baseline="3000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400">
                <a:latin typeface="Comic Sans MS" pitchFamily="66" charset="0"/>
              </a:rPr>
              <a:t>, </a:t>
            </a:r>
          </a:p>
          <a:p>
            <a:pPr marL="0" indent="0">
              <a:lnSpc>
                <a:spcPct val="80000"/>
              </a:lnSpc>
            </a:pPr>
            <a:endParaRPr lang="en-US" altLang="en-US" sz="2400"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mic Sans MS" pitchFamily="66" charset="0"/>
              </a:rPr>
              <a:t>the training process tries to find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d*,</a:t>
            </a:r>
            <a:r>
              <a:rPr lang="en-US" altLang="en-US" sz="2400">
                <a:latin typeface="Comic Sans MS" pitchFamily="66" charset="0"/>
              </a:rPr>
              <a:t> minimizing the clustering error:</a:t>
            </a:r>
          </a:p>
          <a:p>
            <a:pPr marL="0" indent="0">
              <a:lnSpc>
                <a:spcPct val="80000"/>
              </a:lnSpc>
            </a:pPr>
            <a:endParaRPr lang="en-US" altLang="en-US" sz="2400">
              <a:latin typeface="Comic Sans MS" pitchFamily="66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d*= argmin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 err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(h,p),</a:t>
            </a: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   </a:t>
            </a:r>
            <a:r>
              <a:rPr lang="en-US" altLang="en-US" sz="24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h(S)=A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(S).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n-US" altLang="en-US" sz="2800">
              <a:solidFill>
                <a:schemeClr val="hlink"/>
              </a:solidFill>
              <a:latin typeface="Comic Sans MS" pitchFamily="66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mic Sans MS" pitchFamily="66" charset="0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56668"/>
      </p:ext>
    </p:extLst>
  </p:cSld>
  <p:clrMapOvr>
    <a:masterClrMapping/>
  </p:clrMapOvr>
  <p:transition advTm="45136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omic Sans MS" pitchFamily="66" charset="0"/>
              </a:rPr>
              <a:t>Clustering Error</a:t>
            </a:r>
            <a:endParaRPr lang="en-US" altLang="en-US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733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Supervised Metric Learning:</a:t>
            </a:r>
            <a:r>
              <a:rPr lang="en-US" altLang="en-US" sz="2400">
                <a:latin typeface="Comic Sans MS" pitchFamily="66" charset="0"/>
              </a:rPr>
              <a:t> Given a data set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400">
                <a:latin typeface="Comic Sans MS" pitchFamily="66" charset="0"/>
              </a:rPr>
              <a:t> and a fixed clustering algorithm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altLang="en-US" sz="2400">
                <a:latin typeface="Comic Sans MS" pitchFamily="66" charset="0"/>
              </a:rPr>
              <a:t> and supervision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p(S) = {(x</a:t>
            </a:r>
            <a:r>
              <a:rPr lang="en-US" altLang="en-US" sz="18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,c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)}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n-US" sz="2400" baseline="30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altLang="en-US" sz="2400" b="1" baseline="3000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400">
                <a:latin typeface="Comic Sans MS" pitchFamily="66" charset="0"/>
              </a:rPr>
              <a:t>, the training process is to find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d*,</a:t>
            </a:r>
            <a:r>
              <a:rPr lang="en-US" altLang="en-US" sz="2400">
                <a:latin typeface="Comic Sans MS" pitchFamily="66" charset="0"/>
              </a:rPr>
              <a:t> minimizing the clustering error:</a:t>
            </a:r>
          </a:p>
          <a:p>
            <a:pPr marL="0" indent="0"/>
            <a:endParaRPr lang="en-US" altLang="en-US" sz="2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d*= argmin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 err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(h,p),</a:t>
            </a: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   </a:t>
            </a:r>
            <a:r>
              <a:rPr lang="en-US" altLang="en-US" sz="24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h(S)=A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(S).</a:t>
            </a:r>
          </a:p>
          <a:p>
            <a:pPr marL="0" indent="0" algn="ctr">
              <a:buFontTx/>
              <a:buNone/>
            </a:pPr>
            <a:endParaRPr lang="en-US" altLang="en-US" sz="2800">
              <a:solidFill>
                <a:schemeClr val="hlink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sz="2400">
                <a:latin typeface="Comic Sans MS" pitchFamily="66" charset="0"/>
              </a:rPr>
              <a:t>	</a:t>
            </a:r>
          </a:p>
        </p:txBody>
      </p:sp>
      <p:pic>
        <p:nvPicPr>
          <p:cNvPr id="1135620" name="Picture 4" descr="clust-er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9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621" name="Picture 5" descr="A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67000"/>
            <a:ext cx="2990850" cy="276225"/>
          </a:xfrm>
          <a:prstGeom prst="rect">
            <a:avLst/>
          </a:prstGeom>
          <a:solidFill>
            <a:srgbClr val="CCFFCC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135622" name="AutoShape 6"/>
          <p:cNvSpPr>
            <a:spLocks noChangeArrowheads="1"/>
          </p:cNvSpPr>
          <p:nvPr/>
        </p:nvSpPr>
        <p:spPr bwMode="auto">
          <a:xfrm>
            <a:off x="5910263" y="2667000"/>
            <a:ext cx="3005137" cy="295275"/>
          </a:xfrm>
          <a:prstGeom prst="wedgeRectCallout">
            <a:avLst>
              <a:gd name="adj1" fmla="val -79847"/>
              <a:gd name="adj2" fmla="val -91935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35623" name="Picture 7" descr="Bi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81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5624" name="AutoShape 8"/>
          <p:cNvSpPr>
            <a:spLocks noChangeArrowheads="1"/>
          </p:cNvSpPr>
          <p:nvPr/>
        </p:nvSpPr>
        <p:spPr bwMode="auto">
          <a:xfrm>
            <a:off x="5791200" y="1828800"/>
            <a:ext cx="3048000" cy="304800"/>
          </a:xfrm>
          <a:prstGeom prst="wedgeRectCallout">
            <a:avLst>
              <a:gd name="adj1" fmla="val 2083"/>
              <a:gd name="adj2" fmla="val 73958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5625" name="AutoShape 9"/>
          <p:cNvSpPr>
            <a:spLocks noChangeArrowheads="1"/>
          </p:cNvSpPr>
          <p:nvPr/>
        </p:nvSpPr>
        <p:spPr bwMode="auto">
          <a:xfrm>
            <a:off x="6781800" y="4267200"/>
            <a:ext cx="1447800" cy="228600"/>
          </a:xfrm>
          <a:prstGeom prst="wedgeRectCallout">
            <a:avLst>
              <a:gd name="adj1" fmla="val -58333"/>
              <a:gd name="adj2" fmla="val -191667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5626" name="Text Box 10"/>
          <p:cNvSpPr txBox="1">
            <a:spLocks noChangeArrowheads="1"/>
          </p:cNvSpPr>
          <p:nvPr/>
        </p:nvSpPr>
        <p:spPr bwMode="auto">
          <a:xfrm>
            <a:off x="7027863" y="42195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P</a:t>
            </a:r>
          </a:p>
        </p:txBody>
      </p:sp>
      <p:sp>
        <p:nvSpPr>
          <p:cNvPr id="1135627" name="AutoShape 11"/>
          <p:cNvSpPr>
            <a:spLocks noChangeArrowheads="1"/>
          </p:cNvSpPr>
          <p:nvPr/>
        </p:nvSpPr>
        <p:spPr bwMode="auto">
          <a:xfrm>
            <a:off x="5029200" y="4419600"/>
            <a:ext cx="1447800" cy="228600"/>
          </a:xfrm>
          <a:prstGeom prst="wedgeRectCallout">
            <a:avLst>
              <a:gd name="adj1" fmla="val -68861"/>
              <a:gd name="adj2" fmla="val -258333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5628" name="Text Box 12"/>
          <p:cNvSpPr txBox="1">
            <a:spLocks noChangeArrowheads="1"/>
          </p:cNvSpPr>
          <p:nvPr/>
        </p:nvSpPr>
        <p:spPr bwMode="auto">
          <a:xfrm>
            <a:off x="5275263" y="43719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3881"/>
      </p:ext>
    </p:extLst>
  </p:cSld>
  <p:clrMapOvr>
    <a:masterClrMapping/>
  </p:clrMapOvr>
  <p:transition advTm="45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22" grpId="0" animBg="1"/>
      <p:bldP spid="1135624" grpId="0" animBg="1"/>
      <p:bldP spid="1135625" grpId="0" animBg="1"/>
      <p:bldP spid="1135626" grpId="0"/>
      <p:bldP spid="1135627" grpId="0" animBg="1"/>
      <p:bldP spid="113562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z="4000" dirty="0">
                <a:latin typeface="Comic Sans MS" pitchFamily="66" charset="0"/>
              </a:rPr>
              <a:t>Algorithm</a:t>
            </a:r>
            <a:endParaRPr lang="en-US" altLang="en-US" sz="40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13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3733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solidFill>
                  <a:schemeClr val="tx2"/>
                </a:solidFill>
                <a:latin typeface="Comic Sans MS" pitchFamily="66" charset="0"/>
              </a:rPr>
              <a:t>Supervised Metric Learning:</a:t>
            </a:r>
            <a:r>
              <a:rPr lang="en-US" altLang="en-US" sz="2400">
                <a:latin typeface="Comic Sans MS" pitchFamily="66" charset="0"/>
              </a:rPr>
              <a:t> Given a data set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400">
                <a:latin typeface="Comic Sans MS" pitchFamily="66" charset="0"/>
              </a:rPr>
              <a:t> and a fixed clustering algorithm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A</a:t>
            </a:r>
            <a:r>
              <a:rPr lang="en-US" altLang="en-US" sz="2400">
                <a:latin typeface="Comic Sans MS" pitchFamily="66" charset="0"/>
              </a:rPr>
              <a:t> and supervision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p(S) = {(x</a:t>
            </a:r>
            <a:r>
              <a:rPr lang="en-US" altLang="en-US" sz="18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,c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)}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altLang="en-US" sz="2400" baseline="30000">
                <a:solidFill>
                  <a:srgbClr val="0000FF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altLang="en-US" sz="2400" b="1" baseline="30000">
                <a:solidFill>
                  <a:schemeClr val="hlink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altLang="en-US" sz="2400">
                <a:latin typeface="Comic Sans MS" pitchFamily="66" charset="0"/>
              </a:rPr>
              <a:t>, the training process is to find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d*,</a:t>
            </a:r>
            <a:r>
              <a:rPr lang="en-US" altLang="en-US" sz="2400">
                <a:latin typeface="Comic Sans MS" pitchFamily="66" charset="0"/>
              </a:rPr>
              <a:t> minimizing the clustering error:</a:t>
            </a:r>
          </a:p>
          <a:p>
            <a:pPr marL="0" indent="0"/>
            <a:endParaRPr lang="en-US" altLang="en-US" sz="2400">
              <a:latin typeface="Comic Sans MS" pitchFamily="66" charset="0"/>
            </a:endParaRPr>
          </a:p>
          <a:p>
            <a:pPr marL="0" indent="0" algn="ctr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d*= argmin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</a:rPr>
              <a:t>d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 err</a:t>
            </a:r>
            <a:r>
              <a:rPr lang="en-US" altLang="en-US" sz="2000" baseline="-25000">
                <a:solidFill>
                  <a:srgbClr val="0000FF"/>
                </a:solidFill>
                <a:latin typeface="Comic Sans MS" pitchFamily="66" charset="0"/>
              </a:rPr>
              <a:t>S</a:t>
            </a:r>
            <a:r>
              <a:rPr lang="en-US" altLang="en-US" sz="2800">
                <a:solidFill>
                  <a:srgbClr val="0000FF"/>
                </a:solidFill>
                <a:latin typeface="Comic Sans MS" pitchFamily="66" charset="0"/>
              </a:rPr>
              <a:t>(h,p),</a:t>
            </a:r>
            <a:r>
              <a:rPr lang="en-US" altLang="en-US" sz="2800">
                <a:solidFill>
                  <a:schemeClr val="hlink"/>
                </a:solidFill>
                <a:latin typeface="Comic Sans MS" pitchFamily="66" charset="0"/>
              </a:rPr>
              <a:t>   </a:t>
            </a:r>
            <a:r>
              <a:rPr lang="en-US" altLang="en-US" sz="240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en-US" altLang="en-US" sz="2400">
                <a:latin typeface="Comic Sans MS" pitchFamily="66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h(S)=A</a:t>
            </a:r>
            <a:r>
              <a:rPr lang="en-US" altLang="en-US" sz="2400" baseline="-25000">
                <a:solidFill>
                  <a:srgbClr val="0000FF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2400">
                <a:solidFill>
                  <a:srgbClr val="0000FF"/>
                </a:solidFill>
                <a:latin typeface="Comic Sans MS" pitchFamily="66" charset="0"/>
              </a:rPr>
              <a:t>(S).</a:t>
            </a:r>
          </a:p>
          <a:p>
            <a:pPr marL="0" indent="0" algn="ctr">
              <a:buFontTx/>
              <a:buNone/>
            </a:pPr>
            <a:endParaRPr lang="en-US" altLang="en-US" sz="2800">
              <a:solidFill>
                <a:schemeClr val="hlink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sz="2400">
                <a:latin typeface="Comic Sans MS" pitchFamily="66" charset="0"/>
              </a:rPr>
              <a:t>	</a:t>
            </a:r>
          </a:p>
        </p:txBody>
      </p:sp>
      <p:pic>
        <p:nvPicPr>
          <p:cNvPr id="1137669" name="Picture 5" descr="A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2667000"/>
            <a:ext cx="2990850" cy="276225"/>
          </a:xfrm>
          <a:prstGeom prst="rect">
            <a:avLst/>
          </a:prstGeom>
          <a:solidFill>
            <a:srgbClr val="CCFFCC"/>
          </a:solidFill>
          <a:ln w="9525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137670" name="AutoShape 6"/>
          <p:cNvSpPr>
            <a:spLocks noChangeArrowheads="1"/>
          </p:cNvSpPr>
          <p:nvPr/>
        </p:nvSpPr>
        <p:spPr bwMode="auto">
          <a:xfrm>
            <a:off x="5910263" y="2667000"/>
            <a:ext cx="3005137" cy="295275"/>
          </a:xfrm>
          <a:prstGeom prst="wedgeRectCallout">
            <a:avLst>
              <a:gd name="adj1" fmla="val -79847"/>
              <a:gd name="adj2" fmla="val -91935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137671" name="Picture 7" descr="Bi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81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2" name="AutoShape 8"/>
          <p:cNvSpPr>
            <a:spLocks noChangeArrowheads="1"/>
          </p:cNvSpPr>
          <p:nvPr/>
        </p:nvSpPr>
        <p:spPr bwMode="auto">
          <a:xfrm>
            <a:off x="5791200" y="1828800"/>
            <a:ext cx="3048000" cy="304800"/>
          </a:xfrm>
          <a:prstGeom prst="wedgeRectCallout">
            <a:avLst>
              <a:gd name="adj1" fmla="val 2083"/>
              <a:gd name="adj2" fmla="val 73958"/>
            </a:avLst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7673" name="AutoShape 9"/>
          <p:cNvSpPr>
            <a:spLocks noChangeArrowheads="1"/>
          </p:cNvSpPr>
          <p:nvPr/>
        </p:nvSpPr>
        <p:spPr bwMode="auto">
          <a:xfrm>
            <a:off x="6781800" y="4267200"/>
            <a:ext cx="1447800" cy="228600"/>
          </a:xfrm>
          <a:prstGeom prst="wedgeRectCallout">
            <a:avLst>
              <a:gd name="adj1" fmla="val -58333"/>
              <a:gd name="adj2" fmla="val -191667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7674" name="Text Box 10"/>
          <p:cNvSpPr txBox="1">
            <a:spLocks noChangeArrowheads="1"/>
          </p:cNvSpPr>
          <p:nvPr/>
        </p:nvSpPr>
        <p:spPr bwMode="auto">
          <a:xfrm>
            <a:off x="7027863" y="42195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P</a:t>
            </a:r>
          </a:p>
        </p:txBody>
      </p:sp>
      <p:sp>
        <p:nvSpPr>
          <p:cNvPr id="1137675" name="AutoShape 11"/>
          <p:cNvSpPr>
            <a:spLocks noChangeArrowheads="1"/>
          </p:cNvSpPr>
          <p:nvPr/>
        </p:nvSpPr>
        <p:spPr bwMode="auto">
          <a:xfrm>
            <a:off x="5029200" y="4419600"/>
            <a:ext cx="1447800" cy="228600"/>
          </a:xfrm>
          <a:prstGeom prst="wedgeRectCallout">
            <a:avLst>
              <a:gd name="adj1" fmla="val -68861"/>
              <a:gd name="adj2" fmla="val -258333"/>
            </a:avLst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37676" name="Text Box 12"/>
          <p:cNvSpPr txBox="1">
            <a:spLocks noChangeArrowheads="1"/>
          </p:cNvSpPr>
          <p:nvPr/>
        </p:nvSpPr>
        <p:spPr bwMode="auto">
          <a:xfrm>
            <a:off x="5275263" y="4371975"/>
            <a:ext cx="969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0" u="none">
                <a:effectLst/>
                <a:latin typeface="Tahoma" pitchFamily="34" charset="0"/>
              </a:rPr>
              <a:t>Mean of h</a:t>
            </a:r>
          </a:p>
        </p:txBody>
      </p:sp>
      <p:pic>
        <p:nvPicPr>
          <p:cNvPr id="1137677" name="Picture 13" descr="sd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678" name="Picture 14" descr="di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6670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79" name="Rectangle 15"/>
          <p:cNvSpPr>
            <a:spLocks noChangeArrowheads="1"/>
          </p:cNvSpPr>
          <p:nvPr/>
        </p:nvSpPr>
        <p:spPr bwMode="auto">
          <a:xfrm>
            <a:off x="5867400" y="1371600"/>
            <a:ext cx="2819400" cy="7620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37680" name="Picture 16" descr="featu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247900"/>
            <a:ext cx="395287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4953000" y="2243138"/>
            <a:ext cx="3962400" cy="3048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3" name="Rectangular Callout 2"/>
          <p:cNvSpPr/>
          <p:nvPr/>
        </p:nvSpPr>
        <p:spPr>
          <a:xfrm>
            <a:off x="6245225" y="224051"/>
            <a:ext cx="2441575" cy="762000"/>
          </a:xfrm>
          <a:prstGeom prst="wedgeRectCallout">
            <a:avLst>
              <a:gd name="adj1" fmla="val -38628"/>
              <a:gd name="adj2" fmla="val 12876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none" dirty="0" smtClean="0">
                <a:solidFill>
                  <a:schemeClr val="tx1"/>
                </a:solidFill>
              </a:rPr>
              <a:t>How to parameterize the distance function</a:t>
            </a:r>
            <a:endParaRPr lang="en-US" sz="16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12199"/>
      </p:ext>
    </p:extLst>
  </p:cSld>
  <p:clrMapOvr>
    <a:masterClrMapping/>
  </p:clrMapOvr>
  <p:transition advTm="451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79" grpId="0" animBg="1"/>
      <p:bldP spid="11376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2C83-5366-4012-A3F1-194ED24404D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32516" name="Oval 4"/>
          <p:cNvSpPr>
            <a:spLocks noChangeArrowheads="1"/>
          </p:cNvSpPr>
          <p:nvPr/>
        </p:nvSpPr>
        <p:spPr bwMode="auto">
          <a:xfrm>
            <a:off x="1371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7" name="Oval 5"/>
          <p:cNvSpPr>
            <a:spLocks noChangeArrowheads="1"/>
          </p:cNvSpPr>
          <p:nvPr/>
        </p:nvSpPr>
        <p:spPr bwMode="auto">
          <a:xfrm>
            <a:off x="16002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8" name="Oval 6"/>
          <p:cNvSpPr>
            <a:spLocks noChangeArrowheads="1"/>
          </p:cNvSpPr>
          <p:nvPr/>
        </p:nvSpPr>
        <p:spPr bwMode="auto">
          <a:xfrm>
            <a:off x="1524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19" name="Oval 7"/>
          <p:cNvSpPr>
            <a:spLocks noChangeArrowheads="1"/>
          </p:cNvSpPr>
          <p:nvPr/>
        </p:nvSpPr>
        <p:spPr bwMode="auto">
          <a:xfrm>
            <a:off x="1752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0" name="Oval 8"/>
          <p:cNvSpPr>
            <a:spLocks noChangeArrowheads="1"/>
          </p:cNvSpPr>
          <p:nvPr/>
        </p:nvSpPr>
        <p:spPr bwMode="auto">
          <a:xfrm>
            <a:off x="16764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1" name="Oval 9"/>
          <p:cNvSpPr>
            <a:spLocks noChangeArrowheads="1"/>
          </p:cNvSpPr>
          <p:nvPr/>
        </p:nvSpPr>
        <p:spPr bwMode="auto">
          <a:xfrm>
            <a:off x="17526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2" name="Oval 10"/>
          <p:cNvSpPr>
            <a:spLocks noChangeArrowheads="1"/>
          </p:cNvSpPr>
          <p:nvPr/>
        </p:nvSpPr>
        <p:spPr bwMode="auto">
          <a:xfrm>
            <a:off x="1371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3" name="Oval 11"/>
          <p:cNvSpPr>
            <a:spLocks noChangeArrowheads="1"/>
          </p:cNvSpPr>
          <p:nvPr/>
        </p:nvSpPr>
        <p:spPr bwMode="auto">
          <a:xfrm>
            <a:off x="13716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4" name="Oval 12"/>
          <p:cNvSpPr>
            <a:spLocks noChangeArrowheads="1"/>
          </p:cNvSpPr>
          <p:nvPr/>
        </p:nvSpPr>
        <p:spPr bwMode="auto">
          <a:xfrm>
            <a:off x="1524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5" name="Oval 13"/>
          <p:cNvSpPr>
            <a:spLocks noChangeArrowheads="1"/>
          </p:cNvSpPr>
          <p:nvPr/>
        </p:nvSpPr>
        <p:spPr bwMode="auto">
          <a:xfrm>
            <a:off x="14478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6" name="Oval 14"/>
          <p:cNvSpPr>
            <a:spLocks noChangeArrowheads="1"/>
          </p:cNvSpPr>
          <p:nvPr/>
        </p:nvSpPr>
        <p:spPr bwMode="auto">
          <a:xfrm>
            <a:off x="17526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7" name="Oval 15"/>
          <p:cNvSpPr>
            <a:spLocks noChangeArrowheads="1"/>
          </p:cNvSpPr>
          <p:nvPr/>
        </p:nvSpPr>
        <p:spPr bwMode="auto">
          <a:xfrm>
            <a:off x="14478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8" name="Oval 16"/>
          <p:cNvSpPr>
            <a:spLocks noChangeArrowheads="1"/>
          </p:cNvSpPr>
          <p:nvPr/>
        </p:nvSpPr>
        <p:spPr bwMode="auto">
          <a:xfrm>
            <a:off x="1676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29" name="Oval 17"/>
          <p:cNvSpPr>
            <a:spLocks noChangeArrowheads="1"/>
          </p:cNvSpPr>
          <p:nvPr/>
        </p:nvSpPr>
        <p:spPr bwMode="auto">
          <a:xfrm>
            <a:off x="1462088" y="48768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0" name="Oval 18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1" name="Oval 19"/>
          <p:cNvSpPr>
            <a:spLocks noChangeArrowheads="1"/>
          </p:cNvSpPr>
          <p:nvPr/>
        </p:nvSpPr>
        <p:spPr bwMode="auto">
          <a:xfrm>
            <a:off x="15557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2" name="Oval 20"/>
          <p:cNvSpPr>
            <a:spLocks noChangeArrowheads="1"/>
          </p:cNvSpPr>
          <p:nvPr/>
        </p:nvSpPr>
        <p:spPr bwMode="auto">
          <a:xfrm>
            <a:off x="1835150" y="48768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3" name="Oval 21"/>
          <p:cNvSpPr>
            <a:spLocks noChangeArrowheads="1"/>
          </p:cNvSpPr>
          <p:nvPr/>
        </p:nvSpPr>
        <p:spPr bwMode="auto">
          <a:xfrm>
            <a:off x="1474788" y="49720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4" name="Oval 22"/>
          <p:cNvSpPr>
            <a:spLocks noChangeArrowheads="1"/>
          </p:cNvSpPr>
          <p:nvPr/>
        </p:nvSpPr>
        <p:spPr bwMode="auto">
          <a:xfrm>
            <a:off x="1506538" y="47291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5" name="Oval 23"/>
          <p:cNvSpPr>
            <a:spLocks noChangeArrowheads="1"/>
          </p:cNvSpPr>
          <p:nvPr/>
        </p:nvSpPr>
        <p:spPr bwMode="auto">
          <a:xfrm>
            <a:off x="1566863" y="48768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6" name="Oval 24"/>
          <p:cNvSpPr>
            <a:spLocks noChangeArrowheads="1"/>
          </p:cNvSpPr>
          <p:nvPr/>
        </p:nvSpPr>
        <p:spPr bwMode="auto">
          <a:xfrm>
            <a:off x="1658938" y="4724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7" name="Oval 25"/>
          <p:cNvSpPr>
            <a:spLocks noChangeArrowheads="1"/>
          </p:cNvSpPr>
          <p:nvPr/>
        </p:nvSpPr>
        <p:spPr bwMode="auto">
          <a:xfrm>
            <a:off x="1566863" y="49720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8" name="Oval 26"/>
          <p:cNvSpPr>
            <a:spLocks noChangeArrowheads="1"/>
          </p:cNvSpPr>
          <p:nvPr/>
        </p:nvSpPr>
        <p:spPr bwMode="auto">
          <a:xfrm>
            <a:off x="1600200" y="47291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39" name="Oval 27"/>
          <p:cNvSpPr>
            <a:spLocks noChangeArrowheads="1"/>
          </p:cNvSpPr>
          <p:nvPr/>
        </p:nvSpPr>
        <p:spPr bwMode="auto">
          <a:xfrm>
            <a:off x="1660525" y="48768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0" name="Oval 28"/>
          <p:cNvSpPr>
            <a:spLocks noChangeArrowheads="1"/>
          </p:cNvSpPr>
          <p:nvPr/>
        </p:nvSpPr>
        <p:spPr bwMode="auto">
          <a:xfrm>
            <a:off x="2111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1" name="Oval 29"/>
          <p:cNvSpPr>
            <a:spLocks noChangeArrowheads="1"/>
          </p:cNvSpPr>
          <p:nvPr/>
        </p:nvSpPr>
        <p:spPr bwMode="auto">
          <a:xfrm>
            <a:off x="23399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2" name="Oval 30"/>
          <p:cNvSpPr>
            <a:spLocks noChangeArrowheads="1"/>
          </p:cNvSpPr>
          <p:nvPr/>
        </p:nvSpPr>
        <p:spPr bwMode="auto">
          <a:xfrm>
            <a:off x="22637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3" name="Oval 31"/>
          <p:cNvSpPr>
            <a:spLocks noChangeArrowheads="1"/>
          </p:cNvSpPr>
          <p:nvPr/>
        </p:nvSpPr>
        <p:spPr bwMode="auto">
          <a:xfrm>
            <a:off x="2492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4" name="Oval 32"/>
          <p:cNvSpPr>
            <a:spLocks noChangeArrowheads="1"/>
          </p:cNvSpPr>
          <p:nvPr/>
        </p:nvSpPr>
        <p:spPr bwMode="auto">
          <a:xfrm>
            <a:off x="24161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5" name="Oval 33"/>
          <p:cNvSpPr>
            <a:spLocks noChangeArrowheads="1"/>
          </p:cNvSpPr>
          <p:nvPr/>
        </p:nvSpPr>
        <p:spPr bwMode="auto">
          <a:xfrm>
            <a:off x="24923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6" name="Oval 34"/>
          <p:cNvSpPr>
            <a:spLocks noChangeArrowheads="1"/>
          </p:cNvSpPr>
          <p:nvPr/>
        </p:nvSpPr>
        <p:spPr bwMode="auto">
          <a:xfrm>
            <a:off x="2111375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7" name="Oval 35"/>
          <p:cNvSpPr>
            <a:spLocks noChangeArrowheads="1"/>
          </p:cNvSpPr>
          <p:nvPr/>
        </p:nvSpPr>
        <p:spPr bwMode="auto">
          <a:xfrm>
            <a:off x="2111375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8" name="Oval 36"/>
          <p:cNvSpPr>
            <a:spLocks noChangeArrowheads="1"/>
          </p:cNvSpPr>
          <p:nvPr/>
        </p:nvSpPr>
        <p:spPr bwMode="auto">
          <a:xfrm>
            <a:off x="22637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49" name="Oval 37"/>
          <p:cNvSpPr>
            <a:spLocks noChangeArrowheads="1"/>
          </p:cNvSpPr>
          <p:nvPr/>
        </p:nvSpPr>
        <p:spPr bwMode="auto">
          <a:xfrm>
            <a:off x="2187575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0" name="Oval 38"/>
          <p:cNvSpPr>
            <a:spLocks noChangeArrowheads="1"/>
          </p:cNvSpPr>
          <p:nvPr/>
        </p:nvSpPr>
        <p:spPr bwMode="auto">
          <a:xfrm>
            <a:off x="24923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1" name="Oval 39"/>
          <p:cNvSpPr>
            <a:spLocks noChangeArrowheads="1"/>
          </p:cNvSpPr>
          <p:nvPr/>
        </p:nvSpPr>
        <p:spPr bwMode="auto">
          <a:xfrm>
            <a:off x="2187575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2" name="Oval 40"/>
          <p:cNvSpPr>
            <a:spLocks noChangeArrowheads="1"/>
          </p:cNvSpPr>
          <p:nvPr/>
        </p:nvSpPr>
        <p:spPr bwMode="auto">
          <a:xfrm>
            <a:off x="2416175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3" name="Oval 41"/>
          <p:cNvSpPr>
            <a:spLocks noChangeArrowheads="1"/>
          </p:cNvSpPr>
          <p:nvPr/>
        </p:nvSpPr>
        <p:spPr bwMode="auto">
          <a:xfrm>
            <a:off x="2201863" y="4953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4" name="Oval 42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5" name="Oval 43"/>
          <p:cNvSpPr>
            <a:spLocks noChangeArrowheads="1"/>
          </p:cNvSpPr>
          <p:nvPr/>
        </p:nvSpPr>
        <p:spPr bwMode="auto">
          <a:xfrm>
            <a:off x="22955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6" name="Oval 44"/>
          <p:cNvSpPr>
            <a:spLocks noChangeArrowheads="1"/>
          </p:cNvSpPr>
          <p:nvPr/>
        </p:nvSpPr>
        <p:spPr bwMode="auto">
          <a:xfrm>
            <a:off x="2574925" y="49530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7" name="Oval 45"/>
          <p:cNvSpPr>
            <a:spLocks noChangeArrowheads="1"/>
          </p:cNvSpPr>
          <p:nvPr/>
        </p:nvSpPr>
        <p:spPr bwMode="auto">
          <a:xfrm>
            <a:off x="2214563" y="5048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8" name="Oval 46"/>
          <p:cNvSpPr>
            <a:spLocks noChangeArrowheads="1"/>
          </p:cNvSpPr>
          <p:nvPr/>
        </p:nvSpPr>
        <p:spPr bwMode="auto">
          <a:xfrm>
            <a:off x="2246313" y="48053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59" name="Oval 47"/>
          <p:cNvSpPr>
            <a:spLocks noChangeArrowheads="1"/>
          </p:cNvSpPr>
          <p:nvPr/>
        </p:nvSpPr>
        <p:spPr bwMode="auto">
          <a:xfrm>
            <a:off x="2306638" y="49530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0" name="Oval 48"/>
          <p:cNvSpPr>
            <a:spLocks noChangeArrowheads="1"/>
          </p:cNvSpPr>
          <p:nvPr/>
        </p:nvSpPr>
        <p:spPr bwMode="auto">
          <a:xfrm>
            <a:off x="2398713" y="48006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1" name="Oval 49"/>
          <p:cNvSpPr>
            <a:spLocks noChangeArrowheads="1"/>
          </p:cNvSpPr>
          <p:nvPr/>
        </p:nvSpPr>
        <p:spPr bwMode="auto">
          <a:xfrm>
            <a:off x="2306638" y="5048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2" name="Oval 50"/>
          <p:cNvSpPr>
            <a:spLocks noChangeArrowheads="1"/>
          </p:cNvSpPr>
          <p:nvPr/>
        </p:nvSpPr>
        <p:spPr bwMode="auto">
          <a:xfrm>
            <a:off x="2339975" y="48053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3" name="Oval 51"/>
          <p:cNvSpPr>
            <a:spLocks noChangeArrowheads="1"/>
          </p:cNvSpPr>
          <p:nvPr/>
        </p:nvSpPr>
        <p:spPr bwMode="auto">
          <a:xfrm>
            <a:off x="2400300" y="49530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4" name="Oval 52"/>
          <p:cNvSpPr>
            <a:spLocks noChangeArrowheads="1"/>
          </p:cNvSpPr>
          <p:nvPr/>
        </p:nvSpPr>
        <p:spPr bwMode="auto">
          <a:xfrm>
            <a:off x="1524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5" name="Oval 53"/>
          <p:cNvSpPr>
            <a:spLocks noChangeArrowheads="1"/>
          </p:cNvSpPr>
          <p:nvPr/>
        </p:nvSpPr>
        <p:spPr bwMode="auto">
          <a:xfrm>
            <a:off x="17526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6" name="Oval 54"/>
          <p:cNvSpPr>
            <a:spLocks noChangeArrowheads="1"/>
          </p:cNvSpPr>
          <p:nvPr/>
        </p:nvSpPr>
        <p:spPr bwMode="auto">
          <a:xfrm>
            <a:off x="16764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7" name="Oval 55"/>
          <p:cNvSpPr>
            <a:spLocks noChangeArrowheads="1"/>
          </p:cNvSpPr>
          <p:nvPr/>
        </p:nvSpPr>
        <p:spPr bwMode="auto">
          <a:xfrm>
            <a:off x="1905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8" name="Oval 56"/>
          <p:cNvSpPr>
            <a:spLocks noChangeArrowheads="1"/>
          </p:cNvSpPr>
          <p:nvPr/>
        </p:nvSpPr>
        <p:spPr bwMode="auto">
          <a:xfrm>
            <a:off x="18288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69" name="Oval 57"/>
          <p:cNvSpPr>
            <a:spLocks noChangeArrowheads="1"/>
          </p:cNvSpPr>
          <p:nvPr/>
        </p:nvSpPr>
        <p:spPr bwMode="auto">
          <a:xfrm>
            <a:off x="19050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0" name="Oval 58"/>
          <p:cNvSpPr>
            <a:spLocks noChangeArrowheads="1"/>
          </p:cNvSpPr>
          <p:nvPr/>
        </p:nvSpPr>
        <p:spPr bwMode="auto">
          <a:xfrm>
            <a:off x="1524000" y="52974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1" name="Oval 59"/>
          <p:cNvSpPr>
            <a:spLocks noChangeArrowheads="1"/>
          </p:cNvSpPr>
          <p:nvPr/>
        </p:nvSpPr>
        <p:spPr bwMode="auto">
          <a:xfrm>
            <a:off x="1524000" y="53736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2" name="Oval 60"/>
          <p:cNvSpPr>
            <a:spLocks noChangeArrowheads="1"/>
          </p:cNvSpPr>
          <p:nvPr/>
        </p:nvSpPr>
        <p:spPr bwMode="auto">
          <a:xfrm>
            <a:off x="16764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3" name="Oval 61"/>
          <p:cNvSpPr>
            <a:spLocks noChangeArrowheads="1"/>
          </p:cNvSpPr>
          <p:nvPr/>
        </p:nvSpPr>
        <p:spPr bwMode="auto">
          <a:xfrm>
            <a:off x="1600200" y="54498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4" name="Oval 62"/>
          <p:cNvSpPr>
            <a:spLocks noChangeArrowheads="1"/>
          </p:cNvSpPr>
          <p:nvPr/>
        </p:nvSpPr>
        <p:spPr bwMode="auto">
          <a:xfrm>
            <a:off x="19050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5" name="Oval 63"/>
          <p:cNvSpPr>
            <a:spLocks noChangeArrowheads="1"/>
          </p:cNvSpPr>
          <p:nvPr/>
        </p:nvSpPr>
        <p:spPr bwMode="auto">
          <a:xfrm>
            <a:off x="1600200" y="52212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6" name="Oval 64"/>
          <p:cNvSpPr>
            <a:spLocks noChangeArrowheads="1"/>
          </p:cNvSpPr>
          <p:nvPr/>
        </p:nvSpPr>
        <p:spPr bwMode="auto">
          <a:xfrm>
            <a:off x="1828800" y="5526088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7" name="Oval 65"/>
          <p:cNvSpPr>
            <a:spLocks noChangeArrowheads="1"/>
          </p:cNvSpPr>
          <p:nvPr/>
        </p:nvSpPr>
        <p:spPr bwMode="auto">
          <a:xfrm>
            <a:off x="1614488" y="54498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8" name="Oval 66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79" name="Oval 67"/>
          <p:cNvSpPr>
            <a:spLocks noChangeArrowheads="1"/>
          </p:cNvSpPr>
          <p:nvPr/>
        </p:nvSpPr>
        <p:spPr bwMode="auto">
          <a:xfrm>
            <a:off x="17081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0" name="Oval 68"/>
          <p:cNvSpPr>
            <a:spLocks noChangeArrowheads="1"/>
          </p:cNvSpPr>
          <p:nvPr/>
        </p:nvSpPr>
        <p:spPr bwMode="auto">
          <a:xfrm>
            <a:off x="1987550" y="544988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1" name="Oval 69"/>
          <p:cNvSpPr>
            <a:spLocks noChangeArrowheads="1"/>
          </p:cNvSpPr>
          <p:nvPr/>
        </p:nvSpPr>
        <p:spPr bwMode="auto">
          <a:xfrm>
            <a:off x="1627188" y="5545138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2" name="Oval 70"/>
          <p:cNvSpPr>
            <a:spLocks noChangeArrowheads="1"/>
          </p:cNvSpPr>
          <p:nvPr/>
        </p:nvSpPr>
        <p:spPr bwMode="auto">
          <a:xfrm>
            <a:off x="1658938" y="53022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3" name="Oval 71"/>
          <p:cNvSpPr>
            <a:spLocks noChangeArrowheads="1"/>
          </p:cNvSpPr>
          <p:nvPr/>
        </p:nvSpPr>
        <p:spPr bwMode="auto">
          <a:xfrm>
            <a:off x="1719263" y="5449888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4" name="Oval 72"/>
          <p:cNvSpPr>
            <a:spLocks noChangeArrowheads="1"/>
          </p:cNvSpPr>
          <p:nvPr/>
        </p:nvSpPr>
        <p:spPr bwMode="auto">
          <a:xfrm>
            <a:off x="1811338" y="529748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5" name="Oval 73"/>
          <p:cNvSpPr>
            <a:spLocks noChangeArrowheads="1"/>
          </p:cNvSpPr>
          <p:nvPr/>
        </p:nvSpPr>
        <p:spPr bwMode="auto">
          <a:xfrm>
            <a:off x="1719263" y="5545138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6" name="Oval 74"/>
          <p:cNvSpPr>
            <a:spLocks noChangeArrowheads="1"/>
          </p:cNvSpPr>
          <p:nvPr/>
        </p:nvSpPr>
        <p:spPr bwMode="auto">
          <a:xfrm>
            <a:off x="1752600" y="53022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7" name="Oval 75"/>
          <p:cNvSpPr>
            <a:spLocks noChangeArrowheads="1"/>
          </p:cNvSpPr>
          <p:nvPr/>
        </p:nvSpPr>
        <p:spPr bwMode="auto">
          <a:xfrm>
            <a:off x="1812925" y="5449888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8" name="Oval 76"/>
          <p:cNvSpPr>
            <a:spLocks noChangeArrowheads="1"/>
          </p:cNvSpPr>
          <p:nvPr/>
        </p:nvSpPr>
        <p:spPr bwMode="auto">
          <a:xfrm>
            <a:off x="2339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89" name="Oval 77"/>
          <p:cNvSpPr>
            <a:spLocks noChangeArrowheads="1"/>
          </p:cNvSpPr>
          <p:nvPr/>
        </p:nvSpPr>
        <p:spPr bwMode="auto">
          <a:xfrm>
            <a:off x="25685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0" name="Oval 78"/>
          <p:cNvSpPr>
            <a:spLocks noChangeArrowheads="1"/>
          </p:cNvSpPr>
          <p:nvPr/>
        </p:nvSpPr>
        <p:spPr bwMode="auto">
          <a:xfrm>
            <a:off x="24923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1" name="Oval 79"/>
          <p:cNvSpPr>
            <a:spLocks noChangeArrowheads="1"/>
          </p:cNvSpPr>
          <p:nvPr/>
        </p:nvSpPr>
        <p:spPr bwMode="auto">
          <a:xfrm>
            <a:off x="2720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2" name="Oval 80"/>
          <p:cNvSpPr>
            <a:spLocks noChangeArrowheads="1"/>
          </p:cNvSpPr>
          <p:nvPr/>
        </p:nvSpPr>
        <p:spPr bwMode="auto">
          <a:xfrm>
            <a:off x="26447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3" name="Oval 81"/>
          <p:cNvSpPr>
            <a:spLocks noChangeArrowheads="1"/>
          </p:cNvSpPr>
          <p:nvPr/>
        </p:nvSpPr>
        <p:spPr bwMode="auto">
          <a:xfrm>
            <a:off x="27209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4" name="Oval 82"/>
          <p:cNvSpPr>
            <a:spLocks noChangeArrowheads="1"/>
          </p:cNvSpPr>
          <p:nvPr/>
        </p:nvSpPr>
        <p:spPr bwMode="auto">
          <a:xfrm>
            <a:off x="2339975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5" name="Oval 83"/>
          <p:cNvSpPr>
            <a:spLocks noChangeArrowheads="1"/>
          </p:cNvSpPr>
          <p:nvPr/>
        </p:nvSpPr>
        <p:spPr bwMode="auto">
          <a:xfrm>
            <a:off x="2339975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6" name="Oval 84"/>
          <p:cNvSpPr>
            <a:spLocks noChangeArrowheads="1"/>
          </p:cNvSpPr>
          <p:nvPr/>
        </p:nvSpPr>
        <p:spPr bwMode="auto">
          <a:xfrm>
            <a:off x="24923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7" name="Oval 85"/>
          <p:cNvSpPr>
            <a:spLocks noChangeArrowheads="1"/>
          </p:cNvSpPr>
          <p:nvPr/>
        </p:nvSpPr>
        <p:spPr bwMode="auto">
          <a:xfrm>
            <a:off x="2416175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8" name="Oval 86"/>
          <p:cNvSpPr>
            <a:spLocks noChangeArrowheads="1"/>
          </p:cNvSpPr>
          <p:nvPr/>
        </p:nvSpPr>
        <p:spPr bwMode="auto">
          <a:xfrm>
            <a:off x="27209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599" name="Oval 87"/>
          <p:cNvSpPr>
            <a:spLocks noChangeArrowheads="1"/>
          </p:cNvSpPr>
          <p:nvPr/>
        </p:nvSpPr>
        <p:spPr bwMode="auto">
          <a:xfrm>
            <a:off x="2416175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0" name="Oval 88"/>
          <p:cNvSpPr>
            <a:spLocks noChangeArrowheads="1"/>
          </p:cNvSpPr>
          <p:nvPr/>
        </p:nvSpPr>
        <p:spPr bwMode="auto">
          <a:xfrm>
            <a:off x="2644775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1" name="Oval 89"/>
          <p:cNvSpPr>
            <a:spLocks noChangeArrowheads="1"/>
          </p:cNvSpPr>
          <p:nvPr/>
        </p:nvSpPr>
        <p:spPr bwMode="auto">
          <a:xfrm>
            <a:off x="2430463" y="54864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2" name="Oval 90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3" name="Oval 91"/>
          <p:cNvSpPr>
            <a:spLocks noChangeArrowheads="1"/>
          </p:cNvSpPr>
          <p:nvPr/>
        </p:nvSpPr>
        <p:spPr bwMode="auto">
          <a:xfrm>
            <a:off x="25241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4" name="Oval 92"/>
          <p:cNvSpPr>
            <a:spLocks noChangeArrowheads="1"/>
          </p:cNvSpPr>
          <p:nvPr/>
        </p:nvSpPr>
        <p:spPr bwMode="auto">
          <a:xfrm>
            <a:off x="2803525" y="548640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5" name="Oval 93"/>
          <p:cNvSpPr>
            <a:spLocks noChangeArrowheads="1"/>
          </p:cNvSpPr>
          <p:nvPr/>
        </p:nvSpPr>
        <p:spPr bwMode="auto">
          <a:xfrm>
            <a:off x="2443163" y="5581650"/>
            <a:ext cx="92075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6" name="Oval 94"/>
          <p:cNvSpPr>
            <a:spLocks noChangeArrowheads="1"/>
          </p:cNvSpPr>
          <p:nvPr/>
        </p:nvSpPr>
        <p:spPr bwMode="auto">
          <a:xfrm>
            <a:off x="2474913" y="5338763"/>
            <a:ext cx="93662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7" name="Oval 95"/>
          <p:cNvSpPr>
            <a:spLocks noChangeArrowheads="1"/>
          </p:cNvSpPr>
          <p:nvPr/>
        </p:nvSpPr>
        <p:spPr bwMode="auto">
          <a:xfrm>
            <a:off x="2535238" y="5486400"/>
            <a:ext cx="93662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8" name="Oval 96"/>
          <p:cNvSpPr>
            <a:spLocks noChangeArrowheads="1"/>
          </p:cNvSpPr>
          <p:nvPr/>
        </p:nvSpPr>
        <p:spPr bwMode="auto">
          <a:xfrm>
            <a:off x="2627313" y="533400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09" name="Oval 97"/>
          <p:cNvSpPr>
            <a:spLocks noChangeArrowheads="1"/>
          </p:cNvSpPr>
          <p:nvPr/>
        </p:nvSpPr>
        <p:spPr bwMode="auto">
          <a:xfrm>
            <a:off x="2535238" y="5581650"/>
            <a:ext cx="93662" cy="9366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0" name="Oval 98"/>
          <p:cNvSpPr>
            <a:spLocks noChangeArrowheads="1"/>
          </p:cNvSpPr>
          <p:nvPr/>
        </p:nvSpPr>
        <p:spPr bwMode="auto">
          <a:xfrm>
            <a:off x="2568575" y="5338763"/>
            <a:ext cx="92075" cy="9366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1" name="Oval 99"/>
          <p:cNvSpPr>
            <a:spLocks noChangeArrowheads="1"/>
          </p:cNvSpPr>
          <p:nvPr/>
        </p:nvSpPr>
        <p:spPr bwMode="auto">
          <a:xfrm>
            <a:off x="2628900" y="5486400"/>
            <a:ext cx="9207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2" name="Oval 100"/>
          <p:cNvSpPr>
            <a:spLocks noChangeArrowheads="1"/>
          </p:cNvSpPr>
          <p:nvPr/>
        </p:nvSpPr>
        <p:spPr bwMode="auto">
          <a:xfrm>
            <a:off x="16764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3" name="Oval 101"/>
          <p:cNvSpPr>
            <a:spLocks noChangeArrowheads="1"/>
          </p:cNvSpPr>
          <p:nvPr/>
        </p:nvSpPr>
        <p:spPr bwMode="auto">
          <a:xfrm>
            <a:off x="16764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4" name="Oval 102"/>
          <p:cNvSpPr>
            <a:spLocks noChangeArrowheads="1"/>
          </p:cNvSpPr>
          <p:nvPr/>
        </p:nvSpPr>
        <p:spPr bwMode="auto">
          <a:xfrm>
            <a:off x="16764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5" name="Oval 103"/>
          <p:cNvSpPr>
            <a:spLocks noChangeArrowheads="1"/>
          </p:cNvSpPr>
          <p:nvPr/>
        </p:nvSpPr>
        <p:spPr bwMode="auto">
          <a:xfrm>
            <a:off x="16764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6" name="Oval 104"/>
          <p:cNvSpPr>
            <a:spLocks noChangeArrowheads="1"/>
          </p:cNvSpPr>
          <p:nvPr/>
        </p:nvSpPr>
        <p:spPr bwMode="auto">
          <a:xfrm>
            <a:off x="1676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7" name="Oval 105"/>
          <p:cNvSpPr>
            <a:spLocks noChangeArrowheads="1"/>
          </p:cNvSpPr>
          <p:nvPr/>
        </p:nvSpPr>
        <p:spPr bwMode="auto">
          <a:xfrm>
            <a:off x="16764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8" name="Oval 106"/>
          <p:cNvSpPr>
            <a:spLocks noChangeArrowheads="1"/>
          </p:cNvSpPr>
          <p:nvPr/>
        </p:nvSpPr>
        <p:spPr bwMode="auto">
          <a:xfrm>
            <a:off x="16764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19" name="Oval 107"/>
          <p:cNvSpPr>
            <a:spLocks noChangeArrowheads="1"/>
          </p:cNvSpPr>
          <p:nvPr/>
        </p:nvSpPr>
        <p:spPr bwMode="auto">
          <a:xfrm>
            <a:off x="16764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0" name="Oval 108"/>
          <p:cNvSpPr>
            <a:spLocks noChangeArrowheads="1"/>
          </p:cNvSpPr>
          <p:nvPr/>
        </p:nvSpPr>
        <p:spPr bwMode="auto">
          <a:xfrm>
            <a:off x="19812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1" name="Oval 109"/>
          <p:cNvSpPr>
            <a:spLocks noChangeArrowheads="1"/>
          </p:cNvSpPr>
          <p:nvPr/>
        </p:nvSpPr>
        <p:spPr bwMode="auto">
          <a:xfrm>
            <a:off x="19812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2" name="Oval 110"/>
          <p:cNvSpPr>
            <a:spLocks noChangeArrowheads="1"/>
          </p:cNvSpPr>
          <p:nvPr/>
        </p:nvSpPr>
        <p:spPr bwMode="auto">
          <a:xfrm>
            <a:off x="19812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3" name="Oval 111"/>
          <p:cNvSpPr>
            <a:spLocks noChangeArrowheads="1"/>
          </p:cNvSpPr>
          <p:nvPr/>
        </p:nvSpPr>
        <p:spPr bwMode="auto">
          <a:xfrm>
            <a:off x="19812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4" name="Oval 112"/>
          <p:cNvSpPr>
            <a:spLocks noChangeArrowheads="1"/>
          </p:cNvSpPr>
          <p:nvPr/>
        </p:nvSpPr>
        <p:spPr bwMode="auto">
          <a:xfrm>
            <a:off x="19812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5" name="Oval 113"/>
          <p:cNvSpPr>
            <a:spLocks noChangeArrowheads="1"/>
          </p:cNvSpPr>
          <p:nvPr/>
        </p:nvSpPr>
        <p:spPr bwMode="auto">
          <a:xfrm>
            <a:off x="19812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6" name="Oval 114"/>
          <p:cNvSpPr>
            <a:spLocks noChangeArrowheads="1"/>
          </p:cNvSpPr>
          <p:nvPr/>
        </p:nvSpPr>
        <p:spPr bwMode="auto">
          <a:xfrm>
            <a:off x="19812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7" name="Oval 115"/>
          <p:cNvSpPr>
            <a:spLocks noChangeArrowheads="1"/>
          </p:cNvSpPr>
          <p:nvPr/>
        </p:nvSpPr>
        <p:spPr bwMode="auto">
          <a:xfrm>
            <a:off x="19812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8" name="Oval 116"/>
          <p:cNvSpPr>
            <a:spLocks noChangeArrowheads="1"/>
          </p:cNvSpPr>
          <p:nvPr/>
        </p:nvSpPr>
        <p:spPr bwMode="auto">
          <a:xfrm>
            <a:off x="1371600" y="137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29" name="Oval 117"/>
          <p:cNvSpPr>
            <a:spLocks noChangeArrowheads="1"/>
          </p:cNvSpPr>
          <p:nvPr/>
        </p:nvSpPr>
        <p:spPr bwMode="auto">
          <a:xfrm>
            <a:off x="1371600" y="144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0" name="Oval 118"/>
          <p:cNvSpPr>
            <a:spLocks noChangeArrowheads="1"/>
          </p:cNvSpPr>
          <p:nvPr/>
        </p:nvSpPr>
        <p:spPr bwMode="auto">
          <a:xfrm>
            <a:off x="1371600" y="160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1" name="Oval 119"/>
          <p:cNvSpPr>
            <a:spLocks noChangeArrowheads="1"/>
          </p:cNvSpPr>
          <p:nvPr/>
        </p:nvSpPr>
        <p:spPr bwMode="auto">
          <a:xfrm>
            <a:off x="1371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2" name="Oval 120"/>
          <p:cNvSpPr>
            <a:spLocks noChangeArrowheads="1"/>
          </p:cNvSpPr>
          <p:nvPr/>
        </p:nvSpPr>
        <p:spPr bwMode="auto">
          <a:xfrm>
            <a:off x="13716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3" name="Oval 121"/>
          <p:cNvSpPr>
            <a:spLocks noChangeArrowheads="1"/>
          </p:cNvSpPr>
          <p:nvPr/>
        </p:nvSpPr>
        <p:spPr bwMode="auto">
          <a:xfrm>
            <a:off x="1371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4" name="Oval 122"/>
          <p:cNvSpPr>
            <a:spLocks noChangeArrowheads="1"/>
          </p:cNvSpPr>
          <p:nvPr/>
        </p:nvSpPr>
        <p:spPr bwMode="auto">
          <a:xfrm>
            <a:off x="1371600" y="205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5" name="Oval 123"/>
          <p:cNvSpPr>
            <a:spLocks noChangeArrowheads="1"/>
          </p:cNvSpPr>
          <p:nvPr/>
        </p:nvSpPr>
        <p:spPr bwMode="auto">
          <a:xfrm>
            <a:off x="1371600" y="213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6" name="Oval 124"/>
          <p:cNvSpPr>
            <a:spLocks noChangeArrowheads="1"/>
          </p:cNvSpPr>
          <p:nvPr/>
        </p:nvSpPr>
        <p:spPr bwMode="auto">
          <a:xfrm>
            <a:off x="6172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7" name="Oval 125"/>
          <p:cNvSpPr>
            <a:spLocks noChangeArrowheads="1"/>
          </p:cNvSpPr>
          <p:nvPr/>
        </p:nvSpPr>
        <p:spPr bwMode="auto">
          <a:xfrm>
            <a:off x="6324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8" name="Oval 126"/>
          <p:cNvSpPr>
            <a:spLocks noChangeArrowheads="1"/>
          </p:cNvSpPr>
          <p:nvPr/>
        </p:nvSpPr>
        <p:spPr bwMode="auto">
          <a:xfrm>
            <a:off x="6477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39" name="Oval 127"/>
          <p:cNvSpPr>
            <a:spLocks noChangeArrowheads="1"/>
          </p:cNvSpPr>
          <p:nvPr/>
        </p:nvSpPr>
        <p:spPr bwMode="auto">
          <a:xfrm>
            <a:off x="66294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0" name="Oval 128"/>
          <p:cNvSpPr>
            <a:spLocks noChangeArrowheads="1"/>
          </p:cNvSpPr>
          <p:nvPr/>
        </p:nvSpPr>
        <p:spPr bwMode="auto">
          <a:xfrm>
            <a:off x="67056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1" name="Oval 129"/>
          <p:cNvSpPr>
            <a:spLocks noChangeArrowheads="1"/>
          </p:cNvSpPr>
          <p:nvPr/>
        </p:nvSpPr>
        <p:spPr bwMode="auto">
          <a:xfrm>
            <a:off x="68580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2" name="Oval 130"/>
          <p:cNvSpPr>
            <a:spLocks noChangeArrowheads="1"/>
          </p:cNvSpPr>
          <p:nvPr/>
        </p:nvSpPr>
        <p:spPr bwMode="auto">
          <a:xfrm>
            <a:off x="70104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3" name="Oval 131"/>
          <p:cNvSpPr>
            <a:spLocks noChangeArrowheads="1"/>
          </p:cNvSpPr>
          <p:nvPr/>
        </p:nvSpPr>
        <p:spPr bwMode="auto">
          <a:xfrm>
            <a:off x="7162800" y="1981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4" name="Oval 132"/>
          <p:cNvSpPr>
            <a:spLocks noChangeArrowheads="1"/>
          </p:cNvSpPr>
          <p:nvPr/>
        </p:nvSpPr>
        <p:spPr bwMode="auto">
          <a:xfrm>
            <a:off x="7086600" y="167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5" name="Oval 133"/>
          <p:cNvSpPr>
            <a:spLocks noChangeArrowheads="1"/>
          </p:cNvSpPr>
          <p:nvPr/>
        </p:nvSpPr>
        <p:spPr bwMode="auto">
          <a:xfrm>
            <a:off x="7239000" y="182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6" name="Oval 134"/>
          <p:cNvSpPr>
            <a:spLocks noChangeArrowheads="1"/>
          </p:cNvSpPr>
          <p:nvPr/>
        </p:nvSpPr>
        <p:spPr bwMode="auto">
          <a:xfrm>
            <a:off x="6553200" y="175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7" name="Oval 135"/>
          <p:cNvSpPr>
            <a:spLocks noChangeArrowheads="1"/>
          </p:cNvSpPr>
          <p:nvPr/>
        </p:nvSpPr>
        <p:spPr bwMode="auto">
          <a:xfrm>
            <a:off x="6705600" y="190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8" name="Oval 136"/>
          <p:cNvSpPr>
            <a:spLocks noChangeArrowheads="1"/>
          </p:cNvSpPr>
          <p:nvPr/>
        </p:nvSpPr>
        <p:spPr bwMode="auto">
          <a:xfrm>
            <a:off x="7162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49" name="Oval 137"/>
          <p:cNvSpPr>
            <a:spLocks noChangeArrowheads="1"/>
          </p:cNvSpPr>
          <p:nvPr/>
        </p:nvSpPr>
        <p:spPr bwMode="auto">
          <a:xfrm>
            <a:off x="7315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0" name="Oval 138"/>
          <p:cNvSpPr>
            <a:spLocks noChangeArrowheads="1"/>
          </p:cNvSpPr>
          <p:nvPr/>
        </p:nvSpPr>
        <p:spPr bwMode="auto">
          <a:xfrm>
            <a:off x="7467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1" name="Oval 139"/>
          <p:cNvSpPr>
            <a:spLocks noChangeArrowheads="1"/>
          </p:cNvSpPr>
          <p:nvPr/>
        </p:nvSpPr>
        <p:spPr bwMode="auto">
          <a:xfrm>
            <a:off x="76200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2" name="Oval 140"/>
          <p:cNvSpPr>
            <a:spLocks noChangeArrowheads="1"/>
          </p:cNvSpPr>
          <p:nvPr/>
        </p:nvSpPr>
        <p:spPr bwMode="auto">
          <a:xfrm>
            <a:off x="7696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3" name="Oval 141"/>
          <p:cNvSpPr>
            <a:spLocks noChangeArrowheads="1"/>
          </p:cNvSpPr>
          <p:nvPr/>
        </p:nvSpPr>
        <p:spPr bwMode="auto">
          <a:xfrm>
            <a:off x="7848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4" name="Oval 142"/>
          <p:cNvSpPr>
            <a:spLocks noChangeArrowheads="1"/>
          </p:cNvSpPr>
          <p:nvPr/>
        </p:nvSpPr>
        <p:spPr bwMode="auto">
          <a:xfrm>
            <a:off x="80010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5" name="Oval 143"/>
          <p:cNvSpPr>
            <a:spLocks noChangeArrowheads="1"/>
          </p:cNvSpPr>
          <p:nvPr/>
        </p:nvSpPr>
        <p:spPr bwMode="auto">
          <a:xfrm>
            <a:off x="81534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6" name="Oval 144"/>
          <p:cNvSpPr>
            <a:spLocks noChangeArrowheads="1"/>
          </p:cNvSpPr>
          <p:nvPr/>
        </p:nvSpPr>
        <p:spPr bwMode="auto">
          <a:xfrm>
            <a:off x="8077200" y="220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7" name="Oval 145"/>
          <p:cNvSpPr>
            <a:spLocks noChangeArrowheads="1"/>
          </p:cNvSpPr>
          <p:nvPr/>
        </p:nvSpPr>
        <p:spPr bwMode="auto">
          <a:xfrm>
            <a:off x="82296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8" name="Oval 146"/>
          <p:cNvSpPr>
            <a:spLocks noChangeArrowheads="1"/>
          </p:cNvSpPr>
          <p:nvPr/>
        </p:nvSpPr>
        <p:spPr bwMode="auto">
          <a:xfrm>
            <a:off x="75438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59" name="Oval 147"/>
          <p:cNvSpPr>
            <a:spLocks noChangeArrowheads="1"/>
          </p:cNvSpPr>
          <p:nvPr/>
        </p:nvSpPr>
        <p:spPr bwMode="auto">
          <a:xfrm>
            <a:off x="76962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0" name="Oval 148"/>
          <p:cNvSpPr>
            <a:spLocks noChangeArrowheads="1"/>
          </p:cNvSpPr>
          <p:nvPr/>
        </p:nvSpPr>
        <p:spPr bwMode="auto">
          <a:xfrm>
            <a:off x="5638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1" name="Oval 149"/>
          <p:cNvSpPr>
            <a:spLocks noChangeArrowheads="1"/>
          </p:cNvSpPr>
          <p:nvPr/>
        </p:nvSpPr>
        <p:spPr bwMode="auto">
          <a:xfrm>
            <a:off x="5791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2" name="Oval 150"/>
          <p:cNvSpPr>
            <a:spLocks noChangeArrowheads="1"/>
          </p:cNvSpPr>
          <p:nvPr/>
        </p:nvSpPr>
        <p:spPr bwMode="auto">
          <a:xfrm>
            <a:off x="5943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3" name="Oval 151"/>
          <p:cNvSpPr>
            <a:spLocks noChangeArrowheads="1"/>
          </p:cNvSpPr>
          <p:nvPr/>
        </p:nvSpPr>
        <p:spPr bwMode="auto">
          <a:xfrm>
            <a:off x="60960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4" name="Oval 152"/>
          <p:cNvSpPr>
            <a:spLocks noChangeArrowheads="1"/>
          </p:cNvSpPr>
          <p:nvPr/>
        </p:nvSpPr>
        <p:spPr bwMode="auto">
          <a:xfrm>
            <a:off x="61722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5" name="Oval 153"/>
          <p:cNvSpPr>
            <a:spLocks noChangeArrowheads="1"/>
          </p:cNvSpPr>
          <p:nvPr/>
        </p:nvSpPr>
        <p:spPr bwMode="auto">
          <a:xfrm>
            <a:off x="63246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6" name="Oval 154"/>
          <p:cNvSpPr>
            <a:spLocks noChangeArrowheads="1"/>
          </p:cNvSpPr>
          <p:nvPr/>
        </p:nvSpPr>
        <p:spPr bwMode="auto">
          <a:xfrm>
            <a:off x="64770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7" name="Oval 155"/>
          <p:cNvSpPr>
            <a:spLocks noChangeArrowheads="1"/>
          </p:cNvSpPr>
          <p:nvPr/>
        </p:nvSpPr>
        <p:spPr bwMode="auto">
          <a:xfrm>
            <a:off x="6629400" y="2590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8" name="Oval 156"/>
          <p:cNvSpPr>
            <a:spLocks noChangeArrowheads="1"/>
          </p:cNvSpPr>
          <p:nvPr/>
        </p:nvSpPr>
        <p:spPr bwMode="auto">
          <a:xfrm>
            <a:off x="6553200" y="2286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69" name="Oval 157"/>
          <p:cNvSpPr>
            <a:spLocks noChangeArrowheads="1"/>
          </p:cNvSpPr>
          <p:nvPr/>
        </p:nvSpPr>
        <p:spPr bwMode="auto">
          <a:xfrm>
            <a:off x="6705600" y="2438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0" name="Oval 158"/>
          <p:cNvSpPr>
            <a:spLocks noChangeArrowheads="1"/>
          </p:cNvSpPr>
          <p:nvPr/>
        </p:nvSpPr>
        <p:spPr bwMode="auto">
          <a:xfrm>
            <a:off x="6019800" y="2362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1" name="Oval 159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2" name="Oval 160"/>
          <p:cNvSpPr>
            <a:spLocks noChangeArrowheads="1"/>
          </p:cNvSpPr>
          <p:nvPr/>
        </p:nvSpPr>
        <p:spPr bwMode="auto">
          <a:xfrm>
            <a:off x="6477000" y="4800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3" name="Oval 161"/>
          <p:cNvSpPr>
            <a:spLocks noChangeArrowheads="1"/>
          </p:cNvSpPr>
          <p:nvPr/>
        </p:nvSpPr>
        <p:spPr bwMode="auto">
          <a:xfrm>
            <a:off x="67056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4" name="Oval 162"/>
          <p:cNvSpPr>
            <a:spLocks noChangeArrowheads="1"/>
          </p:cNvSpPr>
          <p:nvPr/>
        </p:nvSpPr>
        <p:spPr bwMode="auto">
          <a:xfrm>
            <a:off x="6858000" y="4648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5" name="Oval 163"/>
          <p:cNvSpPr>
            <a:spLocks noChangeArrowheads="1"/>
          </p:cNvSpPr>
          <p:nvPr/>
        </p:nvSpPr>
        <p:spPr bwMode="auto">
          <a:xfrm>
            <a:off x="7162800" y="4724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6" name="Oval 164"/>
          <p:cNvSpPr>
            <a:spLocks noChangeArrowheads="1"/>
          </p:cNvSpPr>
          <p:nvPr/>
        </p:nvSpPr>
        <p:spPr bwMode="auto">
          <a:xfrm>
            <a:off x="7391400" y="4876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7" name="Oval 165"/>
          <p:cNvSpPr>
            <a:spLocks noChangeArrowheads="1"/>
          </p:cNvSpPr>
          <p:nvPr/>
        </p:nvSpPr>
        <p:spPr bwMode="auto">
          <a:xfrm>
            <a:off x="74676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8" name="Oval 166"/>
          <p:cNvSpPr>
            <a:spLocks noChangeArrowheads="1"/>
          </p:cNvSpPr>
          <p:nvPr/>
        </p:nvSpPr>
        <p:spPr bwMode="auto">
          <a:xfrm>
            <a:off x="75438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79" name="Oval 167"/>
          <p:cNvSpPr>
            <a:spLocks noChangeArrowheads="1"/>
          </p:cNvSpPr>
          <p:nvPr/>
        </p:nvSpPr>
        <p:spPr bwMode="auto">
          <a:xfrm>
            <a:off x="76200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0" name="Oval 168"/>
          <p:cNvSpPr>
            <a:spLocks noChangeArrowheads="1"/>
          </p:cNvSpPr>
          <p:nvPr/>
        </p:nvSpPr>
        <p:spPr bwMode="auto">
          <a:xfrm>
            <a:off x="6324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1" name="Oval 169"/>
          <p:cNvSpPr>
            <a:spLocks noChangeArrowheads="1"/>
          </p:cNvSpPr>
          <p:nvPr/>
        </p:nvSpPr>
        <p:spPr bwMode="auto">
          <a:xfrm>
            <a:off x="62484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2" name="Oval 170"/>
          <p:cNvSpPr>
            <a:spLocks noChangeArrowheads="1"/>
          </p:cNvSpPr>
          <p:nvPr/>
        </p:nvSpPr>
        <p:spPr bwMode="auto">
          <a:xfrm>
            <a:off x="6400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3" name="Oval 171"/>
          <p:cNvSpPr>
            <a:spLocks noChangeArrowheads="1"/>
          </p:cNvSpPr>
          <p:nvPr/>
        </p:nvSpPr>
        <p:spPr bwMode="auto">
          <a:xfrm>
            <a:off x="6553200" y="5867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4" name="Oval 172"/>
          <p:cNvSpPr>
            <a:spLocks noChangeArrowheads="1"/>
          </p:cNvSpPr>
          <p:nvPr/>
        </p:nvSpPr>
        <p:spPr bwMode="auto">
          <a:xfrm>
            <a:off x="64008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5" name="Oval 173"/>
          <p:cNvSpPr>
            <a:spLocks noChangeArrowheads="1"/>
          </p:cNvSpPr>
          <p:nvPr/>
        </p:nvSpPr>
        <p:spPr bwMode="auto">
          <a:xfrm>
            <a:off x="6781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6" name="Oval 174"/>
          <p:cNvSpPr>
            <a:spLocks noChangeArrowheads="1"/>
          </p:cNvSpPr>
          <p:nvPr/>
        </p:nvSpPr>
        <p:spPr bwMode="auto">
          <a:xfrm>
            <a:off x="71628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7" name="Oval 175"/>
          <p:cNvSpPr>
            <a:spLocks noChangeArrowheads="1"/>
          </p:cNvSpPr>
          <p:nvPr/>
        </p:nvSpPr>
        <p:spPr bwMode="auto">
          <a:xfrm>
            <a:off x="7391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8" name="Oval 176"/>
          <p:cNvSpPr>
            <a:spLocks noChangeArrowheads="1"/>
          </p:cNvSpPr>
          <p:nvPr/>
        </p:nvSpPr>
        <p:spPr bwMode="auto">
          <a:xfrm>
            <a:off x="7467600" y="5715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89" name="Oval 177"/>
          <p:cNvSpPr>
            <a:spLocks noChangeArrowheads="1"/>
          </p:cNvSpPr>
          <p:nvPr/>
        </p:nvSpPr>
        <p:spPr bwMode="auto">
          <a:xfrm>
            <a:off x="74676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0" name="Oval 178"/>
          <p:cNvSpPr>
            <a:spLocks noChangeArrowheads="1"/>
          </p:cNvSpPr>
          <p:nvPr/>
        </p:nvSpPr>
        <p:spPr bwMode="auto">
          <a:xfrm>
            <a:off x="64008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1" name="Oval 179"/>
          <p:cNvSpPr>
            <a:spLocks noChangeArrowheads="1"/>
          </p:cNvSpPr>
          <p:nvPr/>
        </p:nvSpPr>
        <p:spPr bwMode="auto">
          <a:xfrm>
            <a:off x="63246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2" name="Oval 180"/>
          <p:cNvSpPr>
            <a:spLocks noChangeArrowheads="1"/>
          </p:cNvSpPr>
          <p:nvPr/>
        </p:nvSpPr>
        <p:spPr bwMode="auto">
          <a:xfrm>
            <a:off x="6629400" y="5943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3" name="Oval 181"/>
          <p:cNvSpPr>
            <a:spLocks noChangeArrowheads="1"/>
          </p:cNvSpPr>
          <p:nvPr/>
        </p:nvSpPr>
        <p:spPr bwMode="auto">
          <a:xfrm>
            <a:off x="6934200" y="6019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4" name="Oval 182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5" name="Oval 183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6" name="Oval 184"/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7" name="Oval 185"/>
          <p:cNvSpPr>
            <a:spLocks noChangeArrowheads="1"/>
          </p:cNvSpPr>
          <p:nvPr/>
        </p:nvSpPr>
        <p:spPr bwMode="auto">
          <a:xfrm>
            <a:off x="71628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8" name="Oval 186"/>
          <p:cNvSpPr>
            <a:spLocks noChangeArrowheads="1"/>
          </p:cNvSpPr>
          <p:nvPr/>
        </p:nvSpPr>
        <p:spPr bwMode="auto">
          <a:xfrm>
            <a:off x="72390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699" name="Oval 187"/>
          <p:cNvSpPr>
            <a:spLocks noChangeArrowheads="1"/>
          </p:cNvSpPr>
          <p:nvPr/>
        </p:nvSpPr>
        <p:spPr bwMode="auto">
          <a:xfrm>
            <a:off x="73152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0" name="Oval 188"/>
          <p:cNvSpPr>
            <a:spLocks noChangeArrowheads="1"/>
          </p:cNvSpPr>
          <p:nvPr/>
        </p:nvSpPr>
        <p:spPr bwMode="auto">
          <a:xfrm>
            <a:off x="7315200" y="53340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1" name="Oval 189"/>
          <p:cNvSpPr>
            <a:spLocks noChangeArrowheads="1"/>
          </p:cNvSpPr>
          <p:nvPr/>
        </p:nvSpPr>
        <p:spPr bwMode="auto">
          <a:xfrm>
            <a:off x="73152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2" name="Oval 190"/>
          <p:cNvSpPr>
            <a:spLocks noChangeArrowheads="1"/>
          </p:cNvSpPr>
          <p:nvPr/>
        </p:nvSpPr>
        <p:spPr bwMode="auto">
          <a:xfrm>
            <a:off x="6781800" y="5105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3" name="Oval 191"/>
          <p:cNvSpPr>
            <a:spLocks noChangeArrowheads="1"/>
          </p:cNvSpPr>
          <p:nvPr/>
        </p:nvSpPr>
        <p:spPr bwMode="auto">
          <a:xfrm>
            <a:off x="6705600" y="5181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4" name="Oval 192"/>
          <p:cNvSpPr>
            <a:spLocks noChangeArrowheads="1"/>
          </p:cNvSpPr>
          <p:nvPr/>
        </p:nvSpPr>
        <p:spPr bwMode="auto">
          <a:xfrm>
            <a:off x="6629400" y="5410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5" name="Oval 193"/>
          <p:cNvSpPr>
            <a:spLocks noChangeArrowheads="1"/>
          </p:cNvSpPr>
          <p:nvPr/>
        </p:nvSpPr>
        <p:spPr bwMode="auto">
          <a:xfrm>
            <a:off x="6781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6" name="Oval 194"/>
          <p:cNvSpPr>
            <a:spLocks noChangeArrowheads="1"/>
          </p:cNvSpPr>
          <p:nvPr/>
        </p:nvSpPr>
        <p:spPr bwMode="auto">
          <a:xfrm>
            <a:off x="6705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7" name="Oval 195"/>
          <p:cNvSpPr>
            <a:spLocks noChangeArrowheads="1"/>
          </p:cNvSpPr>
          <p:nvPr/>
        </p:nvSpPr>
        <p:spPr bwMode="auto">
          <a:xfrm>
            <a:off x="6858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8" name="Oval 196"/>
          <p:cNvSpPr>
            <a:spLocks noChangeArrowheads="1"/>
          </p:cNvSpPr>
          <p:nvPr/>
        </p:nvSpPr>
        <p:spPr bwMode="auto">
          <a:xfrm>
            <a:off x="7010400" y="5638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09" name="Oval 197"/>
          <p:cNvSpPr>
            <a:spLocks noChangeArrowheads="1"/>
          </p:cNvSpPr>
          <p:nvPr/>
        </p:nvSpPr>
        <p:spPr bwMode="auto">
          <a:xfrm>
            <a:off x="72390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0" name="Oval 198"/>
          <p:cNvSpPr>
            <a:spLocks noChangeArrowheads="1"/>
          </p:cNvSpPr>
          <p:nvPr/>
        </p:nvSpPr>
        <p:spPr bwMode="auto">
          <a:xfrm>
            <a:off x="71628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1" name="Oval 199"/>
          <p:cNvSpPr>
            <a:spLocks noChangeArrowheads="1"/>
          </p:cNvSpPr>
          <p:nvPr/>
        </p:nvSpPr>
        <p:spPr bwMode="auto">
          <a:xfrm>
            <a:off x="70104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2" name="Oval 200"/>
          <p:cNvSpPr>
            <a:spLocks noChangeArrowheads="1"/>
          </p:cNvSpPr>
          <p:nvPr/>
        </p:nvSpPr>
        <p:spPr bwMode="auto">
          <a:xfrm>
            <a:off x="6705600" y="50292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3" name="Oval 201"/>
          <p:cNvSpPr>
            <a:spLocks noChangeArrowheads="1"/>
          </p:cNvSpPr>
          <p:nvPr/>
        </p:nvSpPr>
        <p:spPr bwMode="auto">
          <a:xfrm>
            <a:off x="6705600" y="52578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4" name="Oval 202"/>
          <p:cNvSpPr>
            <a:spLocks noChangeArrowheads="1"/>
          </p:cNvSpPr>
          <p:nvPr/>
        </p:nvSpPr>
        <p:spPr bwMode="auto">
          <a:xfrm>
            <a:off x="6781800" y="55626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715" name="Oval 203"/>
          <p:cNvSpPr>
            <a:spLocks noChangeArrowheads="1"/>
          </p:cNvSpPr>
          <p:nvPr/>
        </p:nvSpPr>
        <p:spPr bwMode="auto">
          <a:xfrm>
            <a:off x="7086600" y="5486400"/>
            <a:ext cx="76200" cy="762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2793" name="Group 281"/>
          <p:cNvGrpSpPr>
            <a:grpSpLocks/>
          </p:cNvGrpSpPr>
          <p:nvPr/>
        </p:nvGrpSpPr>
        <p:grpSpPr bwMode="auto">
          <a:xfrm>
            <a:off x="3581400" y="2425700"/>
            <a:ext cx="1676400" cy="1612900"/>
            <a:chOff x="2256" y="1528"/>
            <a:chExt cx="1056" cy="1016"/>
          </a:xfrm>
        </p:grpSpPr>
        <p:grpSp>
          <p:nvGrpSpPr>
            <p:cNvPr id="832754" name="Group 242"/>
            <p:cNvGrpSpPr>
              <a:grpSpLocks/>
            </p:cNvGrpSpPr>
            <p:nvPr/>
          </p:nvGrpSpPr>
          <p:grpSpPr bwMode="auto">
            <a:xfrm>
              <a:off x="2344" y="1584"/>
              <a:ext cx="968" cy="960"/>
              <a:chOff x="2344" y="1584"/>
              <a:chExt cx="968" cy="960"/>
            </a:xfrm>
          </p:grpSpPr>
          <p:sp>
            <p:nvSpPr>
              <p:cNvPr id="832716" name="Oval 204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17" name="Oval 205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18" name="Oval 206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19" name="Oval 207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0" name="Oval 208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1" name="Oval 209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2" name="Oval 210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3" name="Oval 211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4" name="Oval 212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6" name="Oval 214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7" name="Oval 215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8" name="Oval 216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29" name="Oval 217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0" name="Oval 218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1" name="Oval 219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2" name="Oval 220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3" name="Oval 221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34" name="Oval 2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2753" name="Group 241"/>
              <p:cNvGrpSpPr>
                <a:grpSpLocks/>
              </p:cNvGrpSpPr>
              <p:nvPr/>
            </p:nvGrpSpPr>
            <p:grpSpPr bwMode="auto">
              <a:xfrm>
                <a:off x="2344" y="1584"/>
                <a:ext cx="912" cy="912"/>
                <a:chOff x="2592" y="2256"/>
                <a:chExt cx="912" cy="912"/>
              </a:xfrm>
            </p:grpSpPr>
            <p:sp>
              <p:nvSpPr>
                <p:cNvPr id="832735" name="Oval 223"/>
                <p:cNvSpPr>
                  <a:spLocks noChangeArrowheads="1"/>
                </p:cNvSpPr>
                <p:nvPr/>
              </p:nvSpPr>
              <p:spPr bwMode="auto">
                <a:xfrm>
                  <a:off x="2592" y="225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6" name="Oval 224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7" name="Oval 225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8" name="Oval 226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39" name="Oval 227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0" name="Oval 228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1" name="Oval 229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2" name="Oval 230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3" name="Oval 231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4" name="Oval 232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5" name="Oval 233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6" name="Oval 234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7" name="Oval 235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8" name="Oval 236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49" name="Oval 237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50" name="Oval 238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51" name="Oval 239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52" name="Oval 240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2755" name="Group 243"/>
            <p:cNvGrpSpPr>
              <a:grpSpLocks/>
            </p:cNvGrpSpPr>
            <p:nvPr/>
          </p:nvGrpSpPr>
          <p:grpSpPr bwMode="auto">
            <a:xfrm rot="5396445">
              <a:off x="2252" y="1532"/>
              <a:ext cx="968" cy="960"/>
              <a:chOff x="2344" y="1584"/>
              <a:chExt cx="968" cy="960"/>
            </a:xfrm>
          </p:grpSpPr>
          <p:sp>
            <p:nvSpPr>
              <p:cNvPr id="832756" name="Oval 244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57" name="Oval 245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58" name="Oval 246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59" name="Oval 247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0" name="Oval 248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1" name="Oval 249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2" name="Oval 250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3" name="Oval 251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4" name="Oval 252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5" name="Oval 253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6" name="Oval 254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7" name="Oval 255"/>
              <p:cNvSpPr>
                <a:spLocks noChangeArrowheads="1"/>
              </p:cNvSpPr>
              <p:nvPr/>
            </p:nvSpPr>
            <p:spPr bwMode="auto">
              <a:xfrm>
                <a:off x="2688" y="192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8" name="Oval 256"/>
              <p:cNvSpPr>
                <a:spLocks noChangeArrowheads="1"/>
              </p:cNvSpPr>
              <p:nvPr/>
            </p:nvSpPr>
            <p:spPr bwMode="auto">
              <a:xfrm>
                <a:off x="2784" y="201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69" name="Oval 257"/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0" name="Oval 258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1" name="Oval 259"/>
              <p:cNvSpPr>
                <a:spLocks noChangeArrowheads="1"/>
              </p:cNvSpPr>
              <p:nvPr/>
            </p:nvSpPr>
            <p:spPr bwMode="auto">
              <a:xfrm>
                <a:off x="3072" y="2304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2" name="Oval 260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773" name="Oval 261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48" cy="48"/>
              </a:xfrm>
              <a:prstGeom prst="ellipse">
                <a:avLst/>
              </a:prstGeom>
              <a:solidFill>
                <a:srgbClr val="A5002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32774" name="Group 262"/>
              <p:cNvGrpSpPr>
                <a:grpSpLocks/>
              </p:cNvGrpSpPr>
              <p:nvPr/>
            </p:nvGrpSpPr>
            <p:grpSpPr bwMode="auto">
              <a:xfrm>
                <a:off x="2344" y="1584"/>
                <a:ext cx="912" cy="912"/>
                <a:chOff x="2592" y="2256"/>
                <a:chExt cx="912" cy="912"/>
              </a:xfrm>
            </p:grpSpPr>
            <p:sp>
              <p:nvSpPr>
                <p:cNvPr id="832775" name="Oval 263"/>
                <p:cNvSpPr>
                  <a:spLocks noChangeArrowheads="1"/>
                </p:cNvSpPr>
                <p:nvPr/>
              </p:nvSpPr>
              <p:spPr bwMode="auto">
                <a:xfrm>
                  <a:off x="2592" y="225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6" name="Oval 264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7" name="Oval 265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8" name="Oval 266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79" name="Oval 267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0" name="Oval 268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1" name="Oval 269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2" name="Oval 270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3" name="Oval 271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4" name="Oval 272"/>
                <p:cNvSpPr>
                  <a:spLocks noChangeArrowheads="1"/>
                </p:cNvSpPr>
                <p:nvPr/>
              </p:nvSpPr>
              <p:spPr bwMode="auto">
                <a:xfrm>
                  <a:off x="2688" y="235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5" name="Oval 273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6" name="Oval 274"/>
                <p:cNvSpPr>
                  <a:spLocks noChangeArrowheads="1"/>
                </p:cNvSpPr>
                <p:nvPr/>
              </p:nvSpPr>
              <p:spPr bwMode="auto">
                <a:xfrm>
                  <a:off x="2880" y="254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7" name="Oval 275"/>
                <p:cNvSpPr>
                  <a:spLocks noChangeArrowheads="1"/>
                </p:cNvSpPr>
                <p:nvPr/>
              </p:nvSpPr>
              <p:spPr bwMode="auto">
                <a:xfrm>
                  <a:off x="2976" y="264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8" name="Oval 276"/>
                <p:cNvSpPr>
                  <a:spLocks noChangeArrowheads="1"/>
                </p:cNvSpPr>
                <p:nvPr/>
              </p:nvSpPr>
              <p:spPr bwMode="auto">
                <a:xfrm>
                  <a:off x="3072" y="2736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89" name="Oval 277"/>
                <p:cNvSpPr>
                  <a:spLocks noChangeArrowheads="1"/>
                </p:cNvSpPr>
                <p:nvPr/>
              </p:nvSpPr>
              <p:spPr bwMode="auto">
                <a:xfrm>
                  <a:off x="3168" y="2832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90" name="Oval 278"/>
                <p:cNvSpPr>
                  <a:spLocks noChangeArrowheads="1"/>
                </p:cNvSpPr>
                <p:nvPr/>
              </p:nvSpPr>
              <p:spPr bwMode="auto">
                <a:xfrm>
                  <a:off x="3264" y="2928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91" name="Oval 279"/>
                <p:cNvSpPr>
                  <a:spLocks noChangeArrowheads="1"/>
                </p:cNvSpPr>
                <p:nvPr/>
              </p:nvSpPr>
              <p:spPr bwMode="auto">
                <a:xfrm>
                  <a:off x="3360" y="3024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92" name="Oval 280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48" cy="48"/>
                </a:xfrm>
                <a:prstGeom prst="ellipse">
                  <a:avLst/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83" name="Title 5"/>
          <p:cNvSpPr txBox="1">
            <a:spLocks/>
          </p:cNvSpPr>
          <p:nvPr/>
        </p:nvSpPr>
        <p:spPr>
          <a:xfrm>
            <a:off x="685800" y="30822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u="none" dirty="0" smtClean="0"/>
              <a:t>Clustering</a:t>
            </a: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81034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9530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66"/>
                </a:solidFill>
              </a:rPr>
              <a:t>Clustering </a:t>
            </a:r>
            <a:r>
              <a:rPr lang="en-US" altLang="en-US" sz="2000" dirty="0">
                <a:solidFill>
                  <a:srgbClr val="000066"/>
                </a:solidFill>
              </a:rPr>
              <a:t>is not a Learning Problem.  It’s an Optimization Problem</a:t>
            </a:r>
            <a:r>
              <a:rPr lang="en-US" altLang="en-US" sz="2000" dirty="0" smtClean="0">
                <a:solidFill>
                  <a:srgbClr val="000066"/>
                </a:solidFill>
              </a:rPr>
              <a:t>.   </a:t>
            </a:r>
            <a:r>
              <a:rPr lang="en-US" altLang="en-US" sz="2000" dirty="0"/>
              <a:t>Given a set of </a:t>
            </a:r>
            <a:r>
              <a:rPr lang="en-US" altLang="en-US" sz="2000" dirty="0">
                <a:solidFill>
                  <a:srgbClr val="0000FF"/>
                </a:solidFill>
              </a:rPr>
              <a:t>points</a:t>
            </a:r>
            <a:r>
              <a:rPr lang="en-US" altLang="en-US" sz="2000" dirty="0"/>
              <a:t> and a </a:t>
            </a:r>
            <a:r>
              <a:rPr lang="en-US" altLang="en-US" sz="2000" dirty="0">
                <a:solidFill>
                  <a:srgbClr val="0000FF"/>
                </a:solidFill>
              </a:rPr>
              <a:t>pairwise distance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000066"/>
                </a:solidFill>
              </a:rPr>
              <a:t>devise an </a:t>
            </a:r>
            <a:r>
              <a:rPr lang="en-US" altLang="en-US" sz="2000" dirty="0">
                <a:solidFill>
                  <a:srgbClr val="0000FF"/>
                </a:solidFill>
              </a:rPr>
              <a:t>algorithm </a:t>
            </a:r>
            <a:r>
              <a:rPr lang="en-US" altLang="en-US" sz="2000" dirty="0" smtClean="0">
                <a:solidFill>
                  <a:srgbClr val="0000FF"/>
                </a:solidFill>
              </a:rPr>
              <a:t>f </a:t>
            </a:r>
            <a:r>
              <a:rPr lang="en-US" altLang="en-US" sz="2000" dirty="0" smtClean="0">
                <a:solidFill>
                  <a:srgbClr val="000066"/>
                </a:solidFill>
              </a:rPr>
              <a:t>that splits </a:t>
            </a:r>
            <a:r>
              <a:rPr lang="en-US" altLang="en-US" sz="2000" dirty="0">
                <a:solidFill>
                  <a:srgbClr val="000066"/>
                </a:solidFill>
              </a:rPr>
              <a:t>the data </a:t>
            </a:r>
            <a:r>
              <a:rPr lang="en-US" altLang="en-US" sz="2000" dirty="0" smtClean="0">
                <a:solidFill>
                  <a:srgbClr val="000066"/>
                </a:solidFill>
              </a:rPr>
              <a:t>so that it optimizes </a:t>
            </a:r>
            <a:r>
              <a:rPr lang="en-US" altLang="en-US" sz="2000" dirty="0">
                <a:solidFill>
                  <a:srgbClr val="000066"/>
                </a:solidFill>
              </a:rPr>
              <a:t>some </a:t>
            </a:r>
            <a:r>
              <a:rPr lang="en-US" altLang="en-US" sz="2000" dirty="0">
                <a:solidFill>
                  <a:srgbClr val="FF0000"/>
                </a:solidFill>
              </a:rPr>
              <a:t>natural conditions. </a:t>
            </a:r>
          </a:p>
          <a:p>
            <a:r>
              <a:rPr lang="en-US" altLang="en-US" sz="2000" dirty="0" smtClean="0">
                <a:solidFill>
                  <a:srgbClr val="0000FF"/>
                </a:solidFill>
                <a:cs typeface="Arial" charset="0"/>
              </a:rPr>
              <a:t>Scale-Invariance</a:t>
            </a:r>
            <a:r>
              <a:rPr lang="en-US" altLang="en-US" sz="2000" dirty="0">
                <a:solidFill>
                  <a:srgbClr val="0000FF"/>
                </a:solidFill>
                <a:cs typeface="Arial" charset="0"/>
              </a:rPr>
              <a:t>. </a:t>
            </a:r>
            <a:r>
              <a:rPr lang="en-US" altLang="en-US" sz="2000" dirty="0" smtClean="0">
                <a:solidFill>
                  <a:srgbClr val="0000FF"/>
                </a:solidFill>
                <a:cs typeface="Arial" charset="0"/>
              </a:rPr>
              <a:t> </a:t>
            </a:r>
          </a:p>
          <a:p>
            <a:pPr lvl="1"/>
            <a:r>
              <a:rPr lang="en-US" altLang="en-US" sz="1800" dirty="0" smtClean="0">
                <a:solidFill>
                  <a:schemeClr val="tx1"/>
                </a:solidFill>
                <a:cs typeface="Arial" charset="0"/>
              </a:rPr>
              <a:t>For </a:t>
            </a:r>
            <a:r>
              <a:rPr lang="en-US" altLang="en-US" sz="1800" dirty="0">
                <a:solidFill>
                  <a:schemeClr val="tx1"/>
                </a:solidFill>
                <a:cs typeface="Arial" charset="0"/>
              </a:rPr>
              <a:t>any distance function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altLang="en-US" sz="1800" dirty="0" smtClean="0">
                <a:solidFill>
                  <a:schemeClr val="tx1"/>
                </a:solidFill>
                <a:cs typeface="Arial" charset="0"/>
              </a:rPr>
              <a:t>; for any </a:t>
            </a:r>
            <a:r>
              <a:rPr lang="en-US" altLang="en-US" sz="1800" dirty="0">
                <a:solidFill>
                  <a:schemeClr val="tx1"/>
                </a:solidFill>
                <a:cs typeface="Arial" charset="0"/>
              </a:rPr>
              <a:t>α &gt; 0</a:t>
            </a:r>
            <a:r>
              <a:rPr lang="en-US" altLang="en-US" sz="1800" dirty="0" smtClean="0">
                <a:solidFill>
                  <a:schemeClr val="tx1"/>
                </a:solidFill>
                <a:cs typeface="Arial" charset="0"/>
              </a:rPr>
              <a:t>, we </a:t>
            </a:r>
            <a:r>
              <a:rPr lang="en-US" altLang="en-US" sz="1800" dirty="0">
                <a:solidFill>
                  <a:schemeClr val="tx1"/>
                </a:solidFill>
                <a:cs typeface="Arial" charset="0"/>
              </a:rPr>
              <a:t>have f(d) = f(α · d).</a:t>
            </a:r>
          </a:p>
          <a:p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Richness. 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  <a:cs typeface="Arial" charset="0"/>
              </a:rPr>
              <a:t>Range(f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) is equal to the set of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all partitions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of S.</a:t>
            </a:r>
          </a:p>
          <a:p>
            <a:pPr lvl="1"/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In other words, suppose we are given the names of the points only (i.e. the indices in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S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) but not the distances between them. Richness requires that for any desired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partition Γ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, it should be possible to construct a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distance function </a:t>
            </a:r>
            <a:r>
              <a:rPr lang="en-US" altLang="en-US" sz="1600" i="1" dirty="0">
                <a:solidFill>
                  <a:srgbClr val="0000FF"/>
                </a:solidFill>
                <a:cs typeface="Arial" charset="0"/>
              </a:rPr>
              <a:t>d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on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for which </a:t>
            </a:r>
            <a:r>
              <a:rPr lang="en-US" altLang="en-US" sz="1600" i="1" dirty="0">
                <a:solidFill>
                  <a:srgbClr val="0000FF"/>
                </a:solidFill>
                <a:cs typeface="Arial" charset="0"/>
              </a:rPr>
              <a:t>f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altLang="en-US" sz="1600" i="1" dirty="0">
                <a:solidFill>
                  <a:srgbClr val="0000FF"/>
                </a:solidFill>
                <a:cs typeface="Arial" charset="0"/>
              </a:rPr>
              <a:t>d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) = </a:t>
            </a:r>
            <a:r>
              <a:rPr lang="en-US" altLang="en-US" sz="1600" dirty="0" smtClean="0">
                <a:solidFill>
                  <a:srgbClr val="0000FF"/>
                </a:solidFill>
                <a:cs typeface="Arial" charset="0"/>
              </a:rPr>
              <a:t>Γ </a:t>
            </a:r>
            <a:endParaRPr lang="en-US" altLang="en-US" sz="16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Consistency. </a:t>
            </a:r>
            <a:endParaRPr lang="en-US" altLang="en-US" sz="1800" dirty="0" smtClean="0">
              <a:solidFill>
                <a:srgbClr val="0000FF"/>
              </a:solidFill>
              <a:cs typeface="Arial" charset="0"/>
            </a:endParaRPr>
          </a:p>
          <a:p>
            <a:pPr lvl="1"/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Let 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d and d’ be two distance functions. If f(d) = Γ, and 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d’ 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is a </a:t>
            </a:r>
            <a:r>
              <a:rPr lang="en-US" altLang="en-US" sz="1400" dirty="0">
                <a:solidFill>
                  <a:srgbClr val="0000FF"/>
                </a:solidFill>
                <a:cs typeface="Arial" charset="0"/>
              </a:rPr>
              <a:t>Γ-transformation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 of 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d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, then 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f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US" altLang="en-US" sz="1400" i="1" dirty="0">
                <a:solidFill>
                  <a:schemeClr val="tx1"/>
                </a:solidFill>
                <a:cs typeface="Arial" charset="0"/>
              </a:rPr>
              <a:t>d’</a:t>
            </a:r>
            <a:r>
              <a:rPr lang="en-US" altLang="en-US" sz="1400" dirty="0">
                <a:solidFill>
                  <a:schemeClr val="tx1"/>
                </a:solidFill>
                <a:cs typeface="Arial" charset="0"/>
              </a:rPr>
              <a:t>) = Γ</a:t>
            </a:r>
            <a:r>
              <a:rPr lang="en-US" altLang="en-US" sz="14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altLang="en-US" sz="1600" dirty="0" smtClean="0">
                <a:solidFill>
                  <a:schemeClr val="tx1"/>
                </a:solidFill>
                <a:cs typeface="Arial" charset="0"/>
              </a:rPr>
              <a:t>In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other words, suppose that the clustering Γ arises from the distance function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d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. If we now produce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d’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by reducing distances within the clusters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and </a:t>
            </a:r>
            <a:r>
              <a:rPr lang="en-US" altLang="en-US" sz="1600" dirty="0">
                <a:solidFill>
                  <a:srgbClr val="0000FF"/>
                </a:solidFill>
                <a:cs typeface="Arial" charset="0"/>
              </a:rPr>
              <a:t>enlarging distances between clusters 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then the same clustering Γ should arise from </a:t>
            </a:r>
            <a:r>
              <a:rPr lang="en-US" altLang="en-US" sz="1600" i="1" dirty="0">
                <a:solidFill>
                  <a:schemeClr val="tx1"/>
                </a:solidFill>
                <a:cs typeface="Arial" charset="0"/>
              </a:rPr>
              <a:t>d’</a:t>
            </a:r>
            <a:r>
              <a:rPr lang="en-US" altLang="en-US" sz="1600" dirty="0">
                <a:solidFill>
                  <a:schemeClr val="tx1"/>
                </a:solidFill>
                <a:cs typeface="Arial" charset="0"/>
              </a:rPr>
              <a:t>.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30540"/>
            <a:ext cx="3886200" cy="132343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000" b="0" u="none" dirty="0">
                <a:solidFill>
                  <a:srgbClr val="FF0000"/>
                </a:solidFill>
                <a:effectLst/>
                <a:latin typeface="+mn-lt"/>
              </a:rPr>
              <a:t>Theorem:</a:t>
            </a:r>
            <a:r>
              <a:rPr lang="en-US" altLang="en-US" sz="2000" b="0" u="none" dirty="0">
                <a:effectLst/>
                <a:latin typeface="+mn-lt"/>
              </a:rPr>
              <a:t> That is no clustering function that maps a set of points into a partition of it, that satisfies all three conditions</a:t>
            </a:r>
            <a:r>
              <a:rPr lang="en-US" altLang="en-US" b="0" u="none" dirty="0">
                <a:effectLst/>
                <a:latin typeface="+mn-lt"/>
              </a:rPr>
              <a:t>. [</a:t>
            </a:r>
            <a:r>
              <a:rPr lang="en-US" altLang="en-US" b="0" u="none" dirty="0" err="1">
                <a:effectLst/>
                <a:latin typeface="+mn-lt"/>
              </a:rPr>
              <a:t>Klienberg</a:t>
            </a:r>
            <a:r>
              <a:rPr lang="en-US" altLang="en-US" b="0" u="none" dirty="0">
                <a:effectLst/>
                <a:latin typeface="+mn-lt"/>
              </a:rPr>
              <a:t>, NIPS 2002</a:t>
            </a:r>
            <a:r>
              <a:rPr lang="en-US" altLang="en-US" b="0" u="none" dirty="0" smtClean="0">
                <a:effectLst/>
                <a:latin typeface="+mn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06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Clustering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47800" y="1371600"/>
            <a:ext cx="7467600" cy="4953000"/>
          </a:xfrm>
        </p:spPr>
        <p:txBody>
          <a:bodyPr/>
          <a:lstStyle/>
          <a:p>
            <a:r>
              <a:rPr lang="en-US" altLang="en-US" sz="2000" dirty="0" smtClean="0">
                <a:solidFill>
                  <a:srgbClr val="000066"/>
                </a:solidFill>
              </a:rPr>
              <a:t>Clustering </a:t>
            </a:r>
            <a:r>
              <a:rPr lang="en-US" altLang="en-US" sz="2000" dirty="0">
                <a:solidFill>
                  <a:srgbClr val="000066"/>
                </a:solidFill>
              </a:rPr>
              <a:t>is not a Learning Problem.  It’s an Optimization Problem</a:t>
            </a:r>
            <a:r>
              <a:rPr lang="en-US" altLang="en-US" sz="2000" dirty="0" smtClean="0">
                <a:solidFill>
                  <a:srgbClr val="000066"/>
                </a:solidFill>
              </a:rPr>
              <a:t>.   </a:t>
            </a:r>
            <a:r>
              <a:rPr lang="en-US" altLang="en-US" sz="2000" dirty="0"/>
              <a:t>Given a set of </a:t>
            </a:r>
            <a:r>
              <a:rPr lang="en-US" altLang="en-US" sz="2000" dirty="0">
                <a:solidFill>
                  <a:srgbClr val="0000FF"/>
                </a:solidFill>
              </a:rPr>
              <a:t>points</a:t>
            </a:r>
            <a:r>
              <a:rPr lang="en-US" altLang="en-US" sz="2000" dirty="0"/>
              <a:t> and a </a:t>
            </a:r>
            <a:r>
              <a:rPr lang="en-US" altLang="en-US" sz="2000" dirty="0">
                <a:solidFill>
                  <a:srgbClr val="0000FF"/>
                </a:solidFill>
              </a:rPr>
              <a:t>pairwise distance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000066"/>
                </a:solidFill>
              </a:rPr>
              <a:t>devise an </a:t>
            </a:r>
            <a:r>
              <a:rPr lang="en-US" altLang="en-US" sz="2000" dirty="0">
                <a:solidFill>
                  <a:srgbClr val="0000FF"/>
                </a:solidFill>
              </a:rPr>
              <a:t>algorithm </a:t>
            </a:r>
            <a:r>
              <a:rPr lang="en-US" altLang="en-US" sz="2000" dirty="0" smtClean="0">
                <a:solidFill>
                  <a:srgbClr val="0000FF"/>
                </a:solidFill>
              </a:rPr>
              <a:t>f </a:t>
            </a:r>
            <a:r>
              <a:rPr lang="en-US" altLang="en-US" sz="2000" dirty="0" smtClean="0">
                <a:solidFill>
                  <a:srgbClr val="000066"/>
                </a:solidFill>
              </a:rPr>
              <a:t>that splits </a:t>
            </a:r>
            <a:r>
              <a:rPr lang="en-US" altLang="en-US" sz="2000" dirty="0">
                <a:solidFill>
                  <a:srgbClr val="000066"/>
                </a:solidFill>
              </a:rPr>
              <a:t>the data </a:t>
            </a:r>
            <a:r>
              <a:rPr lang="en-US" altLang="en-US" sz="2000" dirty="0" smtClean="0">
                <a:solidFill>
                  <a:srgbClr val="000066"/>
                </a:solidFill>
              </a:rPr>
              <a:t>so that it optimizes </a:t>
            </a:r>
            <a:r>
              <a:rPr lang="en-US" altLang="en-US" sz="2000" dirty="0">
                <a:solidFill>
                  <a:srgbClr val="000066"/>
                </a:solidFill>
              </a:rPr>
              <a:t>some </a:t>
            </a:r>
            <a:r>
              <a:rPr lang="en-US" altLang="en-US" sz="2000" dirty="0">
                <a:solidFill>
                  <a:srgbClr val="FF0000"/>
                </a:solidFill>
              </a:rPr>
              <a:t>natural conditions. </a:t>
            </a:r>
          </a:p>
          <a:p>
            <a:endParaRPr lang="en-US" altLang="en-US" sz="2000" dirty="0" smtClean="0">
              <a:cs typeface="Arial" charset="0"/>
            </a:endParaRPr>
          </a:p>
          <a:p>
            <a:r>
              <a:rPr lang="en-US" altLang="en-US" sz="2000" dirty="0" smtClean="0">
                <a:cs typeface="Arial" charset="0"/>
              </a:rPr>
              <a:t>So</a:t>
            </a:r>
            <a:r>
              <a:rPr lang="en-US" altLang="en-US" sz="2000" dirty="0">
                <a:cs typeface="Arial" charset="0"/>
              </a:rPr>
              <a:t>, what do we do? </a:t>
            </a:r>
            <a:endParaRPr lang="en-US" altLang="en-US" sz="2000" dirty="0" smtClean="0">
              <a:cs typeface="Arial" charset="0"/>
            </a:endParaRP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Different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optimization heuristics that make sense. </a:t>
            </a:r>
          </a:p>
          <a:p>
            <a:r>
              <a:rPr lang="en-US" altLang="en-US" sz="2000" dirty="0" smtClean="0">
                <a:cs typeface="Arial" charset="0"/>
              </a:rPr>
              <a:t>Clustering </a:t>
            </a:r>
            <a:r>
              <a:rPr lang="en-US" altLang="en-US" sz="2000" dirty="0">
                <a:cs typeface="Arial" charset="0"/>
              </a:rPr>
              <a:t>can be done under </a:t>
            </a:r>
            <a:r>
              <a:rPr lang="en-US" altLang="en-US" sz="2000" dirty="0" smtClean="0">
                <a:cs typeface="Arial" charset="0"/>
              </a:rPr>
              <a:t>generative model assumptions, </a:t>
            </a:r>
            <a:r>
              <a:rPr lang="en-US" altLang="en-US" sz="2000" dirty="0">
                <a:cs typeface="Arial" charset="0"/>
              </a:rPr>
              <a:t>or without any </a:t>
            </a:r>
            <a:r>
              <a:rPr lang="en-US" altLang="en-US" sz="2000" dirty="0" smtClean="0">
                <a:cs typeface="Arial" charset="0"/>
              </a:rPr>
              <a:t>statistical assumptions</a:t>
            </a:r>
            <a:endParaRPr lang="en-US" altLang="en-US" sz="2000" dirty="0">
              <a:cs typeface="Arial" charset="0"/>
            </a:endParaRPr>
          </a:p>
          <a:p>
            <a:r>
              <a:rPr lang="en-US" altLang="en-US" sz="2000" dirty="0" smtClean="0">
                <a:cs typeface="Arial" charset="0"/>
              </a:rPr>
              <a:t>A </a:t>
            </a:r>
            <a:r>
              <a:rPr lang="en-US" altLang="en-US" sz="2000" dirty="0">
                <a:cs typeface="Arial" charset="0"/>
              </a:rPr>
              <a:t>key component in clustering is the measurement  space</a:t>
            </a:r>
            <a:r>
              <a:rPr lang="en-US" altLang="en-US" sz="2000" dirty="0" smtClean="0">
                <a:cs typeface="Arial" charset="0"/>
              </a:rPr>
              <a:t>: 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What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is a reasonable distance/similarity measure 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?</a:t>
            </a:r>
          </a:p>
          <a:p>
            <a:pPr lvl="1"/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What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are the important dimensions of the data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?</a:t>
            </a:r>
            <a:endParaRPr lang="en-US" altLang="en-US" sz="1800" dirty="0">
              <a:solidFill>
                <a:srgbClr val="0000FF"/>
              </a:solidFill>
              <a:cs typeface="Arial" charset="0"/>
            </a:endParaRPr>
          </a:p>
          <a:p>
            <a:r>
              <a:rPr lang="en-US" altLang="en-US" sz="2000" dirty="0">
                <a:cs typeface="Arial" charset="0"/>
              </a:rPr>
              <a:t> We will discuss: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Clustering methods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 Metric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Learning methods</a:t>
            </a:r>
          </a:p>
          <a:p>
            <a:pPr lvl="1"/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0000FF"/>
                </a:solidFill>
                <a:cs typeface="Arial" charset="0"/>
              </a:rPr>
              <a:t>Dimensionality </a:t>
            </a:r>
            <a:r>
              <a:rPr lang="en-US" altLang="en-US" sz="1800" dirty="0">
                <a:solidFill>
                  <a:srgbClr val="0000FF"/>
                </a:solidFill>
                <a:cs typeface="Arial" charset="0"/>
              </a:rPr>
              <a:t>reduction methods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31A1DF7-0CE7-46F6-9410-726ED590033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21068</TotalTime>
  <Words>5073</Words>
  <Application>Microsoft Office PowerPoint</Application>
  <PresentationFormat>On-screen Show (4:3)</PresentationFormat>
  <Paragraphs>885</Paragraphs>
  <Slides>68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Comic Sans MS</vt:lpstr>
      <vt:lpstr>Times New Roman</vt:lpstr>
      <vt:lpstr>Wingdings</vt:lpstr>
      <vt:lpstr>Tahoma</vt:lpstr>
      <vt:lpstr>Symbol</vt:lpstr>
      <vt:lpstr>Calibri</vt:lpstr>
      <vt:lpstr>Arial</vt:lpstr>
      <vt:lpstr>SimSun</vt:lpstr>
      <vt:lpstr>Arial Narrow</vt:lpstr>
      <vt:lpstr>cmsy10</vt:lpstr>
      <vt:lpstr>Arial Unicode MS</vt:lpstr>
      <vt:lpstr>Abadi MT Condensed Light</vt:lpstr>
      <vt:lpstr>Noam Theme</vt:lpstr>
      <vt:lpstr>Equation</vt:lpstr>
      <vt:lpstr>Administration</vt:lpstr>
      <vt:lpstr>PowerPoint Presentation</vt:lpstr>
      <vt:lpstr>Clustering</vt:lpstr>
      <vt:lpstr>Clustering</vt:lpstr>
      <vt:lpstr>Clustering</vt:lpstr>
      <vt:lpstr>Clustering</vt:lpstr>
      <vt:lpstr>PowerPoint Presentation</vt:lpstr>
      <vt:lpstr>Clustering</vt:lpstr>
      <vt:lpstr>Clustering</vt:lpstr>
      <vt:lpstr>The Clustering Problem</vt:lpstr>
      <vt:lpstr>Distance Measures</vt:lpstr>
      <vt:lpstr>Distance Measures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a Metric for a Clustering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Importance of a Metric for a Clustering Algorithm</vt:lpstr>
      <vt:lpstr>Traditional Clustering</vt:lpstr>
      <vt:lpstr>Supervision in Clustering</vt:lpstr>
      <vt:lpstr>Supervision in Clustering</vt:lpstr>
      <vt:lpstr>PowerPoint Presentation</vt:lpstr>
      <vt:lpstr>Learning partitioning function h by learning metric d</vt:lpstr>
      <vt:lpstr>Clustering Error</vt:lpstr>
      <vt:lpstr>Algorithm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Dan Roth</dc:creator>
  <cp:lastModifiedBy>Roth, Dan</cp:lastModifiedBy>
  <cp:revision>348</cp:revision>
  <cp:lastPrinted>2000-03-23T17:59:49Z</cp:lastPrinted>
  <dcterms:created xsi:type="dcterms:W3CDTF">1998-01-23T03:14:46Z</dcterms:created>
  <dcterms:modified xsi:type="dcterms:W3CDTF">2016-11-29T05:50:06Z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1</vt:i4>
  </property>
  <property fmtid="{D5CDD505-2E9C-101B-9397-08002B2CF9AE}" pid="7" name="MailAddress">
    <vt:lpwstr>danr@cs.uiuc.edu</vt:lpwstr>
  </property>
  <property fmtid="{D5CDD505-2E9C-101B-9397-08002B2CF9AE}" pid="8" name="HomePage">
    <vt:lpwstr>http://l2r.cs.uiuc.edu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C:\mystuff\Classes\Cs346-00</vt:lpwstr>
  </property>
</Properties>
</file>