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2" r:id="rId1"/>
    <p:sldMasterId id="2147483674" r:id="rId2"/>
  </p:sldMasterIdLst>
  <p:notesMasterIdLst>
    <p:notesMasterId r:id="rId182"/>
  </p:notesMasterIdLst>
  <p:handoutMasterIdLst>
    <p:handoutMasterId r:id="rId183"/>
  </p:handoutMasterIdLst>
  <p:sldIdLst>
    <p:sldId id="763" r:id="rId3"/>
    <p:sldId id="764" r:id="rId4"/>
    <p:sldId id="765" r:id="rId5"/>
    <p:sldId id="766" r:id="rId6"/>
    <p:sldId id="767" r:id="rId7"/>
    <p:sldId id="768" r:id="rId8"/>
    <p:sldId id="769" r:id="rId9"/>
    <p:sldId id="770" r:id="rId10"/>
    <p:sldId id="771" r:id="rId11"/>
    <p:sldId id="772" r:id="rId12"/>
    <p:sldId id="773" r:id="rId13"/>
    <p:sldId id="774" r:id="rId14"/>
    <p:sldId id="775" r:id="rId15"/>
    <p:sldId id="776" r:id="rId16"/>
    <p:sldId id="777" r:id="rId17"/>
    <p:sldId id="778" r:id="rId18"/>
    <p:sldId id="779" r:id="rId19"/>
    <p:sldId id="780" r:id="rId20"/>
    <p:sldId id="781" r:id="rId21"/>
    <p:sldId id="782" r:id="rId22"/>
    <p:sldId id="783" r:id="rId23"/>
    <p:sldId id="784" r:id="rId24"/>
    <p:sldId id="785" r:id="rId25"/>
    <p:sldId id="786" r:id="rId26"/>
    <p:sldId id="787" r:id="rId27"/>
    <p:sldId id="788" r:id="rId28"/>
    <p:sldId id="789" r:id="rId29"/>
    <p:sldId id="790" r:id="rId30"/>
    <p:sldId id="791" r:id="rId31"/>
    <p:sldId id="792" r:id="rId32"/>
    <p:sldId id="793" r:id="rId33"/>
    <p:sldId id="794" r:id="rId34"/>
    <p:sldId id="795" r:id="rId35"/>
    <p:sldId id="796" r:id="rId36"/>
    <p:sldId id="797" r:id="rId37"/>
    <p:sldId id="798" r:id="rId38"/>
    <p:sldId id="799" r:id="rId39"/>
    <p:sldId id="800" r:id="rId40"/>
    <p:sldId id="801" r:id="rId41"/>
    <p:sldId id="802" r:id="rId42"/>
    <p:sldId id="803" r:id="rId43"/>
    <p:sldId id="804" r:id="rId44"/>
    <p:sldId id="805" r:id="rId45"/>
    <p:sldId id="806" r:id="rId46"/>
    <p:sldId id="807" r:id="rId47"/>
    <p:sldId id="808" r:id="rId48"/>
    <p:sldId id="809" r:id="rId49"/>
    <p:sldId id="810" r:id="rId50"/>
    <p:sldId id="811" r:id="rId51"/>
    <p:sldId id="812" r:id="rId52"/>
    <p:sldId id="813" r:id="rId53"/>
    <p:sldId id="814" r:id="rId54"/>
    <p:sldId id="815" r:id="rId55"/>
    <p:sldId id="816" r:id="rId56"/>
    <p:sldId id="817" r:id="rId57"/>
    <p:sldId id="818" r:id="rId58"/>
    <p:sldId id="819" r:id="rId59"/>
    <p:sldId id="820" r:id="rId60"/>
    <p:sldId id="821" r:id="rId61"/>
    <p:sldId id="822" r:id="rId62"/>
    <p:sldId id="823" r:id="rId63"/>
    <p:sldId id="824" r:id="rId64"/>
    <p:sldId id="825" r:id="rId65"/>
    <p:sldId id="826" r:id="rId66"/>
    <p:sldId id="827" r:id="rId67"/>
    <p:sldId id="828" r:id="rId68"/>
    <p:sldId id="829" r:id="rId69"/>
    <p:sldId id="830" r:id="rId70"/>
    <p:sldId id="831" r:id="rId71"/>
    <p:sldId id="832" r:id="rId72"/>
    <p:sldId id="833" r:id="rId73"/>
    <p:sldId id="834" r:id="rId74"/>
    <p:sldId id="835" r:id="rId75"/>
    <p:sldId id="836" r:id="rId76"/>
    <p:sldId id="837" r:id="rId77"/>
    <p:sldId id="838" r:id="rId78"/>
    <p:sldId id="839" r:id="rId79"/>
    <p:sldId id="840" r:id="rId80"/>
    <p:sldId id="841" r:id="rId81"/>
    <p:sldId id="842" r:id="rId82"/>
    <p:sldId id="843" r:id="rId83"/>
    <p:sldId id="844" r:id="rId84"/>
    <p:sldId id="845" r:id="rId85"/>
    <p:sldId id="846" r:id="rId86"/>
    <p:sldId id="847" r:id="rId87"/>
    <p:sldId id="848" r:id="rId88"/>
    <p:sldId id="849" r:id="rId89"/>
    <p:sldId id="850" r:id="rId90"/>
    <p:sldId id="851" r:id="rId91"/>
    <p:sldId id="852" r:id="rId92"/>
    <p:sldId id="853" r:id="rId93"/>
    <p:sldId id="854" r:id="rId94"/>
    <p:sldId id="855" r:id="rId95"/>
    <p:sldId id="856" r:id="rId96"/>
    <p:sldId id="857" r:id="rId97"/>
    <p:sldId id="858" r:id="rId98"/>
    <p:sldId id="859" r:id="rId99"/>
    <p:sldId id="860" r:id="rId100"/>
    <p:sldId id="861" r:id="rId101"/>
    <p:sldId id="862" r:id="rId102"/>
    <p:sldId id="699" r:id="rId103"/>
    <p:sldId id="702" r:id="rId104"/>
    <p:sldId id="703" r:id="rId105"/>
    <p:sldId id="704" r:id="rId106"/>
    <p:sldId id="705" r:id="rId107"/>
    <p:sldId id="711" r:id="rId108"/>
    <p:sldId id="715" r:id="rId109"/>
    <p:sldId id="716" r:id="rId110"/>
    <p:sldId id="686" r:id="rId111"/>
    <p:sldId id="683" r:id="rId112"/>
    <p:sldId id="684" r:id="rId113"/>
    <p:sldId id="688" r:id="rId114"/>
    <p:sldId id="717" r:id="rId115"/>
    <p:sldId id="697" r:id="rId116"/>
    <p:sldId id="698" r:id="rId117"/>
    <p:sldId id="692" r:id="rId118"/>
    <p:sldId id="675" r:id="rId119"/>
    <p:sldId id="689" r:id="rId120"/>
    <p:sldId id="690" r:id="rId121"/>
    <p:sldId id="691" r:id="rId122"/>
    <p:sldId id="726" r:id="rId123"/>
    <p:sldId id="727" r:id="rId124"/>
    <p:sldId id="728" r:id="rId125"/>
    <p:sldId id="729" r:id="rId126"/>
    <p:sldId id="730" r:id="rId127"/>
    <p:sldId id="731" r:id="rId128"/>
    <p:sldId id="732" r:id="rId129"/>
    <p:sldId id="734" r:id="rId130"/>
    <p:sldId id="735" r:id="rId131"/>
    <p:sldId id="749" r:id="rId132"/>
    <p:sldId id="750" r:id="rId133"/>
    <p:sldId id="753" r:id="rId134"/>
    <p:sldId id="754" r:id="rId135"/>
    <p:sldId id="755" r:id="rId136"/>
    <p:sldId id="758" r:id="rId137"/>
    <p:sldId id="759" r:id="rId138"/>
    <p:sldId id="760" r:id="rId139"/>
    <p:sldId id="761" r:id="rId140"/>
    <p:sldId id="762" r:id="rId141"/>
    <p:sldId id="863" r:id="rId142"/>
    <p:sldId id="864" r:id="rId143"/>
    <p:sldId id="865" r:id="rId144"/>
    <p:sldId id="866" r:id="rId145"/>
    <p:sldId id="867" r:id="rId146"/>
    <p:sldId id="868" r:id="rId147"/>
    <p:sldId id="869" r:id="rId148"/>
    <p:sldId id="870" r:id="rId149"/>
    <p:sldId id="871" r:id="rId150"/>
    <p:sldId id="872" r:id="rId151"/>
    <p:sldId id="873" r:id="rId152"/>
    <p:sldId id="874" r:id="rId153"/>
    <p:sldId id="875" r:id="rId154"/>
    <p:sldId id="876" r:id="rId155"/>
    <p:sldId id="877" r:id="rId156"/>
    <p:sldId id="878" r:id="rId157"/>
    <p:sldId id="879" r:id="rId158"/>
    <p:sldId id="880" r:id="rId159"/>
    <p:sldId id="881" r:id="rId160"/>
    <p:sldId id="882" r:id="rId161"/>
    <p:sldId id="883" r:id="rId162"/>
    <p:sldId id="884" r:id="rId163"/>
    <p:sldId id="885" r:id="rId164"/>
    <p:sldId id="886" r:id="rId165"/>
    <p:sldId id="887" r:id="rId166"/>
    <p:sldId id="888" r:id="rId167"/>
    <p:sldId id="889" r:id="rId168"/>
    <p:sldId id="890" r:id="rId169"/>
    <p:sldId id="891" r:id="rId170"/>
    <p:sldId id="892" r:id="rId171"/>
    <p:sldId id="893" r:id="rId172"/>
    <p:sldId id="894" r:id="rId173"/>
    <p:sldId id="895" r:id="rId174"/>
    <p:sldId id="896" r:id="rId175"/>
    <p:sldId id="897" r:id="rId176"/>
    <p:sldId id="898" r:id="rId177"/>
    <p:sldId id="899" r:id="rId178"/>
    <p:sldId id="900" r:id="rId179"/>
    <p:sldId id="901" r:id="rId180"/>
    <p:sldId id="902" r:id="rId181"/>
  </p:sldIdLst>
  <p:sldSz cx="9144000" cy="6858000" type="screen4x3"/>
  <p:notesSz cx="7150100" cy="9448800"/>
  <p:embeddedFontLst>
    <p:embeddedFont>
      <p:font typeface="Tempus Sans ITC" panose="04020404030D07020202" pitchFamily="82" charset="0"/>
      <p:regular r:id="rId184"/>
    </p:embeddedFont>
    <p:embeddedFont>
      <p:font typeface="Monotype Corsiva" panose="03010101010201010101" pitchFamily="66" charset="0"/>
      <p:italic r:id="rId185"/>
    </p:embeddedFont>
    <p:embeddedFont>
      <p:font typeface="Helvetica" panose="020B0604020202020204" pitchFamily="34" charset="0"/>
      <p:regular r:id="rId186"/>
      <p:bold r:id="rId187"/>
      <p:italic r:id="rId188"/>
      <p:boldItalic r:id="rId189"/>
    </p:embeddedFont>
    <p:embeddedFont>
      <p:font typeface="cmmi10" panose="020B0604020202020204"/>
      <p:regular r:id="rId190"/>
    </p:embeddedFont>
    <p:embeddedFont>
      <p:font typeface="Cambria Math" panose="02040503050406030204" pitchFamily="18" charset="0"/>
      <p:regular r:id="rId191"/>
    </p:embeddedFont>
    <p:embeddedFont>
      <p:font typeface="Times" panose="02020603050405020304" pitchFamily="18" charset="0"/>
      <p:regular r:id="rId192"/>
      <p:bold r:id="rId193"/>
      <p:italic r:id="rId194"/>
      <p:boldItalic r:id="rId195"/>
    </p:embeddedFont>
    <p:embeddedFont>
      <p:font typeface="SimSun" panose="02010600030101010101" pitchFamily="2" charset="-122"/>
      <p:regular r:id="rId196"/>
    </p:embeddedFont>
    <p:embeddedFont>
      <p:font typeface="ＭＳ Ｐゴシック" panose="020B0600070205080204" pitchFamily="34" charset="-128"/>
      <p:regular r:id="rId197"/>
    </p:embeddedFont>
    <p:embeddedFont>
      <p:font typeface="Tahoma" panose="020B0604030504040204" pitchFamily="34" charset="0"/>
      <p:regular r:id="rId198"/>
      <p:bold r:id="rId199"/>
    </p:embeddedFont>
    <p:embeddedFont>
      <p:font typeface="Arial Narrow" panose="020B0606020202030204" pitchFamily="34" charset="0"/>
      <p:regular r:id="rId200"/>
      <p:bold r:id="rId201"/>
      <p:italic r:id="rId202"/>
      <p:boldItalic r:id="rId203"/>
    </p:embeddedFont>
    <p:embeddedFont>
      <p:font typeface="新細明體" panose="02020500000000000000" pitchFamily="18" charset="-120"/>
      <p:regular r:id="rId204"/>
    </p:embeddedFont>
    <p:embeddedFont>
      <p:font typeface="Calibri" panose="020F0502020204030204" pitchFamily="34" charset="0"/>
      <p:regular r:id="rId205"/>
      <p:bold r:id="rId206"/>
      <p:italic r:id="rId207"/>
      <p:boldItalic r:id="rId208"/>
    </p:embeddedFont>
    <p:embeddedFont>
      <p:font typeface="cmsy10" panose="020B0604020202020204"/>
      <p:regular r:id="rId209"/>
    </p:embeddedFont>
  </p:embeddedFontLst>
  <p:custDataLst>
    <p:tags r:id="rId210"/>
  </p:custDataLst>
  <p:defaultTextStyle>
    <a:defPPr>
      <a:defRPr lang="en-US"/>
    </a:defPPr>
    <a:lvl1pPr algn="l" rtl="0" eaLnBrk="0" fontAlgn="base" hangingPunct="0">
      <a:spcBef>
        <a:spcPct val="0"/>
      </a:spcBef>
      <a:spcAft>
        <a:spcPct val="0"/>
      </a:spcAft>
      <a:defRPr sz="1400"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u="sng" kern="1200">
        <a:solidFill>
          <a:schemeClr val="tx1"/>
        </a:solidFill>
        <a:latin typeface="Times New Roman" pitchFamily="18" charset="0"/>
        <a:ea typeface="+mn-ea"/>
        <a:cs typeface="+mn-cs"/>
      </a:defRPr>
    </a:lvl5pPr>
    <a:lvl6pPr marL="2286000" algn="l" defTabSz="914400" rtl="0" eaLnBrk="1" latinLnBrk="0" hangingPunct="1">
      <a:defRPr sz="1400" u="sng" kern="1200">
        <a:solidFill>
          <a:schemeClr val="tx1"/>
        </a:solidFill>
        <a:latin typeface="Times New Roman" pitchFamily="18" charset="0"/>
        <a:ea typeface="+mn-ea"/>
        <a:cs typeface="+mn-cs"/>
      </a:defRPr>
    </a:lvl6pPr>
    <a:lvl7pPr marL="2743200" algn="l" defTabSz="914400" rtl="0" eaLnBrk="1" latinLnBrk="0" hangingPunct="1">
      <a:defRPr sz="1400" u="sng" kern="1200">
        <a:solidFill>
          <a:schemeClr val="tx1"/>
        </a:solidFill>
        <a:latin typeface="Times New Roman" pitchFamily="18" charset="0"/>
        <a:ea typeface="+mn-ea"/>
        <a:cs typeface="+mn-cs"/>
      </a:defRPr>
    </a:lvl7pPr>
    <a:lvl8pPr marL="3200400" algn="l" defTabSz="914400" rtl="0" eaLnBrk="1" latinLnBrk="0" hangingPunct="1">
      <a:defRPr sz="1400" u="sng" kern="1200">
        <a:solidFill>
          <a:schemeClr val="tx1"/>
        </a:solidFill>
        <a:latin typeface="Times New Roman" pitchFamily="18" charset="0"/>
        <a:ea typeface="+mn-ea"/>
        <a:cs typeface="+mn-cs"/>
      </a:defRPr>
    </a:lvl8pPr>
    <a:lvl9pPr marL="3657600" algn="l" defTabSz="914400" rtl="0" eaLnBrk="1" latinLnBrk="0" hangingPunct="1">
      <a:defRPr sz="1400" u="sng"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sldGuideLst>
    </p:ext>
    <p:ext uri="{2D200454-40CA-4A62-9FC3-DE9A4176ACB9}">
      <p15:notesGuideLst xmlns:p15="http://schemas.microsoft.com/office/powerpoint/2012/main">
        <p15:guide id="1" orient="horz" pos="2976">
          <p15:clr>
            <a:srgbClr val="A4A3A4"/>
          </p15:clr>
        </p15:guide>
        <p15:guide id="2" pos="22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CC99"/>
    <a:srgbClr val="CCFFCC"/>
    <a:srgbClr val="33CC33"/>
    <a:srgbClr val="A50021"/>
    <a:srgbClr val="9900CC"/>
    <a:srgbClr val="CC66FF"/>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73" autoAdjust="0"/>
  </p:normalViewPr>
  <p:slideViewPr>
    <p:cSldViewPr>
      <p:cViewPr varScale="1">
        <p:scale>
          <a:sx n="111" d="100"/>
          <a:sy n="111" d="100"/>
        </p:scale>
        <p:origin x="1236" y="108"/>
      </p:cViewPr>
      <p:guideLst>
        <p:guide orient="horz" pos="14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98" y="-72"/>
      </p:cViewPr>
      <p:guideLst>
        <p:guide orient="horz" pos="2976"/>
        <p:guide pos="225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font" Target="fonts/font8.fntdata"/><Relationship Id="rId205" Type="http://schemas.openxmlformats.org/officeDocument/2006/relationships/font" Target="fonts/font22.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font" Target="fonts/font3.fntdata"/><Relationship Id="rId211"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font" Target="fonts/font9.fntdata"/><Relationship Id="rId197" Type="http://schemas.openxmlformats.org/officeDocument/2006/relationships/font" Target="fonts/font14.fntdata"/><Relationship Id="rId206" Type="http://schemas.openxmlformats.org/officeDocument/2006/relationships/font" Target="fonts/font23.fntdata"/><Relationship Id="rId201" Type="http://schemas.openxmlformats.org/officeDocument/2006/relationships/font" Target="fonts/font18.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notesMaster" Target="notesMasters/notesMaster1.xml"/><Relationship Id="rId187"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viewProps" Target="viewProp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font" Target="fonts/font15.fntdata"/><Relationship Id="rId172" Type="http://schemas.openxmlformats.org/officeDocument/2006/relationships/slide" Target="slides/slide170.xml"/><Relationship Id="rId193" Type="http://schemas.openxmlformats.org/officeDocument/2006/relationships/font" Target="fonts/font10.fntdata"/><Relationship Id="rId202" Type="http://schemas.openxmlformats.org/officeDocument/2006/relationships/font" Target="fonts/font19.fntdata"/><Relationship Id="rId207" Type="http://schemas.openxmlformats.org/officeDocument/2006/relationships/font" Target="fonts/font24.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handoutMaster" Target="handoutMasters/handoutMaster1.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font" Target="fonts/font11.fntdata"/><Relationship Id="rId199" Type="http://schemas.openxmlformats.org/officeDocument/2006/relationships/font" Target="fonts/font16.fntdata"/><Relationship Id="rId203" Type="http://schemas.openxmlformats.org/officeDocument/2006/relationships/font" Target="fonts/font20.fntdata"/><Relationship Id="rId208"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font" Target="fonts/font1.fntdata"/><Relationship Id="rId189" Type="http://schemas.openxmlformats.org/officeDocument/2006/relationships/font" Target="fonts/font6.fntdata"/><Relationship Id="rId3" Type="http://schemas.openxmlformats.org/officeDocument/2006/relationships/slide" Target="slides/slide1.xml"/><Relationship Id="rId214" Type="http://schemas.openxmlformats.org/officeDocument/2006/relationships/tableStyles" Target="tableStyle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font" Target="fonts/font12.fntdata"/><Relationship Id="rId209" Type="http://schemas.openxmlformats.org/officeDocument/2006/relationships/font" Target="fonts/font26.fntdata"/><Relationship Id="rId190" Type="http://schemas.openxmlformats.org/officeDocument/2006/relationships/font" Target="fonts/font7.fntdata"/><Relationship Id="rId204" Type="http://schemas.openxmlformats.org/officeDocument/2006/relationships/font" Target="fonts/font21.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tags" Target="tags/tag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font" Target="fonts/font13.fntdata"/><Relationship Id="rId200" Type="http://schemas.openxmlformats.org/officeDocument/2006/relationships/font" Target="fonts/font17.fntdata"/><Relationship Id="rId16"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wmf"/><Relationship Id="rId1" Type="http://schemas.openxmlformats.org/officeDocument/2006/relationships/image" Target="../media/image63.emf"/><Relationship Id="rId4"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wmf"/><Relationship Id="rId7" Type="http://schemas.openxmlformats.org/officeDocument/2006/relationships/image" Target="../media/image74.emf"/><Relationship Id="rId2" Type="http://schemas.openxmlformats.org/officeDocument/2006/relationships/image" Target="../media/image69.wmf"/><Relationship Id="rId1" Type="http://schemas.openxmlformats.org/officeDocument/2006/relationships/image" Target="../media/image68.e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9" Type="http://schemas.openxmlformats.org/officeDocument/2006/relationships/image" Target="../media/image7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192515" name="Rectangle 3"/>
          <p:cNvSpPr>
            <a:spLocks noGrp="1" noChangeArrowheads="1"/>
          </p:cNvSpPr>
          <p:nvPr>
            <p:ph type="dt" sz="quarter" idx="1"/>
          </p:nvPr>
        </p:nvSpPr>
        <p:spPr bwMode="auto">
          <a:xfrm>
            <a:off x="405130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p>
        </p:txBody>
      </p:sp>
      <p:sp>
        <p:nvSpPr>
          <p:cNvPr id="192516" name="Rectangle 4"/>
          <p:cNvSpPr>
            <a:spLocks noGrp="1" noChangeArrowheads="1"/>
          </p:cNvSpPr>
          <p:nvPr>
            <p:ph type="ftr" sz="quarter" idx="2"/>
          </p:nvPr>
        </p:nvSpPr>
        <p:spPr bwMode="auto">
          <a:xfrm>
            <a:off x="0" y="897255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192517" name="Rectangle 5"/>
          <p:cNvSpPr>
            <a:spLocks noGrp="1" noChangeArrowheads="1"/>
          </p:cNvSpPr>
          <p:nvPr>
            <p:ph type="sldNum" sz="quarter" idx="3"/>
          </p:nvPr>
        </p:nvSpPr>
        <p:spPr bwMode="auto">
          <a:xfrm>
            <a:off x="4051300" y="897255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2FF79E24-0FF2-434C-B52C-3EB9F0AE3010}" type="slidenum">
              <a:rPr lang="en-US"/>
              <a:pPr/>
              <a:t>‹#›</a:t>
            </a:fld>
            <a:endParaRPr lang="en-US"/>
          </a:p>
        </p:txBody>
      </p:sp>
    </p:spTree>
    <p:extLst>
      <p:ext uri="{BB962C8B-B14F-4D97-AF65-F5344CB8AC3E}">
        <p14:creationId xmlns:p14="http://schemas.microsoft.com/office/powerpoint/2010/main" val="117555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405130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214438" y="709613"/>
            <a:ext cx="4724400" cy="3543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54088" y="4489450"/>
            <a:ext cx="5241925"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405130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prstTxWarp prst="textNoShape">
              <a:avLst/>
            </a:prstTxWarp>
          </a:bodyPr>
          <a:lstStyle>
            <a:lvl1pPr algn="r">
              <a:defRPr sz="1200"/>
            </a:lvl1pPr>
          </a:lstStyle>
          <a:p>
            <a:fld id="{D2A0076F-EE82-4EFD-ACB2-7CBE88E1312F}" type="slidenum">
              <a:rPr lang="en-US"/>
              <a:pPr/>
              <a:t>‹#›</a:t>
            </a:fld>
            <a:endParaRPr lang="en-US"/>
          </a:p>
        </p:txBody>
      </p:sp>
    </p:spTree>
    <p:extLst>
      <p:ext uri="{BB962C8B-B14F-4D97-AF65-F5344CB8AC3E}">
        <p14:creationId xmlns:p14="http://schemas.microsoft.com/office/powerpoint/2010/main" val="303862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21679-CDD2-497D-A859-06C990D350A8}" type="slidenum">
              <a:rPr lang="en-US"/>
              <a:pPr/>
              <a:t>1</a:t>
            </a:fld>
            <a:endParaRPr 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622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10</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dirty="0" smtClean="0"/>
              <a:t>Assume that you are hoping to see a stretch of 1000</a:t>
            </a:r>
            <a:r>
              <a:rPr lang="en-US" baseline="0" dirty="0" smtClean="0"/>
              <a:t> examples, with no mistakes; if you see that, you know that the algorithm is good enough. (to be justified when we talk about PAC).</a:t>
            </a:r>
          </a:p>
          <a:p>
            <a:r>
              <a:rPr lang="en-US" baseline="0" dirty="0" smtClean="0"/>
              <a:t>And assume that your mistake bound algorithm has a bound of 500.</a:t>
            </a:r>
          </a:p>
          <a:p>
            <a:r>
              <a:rPr lang="en-US" baseline="0" dirty="0" smtClean="0"/>
              <a:t>The worst scenario is that you go 999 examples, almost happy, but then you see a mistake; so you start again; see 999 examples, and another mistake; and so on. But this can happen at most 500 times. After that, you will get as long a stretch as you want. </a:t>
            </a:r>
          </a:p>
          <a:p>
            <a:r>
              <a:rPr lang="en-US" baseline="0" dirty="0" smtClean="0"/>
              <a:t>  </a:t>
            </a:r>
            <a:endParaRPr lang="en-US" dirty="0"/>
          </a:p>
        </p:txBody>
      </p:sp>
    </p:spTree>
    <p:extLst>
      <p:ext uri="{BB962C8B-B14F-4D97-AF65-F5344CB8AC3E}">
        <p14:creationId xmlns:p14="http://schemas.microsoft.com/office/powerpoint/2010/main" val="4780218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C6C5FC-94A9-4B93-9C00-71ABCC7C5FDC}"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42780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243424-B1B6-49A3-95C3-3533D9383253}"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3290166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3F0B0-EFC0-4148-9AC2-7A24430E54D0}" type="slidenum">
              <a:rPr lang="en-US"/>
              <a:pPr/>
              <a:t>135</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56324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2A9AE-C7DE-4E0E-9754-516AD471136B}" type="slidenum">
              <a:rPr lang="en-US"/>
              <a:pPr/>
              <a:t>136</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7858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0BF03-3403-452E-976E-E03AFCDF74F3}" type="slidenum">
              <a:rPr lang="en-US"/>
              <a:pPr/>
              <a:t>137</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1461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CCC1D-8EAF-4D98-8B73-7E9D79E2C7F4}" type="slidenum">
              <a:rPr lang="en-US"/>
              <a:pPr/>
              <a:t>138</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00249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CCC1D-8EAF-4D98-8B73-7E9D79E2C7F4}" type="slidenum">
              <a:rPr lang="en-US"/>
              <a:pPr/>
              <a:t>139</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5074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2994FFB-279F-434E-AEBB-DA370078E7DF}" type="slidenum">
              <a:rPr lang="en-US" sz="1200"/>
              <a:pPr eaLnBrk="1" hangingPunct="1"/>
              <a:t>140</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561569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2423A8BC-47FA-42C6-A902-59861EF0E077}" type="slidenum">
              <a:rPr lang="en-US" sz="1200"/>
              <a:pPr eaLnBrk="1" hangingPunct="1"/>
              <a:t>141</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8188368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FA706E3F-7839-462F-9652-926BB7BCF63A}" type="slidenum">
              <a:rPr lang="en-US" sz="1200"/>
              <a:pPr eaLnBrk="1" hangingPunct="1"/>
              <a:t>142</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1905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11</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29492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4A1C4C28-FBAC-4779-A95C-7D765A022469}" type="slidenum">
              <a:rPr lang="en-US" sz="1200"/>
              <a:pPr eaLnBrk="1" hangingPunct="1"/>
              <a:t>143</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8602276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3EF9B485-89BF-47AB-A906-466769C261C8}" type="slidenum">
              <a:rPr lang="en-US" sz="1200"/>
              <a:pPr eaLnBrk="1" hangingPunct="1"/>
              <a:t>144</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710476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08449BC-7B93-4DAB-A891-97D208C8FDA7}" type="slidenum">
              <a:rPr lang="en-US" sz="1200"/>
              <a:pPr eaLnBrk="1" hangingPunct="1"/>
              <a:t>145</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113150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526B379F-5C54-4140-8DF7-38404EEA512F}" type="slidenum">
              <a:rPr lang="en-US" sz="1200"/>
              <a:pPr eaLnBrk="1" hangingPunct="1"/>
              <a:t>146</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We abuse the notation:</a:t>
            </a:r>
          </a:p>
          <a:p>
            <a:r>
              <a:rPr lang="en-US" dirty="0" smtClean="0">
                <a:latin typeface="Times New Roman" pitchFamily="18" charset="0"/>
                <a:ea typeface="ＭＳ Ｐゴシック" pitchFamily="34" charset="-128"/>
              </a:rPr>
              <a:t>Really, we should say whether </a:t>
            </a:r>
            <a:r>
              <a:rPr lang="en-US" dirty="0" err="1" smtClean="0">
                <a:latin typeface="Times New Roman" pitchFamily="18" charset="0"/>
                <a:ea typeface="ＭＳ Ｐゴシック" pitchFamily="34" charset="-128"/>
              </a:rPr>
              <a:t>D^i</a:t>
            </a:r>
            <a:r>
              <a:rPr lang="en-US" baseline="0" dirty="0" smtClean="0">
                <a:latin typeface="Times New Roman" pitchFamily="18" charset="0"/>
                <a:ea typeface="ＭＳ Ｐゴシック" pitchFamily="34" charset="-128"/>
              </a:rPr>
              <a:t> is only the x part of the data or also the y part; we start by treating </a:t>
            </a:r>
            <a:r>
              <a:rPr lang="en-US" baseline="0" dirty="0" err="1" smtClean="0">
                <a:latin typeface="Times New Roman" pitchFamily="18" charset="0"/>
                <a:ea typeface="ＭＳ Ｐゴシック" pitchFamily="34" charset="-128"/>
              </a:rPr>
              <a:t>D^i</a:t>
            </a:r>
            <a:r>
              <a:rPr lang="en-US" baseline="0" dirty="0" smtClean="0">
                <a:latin typeface="Times New Roman" pitchFamily="18" charset="0"/>
                <a:ea typeface="ＭＳ Ｐゴシック" pitchFamily="34" charset="-128"/>
              </a:rPr>
              <a:t> = (</a:t>
            </a:r>
            <a:r>
              <a:rPr lang="en-US" baseline="0" dirty="0" err="1" smtClean="0">
                <a:latin typeface="Times New Roman" pitchFamily="18" charset="0"/>
                <a:ea typeface="ＭＳ Ｐゴシック" pitchFamily="34" charset="-128"/>
              </a:rPr>
              <a:t>x^i</a:t>
            </a:r>
            <a:r>
              <a:rPr lang="en-US" baseline="0" dirty="0" smtClean="0">
                <a:latin typeface="Times New Roman" pitchFamily="18" charset="0"/>
                <a:ea typeface="ＭＳ Ｐゴシック" pitchFamily="34" charset="-128"/>
              </a:rPr>
              <a:t>, </a:t>
            </a:r>
            <a:r>
              <a:rPr lang="en-US" baseline="0" dirty="0" err="1" smtClean="0">
                <a:latin typeface="Times New Roman" pitchFamily="18" charset="0"/>
                <a:ea typeface="ＭＳ Ｐゴシック" pitchFamily="34" charset="-128"/>
              </a:rPr>
              <a:t>y^i</a:t>
            </a:r>
            <a:r>
              <a:rPr lang="en-US" baseline="0" dirty="0" smtClean="0">
                <a:latin typeface="Times New Roman" pitchFamily="18" charset="0"/>
                <a:ea typeface="ＭＳ Ｐゴシック" pitchFamily="34" charset="-128"/>
              </a:rPr>
              <a:t>), but when we continue we only have </a:t>
            </a:r>
            <a:r>
              <a:rPr lang="en-US" baseline="0" dirty="0" err="1" smtClean="0">
                <a:latin typeface="Times New Roman" pitchFamily="18" charset="0"/>
                <a:ea typeface="ＭＳ Ｐゴシック" pitchFamily="34" charset="-128"/>
              </a:rPr>
              <a:t>D^i</a:t>
            </a:r>
            <a:r>
              <a:rPr lang="en-US" baseline="0" dirty="0" smtClean="0">
                <a:latin typeface="Times New Roman" pitchFamily="18" charset="0"/>
                <a:ea typeface="ＭＳ Ｐゴシック" pitchFamily="34" charset="-128"/>
              </a:rPr>
              <a:t> = (</a:t>
            </a:r>
            <a:r>
              <a:rPr lang="en-US" baseline="0" dirty="0" err="1" smtClean="0">
                <a:latin typeface="Times New Roman" pitchFamily="18" charset="0"/>
                <a:ea typeface="ＭＳ Ｐゴシック" pitchFamily="34" charset="-128"/>
              </a:rPr>
              <a:t>x^i</a:t>
            </a:r>
            <a:r>
              <a:rPr lang="en-US" baseline="0" dirty="0" smtClean="0">
                <a:latin typeface="Times New Roman" pitchFamily="18" charset="0"/>
                <a:ea typeface="ＭＳ Ｐゴシック" pitchFamily="34" charset="-128"/>
              </a:rPr>
              <a:t>). </a:t>
            </a:r>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0717015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0FF911A7-0B03-4A5F-9C25-734D51A8653D}" type="slidenum">
              <a:rPr lang="en-US" sz="1200"/>
              <a:pPr eaLnBrk="1" hangingPunct="1"/>
              <a:t>147</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7178429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1925CB23-8743-4EDC-BDDF-CD3127FB55C5}" type="slidenum">
              <a:rPr lang="en-US" sz="1200"/>
              <a:pPr eaLnBrk="1" hangingPunct="1"/>
              <a:t>148</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890984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B1081ED0-DA7A-4ADD-81FB-D7516DDE3B9A}" type="slidenum">
              <a:rPr lang="en-US" sz="1200"/>
              <a:pPr eaLnBrk="1" hangingPunct="1"/>
              <a:t>149</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274696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A34D67F8-D695-45F7-9F15-CBEA2F280155}" type="slidenum">
              <a:rPr lang="en-US" sz="1200"/>
              <a:pPr eaLnBrk="1" hangingPunct="1"/>
              <a:t>150</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0741805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eaLnBrk="1" hangingPunct="1"/>
            <a:fld id="{6C8CFFDB-114E-4894-8CDC-A6DB19A349AC}" type="slidenum">
              <a:rPr lang="en-US" sz="1200"/>
              <a:pPr eaLnBrk="1" hangingPunct="1"/>
              <a:t>151</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See lecture slides for additional example: k-means</a:t>
            </a:r>
          </a:p>
        </p:txBody>
      </p:sp>
    </p:spTree>
    <p:extLst>
      <p:ext uri="{BB962C8B-B14F-4D97-AF65-F5344CB8AC3E}">
        <p14:creationId xmlns:p14="http://schemas.microsoft.com/office/powerpoint/2010/main" val="15912736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153</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5936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1F6E-2BD3-43AC-B4BE-934F11A2F8BE}" type="slidenum">
              <a:rPr lang="en-US"/>
              <a:pPr/>
              <a:t>12</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68251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154</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228172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a:t>
            </a:r>
            <a:r>
              <a:rPr lang="en-US" baseline="0" dirty="0" smtClean="0"/>
              <a:t> = </a:t>
            </a:r>
            <a:r>
              <a:rPr lang="en-US" dirty="0" smtClean="0"/>
              <a:t>64 parameters if no edges</a:t>
            </a:r>
            <a:endParaRPr lang="en-US" dirty="0"/>
          </a:p>
        </p:txBody>
      </p:sp>
      <p:sp>
        <p:nvSpPr>
          <p:cNvPr id="4" name="Slide Number Placeholder 3"/>
          <p:cNvSpPr>
            <a:spLocks noGrp="1"/>
          </p:cNvSpPr>
          <p:nvPr>
            <p:ph type="sldNum" sz="quarter" idx="10"/>
          </p:nvPr>
        </p:nvSpPr>
        <p:spPr/>
        <p:txBody>
          <a:bodyPr/>
          <a:lstStyle/>
          <a:p>
            <a:pPr>
              <a:defRPr/>
            </a:pPr>
            <a:fld id="{58754874-3312-4CE6-ABA3-FB6080A84997}" type="slidenum">
              <a:rPr lang="en-US" smtClean="0"/>
              <a:pPr>
                <a:defRPr/>
              </a:pPr>
              <a:t>157</a:t>
            </a:fld>
            <a:endParaRPr lang="en-US"/>
          </a:p>
        </p:txBody>
      </p:sp>
    </p:spTree>
    <p:extLst>
      <p:ext uri="{BB962C8B-B14F-4D97-AF65-F5344CB8AC3E}">
        <p14:creationId xmlns:p14="http://schemas.microsoft.com/office/powerpoint/2010/main" val="2024295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Na</a:t>
            </a:r>
            <a:r>
              <a:rPr lang="fr-FR" dirty="0" err="1" smtClean="0"/>
              <a:t>ï</a:t>
            </a:r>
            <a:r>
              <a:rPr lang="en-US" dirty="0" err="1" smtClean="0"/>
              <a:t>ve</a:t>
            </a:r>
            <a:r>
              <a:rPr lang="en-US" dirty="0" smtClean="0"/>
              <a:t> Bayes is a very simple </a:t>
            </a:r>
            <a:r>
              <a:rPr lang="en-US" dirty="0" err="1" smtClean="0"/>
              <a:t>bayes</a:t>
            </a:r>
            <a:r>
              <a:rPr lang="en-US" dirty="0" smtClean="0"/>
              <a:t> net.</a:t>
            </a:r>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158</a:t>
            </a:fld>
            <a:endParaRPr lang="en-US"/>
          </a:p>
        </p:txBody>
      </p:sp>
    </p:spTree>
    <p:extLst>
      <p:ext uri="{BB962C8B-B14F-4D97-AF65-F5344CB8AC3E}">
        <p14:creationId xmlns:p14="http://schemas.microsoft.com/office/powerpoint/2010/main" val="62187230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complete: harder than NP complete,</a:t>
            </a:r>
            <a:r>
              <a:rPr lang="en-US" baseline="0" dirty="0" smtClean="0"/>
              <a:t> e.g. counting the number of satisfying assignments to 3SAT</a:t>
            </a:r>
          </a:p>
          <a:p>
            <a:r>
              <a:rPr lang="en-US" baseline="0" dirty="0" smtClean="0"/>
              <a:t>Choosing a different distribution (e.g. multivariate </a:t>
            </a:r>
            <a:r>
              <a:rPr lang="en-US" baseline="0" dirty="0" err="1" smtClean="0"/>
              <a:t>polynomia</a:t>
            </a:r>
            <a:r>
              <a:rPr lang="en-US" baseline="0" dirty="0" smtClean="0"/>
              <a:t>) makes some of these programs easier.</a:t>
            </a:r>
          </a:p>
        </p:txBody>
      </p:sp>
      <p:sp>
        <p:nvSpPr>
          <p:cNvPr id="4" name="Slide Number Placeholder 3"/>
          <p:cNvSpPr>
            <a:spLocks noGrp="1"/>
          </p:cNvSpPr>
          <p:nvPr>
            <p:ph type="sldNum" sz="quarter" idx="10"/>
          </p:nvPr>
        </p:nvSpPr>
        <p:spPr/>
        <p:txBody>
          <a:bodyPr/>
          <a:lstStyle/>
          <a:p>
            <a:pPr>
              <a:defRPr/>
            </a:pPr>
            <a:fld id="{58754874-3312-4CE6-ABA3-FB6080A84997}" type="slidenum">
              <a:rPr lang="en-US" smtClean="0"/>
              <a:pPr>
                <a:defRPr/>
              </a:pPr>
              <a:t>159</a:t>
            </a:fld>
            <a:endParaRPr lang="en-US"/>
          </a:p>
        </p:txBody>
      </p:sp>
    </p:spTree>
    <p:extLst>
      <p:ext uri="{BB962C8B-B14F-4D97-AF65-F5344CB8AC3E}">
        <p14:creationId xmlns:p14="http://schemas.microsoft.com/office/powerpoint/2010/main" val="492840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160</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390032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161</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859849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162</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3088464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163</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91695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164</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5213466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1297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24754-BBE4-43C0-B6EC-86B6B73E011F}" type="slidenum">
              <a:rPr lang="en-US"/>
              <a:pPr/>
              <a:t>13</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74651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166</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4247193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167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430317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168</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58777813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169</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873127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170</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954909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171</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1246405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172</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4617807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173</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30572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174</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2556641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175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6211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C97B0-E368-41AB-BE4F-F78E457E5EBB}" type="slidenum">
              <a:rPr lang="en-US"/>
              <a:pPr/>
              <a:t>14</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583435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CC86FF3-1983-4CEE-9703-8F86457627F0}" type="slidenum">
              <a:rPr lang="en-US" sz="1200" smtClean="0"/>
              <a:pPr/>
              <a:t>176</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6982397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177</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6338900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178</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8875620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179</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62125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15</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390326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16</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400058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17</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49530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18</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863289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69DC-6DD5-4F4D-B074-C85950A4D887}" type="slidenum">
              <a:rPr lang="en-US"/>
              <a:pPr/>
              <a:t>19</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610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D53F-8297-4E42-B510-351CFD4087BF}" type="slidenum">
              <a:rPr lang="en-US"/>
              <a:pPr/>
              <a:t>2</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45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20</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10154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23</a:t>
            </a:fld>
            <a:endParaRPr lang="en-US"/>
          </a:p>
        </p:txBody>
      </p:sp>
      <p:sp>
        <p:nvSpPr>
          <p:cNvPr id="100354" name="Rectangle 2"/>
          <p:cNvSpPr>
            <a:spLocks noGrp="1" noRot="1" noChangeAspect="1" noChangeArrowheads="1" noTextEdit="1"/>
          </p:cNvSpPr>
          <p:nvPr>
            <p:ph type="sldImg"/>
          </p:nvPr>
        </p:nvSpPr>
        <p:spPr>
          <a:xfrm>
            <a:off x="1214438" y="709613"/>
            <a:ext cx="47244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32784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BE5C3-4E79-4B02-959E-019142C83902}" type="slidenum">
              <a:rPr lang="en-US"/>
              <a:pPr/>
              <a:t>24</a:t>
            </a:fld>
            <a:endParaRPr lang="en-US"/>
          </a:p>
        </p:txBody>
      </p:sp>
      <p:sp>
        <p:nvSpPr>
          <p:cNvPr id="8194" name="Rectangle 2"/>
          <p:cNvSpPr>
            <a:spLocks noGrp="1" noRot="1" noChangeAspect="1" noChangeArrowheads="1" noTextEdit="1"/>
          </p:cNvSpPr>
          <p:nvPr>
            <p:ph type="sldImg"/>
          </p:nvPr>
        </p:nvSpPr>
        <p:spPr>
          <a:xfrm>
            <a:off x="1214438" y="709613"/>
            <a:ext cx="4724400" cy="3543300"/>
          </a:xfrm>
          <a:ln/>
        </p:spPr>
      </p:sp>
      <p:sp>
        <p:nvSpPr>
          <p:cNvPr id="819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04073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9A155-B3E8-42D3-95DE-82C8F03F2071}" type="slidenum">
              <a:rPr lang="en-US"/>
              <a:pPr/>
              <a:t>25</a:t>
            </a:fld>
            <a:endParaRPr lang="en-US"/>
          </a:p>
        </p:txBody>
      </p:sp>
      <p:sp>
        <p:nvSpPr>
          <p:cNvPr id="30722" name="Rectangle 2"/>
          <p:cNvSpPr>
            <a:spLocks noGrp="1" noRot="1" noChangeAspect="1" noChangeArrowheads="1" noTextEdit="1"/>
          </p:cNvSpPr>
          <p:nvPr>
            <p:ph type="sldImg"/>
          </p:nvPr>
        </p:nvSpPr>
        <p:spPr>
          <a:xfrm>
            <a:off x="1214438" y="709613"/>
            <a:ext cx="4724400" cy="3543300"/>
          </a:xfrm>
          <a:ln/>
        </p:spPr>
      </p:sp>
      <p:sp>
        <p:nvSpPr>
          <p:cNvPr id="3072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605256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26</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078083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30</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074141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31</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511225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BAEB34B8-79BA-46D0-8FDE-B8918864BF8A}" type="slidenum">
              <a:rPr lang="en-US"/>
              <a:pPr eaLnBrk="1" hangingPunct="1"/>
              <a:t>32</a:t>
            </a:fld>
            <a:endParaRPr lang="en-US"/>
          </a:p>
        </p:txBody>
      </p:sp>
      <p:sp>
        <p:nvSpPr>
          <p:cNvPr id="70659" name="Rectangle 2"/>
          <p:cNvSpPr>
            <a:spLocks noGrp="1" noRot="1" noChangeAspect="1" noChangeArrowheads="1" noTextEdit="1"/>
          </p:cNvSpPr>
          <p:nvPr>
            <p:ph type="sldImg"/>
          </p:nvPr>
        </p:nvSpPr>
        <p:spPr>
          <a:xfrm>
            <a:off x="1214438" y="709613"/>
            <a:ext cx="4724400" cy="3543300"/>
          </a:xfrm>
          <a:ln/>
        </p:spPr>
      </p:sp>
      <p:sp>
        <p:nvSpPr>
          <p:cNvPr id="70660"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370291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F24656C3-A912-4738-8F3C-B565D157A6A2}" type="slidenum">
              <a:rPr lang="en-US"/>
              <a:pPr eaLnBrk="1" hangingPunct="1"/>
              <a:t>33</a:t>
            </a:fld>
            <a:endParaRPr lang="en-US"/>
          </a:p>
        </p:txBody>
      </p:sp>
      <p:sp>
        <p:nvSpPr>
          <p:cNvPr id="71683" name="Rectangle 2"/>
          <p:cNvSpPr>
            <a:spLocks noGrp="1" noRot="1" noChangeAspect="1" noChangeArrowheads="1" noTextEdit="1"/>
          </p:cNvSpPr>
          <p:nvPr>
            <p:ph type="sldImg"/>
          </p:nvPr>
        </p:nvSpPr>
        <p:spPr>
          <a:xfrm>
            <a:off x="1214438" y="709613"/>
            <a:ext cx="4724400" cy="3543300"/>
          </a:xfrm>
          <a:ln/>
        </p:spPr>
      </p:sp>
      <p:sp>
        <p:nvSpPr>
          <p:cNvPr id="71684"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376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A5F59491-EA08-4F89-AA01-970E7A61AAE1}" type="slidenum">
              <a:rPr lang="en-US"/>
              <a:pPr eaLnBrk="1" hangingPunct="1"/>
              <a:t>34</a:t>
            </a:fld>
            <a:endParaRPr lang="en-US"/>
          </a:p>
        </p:txBody>
      </p:sp>
      <p:sp>
        <p:nvSpPr>
          <p:cNvPr id="72707" name="Rectangle 2"/>
          <p:cNvSpPr>
            <a:spLocks noGrp="1" noRot="1" noChangeAspect="1" noChangeArrowheads="1" noTextEdit="1"/>
          </p:cNvSpPr>
          <p:nvPr>
            <p:ph type="sldImg"/>
          </p:nvPr>
        </p:nvSpPr>
        <p:spPr>
          <a:xfrm>
            <a:off x="1214438" y="709613"/>
            <a:ext cx="4724400" cy="3543300"/>
          </a:xfrm>
          <a:ln/>
        </p:spPr>
      </p:sp>
      <p:sp>
        <p:nvSpPr>
          <p:cNvPr id="7270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63294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17307-9217-46D3-860A-34E72F5D653B}" type="slidenum">
              <a:rPr lang="en-US"/>
              <a:pPr/>
              <a:t>3</a:t>
            </a:fld>
            <a:endParaRPr lang="en-US"/>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4814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35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202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36</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6004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37</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464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38</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277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8D9CEA56-1647-4318-B1DB-64FC36FF7331}" type="slidenum">
              <a:rPr lang="en-US" sz="1200"/>
              <a:pPr/>
              <a:t>39</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02279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EA9F1141-4A30-455F-B548-A4378DB490D0}" type="slidenum">
              <a:rPr lang="en-US" sz="1200"/>
              <a:pPr/>
              <a:t>40</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7827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470E8F98-3677-4FB0-BCEB-B5E07A2CC2DA}" type="slidenum">
              <a:rPr lang="en-US" sz="1200"/>
              <a:pPr/>
              <a:t>41</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369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CEF2AEC3-1560-4282-88A6-C113E844680E}" type="slidenum">
              <a:rPr lang="en-US" sz="1200"/>
              <a:pPr/>
              <a:t>42</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94821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3441FE3A-8680-4BA1-9262-3A9815D8EACA}" type="slidenum">
              <a:rPr lang="en-US" sz="1200"/>
              <a:pPr/>
              <a:t>43</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7448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E5B5F836-77AF-4390-B8AD-E1F968748B3A}" type="slidenum">
              <a:rPr lang="en-US" sz="1200"/>
              <a:pPr/>
              <a:t>44</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389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4</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2454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A333AD09-3038-4D13-B52C-7DB3E2CABD68}" type="slidenum">
              <a:rPr lang="en-US" sz="1200"/>
              <a:pPr/>
              <a:t>45</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556472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669F0F76-0533-4366-A542-532CF83CD888}" type="slidenum">
              <a:rPr lang="en-US" sz="1200"/>
              <a:pPr/>
              <a:t>46</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33121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5061CE5A-6138-4C73-9EB8-CC82EC83ABAC}" type="slidenum">
              <a:rPr lang="en-US" sz="1200"/>
              <a:pPr/>
              <a:t>47</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44848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5EB29C6A-B7F4-4110-B146-F52B39A8C892}" type="slidenum">
              <a:rPr lang="en-US" sz="1200"/>
              <a:pPr/>
              <a:t>48</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21372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3F65B0A5-39B8-4721-9595-E1F93CB222E8}" type="slidenum">
              <a:rPr lang="en-US" sz="1200"/>
              <a:pPr/>
              <a:t>49</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17734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5F6617CC-F6A7-436C-B50D-9D1B90E6D797}" type="slidenum">
              <a:rPr lang="en-US" sz="1200"/>
              <a:pPr/>
              <a:t>50</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09823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6B6C1325-238D-42A7-BB13-6068E0ACA013}" type="slidenum">
              <a:rPr lang="en-US" sz="1200"/>
              <a:pPr/>
              <a:t>51</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62177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07A561F7-332B-4C23-8BA0-FD0B532F1EA2}" type="slidenum">
              <a:rPr lang="en-US" sz="1200"/>
              <a:pPr/>
              <a:t>52</a:t>
            </a:fld>
            <a:endParaRPr 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61828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8032F5B3-0115-47B0-BE46-C1CAC0CAA803}" type="slidenum">
              <a:rPr lang="en-US" sz="1200"/>
              <a:pPr/>
              <a:t>53</a:t>
            </a:fld>
            <a:endParaRPr 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56146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4E279E88-76D3-4B1E-B245-56BA82DFD32C}" type="slidenum">
              <a:rPr lang="en-US" sz="1200"/>
              <a:pPr/>
              <a:t>54</a:t>
            </a:fld>
            <a:endParaRPr 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3525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53D3A-E33D-415F-A932-57649EBBE9EF}" type="slidenum">
              <a:rPr lang="en-US"/>
              <a:pPr/>
              <a:t>5</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6239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D80BF757-E26F-4AEF-AE69-129FCF8FBE53}" type="slidenum">
              <a:rPr lang="en-US" sz="1200"/>
              <a:pPr/>
              <a:t>55</a:t>
            </a:fld>
            <a:endParaRPr lang="en-US"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7525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CBD705E3-B755-42F9-8DC2-14ACF26A40FE}" type="slidenum">
              <a:rPr lang="en-US" sz="1200"/>
              <a:pPr/>
              <a:t>56</a:t>
            </a:fld>
            <a:endParaRPr lang="en-US"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42403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8D602354-FA37-4AA1-A016-0BF1307211B1}" type="slidenum">
              <a:rPr lang="en-US" sz="1200"/>
              <a:pPr/>
              <a:t>57</a:t>
            </a:fld>
            <a:endParaRPr lang="en-US"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68243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B07011ED-1D4C-456D-97A4-D4BA127F8DC2}" type="slidenum">
              <a:rPr lang="en-US" sz="1200"/>
              <a:pPr/>
              <a:t>58</a:t>
            </a:fld>
            <a:endParaRPr lang="en-US"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99147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597E6F53-59BB-4934-B552-0202F55543B9}" type="slidenum">
              <a:rPr lang="en-US" sz="1200"/>
              <a:pPr/>
              <a:t>59</a:t>
            </a:fld>
            <a:endParaRPr 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86154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C714A-090A-477C-855C-1361C4BC38A6}" type="slidenum">
              <a:rPr lang="en-US"/>
              <a:pPr/>
              <a:t>60</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8475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C714A-090A-477C-855C-1361C4BC38A6}" type="slidenum">
              <a:rPr lang="en-US"/>
              <a:pPr/>
              <a:t>61</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46695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8B055-DDBD-418F-907D-0F9752951106}" type="slidenum">
              <a:rPr lang="en-US"/>
              <a:pPr/>
              <a:t>69</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37898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2BB77E-B79D-439E-9B06-7F798D3C5CE6}" type="slidenum">
              <a:rPr lang="en-US"/>
              <a:pPr/>
              <a:t>70</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71765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51A0E-24D3-491F-9BC9-67AB957DFA7E}" type="slidenum">
              <a:rPr lang="en-US"/>
              <a:pPr/>
              <a:t>71</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159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1011-DA92-4B39-B243-353283B86AA8}" type="slidenum">
              <a:rPr lang="en-US"/>
              <a:pPr/>
              <a:t>6</a:t>
            </a:fld>
            <a:endParaRPr lang="en-US"/>
          </a:p>
        </p:txBody>
      </p:sp>
      <p:sp>
        <p:nvSpPr>
          <p:cNvPr id="771074" name="Rectangle 2"/>
          <p:cNvSpPr>
            <a:spLocks noGrp="1" noRot="1" noChangeAspect="1" noChangeArrowheads="1" noTextEdit="1"/>
          </p:cNvSpPr>
          <p:nvPr>
            <p:ph type="sldImg"/>
          </p:nvPr>
        </p:nvSpPr>
        <p:spPr>
          <a:xfrm>
            <a:off x="1211263" y="708025"/>
            <a:ext cx="4725987" cy="3544888"/>
          </a:xfrm>
          <a:ln/>
        </p:spPr>
      </p:sp>
      <p:sp>
        <p:nvSpPr>
          <p:cNvPr id="771075" name="Rectangle 3"/>
          <p:cNvSpPr>
            <a:spLocks noGrp="1" noChangeArrowheads="1"/>
          </p:cNvSpPr>
          <p:nvPr>
            <p:ph type="body" idx="1"/>
          </p:nvPr>
        </p:nvSpPr>
        <p:spPr>
          <a:xfrm>
            <a:off x="954088" y="4489450"/>
            <a:ext cx="5241925" cy="4251325"/>
          </a:xfrm>
        </p:spPr>
        <p:txBody>
          <a:bodyPr lIns="97612" tIns="48806" rIns="97612" bIns="48806"/>
          <a:lstStyle/>
          <a:p>
            <a:endParaRPr lang="en-US" dirty="0"/>
          </a:p>
        </p:txBody>
      </p:sp>
    </p:spTree>
    <p:extLst>
      <p:ext uri="{BB962C8B-B14F-4D97-AF65-F5344CB8AC3E}">
        <p14:creationId xmlns:p14="http://schemas.microsoft.com/office/powerpoint/2010/main" val="28453697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BBC79-3AD5-408B-8846-1D08DD759BA7}" type="slidenum">
              <a:rPr lang="en-US"/>
              <a:pPr/>
              <a:t>72</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13332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CA611-F91F-492D-8D84-417D07C771FD}" type="slidenum">
              <a:rPr lang="en-US"/>
              <a:pPr/>
              <a:t>73</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67845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25A77-696D-42D0-B161-4450D26A296F}" type="slidenum">
              <a:rPr lang="en-US"/>
              <a:pPr/>
              <a:t>75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Most simple, and in some sense most general is the mult-class classification problem</a:t>
            </a:r>
          </a:p>
          <a:p>
            <a:endParaRPr lang="en-US"/>
          </a:p>
          <a:p>
            <a:r>
              <a:rPr lang="en-US"/>
              <a:t>describe each one...</a:t>
            </a:r>
          </a:p>
          <a:p>
            <a:endParaRPr lang="en-US"/>
          </a:p>
          <a:p>
            <a:r>
              <a:rPr lang="en-US"/>
              <a:t>Say: ALL OF THESE TASKS have a fairly limited output space... </a:t>
            </a:r>
          </a:p>
          <a:p>
            <a:r>
              <a:rPr lang="en-US"/>
              <a:t>IN THAT: NUMBER OF CLASSES IS PRETTY SMALL...</a:t>
            </a:r>
          </a:p>
          <a:p>
            <a:r>
              <a:rPr lang="en-US"/>
              <a:t>THIS ISN”T ALWAYS THE CASE</a:t>
            </a:r>
          </a:p>
        </p:txBody>
      </p:sp>
    </p:spTree>
    <p:extLst>
      <p:ext uri="{BB962C8B-B14F-4D97-AF65-F5344CB8AC3E}">
        <p14:creationId xmlns:p14="http://schemas.microsoft.com/office/powerpoint/2010/main" val="2941185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63D12-631E-4C9D-BC13-EBA5F25096B4}" type="slidenum">
              <a:rPr lang="en-US"/>
              <a:pPr/>
              <a:t>79</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Most work in ML is for the BINARY problem</a:t>
            </a:r>
          </a:p>
          <a:p>
            <a:r>
              <a:rPr lang="en-US"/>
              <a:t>	Well understood (Theory)</a:t>
            </a:r>
          </a:p>
          <a:p>
            <a:r>
              <a:rPr lang="en-US"/>
              <a:t>	Many algorithms work well (Practice)</a:t>
            </a:r>
          </a:p>
          <a:p>
            <a:r>
              <a:rPr lang="en-US"/>
              <a:t>Therefore </a:t>
            </a:r>
          </a:p>
          <a:p>
            <a:r>
              <a:rPr lang="en-US"/>
              <a:t>	Tempting and DESIREABLE to use binary algs to solve multiclass</a:t>
            </a:r>
          </a:p>
          <a:p>
            <a:endParaRPr lang="en-US"/>
          </a:p>
          <a:p>
            <a:r>
              <a:rPr lang="en-US"/>
              <a:t>The most common approach : **OvA**</a:t>
            </a:r>
          </a:p>
          <a:p>
            <a:r>
              <a:rPr lang="en-US"/>
              <a:t>	Learn a set of classifiers: one for each class versus the rest</a:t>
            </a:r>
          </a:p>
          <a:p>
            <a:r>
              <a:rPr lang="en-US"/>
              <a:t>	Notice however, that while it may be possilbe to find such a classifier</a:t>
            </a:r>
          </a:p>
          <a:p>
            <a:r>
              <a:rPr lang="en-US"/>
              <a:t>		-NOT ALWAYS THE CASE.</a:t>
            </a:r>
          </a:p>
          <a:p>
            <a:r>
              <a:rPr lang="en-US"/>
              <a:t>	In the last partition here, it is impossible to separate the red points</a:t>
            </a:r>
          </a:p>
          <a:p>
            <a:r>
              <a:rPr lang="en-US"/>
              <a:t>		from the rest using a linear function.</a:t>
            </a:r>
          </a:p>
          <a:p>
            <a:r>
              <a:rPr lang="en-US"/>
              <a:t>	Therefore this classifier will FAIL</a:t>
            </a:r>
          </a:p>
          <a:p>
            <a:endParaRPr lang="en-US"/>
          </a:p>
          <a:p>
            <a:endParaRPr lang="en-US"/>
          </a:p>
          <a:p>
            <a:r>
              <a:rPr lang="en-US"/>
              <a:t>**No theoretical justification unless the problem is easy**</a:t>
            </a:r>
          </a:p>
          <a:p>
            <a:endParaRPr lang="en-US"/>
          </a:p>
          <a:p>
            <a:r>
              <a:rPr lang="en-US"/>
              <a:t>	</a:t>
            </a:r>
          </a:p>
        </p:txBody>
      </p:sp>
    </p:spTree>
    <p:extLst>
      <p:ext uri="{BB962C8B-B14F-4D97-AF65-F5344CB8AC3E}">
        <p14:creationId xmlns:p14="http://schemas.microsoft.com/office/powerpoint/2010/main" val="2784727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A8FAF-25C0-4663-86C1-740BBC64B952}" type="slidenum">
              <a:rPr lang="en-US"/>
              <a:pPr/>
              <a:t>80</a:t>
            </a:fld>
            <a:endParaRPr lang="en-US"/>
          </a:p>
        </p:txBody>
      </p:sp>
      <p:sp>
        <p:nvSpPr>
          <p:cNvPr id="169986" name="Rectangle 2"/>
          <p:cNvSpPr>
            <a:spLocks noGrp="1" noRot="1" noChangeAspect="1" noChangeArrowheads="1" noTextEdit="1"/>
          </p:cNvSpPr>
          <p:nvPr>
            <p:ph type="sldImg"/>
          </p:nvPr>
        </p:nvSpPr>
        <p:spPr>
          <a:xfrm>
            <a:off x="1212850" y="706438"/>
            <a:ext cx="4725988" cy="3544887"/>
          </a:xfrm>
          <a:ln/>
        </p:spPr>
      </p:sp>
      <p:sp>
        <p:nvSpPr>
          <p:cNvPr id="169987" name="Rectangle 3"/>
          <p:cNvSpPr>
            <a:spLocks noGrp="1" noChangeArrowheads="1"/>
          </p:cNvSpPr>
          <p:nvPr>
            <p:ph type="body" idx="1"/>
          </p:nvPr>
        </p:nvSpPr>
        <p:spPr>
          <a:xfrm>
            <a:off x="953347" y="4488180"/>
            <a:ext cx="5243407" cy="4253601"/>
          </a:xfrm>
        </p:spPr>
        <p:txBody>
          <a:bodyPr lIns="93949" tIns="46975" rIns="93949" bIns="46975"/>
          <a:lstStyle/>
          <a:p>
            <a:r>
              <a:rPr lang="en-US"/>
              <a:t>OvA (one versus all)</a:t>
            </a:r>
          </a:p>
          <a:p>
            <a:r>
              <a:rPr lang="en-US"/>
              <a:t>	learn k </a:t>
            </a:r>
            <a:r>
              <a:rPr lang="en-US" i="1"/>
              <a:t>independent</a:t>
            </a:r>
            <a:r>
              <a:rPr lang="en-US"/>
              <a:t> classifiers</a:t>
            </a:r>
          </a:p>
          <a:p>
            <a:r>
              <a:rPr lang="en-US"/>
              <a:t>	each separate one class from rest</a:t>
            </a:r>
          </a:p>
          <a:p>
            <a:r>
              <a:rPr lang="en-US"/>
              <a:t>	blue, yellow, green – works fine</a:t>
            </a:r>
          </a:p>
          <a:p>
            <a:r>
              <a:rPr lang="en-US"/>
              <a:t>	red – impossible </a:t>
            </a:r>
          </a:p>
          <a:p>
            <a:endParaRPr lang="en-US"/>
          </a:p>
          <a:p>
            <a:r>
              <a:rPr lang="en-US"/>
              <a:t>	It’s possible that f(x) WILL classify correctly</a:t>
            </a:r>
          </a:p>
          <a:p>
            <a:r>
              <a:rPr lang="en-US"/>
              <a:t>	Can be shown that it may not</a:t>
            </a:r>
          </a:p>
          <a:p>
            <a:endParaRPr lang="en-US"/>
          </a:p>
          <a:p>
            <a:r>
              <a:rPr lang="en-US"/>
              <a:t>	Look at decision surface.</a:t>
            </a:r>
          </a:p>
          <a:p>
            <a:r>
              <a:rPr lang="en-US"/>
              <a:t>		Colored regions, THERE IS NO DISPUTE FROM CLASSIFIERS</a:t>
            </a:r>
          </a:p>
          <a:p>
            <a:r>
              <a:rPr lang="en-US"/>
              <a:t>		Black – all will be less than zero</a:t>
            </a:r>
          </a:p>
          <a:p>
            <a:r>
              <a:rPr lang="en-US"/>
              <a:t>		the rest depend on the magnitude of weight vectors</a:t>
            </a:r>
          </a:p>
          <a:p>
            <a:r>
              <a:rPr lang="en-US"/>
              <a:t>		... and how they are found</a:t>
            </a:r>
          </a:p>
          <a:p>
            <a:r>
              <a:rPr lang="en-US"/>
              <a:t>		</a:t>
            </a:r>
          </a:p>
          <a:p>
            <a:r>
              <a:rPr lang="en-US"/>
              <a:t>		IF RED HAS HIGH MAG </a:t>
            </a:r>
            <a:r>
              <a:rPr lang="en-US">
                <a:sym typeface="Wingdings" pitchFamily="2" charset="2"/>
              </a:rPr>
              <a:t> will dominate classification</a:t>
            </a:r>
            <a:r>
              <a:rPr lang="en-US"/>
              <a:t>	</a:t>
            </a:r>
          </a:p>
          <a:p>
            <a:r>
              <a:rPr lang="en-US"/>
              <a:t>	</a:t>
            </a:r>
          </a:p>
          <a:p>
            <a:r>
              <a:rPr lang="en-US"/>
              <a:t>	OVA uses rich enough rep</a:t>
            </a:r>
          </a:p>
          <a:p>
            <a:r>
              <a:rPr lang="en-US"/>
              <a:t>	Learning technique is inadequate</a:t>
            </a:r>
          </a:p>
          <a:p>
            <a:r>
              <a:rPr lang="en-US"/>
              <a:t>	binary classifiers it uses don’t have enough information</a:t>
            </a:r>
          </a:p>
        </p:txBody>
      </p:sp>
    </p:spTree>
    <p:extLst>
      <p:ext uri="{BB962C8B-B14F-4D97-AF65-F5344CB8AC3E}">
        <p14:creationId xmlns:p14="http://schemas.microsoft.com/office/powerpoint/2010/main" val="35672517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100D5-8C44-4FE0-A24D-49A3640E2A75}" type="slidenum">
              <a:rPr lang="en-US"/>
              <a:pPr/>
              <a:t>82</a:t>
            </a:fld>
            <a:endParaRPr lang="en-US"/>
          </a:p>
        </p:txBody>
      </p:sp>
      <p:sp>
        <p:nvSpPr>
          <p:cNvPr id="172034" name="Rectangle 2"/>
          <p:cNvSpPr>
            <a:spLocks noGrp="1" noRot="1" noChangeAspect="1" noChangeArrowheads="1" noTextEdit="1"/>
          </p:cNvSpPr>
          <p:nvPr>
            <p:ph type="sldImg"/>
          </p:nvPr>
        </p:nvSpPr>
        <p:spPr>
          <a:xfrm>
            <a:off x="1212850" y="706438"/>
            <a:ext cx="4725988" cy="3544887"/>
          </a:xfrm>
          <a:ln/>
        </p:spPr>
      </p:sp>
      <p:sp>
        <p:nvSpPr>
          <p:cNvPr id="172035" name="Rectangle 3"/>
          <p:cNvSpPr>
            <a:spLocks noGrp="1" noChangeArrowheads="1"/>
          </p:cNvSpPr>
          <p:nvPr>
            <p:ph type="body" idx="1"/>
          </p:nvPr>
        </p:nvSpPr>
        <p:spPr>
          <a:xfrm>
            <a:off x="953347" y="4488180"/>
            <a:ext cx="5243407" cy="4253601"/>
          </a:xfrm>
        </p:spPr>
        <p:txBody>
          <a:bodyPr lIns="93949" tIns="46975" rIns="93949" bIns="46975"/>
          <a:lstStyle/>
          <a:p>
            <a:r>
              <a:rPr lang="en-US" dirty="0"/>
              <a:t>[ GENERAL NOTE: Focus on diagram, say it’s more powerful than WTA]</a:t>
            </a:r>
          </a:p>
          <a:p>
            <a:endParaRPr lang="en-US" dirty="0"/>
          </a:p>
          <a:p>
            <a:endParaRPr lang="en-US" dirty="0"/>
          </a:p>
          <a:p>
            <a:r>
              <a:rPr lang="en-US" dirty="0" err="1"/>
              <a:t>AvA</a:t>
            </a:r>
            <a:r>
              <a:rPr lang="en-US" dirty="0"/>
              <a:t> (All versus all)</a:t>
            </a:r>
          </a:p>
          <a:p>
            <a:r>
              <a:rPr lang="en-US" dirty="0"/>
              <a:t>	expand representation space</a:t>
            </a:r>
          </a:p>
          <a:p>
            <a:r>
              <a:rPr lang="en-US" dirty="0"/>
              <a:t>	learn (k choose 2) classifiers</a:t>
            </a:r>
          </a:p>
          <a:p>
            <a:r>
              <a:rPr lang="en-US" dirty="0"/>
              <a:t>	separate each pair of classes</a:t>
            </a:r>
          </a:p>
          <a:p>
            <a:r>
              <a:rPr lang="en-US" dirty="0"/>
              <a:t>	</a:t>
            </a:r>
          </a:p>
          <a:p>
            <a:r>
              <a:rPr lang="en-US" dirty="0"/>
              <a:t>	for example </a:t>
            </a:r>
            <a:r>
              <a:rPr lang="en-US" dirty="0" err="1"/>
              <a:t>Vred,green</a:t>
            </a:r>
            <a:r>
              <a:rPr lang="en-US" dirty="0"/>
              <a:t> separates all red points from greed points</a:t>
            </a:r>
          </a:p>
          <a:p>
            <a:endParaRPr lang="en-US" dirty="0"/>
          </a:p>
          <a:p>
            <a:r>
              <a:rPr lang="en-US" dirty="0"/>
              <a:t>Decision Surface</a:t>
            </a:r>
          </a:p>
          <a:p>
            <a:r>
              <a:rPr lang="en-US" dirty="0"/>
              <a:t>	Can cover any </a:t>
            </a:r>
            <a:r>
              <a:rPr lang="en-US" i="1" dirty="0"/>
              <a:t>example set </a:t>
            </a:r>
            <a:r>
              <a:rPr lang="en-US" dirty="0"/>
              <a:t>the WTA can generate</a:t>
            </a:r>
          </a:p>
          <a:p>
            <a:r>
              <a:rPr lang="en-US" dirty="0"/>
              <a:t>	BUT </a:t>
            </a:r>
          </a:p>
          <a:p>
            <a:r>
              <a:rPr lang="en-US" dirty="0"/>
              <a:t>           1. TOO COMPLEX</a:t>
            </a:r>
          </a:p>
          <a:p>
            <a:r>
              <a:rPr lang="en-US" dirty="0"/>
              <a:t>	  2. AMBIGUOUS – Black regions are unknown</a:t>
            </a:r>
          </a:p>
          <a:p>
            <a:r>
              <a:rPr lang="en-US" dirty="0"/>
              <a:t>	      tournament or majority vote necessary </a:t>
            </a:r>
          </a:p>
        </p:txBody>
      </p:sp>
    </p:spTree>
    <p:extLst>
      <p:ext uri="{BB962C8B-B14F-4D97-AF65-F5344CB8AC3E}">
        <p14:creationId xmlns:p14="http://schemas.microsoft.com/office/powerpoint/2010/main" val="21653103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2DD028-3298-4F0E-9BC1-25D21751F847}" type="slidenum">
              <a:rPr lang="en-US"/>
              <a:pPr/>
              <a:t>83</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2703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1BF6E-5D0D-44FE-86D0-DB4BBA70FD9F}" type="slidenum">
              <a:rPr lang="en-US"/>
              <a:pPr/>
              <a:t>85</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xfrm>
            <a:off x="715010" y="4488180"/>
            <a:ext cx="5720080" cy="4251960"/>
          </a:xfrm>
        </p:spPr>
        <p:txBody>
          <a:bodyPr/>
          <a:lstStyle/>
          <a:p>
            <a:r>
              <a:rPr lang="en-US" dirty="0"/>
              <a:t>However, a PROBLEM W/ DECOMPOSITION TECHNIQUES</a:t>
            </a:r>
          </a:p>
          <a:p>
            <a:r>
              <a:rPr lang="en-US" dirty="0"/>
              <a:t>	Induced Binary problems are optimized INDEPENDENTLY</a:t>
            </a:r>
          </a:p>
          <a:p>
            <a:r>
              <a:rPr lang="en-US" dirty="0"/>
              <a:t>	NO GLOBAL METRIC IS USED.</a:t>
            </a:r>
          </a:p>
          <a:p>
            <a:endParaRPr lang="en-US" dirty="0"/>
          </a:p>
          <a:p>
            <a:r>
              <a:rPr lang="en-US" dirty="0"/>
              <a:t>FOR EXAMPLE, in MC, 	</a:t>
            </a:r>
          </a:p>
          <a:p>
            <a:r>
              <a:rPr lang="en-US" dirty="0"/>
              <a:t>	we don’t care about 1 </a:t>
            </a:r>
            <a:r>
              <a:rPr lang="en-US" dirty="0" err="1"/>
              <a:t>vs</a:t>
            </a:r>
            <a:r>
              <a:rPr lang="en-US" dirty="0"/>
              <a:t> rest performance</a:t>
            </a:r>
          </a:p>
          <a:p>
            <a:r>
              <a:rPr lang="en-US" dirty="0"/>
              <a:t>	only about the FINAL MC Classification</a:t>
            </a:r>
          </a:p>
          <a:p>
            <a:endParaRPr lang="en-US" dirty="0"/>
          </a:p>
          <a:p>
            <a:r>
              <a:rPr lang="en-US" dirty="0"/>
              <a:t>TRANSISTION: </a:t>
            </a:r>
          </a:p>
          <a:p>
            <a:r>
              <a:rPr lang="en-US" dirty="0"/>
              <a:t>We can look at a simple example:</a:t>
            </a:r>
          </a:p>
        </p:txBody>
      </p:sp>
    </p:spTree>
    <p:extLst>
      <p:ext uri="{BB962C8B-B14F-4D97-AF65-F5344CB8AC3E}">
        <p14:creationId xmlns:p14="http://schemas.microsoft.com/office/powerpoint/2010/main" val="38935469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0C49E-1CFC-4C5D-A610-96AF02DD2D4F}" type="slidenum">
              <a:rPr lang="en-US"/>
              <a:pPr/>
              <a:t>86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46546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59E3-60FE-429A-9BA8-3B9ABBC0B30A}" type="slidenum">
              <a:rPr lang="en-US"/>
              <a:pPr/>
              <a:t>87</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715010" y="4488180"/>
            <a:ext cx="5720080" cy="4251960"/>
          </a:xfrm>
        </p:spPr>
        <p:txBody>
          <a:bodyPr/>
          <a:lstStyle/>
          <a:p>
            <a:r>
              <a:rPr lang="en-US"/>
              <a:t>Brief introduction to St. Out. problems</a:t>
            </a:r>
          </a:p>
          <a:p>
            <a:r>
              <a:rPr lang="en-US"/>
              <a:t>HIGHLIGHT THE DIFFERENCE BETWEEN LOCAL AND GLOBAL LEARNING!!!</a:t>
            </a:r>
          </a:p>
          <a:p>
            <a:endParaRPr lang="en-US"/>
          </a:p>
          <a:p>
            <a:r>
              <a:rPr lang="en-US"/>
              <a:t>Start w/ probably the simplest St. Out. problem:  MULTICLASS!!!</a:t>
            </a:r>
          </a:p>
          <a:p>
            <a:r>
              <a:rPr lang="en-US"/>
              <a:t>	where instead of viewing the label as a single integer, we can view it as a bit vector</a:t>
            </a:r>
          </a:p>
          <a:p>
            <a:r>
              <a:rPr lang="en-US"/>
              <a:t>	ALONG WITH THE RESTIRCTION saying “EXACLTY ONE....”</a:t>
            </a:r>
          </a:p>
          <a:p>
            <a:r>
              <a:rPr lang="en-US"/>
              <a:t>	Then, as we saw in the previous section, we can learn a collection of functions in two ways.  </a:t>
            </a:r>
          </a:p>
          <a:p>
            <a:r>
              <a:rPr lang="en-US"/>
              <a:t>	OvA attempts to have each function predict a single bit w/o looking at the rest!  We call this LOCAL learning.</a:t>
            </a:r>
          </a:p>
          <a:p>
            <a:r>
              <a:rPr lang="en-US"/>
              <a:t>         CC also learns the collection, but in a way the RESPECTS THE GLOB REST.  LEARNS GLOBALLY all functions toghehter.</a:t>
            </a:r>
          </a:p>
          <a:p>
            <a:endParaRPr lang="en-US"/>
          </a:p>
          <a:p>
            <a:r>
              <a:rPr lang="en-US"/>
              <a:t>(LOOK AT SLIDE)!</a:t>
            </a:r>
          </a:p>
          <a:p>
            <a:endParaRPr lang="en-US"/>
          </a:p>
          <a:p>
            <a:r>
              <a:rPr lang="en-US"/>
              <a:t>Sequence tasks:</a:t>
            </a:r>
          </a:p>
          <a:p>
            <a:r>
              <a:rPr lang="en-US"/>
              <a:t>***** EX POS TAGGING, </a:t>
            </a:r>
          </a:p>
          <a:p>
            <a:r>
              <a:rPr lang="en-US"/>
              <a:t>	TWO WAYS TO VIEW LABEL 	::: Collection of word/pos pairs</a:t>
            </a:r>
          </a:p>
          <a:p>
            <a:r>
              <a:rPr lang="en-US"/>
              <a:t>							::: Single label (WHOLE SENT TAG).</a:t>
            </a:r>
          </a:p>
          <a:p>
            <a:r>
              <a:rPr lang="en-US"/>
              <a:t>	LEARN IN TWO WAYS 		::: Fucnt to predict each POS tag sep.</a:t>
            </a:r>
          </a:p>
          <a:p>
            <a:r>
              <a:rPr lang="en-US"/>
              <a:t>							::: Funct to predict whole tag seq at once.</a:t>
            </a:r>
          </a:p>
          <a:p>
            <a:endParaRPr lang="en-US"/>
          </a:p>
          <a:p>
            <a:r>
              <a:rPr lang="en-US"/>
              <a:t>Struct output:</a:t>
            </a:r>
          </a:p>
          <a:p>
            <a:r>
              <a:rPr lang="en-US"/>
              <a:t>	arbitrary global constraints</a:t>
            </a:r>
          </a:p>
          <a:p>
            <a:r>
              <a:rPr lang="en-US"/>
              <a:t>****	LOCAL FUNCTIONS DON’T HAVE ACCESS TO THE GLOBAL CONSTRAINTS</a:t>
            </a:r>
          </a:p>
          <a:p>
            <a:r>
              <a:rPr lang="en-US"/>
              <a:t>	--&gt; NO CHANCE!!</a:t>
            </a:r>
          </a:p>
        </p:txBody>
      </p:sp>
    </p:spTree>
    <p:extLst>
      <p:ext uri="{BB962C8B-B14F-4D97-AF65-F5344CB8AC3E}">
        <p14:creationId xmlns:p14="http://schemas.microsoft.com/office/powerpoint/2010/main" val="2999885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understand \xi : </a:t>
            </a:r>
            <a:endParaRPr lang="en-US" dirty="0"/>
          </a:p>
        </p:txBody>
      </p:sp>
      <p:sp>
        <p:nvSpPr>
          <p:cNvPr id="4" name="Slide Number Placeholder 3"/>
          <p:cNvSpPr>
            <a:spLocks noGrp="1"/>
          </p:cNvSpPr>
          <p:nvPr>
            <p:ph type="sldNum" sz="quarter" idx="10"/>
          </p:nvPr>
        </p:nvSpPr>
        <p:spPr/>
        <p:txBody>
          <a:bodyPr/>
          <a:lstStyle/>
          <a:p>
            <a:fld id="{6EA8A359-9EF8-48DF-9190-FA3D3E4A2DBC}" type="slidenum">
              <a:rPr lang="en-US" smtClean="0"/>
              <a:pPr/>
              <a:t>7</a:t>
            </a:fld>
            <a:endParaRPr lang="en-US"/>
          </a:p>
        </p:txBody>
      </p:sp>
    </p:spTree>
    <p:extLst>
      <p:ext uri="{BB962C8B-B14F-4D97-AF65-F5344CB8AC3E}">
        <p14:creationId xmlns:p14="http://schemas.microsoft.com/office/powerpoint/2010/main" val="14154198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6702B-FA0B-CF46-9979-707E26409F68}" type="slidenum">
              <a:rPr lang="en-US" smtClean="0"/>
              <a:t>88</a:t>
            </a:fld>
            <a:endParaRPr lang="en-US"/>
          </a:p>
        </p:txBody>
      </p:sp>
    </p:spTree>
    <p:extLst>
      <p:ext uri="{BB962C8B-B14F-4D97-AF65-F5344CB8AC3E}">
        <p14:creationId xmlns:p14="http://schemas.microsoft.com/office/powerpoint/2010/main" val="5373962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3F955-7E76-49DF-B377-C08DF1BB7C52}" type="slidenum">
              <a:rPr lang="en-US"/>
              <a:pPr/>
              <a:t>97</a:t>
            </a:fld>
            <a:endParaRPr lang="en-US"/>
          </a:p>
        </p:txBody>
      </p:sp>
      <p:sp>
        <p:nvSpPr>
          <p:cNvPr id="241666" name="Rectangle 2"/>
          <p:cNvSpPr>
            <a:spLocks noGrp="1" noRot="1" noChangeAspect="1" noChangeArrowheads="1" noTextEdit="1"/>
          </p:cNvSpPr>
          <p:nvPr>
            <p:ph type="sldImg"/>
          </p:nvPr>
        </p:nvSpPr>
        <p:spPr>
          <a:xfrm>
            <a:off x="1212850" y="706438"/>
            <a:ext cx="4725988" cy="3544887"/>
          </a:xfrm>
          <a:ln/>
        </p:spPr>
      </p:sp>
      <p:sp>
        <p:nvSpPr>
          <p:cNvPr id="241667" name="Rectangle 3"/>
          <p:cNvSpPr>
            <a:spLocks noGrp="1" noChangeArrowheads="1"/>
          </p:cNvSpPr>
          <p:nvPr>
            <p:ph type="body" idx="1"/>
          </p:nvPr>
        </p:nvSpPr>
        <p:spPr>
          <a:xfrm>
            <a:off x="953347" y="4488180"/>
            <a:ext cx="5243407" cy="4253601"/>
          </a:xfrm>
        </p:spPr>
        <p:txBody>
          <a:bodyPr/>
          <a:lstStyle/>
          <a:p>
            <a:pPr marL="237127" indent="-237127"/>
            <a:r>
              <a:rPr lang="en-US"/>
              <a:t>(LOOK AT SLIDE)!</a:t>
            </a:r>
          </a:p>
          <a:p>
            <a:pPr marL="237127" indent="-237127"/>
            <a:endParaRPr lang="en-US"/>
          </a:p>
          <a:p>
            <a:pPr marL="237127" indent="-237127"/>
            <a:r>
              <a:rPr lang="en-US"/>
              <a:t>Each example is labeled with a set of constraints.</a:t>
            </a:r>
          </a:p>
          <a:p>
            <a:pPr marL="237127" indent="-237127"/>
            <a:endParaRPr lang="en-US"/>
          </a:p>
          <a:p>
            <a:pPr marL="237127" indent="-237127"/>
            <a:r>
              <a:rPr lang="en-US"/>
              <a:t>Then, to maintain these preferences, we must maintain</a:t>
            </a:r>
          </a:p>
          <a:p>
            <a:pPr marL="237127" indent="-237127"/>
            <a:r>
              <a:rPr lang="en-US"/>
              <a:t>  fi &gt; fj</a:t>
            </a:r>
          </a:p>
          <a:p>
            <a:pPr marL="237127" indent="-237127"/>
            <a:endParaRPr lang="en-US"/>
          </a:p>
          <a:p>
            <a:pPr marL="237127" indent="-237127"/>
            <a:r>
              <a:rPr lang="en-US"/>
              <a:t>Linar case, we have </a:t>
            </a:r>
          </a:p>
          <a:p>
            <a:pPr marL="237127" indent="-237127"/>
            <a:r>
              <a:rPr lang="en-US"/>
              <a:t>wi.x  - wj.x &gt; 0</a:t>
            </a:r>
          </a:p>
          <a:p>
            <a:pPr marL="237127" indent="-237127"/>
            <a:endParaRPr lang="en-US"/>
          </a:p>
          <a:p>
            <a:pPr marL="237127" indent="-237127"/>
            <a:r>
              <a:rPr lang="en-US"/>
              <a:t>By rewriting all in one vector </a:t>
            </a:r>
          </a:p>
          <a:p>
            <a:pPr marL="237127" indent="-237127"/>
            <a:r>
              <a:rPr lang="en-US"/>
              <a:t>	(W = (w1,...))</a:t>
            </a:r>
          </a:p>
          <a:p>
            <a:pPr marL="237127" indent="-237127"/>
            <a:r>
              <a:rPr lang="en-US"/>
              <a:t>defining Xi = x in the ith component of Zero vector</a:t>
            </a:r>
          </a:p>
          <a:p>
            <a:pPr marL="237127" indent="-237127"/>
            <a:r>
              <a:rPr lang="en-US"/>
              <a:t>we can define NEW EXAMPLES</a:t>
            </a:r>
          </a:p>
          <a:p>
            <a:pPr marL="237127" indent="-237127"/>
            <a:r>
              <a:rPr lang="en-US"/>
              <a:t>	X IJ</a:t>
            </a:r>
          </a:p>
          <a:p>
            <a:pPr marL="237127" indent="-237127"/>
            <a:r>
              <a:rPr lang="en-US"/>
              <a:t>Now, the only thing to learn is W!!!!</a:t>
            </a:r>
          </a:p>
          <a:p>
            <a:pPr marL="237127" indent="-237127"/>
            <a:endParaRPr lang="en-US"/>
          </a:p>
          <a:p>
            <a:pPr marL="237127" indent="-237127"/>
            <a:r>
              <a:rPr lang="en-US"/>
              <a:t>[CLICK]</a:t>
            </a:r>
          </a:p>
          <a:p>
            <a:pPr marL="237127" indent="-237127"/>
            <a:r>
              <a:rPr lang="en-US"/>
              <a:t>Graphically, this produces a bunch of examples</a:t>
            </a:r>
          </a:p>
          <a:p>
            <a:pPr marL="237127" indent="-237127"/>
            <a:r>
              <a:rPr lang="en-US"/>
              <a:t> 	XIJ -- here we dipict also -XIJ as negative examples so that it is clear we are looking for a BINARY SEPARATION!</a:t>
            </a:r>
          </a:p>
          <a:p>
            <a:pPr marL="237127" indent="-237127"/>
            <a:endParaRPr lang="en-US"/>
          </a:p>
        </p:txBody>
      </p:sp>
    </p:spTree>
    <p:extLst>
      <p:ext uri="{BB962C8B-B14F-4D97-AF65-F5344CB8AC3E}">
        <p14:creationId xmlns:p14="http://schemas.microsoft.com/office/powerpoint/2010/main" val="18786859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7A302-255A-4B0A-A648-814D7DE05C8D}" type="slidenum">
              <a:rPr lang="en-US"/>
              <a:pPr/>
              <a:t>98</a:t>
            </a:fld>
            <a:endParaRPr lang="en-US"/>
          </a:p>
        </p:txBody>
      </p:sp>
      <p:sp>
        <p:nvSpPr>
          <p:cNvPr id="183298" name="Rectangle 2"/>
          <p:cNvSpPr>
            <a:spLocks noGrp="1" noRot="1" noChangeAspect="1" noChangeArrowheads="1" noTextEdit="1"/>
          </p:cNvSpPr>
          <p:nvPr>
            <p:ph type="sldImg"/>
          </p:nvPr>
        </p:nvSpPr>
        <p:spPr>
          <a:xfrm>
            <a:off x="1212850" y="706438"/>
            <a:ext cx="4725988" cy="3544887"/>
          </a:xfrm>
          <a:ln/>
        </p:spPr>
      </p:sp>
      <p:sp>
        <p:nvSpPr>
          <p:cNvPr id="183299" name="Rectangle 3"/>
          <p:cNvSpPr>
            <a:spLocks noGrp="1" noChangeArrowheads="1"/>
          </p:cNvSpPr>
          <p:nvPr>
            <p:ph type="body" idx="1"/>
          </p:nvPr>
        </p:nvSpPr>
        <p:spPr>
          <a:xfrm>
            <a:off x="953347" y="4488180"/>
            <a:ext cx="5243407" cy="4253601"/>
          </a:xfrm>
        </p:spPr>
        <p:txBody>
          <a:bodyPr lIns="93949" tIns="46975" rIns="93949" bIns="46975"/>
          <a:lstStyle/>
          <a:p>
            <a:r>
              <a:rPr lang="en-US"/>
              <a:t>The goal of learning</a:t>
            </a:r>
          </a:p>
          <a:p>
            <a:r>
              <a:rPr lang="en-US"/>
              <a:t>	-SEPARATE positive from negative (P+ from P-)</a:t>
            </a:r>
          </a:p>
          <a:p>
            <a:endParaRPr lang="en-US"/>
          </a:p>
          <a:p>
            <a:r>
              <a:rPr lang="en-US"/>
              <a:t>Notice the output:</a:t>
            </a:r>
          </a:p>
          <a:p>
            <a:r>
              <a:rPr lang="en-US"/>
              <a:t>	- interpret the components of BOLD(v)</a:t>
            </a:r>
          </a:p>
          <a:p>
            <a:r>
              <a:rPr lang="en-US"/>
              <a:t>		as class weight vectors</a:t>
            </a:r>
          </a:p>
          <a:p>
            <a:r>
              <a:rPr lang="en-US"/>
              <a:t>	- a winner take all case </a:t>
            </a:r>
          </a:p>
          <a:p>
            <a:endParaRPr lang="en-US"/>
          </a:p>
          <a:p>
            <a:r>
              <a:rPr lang="en-US"/>
              <a:t>Interpretation of examples in kd</a:t>
            </a:r>
          </a:p>
          <a:p>
            <a:r>
              <a:rPr lang="en-US"/>
              <a:t>	each point specifies that i is preferred over j for example x</a:t>
            </a:r>
          </a:p>
          <a:p>
            <a:r>
              <a:rPr lang="en-US"/>
              <a:t>	linear case, these constraints ensure wta </a:t>
            </a:r>
          </a:p>
          <a:p>
            <a:endParaRPr lang="en-US"/>
          </a:p>
          <a:p>
            <a:r>
              <a:rPr lang="en-US"/>
              <a:t>Any WTA function can be learned</a:t>
            </a:r>
          </a:p>
          <a:p>
            <a:r>
              <a:rPr lang="en-US"/>
              <a:t>	- by perceptron convergence theorem</a:t>
            </a:r>
          </a:p>
        </p:txBody>
      </p:sp>
    </p:spTree>
    <p:extLst>
      <p:ext uri="{BB962C8B-B14F-4D97-AF65-F5344CB8AC3E}">
        <p14:creationId xmlns:p14="http://schemas.microsoft.com/office/powerpoint/2010/main" val="15829581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411538C4-F5E7-466F-BB29-8BEBAA508168}" type="slidenum">
              <a:rPr lang="en-US" sz="1200"/>
              <a:pPr/>
              <a:t>101</a:t>
            </a:fld>
            <a:endParaRPr lang="en-US" sz="1200"/>
          </a:p>
        </p:txBody>
      </p:sp>
      <p:sp>
        <p:nvSpPr>
          <p:cNvPr id="173059" name="Rectangle 2"/>
          <p:cNvSpPr>
            <a:spLocks noGrp="1" noRot="1" noChangeAspect="1" noChangeArrowheads="1" noTextEdit="1"/>
          </p:cNvSpPr>
          <p:nvPr>
            <p:ph type="sldImg"/>
          </p:nvPr>
        </p:nvSpPr>
        <p:spPr>
          <a:xfrm>
            <a:off x="1214438" y="709613"/>
            <a:ext cx="4724400" cy="3543300"/>
          </a:xfrm>
          <a:ln/>
        </p:spPr>
      </p:sp>
      <p:sp>
        <p:nvSpPr>
          <p:cNvPr id="173060" name="Rectangle 3"/>
          <p:cNvSpPr>
            <a:spLocks noGrp="1" noChangeArrowheads="1"/>
          </p:cNvSpPr>
          <p:nvPr>
            <p:ph type="body" idx="1"/>
          </p:nvPr>
        </p:nvSpPr>
        <p:spPr>
          <a:xfrm>
            <a:off x="954330" y="4489809"/>
            <a:ext cx="5241442" cy="4248702"/>
          </a:xfrm>
          <a:noFill/>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0076F-EE82-4EFD-ACB2-7CBE88E1312F}" type="slidenum">
              <a:rPr lang="en-US" smtClean="0"/>
              <a:pPr/>
              <a:t>102</a:t>
            </a:fld>
            <a:endParaRPr lang="en-US"/>
          </a:p>
        </p:txBody>
      </p:sp>
    </p:spTree>
    <p:extLst>
      <p:ext uri="{BB962C8B-B14F-4D97-AF65-F5344CB8AC3E}">
        <p14:creationId xmlns:p14="http://schemas.microsoft.com/office/powerpoint/2010/main" val="1753603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48440">
              <a:defRPr sz="1400" u="sng">
                <a:solidFill>
                  <a:schemeClr val="tx1"/>
                </a:solidFill>
                <a:latin typeface="Arial Narrow" pitchFamily="34" charset="0"/>
              </a:defRPr>
            </a:lvl1pPr>
            <a:lvl2pPr marL="763975" indent="-293837" defTabSz="948440">
              <a:defRPr sz="1400" u="sng">
                <a:solidFill>
                  <a:schemeClr val="tx1"/>
                </a:solidFill>
                <a:latin typeface="Arial Narrow" pitchFamily="34" charset="0"/>
              </a:defRPr>
            </a:lvl2pPr>
            <a:lvl3pPr marL="1175347" indent="-235069" defTabSz="948440">
              <a:defRPr sz="1400" u="sng">
                <a:solidFill>
                  <a:schemeClr val="tx1"/>
                </a:solidFill>
                <a:latin typeface="Arial Narrow" pitchFamily="34" charset="0"/>
              </a:defRPr>
            </a:lvl3pPr>
            <a:lvl4pPr marL="1645486" indent="-235069" defTabSz="948440">
              <a:defRPr sz="1400" u="sng">
                <a:solidFill>
                  <a:schemeClr val="tx1"/>
                </a:solidFill>
                <a:latin typeface="Arial Narrow" pitchFamily="34" charset="0"/>
              </a:defRPr>
            </a:lvl4pPr>
            <a:lvl5pPr marL="2115624" indent="-235069" defTabSz="948440">
              <a:defRPr sz="1400" u="sng">
                <a:solidFill>
                  <a:schemeClr val="tx1"/>
                </a:solidFill>
                <a:latin typeface="Arial Narrow" pitchFamily="34" charset="0"/>
              </a:defRPr>
            </a:lvl5pPr>
            <a:lvl6pPr marL="2585763" indent="-235069" defTabSz="948440" eaLnBrk="0" fontAlgn="base" hangingPunct="0">
              <a:spcBef>
                <a:spcPct val="0"/>
              </a:spcBef>
              <a:spcAft>
                <a:spcPct val="0"/>
              </a:spcAft>
              <a:defRPr sz="1400" u="sng">
                <a:solidFill>
                  <a:schemeClr val="tx1"/>
                </a:solidFill>
                <a:latin typeface="Arial Narrow" pitchFamily="34" charset="0"/>
              </a:defRPr>
            </a:lvl6pPr>
            <a:lvl7pPr marL="3055902" indent="-235069" defTabSz="948440" eaLnBrk="0" fontAlgn="base" hangingPunct="0">
              <a:spcBef>
                <a:spcPct val="0"/>
              </a:spcBef>
              <a:spcAft>
                <a:spcPct val="0"/>
              </a:spcAft>
              <a:defRPr sz="1400" u="sng">
                <a:solidFill>
                  <a:schemeClr val="tx1"/>
                </a:solidFill>
                <a:latin typeface="Arial Narrow" pitchFamily="34" charset="0"/>
              </a:defRPr>
            </a:lvl7pPr>
            <a:lvl8pPr marL="3526041" indent="-235069" defTabSz="948440" eaLnBrk="0" fontAlgn="base" hangingPunct="0">
              <a:spcBef>
                <a:spcPct val="0"/>
              </a:spcBef>
              <a:spcAft>
                <a:spcPct val="0"/>
              </a:spcAft>
              <a:defRPr sz="1400" u="sng">
                <a:solidFill>
                  <a:schemeClr val="tx1"/>
                </a:solidFill>
                <a:latin typeface="Arial Narrow" pitchFamily="34" charset="0"/>
              </a:defRPr>
            </a:lvl8pPr>
            <a:lvl9pPr marL="3996179" indent="-235069" defTabSz="948440" eaLnBrk="0" fontAlgn="base" hangingPunct="0">
              <a:spcBef>
                <a:spcPct val="0"/>
              </a:spcBef>
              <a:spcAft>
                <a:spcPct val="0"/>
              </a:spcAft>
              <a:defRPr sz="1400" u="sng">
                <a:solidFill>
                  <a:schemeClr val="tx1"/>
                </a:solidFill>
                <a:latin typeface="Arial Narrow" pitchFamily="34" charset="0"/>
              </a:defRPr>
            </a:lvl9pPr>
          </a:lstStyle>
          <a:p>
            <a:fld id="{411538C4-F5E7-466F-BB29-8BEBAA508168}" type="slidenum">
              <a:rPr lang="en-US" sz="1200"/>
              <a:pPr/>
              <a:t>105</a:t>
            </a:fld>
            <a:endParaRPr lang="en-US" sz="1200"/>
          </a:p>
        </p:txBody>
      </p:sp>
      <p:sp>
        <p:nvSpPr>
          <p:cNvPr id="173059" name="Rectangle 2"/>
          <p:cNvSpPr>
            <a:spLocks noGrp="1" noRot="1" noChangeAspect="1" noChangeArrowheads="1" noTextEdit="1"/>
          </p:cNvSpPr>
          <p:nvPr>
            <p:ph type="sldImg"/>
          </p:nvPr>
        </p:nvSpPr>
        <p:spPr>
          <a:xfrm>
            <a:off x="1214438" y="709613"/>
            <a:ext cx="4724400" cy="3543300"/>
          </a:xfrm>
          <a:ln/>
        </p:spPr>
      </p:sp>
      <p:sp>
        <p:nvSpPr>
          <p:cNvPr id="173060" name="Rectangle 3"/>
          <p:cNvSpPr>
            <a:spLocks noGrp="1" noChangeArrowheads="1"/>
          </p:cNvSpPr>
          <p:nvPr>
            <p:ph type="body" idx="1"/>
          </p:nvPr>
        </p:nvSpPr>
        <p:spPr>
          <a:xfrm>
            <a:off x="954330" y="4489809"/>
            <a:ext cx="5241442" cy="4248702"/>
          </a:xfrm>
          <a:noFill/>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99FB2-2C68-4535-B994-1B72A8D2C270}" type="slidenum">
              <a:rPr lang="en-US"/>
              <a:pPr/>
              <a:t>106</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02562-DDE6-4C7B-BBEE-AC225807AC09}" type="slidenum">
              <a:rPr lang="en-US"/>
              <a:pPr/>
              <a:t>107</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02562-DDE6-4C7B-BBEE-AC225807AC09}" type="slidenum">
              <a:rPr lang="en-US"/>
              <a:pPr/>
              <a:t>108</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99FB2-2C68-4535-B994-1B72A8D2C270}" type="slidenum">
              <a:rPr lang="en-US"/>
              <a:pPr/>
              <a:t>109</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317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1DDE5-25DD-4469-A88C-9E91C4B7B666}" type="slidenum">
              <a:rPr lang="en-US"/>
              <a:pPr/>
              <a:t>8</a:t>
            </a:fld>
            <a:endParaRPr 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18309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02562-DDE6-4C7B-BBEE-AC225807AC09}" type="slidenum">
              <a:rPr lang="en-US"/>
              <a:pPr/>
              <a:t>110</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76160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D7A5-AF9A-4307-9593-B14F1CABF72E}" type="slidenum">
              <a:rPr lang="en-US"/>
              <a:pPr/>
              <a:t>111</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r>
              <a:rPr lang="en-US" dirty="0" smtClean="0"/>
              <a:t>What is the value</a:t>
            </a:r>
            <a:r>
              <a:rPr lang="en-US" baseline="0" dirty="0" smtClean="0"/>
              <a:t> of slack variable when the data point is classified correctly?</a:t>
            </a:r>
            <a:endParaRPr lang="en-US" dirty="0"/>
          </a:p>
        </p:txBody>
      </p:sp>
    </p:spTree>
    <p:extLst>
      <p:ext uri="{BB962C8B-B14F-4D97-AF65-F5344CB8AC3E}">
        <p14:creationId xmlns:p14="http://schemas.microsoft.com/office/powerpoint/2010/main" val="41636021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D7A5-AF9A-4307-9593-B14F1CABF72E}" type="slidenum">
              <a:rPr lang="en-US"/>
              <a:pPr/>
              <a:t>112</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38333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380DA-3952-4FCD-99BF-0DA862EEFF7C}" type="slidenum">
              <a:rPr lang="en-US"/>
              <a:pPr/>
              <a:t>113</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D7A5-AF9A-4307-9593-B14F1CABF72E}" type="slidenum">
              <a:rPr lang="en-US"/>
              <a:pPr/>
              <a:t>117</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46228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D7A5-AF9A-4307-9593-B14F1CABF72E}" type="slidenum">
              <a:rPr lang="en-US"/>
              <a:pPr/>
              <a:t>118</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43593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D7A5-AF9A-4307-9593-B14F1CABF72E}" type="slidenum">
              <a:rPr lang="en-US"/>
              <a:pPr/>
              <a:t>119</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732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D7A5-AF9A-4307-9593-B14F1CABF72E}" type="slidenum">
              <a:rPr lang="en-US"/>
              <a:pPr/>
              <a:t>120</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26751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17A43C-DD17-4361-9564-B76BB4E0A85B}"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1631931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D4F911-2434-404F-9542-850123DE7F77}"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8275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E0748-420B-451A-86B0-B919A6709D24}" type="slidenum">
              <a:rPr lang="en-US"/>
              <a:pPr/>
              <a:t>9</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83544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900493-5BE7-4D41-9F84-6D42A240B22C}"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918737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94D7AF-4BD7-47A3-A2DF-7E72A9159B4D}"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441043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0BB2D7-B9D1-4139-B23D-B398BD5BB982}"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309598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2DA11F-2BE8-451C-B770-EF7D7F9948AB}"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409972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823001-1925-4AFD-8A8B-678C07AD2721}"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992484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1914D3-FC17-4D8A-B0E5-2154B8B7A522}"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1849899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4590B8-4743-4D9D-BAB2-C085FD8727E4}"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257645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3B88CE-52D3-469B-9D40-CC28FECC036D}"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835551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13B040-437C-4B51-899A-3273AE27F18D}"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904167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3180CB-21DF-46F6-BA82-CAE17CF8FBA3}" type="slidenum">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105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sz="40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0C921938-476A-4922-BE24-3B8F6A2854D9}" type="slidenum">
              <a:rPr lang="en-US" smtClean="0"/>
              <a:t>‹#›</a:t>
            </a:fld>
            <a:endParaRPr lang="en-US" dirty="0"/>
          </a:p>
        </p:txBody>
      </p:sp>
    </p:spTree>
    <p:extLst>
      <p:ext uri="{BB962C8B-B14F-4D97-AF65-F5344CB8AC3E}">
        <p14:creationId xmlns:p14="http://schemas.microsoft.com/office/powerpoint/2010/main" val="15683598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A134862D-9096-456A-9AAF-107753A0FDF4}" type="slidenum">
              <a:rPr lang="en-US"/>
              <a:pPr>
                <a:defRPr/>
              </a:pPr>
              <a:t>‹#›</a:t>
            </a:fld>
            <a:endParaRPr lang="en-US" dirty="0"/>
          </a:p>
        </p:txBody>
      </p:sp>
    </p:spTree>
    <p:extLst>
      <p:ext uri="{BB962C8B-B14F-4D97-AF65-F5344CB8AC3E}">
        <p14:creationId xmlns:p14="http://schemas.microsoft.com/office/powerpoint/2010/main" val="426299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2903523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1081A49A-5B14-409F-93CB-CEF6A4DEA4DC}" type="slidenum">
              <a:rPr lang="en-US"/>
              <a:pPr>
                <a:defRPr/>
              </a:pPr>
              <a:t>‹#›</a:t>
            </a:fld>
            <a:endParaRPr lang="en-US" dirty="0"/>
          </a:p>
        </p:txBody>
      </p:sp>
    </p:spTree>
    <p:extLst>
      <p:ext uri="{BB962C8B-B14F-4D97-AF65-F5344CB8AC3E}">
        <p14:creationId xmlns:p14="http://schemas.microsoft.com/office/powerpoint/2010/main" val="2901747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6670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3C1E5B2-4F05-4AE4-967C-2CA117051426}" type="slidenum">
              <a:rPr lang="en-US"/>
              <a:pPr>
                <a:defRPr/>
              </a:pPr>
              <a:t>‹#›</a:t>
            </a:fld>
            <a:endParaRPr lang="en-US"/>
          </a:p>
        </p:txBody>
      </p:sp>
    </p:spTree>
    <p:extLst>
      <p:ext uri="{BB962C8B-B14F-4D97-AF65-F5344CB8AC3E}">
        <p14:creationId xmlns:p14="http://schemas.microsoft.com/office/powerpoint/2010/main" val="6724838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F9B7836-A88A-4C3B-9E7E-6BB7F8A64E5A}" type="slidenum">
              <a:rPr lang="en-US"/>
              <a:pPr>
                <a:defRPr/>
              </a:pPr>
              <a:t>‹#›</a:t>
            </a:fld>
            <a:endParaRPr lang="en-US"/>
          </a:p>
        </p:txBody>
      </p:sp>
    </p:spTree>
    <p:extLst>
      <p:ext uri="{BB962C8B-B14F-4D97-AF65-F5344CB8AC3E}">
        <p14:creationId xmlns:p14="http://schemas.microsoft.com/office/powerpoint/2010/main" val="300549292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471522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p>
            <a:fld id="{0C921938-476A-4922-BE24-3B8F6A2854D9}" type="slidenum">
              <a:rPr lang="en-US" smtClean="0"/>
              <a:t>‹#›</a:t>
            </a:fld>
            <a:endParaRPr lang="en-US" dirty="0"/>
          </a:p>
        </p:txBody>
      </p:sp>
    </p:spTree>
    <p:extLst>
      <p:ext uri="{BB962C8B-B14F-4D97-AF65-F5344CB8AC3E}">
        <p14:creationId xmlns:p14="http://schemas.microsoft.com/office/powerpoint/2010/main" val="1361905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56350"/>
            <a:ext cx="5562600" cy="365125"/>
          </a:xfrm>
          <a:prstGeom prst="rect">
            <a:avLst/>
          </a:prstGeo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6747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546134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54613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54613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54613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546134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ntent Placeholder 14"/>
          <p:cNvSpPr txBox="1">
            <a:spLocks/>
          </p:cNvSpPr>
          <p:nvPr/>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u="none" dirty="0" smtClean="0"/>
              <a:t>SVMs				CS446 Fall ’16</a:t>
            </a:r>
          </a:p>
          <a:p>
            <a:pPr algn="l"/>
            <a:r>
              <a:rPr lang="en-US" u="none" dirty="0" smtClean="0"/>
              <a:t>				</a:t>
            </a:r>
            <a:endParaRPr lang="en-US" u="none" dirty="0"/>
          </a:p>
        </p:txBody>
      </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0" y="16002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20"/>
          <p:cNvSpPr>
            <a:spLocks noChangeArrowheads="1"/>
          </p:cNvSpPr>
          <p:nvPr/>
        </p:nvSpPr>
        <p:spPr bwMode="auto">
          <a:xfrm rot="5400000" flipV="1">
            <a:off x="3999705" y="-4001292"/>
            <a:ext cx="1143001" cy="9145588"/>
          </a:xfrm>
          <a:prstGeom prst="rect">
            <a:avLst/>
          </a:prstGeom>
          <a:solidFill>
            <a:schemeClr val="accent6"/>
          </a:solidFill>
          <a:ln w="9525">
            <a:solidFill>
              <a:schemeClr val="accent1"/>
            </a:solidFill>
            <a:miter lim="800000"/>
            <a:headEnd/>
            <a:tailEnd/>
          </a:ln>
        </p:spPr>
        <p:txBody>
          <a:bodyPr/>
          <a:lstStyle/>
          <a:p>
            <a:pPr fontAlgn="auto">
              <a:spcBef>
                <a:spcPts val="0"/>
              </a:spcBef>
              <a:spcAft>
                <a:spcPts val="0"/>
              </a:spcAft>
              <a:defRPr/>
            </a:pPr>
            <a:endParaRPr lang="zh-CN" altLang="en-US" sz="1800">
              <a:solidFill>
                <a:srgbClr val="0F243E"/>
              </a:solidFill>
              <a:latin typeface="Calibri"/>
              <a:cs typeface="+mn-cs"/>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u="none">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8855874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70" r:id="rId6"/>
    <p:sldLayoutId id="2147483671" r:id="rId7"/>
    <p:sldLayoutId id="2147483672" r:id="rId8"/>
    <p:sldLayoutId id="2147483673"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75000"/>
        <a:buBlip>
          <a:blip r:embed="rId11"/>
        </a:buBlip>
        <a:defRPr sz="24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600200" y="16764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20"/>
          <p:cNvSpPr>
            <a:spLocks noChangeArrowheads="1"/>
          </p:cNvSpPr>
          <p:nvPr/>
        </p:nvSpPr>
        <p:spPr bwMode="auto">
          <a:xfrm rot="5400000" flipV="1">
            <a:off x="3999706" y="-4001294"/>
            <a:ext cx="1143000" cy="9145588"/>
          </a:xfrm>
          <a:prstGeom prst="rect">
            <a:avLst/>
          </a:prstGeom>
          <a:solidFill>
            <a:schemeClr val="accent6"/>
          </a:solidFill>
          <a:ln w="9525">
            <a:solidFill>
              <a:schemeClr val="accent1"/>
            </a:solidFill>
            <a:miter lim="800000"/>
            <a:headEnd/>
            <a:tailEnd/>
          </a:ln>
        </p:spPr>
        <p:txBody>
          <a:bodyPr/>
          <a:lstStyle/>
          <a:p>
            <a:pPr fontAlgn="auto">
              <a:spcBef>
                <a:spcPts val="0"/>
              </a:spcBef>
              <a:spcAft>
                <a:spcPts val="0"/>
              </a:spcAft>
              <a:defRPr/>
            </a:pPr>
            <a:endParaRPr lang="zh-CN" altLang="en-US" sz="1800">
              <a:solidFill>
                <a:srgbClr val="0F243E"/>
              </a:solidFill>
              <a:latin typeface="Calibri"/>
            </a:endParaRPr>
          </a:p>
        </p:txBody>
      </p:sp>
      <p:sp>
        <p:nvSpPr>
          <p:cNvPr id="5" name="Content Placeholder 14"/>
          <p:cNvSpPr txBox="1">
            <a:spLocks/>
          </p:cNvSpPr>
          <p:nvPr/>
        </p:nvSpPr>
        <p:spPr>
          <a:xfrm>
            <a:off x="209550" y="6348413"/>
            <a:ext cx="8782050" cy="509587"/>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u="none" dirty="0" smtClean="0">
                <a:solidFill>
                  <a:srgbClr val="0F243E"/>
                </a:solidFill>
              </a:rPr>
              <a:t>Bayesian Learning	              	CS446 -FALL ‘16</a:t>
            </a:r>
            <a:endParaRPr lang="en-US" u="none" dirty="0">
              <a:solidFill>
                <a:srgbClr val="0F243E"/>
              </a:solidFill>
            </a:endParaRPr>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0" u="none">
                <a:solidFill>
                  <a:srgbClr val="0F243E"/>
                </a:solidFill>
                <a:latin typeface="+mj-lt"/>
              </a:defRPr>
            </a:lvl1pPr>
          </a:lstStyle>
          <a:p>
            <a:pPr>
              <a:defRPr/>
            </a:pPr>
            <a:fld id="{47CB70CC-2B4E-423E-9525-D5DD52A3C7AD}" type="slidenum">
              <a:rPr lang="en-US"/>
              <a:pPr>
                <a:defRPr/>
              </a:pPr>
              <a:t>‹#›</a:t>
            </a:fld>
            <a:endParaRPr lang="en-US" dirty="0"/>
          </a:p>
        </p:txBody>
      </p:sp>
    </p:spTree>
    <p:extLst>
      <p:ext uri="{BB962C8B-B14F-4D97-AF65-F5344CB8AC3E}">
        <p14:creationId xmlns:p14="http://schemas.microsoft.com/office/powerpoint/2010/main" val="11297747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75000"/>
        <a:buBlip>
          <a:blip r:embed="rId7"/>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hyperlink" Target="08-LecSvm-dual.pdf"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1.jpe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0.png"/><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www.csie.ntu.edu.tw/~cjlin/libsvm/js-toy/example.html" TargetMode="External"/><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hyperlink" Target="http://www.csie.ntu.edu.tw/~cjlin/libsvmtools/svmtoy3d/examples/" TargetMode="External"/><Relationship Id="rId7" Type="http://schemas.openxmlformats.org/officeDocument/2006/relationships/image" Target="../media/image180.png"/><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csie.ntu.edu.tw/~cjlin/libsvm/js-toy/example.html"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55.wmf"/><Relationship Id="rId4" Type="http://schemas.openxmlformats.org/officeDocument/2006/relationships/oleObject" Target="../embeddings/oleObject35.bin"/></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56.wmf"/><Relationship Id="rId4" Type="http://schemas.openxmlformats.org/officeDocument/2006/relationships/oleObject" Target="../embeddings/oleObject36.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02.xml"/><Relationship Id="rId7" Type="http://schemas.openxmlformats.org/officeDocument/2006/relationships/image" Target="../media/image58.wmf"/><Relationship Id="rId2" Type="http://schemas.openxmlformats.org/officeDocument/2006/relationships/slideLayout" Target="../slideLayouts/slideLayout14.xml"/><Relationship Id="rId1" Type="http://schemas.openxmlformats.org/officeDocument/2006/relationships/vmlDrawing" Target="../drawings/vmlDrawing25.vml"/><Relationship Id="rId6" Type="http://schemas.openxmlformats.org/officeDocument/2006/relationships/oleObject" Target="../embeddings/oleObject38.bin"/><Relationship Id="rId5" Type="http://schemas.openxmlformats.org/officeDocument/2006/relationships/image" Target="../media/image57.wmf"/><Relationship Id="rId4" Type="http://schemas.openxmlformats.org/officeDocument/2006/relationships/oleObject" Target="../embeddings/oleObject37.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1.png"/><Relationship Id="rId5" Type="http://schemas.openxmlformats.org/officeDocument/2006/relationships/image" Target="../media/image59.wmf"/><Relationship Id="rId4" Type="http://schemas.openxmlformats.org/officeDocument/2006/relationships/oleObject" Target="../embeddings/oleObject39.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12.xml"/><Relationship Id="rId7" Type="http://schemas.openxmlformats.org/officeDocument/2006/relationships/image" Target="../media/image61.emf"/><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oleObject" Target="../embeddings/oleObject41.bin"/><Relationship Id="rId5" Type="http://schemas.openxmlformats.org/officeDocument/2006/relationships/image" Target="../media/image60.wmf"/><Relationship Id="rId4" Type="http://schemas.openxmlformats.org/officeDocument/2006/relationships/oleObject" Target="../embeddings/oleObject40.bin"/></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62.emf"/><Relationship Id="rId4" Type="http://schemas.openxmlformats.org/officeDocument/2006/relationships/oleObject" Target="../embeddings/oleObject42.bin"/></Relationships>
</file>

<file path=ppt/slides/_rels/slide149.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16.xml"/><Relationship Id="rId7" Type="http://schemas.openxmlformats.org/officeDocument/2006/relationships/image" Target="../media/image64.w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oleObject" Target="../embeddings/oleObject44.bin"/><Relationship Id="rId11" Type="http://schemas.openxmlformats.org/officeDocument/2006/relationships/image" Target="../media/image66.wmf"/><Relationship Id="rId5" Type="http://schemas.openxmlformats.org/officeDocument/2006/relationships/image" Target="../media/image63.e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65.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72.wmf"/><Relationship Id="rId18" Type="http://schemas.openxmlformats.org/officeDocument/2006/relationships/oleObject" Target="../embeddings/oleObject54.bin"/><Relationship Id="rId3" Type="http://schemas.openxmlformats.org/officeDocument/2006/relationships/notesSlide" Target="../notesSlides/notesSlide119.xml"/><Relationship Id="rId21" Type="http://schemas.openxmlformats.org/officeDocument/2006/relationships/image" Target="../media/image76.emf"/><Relationship Id="rId7" Type="http://schemas.openxmlformats.org/officeDocument/2006/relationships/image" Target="../media/image69.wmf"/><Relationship Id="rId12" Type="http://schemas.openxmlformats.org/officeDocument/2006/relationships/oleObject" Target="../embeddings/oleObject51.bin"/><Relationship Id="rId17" Type="http://schemas.openxmlformats.org/officeDocument/2006/relationships/image" Target="../media/image74.emf"/><Relationship Id="rId2" Type="http://schemas.openxmlformats.org/officeDocument/2006/relationships/slideLayout" Target="../slideLayouts/slideLayout14.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30.vml"/><Relationship Id="rId6" Type="http://schemas.openxmlformats.org/officeDocument/2006/relationships/oleObject" Target="../embeddings/oleObject48.bin"/><Relationship Id="rId11" Type="http://schemas.openxmlformats.org/officeDocument/2006/relationships/image" Target="../media/image71.wmf"/><Relationship Id="rId5" Type="http://schemas.openxmlformats.org/officeDocument/2006/relationships/image" Target="../media/image68.emf"/><Relationship Id="rId15" Type="http://schemas.openxmlformats.org/officeDocument/2006/relationships/image" Target="../media/image73.wmf"/><Relationship Id="rId10" Type="http://schemas.openxmlformats.org/officeDocument/2006/relationships/oleObject" Target="../embeddings/oleObject50.bin"/><Relationship Id="rId19" Type="http://schemas.openxmlformats.org/officeDocument/2006/relationships/image" Target="../media/image75.emf"/><Relationship Id="rId4" Type="http://schemas.openxmlformats.org/officeDocument/2006/relationships/oleObject" Target="../embeddings/oleObject47.bin"/><Relationship Id="rId9" Type="http://schemas.openxmlformats.org/officeDocument/2006/relationships/image" Target="../media/image70.wmf"/><Relationship Id="rId14" Type="http://schemas.openxmlformats.org/officeDocument/2006/relationships/oleObject" Target="../embeddings/oleObject52.bin"/><Relationship Id="rId22" Type="http://schemas.openxmlformats.org/officeDocument/2006/relationships/image" Target="../media/image77.emf"/></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4.xml"/><Relationship Id="rId1" Type="http://schemas.openxmlformats.org/officeDocument/2006/relationships/vmlDrawing" Target="../drawings/vmlDrawing31.vml"/><Relationship Id="rId6" Type="http://schemas.openxmlformats.org/officeDocument/2006/relationships/image" Target="../media/image77.emf"/><Relationship Id="rId5" Type="http://schemas.openxmlformats.org/officeDocument/2006/relationships/image" Target="../media/image78.emf"/><Relationship Id="rId4" Type="http://schemas.openxmlformats.org/officeDocument/2006/relationships/oleObject" Target="../embeddings/oleObject56.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4.xml"/><Relationship Id="rId1" Type="http://schemas.openxmlformats.org/officeDocument/2006/relationships/vmlDrawing" Target="../drawings/vmlDrawing32.vml"/><Relationship Id="rId5" Type="http://schemas.openxmlformats.org/officeDocument/2006/relationships/image" Target="../media/image79.emf"/><Relationship Id="rId4" Type="http://schemas.openxmlformats.org/officeDocument/2006/relationships/oleObject" Target="../embeddings/oleObject57.bin"/></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4.xml"/><Relationship Id="rId1" Type="http://schemas.openxmlformats.org/officeDocument/2006/relationships/vmlDrawing" Target="../drawings/vmlDrawing33.vml"/><Relationship Id="rId5" Type="http://schemas.openxmlformats.org/officeDocument/2006/relationships/image" Target="../media/image80.emf"/><Relationship Id="rId4" Type="http://schemas.openxmlformats.org/officeDocument/2006/relationships/oleObject" Target="../embeddings/oleObject58.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4.xml"/><Relationship Id="rId1" Type="http://schemas.openxmlformats.org/officeDocument/2006/relationships/vmlDrawing" Target="../drawings/vmlDrawing34.vml"/><Relationship Id="rId6" Type="http://schemas.openxmlformats.org/officeDocument/2006/relationships/image" Target="../media/image1.png"/><Relationship Id="rId5" Type="http://schemas.openxmlformats.org/officeDocument/2006/relationships/image" Target="../media/image80.emf"/><Relationship Id="rId4" Type="http://schemas.openxmlformats.org/officeDocument/2006/relationships/oleObject" Target="../embeddings/oleObject59.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4.xml"/><Relationship Id="rId1" Type="http://schemas.openxmlformats.org/officeDocument/2006/relationships/vmlDrawing" Target="../drawings/vmlDrawing35.vml"/><Relationship Id="rId6" Type="http://schemas.openxmlformats.org/officeDocument/2006/relationships/image" Target="../media/image1.png"/><Relationship Id="rId5" Type="http://schemas.openxmlformats.org/officeDocument/2006/relationships/image" Target="../media/image80.emf"/><Relationship Id="rId4" Type="http://schemas.openxmlformats.org/officeDocument/2006/relationships/oleObject" Target="../embeddings/oleObject60.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4.xml"/><Relationship Id="rId1" Type="http://schemas.openxmlformats.org/officeDocument/2006/relationships/vmlDrawing" Target="../drawings/vmlDrawing36.vml"/><Relationship Id="rId6" Type="http://schemas.openxmlformats.org/officeDocument/2006/relationships/image" Target="../media/image1.png"/><Relationship Id="rId5" Type="http://schemas.openxmlformats.org/officeDocument/2006/relationships/image" Target="../media/image80.emf"/><Relationship Id="rId4" Type="http://schemas.openxmlformats.org/officeDocument/2006/relationships/oleObject" Target="../embeddings/oleObject61.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4.xml"/><Relationship Id="rId1" Type="http://schemas.openxmlformats.org/officeDocument/2006/relationships/vmlDrawing" Target="../drawings/vmlDrawing37.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4.xml"/><Relationship Id="rId1" Type="http://schemas.openxmlformats.org/officeDocument/2006/relationships/vmlDrawing" Target="../drawings/vmlDrawing38.vml"/><Relationship Id="rId6" Type="http://schemas.openxmlformats.org/officeDocument/2006/relationships/image" Target="../media/image1.png"/><Relationship Id="rId5" Type="http://schemas.openxmlformats.org/officeDocument/2006/relationships/image" Target="../media/image80.emf"/><Relationship Id="rId4" Type="http://schemas.openxmlformats.org/officeDocument/2006/relationships/oleObject" Target="../embeddings/oleObject63.bin"/></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14.xml"/><Relationship Id="rId5" Type="http://schemas.openxmlformats.org/officeDocument/2006/relationships/image" Target="../media/image82.emf"/><Relationship Id="rId4" Type="http://schemas.openxmlformats.org/officeDocument/2006/relationships/image" Target="../media/image81.emf"/></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14.xml"/><Relationship Id="rId5" Type="http://schemas.openxmlformats.org/officeDocument/2006/relationships/image" Target="../media/image85.emf"/><Relationship Id="rId4" Type="http://schemas.openxmlformats.org/officeDocument/2006/relationships/image" Target="../media/image84.emf"/></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14.xml"/><Relationship Id="rId1" Type="http://schemas.openxmlformats.org/officeDocument/2006/relationships/vmlDrawing" Target="../drawings/vmlDrawing39.vml"/><Relationship Id="rId5" Type="http://schemas.openxmlformats.org/officeDocument/2006/relationships/image" Target="../media/image86.wmf"/><Relationship Id="rId4" Type="http://schemas.openxmlformats.org/officeDocument/2006/relationships/oleObject" Target="../embeddings/oleObject64.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14.xml"/><Relationship Id="rId1" Type="http://schemas.openxmlformats.org/officeDocument/2006/relationships/vmlDrawing" Target="../drawings/vmlDrawing40.vml"/><Relationship Id="rId5" Type="http://schemas.openxmlformats.org/officeDocument/2006/relationships/image" Target="../media/image87.emf"/><Relationship Id="rId4" Type="http://schemas.openxmlformats.org/officeDocument/2006/relationships/oleObject" Target="../embeddings/oleObject65.bin"/></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6.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24.xml"/><Relationship Id="rId7"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oleObject" Target="../embeddings/oleObject15.bin"/><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1.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41.xml"/><Relationship Id="rId7" Type="http://schemas.openxmlformats.org/officeDocument/2006/relationships/image" Target="../media/image23.e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 Id="rId9" Type="http://schemas.openxmlformats.org/officeDocument/2006/relationships/image" Target="../media/image24.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6.xml"/><Relationship Id="rId7" Type="http://schemas.openxmlformats.org/officeDocument/2006/relationships/image" Target="../media/image27.e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image" Target="../media/image26.emf"/><Relationship Id="rId4" Type="http://schemas.openxmlformats.org/officeDocument/2006/relationships/oleObject" Target="../embeddings/oleObject25.bin"/><Relationship Id="rId9"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0.emf"/><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29.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31.emf"/><Relationship Id="rId4" Type="http://schemas.openxmlformats.org/officeDocument/2006/relationships/oleObject" Target="../embeddings/oleObject30.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33.e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vmlDrawing" Target="../drawings/vmlDrawing21.vml"/><Relationship Id="rId5" Type="http://schemas.openxmlformats.org/officeDocument/2006/relationships/image" Target="../media/image40.wmf"/><Relationship Id="rId4" Type="http://schemas.openxmlformats.org/officeDocument/2006/relationships/oleObject" Target="../embeddings/oleObject3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0.wmf"/><Relationship Id="rId4" Type="http://schemas.openxmlformats.org/officeDocument/2006/relationships/oleObject" Target="../embeddings/oleObject34.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8.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52" name="Text Box 8"/>
          <p:cNvSpPr txBox="1">
            <a:spLocks noChangeArrowheads="1"/>
          </p:cNvSpPr>
          <p:nvPr/>
        </p:nvSpPr>
        <p:spPr bwMode="auto">
          <a:xfrm>
            <a:off x="6248400" y="807650"/>
            <a:ext cx="2819400" cy="1323975"/>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1600" u="none" dirty="0">
                <a:latin typeface="Calibri" pitchFamily="34" charset="0"/>
              </a:rPr>
              <a:t> Not the most general setting for on-line learning.</a:t>
            </a:r>
          </a:p>
          <a:p>
            <a:pPr>
              <a:buFontTx/>
              <a:buChar char="•"/>
            </a:pPr>
            <a:r>
              <a:rPr lang="en-US" sz="1600" u="none" dirty="0">
                <a:latin typeface="Calibri" pitchFamily="34" charset="0"/>
              </a:rPr>
              <a:t> Not the most general metric </a:t>
            </a:r>
          </a:p>
          <a:p>
            <a:pPr>
              <a:buFontTx/>
              <a:buChar char="•"/>
            </a:pPr>
            <a:r>
              <a:rPr lang="en-US" sz="1600" u="none" dirty="0">
                <a:latin typeface="Calibri" pitchFamily="34" charset="0"/>
              </a:rPr>
              <a:t> (Regret: cumulative loss; Competitive analysis)</a:t>
            </a:r>
            <a:endParaRPr lang="en-US" dirty="0"/>
          </a:p>
        </p:txBody>
      </p:sp>
      <p:sp>
        <p:nvSpPr>
          <p:cNvPr id="5" name="Title 4"/>
          <p:cNvSpPr>
            <a:spLocks noGrp="1"/>
          </p:cNvSpPr>
          <p:nvPr>
            <p:ph type="title"/>
          </p:nvPr>
        </p:nvSpPr>
        <p:spPr>
          <a:xfrm>
            <a:off x="1371600" y="0"/>
            <a:ext cx="7772400" cy="1143000"/>
          </a:xfrm>
        </p:spPr>
        <p:txBody>
          <a:bodyPr/>
          <a:lstStyle/>
          <a:p>
            <a:r>
              <a:rPr lang="en-US" dirty="0" smtClean="0"/>
              <a:t>On-Line Learning</a:t>
            </a:r>
            <a:endParaRPr lang="en-US" dirty="0"/>
          </a:p>
        </p:txBody>
      </p:sp>
      <p:sp>
        <p:nvSpPr>
          <p:cNvPr id="6" name="Content Placeholder 5"/>
          <p:cNvSpPr>
            <a:spLocks noGrp="1"/>
          </p:cNvSpPr>
          <p:nvPr>
            <p:ph idx="1"/>
          </p:nvPr>
        </p:nvSpPr>
        <p:spPr>
          <a:xfrm>
            <a:off x="1447800" y="1371600"/>
            <a:ext cx="7543800" cy="4525963"/>
          </a:xfrm>
        </p:spPr>
        <p:txBody>
          <a:bodyPr/>
          <a:lstStyle/>
          <a:p>
            <a:r>
              <a:rPr lang="en-US" dirty="0" smtClean="0"/>
              <a:t>Model:</a:t>
            </a:r>
          </a:p>
          <a:p>
            <a:pPr lvl="1"/>
            <a:r>
              <a:rPr lang="en-US" dirty="0" smtClean="0"/>
              <a:t>Instance </a:t>
            </a:r>
            <a:r>
              <a:rPr lang="en-US" dirty="0"/>
              <a:t>space: X (dimensionality – </a:t>
            </a:r>
            <a:r>
              <a:rPr lang="en-US" dirty="0" smtClean="0"/>
              <a:t>n)</a:t>
            </a:r>
          </a:p>
          <a:p>
            <a:pPr lvl="1"/>
            <a:r>
              <a:rPr lang="en-US" dirty="0" smtClean="0"/>
              <a:t>Target</a:t>
            </a:r>
            <a:r>
              <a:rPr lang="en-US" dirty="0"/>
              <a:t>: f: </a:t>
            </a:r>
            <a:r>
              <a:rPr lang="en-US" dirty="0" smtClean="0"/>
              <a:t>X</a:t>
            </a:r>
            <a:r>
              <a:rPr lang="en-US" dirty="0">
                <a:solidFill>
                  <a:srgbClr val="0000FF"/>
                </a:solidFill>
                <a:latin typeface="Arial Narrow" pitchFamily="34" charset="0"/>
                <a:sym typeface="Symbol" pitchFamily="18" charset="2"/>
              </a:rPr>
              <a:t> </a:t>
            </a:r>
            <a:r>
              <a:rPr lang="en-US" dirty="0" smtClean="0"/>
              <a:t>{</a:t>
            </a:r>
            <a:r>
              <a:rPr lang="en-US" dirty="0"/>
              <a:t>0,1}, f </a:t>
            </a:r>
            <a:r>
              <a:rPr lang="en-US" dirty="0">
                <a:solidFill>
                  <a:srgbClr val="0000FF"/>
                </a:solidFill>
                <a:latin typeface="Arial Narrow" pitchFamily="34" charset="0"/>
                <a:sym typeface="Symbol" pitchFamily="18" charset="2"/>
              </a:rPr>
              <a:t></a:t>
            </a:r>
            <a:r>
              <a:rPr lang="en-US" dirty="0" smtClean="0"/>
              <a:t> </a:t>
            </a:r>
            <a:r>
              <a:rPr lang="en-US" dirty="0"/>
              <a:t>C, concept </a:t>
            </a:r>
            <a:r>
              <a:rPr lang="en-US" dirty="0" smtClean="0"/>
              <a:t>class (parameterized </a:t>
            </a:r>
            <a:r>
              <a:rPr lang="en-US" dirty="0"/>
              <a:t>by n)</a:t>
            </a:r>
          </a:p>
          <a:p>
            <a:r>
              <a:rPr lang="en-US" dirty="0" smtClean="0"/>
              <a:t>Protocol</a:t>
            </a:r>
            <a:r>
              <a:rPr lang="en-US" dirty="0"/>
              <a:t>: </a:t>
            </a:r>
            <a:endParaRPr lang="en-US" dirty="0" smtClean="0"/>
          </a:p>
          <a:p>
            <a:pPr lvl="1"/>
            <a:r>
              <a:rPr lang="en-US" dirty="0" smtClean="0"/>
              <a:t>learner </a:t>
            </a:r>
            <a:r>
              <a:rPr lang="en-US" dirty="0"/>
              <a:t>is given </a:t>
            </a:r>
            <a:r>
              <a:rPr lang="en-US" dirty="0" smtClean="0"/>
              <a:t>x</a:t>
            </a:r>
            <a:r>
              <a:rPr lang="en-US" dirty="0">
                <a:solidFill>
                  <a:srgbClr val="0000FF"/>
                </a:solidFill>
                <a:latin typeface="Arial Narrow" pitchFamily="34" charset="0"/>
                <a:sym typeface="Symbol" pitchFamily="18" charset="2"/>
              </a:rPr>
              <a:t>  </a:t>
            </a:r>
            <a:r>
              <a:rPr lang="en-US" dirty="0" smtClean="0"/>
              <a:t>X</a:t>
            </a:r>
          </a:p>
          <a:p>
            <a:pPr lvl="1"/>
            <a:r>
              <a:rPr lang="en-US" dirty="0" smtClean="0"/>
              <a:t>learner </a:t>
            </a:r>
            <a:r>
              <a:rPr lang="en-US" dirty="0"/>
              <a:t>predicts h(x), and is then given f(x) (feedback)</a:t>
            </a:r>
          </a:p>
          <a:p>
            <a:r>
              <a:rPr lang="en-US" dirty="0" smtClean="0"/>
              <a:t>Performance</a:t>
            </a:r>
            <a:r>
              <a:rPr lang="en-US" dirty="0"/>
              <a:t>: learner makes a mistake when h(x</a:t>
            </a:r>
            <a:r>
              <a:rPr lang="en-US" dirty="0" smtClean="0"/>
              <a:t>)</a:t>
            </a:r>
            <a:r>
              <a:rPr lang="en-US" dirty="0">
                <a:solidFill>
                  <a:srgbClr val="0000FF"/>
                </a:solidFill>
                <a:latin typeface="Arial Narrow" pitchFamily="34" charset="0"/>
                <a:sym typeface="Symbol" pitchFamily="18" charset="2"/>
              </a:rPr>
              <a:t> </a:t>
            </a:r>
            <a:r>
              <a:rPr lang="en-US" dirty="0">
                <a:latin typeface="Arial Narrow" pitchFamily="34" charset="0"/>
                <a:sym typeface="Symbol" pitchFamily="18" charset="2"/>
              </a:rPr>
              <a:t></a:t>
            </a:r>
            <a:r>
              <a:rPr lang="en-US" dirty="0" smtClean="0">
                <a:solidFill>
                  <a:srgbClr val="0000FF"/>
                </a:solidFill>
                <a:latin typeface="Arial Narrow" pitchFamily="34" charset="0"/>
                <a:sym typeface="Symbol" pitchFamily="18" charset="2"/>
              </a:rPr>
              <a:t> </a:t>
            </a:r>
            <a:r>
              <a:rPr lang="en-US" dirty="0" smtClean="0"/>
              <a:t>f(x)</a:t>
            </a:r>
          </a:p>
          <a:p>
            <a:pPr lvl="1"/>
            <a:r>
              <a:rPr lang="en-US" dirty="0" smtClean="0"/>
              <a:t>number </a:t>
            </a:r>
            <a:r>
              <a:rPr lang="en-US" dirty="0"/>
              <a:t>of mistakes algorithm A makes on sequence S </a:t>
            </a:r>
            <a:r>
              <a:rPr lang="en-US" dirty="0" smtClean="0"/>
              <a:t>of examples</a:t>
            </a:r>
            <a:r>
              <a:rPr lang="en-US" dirty="0"/>
              <a:t>, for the target function f.</a:t>
            </a:r>
          </a:p>
          <a:p>
            <a:pPr marL="0" indent="0">
              <a:buNone/>
            </a:pPr>
            <a:endParaRPr lang="en-US" dirty="0"/>
          </a:p>
          <a:p>
            <a:r>
              <a:rPr lang="en-US" dirty="0" smtClean="0"/>
              <a:t>A </a:t>
            </a:r>
            <a:r>
              <a:rPr lang="en-US" dirty="0"/>
              <a:t>is a mistake bound algorithm for the concept class C,  if MA(c) is </a:t>
            </a:r>
            <a:r>
              <a:rPr lang="en-US" dirty="0" smtClean="0"/>
              <a:t>a polynomial </a:t>
            </a:r>
            <a:r>
              <a:rPr lang="en-US" dirty="0"/>
              <a:t>in n, the complexity parameter of the target concept. </a:t>
            </a:r>
          </a:p>
        </p:txBody>
      </p:sp>
      <p:sp>
        <p:nvSpPr>
          <p:cNvPr id="10" name="Content Placeholder 9"/>
          <p:cNvSpPr>
            <a:spLocks noGrp="1"/>
          </p:cNvSpPr>
          <p:nvPr>
            <p:ph sz="quarter" idx="13"/>
          </p:nvPr>
        </p:nvSpPr>
        <p:spPr>
          <a:xfrm rot="18627426">
            <a:off x="121392" y="2303676"/>
            <a:ext cx="2183449" cy="1558925"/>
          </a:xfrm>
        </p:spPr>
        <p:txBody>
          <a:bodyPr/>
          <a:lstStyle/>
          <a:p>
            <a:r>
              <a:rPr lang="en-US" dirty="0" smtClean="0"/>
              <a:t>On Line Model</a:t>
            </a:r>
            <a:endParaRPr lang="en-US" dirty="0"/>
          </a:p>
        </p:txBody>
      </p:sp>
      <p:graphicFrame>
        <p:nvGraphicFramePr>
          <p:cNvPr id="313348" name="Object 4"/>
          <p:cNvGraphicFramePr>
            <a:graphicFrameLocks noChangeAspect="1"/>
          </p:cNvGraphicFramePr>
          <p:nvPr>
            <p:extLst/>
          </p:nvPr>
        </p:nvGraphicFramePr>
        <p:xfrm>
          <a:off x="3200400" y="4800600"/>
          <a:ext cx="3606800" cy="473075"/>
        </p:xfrm>
        <a:graphic>
          <a:graphicData uri="http://schemas.openxmlformats.org/presentationml/2006/ole">
            <mc:AlternateContent xmlns:mc="http://schemas.openxmlformats.org/markup-compatibility/2006">
              <mc:Choice xmlns:v="urn:schemas-microsoft-com:vml" Requires="v">
                <p:oleObj spid="_x0000_s14340" name="Equation" r:id="rId4" imgW="1828800" imgH="241200" progId="Equation.3">
                  <p:embed/>
                </p:oleObj>
              </mc:Choice>
              <mc:Fallback>
                <p:oleObj name="Equation" r:id="rId4" imgW="1828800" imgH="241200" progId="Equation.3">
                  <p:embed/>
                  <p:pic>
                    <p:nvPicPr>
                      <p:cNvPr id="3133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800600"/>
                        <a:ext cx="3606800" cy="473075"/>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Slide Number Placeholder 10"/>
          <p:cNvSpPr>
            <a:spLocks noGrp="1"/>
          </p:cNvSpPr>
          <p:nvPr>
            <p:ph type="sldNum" sz="quarter" idx="14"/>
          </p:nvPr>
        </p:nvSpPr>
        <p:spPr/>
        <p:txBody>
          <a:bodyPr/>
          <a:lstStyle/>
          <a:p>
            <a:fld id="{FA6F6034-1516-478C-9756-BC6A8296D6DE}" type="slidenum">
              <a:rPr lang="en-US" smtClean="0"/>
              <a:pPr/>
              <a:t>1</a:t>
            </a:fld>
            <a:endParaRPr lang="en-US" dirty="0"/>
          </a:p>
        </p:txBody>
      </p:sp>
    </p:spTree>
    <p:extLst>
      <p:ext uri="{BB962C8B-B14F-4D97-AF65-F5344CB8AC3E}">
        <p14:creationId xmlns:p14="http://schemas.microsoft.com/office/powerpoint/2010/main" val="146755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5274892"/>
            <a:ext cx="7391400" cy="9144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0000"/>
                </a:solidFill>
              </a:rPr>
              <a:t>I</a:t>
            </a:r>
            <a:r>
              <a:rPr lang="en-US" dirty="0" smtClean="0"/>
              <a:t> Regularization Via Averaged Perceptron</a:t>
            </a:r>
            <a:endParaRPr lang="en-US" dirty="0"/>
          </a:p>
        </p:txBody>
      </p:sp>
      <p:sp>
        <p:nvSpPr>
          <p:cNvPr id="3" name="Content Placeholder 2"/>
          <p:cNvSpPr>
            <a:spLocks noGrp="1"/>
          </p:cNvSpPr>
          <p:nvPr>
            <p:ph idx="1"/>
          </p:nvPr>
        </p:nvSpPr>
        <p:spPr>
          <a:xfrm>
            <a:off x="1524000" y="1219200"/>
            <a:ext cx="7391400" cy="4525963"/>
          </a:xfrm>
        </p:spPr>
        <p:txBody>
          <a:bodyPr/>
          <a:lstStyle/>
          <a:p>
            <a:r>
              <a:rPr lang="en-US" sz="1800" dirty="0" smtClean="0"/>
              <a:t>An </a:t>
            </a:r>
            <a:r>
              <a:rPr lang="en-US" sz="1800" dirty="0">
                <a:solidFill>
                  <a:schemeClr val="accent1"/>
                </a:solidFill>
              </a:rPr>
              <a:t>Averaged Perceptron </a:t>
            </a:r>
            <a:r>
              <a:rPr lang="en-US" sz="1800" dirty="0"/>
              <a:t>Algorithm is motivated </a:t>
            </a:r>
            <a:r>
              <a:rPr lang="en-US" sz="1800" dirty="0" smtClean="0"/>
              <a:t>by the following </a:t>
            </a:r>
            <a:r>
              <a:rPr lang="en-US" sz="1800" dirty="0"/>
              <a:t>considerations</a:t>
            </a:r>
            <a:r>
              <a:rPr lang="en-US" sz="1800" dirty="0" smtClean="0"/>
              <a:t>:</a:t>
            </a:r>
          </a:p>
          <a:p>
            <a:pPr lvl="1"/>
            <a:r>
              <a:rPr lang="en-US" sz="1600" dirty="0" smtClean="0"/>
              <a:t>Every </a:t>
            </a:r>
            <a:r>
              <a:rPr lang="en-US" sz="1600" dirty="0"/>
              <a:t>Mistake-Bound Algorithm can be converted </a:t>
            </a:r>
            <a:r>
              <a:rPr lang="en-US" sz="1600" dirty="0" smtClean="0"/>
              <a:t>efficiently to </a:t>
            </a:r>
            <a:r>
              <a:rPr lang="en-US" sz="1600" dirty="0"/>
              <a:t>a PAC algorithm – to yield </a:t>
            </a:r>
            <a:r>
              <a:rPr lang="en-US" sz="1600" dirty="0">
                <a:solidFill>
                  <a:schemeClr val="accent1"/>
                </a:solidFill>
              </a:rPr>
              <a:t>global guarantees </a:t>
            </a:r>
            <a:r>
              <a:rPr lang="en-US" sz="1600" dirty="0"/>
              <a:t>on </a:t>
            </a:r>
            <a:r>
              <a:rPr lang="en-US" sz="1600" dirty="0" smtClean="0"/>
              <a:t>performance.</a:t>
            </a:r>
          </a:p>
          <a:p>
            <a:pPr lvl="1"/>
            <a:r>
              <a:rPr lang="en-US" sz="1600" dirty="0" smtClean="0"/>
              <a:t>In </a:t>
            </a:r>
            <a:r>
              <a:rPr lang="en-US" sz="1600" dirty="0"/>
              <a:t>the mistake bound </a:t>
            </a:r>
            <a:r>
              <a:rPr lang="en-US" sz="1600" dirty="0" smtClean="0"/>
              <a:t>model:</a:t>
            </a:r>
          </a:p>
          <a:p>
            <a:pPr lvl="2"/>
            <a:r>
              <a:rPr lang="en-US" sz="1400" dirty="0" smtClean="0"/>
              <a:t> We </a:t>
            </a:r>
            <a:r>
              <a:rPr lang="en-US" sz="1400" dirty="0"/>
              <a:t>don’t know when we will make the </a:t>
            </a:r>
            <a:r>
              <a:rPr lang="en-US" sz="1400" dirty="0" smtClean="0"/>
              <a:t>mistakes. </a:t>
            </a:r>
            <a:endParaRPr lang="en-US" sz="1400" dirty="0"/>
          </a:p>
          <a:p>
            <a:pPr lvl="1"/>
            <a:r>
              <a:rPr lang="en-US" sz="1600" dirty="0" smtClean="0"/>
              <a:t>In </a:t>
            </a:r>
            <a:r>
              <a:rPr lang="en-US" sz="1600" dirty="0"/>
              <a:t>the PAC </a:t>
            </a:r>
            <a:r>
              <a:rPr lang="en-US" sz="1600" dirty="0" smtClean="0"/>
              <a:t>model: </a:t>
            </a:r>
          </a:p>
          <a:p>
            <a:pPr lvl="2"/>
            <a:r>
              <a:rPr lang="en-US" sz="1400" dirty="0" smtClean="0"/>
              <a:t>Dependence is on </a:t>
            </a:r>
            <a:r>
              <a:rPr lang="en-US" sz="1400" dirty="0">
                <a:solidFill>
                  <a:schemeClr val="tx1">
                    <a:lumMod val="75000"/>
                    <a:lumOff val="25000"/>
                  </a:schemeClr>
                </a:solidFill>
              </a:rPr>
              <a:t>number of examples seen </a:t>
            </a:r>
            <a:r>
              <a:rPr lang="en-US" sz="1400" dirty="0"/>
              <a:t>and </a:t>
            </a:r>
            <a:r>
              <a:rPr lang="en-US" sz="1400" dirty="0" smtClean="0"/>
              <a:t>not </a:t>
            </a:r>
            <a:r>
              <a:rPr lang="en-US" sz="1400" dirty="0" smtClean="0">
                <a:solidFill>
                  <a:schemeClr val="tx1">
                    <a:lumMod val="75000"/>
                    <a:lumOff val="25000"/>
                  </a:schemeClr>
                </a:solidFill>
              </a:rPr>
              <a:t>number </a:t>
            </a:r>
            <a:r>
              <a:rPr lang="en-US" sz="1400" dirty="0">
                <a:solidFill>
                  <a:schemeClr val="tx1">
                    <a:lumMod val="75000"/>
                    <a:lumOff val="25000"/>
                  </a:schemeClr>
                </a:solidFill>
              </a:rPr>
              <a:t>of mistakes</a:t>
            </a:r>
            <a:r>
              <a:rPr lang="en-US" sz="1400" dirty="0" smtClean="0">
                <a:solidFill>
                  <a:schemeClr val="tx1">
                    <a:lumMod val="75000"/>
                    <a:lumOff val="25000"/>
                  </a:schemeClr>
                </a:solidFill>
              </a:rPr>
              <a:t>.</a:t>
            </a:r>
          </a:p>
          <a:p>
            <a:pPr lvl="2"/>
            <a:r>
              <a:rPr lang="en-US" sz="1400" dirty="0">
                <a:solidFill>
                  <a:schemeClr val="accent1">
                    <a:lumMod val="75000"/>
                  </a:schemeClr>
                </a:solidFill>
              </a:rPr>
              <a:t>Which </a:t>
            </a:r>
            <a:r>
              <a:rPr lang="en-US" sz="1400" dirty="0" smtClean="0">
                <a:solidFill>
                  <a:schemeClr val="accent1">
                    <a:lumMod val="75000"/>
                  </a:schemeClr>
                </a:solidFill>
              </a:rPr>
              <a:t>hypothesis </a:t>
            </a:r>
            <a:r>
              <a:rPr lang="en-US" sz="1400" dirty="0">
                <a:solidFill>
                  <a:schemeClr val="accent1">
                    <a:lumMod val="75000"/>
                  </a:schemeClr>
                </a:solidFill>
              </a:rPr>
              <a:t>will you choose</a:t>
            </a:r>
            <a:r>
              <a:rPr lang="en-US" sz="1400" dirty="0" smtClean="0">
                <a:solidFill>
                  <a:schemeClr val="accent1">
                    <a:lumMod val="75000"/>
                  </a:schemeClr>
                </a:solidFill>
              </a:rPr>
              <a:t>…??</a:t>
            </a:r>
            <a:endParaRPr lang="en-US" sz="1400" dirty="0">
              <a:solidFill>
                <a:schemeClr val="accent1">
                  <a:lumMod val="75000"/>
                </a:schemeClr>
              </a:solidFill>
            </a:endParaRPr>
          </a:p>
          <a:p>
            <a:pPr lvl="2"/>
            <a:r>
              <a:rPr lang="en-US" sz="1400" dirty="0" smtClean="0">
                <a:solidFill>
                  <a:schemeClr val="tx1">
                    <a:lumMod val="75000"/>
                    <a:lumOff val="25000"/>
                  </a:schemeClr>
                </a:solidFill>
              </a:rPr>
              <a:t>Being consistent with more examples is better </a:t>
            </a:r>
          </a:p>
          <a:p>
            <a:r>
              <a:rPr lang="en-US" sz="1800" dirty="0" smtClean="0"/>
              <a:t>To</a:t>
            </a:r>
            <a:r>
              <a:rPr lang="en-US" sz="2000" dirty="0" smtClean="0"/>
              <a:t> </a:t>
            </a:r>
            <a:r>
              <a:rPr lang="en-US" sz="1800" dirty="0" smtClean="0"/>
              <a:t>convert a given Mistake Bound algorithm </a:t>
            </a:r>
            <a:r>
              <a:rPr lang="en-US" sz="1400" dirty="0" smtClean="0"/>
              <a:t>(into a global guarantee algorithm):</a:t>
            </a:r>
          </a:p>
          <a:p>
            <a:pPr lvl="1"/>
            <a:r>
              <a:rPr lang="en-US" sz="1600" dirty="0" smtClean="0"/>
              <a:t>Wait </a:t>
            </a:r>
            <a:r>
              <a:rPr lang="en-US" sz="1600" dirty="0"/>
              <a:t>for a long stretch w/o mistakes  (there must be one)</a:t>
            </a:r>
          </a:p>
          <a:p>
            <a:pPr lvl="1"/>
            <a:r>
              <a:rPr lang="en-US" sz="1600" dirty="0" smtClean="0"/>
              <a:t>Use </a:t>
            </a:r>
            <a:r>
              <a:rPr lang="en-US" sz="1600" dirty="0"/>
              <a:t>the hypothesis at the end of this stretch.</a:t>
            </a:r>
          </a:p>
          <a:p>
            <a:pPr lvl="1"/>
            <a:r>
              <a:rPr lang="en-US" sz="1600" dirty="0" smtClean="0"/>
              <a:t>Its </a:t>
            </a:r>
            <a:r>
              <a:rPr lang="en-US" sz="1600" dirty="0"/>
              <a:t>PAC behavior is relative to the length of the stretch.</a:t>
            </a:r>
          </a:p>
          <a:p>
            <a:r>
              <a:rPr lang="en-US" sz="2000" dirty="0" smtClean="0">
                <a:solidFill>
                  <a:schemeClr val="accent1"/>
                </a:solidFill>
              </a:rPr>
              <a:t>Averaged </a:t>
            </a:r>
            <a:r>
              <a:rPr lang="en-US" sz="2000" dirty="0">
                <a:solidFill>
                  <a:schemeClr val="accent1"/>
                </a:solidFill>
              </a:rPr>
              <a:t>Perceptron </a:t>
            </a:r>
            <a:r>
              <a:rPr lang="en-US" sz="2000" dirty="0"/>
              <a:t>returns a weighted average of a number of earlier </a:t>
            </a:r>
            <a:r>
              <a:rPr lang="en-US" sz="2000" dirty="0" smtClean="0"/>
              <a:t>hypotheses</a:t>
            </a:r>
            <a:r>
              <a:rPr lang="en-US" sz="2000" dirty="0"/>
              <a:t>; the weights are a function of the length of no-mistakes stretch. </a:t>
            </a:r>
          </a:p>
          <a:p>
            <a:pPr lvl="2"/>
            <a:endParaRPr lang="en-US" sz="1200" dirty="0"/>
          </a:p>
          <a:p>
            <a:endParaRPr lang="en-US" sz="1800" dirty="0"/>
          </a:p>
        </p:txBody>
      </p:sp>
      <p:sp>
        <p:nvSpPr>
          <p:cNvPr id="4" name="Content Placeholder 3"/>
          <p:cNvSpPr>
            <a:spLocks noGrp="1"/>
          </p:cNvSpPr>
          <p:nvPr>
            <p:ph sz="quarter" idx="13"/>
          </p:nvPr>
        </p:nvSpPr>
        <p:spPr/>
        <p:txBody>
          <a:bodyPr/>
          <a:lstStyle/>
          <a:p>
            <a:r>
              <a:rPr lang="en-US" dirty="0" smtClean="0"/>
              <a:t>Averaged Perceptron</a:t>
            </a:r>
            <a:endParaRPr lang="en-US" dirty="0"/>
          </a:p>
        </p:txBody>
      </p:sp>
      <p:sp>
        <p:nvSpPr>
          <p:cNvPr id="7" name="Slide Number Placeholder 3"/>
          <p:cNvSpPr>
            <a:spLocks noGrp="1"/>
          </p:cNvSpPr>
          <p:nvPr>
            <p:ph type="sldNum" sz="quarter" idx="14"/>
          </p:nvPr>
        </p:nvSpPr>
        <p:spPr/>
        <p:txBody>
          <a:bodyPr/>
          <a:lstStyle/>
          <a:p>
            <a:fld id="{BFCC7FB8-575F-4394-BC36-C7E7FF495F70}" type="slidenum">
              <a:rPr lang="en-US"/>
              <a:pPr/>
              <a:t>10</a:t>
            </a:fld>
            <a:endParaRPr lang="en-US"/>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Tree>
    <p:extLst>
      <p:ext uri="{BB962C8B-B14F-4D97-AF65-F5344CB8AC3E}">
        <p14:creationId xmlns:p14="http://schemas.microsoft.com/office/powerpoint/2010/main" val="234899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921938-476A-4922-BE24-3B8F6A2854D9}" type="slidenum">
              <a:rPr lang="en-US" smtClean="0"/>
              <a:t>100</a:t>
            </a:fld>
            <a:endParaRPr lang="en-US" dirty="0"/>
          </a:p>
        </p:txBody>
      </p:sp>
      <p:pic>
        <p:nvPicPr>
          <p:cNvPr id="4" name="Picture 3" descr="Screen Shot 2016-11-30 at 8.0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829" cy="6858000"/>
          </a:xfrm>
          <a:prstGeom prst="rect">
            <a:avLst/>
          </a:prstGeom>
        </p:spPr>
      </p:pic>
    </p:spTree>
    <p:extLst>
      <p:ext uri="{BB962C8B-B14F-4D97-AF65-F5344CB8AC3E}">
        <p14:creationId xmlns:p14="http://schemas.microsoft.com/office/powerpoint/2010/main" val="8377000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71600" y="30163"/>
            <a:ext cx="7772400" cy="1143000"/>
          </a:xfrm>
        </p:spPr>
        <p:txBody>
          <a:bodyPr/>
          <a:lstStyle/>
          <a:p>
            <a:pPr eaLnBrk="1" hangingPunct="1"/>
            <a:r>
              <a:rPr lang="en-US" sz="3200" smtClean="0"/>
              <a:t>Data Dependent VC dimension</a:t>
            </a:r>
          </a:p>
        </p:txBody>
      </p:sp>
      <p:sp>
        <p:nvSpPr>
          <p:cNvPr id="447491" name="Rectangle 3"/>
          <p:cNvSpPr>
            <a:spLocks noGrp="1" noChangeArrowheads="1"/>
          </p:cNvSpPr>
          <p:nvPr>
            <p:ph idx="1"/>
          </p:nvPr>
        </p:nvSpPr>
        <p:spPr/>
        <p:txBody>
          <a:bodyPr/>
          <a:lstStyle/>
          <a:p>
            <a:pPr eaLnBrk="1" hangingPunct="1">
              <a:lnSpc>
                <a:spcPct val="90000"/>
              </a:lnSpc>
            </a:pPr>
            <a:r>
              <a:rPr lang="en-US" sz="2000" dirty="0" smtClean="0"/>
              <a:t>So far we discussed VC dimension in the context of a </a:t>
            </a:r>
            <a:r>
              <a:rPr lang="en-US" sz="2000" dirty="0" smtClean="0">
                <a:solidFill>
                  <a:srgbClr val="0000FF"/>
                </a:solidFill>
              </a:rPr>
              <a:t>fixed</a:t>
            </a:r>
            <a:r>
              <a:rPr lang="en-US" sz="2000" dirty="0" smtClean="0"/>
              <a:t> class of functions.  </a:t>
            </a:r>
          </a:p>
          <a:p>
            <a:pPr eaLnBrk="1" hangingPunct="1">
              <a:lnSpc>
                <a:spcPct val="90000"/>
              </a:lnSpc>
            </a:pPr>
            <a:r>
              <a:rPr lang="en-US" sz="2000" dirty="0" smtClean="0"/>
              <a:t>We can also parameterize the class of functions in interesting ways. </a:t>
            </a:r>
          </a:p>
          <a:p>
            <a:pPr marL="0" indent="0" eaLnBrk="1" hangingPunct="1">
              <a:lnSpc>
                <a:spcPct val="90000"/>
              </a:lnSpc>
              <a:buNone/>
            </a:pPr>
            <a:endParaRPr lang="en-US" sz="2000" dirty="0"/>
          </a:p>
          <a:p>
            <a:r>
              <a:rPr lang="en-US" sz="2000" dirty="0"/>
              <a:t>Recall the VC based generalization bound:</a:t>
            </a:r>
          </a:p>
          <a:p>
            <a:pPr marL="0" indent="0">
              <a:buNone/>
            </a:pPr>
            <a:endParaRPr lang="en-US" sz="2000" dirty="0">
              <a:solidFill>
                <a:srgbClr val="0000FF"/>
              </a:solidFill>
            </a:endParaRPr>
          </a:p>
          <a:p>
            <a:pPr marL="0" indent="0">
              <a:buNone/>
            </a:pPr>
            <a:r>
              <a:rPr lang="en-US" sz="2000" dirty="0">
                <a:solidFill>
                  <a:srgbClr val="0000FF"/>
                </a:solidFill>
              </a:rPr>
              <a:t>        Err(h) </a:t>
            </a:r>
            <a:r>
              <a:rPr lang="en-US" sz="2000" dirty="0">
                <a:solidFill>
                  <a:srgbClr val="0000FF"/>
                </a:solidFill>
                <a:latin typeface="cmsy10"/>
              </a:rPr>
              <a:t>·</a:t>
            </a:r>
            <a:r>
              <a:rPr lang="en-US" sz="2000" dirty="0">
                <a:solidFill>
                  <a:srgbClr val="0000FF"/>
                </a:solidFill>
              </a:rPr>
              <a:t> </a:t>
            </a:r>
            <a:r>
              <a:rPr lang="en-US" sz="2000" dirty="0" err="1">
                <a:solidFill>
                  <a:srgbClr val="0000FF"/>
                </a:solidFill>
              </a:rPr>
              <a:t>err</a:t>
            </a:r>
            <a:r>
              <a:rPr lang="en-US" sz="2000" baseline="-25000" dirty="0" err="1">
                <a:solidFill>
                  <a:srgbClr val="0000FF"/>
                </a:solidFill>
              </a:rPr>
              <a:t>TR</a:t>
            </a:r>
            <a:r>
              <a:rPr lang="en-US" sz="2000" dirty="0">
                <a:solidFill>
                  <a:srgbClr val="0000FF"/>
                </a:solidFill>
              </a:rPr>
              <a:t>(h) + Poly{VC(H), 1/m, log(1</a:t>
            </a:r>
            <a:r>
              <a:rPr lang="en-US" sz="2000" dirty="0" smtClean="0">
                <a:solidFill>
                  <a:srgbClr val="0000FF"/>
                </a:solidFill>
              </a:rPr>
              <a:t>/</a:t>
            </a:r>
            <a:r>
              <a:rPr lang="en-US" sz="2000" dirty="0" smtClean="0">
                <a:solidFill>
                  <a:srgbClr val="0000FF"/>
                </a:solidFill>
                <a:latin typeface="cmmi10"/>
              </a:rPr>
              <a:t>±</a:t>
            </a:r>
            <a:r>
              <a:rPr lang="en-US" sz="2000" dirty="0" smtClean="0">
                <a:solidFill>
                  <a:srgbClr val="0000FF"/>
                </a:solidFill>
              </a:rPr>
              <a:t>)}</a:t>
            </a:r>
            <a:endParaRPr lang="en-US" sz="2000" baseline="30000" dirty="0" smtClean="0">
              <a:solidFill>
                <a:srgbClr val="0000FF"/>
              </a:solidFill>
            </a:endParaRPr>
          </a:p>
          <a:p>
            <a:pPr marL="0" indent="0" eaLnBrk="1" hangingPunct="1">
              <a:lnSpc>
                <a:spcPct val="90000"/>
              </a:lnSpc>
              <a:buNone/>
            </a:pPr>
            <a:endParaRPr lang="en-US" sz="2000" dirty="0" smtClean="0"/>
          </a:p>
        </p:txBody>
      </p:sp>
      <p:sp>
        <p:nvSpPr>
          <p:cNvPr id="2" name="Content Placeholder 1"/>
          <p:cNvSpPr>
            <a:spLocks noGrp="1"/>
          </p:cNvSpPr>
          <p:nvPr>
            <p:ph sz="quarter" idx="13"/>
          </p:nvPr>
        </p:nvSpPr>
        <p:spPr>
          <a:xfrm rot="18627426">
            <a:off x="57151" y="3681412"/>
            <a:ext cx="2184400" cy="1558925"/>
          </a:xfrm>
        </p:spPr>
        <p:txBody>
          <a:bodyPr/>
          <a:lstStyle/>
          <a:p>
            <a:pPr eaLnBrk="1" hangingPunct="1">
              <a:defRPr/>
            </a:pPr>
            <a:endParaRPr lang="en-US"/>
          </a:p>
        </p:txBody>
      </p:sp>
      <p:sp>
        <p:nvSpPr>
          <p:cNvPr id="88069"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4BEFFFD1-0D49-4A99-82B3-6562D1177899}" type="slidenum">
              <a:rPr lang="en-US" u="none" smtClean="0"/>
              <a:pPr/>
              <a:t>101</a:t>
            </a:fld>
            <a:endParaRPr lang="en-US" u="none" smtClean="0"/>
          </a:p>
        </p:txBody>
      </p:sp>
    </p:spTree>
    <p:extLst>
      <p:ext uri="{BB962C8B-B14F-4D97-AF65-F5344CB8AC3E}">
        <p14:creationId xmlns:p14="http://schemas.microsoft.com/office/powerpoint/2010/main" val="3597821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4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7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Linear Classification</a:t>
            </a:r>
            <a:endParaRPr lang="en-US" dirty="0"/>
          </a:p>
        </p:txBody>
      </p:sp>
      <p:sp>
        <p:nvSpPr>
          <p:cNvPr id="3" name="Content Placeholder 2"/>
          <p:cNvSpPr>
            <a:spLocks noGrp="1"/>
          </p:cNvSpPr>
          <p:nvPr>
            <p:ph idx="1"/>
          </p:nvPr>
        </p:nvSpPr>
        <p:spPr/>
        <p:txBody>
          <a:bodyPr/>
          <a:lstStyle/>
          <a:p>
            <a:r>
              <a:rPr lang="en-US" dirty="0" smtClean="0"/>
              <a:t>Although both classifiers separate the data, the distance with which the separation is achieved is different: </a:t>
            </a:r>
          </a:p>
          <a:p>
            <a:pPr marL="0" indent="0">
              <a:buNone/>
            </a:pPr>
            <a:endParaRPr lang="en-US" dirty="0"/>
          </a:p>
        </p:txBody>
      </p:sp>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defRPr/>
            </a:pPr>
            <a:fld id="{64887FA9-2A0B-4E61-8101-EE863245E98F}" type="slidenum">
              <a:rPr lang="en-US" smtClean="0"/>
              <a:pPr>
                <a:defRPr/>
              </a:pPr>
              <a:t>102</a:t>
            </a:fld>
            <a:endParaRPr lang="en-US" dirty="0"/>
          </a:p>
        </p:txBody>
      </p:sp>
      <p:grpSp>
        <p:nvGrpSpPr>
          <p:cNvPr id="70" name="Group 69"/>
          <p:cNvGrpSpPr/>
          <p:nvPr/>
        </p:nvGrpSpPr>
        <p:grpSpPr>
          <a:xfrm>
            <a:off x="3200400" y="3276600"/>
            <a:ext cx="2247900" cy="1905000"/>
            <a:chOff x="3200400" y="3276600"/>
            <a:chExt cx="2247900" cy="1905000"/>
          </a:xfrm>
        </p:grpSpPr>
        <p:sp>
          <p:nvSpPr>
            <p:cNvPr id="6" name="Oval 5"/>
            <p:cNvSpPr/>
            <p:nvPr/>
          </p:nvSpPr>
          <p:spPr>
            <a:xfrm>
              <a:off x="3276600" y="3429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052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766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4038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81400" y="3505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338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052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100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733800" y="4114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429000" y="4191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528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576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581400" y="4800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4267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862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6576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4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7338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86200" y="4876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50292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5181600" y="4381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5295900" y="4267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y 40"/>
            <p:cNvSpPr/>
            <p:nvPr/>
          </p:nvSpPr>
          <p:spPr>
            <a:xfrm>
              <a:off x="5334000" y="4533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y 41"/>
            <p:cNvSpPr/>
            <p:nvPr/>
          </p:nvSpPr>
          <p:spPr>
            <a:xfrm>
              <a:off x="49149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42"/>
            <p:cNvSpPr/>
            <p:nvPr/>
          </p:nvSpPr>
          <p:spPr>
            <a:xfrm>
              <a:off x="5067300" y="3962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51816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5219700" y="4114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a:off x="4457700" y="3695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46101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47"/>
            <p:cNvSpPr/>
            <p:nvPr/>
          </p:nvSpPr>
          <p:spPr>
            <a:xfrm>
              <a:off x="4724400" y="3733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y 48"/>
            <p:cNvSpPr/>
            <p:nvPr/>
          </p:nvSpPr>
          <p:spPr>
            <a:xfrm>
              <a:off x="4762500" y="4000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a:off x="4343400" y="32766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4495800" y="3429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a:off x="4610100" y="3314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y 52"/>
            <p:cNvSpPr/>
            <p:nvPr/>
          </p:nvSpPr>
          <p:spPr>
            <a:xfrm>
              <a:off x="4648200" y="3581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y 53"/>
            <p:cNvSpPr/>
            <p:nvPr/>
          </p:nvSpPr>
          <p:spPr>
            <a:xfrm>
              <a:off x="4991100" y="4724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54"/>
            <p:cNvSpPr/>
            <p:nvPr/>
          </p:nvSpPr>
          <p:spPr>
            <a:xfrm>
              <a:off x="5143500" y="4876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5257800" y="4762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5295900" y="5029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7"/>
            <p:cNvSpPr/>
            <p:nvPr/>
          </p:nvSpPr>
          <p:spPr>
            <a:xfrm>
              <a:off x="4876800" y="4305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y 58"/>
            <p:cNvSpPr/>
            <p:nvPr/>
          </p:nvSpPr>
          <p:spPr>
            <a:xfrm>
              <a:off x="5029200" y="4457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9"/>
            <p:cNvSpPr/>
            <p:nvPr/>
          </p:nvSpPr>
          <p:spPr>
            <a:xfrm>
              <a:off x="51435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y 60"/>
            <p:cNvSpPr/>
            <p:nvPr/>
          </p:nvSpPr>
          <p:spPr>
            <a:xfrm>
              <a:off x="5181600" y="4610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y 61"/>
            <p:cNvSpPr/>
            <p:nvPr/>
          </p:nvSpPr>
          <p:spPr>
            <a:xfrm>
              <a:off x="4419600" y="4191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a:off x="45720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63"/>
            <p:cNvSpPr/>
            <p:nvPr/>
          </p:nvSpPr>
          <p:spPr>
            <a:xfrm>
              <a:off x="46863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y 64"/>
            <p:cNvSpPr/>
            <p:nvPr/>
          </p:nvSpPr>
          <p:spPr>
            <a:xfrm>
              <a:off x="4724400" y="4495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y 65"/>
            <p:cNvSpPr/>
            <p:nvPr/>
          </p:nvSpPr>
          <p:spPr>
            <a:xfrm>
              <a:off x="4305300" y="3771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y 66"/>
            <p:cNvSpPr/>
            <p:nvPr/>
          </p:nvSpPr>
          <p:spPr>
            <a:xfrm>
              <a:off x="4457700" y="3924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y 67"/>
            <p:cNvSpPr/>
            <p:nvPr/>
          </p:nvSpPr>
          <p:spPr>
            <a:xfrm>
              <a:off x="45720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y 68"/>
            <p:cNvSpPr/>
            <p:nvPr/>
          </p:nvSpPr>
          <p:spPr>
            <a:xfrm>
              <a:off x="4610100" y="4076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591300" y="3352800"/>
            <a:ext cx="2247900" cy="1905000"/>
            <a:chOff x="3200400" y="3276600"/>
            <a:chExt cx="2247900" cy="1905000"/>
          </a:xfrm>
        </p:grpSpPr>
        <p:sp>
          <p:nvSpPr>
            <p:cNvPr id="72" name="Oval 71"/>
            <p:cNvSpPr/>
            <p:nvPr/>
          </p:nvSpPr>
          <p:spPr>
            <a:xfrm>
              <a:off x="3276600" y="3429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4290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200400" y="3581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352800" y="3733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5052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3886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429000" y="4038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581400" y="3505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338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505200" y="3657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57600" y="3810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8100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581400" y="3962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733800" y="4114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429000" y="4191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5814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352800" y="4343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505200" y="4495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6576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429000" y="4648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581400" y="4800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733800" y="42672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8862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657600" y="44196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810000" y="45720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9624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733800" y="47244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886200" y="4876800"/>
              <a:ext cx="76200" cy="762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50292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5181600" y="4381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a:off x="5295900" y="4267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5334000" y="4533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a:off x="49149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a:off x="5067300" y="3962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51816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a:off x="5219700" y="4114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a:off x="4457700" y="3695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4610100" y="3848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a:off x="4724400" y="3733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4762500" y="4000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4343400" y="32766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4495800" y="3429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4610100" y="3314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4648200" y="3581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4991100" y="4724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y 120"/>
            <p:cNvSpPr/>
            <p:nvPr/>
          </p:nvSpPr>
          <p:spPr>
            <a:xfrm>
              <a:off x="5143500" y="4876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ultiply 121"/>
            <p:cNvSpPr/>
            <p:nvPr/>
          </p:nvSpPr>
          <p:spPr>
            <a:xfrm>
              <a:off x="5257800" y="47625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ultiply 122"/>
            <p:cNvSpPr/>
            <p:nvPr/>
          </p:nvSpPr>
          <p:spPr>
            <a:xfrm>
              <a:off x="5295900" y="50292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ultiply 123"/>
            <p:cNvSpPr/>
            <p:nvPr/>
          </p:nvSpPr>
          <p:spPr>
            <a:xfrm>
              <a:off x="4876800" y="4305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ultiply 124"/>
            <p:cNvSpPr/>
            <p:nvPr/>
          </p:nvSpPr>
          <p:spPr>
            <a:xfrm>
              <a:off x="5029200" y="4457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ultiply 125"/>
            <p:cNvSpPr/>
            <p:nvPr/>
          </p:nvSpPr>
          <p:spPr>
            <a:xfrm>
              <a:off x="51435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y 126"/>
            <p:cNvSpPr/>
            <p:nvPr/>
          </p:nvSpPr>
          <p:spPr>
            <a:xfrm>
              <a:off x="5181600" y="4610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y 127"/>
            <p:cNvSpPr/>
            <p:nvPr/>
          </p:nvSpPr>
          <p:spPr>
            <a:xfrm>
              <a:off x="4419600" y="4191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ultiply 128"/>
            <p:cNvSpPr/>
            <p:nvPr/>
          </p:nvSpPr>
          <p:spPr>
            <a:xfrm>
              <a:off x="4572000" y="43434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ultiply 129"/>
            <p:cNvSpPr/>
            <p:nvPr/>
          </p:nvSpPr>
          <p:spPr>
            <a:xfrm>
              <a:off x="4686300" y="42291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y 130"/>
            <p:cNvSpPr/>
            <p:nvPr/>
          </p:nvSpPr>
          <p:spPr>
            <a:xfrm>
              <a:off x="4724400" y="44958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ultiply 131"/>
            <p:cNvSpPr/>
            <p:nvPr/>
          </p:nvSpPr>
          <p:spPr>
            <a:xfrm>
              <a:off x="4305300" y="37719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ultiply 132"/>
            <p:cNvSpPr/>
            <p:nvPr/>
          </p:nvSpPr>
          <p:spPr>
            <a:xfrm>
              <a:off x="4457700" y="39243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ultiply 133"/>
            <p:cNvSpPr/>
            <p:nvPr/>
          </p:nvSpPr>
          <p:spPr>
            <a:xfrm>
              <a:off x="4572000" y="38100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ultiply 134"/>
            <p:cNvSpPr/>
            <p:nvPr/>
          </p:nvSpPr>
          <p:spPr>
            <a:xfrm>
              <a:off x="4610100" y="4076700"/>
              <a:ext cx="1143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7" name="Straight Connector 136"/>
          <p:cNvCxnSpPr/>
          <p:nvPr/>
        </p:nvCxnSpPr>
        <p:spPr>
          <a:xfrm flipH="1">
            <a:off x="4191000" y="2819400"/>
            <a:ext cx="152400" cy="266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277100" y="2971800"/>
            <a:ext cx="533400" cy="266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4038600" y="29718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6958652" y="3275463"/>
            <a:ext cx="381000" cy="77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695700" y="5257800"/>
            <a:ext cx="571500" cy="369332"/>
          </a:xfrm>
          <a:prstGeom prst="rect">
            <a:avLst/>
          </a:prstGeom>
          <a:noFill/>
        </p:spPr>
        <p:txBody>
          <a:bodyPr wrap="square" rtlCol="0">
            <a:spAutoFit/>
          </a:bodyPr>
          <a:lstStyle/>
          <a:p>
            <a:r>
              <a:rPr lang="en-US" sz="1800" b="1" u="none" dirty="0" smtClean="0">
                <a:latin typeface="Calibri"/>
              </a:rPr>
              <a:t>h</a:t>
            </a:r>
            <a:r>
              <a:rPr lang="en-US" sz="1800" b="1" u="none" baseline="-25000" dirty="0" smtClean="0">
                <a:latin typeface="Calibri"/>
              </a:rPr>
              <a:t>1</a:t>
            </a:r>
            <a:endParaRPr lang="en-US" sz="1800" b="1" u="none" baseline="-25000" dirty="0">
              <a:latin typeface="Calibri"/>
            </a:endParaRPr>
          </a:p>
        </p:txBody>
      </p:sp>
      <p:sp>
        <p:nvSpPr>
          <p:cNvPr id="147" name="TextBox 146"/>
          <p:cNvSpPr txBox="1"/>
          <p:nvPr/>
        </p:nvSpPr>
        <p:spPr>
          <a:xfrm>
            <a:off x="7353300" y="5257800"/>
            <a:ext cx="571500" cy="369332"/>
          </a:xfrm>
          <a:prstGeom prst="rect">
            <a:avLst/>
          </a:prstGeom>
          <a:noFill/>
        </p:spPr>
        <p:txBody>
          <a:bodyPr wrap="square" rtlCol="0">
            <a:spAutoFit/>
          </a:bodyPr>
          <a:lstStyle/>
          <a:p>
            <a:r>
              <a:rPr lang="en-US" sz="1800" b="1" u="none" dirty="0" smtClean="0">
                <a:latin typeface="Calibri"/>
              </a:rPr>
              <a:t>h</a:t>
            </a:r>
            <a:r>
              <a:rPr lang="en-US" sz="1800" b="1" u="none" baseline="-25000" dirty="0" smtClean="0">
                <a:latin typeface="Calibri"/>
              </a:rPr>
              <a:t>2</a:t>
            </a:r>
            <a:endParaRPr lang="en-US" sz="1800" b="1" u="none" baseline="-25000" dirty="0">
              <a:latin typeface="Calibri"/>
            </a:endParaRPr>
          </a:p>
        </p:txBody>
      </p:sp>
      <p:sp>
        <p:nvSpPr>
          <p:cNvPr id="136" name="Oval 135"/>
          <p:cNvSpPr/>
          <p:nvPr/>
        </p:nvSpPr>
        <p:spPr>
          <a:xfrm>
            <a:off x="4191000" y="3733800"/>
            <a:ext cx="32385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848100" y="4669240"/>
            <a:ext cx="32385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7715250" y="4229100"/>
            <a:ext cx="32385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086600" y="3962400"/>
            <a:ext cx="32385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p:nvPr/>
        </p:nvCxnSpPr>
        <p:spPr>
          <a:xfrm>
            <a:off x="7543800" y="2993408"/>
            <a:ext cx="533400" cy="266700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086600" y="3124200"/>
            <a:ext cx="533400" cy="266700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4267200" y="2819400"/>
            <a:ext cx="152400" cy="266700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4101152" y="2881952"/>
            <a:ext cx="152400" cy="266700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1760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Margin</a:t>
            </a:r>
            <a:endParaRPr lang="en-US" dirty="0"/>
          </a:p>
        </p:txBody>
      </p:sp>
      <p:sp>
        <p:nvSpPr>
          <p:cNvPr id="3" name="Content Placeholder 2"/>
          <p:cNvSpPr>
            <a:spLocks noGrp="1"/>
          </p:cNvSpPr>
          <p:nvPr>
            <p:ph idx="1"/>
          </p:nvPr>
        </p:nvSpPr>
        <p:spPr/>
        <p:txBody>
          <a:bodyPr/>
          <a:lstStyle/>
          <a:p>
            <a:r>
              <a:rPr lang="en-US" dirty="0" smtClean="0"/>
              <a:t>The margin </a:t>
            </a:r>
            <a:r>
              <a:rPr lang="en-US" dirty="0" smtClean="0">
                <a:latin typeface="cmmi10"/>
              </a:rPr>
              <a:t>°</a:t>
            </a:r>
            <a:r>
              <a:rPr lang="en-US" baseline="-25000" dirty="0" err="1" smtClean="0">
                <a:latin typeface="cmmi10"/>
              </a:rPr>
              <a:t>i</a:t>
            </a:r>
            <a:r>
              <a:rPr lang="en-US" dirty="0" smtClean="0"/>
              <a:t> of a point </a:t>
            </a:r>
            <a:r>
              <a:rPr lang="en-US" dirty="0" smtClean="0">
                <a:latin typeface="Calibri"/>
              </a:rPr>
              <a:t>x</a:t>
            </a:r>
            <a:r>
              <a:rPr lang="en-US" baseline="-25000" dirty="0" smtClean="0">
                <a:latin typeface="Calibri"/>
              </a:rPr>
              <a:t>i</a:t>
            </a:r>
            <a:r>
              <a:rPr lang="en-US" dirty="0" smtClean="0"/>
              <a:t> </a:t>
            </a:r>
            <a:r>
              <a:rPr lang="en-US" dirty="0" smtClean="0">
                <a:latin typeface="cmsy10"/>
              </a:rPr>
              <a:t>2</a:t>
            </a:r>
            <a:r>
              <a:rPr lang="en-US" dirty="0" smtClean="0"/>
              <a:t> </a:t>
            </a:r>
            <a:r>
              <a:rPr lang="en-US" dirty="0" smtClean="0">
                <a:latin typeface="Calibri"/>
              </a:rPr>
              <a:t>R</a:t>
            </a:r>
            <a:r>
              <a:rPr lang="en-US" baseline="30000" dirty="0" smtClean="0">
                <a:latin typeface="Calibri"/>
              </a:rPr>
              <a:t>n</a:t>
            </a:r>
            <a:r>
              <a:rPr lang="en-US" dirty="0" smtClean="0"/>
              <a:t> with respect to a linear classifier h(x) = sign(w </a:t>
            </a:r>
            <a:r>
              <a:rPr lang="en-US" dirty="0" smtClean="0">
                <a:latin typeface="cmsy10"/>
              </a:rPr>
              <a:t>¢</a:t>
            </a:r>
            <a:r>
              <a:rPr lang="en-US" dirty="0" smtClean="0"/>
              <a:t> x +b) is defined as the distance of </a:t>
            </a:r>
            <a:r>
              <a:rPr lang="en-US" dirty="0" smtClean="0">
                <a:latin typeface="Calibri"/>
              </a:rPr>
              <a:t>x</a:t>
            </a:r>
            <a:r>
              <a:rPr lang="en-US" baseline="-25000" dirty="0" smtClean="0">
                <a:latin typeface="Calibri"/>
              </a:rPr>
              <a:t>i</a:t>
            </a:r>
            <a:r>
              <a:rPr lang="en-US" dirty="0" smtClean="0"/>
              <a:t> from the hyperplane w </a:t>
            </a:r>
            <a:r>
              <a:rPr lang="en-US" dirty="0" smtClean="0">
                <a:latin typeface="cmsy10"/>
              </a:rPr>
              <a:t>¢</a:t>
            </a:r>
            <a:r>
              <a:rPr lang="en-US" dirty="0" smtClean="0"/>
              <a:t> x + b = 0:</a:t>
            </a:r>
          </a:p>
          <a:p>
            <a:r>
              <a:rPr lang="en-US" dirty="0" smtClean="0">
                <a:solidFill>
                  <a:srgbClr val="0000FF"/>
                </a:solidFill>
                <a:latin typeface="cmmi10"/>
              </a:rPr>
              <a:t>°</a:t>
            </a:r>
            <a:r>
              <a:rPr lang="en-US" baseline="-25000" dirty="0" err="1" smtClean="0">
                <a:solidFill>
                  <a:srgbClr val="0000FF"/>
                </a:solidFill>
                <a:latin typeface="cmmi10"/>
              </a:rPr>
              <a:t>i</a:t>
            </a:r>
            <a:r>
              <a:rPr lang="en-US" dirty="0" smtClean="0">
                <a:solidFill>
                  <a:srgbClr val="0000FF"/>
                </a:solidFill>
              </a:rPr>
              <a:t> = |(w </a:t>
            </a:r>
            <a:r>
              <a:rPr lang="en-US" dirty="0" smtClean="0">
                <a:solidFill>
                  <a:srgbClr val="0000FF"/>
                </a:solidFill>
                <a:latin typeface="cmsy10"/>
              </a:rPr>
              <a:t>¢</a:t>
            </a:r>
            <a:r>
              <a:rPr lang="en-US" dirty="0" smtClean="0">
                <a:solidFill>
                  <a:srgbClr val="0000FF"/>
                </a:solidFill>
              </a:rPr>
              <a:t> </a:t>
            </a:r>
            <a:r>
              <a:rPr lang="en-US" dirty="0" smtClean="0">
                <a:solidFill>
                  <a:srgbClr val="0000FF"/>
                </a:solidFill>
                <a:latin typeface="Calibri"/>
              </a:rPr>
              <a:t>x</a:t>
            </a:r>
            <a:r>
              <a:rPr lang="en-US" baseline="-25000" dirty="0" smtClean="0">
                <a:solidFill>
                  <a:srgbClr val="0000FF"/>
                </a:solidFill>
                <a:latin typeface="Calibri"/>
              </a:rPr>
              <a:t>i</a:t>
            </a:r>
            <a:r>
              <a:rPr lang="en-US" dirty="0" smtClean="0">
                <a:solidFill>
                  <a:srgbClr val="0000FF"/>
                </a:solidFill>
              </a:rPr>
              <a:t> +b)/</a:t>
            </a:r>
            <a:r>
              <a:rPr lang="en-US" spc="-300" dirty="0" smtClean="0">
                <a:solidFill>
                  <a:srgbClr val="0000FF"/>
                </a:solidFill>
              </a:rPr>
              <a:t>||</a:t>
            </a:r>
            <a:r>
              <a:rPr lang="en-US" dirty="0" smtClean="0">
                <a:solidFill>
                  <a:srgbClr val="0000FF"/>
                </a:solidFill>
              </a:rPr>
              <a:t>w</a:t>
            </a:r>
            <a:r>
              <a:rPr lang="en-US" spc="-300" dirty="0" smtClean="0">
                <a:solidFill>
                  <a:srgbClr val="0000FF"/>
                </a:solidFill>
              </a:rPr>
              <a:t>||</a:t>
            </a:r>
            <a:r>
              <a:rPr lang="en-US" dirty="0" smtClean="0">
                <a:solidFill>
                  <a:srgbClr val="0000FF"/>
                </a:solidFill>
              </a:rPr>
              <a:t> | </a:t>
            </a:r>
          </a:p>
          <a:p>
            <a:r>
              <a:rPr lang="en-US" dirty="0" smtClean="0"/>
              <a:t>The </a:t>
            </a:r>
            <a:r>
              <a:rPr lang="en-US" dirty="0" smtClean="0">
                <a:solidFill>
                  <a:srgbClr val="0000FF"/>
                </a:solidFill>
              </a:rPr>
              <a:t>margin</a:t>
            </a:r>
            <a:r>
              <a:rPr lang="en-US" dirty="0" smtClean="0"/>
              <a:t> of a set of points {</a:t>
            </a:r>
            <a:r>
              <a:rPr lang="en-US" dirty="0" smtClean="0">
                <a:latin typeface="Calibri"/>
              </a:rPr>
              <a:t>x</a:t>
            </a:r>
            <a:r>
              <a:rPr lang="en-US" baseline="-25000" dirty="0" smtClean="0">
                <a:latin typeface="Calibri"/>
              </a:rPr>
              <a:t>1</a:t>
            </a:r>
            <a:r>
              <a:rPr lang="en-US" dirty="0" smtClean="0"/>
              <a:t>,…</a:t>
            </a:r>
            <a:r>
              <a:rPr lang="en-US" dirty="0" err="1" smtClean="0">
                <a:latin typeface="Calibri"/>
              </a:rPr>
              <a:t>x</a:t>
            </a:r>
            <a:r>
              <a:rPr lang="en-US" baseline="-25000" dirty="0" err="1" smtClean="0">
                <a:latin typeface="Calibri"/>
              </a:rPr>
              <a:t>m</a:t>
            </a:r>
            <a:r>
              <a:rPr lang="en-US" dirty="0" smtClean="0"/>
              <a:t>} with respect to a </a:t>
            </a:r>
            <a:r>
              <a:rPr lang="en-US" dirty="0" smtClean="0">
                <a:solidFill>
                  <a:srgbClr val="0000FF"/>
                </a:solidFill>
              </a:rPr>
              <a:t>hyperplane w</a:t>
            </a:r>
            <a:r>
              <a:rPr lang="en-US" dirty="0" smtClean="0"/>
              <a:t>, is defined as the margin of the point closest to the hyperplane:</a:t>
            </a:r>
          </a:p>
          <a:p>
            <a:endParaRPr lang="en-US" dirty="0"/>
          </a:p>
          <a:p>
            <a:r>
              <a:rPr lang="en-US" dirty="0" smtClean="0">
                <a:solidFill>
                  <a:srgbClr val="0000FF"/>
                </a:solidFill>
                <a:latin typeface="cmmi10"/>
              </a:rPr>
              <a:t>            °</a:t>
            </a:r>
            <a:r>
              <a:rPr lang="en-US" dirty="0" smtClean="0">
                <a:solidFill>
                  <a:srgbClr val="0000FF"/>
                </a:solidFill>
              </a:rPr>
              <a:t> = </a:t>
            </a:r>
            <a:r>
              <a:rPr lang="en-US" dirty="0" err="1" smtClean="0">
                <a:solidFill>
                  <a:srgbClr val="0000FF"/>
                </a:solidFill>
                <a:latin typeface="Calibri"/>
              </a:rPr>
              <a:t>min</a:t>
            </a:r>
            <a:r>
              <a:rPr lang="en-US" baseline="-50000" dirty="0" err="1" smtClean="0">
                <a:solidFill>
                  <a:srgbClr val="0000FF"/>
                </a:solidFill>
                <a:latin typeface="cmmi10"/>
              </a:rPr>
              <a:t>i</a:t>
            </a:r>
            <a:r>
              <a:rPr lang="en-US" dirty="0" err="1" smtClean="0">
                <a:solidFill>
                  <a:srgbClr val="0000FF"/>
                </a:solidFill>
                <a:latin typeface="cmmi10"/>
              </a:rPr>
              <a:t>°</a:t>
            </a:r>
            <a:r>
              <a:rPr lang="en-US" baseline="-25000" dirty="0" err="1" smtClean="0">
                <a:solidFill>
                  <a:srgbClr val="0000FF"/>
                </a:solidFill>
                <a:latin typeface="cmmi10"/>
              </a:rPr>
              <a:t>i</a:t>
            </a:r>
            <a:r>
              <a:rPr lang="en-US" dirty="0" smtClean="0">
                <a:solidFill>
                  <a:srgbClr val="0000FF"/>
                </a:solidFill>
              </a:rPr>
              <a:t> </a:t>
            </a:r>
            <a:r>
              <a:rPr lang="en-US" dirty="0">
                <a:solidFill>
                  <a:srgbClr val="0000FF"/>
                </a:solidFill>
              </a:rPr>
              <a:t>= </a:t>
            </a:r>
            <a:r>
              <a:rPr lang="en-US" dirty="0" smtClean="0">
                <a:solidFill>
                  <a:srgbClr val="0000FF"/>
                </a:solidFill>
                <a:latin typeface="Calibri"/>
              </a:rPr>
              <a:t>min</a:t>
            </a:r>
            <a:r>
              <a:rPr lang="en-US" baseline="-25000" dirty="0" smtClean="0">
                <a:solidFill>
                  <a:srgbClr val="0000FF"/>
                </a:solidFill>
                <a:latin typeface="Calibri"/>
              </a:rPr>
              <a:t>i</a:t>
            </a:r>
            <a:r>
              <a:rPr lang="en-US" dirty="0" smtClean="0">
                <a:solidFill>
                  <a:srgbClr val="0000FF"/>
                </a:solidFill>
              </a:rPr>
              <a:t>|(</a:t>
            </a:r>
            <a:r>
              <a:rPr lang="en-US" dirty="0">
                <a:solidFill>
                  <a:srgbClr val="0000FF"/>
                </a:solidFill>
              </a:rPr>
              <a:t>w </a:t>
            </a:r>
            <a:r>
              <a:rPr lang="en-US" dirty="0">
                <a:solidFill>
                  <a:srgbClr val="0000FF"/>
                </a:solidFill>
                <a:latin typeface="cmsy10"/>
              </a:rPr>
              <a:t>¢</a:t>
            </a:r>
            <a:r>
              <a:rPr lang="en-US" dirty="0">
                <a:solidFill>
                  <a:srgbClr val="0000FF"/>
                </a:solidFill>
              </a:rPr>
              <a:t> </a:t>
            </a:r>
            <a:r>
              <a:rPr lang="en-US" dirty="0" smtClean="0">
                <a:solidFill>
                  <a:srgbClr val="0000FF"/>
                </a:solidFill>
                <a:latin typeface="Calibri"/>
              </a:rPr>
              <a:t>x</a:t>
            </a:r>
            <a:r>
              <a:rPr lang="en-US" baseline="-25000" dirty="0" smtClean="0">
                <a:solidFill>
                  <a:srgbClr val="0000FF"/>
                </a:solidFill>
                <a:latin typeface="Calibri"/>
              </a:rPr>
              <a:t>i</a:t>
            </a:r>
            <a:r>
              <a:rPr lang="en-US" dirty="0" smtClean="0">
                <a:solidFill>
                  <a:srgbClr val="0000FF"/>
                </a:solidFill>
              </a:rPr>
              <a:t> </a:t>
            </a:r>
            <a:r>
              <a:rPr lang="en-US" dirty="0">
                <a:solidFill>
                  <a:srgbClr val="0000FF"/>
                </a:solidFill>
              </a:rPr>
              <a:t>+b)/</a:t>
            </a:r>
            <a:r>
              <a:rPr lang="en-US" spc="-300" dirty="0">
                <a:solidFill>
                  <a:srgbClr val="0000FF"/>
                </a:solidFill>
              </a:rPr>
              <a:t>||</a:t>
            </a:r>
            <a:r>
              <a:rPr lang="en-US" dirty="0">
                <a:solidFill>
                  <a:srgbClr val="0000FF"/>
                </a:solidFill>
              </a:rPr>
              <a:t>w</a:t>
            </a:r>
            <a:r>
              <a:rPr lang="en-US" spc="-300" dirty="0">
                <a:solidFill>
                  <a:srgbClr val="0000FF"/>
                </a:solidFill>
              </a:rPr>
              <a:t>||</a:t>
            </a:r>
            <a:r>
              <a:rPr lang="en-US" dirty="0">
                <a:solidFill>
                  <a:srgbClr val="0000FF"/>
                </a:solidFill>
              </a:rPr>
              <a:t> | </a:t>
            </a:r>
          </a:p>
          <a:p>
            <a:endParaRPr lang="en-US" dirty="0"/>
          </a:p>
        </p:txBody>
      </p:sp>
      <p:sp>
        <p:nvSpPr>
          <p:cNvPr id="4" name="Content Placeholder 3"/>
          <p:cNvSpPr>
            <a:spLocks noGrp="1"/>
          </p:cNvSpPr>
          <p:nvPr>
            <p:ph sz="quarter" idx="13"/>
          </p:nvPr>
        </p:nvSpPr>
        <p:spPr/>
        <p:txBody>
          <a:bodyPr/>
          <a:lstStyle/>
          <a:p>
            <a:endParaRPr lang="en-US" dirty="0"/>
          </a:p>
        </p:txBody>
      </p:sp>
      <p:sp>
        <p:nvSpPr>
          <p:cNvPr id="5" name="Slide Number Placeholder 4"/>
          <p:cNvSpPr>
            <a:spLocks noGrp="1"/>
          </p:cNvSpPr>
          <p:nvPr>
            <p:ph type="sldNum" sz="quarter" idx="14"/>
          </p:nvPr>
        </p:nvSpPr>
        <p:spPr/>
        <p:txBody>
          <a:bodyPr/>
          <a:lstStyle/>
          <a:p>
            <a:pPr>
              <a:defRPr/>
            </a:pPr>
            <a:fld id="{64887FA9-2A0B-4E61-8101-EE863245E98F}" type="slidenum">
              <a:rPr lang="en-US" smtClean="0"/>
              <a:pPr>
                <a:defRPr/>
              </a:pPr>
              <a:t>103</a:t>
            </a:fld>
            <a:endParaRPr lang="en-US" dirty="0"/>
          </a:p>
        </p:txBody>
      </p:sp>
    </p:spTree>
    <p:extLst>
      <p:ext uri="{BB962C8B-B14F-4D97-AF65-F5344CB8AC3E}">
        <p14:creationId xmlns:p14="http://schemas.microsoft.com/office/powerpoint/2010/main" val="33672773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and Linear Classification</a:t>
            </a:r>
            <a:endParaRPr lang="en-US" dirty="0"/>
          </a:p>
        </p:txBody>
      </p:sp>
      <p:sp>
        <p:nvSpPr>
          <p:cNvPr id="3" name="Content Placeholder 2"/>
          <p:cNvSpPr>
            <a:spLocks noGrp="1"/>
          </p:cNvSpPr>
          <p:nvPr>
            <p:ph idx="1"/>
          </p:nvPr>
        </p:nvSpPr>
        <p:spPr/>
        <p:txBody>
          <a:bodyPr/>
          <a:lstStyle/>
          <a:p>
            <a:r>
              <a:rPr lang="en-US" dirty="0" smtClean="0"/>
              <a:t>If H</a:t>
            </a:r>
            <a:r>
              <a:rPr lang="en-US" baseline="-25000" dirty="0" smtClean="0">
                <a:latin typeface="cmmi10"/>
              </a:rPr>
              <a:t>°</a:t>
            </a:r>
            <a:r>
              <a:rPr lang="en-US" dirty="0" smtClean="0"/>
              <a:t> is the space of all linear classifiers in </a:t>
            </a:r>
            <a:r>
              <a:rPr lang="en-US" dirty="0" smtClean="0">
                <a:latin typeface="cmsy10"/>
              </a:rPr>
              <a:t>&lt;</a:t>
            </a:r>
            <a:r>
              <a:rPr lang="en-US" baseline="30000" dirty="0" smtClean="0">
                <a:latin typeface="Calibri"/>
              </a:rPr>
              <a:t>n</a:t>
            </a:r>
            <a:r>
              <a:rPr lang="en-US" dirty="0" smtClean="0"/>
              <a:t> that separate the training data with margin at least </a:t>
            </a:r>
            <a:r>
              <a:rPr lang="en-US" dirty="0" smtClean="0">
                <a:latin typeface="cmmi10"/>
              </a:rPr>
              <a:t>°</a:t>
            </a:r>
            <a:r>
              <a:rPr lang="en-US" dirty="0" smtClean="0"/>
              <a:t>, then: </a:t>
            </a:r>
          </a:p>
          <a:p>
            <a:pPr marL="0" indent="0">
              <a:buNone/>
            </a:pPr>
            <a:r>
              <a:rPr lang="en-US" dirty="0" smtClean="0"/>
              <a:t>                      </a:t>
            </a:r>
            <a:r>
              <a:rPr lang="en-US" dirty="0" smtClean="0">
                <a:solidFill>
                  <a:srgbClr val="0000FF"/>
                </a:solidFill>
              </a:rPr>
              <a:t>VC(H</a:t>
            </a:r>
            <a:r>
              <a:rPr lang="en-US" baseline="-25000" dirty="0" smtClean="0">
                <a:solidFill>
                  <a:srgbClr val="0000FF"/>
                </a:solidFill>
                <a:latin typeface="cmmi10"/>
              </a:rPr>
              <a:t>°</a:t>
            </a:r>
            <a:r>
              <a:rPr lang="en-US" dirty="0" smtClean="0">
                <a:solidFill>
                  <a:srgbClr val="0000FF"/>
                </a:solidFill>
              </a:rPr>
              <a:t>) </a:t>
            </a:r>
            <a:r>
              <a:rPr lang="en-US" dirty="0" smtClean="0">
                <a:solidFill>
                  <a:srgbClr val="0000FF"/>
                </a:solidFill>
                <a:latin typeface="cmsy10"/>
              </a:rPr>
              <a:t>·</a:t>
            </a:r>
            <a:r>
              <a:rPr lang="en-US" dirty="0" smtClean="0">
                <a:solidFill>
                  <a:srgbClr val="0000FF"/>
                </a:solidFill>
              </a:rPr>
              <a:t> </a:t>
            </a:r>
            <a:r>
              <a:rPr lang="en-US" dirty="0" smtClean="0">
                <a:solidFill>
                  <a:srgbClr val="0000FF"/>
                </a:solidFill>
                <a:latin typeface="Calibri"/>
              </a:rPr>
              <a:t>min(R</a:t>
            </a:r>
            <a:r>
              <a:rPr lang="en-US" baseline="30000" dirty="0" smtClean="0">
                <a:solidFill>
                  <a:srgbClr val="0000FF"/>
                </a:solidFill>
                <a:latin typeface="Calibri"/>
              </a:rPr>
              <a:t>2</a:t>
            </a:r>
            <a:r>
              <a:rPr lang="en-US" dirty="0" smtClean="0">
                <a:solidFill>
                  <a:srgbClr val="0000FF"/>
                </a:solidFill>
              </a:rPr>
              <a:t>/</a:t>
            </a:r>
            <a:r>
              <a:rPr lang="en-US" dirty="0" smtClean="0">
                <a:solidFill>
                  <a:srgbClr val="0000FF"/>
                </a:solidFill>
                <a:latin typeface="cmmi10"/>
              </a:rPr>
              <a:t>°</a:t>
            </a:r>
            <a:r>
              <a:rPr lang="en-US" baseline="30000" dirty="0" smtClean="0">
                <a:solidFill>
                  <a:srgbClr val="0000FF"/>
                </a:solidFill>
                <a:latin typeface="cmmi10"/>
              </a:rPr>
              <a:t>2</a:t>
            </a:r>
            <a:r>
              <a:rPr lang="en-US" dirty="0" smtClean="0">
                <a:solidFill>
                  <a:srgbClr val="0000FF"/>
                </a:solidFill>
              </a:rPr>
              <a:t>, n) +1,</a:t>
            </a:r>
          </a:p>
          <a:p>
            <a:r>
              <a:rPr lang="en-US" dirty="0" smtClean="0"/>
              <a:t>Where R is the radius of the smallest sphere (in </a:t>
            </a:r>
            <a:r>
              <a:rPr lang="en-US" dirty="0" smtClean="0">
                <a:latin typeface="cmsy10"/>
              </a:rPr>
              <a:t>&lt;</a:t>
            </a:r>
            <a:r>
              <a:rPr lang="en-US" baseline="30000" dirty="0" smtClean="0">
                <a:latin typeface="+mj-lt"/>
              </a:rPr>
              <a:t>n</a:t>
            </a:r>
            <a:r>
              <a:rPr lang="en-US" dirty="0" smtClean="0"/>
              <a:t>) that contains the data.</a:t>
            </a:r>
          </a:p>
          <a:p>
            <a:r>
              <a:rPr lang="en-US" dirty="0" smtClean="0"/>
              <a:t>Thus, for such classifiers, we have a bound of the form: </a:t>
            </a:r>
          </a:p>
          <a:p>
            <a:pPr marL="0" indent="0">
              <a:buNone/>
            </a:pPr>
            <a:endParaRPr lang="en-US" sz="2000" dirty="0" smtClean="0">
              <a:solidFill>
                <a:srgbClr val="0000FF"/>
              </a:solidFill>
            </a:endParaRPr>
          </a:p>
          <a:p>
            <a:pPr marL="0" indent="0">
              <a:buNone/>
            </a:pPr>
            <a:r>
              <a:rPr lang="en-US" sz="2000" dirty="0">
                <a:solidFill>
                  <a:srgbClr val="0000FF"/>
                </a:solidFill>
              </a:rPr>
              <a:t> </a:t>
            </a:r>
            <a:r>
              <a:rPr lang="en-US" sz="2000" dirty="0" smtClean="0">
                <a:solidFill>
                  <a:srgbClr val="0000FF"/>
                </a:solidFill>
              </a:rPr>
              <a:t>       Err(h) </a:t>
            </a:r>
            <a:r>
              <a:rPr lang="en-US" sz="2000" dirty="0" smtClean="0">
                <a:solidFill>
                  <a:srgbClr val="0000FF"/>
                </a:solidFill>
                <a:latin typeface="cmsy10"/>
              </a:rPr>
              <a:t>·</a:t>
            </a:r>
            <a:r>
              <a:rPr lang="en-US" sz="2000" dirty="0" smtClean="0">
                <a:solidFill>
                  <a:srgbClr val="0000FF"/>
                </a:solidFill>
              </a:rPr>
              <a:t> </a:t>
            </a:r>
            <a:r>
              <a:rPr lang="en-US" sz="2000" dirty="0" err="1" smtClean="0">
                <a:solidFill>
                  <a:srgbClr val="0000FF"/>
                </a:solidFill>
                <a:latin typeface="Calibri"/>
              </a:rPr>
              <a:t>err</a:t>
            </a:r>
            <a:r>
              <a:rPr lang="en-US" sz="2000" baseline="-25000" dirty="0" err="1" smtClean="0">
                <a:solidFill>
                  <a:srgbClr val="0000FF"/>
                </a:solidFill>
                <a:latin typeface="Calibri"/>
              </a:rPr>
              <a:t>TR</a:t>
            </a:r>
            <a:r>
              <a:rPr lang="en-US" sz="2000" dirty="0" smtClean="0">
                <a:solidFill>
                  <a:srgbClr val="0000FF"/>
                </a:solidFill>
                <a:latin typeface="Calibri"/>
              </a:rPr>
              <a:t>(h</a:t>
            </a:r>
            <a:r>
              <a:rPr lang="en-US" sz="2000" dirty="0" smtClean="0">
                <a:solidFill>
                  <a:srgbClr val="0000FF"/>
                </a:solidFill>
              </a:rPr>
              <a:t>) + { (</a:t>
            </a:r>
            <a:r>
              <a:rPr lang="en-US" sz="2000" dirty="0" smtClean="0">
                <a:solidFill>
                  <a:srgbClr val="0000FF"/>
                </a:solidFill>
                <a:latin typeface="Calibri"/>
              </a:rPr>
              <a:t>O(R</a:t>
            </a:r>
            <a:r>
              <a:rPr lang="en-US" sz="2000" baseline="30000" dirty="0" smtClean="0">
                <a:solidFill>
                  <a:srgbClr val="0000FF"/>
                </a:solidFill>
                <a:latin typeface="Calibri"/>
              </a:rPr>
              <a:t>2</a:t>
            </a:r>
            <a:r>
              <a:rPr lang="en-US" sz="2000" dirty="0" smtClean="0">
                <a:solidFill>
                  <a:srgbClr val="0000FF"/>
                </a:solidFill>
              </a:rPr>
              <a:t>/</a:t>
            </a:r>
            <a:r>
              <a:rPr lang="en-US" sz="2000" dirty="0" smtClean="0">
                <a:solidFill>
                  <a:srgbClr val="0000FF"/>
                </a:solidFill>
                <a:latin typeface="cmmi10"/>
              </a:rPr>
              <a:t>°</a:t>
            </a:r>
            <a:r>
              <a:rPr lang="en-US" sz="2000" baseline="30000" dirty="0" smtClean="0">
                <a:solidFill>
                  <a:srgbClr val="0000FF"/>
                </a:solidFill>
                <a:latin typeface="cmmi10"/>
              </a:rPr>
              <a:t>2</a:t>
            </a:r>
            <a:r>
              <a:rPr lang="en-US" sz="2000" dirty="0" smtClean="0">
                <a:solidFill>
                  <a:srgbClr val="0000FF"/>
                </a:solidFill>
              </a:rPr>
              <a:t> ) + log(4/</a:t>
            </a:r>
            <a:r>
              <a:rPr lang="en-US" sz="2000" dirty="0" smtClean="0">
                <a:solidFill>
                  <a:srgbClr val="0000FF"/>
                </a:solidFill>
                <a:latin typeface="cmmi10"/>
              </a:rPr>
              <a:t>±</a:t>
            </a:r>
            <a:r>
              <a:rPr lang="en-US" sz="2000" dirty="0" smtClean="0">
                <a:solidFill>
                  <a:srgbClr val="0000FF"/>
                </a:solidFill>
              </a:rPr>
              <a:t>))/</a:t>
            </a:r>
            <a:r>
              <a:rPr lang="en-US" sz="2000" dirty="0" smtClean="0">
                <a:solidFill>
                  <a:srgbClr val="0000FF"/>
                </a:solidFill>
                <a:latin typeface="Calibri"/>
              </a:rPr>
              <a:t>m }</a:t>
            </a:r>
            <a:r>
              <a:rPr lang="en-US" sz="2000" baseline="30000" dirty="0" smtClean="0">
                <a:solidFill>
                  <a:srgbClr val="0000FF"/>
                </a:solidFill>
                <a:latin typeface="Calibri"/>
              </a:rPr>
              <a:t>1/2</a:t>
            </a:r>
          </a:p>
          <a:p>
            <a:endParaRPr lang="en-US" sz="2000" baseline="30000" dirty="0">
              <a:solidFill>
                <a:srgbClr val="0000FF"/>
              </a:solidFill>
              <a:latin typeface="Calibri"/>
            </a:endParaRPr>
          </a:p>
        </p:txBody>
      </p:sp>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pPr>
              <a:defRPr/>
            </a:pPr>
            <a:fld id="{64887FA9-2A0B-4E61-8101-EE863245E98F}" type="slidenum">
              <a:rPr lang="en-US" smtClean="0"/>
              <a:pPr>
                <a:defRPr/>
              </a:pPr>
              <a:t>104</a:t>
            </a:fld>
            <a:endParaRPr lang="en-US" dirty="0"/>
          </a:p>
        </p:txBody>
      </p:sp>
    </p:spTree>
    <p:extLst>
      <p:ext uri="{BB962C8B-B14F-4D97-AF65-F5344CB8AC3E}">
        <p14:creationId xmlns:p14="http://schemas.microsoft.com/office/powerpoint/2010/main" val="407892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200" smtClean="0"/>
              <a:t>Data Dependent VC dimension</a:t>
            </a:r>
          </a:p>
        </p:txBody>
      </p:sp>
      <p:sp>
        <p:nvSpPr>
          <p:cNvPr id="447491" name="Rectangle 3"/>
          <p:cNvSpPr>
            <a:spLocks noGrp="1" noChangeArrowheads="1"/>
          </p:cNvSpPr>
          <p:nvPr>
            <p:ph idx="1"/>
          </p:nvPr>
        </p:nvSpPr>
        <p:spPr/>
        <p:txBody>
          <a:bodyPr/>
          <a:lstStyle/>
          <a:p>
            <a:pPr eaLnBrk="1" hangingPunct="1">
              <a:lnSpc>
                <a:spcPct val="90000"/>
              </a:lnSpc>
            </a:pPr>
            <a:r>
              <a:rPr lang="en-US" sz="2000" dirty="0" smtClean="0"/>
              <a:t>Namely, when we consider the class </a:t>
            </a:r>
            <a:r>
              <a:rPr lang="en-US" sz="2000" dirty="0" smtClean="0">
                <a:solidFill>
                  <a:srgbClr val="0000FF"/>
                </a:solidFill>
              </a:rPr>
              <a:t>H</a:t>
            </a:r>
            <a:r>
              <a:rPr lang="en-US" sz="2000" baseline="-25000" dirty="0" smtClean="0">
                <a:solidFill>
                  <a:srgbClr val="0000FF"/>
                </a:solidFill>
                <a:latin typeface="cmmi10"/>
              </a:rPr>
              <a:t>°</a:t>
            </a:r>
            <a:r>
              <a:rPr lang="en-US" sz="2000" dirty="0" smtClean="0"/>
              <a:t> of linear hypotheses that separate a given data set with a margin </a:t>
            </a:r>
            <a:r>
              <a:rPr lang="en-US" sz="2000" dirty="0" smtClean="0">
                <a:solidFill>
                  <a:srgbClr val="0000FF"/>
                </a:solidFill>
                <a:latin typeface="cmmi10"/>
              </a:rPr>
              <a:t>°</a:t>
            </a:r>
            <a:r>
              <a:rPr lang="en-US" sz="2000" dirty="0"/>
              <a:t>,</a:t>
            </a:r>
            <a:endParaRPr lang="en-US" sz="2000" dirty="0" smtClean="0"/>
          </a:p>
          <a:p>
            <a:pPr eaLnBrk="1" hangingPunct="1">
              <a:lnSpc>
                <a:spcPct val="90000"/>
              </a:lnSpc>
            </a:pPr>
            <a:r>
              <a:rPr lang="en-US" sz="2000" dirty="0" smtClean="0"/>
              <a:t>We see that </a:t>
            </a:r>
          </a:p>
          <a:p>
            <a:pPr lvl="1" eaLnBrk="1" hangingPunct="1">
              <a:lnSpc>
                <a:spcPct val="90000"/>
              </a:lnSpc>
            </a:pPr>
            <a:r>
              <a:rPr lang="en-US" dirty="0" smtClean="0">
                <a:solidFill>
                  <a:schemeClr val="accent2"/>
                </a:solidFill>
              </a:rPr>
              <a:t>Large Margin </a:t>
            </a:r>
            <a:r>
              <a:rPr lang="en-US" dirty="0" smtClean="0">
                <a:solidFill>
                  <a:srgbClr val="0000FF"/>
                </a:solidFill>
                <a:latin typeface="cmmi10"/>
              </a:rPr>
              <a:t>°</a:t>
            </a:r>
            <a:r>
              <a:rPr lang="en-US" dirty="0" smtClean="0">
                <a:solidFill>
                  <a:schemeClr val="accent2"/>
                </a:solidFill>
              </a:rPr>
              <a:t> </a:t>
            </a:r>
            <a:r>
              <a:rPr lang="en-US" dirty="0" smtClean="0">
                <a:solidFill>
                  <a:schemeClr val="accent2"/>
                </a:solidFill>
                <a:sym typeface="Wingdings" pitchFamily="2" charset="2"/>
              </a:rPr>
              <a:t> Small VC dimension of </a:t>
            </a:r>
            <a:r>
              <a:rPr lang="en-US" dirty="0" smtClean="0">
                <a:solidFill>
                  <a:srgbClr val="0000FF"/>
                </a:solidFill>
                <a:sym typeface="Wingdings" pitchFamily="2" charset="2"/>
              </a:rPr>
              <a:t>H</a:t>
            </a:r>
            <a:r>
              <a:rPr lang="en-US" baseline="-25000" dirty="0" smtClean="0">
                <a:solidFill>
                  <a:srgbClr val="0000FF"/>
                </a:solidFill>
                <a:latin typeface="cmmi10"/>
                <a:sym typeface="Wingdings" pitchFamily="2" charset="2"/>
              </a:rPr>
              <a:t>°</a:t>
            </a:r>
            <a:endParaRPr lang="en-US" baseline="-25000" dirty="0" smtClean="0">
              <a:solidFill>
                <a:srgbClr val="0000FF"/>
              </a:solidFill>
              <a:latin typeface="cmmi10"/>
            </a:endParaRPr>
          </a:p>
          <a:p>
            <a:pPr eaLnBrk="1" hangingPunct="1">
              <a:lnSpc>
                <a:spcPct val="90000"/>
              </a:lnSpc>
            </a:pPr>
            <a:endParaRPr lang="en-US" sz="2000" dirty="0" smtClean="0"/>
          </a:p>
          <a:p>
            <a:pPr eaLnBrk="1" hangingPunct="1">
              <a:lnSpc>
                <a:spcPct val="90000"/>
              </a:lnSpc>
            </a:pPr>
            <a:r>
              <a:rPr lang="en-US" sz="2000" dirty="0" smtClean="0"/>
              <a:t>Consequently, our goal could be to find a separating hyperplane </a:t>
            </a:r>
            <a:r>
              <a:rPr lang="en-US" sz="2000" dirty="0" smtClean="0">
                <a:solidFill>
                  <a:srgbClr val="0000FF"/>
                </a:solidFill>
              </a:rPr>
              <a:t>w  </a:t>
            </a:r>
            <a:r>
              <a:rPr lang="en-US" sz="2000" dirty="0" smtClean="0"/>
              <a:t>that </a:t>
            </a:r>
            <a:r>
              <a:rPr lang="en-US" sz="2000" dirty="0" smtClean="0">
                <a:solidFill>
                  <a:srgbClr val="0000FF"/>
                </a:solidFill>
              </a:rPr>
              <a:t>maximizes the margin </a:t>
            </a:r>
            <a:r>
              <a:rPr lang="en-US" sz="2000" dirty="0" smtClean="0"/>
              <a:t>of the set </a:t>
            </a:r>
            <a:r>
              <a:rPr lang="en-US" sz="2000" dirty="0" smtClean="0">
                <a:solidFill>
                  <a:srgbClr val="0000FF"/>
                </a:solidFill>
              </a:rPr>
              <a:t>S</a:t>
            </a:r>
            <a:r>
              <a:rPr lang="en-US" sz="2000" dirty="0" smtClean="0"/>
              <a:t> of examples. </a:t>
            </a:r>
          </a:p>
          <a:p>
            <a:pPr eaLnBrk="1" hangingPunct="1">
              <a:lnSpc>
                <a:spcPct val="90000"/>
              </a:lnSpc>
            </a:pPr>
            <a:endParaRPr lang="en-US" sz="2000" dirty="0" smtClean="0"/>
          </a:p>
          <a:p>
            <a:pPr eaLnBrk="1" hangingPunct="1">
              <a:lnSpc>
                <a:spcPct val="90000"/>
              </a:lnSpc>
            </a:pPr>
            <a:r>
              <a:rPr lang="en-US" sz="2000" dirty="0" smtClean="0"/>
              <a:t>A </a:t>
            </a:r>
            <a:r>
              <a:rPr lang="en-US" sz="2000" dirty="0" smtClean="0">
                <a:solidFill>
                  <a:srgbClr val="FF0000"/>
                </a:solidFill>
              </a:rPr>
              <a:t>second observation </a:t>
            </a:r>
            <a:r>
              <a:rPr lang="en-US" sz="2000" dirty="0" smtClean="0"/>
              <a:t>that drives an algorithmic approach is that:</a:t>
            </a:r>
          </a:p>
          <a:p>
            <a:pPr algn="ctr" eaLnBrk="1" hangingPunct="1">
              <a:lnSpc>
                <a:spcPct val="90000"/>
              </a:lnSpc>
              <a:buFontTx/>
              <a:buNone/>
            </a:pPr>
            <a:r>
              <a:rPr lang="en-US" sz="2000" dirty="0" smtClean="0">
                <a:solidFill>
                  <a:schemeClr val="accent2"/>
                </a:solidFill>
              </a:rPr>
              <a:t>Small </a:t>
            </a:r>
            <a:r>
              <a:rPr lang="en-US" sz="2000" spc="-300" dirty="0" smtClean="0">
                <a:solidFill>
                  <a:schemeClr val="accent2"/>
                </a:solidFill>
              </a:rPr>
              <a:t>||w|| </a:t>
            </a:r>
            <a:r>
              <a:rPr lang="en-US" sz="2000" dirty="0" smtClean="0">
                <a:solidFill>
                  <a:schemeClr val="accent2"/>
                </a:solidFill>
                <a:sym typeface="Wingdings" pitchFamily="2" charset="2"/>
              </a:rPr>
              <a:t> Large Margin</a:t>
            </a:r>
          </a:p>
          <a:p>
            <a:pPr eaLnBrk="1" hangingPunct="1">
              <a:lnSpc>
                <a:spcPct val="90000"/>
              </a:lnSpc>
            </a:pPr>
            <a:endParaRPr lang="en-US" sz="2000" dirty="0" smtClean="0">
              <a:sym typeface="Wingdings" pitchFamily="2" charset="2"/>
            </a:endParaRPr>
          </a:p>
          <a:p>
            <a:pPr eaLnBrk="1" hangingPunct="1">
              <a:lnSpc>
                <a:spcPct val="90000"/>
              </a:lnSpc>
            </a:pPr>
            <a:r>
              <a:rPr lang="en-US" sz="2000" dirty="0" smtClean="0">
                <a:solidFill>
                  <a:srgbClr val="FF0000"/>
                </a:solidFill>
                <a:sym typeface="Wingdings" pitchFamily="2" charset="2"/>
              </a:rPr>
              <a:t>This leads to an algorithm: </a:t>
            </a:r>
            <a:r>
              <a:rPr lang="en-US" sz="2000" dirty="0" smtClean="0">
                <a:sym typeface="Wingdings" pitchFamily="2" charset="2"/>
              </a:rPr>
              <a:t>from among all those</a:t>
            </a:r>
            <a:r>
              <a:rPr lang="en-US" sz="2000" dirty="0" smtClean="0">
                <a:solidFill>
                  <a:srgbClr val="FF0000"/>
                </a:solidFill>
                <a:sym typeface="Wingdings" pitchFamily="2" charset="2"/>
              </a:rPr>
              <a:t> w’</a:t>
            </a:r>
            <a:r>
              <a:rPr lang="en-US" sz="2000" dirty="0" smtClean="0">
                <a:sym typeface="Wingdings" pitchFamily="2" charset="2"/>
              </a:rPr>
              <a:t>s that agree with the data, find the one with the </a:t>
            </a:r>
            <a:r>
              <a:rPr lang="en-US" sz="2000" dirty="0" smtClean="0">
                <a:solidFill>
                  <a:srgbClr val="FF0000"/>
                </a:solidFill>
                <a:sym typeface="Wingdings" pitchFamily="2" charset="2"/>
              </a:rPr>
              <a:t>minimal size </a:t>
            </a:r>
            <a:r>
              <a:rPr lang="en-US" sz="2000" spc="-300" dirty="0" smtClean="0">
                <a:solidFill>
                  <a:srgbClr val="FF0000"/>
                </a:solidFill>
                <a:sym typeface="Wingdings" pitchFamily="2" charset="2"/>
              </a:rPr>
              <a:t>||w||  </a:t>
            </a:r>
          </a:p>
        </p:txBody>
      </p:sp>
      <p:sp>
        <p:nvSpPr>
          <p:cNvPr id="3" name="Content Placeholder 2"/>
          <p:cNvSpPr>
            <a:spLocks noGrp="1"/>
          </p:cNvSpPr>
          <p:nvPr>
            <p:ph sz="quarter" idx="13"/>
          </p:nvPr>
        </p:nvSpPr>
        <p:spPr/>
        <p:txBody>
          <a:bodyPr/>
          <a:lstStyle/>
          <a:p>
            <a:endParaRPr lang="en-US"/>
          </a:p>
        </p:txBody>
      </p:sp>
      <p:sp>
        <p:nvSpPr>
          <p:cNvPr id="88069"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4BEFFFD1-0D49-4A99-82B3-6562D1177899}" type="slidenum">
              <a:rPr lang="en-US" u="none" smtClean="0"/>
              <a:pPr/>
              <a:t>105</a:t>
            </a:fld>
            <a:endParaRPr lang="en-US" u="none" smtClean="0"/>
          </a:p>
        </p:txBody>
      </p:sp>
    </p:spTree>
    <p:extLst>
      <p:ext uri="{BB962C8B-B14F-4D97-AF65-F5344CB8AC3E}">
        <p14:creationId xmlns:p14="http://schemas.microsoft.com/office/powerpoint/2010/main" val="8005310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491">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7491">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7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en-US" dirty="0" smtClean="0"/>
              <a:t>Maximal Margin</a:t>
            </a:r>
            <a:endParaRPr lang="en-US" dirty="0"/>
          </a:p>
        </p:txBody>
      </p:sp>
      <p:sp>
        <p:nvSpPr>
          <p:cNvPr id="6" name="Slide Number Placeholder 4"/>
          <p:cNvSpPr>
            <a:spLocks noGrp="1"/>
          </p:cNvSpPr>
          <p:nvPr>
            <p:ph type="sldNum" sz="quarter" idx="10"/>
          </p:nvPr>
        </p:nvSpPr>
        <p:spPr/>
        <p:txBody>
          <a:bodyPr/>
          <a:lstStyle/>
          <a:p>
            <a:fld id="{B17A37EA-13B8-48F8-877E-DD26D0F75B75}" type="slidenum">
              <a:rPr lang="en-US" smtClean="0"/>
              <a:pPr/>
              <a:t>106</a:t>
            </a:fld>
            <a:endParaRPr lang="en-US"/>
          </a:p>
        </p:txBody>
      </p:sp>
      <p:sp>
        <p:nvSpPr>
          <p:cNvPr id="614403" name="Rectangle 3"/>
          <p:cNvSpPr>
            <a:spLocks noGrp="1" noChangeArrowheads="1"/>
          </p:cNvSpPr>
          <p:nvPr>
            <p:ph type="body" idx="4294967295"/>
          </p:nvPr>
        </p:nvSpPr>
        <p:spPr>
          <a:xfrm>
            <a:off x="990600" y="1219200"/>
            <a:ext cx="8153400" cy="5181600"/>
          </a:xfrm>
        </p:spPr>
        <p:txBody>
          <a:bodyPr/>
          <a:lstStyle/>
          <a:p>
            <a:pPr marL="342900" lvl="1" indent="-342900">
              <a:lnSpc>
                <a:spcPct val="80000"/>
              </a:lnSpc>
              <a:buClrTx/>
              <a:buBlip>
                <a:blip r:embed="rId3"/>
              </a:buBlip>
            </a:pPr>
            <a:r>
              <a:rPr lang="en-US" dirty="0" smtClean="0"/>
              <a:t>This discussion motivates the notion of a maximal margin.</a:t>
            </a:r>
          </a:p>
          <a:p>
            <a:pPr marL="342900" lvl="1" indent="-342900">
              <a:lnSpc>
                <a:spcPct val="80000"/>
              </a:lnSpc>
              <a:buClrTx/>
              <a:buBlip>
                <a:blip r:embed="rId3"/>
              </a:buBlip>
            </a:pPr>
            <a:r>
              <a:rPr lang="en-US" dirty="0" smtClean="0"/>
              <a:t>The </a:t>
            </a:r>
            <a:r>
              <a:rPr lang="en-US" dirty="0" smtClean="0">
                <a:solidFill>
                  <a:srgbClr val="0000FF"/>
                </a:solidFill>
              </a:rPr>
              <a:t>maximal margin </a:t>
            </a:r>
            <a:r>
              <a:rPr lang="en-US" dirty="0" smtClean="0"/>
              <a:t>of a data set S is define as:</a:t>
            </a:r>
          </a:p>
          <a:p>
            <a:pPr marL="342900" lvl="1" indent="-342900">
              <a:lnSpc>
                <a:spcPct val="80000"/>
              </a:lnSpc>
              <a:buClrTx/>
              <a:buBlip>
                <a:blip r:embed="rId3"/>
              </a:buBlip>
            </a:pPr>
            <a:endParaRPr lang="en-US" dirty="0">
              <a:solidFill>
                <a:srgbClr val="0000FF"/>
              </a:solidFill>
              <a:latin typeface="cmmi10"/>
            </a:endParaRPr>
          </a:p>
          <a:p>
            <a:pPr marL="0" lvl="1" indent="0">
              <a:lnSpc>
                <a:spcPct val="80000"/>
              </a:lnSpc>
              <a:buClrTx/>
              <a:buNone/>
            </a:pPr>
            <a:r>
              <a:rPr lang="en-US" dirty="0" smtClean="0">
                <a:solidFill>
                  <a:srgbClr val="0000FF"/>
                </a:solidFill>
                <a:latin typeface="cmmi10"/>
              </a:rPr>
              <a:t>              °</a:t>
            </a:r>
            <a:r>
              <a:rPr lang="en-US" dirty="0" smtClean="0">
                <a:solidFill>
                  <a:srgbClr val="0000FF"/>
                </a:solidFill>
              </a:rPr>
              <a:t>(S) </a:t>
            </a:r>
            <a:r>
              <a:rPr lang="en-US" dirty="0">
                <a:solidFill>
                  <a:srgbClr val="0000FF"/>
                </a:solidFill>
              </a:rPr>
              <a:t>= </a:t>
            </a:r>
            <a:r>
              <a:rPr lang="en-US" dirty="0" smtClean="0"/>
              <a:t>max</a:t>
            </a:r>
            <a:r>
              <a:rPr lang="en-US" baseline="-25000" dirty="0"/>
              <a:t>||w||=1</a:t>
            </a:r>
            <a:r>
              <a:rPr lang="en-US" dirty="0"/>
              <a:t> min</a:t>
            </a:r>
            <a:r>
              <a:rPr lang="en-US" baseline="-25000" dirty="0"/>
              <a:t>(</a:t>
            </a:r>
            <a:r>
              <a:rPr lang="en-US" baseline="-25000" dirty="0" err="1"/>
              <a:t>x,y</a:t>
            </a:r>
            <a:r>
              <a:rPr lang="en-US" baseline="-25000" dirty="0"/>
              <a:t>) </a:t>
            </a:r>
            <a:r>
              <a:rPr lang="en-US" baseline="-25000" dirty="0">
                <a:latin typeface="cmsy10"/>
              </a:rPr>
              <a:t>2</a:t>
            </a:r>
            <a:r>
              <a:rPr lang="en-US" baseline="-25000" dirty="0"/>
              <a:t> S</a:t>
            </a:r>
            <a:r>
              <a:rPr lang="en-US" dirty="0"/>
              <a:t> </a:t>
            </a:r>
            <a:r>
              <a:rPr lang="en-US" dirty="0" smtClean="0"/>
              <a:t>|y </a:t>
            </a:r>
            <a:r>
              <a:rPr lang="en-US" dirty="0" err="1"/>
              <a:t>w</a:t>
            </a:r>
            <a:r>
              <a:rPr lang="en-US" baseline="30000" dirty="0" err="1"/>
              <a:t>T</a:t>
            </a:r>
            <a:r>
              <a:rPr lang="en-US" dirty="0"/>
              <a:t> </a:t>
            </a:r>
            <a:r>
              <a:rPr lang="en-US" dirty="0" smtClean="0"/>
              <a:t>x|</a:t>
            </a:r>
            <a:endParaRPr lang="en-US"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p:txBody>
      </p:sp>
      <p:pic>
        <p:nvPicPr>
          <p:cNvPr id="614404" name="Picture 4" descr="linear-v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924175"/>
            <a:ext cx="6181725"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5783688" y="1881187"/>
            <a:ext cx="3276599" cy="2462213"/>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AutoNum type="arabicPeriod"/>
            </a:pPr>
            <a:r>
              <a:rPr lang="en-US" sz="1800" u="none" dirty="0" smtClean="0">
                <a:solidFill>
                  <a:srgbClr val="FF0000"/>
                </a:solidFill>
                <a:latin typeface="Calibri" pitchFamily="34" charset="0"/>
              </a:rPr>
              <a:t>For a given w:</a:t>
            </a:r>
            <a:r>
              <a:rPr lang="en-US" sz="1800" u="none" dirty="0" smtClean="0">
                <a:latin typeface="Calibri" pitchFamily="34" charset="0"/>
              </a:rPr>
              <a:t> Find the closest point.  </a:t>
            </a:r>
          </a:p>
          <a:p>
            <a:r>
              <a:rPr lang="en-US" sz="1800" u="none" dirty="0" smtClean="0">
                <a:solidFill>
                  <a:srgbClr val="FF0000"/>
                </a:solidFill>
                <a:latin typeface="Calibri" pitchFamily="34" charset="0"/>
              </a:rPr>
              <a:t>2. Then, </a:t>
            </a:r>
            <a:r>
              <a:rPr lang="en-US" sz="1800" u="none" dirty="0" smtClean="0">
                <a:latin typeface="Calibri" pitchFamily="34" charset="0"/>
              </a:rPr>
              <a:t>find the one the gives the </a:t>
            </a:r>
            <a:r>
              <a:rPr lang="en-US" sz="1800" u="none" dirty="0" smtClean="0">
                <a:solidFill>
                  <a:srgbClr val="FF0000"/>
                </a:solidFill>
                <a:latin typeface="Calibri" pitchFamily="34" charset="0"/>
              </a:rPr>
              <a:t>maximal</a:t>
            </a:r>
            <a:r>
              <a:rPr lang="en-US" sz="1800" u="none" dirty="0" smtClean="0">
                <a:latin typeface="Calibri" pitchFamily="34" charset="0"/>
              </a:rPr>
              <a:t> margin value across all </a:t>
            </a:r>
            <a:r>
              <a:rPr lang="en-US" sz="1800" u="none" dirty="0" smtClean="0">
                <a:solidFill>
                  <a:srgbClr val="FF0000"/>
                </a:solidFill>
                <a:latin typeface="Calibri" pitchFamily="34" charset="0"/>
              </a:rPr>
              <a:t>w’s </a:t>
            </a:r>
            <a:r>
              <a:rPr lang="en-US" sz="1800" u="none" dirty="0" smtClean="0">
                <a:latin typeface="Calibri" pitchFamily="34" charset="0"/>
              </a:rPr>
              <a:t> (of size 1). </a:t>
            </a:r>
          </a:p>
          <a:p>
            <a:r>
              <a:rPr lang="en-US" sz="1600" u="none" dirty="0" smtClean="0">
                <a:solidFill>
                  <a:srgbClr val="FF0000"/>
                </a:solidFill>
                <a:latin typeface="Calibri" pitchFamily="34" charset="0"/>
              </a:rPr>
              <a:t>Note: </a:t>
            </a:r>
            <a:r>
              <a:rPr lang="en-US" sz="1600" u="none" dirty="0" smtClean="0">
                <a:latin typeface="Calibri" pitchFamily="34" charset="0"/>
              </a:rPr>
              <a:t>the selection of the point  is in the </a:t>
            </a:r>
            <a:r>
              <a:rPr lang="en-US" sz="1600" u="none" dirty="0" smtClean="0">
                <a:solidFill>
                  <a:srgbClr val="FF0000"/>
                </a:solidFill>
                <a:latin typeface="Calibri" pitchFamily="34" charset="0"/>
              </a:rPr>
              <a:t>min</a:t>
            </a:r>
            <a:r>
              <a:rPr lang="en-US" sz="1600" u="none" dirty="0" smtClean="0">
                <a:latin typeface="Calibri" pitchFamily="34" charset="0"/>
              </a:rPr>
              <a:t> and therefore  the </a:t>
            </a:r>
            <a:r>
              <a:rPr lang="en-US" sz="1600" u="none" dirty="0" smtClean="0">
                <a:solidFill>
                  <a:srgbClr val="FF0000"/>
                </a:solidFill>
                <a:latin typeface="Calibri" pitchFamily="34" charset="0"/>
              </a:rPr>
              <a:t>max </a:t>
            </a:r>
            <a:r>
              <a:rPr lang="en-US" sz="1600" u="none" dirty="0" smtClean="0">
                <a:latin typeface="Calibri" pitchFamily="34" charset="0"/>
              </a:rPr>
              <a:t>does not change if we scale </a:t>
            </a:r>
            <a:r>
              <a:rPr lang="en-US" sz="1600" u="none" dirty="0" smtClean="0">
                <a:solidFill>
                  <a:srgbClr val="FF0000"/>
                </a:solidFill>
                <a:latin typeface="Calibri" pitchFamily="34" charset="0"/>
              </a:rPr>
              <a:t>w,</a:t>
            </a:r>
            <a:r>
              <a:rPr lang="en-US" sz="1600" u="none" dirty="0" smtClean="0">
                <a:latin typeface="Calibri" pitchFamily="34" charset="0"/>
              </a:rPr>
              <a:t> so it’s okay to only deal with normalized </a:t>
            </a:r>
            <a:r>
              <a:rPr lang="en-US" sz="1600" u="none" dirty="0" smtClean="0">
                <a:solidFill>
                  <a:srgbClr val="FF0000"/>
                </a:solidFill>
                <a:latin typeface="Calibri" pitchFamily="34" charset="0"/>
              </a:rPr>
              <a:t>w</a:t>
            </a:r>
            <a:r>
              <a:rPr lang="en-US" sz="1600" u="none" dirty="0" smtClean="0">
                <a:latin typeface="Calibri" pitchFamily="34" charset="0"/>
              </a:rPr>
              <a:t>’s. </a:t>
            </a:r>
          </a:p>
        </p:txBody>
      </p:sp>
      <p:sp>
        <p:nvSpPr>
          <p:cNvPr id="8" name="Text Box 6"/>
          <p:cNvSpPr txBox="1">
            <a:spLocks noChangeArrowheads="1"/>
          </p:cNvSpPr>
          <p:nvPr/>
        </p:nvSpPr>
        <p:spPr bwMode="auto">
          <a:xfrm>
            <a:off x="228601" y="76200"/>
            <a:ext cx="8762998" cy="338554"/>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u="none" dirty="0" smtClean="0">
                <a:solidFill>
                  <a:srgbClr val="0000FF"/>
                </a:solidFill>
                <a:latin typeface="Calibri" pitchFamily="34" charset="0"/>
              </a:rPr>
              <a:t>(PS0, PS1): The </a:t>
            </a:r>
            <a:r>
              <a:rPr lang="en-US" sz="1600" u="none" dirty="0">
                <a:solidFill>
                  <a:srgbClr val="0000FF"/>
                </a:solidFill>
                <a:latin typeface="Calibri" pitchFamily="34" charset="0"/>
              </a:rPr>
              <a:t>distance between a point </a:t>
            </a:r>
            <a:r>
              <a:rPr lang="en-US" sz="1600" u="none" dirty="0">
                <a:solidFill>
                  <a:srgbClr val="FF0000"/>
                </a:solidFill>
                <a:latin typeface="Calibri" pitchFamily="34" charset="0"/>
              </a:rPr>
              <a:t>x</a:t>
            </a:r>
            <a:r>
              <a:rPr lang="en-US" sz="1600" u="none" dirty="0">
                <a:solidFill>
                  <a:srgbClr val="0000FF"/>
                </a:solidFill>
                <a:latin typeface="Calibri" pitchFamily="34" charset="0"/>
              </a:rPr>
              <a:t> and the hyperplane </a:t>
            </a:r>
            <a:r>
              <a:rPr lang="en-US" sz="1600" u="none" dirty="0" smtClean="0">
                <a:solidFill>
                  <a:srgbClr val="0000FF"/>
                </a:solidFill>
                <a:latin typeface="Calibri" pitchFamily="34" charset="0"/>
              </a:rPr>
              <a:t>defined </a:t>
            </a:r>
            <a:r>
              <a:rPr lang="en-US" sz="1600" u="none" dirty="0">
                <a:solidFill>
                  <a:srgbClr val="0000FF"/>
                </a:solidFill>
                <a:latin typeface="Calibri" pitchFamily="34" charset="0"/>
              </a:rPr>
              <a:t>by </a:t>
            </a:r>
            <a:r>
              <a:rPr lang="en-US" sz="1600" u="none" dirty="0" smtClean="0">
                <a:solidFill>
                  <a:srgbClr val="0000FF"/>
                </a:solidFill>
                <a:latin typeface="Calibri" pitchFamily="34" charset="0"/>
              </a:rPr>
              <a:t> </a:t>
            </a:r>
            <a:r>
              <a:rPr lang="en-US" sz="1600" u="none" dirty="0" smtClean="0">
                <a:solidFill>
                  <a:srgbClr val="FF0000"/>
                </a:solidFill>
                <a:latin typeface="Calibri" pitchFamily="34" charset="0"/>
              </a:rPr>
              <a:t>(</a:t>
            </a:r>
            <a:r>
              <a:rPr lang="en-US" sz="1600" u="none" dirty="0">
                <a:solidFill>
                  <a:srgbClr val="FF0000"/>
                </a:solidFill>
                <a:latin typeface="Calibri" pitchFamily="34" charset="0"/>
              </a:rPr>
              <a:t>w; </a:t>
            </a:r>
            <a:r>
              <a:rPr lang="en-US" sz="1600" u="none" dirty="0" smtClean="0">
                <a:solidFill>
                  <a:srgbClr val="FF0000"/>
                </a:solidFill>
                <a:latin typeface="Calibri" pitchFamily="34" charset="0"/>
              </a:rPr>
              <a:t>b)</a:t>
            </a:r>
            <a:r>
              <a:rPr lang="en-US" sz="1600" u="none" dirty="0">
                <a:solidFill>
                  <a:srgbClr val="0000FF"/>
                </a:solidFill>
                <a:latin typeface="Calibri" pitchFamily="34" charset="0"/>
              </a:rPr>
              <a:t> </a:t>
            </a:r>
            <a:r>
              <a:rPr lang="en-US" sz="1600" u="none" dirty="0" smtClean="0">
                <a:solidFill>
                  <a:srgbClr val="0000FF"/>
                </a:solidFill>
                <a:latin typeface="Calibri" pitchFamily="34" charset="0"/>
              </a:rPr>
              <a:t>is:   |</a:t>
            </a:r>
            <a:r>
              <a:rPr lang="en-US" sz="1600" u="none" dirty="0" err="1" smtClean="0">
                <a:solidFill>
                  <a:srgbClr val="0000FF"/>
                </a:solidFill>
                <a:latin typeface="Times New Roman"/>
              </a:rPr>
              <a:t>w</a:t>
            </a:r>
            <a:r>
              <a:rPr lang="en-US" sz="1600" u="none" baseline="30000" dirty="0" err="1" smtClean="0">
                <a:solidFill>
                  <a:srgbClr val="0000FF"/>
                </a:solidFill>
                <a:latin typeface="Calibri"/>
              </a:rPr>
              <a:t>T</a:t>
            </a:r>
            <a:r>
              <a:rPr lang="en-US" sz="1600" u="none" dirty="0" smtClean="0">
                <a:solidFill>
                  <a:srgbClr val="0000FF"/>
                </a:solidFill>
                <a:latin typeface="Calibri" pitchFamily="34" charset="0"/>
              </a:rPr>
              <a:t> x </a:t>
            </a:r>
            <a:r>
              <a:rPr lang="en-US" sz="1600" u="none" dirty="0">
                <a:solidFill>
                  <a:srgbClr val="0000FF"/>
                </a:solidFill>
                <a:latin typeface="Calibri" pitchFamily="34" charset="0"/>
              </a:rPr>
              <a:t>+ </a:t>
            </a:r>
            <a:r>
              <a:rPr lang="en-US" sz="1600" u="none" dirty="0" smtClean="0">
                <a:solidFill>
                  <a:srgbClr val="0000FF"/>
                </a:solidFill>
                <a:latin typeface="Calibri" pitchFamily="34" charset="0"/>
              </a:rPr>
              <a:t>b|/||w||</a:t>
            </a:r>
            <a:endParaRPr lang="en-US" u="none" dirty="0">
              <a:latin typeface="Calibri" pitchFamily="34" charset="0"/>
            </a:endParaRPr>
          </a:p>
        </p:txBody>
      </p:sp>
      <p:sp>
        <p:nvSpPr>
          <p:cNvPr id="9" name="Text Box 6"/>
          <p:cNvSpPr txBox="1">
            <a:spLocks noChangeArrowheads="1"/>
          </p:cNvSpPr>
          <p:nvPr/>
        </p:nvSpPr>
        <p:spPr bwMode="auto">
          <a:xfrm>
            <a:off x="2057400" y="5715000"/>
            <a:ext cx="4571999" cy="338554"/>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u="none" dirty="0" smtClean="0">
                <a:solidFill>
                  <a:srgbClr val="0000FF"/>
                </a:solidFill>
                <a:latin typeface="Calibri" pitchFamily="34" charset="0"/>
              </a:rPr>
              <a:t>How does it help us to derive these h’s? </a:t>
            </a:r>
            <a:endParaRPr lang="en-US" u="none" dirty="0">
              <a:latin typeface="Calibri" pitchFamily="34" charset="0"/>
            </a:endParaRPr>
          </a:p>
        </p:txBody>
      </p:sp>
      <p:sp>
        <p:nvSpPr>
          <p:cNvPr id="2" name="Rectangle 1"/>
          <p:cNvSpPr/>
          <p:nvPr/>
        </p:nvSpPr>
        <p:spPr>
          <a:xfrm>
            <a:off x="2743200" y="6096000"/>
            <a:ext cx="3162597" cy="369332"/>
          </a:xfrm>
          <a:prstGeom prst="rect">
            <a:avLst/>
          </a:prstGeom>
          <a:solidFill>
            <a:srgbClr val="FFFFCC"/>
          </a:solidFill>
          <a:ln w="38100">
            <a:solidFill>
              <a:schemeClr val="accent1"/>
            </a:solidFill>
          </a:ln>
        </p:spPr>
        <p:txBody>
          <a:bodyPr wrap="none">
            <a:spAutoFit/>
          </a:bodyPr>
          <a:lstStyle/>
          <a:p>
            <a:r>
              <a:rPr lang="en-US" sz="1800" u="none" dirty="0" err="1" smtClean="0">
                <a:solidFill>
                  <a:srgbClr val="0000FF"/>
                </a:solidFill>
                <a:latin typeface="+mj-lt"/>
              </a:rPr>
              <a:t>arg</a:t>
            </a:r>
            <a:r>
              <a:rPr lang="en-US" sz="1800" u="none" dirty="0" err="1" smtClean="0">
                <a:latin typeface="+mj-lt"/>
              </a:rPr>
              <a:t>max</a:t>
            </a:r>
            <a:r>
              <a:rPr lang="en-US" sz="1800" u="none" baseline="-25000" dirty="0">
                <a:latin typeface="+mj-lt"/>
              </a:rPr>
              <a:t>||w||=1</a:t>
            </a:r>
            <a:r>
              <a:rPr lang="en-US" sz="1800" u="none" dirty="0">
                <a:latin typeface="+mj-lt"/>
              </a:rPr>
              <a:t> min</a:t>
            </a:r>
            <a:r>
              <a:rPr lang="en-US" sz="1800" u="none" baseline="-25000" dirty="0">
                <a:latin typeface="+mj-lt"/>
              </a:rPr>
              <a:t>(</a:t>
            </a:r>
            <a:r>
              <a:rPr lang="en-US" sz="1800" u="none" baseline="-25000" dirty="0" err="1">
                <a:latin typeface="+mj-lt"/>
              </a:rPr>
              <a:t>x,y</a:t>
            </a:r>
            <a:r>
              <a:rPr lang="en-US" sz="1800" u="none" baseline="-25000" dirty="0">
                <a:latin typeface="+mj-lt"/>
              </a:rPr>
              <a:t>) </a:t>
            </a:r>
            <a:r>
              <a:rPr lang="en-US" sz="1800" u="none" baseline="-25000" dirty="0">
                <a:latin typeface="cmsy10"/>
              </a:rPr>
              <a:t>2</a:t>
            </a:r>
            <a:r>
              <a:rPr lang="en-US" sz="1800" u="none" baseline="-25000" dirty="0"/>
              <a:t> </a:t>
            </a:r>
            <a:r>
              <a:rPr lang="en-US" sz="1800" u="none" baseline="-25000" dirty="0">
                <a:latin typeface="+mj-lt"/>
              </a:rPr>
              <a:t>S</a:t>
            </a:r>
            <a:r>
              <a:rPr lang="en-US" sz="1800" u="none" dirty="0">
                <a:latin typeface="+mj-lt"/>
              </a:rPr>
              <a:t> |y </a:t>
            </a:r>
            <a:r>
              <a:rPr lang="en-US" sz="1800" u="none" dirty="0" err="1">
                <a:latin typeface="+mj-lt"/>
              </a:rPr>
              <a:t>w</a:t>
            </a:r>
            <a:r>
              <a:rPr lang="en-US" sz="1800" u="none" baseline="30000" dirty="0" err="1">
                <a:latin typeface="+mj-lt"/>
              </a:rPr>
              <a:t>T</a:t>
            </a:r>
            <a:r>
              <a:rPr lang="en-US" sz="1800" u="none" dirty="0">
                <a:latin typeface="+mj-lt"/>
              </a:rPr>
              <a:t> x|</a:t>
            </a:r>
          </a:p>
        </p:txBody>
      </p:sp>
    </p:spTree>
    <p:extLst>
      <p:ext uri="{BB962C8B-B14F-4D97-AF65-F5344CB8AC3E}">
        <p14:creationId xmlns:p14="http://schemas.microsoft.com/office/powerpoint/2010/main" val="135517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dirty="0" smtClean="0"/>
              <a:t>Hard SVM Optimization</a:t>
            </a:r>
            <a:endParaRPr lang="en-US" dirty="0"/>
          </a:p>
        </p:txBody>
      </p:sp>
      <p:sp>
        <p:nvSpPr>
          <p:cNvPr id="586755" name="Rectangle 3"/>
          <p:cNvSpPr>
            <a:spLocks noGrp="1" noChangeArrowheads="1"/>
          </p:cNvSpPr>
          <p:nvPr>
            <p:ph idx="1"/>
          </p:nvPr>
        </p:nvSpPr>
        <p:spPr/>
        <p:txBody>
          <a:bodyPr/>
          <a:lstStyle/>
          <a:p>
            <a:r>
              <a:rPr lang="en-US" dirty="0" smtClean="0"/>
              <a:t>We have shown that the sought after weight vector w is the solution of the following optimization problem:</a:t>
            </a:r>
          </a:p>
          <a:p>
            <a:pPr marL="0" lvl="1" indent="0">
              <a:buClrTx/>
              <a:buNone/>
            </a:pPr>
            <a:endParaRPr lang="en-US" dirty="0" smtClean="0">
              <a:solidFill>
                <a:srgbClr val="0000FF"/>
              </a:solidFill>
            </a:endParaRPr>
          </a:p>
          <a:p>
            <a:pPr marL="0" lvl="1" indent="0">
              <a:buClrTx/>
              <a:buNone/>
            </a:pPr>
            <a:r>
              <a:rPr lang="en-US" dirty="0" smtClean="0">
                <a:solidFill>
                  <a:schemeClr val="tx1"/>
                </a:solidFill>
              </a:rPr>
              <a:t>SVM Optimization:  </a:t>
            </a:r>
            <a:r>
              <a:rPr lang="en-US" dirty="0" smtClean="0">
                <a:solidFill>
                  <a:srgbClr val="FF0000"/>
                </a:solidFill>
              </a:rPr>
              <a:t>(***)</a:t>
            </a:r>
          </a:p>
          <a:p>
            <a:pPr marL="342900" lvl="1" indent="-342900">
              <a:buClrTx/>
              <a:buBlip>
                <a:blip r:embed="rId3"/>
              </a:buBlip>
            </a:pPr>
            <a:r>
              <a:rPr lang="en-US" dirty="0" smtClean="0">
                <a:solidFill>
                  <a:srgbClr val="0000FF"/>
                </a:solidFill>
              </a:rPr>
              <a:t>Minimize:  </a:t>
            </a:r>
            <a:r>
              <a:rPr lang="en-US" dirty="0" smtClean="0">
                <a:solidFill>
                  <a:schemeClr val="tx1"/>
                </a:solidFill>
              </a:rPr>
              <a:t>½ ||</a:t>
            </a:r>
            <a:r>
              <a:rPr lang="en-US" dirty="0">
                <a:solidFill>
                  <a:schemeClr val="tx1"/>
                </a:solidFill>
              </a:rPr>
              <a:t>w||</a:t>
            </a:r>
            <a:r>
              <a:rPr lang="en-US" baseline="30000" dirty="0">
                <a:solidFill>
                  <a:schemeClr val="tx1"/>
                </a:solidFill>
              </a:rPr>
              <a:t>2</a:t>
            </a:r>
            <a:r>
              <a:rPr lang="en-US" dirty="0">
                <a:solidFill>
                  <a:schemeClr val="tx1"/>
                </a:solidFill>
              </a:rPr>
              <a:t> </a:t>
            </a:r>
            <a:r>
              <a:rPr lang="en-US" dirty="0" smtClean="0">
                <a:solidFill>
                  <a:srgbClr val="FF0000"/>
                </a:solidFill>
              </a:rPr>
              <a:t>                                            </a:t>
            </a:r>
          </a:p>
          <a:p>
            <a:pPr marL="0" lvl="1" indent="0">
              <a:buClrTx/>
              <a:buNone/>
            </a:pPr>
            <a:r>
              <a:rPr lang="en-US" dirty="0">
                <a:solidFill>
                  <a:srgbClr val="FF0000"/>
                </a:solidFill>
              </a:rPr>
              <a:t> </a:t>
            </a:r>
            <a:r>
              <a:rPr lang="en-US" dirty="0" smtClean="0">
                <a:solidFill>
                  <a:srgbClr val="FF0000"/>
                </a:solidFill>
              </a:rPr>
              <a:t>    </a:t>
            </a:r>
            <a:r>
              <a:rPr lang="en-US" dirty="0" smtClean="0">
                <a:solidFill>
                  <a:srgbClr val="0000FF"/>
                </a:solidFill>
              </a:rPr>
              <a:t>Subject to:</a:t>
            </a:r>
            <a:r>
              <a:rPr lang="en-US" dirty="0" smtClean="0">
                <a:solidFill>
                  <a:schemeClr val="tx1"/>
                </a:solidFill>
              </a:rPr>
              <a:t> </a:t>
            </a:r>
            <a:r>
              <a:rPr lang="en-US" dirty="0" smtClean="0">
                <a:solidFill>
                  <a:schemeClr val="tx1"/>
                </a:solidFill>
                <a:latin typeface="cmsy10"/>
              </a:rPr>
              <a:t>8</a:t>
            </a:r>
            <a:r>
              <a:rPr lang="en-US" dirty="0" smtClean="0">
                <a:solidFill>
                  <a:schemeClr val="tx1"/>
                </a:solidFill>
              </a:rPr>
              <a:t> </a:t>
            </a:r>
            <a:r>
              <a:rPr lang="en-US" dirty="0">
                <a:solidFill>
                  <a:schemeClr val="tx1"/>
                </a:solidFill>
              </a:rPr>
              <a:t>(</a:t>
            </a:r>
            <a:r>
              <a:rPr lang="en-US" dirty="0" err="1">
                <a:solidFill>
                  <a:schemeClr val="tx1"/>
                </a:solidFill>
              </a:rPr>
              <a:t>x,y</a:t>
            </a:r>
            <a:r>
              <a:rPr lang="en-US" dirty="0">
                <a:solidFill>
                  <a:schemeClr val="tx1"/>
                </a:solidFill>
              </a:rPr>
              <a:t>) </a:t>
            </a:r>
            <a:r>
              <a:rPr lang="en-US" dirty="0">
                <a:solidFill>
                  <a:schemeClr val="tx1"/>
                </a:solidFill>
                <a:latin typeface="cmsy10"/>
              </a:rPr>
              <a:t>2</a:t>
            </a:r>
            <a:r>
              <a:rPr lang="en-US" dirty="0">
                <a:solidFill>
                  <a:schemeClr val="tx1"/>
                </a:solidFill>
              </a:rPr>
              <a:t> </a:t>
            </a:r>
            <a:r>
              <a:rPr lang="en-US" dirty="0" smtClean="0">
                <a:solidFill>
                  <a:schemeClr val="tx1"/>
                </a:solidFill>
              </a:rPr>
              <a:t>S:     y </a:t>
            </a:r>
            <a:r>
              <a:rPr lang="en-US" dirty="0" err="1">
                <a:solidFill>
                  <a:schemeClr val="tx1"/>
                </a:solidFill>
              </a:rPr>
              <a:t>w</a:t>
            </a:r>
            <a:r>
              <a:rPr lang="en-US" baseline="30000" dirty="0" err="1">
                <a:solidFill>
                  <a:schemeClr val="tx1"/>
                </a:solidFill>
              </a:rPr>
              <a:t>T</a:t>
            </a:r>
            <a:r>
              <a:rPr lang="en-US" dirty="0">
                <a:solidFill>
                  <a:schemeClr val="tx1"/>
                </a:solidFill>
              </a:rPr>
              <a:t> x </a:t>
            </a:r>
            <a:r>
              <a:rPr lang="en-US" dirty="0">
                <a:solidFill>
                  <a:schemeClr val="tx1"/>
                </a:solidFill>
                <a:latin typeface="cmsy10"/>
              </a:rPr>
              <a:t>¸</a:t>
            </a:r>
            <a:r>
              <a:rPr lang="en-US" dirty="0">
                <a:solidFill>
                  <a:schemeClr val="tx1"/>
                </a:solidFill>
              </a:rPr>
              <a:t> 1 </a:t>
            </a:r>
            <a:r>
              <a:rPr lang="en-US" dirty="0" smtClean="0">
                <a:solidFill>
                  <a:schemeClr val="tx1"/>
                </a:solidFill>
              </a:rPr>
              <a:t>    </a:t>
            </a:r>
            <a:endParaRPr lang="en-US" dirty="0">
              <a:solidFill>
                <a:srgbClr val="FF0000"/>
              </a:solidFill>
            </a:endParaRPr>
          </a:p>
          <a:p>
            <a:endParaRPr lang="en-US" dirty="0" smtClean="0"/>
          </a:p>
          <a:p>
            <a:r>
              <a:rPr lang="en-US" dirty="0" smtClean="0"/>
              <a:t>This is an optimization problem in (n+1) variables, with |S|=m inequality constraints.   </a:t>
            </a:r>
          </a:p>
          <a:p>
            <a:endParaRPr lang="en-US" dirty="0" smtClean="0"/>
          </a:p>
          <a:p>
            <a:endParaRPr lang="en-US" dirty="0" smtClean="0"/>
          </a:p>
          <a:p>
            <a:endParaRPr lang="en-US" dirty="0"/>
          </a:p>
        </p:txBody>
      </p:sp>
      <p:sp>
        <p:nvSpPr>
          <p:cNvPr id="7" name="Content Placeholder 6"/>
          <p:cNvSpPr>
            <a:spLocks noGrp="1"/>
          </p:cNvSpPr>
          <p:nvPr>
            <p:ph sz="quarter" idx="13"/>
          </p:nvPr>
        </p:nvSpPr>
        <p:spPr/>
        <p:txBody>
          <a:bodyPr/>
          <a:lstStyle/>
          <a:p>
            <a:endParaRPr lang="en-US" dirty="0"/>
          </a:p>
        </p:txBody>
      </p:sp>
      <p:sp>
        <p:nvSpPr>
          <p:cNvPr id="5" name="Slide Number Placeholder 4"/>
          <p:cNvSpPr>
            <a:spLocks noGrp="1"/>
          </p:cNvSpPr>
          <p:nvPr>
            <p:ph type="sldNum" sz="quarter" idx="15"/>
          </p:nvPr>
        </p:nvSpPr>
        <p:spPr/>
        <p:txBody>
          <a:bodyPr/>
          <a:lstStyle/>
          <a:p>
            <a:fld id="{FB76099C-54F9-4F95-B5A7-FA0FA002D1A5}" type="slidenum">
              <a:rPr lang="en-US" smtClean="0"/>
              <a:pPr/>
              <a:t>107</a:t>
            </a:fld>
            <a:endParaRPr lang="en-US"/>
          </a:p>
        </p:txBody>
      </p:sp>
    </p:spTree>
    <p:extLst>
      <p:ext uri="{BB962C8B-B14F-4D97-AF65-F5344CB8AC3E}">
        <p14:creationId xmlns:p14="http://schemas.microsoft.com/office/powerpoint/2010/main" val="4387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6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7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6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dirty="0" smtClean="0"/>
              <a:t>Support Vector Machines</a:t>
            </a:r>
            <a:endParaRPr lang="en-US" dirty="0"/>
          </a:p>
        </p:txBody>
      </p:sp>
      <p:sp>
        <p:nvSpPr>
          <p:cNvPr id="586755" name="Rectangle 3"/>
          <p:cNvSpPr>
            <a:spLocks noGrp="1" noChangeArrowheads="1"/>
          </p:cNvSpPr>
          <p:nvPr>
            <p:ph idx="1"/>
          </p:nvPr>
        </p:nvSpPr>
        <p:spPr/>
        <p:txBody>
          <a:bodyPr/>
          <a:lstStyle/>
          <a:p>
            <a:r>
              <a:rPr lang="en-US" dirty="0" smtClean="0"/>
              <a:t>The name “Support Vector Machine” stems from the fact that </a:t>
            </a:r>
            <a:r>
              <a:rPr lang="en-US" dirty="0" smtClean="0">
                <a:solidFill>
                  <a:srgbClr val="0000FF"/>
                </a:solidFill>
              </a:rPr>
              <a:t>w*</a:t>
            </a:r>
            <a:r>
              <a:rPr lang="en-US" dirty="0" smtClean="0"/>
              <a:t> is </a:t>
            </a:r>
            <a:r>
              <a:rPr lang="en-US" dirty="0" smtClean="0">
                <a:solidFill>
                  <a:srgbClr val="0000FF"/>
                </a:solidFill>
              </a:rPr>
              <a:t>supported</a:t>
            </a:r>
            <a:r>
              <a:rPr lang="en-US" dirty="0" smtClean="0"/>
              <a:t> by (i.e. is the linear span of) the examples that are exactly at a distance </a:t>
            </a:r>
            <a:r>
              <a:rPr lang="en-US" dirty="0" smtClean="0">
                <a:solidFill>
                  <a:srgbClr val="0000FF"/>
                </a:solidFill>
              </a:rPr>
              <a:t>1/||w*|| </a:t>
            </a:r>
            <a:r>
              <a:rPr lang="en-US" dirty="0" smtClean="0"/>
              <a:t>from the separating hyperplane. These vectors are therefore called </a:t>
            </a:r>
            <a:r>
              <a:rPr lang="en-US" dirty="0" smtClean="0">
                <a:solidFill>
                  <a:srgbClr val="0000FF"/>
                </a:solidFill>
              </a:rPr>
              <a:t>support vectors</a:t>
            </a:r>
            <a:r>
              <a:rPr lang="en-US" dirty="0" smtClean="0"/>
              <a:t>. </a:t>
            </a:r>
          </a:p>
          <a:p>
            <a:endParaRPr lang="en-US" dirty="0" smtClean="0">
              <a:solidFill>
                <a:srgbClr val="0000FF"/>
              </a:solidFill>
            </a:endParaRPr>
          </a:p>
          <a:p>
            <a:r>
              <a:rPr lang="en-US" dirty="0" smtClean="0">
                <a:solidFill>
                  <a:srgbClr val="0000FF"/>
                </a:solidFill>
              </a:rPr>
              <a:t>Theorem: </a:t>
            </a:r>
            <a:r>
              <a:rPr lang="en-US" dirty="0" smtClean="0"/>
              <a:t>Let </a:t>
            </a:r>
            <a:r>
              <a:rPr lang="en-US" dirty="0" smtClean="0">
                <a:solidFill>
                  <a:srgbClr val="0000FF"/>
                </a:solidFill>
              </a:rPr>
              <a:t>w*</a:t>
            </a:r>
            <a:r>
              <a:rPr lang="en-US" dirty="0" smtClean="0"/>
              <a:t> be the minimizer of</a:t>
            </a:r>
          </a:p>
          <a:p>
            <a:pPr marL="0" indent="0">
              <a:buNone/>
            </a:pPr>
            <a:r>
              <a:rPr lang="en-US" dirty="0"/>
              <a:t> </a:t>
            </a:r>
            <a:r>
              <a:rPr lang="en-US" dirty="0" smtClean="0"/>
              <a:t>     the SVM optimization problem </a:t>
            </a:r>
            <a:r>
              <a:rPr lang="en-US" dirty="0" smtClean="0">
                <a:solidFill>
                  <a:srgbClr val="FF0000"/>
                </a:solidFill>
              </a:rPr>
              <a:t>(***)</a:t>
            </a:r>
            <a:r>
              <a:rPr lang="en-US" dirty="0" smtClean="0"/>
              <a:t> </a:t>
            </a:r>
          </a:p>
          <a:p>
            <a:pPr marL="0" indent="0">
              <a:buNone/>
            </a:pPr>
            <a:r>
              <a:rPr lang="en-US" dirty="0"/>
              <a:t> </a:t>
            </a:r>
            <a:r>
              <a:rPr lang="en-US" dirty="0" smtClean="0"/>
              <a:t>    for S = {(</a:t>
            </a:r>
            <a:r>
              <a:rPr lang="en-US" dirty="0" smtClean="0">
                <a:latin typeface="Times New Roman"/>
              </a:rPr>
              <a:t>x</a:t>
            </a:r>
            <a:r>
              <a:rPr lang="en-US" baseline="-25000" dirty="0" smtClean="0">
                <a:latin typeface="Calibri"/>
              </a:rPr>
              <a:t>i</a:t>
            </a:r>
            <a:r>
              <a:rPr lang="en-US" dirty="0" smtClean="0"/>
              <a:t>, </a:t>
            </a:r>
            <a:r>
              <a:rPr lang="en-US" dirty="0" err="1" smtClean="0">
                <a:latin typeface="Times New Roman"/>
              </a:rPr>
              <a:t>y</a:t>
            </a:r>
            <a:r>
              <a:rPr lang="en-US" baseline="-25000" dirty="0" err="1" smtClean="0">
                <a:latin typeface="Calibri"/>
              </a:rPr>
              <a:t>i</a:t>
            </a:r>
            <a:r>
              <a:rPr lang="en-US" dirty="0" smtClean="0"/>
              <a:t>)}.    Let </a:t>
            </a:r>
            <a:r>
              <a:rPr lang="en-US" dirty="0" smtClean="0">
                <a:solidFill>
                  <a:srgbClr val="0000FF"/>
                </a:solidFill>
              </a:rPr>
              <a:t>I= {</a:t>
            </a:r>
            <a:r>
              <a:rPr lang="en-US" dirty="0" err="1" smtClean="0">
                <a:solidFill>
                  <a:srgbClr val="0000FF"/>
                </a:solidFill>
              </a:rPr>
              <a:t>i</a:t>
            </a:r>
            <a:r>
              <a:rPr lang="en-US" dirty="0" smtClean="0">
                <a:solidFill>
                  <a:srgbClr val="0000FF"/>
                </a:solidFill>
              </a:rPr>
              <a:t>: w</a:t>
            </a:r>
            <a:r>
              <a:rPr lang="en-US" baseline="30000" dirty="0" smtClean="0">
                <a:solidFill>
                  <a:srgbClr val="0000FF"/>
                </a:solidFill>
                <a:latin typeface="Calibri"/>
              </a:rPr>
              <a:t>*</a:t>
            </a:r>
            <a:r>
              <a:rPr lang="en-US" baseline="30000" dirty="0" err="1" smtClean="0">
                <a:solidFill>
                  <a:srgbClr val="0000FF"/>
                </a:solidFill>
              </a:rPr>
              <a:t>T</a:t>
            </a:r>
            <a:r>
              <a:rPr lang="en-US" dirty="0" err="1" smtClean="0">
                <a:solidFill>
                  <a:srgbClr val="0000FF"/>
                </a:solidFill>
              </a:rPr>
              <a:t>x</a:t>
            </a:r>
            <a:r>
              <a:rPr lang="en-US" dirty="0" smtClean="0">
                <a:solidFill>
                  <a:srgbClr val="0000FF"/>
                </a:solidFill>
              </a:rPr>
              <a:t> = 1}. </a:t>
            </a:r>
          </a:p>
          <a:p>
            <a:pPr marL="0" indent="0">
              <a:buNone/>
            </a:pPr>
            <a:r>
              <a:rPr lang="en-US" dirty="0">
                <a:solidFill>
                  <a:srgbClr val="0000FF"/>
                </a:solidFill>
              </a:rPr>
              <a:t> </a:t>
            </a:r>
            <a:r>
              <a:rPr lang="en-US" dirty="0" smtClean="0">
                <a:solidFill>
                  <a:srgbClr val="0000FF"/>
                </a:solidFill>
              </a:rPr>
              <a:t>    </a:t>
            </a:r>
            <a:r>
              <a:rPr lang="en-US" dirty="0" smtClean="0"/>
              <a:t>Then there exists coefficients </a:t>
            </a:r>
            <a:r>
              <a:rPr lang="en-US" dirty="0" smtClean="0">
                <a:latin typeface="cmmi10"/>
              </a:rPr>
              <a:t>®</a:t>
            </a:r>
            <a:r>
              <a:rPr lang="en-US" baseline="-25000" dirty="0" err="1" smtClean="0">
                <a:latin typeface="Calibri"/>
              </a:rPr>
              <a:t>i</a:t>
            </a:r>
            <a:r>
              <a:rPr lang="en-US" dirty="0" smtClean="0"/>
              <a:t> &gt;0 such that:</a:t>
            </a:r>
          </a:p>
          <a:p>
            <a:pPr marL="0" indent="0">
              <a:buNone/>
            </a:pPr>
            <a:r>
              <a:rPr lang="en-US" dirty="0">
                <a:solidFill>
                  <a:srgbClr val="0000FF"/>
                </a:solidFill>
              </a:rPr>
              <a:t> </a:t>
            </a:r>
            <a:r>
              <a:rPr lang="en-US" dirty="0" smtClean="0">
                <a:solidFill>
                  <a:srgbClr val="0000FF"/>
                </a:solidFill>
              </a:rPr>
              <a:t>                              w</a:t>
            </a:r>
            <a:r>
              <a:rPr lang="en-US" baseline="30000" dirty="0" smtClean="0">
                <a:solidFill>
                  <a:srgbClr val="0000FF"/>
                </a:solidFill>
                <a:latin typeface="Calibri"/>
              </a:rPr>
              <a:t>*</a:t>
            </a:r>
            <a:r>
              <a:rPr lang="en-US" dirty="0" smtClean="0">
                <a:solidFill>
                  <a:srgbClr val="0000FF"/>
                </a:solidFill>
              </a:rPr>
              <a:t> = </a:t>
            </a:r>
            <a:r>
              <a:rPr lang="en-US" dirty="0" smtClean="0">
                <a:solidFill>
                  <a:srgbClr val="0000FF"/>
                </a:solidFill>
                <a:latin typeface="Symbol"/>
                <a:sym typeface="Symbol"/>
              </a:rPr>
              <a:t></a:t>
            </a:r>
            <a:r>
              <a:rPr lang="en-US" baseline="-25000" dirty="0" err="1" smtClean="0">
                <a:solidFill>
                  <a:srgbClr val="0000FF"/>
                </a:solidFill>
                <a:latin typeface="Calibri"/>
                <a:sym typeface="Symbol"/>
              </a:rPr>
              <a:t>i</a:t>
            </a:r>
            <a:r>
              <a:rPr lang="en-US" baseline="-25000" dirty="0" smtClean="0">
                <a:solidFill>
                  <a:srgbClr val="0000FF"/>
                </a:solidFill>
                <a:latin typeface="Calibri"/>
                <a:sym typeface="Symbol"/>
              </a:rPr>
              <a:t> </a:t>
            </a:r>
            <a:r>
              <a:rPr lang="en-US" baseline="-25000" dirty="0" smtClean="0">
                <a:solidFill>
                  <a:srgbClr val="0000FF"/>
                </a:solidFill>
                <a:latin typeface="cmsy10"/>
                <a:sym typeface="Symbol"/>
              </a:rPr>
              <a:t>2</a:t>
            </a:r>
            <a:r>
              <a:rPr lang="en-US" baseline="-25000" dirty="0" smtClean="0">
                <a:solidFill>
                  <a:srgbClr val="0000FF"/>
                </a:solidFill>
                <a:latin typeface="Calibri"/>
                <a:sym typeface="Symbol"/>
              </a:rPr>
              <a:t> I</a:t>
            </a:r>
            <a:r>
              <a:rPr lang="en-US" dirty="0" smtClean="0">
                <a:solidFill>
                  <a:srgbClr val="0000FF"/>
                </a:solidFill>
              </a:rPr>
              <a:t> </a:t>
            </a:r>
            <a:r>
              <a:rPr lang="en-US" dirty="0" smtClean="0">
                <a:solidFill>
                  <a:srgbClr val="0000FF"/>
                </a:solidFill>
                <a:latin typeface="cmmi10"/>
              </a:rPr>
              <a:t>®</a:t>
            </a:r>
            <a:r>
              <a:rPr lang="en-US" baseline="-25000" dirty="0" err="1" smtClean="0">
                <a:solidFill>
                  <a:srgbClr val="0000FF"/>
                </a:solidFill>
                <a:latin typeface="Calibri"/>
              </a:rPr>
              <a:t>i</a:t>
            </a:r>
            <a:r>
              <a:rPr lang="en-US" dirty="0" smtClean="0">
                <a:solidFill>
                  <a:srgbClr val="0000FF"/>
                </a:solidFill>
              </a:rPr>
              <a:t> </a:t>
            </a:r>
            <a:r>
              <a:rPr lang="en-US" dirty="0" err="1" smtClean="0">
                <a:solidFill>
                  <a:srgbClr val="0000FF"/>
                </a:solidFill>
                <a:latin typeface="Times New Roman"/>
              </a:rPr>
              <a:t>y</a:t>
            </a:r>
            <a:r>
              <a:rPr lang="en-US" baseline="-25000" dirty="0" err="1" smtClean="0">
                <a:solidFill>
                  <a:srgbClr val="0000FF"/>
                </a:solidFill>
                <a:latin typeface="Calibri"/>
              </a:rPr>
              <a:t>i</a:t>
            </a:r>
            <a:r>
              <a:rPr lang="en-US" dirty="0" smtClean="0">
                <a:solidFill>
                  <a:srgbClr val="0000FF"/>
                </a:solidFill>
              </a:rPr>
              <a:t> </a:t>
            </a:r>
            <a:r>
              <a:rPr lang="en-US" dirty="0" smtClean="0">
                <a:solidFill>
                  <a:srgbClr val="0000FF"/>
                </a:solidFill>
                <a:latin typeface="Times New Roman"/>
              </a:rPr>
              <a:t>x</a:t>
            </a:r>
            <a:r>
              <a:rPr lang="en-US" baseline="-25000" dirty="0" smtClean="0">
                <a:solidFill>
                  <a:srgbClr val="0000FF"/>
                </a:solidFill>
                <a:latin typeface="Calibri"/>
              </a:rPr>
              <a:t>i</a:t>
            </a:r>
          </a:p>
        </p:txBody>
      </p:sp>
      <p:pic>
        <p:nvPicPr>
          <p:cNvPr id="2" name="Content Placeholder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629400" y="2971800"/>
            <a:ext cx="2362200" cy="2057400"/>
          </a:xfrm>
        </p:spPr>
      </p:pic>
      <p:sp>
        <p:nvSpPr>
          <p:cNvPr id="5" name="Slide Number Placeholder 4"/>
          <p:cNvSpPr>
            <a:spLocks noGrp="1"/>
          </p:cNvSpPr>
          <p:nvPr>
            <p:ph type="sldNum" sz="quarter" idx="15"/>
          </p:nvPr>
        </p:nvSpPr>
        <p:spPr/>
        <p:txBody>
          <a:bodyPr/>
          <a:lstStyle/>
          <a:p>
            <a:fld id="{FB76099C-54F9-4F95-B5A7-FA0FA002D1A5}" type="slidenum">
              <a:rPr lang="en-US" smtClean="0"/>
              <a:pPr/>
              <a:t>108</a:t>
            </a:fld>
            <a:endParaRPr lang="en-US"/>
          </a:p>
        </p:txBody>
      </p:sp>
      <p:sp>
        <p:nvSpPr>
          <p:cNvPr id="9" name="Rectangular Callout 8"/>
          <p:cNvSpPr/>
          <p:nvPr/>
        </p:nvSpPr>
        <p:spPr>
          <a:xfrm>
            <a:off x="6858000" y="5410200"/>
            <a:ext cx="1905000" cy="609600"/>
          </a:xfrm>
          <a:prstGeom prst="wedgeRectCallout">
            <a:avLst>
              <a:gd name="adj1" fmla="val -100872"/>
              <a:gd name="adj2" fmla="val 8347"/>
            </a:avLst>
          </a:prstGeom>
          <a:solidFill>
            <a:srgbClr val="FFFFCC"/>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rgbClr val="FF0000"/>
                </a:solidFill>
              </a:rPr>
              <a:t>This representation should ring a bell…</a:t>
            </a:r>
            <a:endParaRPr lang="en-US" sz="1600" u="none" baseline="-25000" dirty="0">
              <a:solidFill>
                <a:schemeClr val="tx1"/>
              </a:solidFill>
              <a:latin typeface="Calibri"/>
            </a:endParaRPr>
          </a:p>
        </p:txBody>
      </p:sp>
    </p:spTree>
    <p:extLst>
      <p:ext uri="{BB962C8B-B14F-4D97-AF65-F5344CB8AC3E}">
        <p14:creationId xmlns:p14="http://schemas.microsoft.com/office/powerpoint/2010/main" val="2281427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67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67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67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7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67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en-US" dirty="0" smtClean="0"/>
              <a:t>Maximal Margin</a:t>
            </a:r>
            <a:endParaRPr lang="en-US" dirty="0"/>
          </a:p>
        </p:txBody>
      </p:sp>
      <p:sp>
        <p:nvSpPr>
          <p:cNvPr id="6" name="Slide Number Placeholder 4"/>
          <p:cNvSpPr>
            <a:spLocks noGrp="1"/>
          </p:cNvSpPr>
          <p:nvPr>
            <p:ph type="sldNum" sz="quarter" idx="10"/>
          </p:nvPr>
        </p:nvSpPr>
        <p:spPr/>
        <p:txBody>
          <a:bodyPr/>
          <a:lstStyle/>
          <a:p>
            <a:fld id="{B17A37EA-13B8-48F8-877E-DD26D0F75B75}" type="slidenum">
              <a:rPr lang="en-US" smtClean="0"/>
              <a:pPr/>
              <a:t>109</a:t>
            </a:fld>
            <a:endParaRPr lang="en-US"/>
          </a:p>
        </p:txBody>
      </p:sp>
      <p:sp>
        <p:nvSpPr>
          <p:cNvPr id="614403" name="Rectangle 3"/>
          <p:cNvSpPr>
            <a:spLocks noGrp="1" noChangeArrowheads="1"/>
          </p:cNvSpPr>
          <p:nvPr>
            <p:ph type="body" idx="4294967295"/>
          </p:nvPr>
        </p:nvSpPr>
        <p:spPr>
          <a:xfrm>
            <a:off x="990600" y="1219200"/>
            <a:ext cx="8153400" cy="5181600"/>
          </a:xfrm>
        </p:spPr>
        <p:txBody>
          <a:bodyPr/>
          <a:lstStyle/>
          <a:p>
            <a:pPr marL="342900" lvl="1" indent="-342900">
              <a:lnSpc>
                <a:spcPct val="80000"/>
              </a:lnSpc>
              <a:buClrTx/>
              <a:buBlip>
                <a:blip r:embed="rId3"/>
              </a:buBlip>
            </a:pPr>
            <a:endParaRPr lang="en-US" dirty="0">
              <a:solidFill>
                <a:srgbClr val="0000FF"/>
              </a:solidFill>
              <a:latin typeface="cmmi10"/>
            </a:endParaRPr>
          </a:p>
          <a:p>
            <a:pPr marL="0" lvl="1" indent="0">
              <a:lnSpc>
                <a:spcPct val="80000"/>
              </a:lnSpc>
              <a:buClrTx/>
              <a:buNone/>
            </a:pPr>
            <a:r>
              <a:rPr lang="en-US" dirty="0" smtClean="0">
                <a:solidFill>
                  <a:srgbClr val="0000FF"/>
                </a:solidFill>
                <a:latin typeface="cmmi10"/>
              </a:rPr>
              <a:t>              </a:t>
            </a: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p:txBody>
      </p:sp>
      <p:pic>
        <p:nvPicPr>
          <p:cNvPr id="614404" name="Picture 4" descr="linear-v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6181725" cy="3171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5486400" y="1888668"/>
            <a:ext cx="3505200" cy="2246769"/>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u="none" dirty="0" smtClean="0">
                <a:latin typeface="Calibri" pitchFamily="34" charset="0"/>
              </a:rPr>
              <a:t>The margin of a linear separator</a:t>
            </a:r>
          </a:p>
          <a:p>
            <a:r>
              <a:rPr lang="en-US" sz="2000" u="none" dirty="0" err="1">
                <a:solidFill>
                  <a:srgbClr val="0000FF"/>
                </a:solidFill>
              </a:rPr>
              <a:t>w</a:t>
            </a:r>
            <a:r>
              <a:rPr lang="en-US" sz="2000" u="none" baseline="30000" dirty="0" err="1">
                <a:solidFill>
                  <a:srgbClr val="0000FF"/>
                </a:solidFill>
              </a:rPr>
              <a:t>T</a:t>
            </a:r>
            <a:r>
              <a:rPr lang="en-US" sz="2000" u="none" dirty="0">
                <a:solidFill>
                  <a:srgbClr val="0000FF"/>
                </a:solidFill>
              </a:rPr>
              <a:t> </a:t>
            </a:r>
            <a:r>
              <a:rPr lang="en-US" sz="2000" u="none" dirty="0" err="1" smtClean="0">
                <a:solidFill>
                  <a:srgbClr val="0000FF"/>
                </a:solidFill>
              </a:rPr>
              <a:t>x+b</a:t>
            </a:r>
            <a:r>
              <a:rPr lang="en-US" sz="2000" u="none" dirty="0" smtClean="0">
                <a:solidFill>
                  <a:srgbClr val="0000FF"/>
                </a:solidFill>
              </a:rPr>
              <a:t> = 0</a:t>
            </a:r>
          </a:p>
          <a:p>
            <a:r>
              <a:rPr lang="en-US" sz="2000" u="none" dirty="0" smtClean="0">
                <a:latin typeface="Calibri" pitchFamily="34" charset="0"/>
              </a:rPr>
              <a:t>is </a:t>
            </a:r>
            <a:r>
              <a:rPr lang="en-US" altLang="zh-TW" sz="2000" u="none" dirty="0" smtClean="0">
                <a:solidFill>
                  <a:srgbClr val="0000FF"/>
                </a:solidFill>
              </a:rPr>
              <a:t>2 / ||</a:t>
            </a:r>
            <a:r>
              <a:rPr lang="en-US" altLang="zh-TW" sz="2000" u="none" dirty="0">
                <a:solidFill>
                  <a:srgbClr val="0000FF"/>
                </a:solidFill>
              </a:rPr>
              <a:t>w</a:t>
            </a:r>
            <a:r>
              <a:rPr lang="en-US" altLang="zh-TW" sz="2000" u="none" dirty="0" smtClean="0">
                <a:solidFill>
                  <a:srgbClr val="0000FF"/>
                </a:solidFill>
              </a:rPr>
              <a:t>||</a:t>
            </a:r>
          </a:p>
          <a:p>
            <a:endParaRPr lang="en-US" sz="2000" u="none" dirty="0" smtClean="0">
              <a:solidFill>
                <a:srgbClr val="0000FF"/>
              </a:solidFill>
              <a:latin typeface="Calibri" pitchFamily="34" charset="0"/>
            </a:endParaRPr>
          </a:p>
          <a:p>
            <a:r>
              <a:rPr lang="en-US" sz="2000" u="none" dirty="0" smtClean="0">
                <a:solidFill>
                  <a:srgbClr val="FF0000"/>
                </a:solidFill>
                <a:latin typeface="Calibri" pitchFamily="34" charset="0"/>
              </a:rPr>
              <a:t>max</a:t>
            </a:r>
            <a:r>
              <a:rPr lang="en-US" sz="2000" u="none" dirty="0" smtClean="0">
                <a:solidFill>
                  <a:srgbClr val="0000FF"/>
                </a:solidFill>
                <a:latin typeface="Calibri" pitchFamily="34" charset="0"/>
              </a:rPr>
              <a:t>  </a:t>
            </a:r>
            <a:r>
              <a:rPr lang="en-US" altLang="zh-TW" sz="2000" u="none" dirty="0">
                <a:solidFill>
                  <a:srgbClr val="0000FF"/>
                </a:solidFill>
              </a:rPr>
              <a:t>2 / ||w</a:t>
            </a:r>
            <a:r>
              <a:rPr lang="en-US" altLang="zh-TW" sz="2000" u="none" dirty="0" smtClean="0">
                <a:solidFill>
                  <a:srgbClr val="0000FF"/>
                </a:solidFill>
              </a:rPr>
              <a:t>||</a:t>
            </a:r>
            <a:r>
              <a:rPr lang="zh-TW" altLang="en-US" sz="2000" u="none" dirty="0" smtClean="0">
                <a:solidFill>
                  <a:srgbClr val="0000FF"/>
                </a:solidFill>
              </a:rPr>
              <a:t> </a:t>
            </a:r>
            <a:r>
              <a:rPr lang="en-US" altLang="zh-TW" sz="2000" u="none" dirty="0" smtClean="0">
                <a:solidFill>
                  <a:srgbClr val="0000FF"/>
                </a:solidFill>
              </a:rPr>
              <a:t>=</a:t>
            </a:r>
            <a:r>
              <a:rPr lang="zh-TW" altLang="en-US" sz="2000" u="none" dirty="0" smtClean="0">
                <a:solidFill>
                  <a:srgbClr val="0000FF"/>
                </a:solidFill>
              </a:rPr>
              <a:t> </a:t>
            </a:r>
            <a:r>
              <a:rPr lang="en-US" sz="2000" u="none" dirty="0" smtClean="0">
                <a:solidFill>
                  <a:srgbClr val="FF0000"/>
                </a:solidFill>
                <a:latin typeface="Calibri" pitchFamily="34" charset="0"/>
              </a:rPr>
              <a:t>min</a:t>
            </a:r>
            <a:r>
              <a:rPr lang="en-US" altLang="zh-TW" sz="2000" u="none" dirty="0" smtClean="0">
                <a:solidFill>
                  <a:srgbClr val="0000FF"/>
                </a:solidFill>
              </a:rPr>
              <a:t> ||</a:t>
            </a:r>
            <a:r>
              <a:rPr lang="en-US" altLang="zh-TW" sz="2000" u="none" dirty="0">
                <a:solidFill>
                  <a:srgbClr val="0000FF"/>
                </a:solidFill>
              </a:rPr>
              <a:t>w</a:t>
            </a:r>
            <a:r>
              <a:rPr lang="en-US" altLang="zh-TW" sz="2000" u="none" dirty="0" smtClean="0">
                <a:solidFill>
                  <a:srgbClr val="0000FF"/>
                </a:solidFill>
              </a:rPr>
              <a:t>|| </a:t>
            </a:r>
          </a:p>
          <a:p>
            <a:r>
              <a:rPr lang="en-US" altLang="zh-TW" sz="2000" u="none" dirty="0" smtClean="0">
                <a:solidFill>
                  <a:srgbClr val="0000FF"/>
                </a:solidFill>
              </a:rPr>
              <a:t>= </a:t>
            </a:r>
            <a:r>
              <a:rPr lang="en-US" sz="2000" u="none" dirty="0">
                <a:solidFill>
                  <a:srgbClr val="FF0000"/>
                </a:solidFill>
                <a:latin typeface="Calibri" pitchFamily="34" charset="0"/>
              </a:rPr>
              <a:t>min</a:t>
            </a:r>
            <a:r>
              <a:rPr lang="en-US" altLang="zh-TW" sz="2000" u="none" dirty="0" smtClean="0">
                <a:solidFill>
                  <a:srgbClr val="0000FF"/>
                </a:solidFill>
              </a:rPr>
              <a:t> ½ </a:t>
            </a:r>
            <a:r>
              <a:rPr lang="en-US" sz="2000" u="none" dirty="0" err="1" smtClean="0">
                <a:solidFill>
                  <a:srgbClr val="0000FF"/>
                </a:solidFill>
              </a:rPr>
              <a:t>w</a:t>
            </a:r>
            <a:r>
              <a:rPr lang="en-US" sz="2000" u="none" baseline="30000" dirty="0" err="1" smtClean="0">
                <a:solidFill>
                  <a:srgbClr val="0000FF"/>
                </a:solidFill>
              </a:rPr>
              <a:t>T</a:t>
            </a:r>
            <a:r>
              <a:rPr lang="en-US" sz="2000" u="none" dirty="0" err="1" smtClean="0">
                <a:solidFill>
                  <a:srgbClr val="0000FF"/>
                </a:solidFill>
              </a:rPr>
              <a:t>w</a:t>
            </a:r>
            <a:endParaRPr lang="en-US" sz="2000" u="none" dirty="0">
              <a:solidFill>
                <a:srgbClr val="0000FF"/>
              </a:solidFill>
              <a:latin typeface="Calibri" pitchFamily="34" charset="0"/>
            </a:endParaRPr>
          </a:p>
          <a:p>
            <a:endParaRPr lang="en-US" sz="2000" u="none" dirty="0">
              <a:latin typeface="Calibri"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438400" y="4569981"/>
                <a:ext cx="5660589" cy="1332352"/>
              </a:xfrm>
              <a:prstGeom prst="rect">
                <a:avLst/>
              </a:prstGeom>
            </p:spPr>
            <p:txBody>
              <a:bodyPr wrap="none">
                <a:spAutoFit/>
              </a:bodyPr>
              <a:lstStyle/>
              <a:p>
                <a:pPr marL="0" lvl="1" indent="-400050">
                  <a:lnSpc>
                    <a:spcPct val="80000"/>
                  </a:lnSpc>
                </a:pPr>
                <a14:m>
                  <m:oMath xmlns:m="http://schemas.openxmlformats.org/officeDocument/2006/math">
                    <m:limLow>
                      <m:limLowPr>
                        <m:ctrlPr>
                          <a:rPr lang="en-US" altLang="zh-TW" sz="2800" b="0" i="1" u="none" smtClean="0">
                            <a:solidFill>
                              <a:srgbClr val="0000FF"/>
                            </a:solidFill>
                            <a:latin typeface="Cambria Math" panose="02040503050406030204" pitchFamily="18" charset="0"/>
                          </a:rPr>
                        </m:ctrlPr>
                      </m:limLowPr>
                      <m:e>
                        <m:r>
                          <m:rPr>
                            <m:sty m:val="p"/>
                          </m:rPr>
                          <a:rPr lang="en-US" altLang="zh-TW" sz="2800" b="0" i="0" u="none" smtClean="0">
                            <a:solidFill>
                              <a:srgbClr val="0000FF"/>
                            </a:solidFill>
                            <a:latin typeface="Cambria Math" panose="02040503050406030204" pitchFamily="18" charset="0"/>
                          </a:rPr>
                          <m:t>min</m:t>
                        </m:r>
                      </m:e>
                      <m:lim>
                        <m:r>
                          <a:rPr lang="en-US" altLang="zh-TW" sz="2800" b="0" i="1" u="none" smtClean="0">
                            <a:solidFill>
                              <a:srgbClr val="FF0000"/>
                            </a:solidFill>
                            <a:latin typeface="Cambria Math" panose="02040503050406030204" pitchFamily="18" charset="0"/>
                          </a:rPr>
                          <m:t>𝑤</m:t>
                        </m:r>
                        <m:r>
                          <a:rPr lang="en-US" altLang="zh-TW" sz="2800" b="0" i="1" u="none" smtClean="0">
                            <a:solidFill>
                              <a:srgbClr val="FF0000"/>
                            </a:solidFill>
                            <a:latin typeface="Cambria Math" panose="02040503050406030204" pitchFamily="18" charset="0"/>
                          </a:rPr>
                          <m:t>,</m:t>
                        </m:r>
                        <m:r>
                          <a:rPr lang="en-US" altLang="zh-TW" sz="2800" b="0" i="1" u="none" smtClean="0">
                            <a:solidFill>
                              <a:srgbClr val="FF0000"/>
                            </a:solidFill>
                            <a:latin typeface="Cambria Math" panose="02040503050406030204" pitchFamily="18" charset="0"/>
                          </a:rPr>
                          <m:t>𝑏</m:t>
                        </m:r>
                      </m:lim>
                    </m:limLow>
                    <m:r>
                      <a:rPr lang="en-US" altLang="zh-TW" sz="2800" b="0" i="1" u="none" smtClean="0">
                        <a:solidFill>
                          <a:srgbClr val="0000FF"/>
                        </a:solidFill>
                        <a:latin typeface="Cambria Math" panose="02040503050406030204" pitchFamily="18" charset="0"/>
                      </a:rPr>
                      <m:t>   </m:t>
                    </m:r>
                    <m:f>
                      <m:fPr>
                        <m:ctrlPr>
                          <a:rPr lang="en-US" altLang="zh-TW" sz="2800" b="0" i="1" u="none" smtClean="0">
                            <a:solidFill>
                              <a:srgbClr val="0000FF"/>
                            </a:solidFill>
                            <a:latin typeface="Cambria Math" panose="02040503050406030204" pitchFamily="18" charset="0"/>
                          </a:rPr>
                        </m:ctrlPr>
                      </m:fPr>
                      <m:num>
                        <m:r>
                          <a:rPr lang="en-US" altLang="zh-TW" sz="2800" b="0" i="1" u="none" smtClean="0">
                            <a:solidFill>
                              <a:srgbClr val="0000FF"/>
                            </a:solidFill>
                            <a:latin typeface="Cambria Math" panose="02040503050406030204" pitchFamily="18" charset="0"/>
                          </a:rPr>
                          <m:t>1</m:t>
                        </m:r>
                      </m:num>
                      <m:den>
                        <m:r>
                          <a:rPr lang="en-US" altLang="zh-TW" sz="2800" b="0" i="1" u="none" smtClean="0">
                            <a:solidFill>
                              <a:srgbClr val="0000FF"/>
                            </a:solidFill>
                            <a:latin typeface="Cambria Math" panose="02040503050406030204" pitchFamily="18" charset="0"/>
                          </a:rPr>
                          <m:t>2</m:t>
                        </m:r>
                      </m:den>
                    </m:f>
                    <m:sSup>
                      <m:sSupPr>
                        <m:ctrlPr>
                          <a:rPr lang="en-US" altLang="zh-TW" sz="2800" b="0" i="1" u="none" smtClean="0">
                            <a:solidFill>
                              <a:srgbClr val="FF0000"/>
                            </a:solidFill>
                            <a:latin typeface="Cambria Math" panose="02040503050406030204" pitchFamily="18" charset="0"/>
                          </a:rPr>
                        </m:ctrlPr>
                      </m:sSupPr>
                      <m:e>
                        <m:r>
                          <a:rPr lang="en-US" altLang="zh-TW" sz="2800" b="0" i="1" u="none" smtClean="0">
                            <a:solidFill>
                              <a:srgbClr val="FF0000"/>
                            </a:solidFill>
                            <a:latin typeface="Cambria Math" panose="02040503050406030204" pitchFamily="18" charset="0"/>
                          </a:rPr>
                          <m:t>𝑤</m:t>
                        </m:r>
                      </m:e>
                      <m:sup>
                        <m:r>
                          <a:rPr lang="en-US" altLang="zh-TW" sz="2800" b="0" i="1" u="none" smtClean="0">
                            <a:solidFill>
                              <a:srgbClr val="FF0000"/>
                            </a:solidFill>
                            <a:latin typeface="Cambria Math" panose="02040503050406030204" pitchFamily="18" charset="0"/>
                          </a:rPr>
                          <m:t>𝑇</m:t>
                        </m:r>
                      </m:sup>
                    </m:sSup>
                    <m:r>
                      <a:rPr lang="en-US" altLang="zh-TW" sz="2800" b="0" i="1" u="none" smtClean="0">
                        <a:solidFill>
                          <a:srgbClr val="FF0000"/>
                        </a:solidFill>
                        <a:latin typeface="Cambria Math" panose="02040503050406030204" pitchFamily="18" charset="0"/>
                      </a:rPr>
                      <m:t>𝑤</m:t>
                    </m:r>
                  </m:oMath>
                </a14:m>
                <a:r>
                  <a:rPr lang="en-US" altLang="zh-TW" sz="2800" u="none" dirty="0" smtClean="0">
                    <a:solidFill>
                      <a:srgbClr val="0000FF"/>
                    </a:solidFill>
                  </a:rPr>
                  <a:t> </a:t>
                </a:r>
              </a:p>
              <a:p>
                <a:pPr marL="0" lvl="1" indent="-400050">
                  <a:lnSpc>
                    <a:spcPct val="80000"/>
                  </a:lnSpc>
                </a:pPr>
                <a:endParaRPr lang="en-US" sz="2800" u="none" dirty="0">
                  <a:solidFill>
                    <a:srgbClr val="0000FF"/>
                  </a:solidFill>
                </a:endParaRPr>
              </a:p>
              <a:p>
                <a:pPr marL="0" lvl="1" indent="-400050">
                  <a:lnSpc>
                    <a:spcPct val="80000"/>
                  </a:lnSpc>
                </a:pPr>
                <a:r>
                  <a:rPr lang="en-US" sz="2800" u="none" dirty="0">
                    <a:solidFill>
                      <a:srgbClr val="0000FF"/>
                    </a:solidFill>
                  </a:rPr>
                  <a:t> s.t </a:t>
                </a:r>
                <a14:m>
                  <m:oMath xmlns:m="http://schemas.openxmlformats.org/officeDocument/2006/math">
                    <m:r>
                      <a:rPr lang="en-US" altLang="zh-TW" sz="2800" u="none">
                        <a:solidFill>
                          <a:srgbClr val="0000FF"/>
                        </a:solidFill>
                        <a:latin typeface="Cambria Math" panose="02040503050406030204" pitchFamily="18" charset="0"/>
                      </a:rPr>
                      <m:t>    </m:t>
                    </m:r>
                    <m:sSub>
                      <m:sSubPr>
                        <m:ctrlPr>
                          <a:rPr lang="en-US" altLang="zh-TW" sz="2800" i="1" u="none">
                            <a:solidFill>
                              <a:srgbClr val="0000FF"/>
                            </a:solidFill>
                            <a:latin typeface="Cambria Math" panose="02040503050406030204" pitchFamily="18" charset="0"/>
                          </a:rPr>
                        </m:ctrlPr>
                      </m:sSubPr>
                      <m:e>
                        <m:r>
                          <m:rPr>
                            <m:sty m:val="p"/>
                          </m:rPr>
                          <a:rPr lang="en-US" altLang="zh-TW" sz="2800" u="none">
                            <a:solidFill>
                              <a:srgbClr val="0000FF"/>
                            </a:solidFill>
                            <a:latin typeface="Cambria Math" panose="02040503050406030204" pitchFamily="18" charset="0"/>
                          </a:rPr>
                          <m:t>y</m:t>
                        </m:r>
                      </m:e>
                      <m:sub>
                        <m:r>
                          <m:rPr>
                            <m:sty m:val="p"/>
                          </m:rPr>
                          <a:rPr lang="en-US" altLang="zh-TW" sz="2800" u="none">
                            <a:solidFill>
                              <a:srgbClr val="0000FF"/>
                            </a:solidFill>
                            <a:latin typeface="Cambria Math" panose="02040503050406030204" pitchFamily="18" charset="0"/>
                          </a:rPr>
                          <m:t>i</m:t>
                        </m:r>
                      </m:sub>
                    </m:sSub>
                    <m:sSup>
                      <m:sSupPr>
                        <m:ctrlPr>
                          <a:rPr lang="en-US" altLang="zh-TW" sz="2800" i="1" u="none">
                            <a:solidFill>
                              <a:srgbClr val="FF0000"/>
                            </a:solidFill>
                            <a:latin typeface="Cambria Math" panose="02040503050406030204" pitchFamily="18" charset="0"/>
                          </a:rPr>
                        </m:ctrlPr>
                      </m:sSupPr>
                      <m:e>
                        <m:r>
                          <a:rPr lang="en-US" altLang="zh-TW" sz="2800" b="0" i="0" u="none" smtClean="0">
                            <a:solidFill>
                              <a:srgbClr val="0000FF"/>
                            </a:solidFill>
                            <a:latin typeface="Cambria Math" panose="02040503050406030204" pitchFamily="18" charset="0"/>
                          </a:rPr>
                          <m:t>(</m:t>
                        </m:r>
                        <m:r>
                          <m:rPr>
                            <m:sty m:val="p"/>
                          </m:rPr>
                          <a:rPr lang="en-US" altLang="zh-TW" sz="2800" u="none">
                            <a:solidFill>
                              <a:srgbClr val="FF0000"/>
                            </a:solidFill>
                            <a:latin typeface="Cambria Math" panose="02040503050406030204" pitchFamily="18" charset="0"/>
                          </a:rPr>
                          <m:t>w</m:t>
                        </m:r>
                      </m:e>
                      <m:sup>
                        <m:r>
                          <m:rPr>
                            <m:sty m:val="p"/>
                          </m:rPr>
                          <a:rPr lang="en-US" altLang="zh-TW" sz="2800" u="none">
                            <a:solidFill>
                              <a:srgbClr val="FF0000"/>
                            </a:solidFill>
                            <a:latin typeface="Cambria Math" panose="02040503050406030204" pitchFamily="18" charset="0"/>
                          </a:rPr>
                          <m:t>T</m:t>
                        </m:r>
                      </m:sup>
                    </m:sSup>
                    <m:sSub>
                      <m:sSubPr>
                        <m:ctrlPr>
                          <a:rPr lang="en-US" altLang="zh-TW" sz="2800" i="1" u="none">
                            <a:solidFill>
                              <a:srgbClr val="0000FF"/>
                            </a:solidFill>
                            <a:latin typeface="Cambria Math" panose="02040503050406030204" pitchFamily="18" charset="0"/>
                          </a:rPr>
                        </m:ctrlPr>
                      </m:sSubPr>
                      <m:e>
                        <m:r>
                          <m:rPr>
                            <m:sty m:val="p"/>
                          </m:rPr>
                          <a:rPr lang="en-US" altLang="zh-TW" sz="2800" u="none">
                            <a:solidFill>
                              <a:srgbClr val="0000FF"/>
                            </a:solidFill>
                            <a:latin typeface="Cambria Math" panose="02040503050406030204" pitchFamily="18" charset="0"/>
                          </a:rPr>
                          <m:t>x</m:t>
                        </m:r>
                      </m:e>
                      <m:sub>
                        <m:r>
                          <m:rPr>
                            <m:sty m:val="p"/>
                          </m:rPr>
                          <a:rPr lang="en-US" altLang="zh-TW" sz="2800" u="none">
                            <a:solidFill>
                              <a:srgbClr val="0000FF"/>
                            </a:solidFill>
                            <a:latin typeface="Cambria Math" panose="02040503050406030204" pitchFamily="18" charset="0"/>
                          </a:rPr>
                          <m:t>i</m:t>
                        </m:r>
                      </m:sub>
                    </m:sSub>
                    <m:r>
                      <a:rPr lang="en-US" altLang="zh-TW" sz="2800" b="0" i="1" u="none" smtClean="0">
                        <a:solidFill>
                          <a:srgbClr val="0000FF"/>
                        </a:solidFill>
                        <a:latin typeface="Cambria Math" panose="02040503050406030204" pitchFamily="18" charset="0"/>
                      </a:rPr>
                      <m:t>+</m:t>
                    </m:r>
                    <m:r>
                      <a:rPr lang="en-US" altLang="zh-TW" sz="2800" b="0" i="1" u="none" smtClean="0">
                        <a:solidFill>
                          <a:srgbClr val="0000FF"/>
                        </a:solidFill>
                        <a:latin typeface="Cambria Math" panose="02040503050406030204" pitchFamily="18" charset="0"/>
                      </a:rPr>
                      <m:t>𝑏</m:t>
                    </m:r>
                    <m:r>
                      <a:rPr lang="en-US" altLang="zh-TW" sz="2800" b="0" i="1" u="none" smtClean="0">
                        <a:solidFill>
                          <a:srgbClr val="0000FF"/>
                        </a:solidFill>
                        <a:latin typeface="Cambria Math" panose="02040503050406030204" pitchFamily="18" charset="0"/>
                      </a:rPr>
                      <m:t>)≥1, ∀</m:t>
                    </m:r>
                    <m:d>
                      <m:dPr>
                        <m:ctrlPr>
                          <a:rPr lang="en-US" altLang="zh-TW" sz="2800" i="1" u="none">
                            <a:solidFill>
                              <a:srgbClr val="0000FF"/>
                            </a:solidFill>
                            <a:latin typeface="Cambria Math" panose="02040503050406030204" pitchFamily="18" charset="0"/>
                          </a:rPr>
                        </m:ctrlPr>
                      </m:dPr>
                      <m:e>
                        <m:sSub>
                          <m:sSubPr>
                            <m:ctrlPr>
                              <a:rPr lang="en-US" altLang="zh-TW" sz="2800" i="1" u="none">
                                <a:solidFill>
                                  <a:srgbClr val="0000FF"/>
                                </a:solidFill>
                                <a:latin typeface="Cambria Math" panose="02040503050406030204" pitchFamily="18" charset="0"/>
                              </a:rPr>
                            </m:ctrlPr>
                          </m:sSubPr>
                          <m:e>
                            <m:r>
                              <a:rPr lang="en-US" sz="2800" i="1" u="none">
                                <a:latin typeface="Cambria Math" panose="02040503050406030204" pitchFamily="18" charset="0"/>
                              </a:rPr>
                              <m:t>𝑥</m:t>
                            </m:r>
                          </m:e>
                          <m:sub>
                            <m:r>
                              <a:rPr lang="en-US" sz="2800" i="1" u="none">
                                <a:latin typeface="Cambria Math" panose="02040503050406030204" pitchFamily="18" charset="0"/>
                              </a:rPr>
                              <m:t>𝑖</m:t>
                            </m:r>
                          </m:sub>
                        </m:sSub>
                        <m:r>
                          <a:rPr lang="en-US" sz="2800" i="1" u="none">
                            <a:latin typeface="Cambria Math" panose="02040503050406030204" pitchFamily="18" charset="0"/>
                          </a:rPr>
                          <m:t>,</m:t>
                        </m:r>
                        <m:sSub>
                          <m:sSubPr>
                            <m:ctrlPr>
                              <a:rPr lang="en-US" sz="2800" i="1" u="none">
                                <a:latin typeface="Cambria Math" panose="02040503050406030204" pitchFamily="18" charset="0"/>
                              </a:rPr>
                            </m:ctrlPr>
                          </m:sSubPr>
                          <m:e>
                            <m:r>
                              <a:rPr lang="en-US" sz="2800" i="1" u="none">
                                <a:latin typeface="Cambria Math" panose="02040503050406030204" pitchFamily="18" charset="0"/>
                              </a:rPr>
                              <m:t>𝑦</m:t>
                            </m:r>
                          </m:e>
                          <m:sub>
                            <m:r>
                              <a:rPr lang="en-US" sz="2800" i="1" u="none">
                                <a:latin typeface="Cambria Math" panose="02040503050406030204" pitchFamily="18" charset="0"/>
                              </a:rPr>
                              <m:t>𝑖</m:t>
                            </m:r>
                          </m:sub>
                        </m:sSub>
                      </m:e>
                    </m:d>
                    <m:r>
                      <a:rPr lang="en-US" sz="2800" i="1" u="none">
                        <a:latin typeface="Cambria Math" panose="02040503050406030204" pitchFamily="18" charset="0"/>
                      </a:rPr>
                      <m:t>∈</m:t>
                    </m:r>
                    <m:r>
                      <a:rPr lang="en-US" sz="2800" i="1" u="none">
                        <a:latin typeface="Cambria Math" panose="02040503050406030204" pitchFamily="18" charset="0"/>
                      </a:rPr>
                      <m:t>𝑆</m:t>
                    </m:r>
                  </m:oMath>
                </a14:m>
                <a:endParaRPr lang="en-US" sz="2800" u="none" dirty="0"/>
              </a:p>
            </p:txBody>
          </p:sp>
        </mc:Choice>
        <mc:Fallback xmlns="">
          <p:sp>
            <p:nvSpPr>
              <p:cNvPr id="10" name="Rectangle 9"/>
              <p:cNvSpPr>
                <a:spLocks noRot="1" noChangeAspect="1" noMove="1" noResize="1" noEditPoints="1" noAdjustHandles="1" noChangeArrowheads="1" noChangeShapeType="1" noTextEdit="1"/>
              </p:cNvSpPr>
              <p:nvPr/>
            </p:nvSpPr>
            <p:spPr>
              <a:xfrm>
                <a:off x="2438400" y="4569981"/>
                <a:ext cx="5660589" cy="1332352"/>
              </a:xfrm>
              <a:prstGeom prst="rect">
                <a:avLst/>
              </a:prstGeom>
              <a:blipFill rotWithShape="0">
                <a:blip r:embed="rId5"/>
                <a:stretch>
                  <a:fillRect l="-538" t="-459" b="-12385"/>
                </a:stretch>
              </a:blipFill>
            </p:spPr>
            <p:txBody>
              <a:bodyPr/>
              <a:lstStyle/>
              <a:p>
                <a:r>
                  <a:rPr lang="en-US">
                    <a:noFill/>
                  </a:rPr>
                  <a:t> </a:t>
                </a:r>
              </a:p>
            </p:txBody>
          </p:sp>
        </mc:Fallback>
      </mc:AlternateContent>
    </p:spTree>
    <p:extLst>
      <p:ext uri="{BB962C8B-B14F-4D97-AF65-F5344CB8AC3E}">
        <p14:creationId xmlns:p14="http://schemas.microsoft.com/office/powerpoint/2010/main" val="399692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a:t>
            </a:r>
            <a:r>
              <a:rPr lang="en-US" dirty="0" smtClean="0"/>
              <a:t> Regularization Via Averaged Perceptron </a:t>
            </a:r>
            <a:r>
              <a:rPr lang="en-US" sz="3600" dirty="0" smtClean="0"/>
              <a:t>(or Winnow)</a:t>
            </a:r>
            <a:endParaRPr lang="en-US" sz="3600" dirty="0"/>
          </a:p>
        </p:txBody>
      </p:sp>
      <p:sp>
        <p:nvSpPr>
          <p:cNvPr id="3" name="Content Placeholder 2"/>
          <p:cNvSpPr>
            <a:spLocks noGrp="1"/>
          </p:cNvSpPr>
          <p:nvPr>
            <p:ph idx="1"/>
          </p:nvPr>
        </p:nvSpPr>
        <p:spPr>
          <a:xfrm>
            <a:off x="1447800" y="1191904"/>
            <a:ext cx="7620000" cy="5181600"/>
          </a:xfrm>
        </p:spPr>
        <p:txBody>
          <a:bodyPr/>
          <a:lstStyle/>
          <a:p>
            <a:r>
              <a:rPr lang="en-US" sz="1800" b="1" dirty="0" smtClean="0"/>
              <a:t>Training: </a:t>
            </a:r>
          </a:p>
          <a:p>
            <a:pPr marL="0" indent="0">
              <a:buNone/>
            </a:pPr>
            <a:r>
              <a:rPr lang="en-US" sz="1800" b="1" dirty="0" smtClean="0"/>
              <a:t>[</a:t>
            </a:r>
            <a:r>
              <a:rPr lang="en-US" sz="1800" b="1" dirty="0" smtClean="0">
                <a:solidFill>
                  <a:schemeClr val="accent2">
                    <a:lumMod val="75000"/>
                    <a:lumOff val="25000"/>
                  </a:schemeClr>
                </a:solidFill>
              </a:rPr>
              <a:t>m</a:t>
            </a:r>
            <a:r>
              <a:rPr lang="en-US" sz="1800" b="1" dirty="0" smtClean="0"/>
              <a:t>: #(examples); </a:t>
            </a:r>
            <a:r>
              <a:rPr lang="en-US" sz="1800" b="1" dirty="0" smtClean="0">
                <a:solidFill>
                  <a:schemeClr val="accent2">
                    <a:lumMod val="75000"/>
                    <a:lumOff val="25000"/>
                  </a:schemeClr>
                </a:solidFill>
              </a:rPr>
              <a:t>k</a:t>
            </a:r>
            <a:r>
              <a:rPr lang="en-US" sz="1800" b="1" dirty="0"/>
              <a:t>:</a:t>
            </a:r>
            <a:r>
              <a:rPr lang="en-US" sz="1800" b="1" dirty="0" smtClean="0"/>
              <a:t> #(mistakes) = #(hypotheses); </a:t>
            </a:r>
            <a:r>
              <a:rPr lang="en-US" sz="1800" dirty="0" smtClean="0">
                <a:solidFill>
                  <a:schemeClr val="accent2">
                    <a:lumMod val="75000"/>
                    <a:lumOff val="25000"/>
                  </a:schemeClr>
                </a:solidFill>
                <a:latin typeface="Calibri"/>
              </a:rPr>
              <a:t>c</a:t>
            </a:r>
            <a:r>
              <a:rPr lang="en-US" sz="1800" b="1" baseline="-25000" dirty="0" smtClean="0">
                <a:solidFill>
                  <a:schemeClr val="accent2">
                    <a:lumMod val="75000"/>
                    <a:lumOff val="25000"/>
                  </a:schemeClr>
                </a:solidFill>
                <a:latin typeface="Calibri"/>
              </a:rPr>
              <a:t>i</a:t>
            </a:r>
            <a:r>
              <a:rPr lang="en-US" sz="1800" b="1" dirty="0" smtClean="0"/>
              <a:t>: consistency count for </a:t>
            </a:r>
            <a:r>
              <a:rPr lang="en-US" sz="1800" dirty="0" smtClean="0">
                <a:latin typeface="Calibri"/>
              </a:rPr>
              <a:t>v</a:t>
            </a:r>
            <a:r>
              <a:rPr lang="en-US" sz="1800" b="1" baseline="-25000" dirty="0" smtClean="0">
                <a:latin typeface="Calibri"/>
              </a:rPr>
              <a:t>i</a:t>
            </a:r>
            <a:r>
              <a:rPr lang="en-US" sz="1800" b="1" dirty="0" smtClean="0"/>
              <a:t> ]</a:t>
            </a:r>
          </a:p>
          <a:p>
            <a:r>
              <a:rPr lang="en-US" sz="1800" dirty="0" smtClean="0"/>
              <a:t>    </a:t>
            </a:r>
            <a:r>
              <a:rPr lang="en-US" sz="1800" dirty="0" smtClean="0">
                <a:solidFill>
                  <a:schemeClr val="accent1"/>
                </a:solidFill>
              </a:rPr>
              <a:t>Input: </a:t>
            </a:r>
            <a:r>
              <a:rPr lang="en-US" sz="1800" dirty="0" smtClean="0"/>
              <a:t>a labeled training set {(</a:t>
            </a:r>
            <a:r>
              <a:rPr lang="en-US" sz="1800" dirty="0" smtClean="0">
                <a:latin typeface="Calibri"/>
              </a:rPr>
              <a:t>x</a:t>
            </a:r>
            <a:r>
              <a:rPr lang="en-US" sz="1800" baseline="-25000" dirty="0" smtClean="0">
                <a:latin typeface="Calibri"/>
              </a:rPr>
              <a:t>1</a:t>
            </a:r>
            <a:r>
              <a:rPr lang="en-US" sz="1800" dirty="0" smtClean="0"/>
              <a:t>, </a:t>
            </a:r>
            <a:r>
              <a:rPr lang="en-US" sz="1800" dirty="0" smtClean="0">
                <a:latin typeface="Calibri"/>
              </a:rPr>
              <a:t>y</a:t>
            </a:r>
            <a:r>
              <a:rPr lang="en-US" sz="1800" baseline="-25000" dirty="0" smtClean="0">
                <a:latin typeface="Calibri"/>
              </a:rPr>
              <a:t>1</a:t>
            </a:r>
            <a:r>
              <a:rPr lang="en-US" sz="1800" dirty="0" smtClean="0"/>
              <a:t>),…(</a:t>
            </a:r>
            <a:r>
              <a:rPr lang="en-US" sz="1800" dirty="0" err="1" smtClean="0">
                <a:latin typeface="Calibri"/>
              </a:rPr>
              <a:t>x</a:t>
            </a:r>
            <a:r>
              <a:rPr lang="en-US" sz="1800" baseline="-25000" dirty="0" err="1" smtClean="0">
                <a:latin typeface="Calibri"/>
              </a:rPr>
              <a:t>m</a:t>
            </a:r>
            <a:r>
              <a:rPr lang="en-US" sz="1800" dirty="0" smtClean="0"/>
              <a:t>, </a:t>
            </a:r>
            <a:r>
              <a:rPr lang="en-US" sz="1800" dirty="0" err="1" smtClean="0">
                <a:latin typeface="Calibri"/>
              </a:rPr>
              <a:t>y</a:t>
            </a:r>
            <a:r>
              <a:rPr lang="en-US" sz="1800" baseline="-25000" dirty="0" err="1" smtClean="0">
                <a:latin typeface="Calibri"/>
              </a:rPr>
              <a:t>m</a:t>
            </a:r>
            <a:r>
              <a:rPr lang="en-US" sz="1800" dirty="0" smtClean="0"/>
              <a:t>)}</a:t>
            </a:r>
          </a:p>
          <a:p>
            <a:r>
              <a:rPr lang="en-US" sz="1800" dirty="0" smtClean="0"/>
              <a:t>                Number of epochs T</a:t>
            </a:r>
          </a:p>
          <a:p>
            <a:r>
              <a:rPr lang="en-US" sz="1800" dirty="0" smtClean="0">
                <a:solidFill>
                  <a:schemeClr val="accent1"/>
                </a:solidFill>
              </a:rPr>
              <a:t>    Output: </a:t>
            </a:r>
            <a:r>
              <a:rPr lang="en-US" sz="1800" dirty="0" smtClean="0"/>
              <a:t>a list of weighted </a:t>
            </a:r>
            <a:r>
              <a:rPr lang="en-US" sz="1800" dirty="0" err="1" smtClean="0"/>
              <a:t>perceptrons</a:t>
            </a:r>
            <a:r>
              <a:rPr lang="en-US" sz="1800" dirty="0" smtClean="0"/>
              <a:t> </a:t>
            </a:r>
            <a:r>
              <a:rPr lang="en-US" sz="1400" dirty="0" smtClean="0"/>
              <a:t>{(v</a:t>
            </a:r>
            <a:r>
              <a:rPr lang="en-US" sz="1400" baseline="-25000" dirty="0" smtClean="0"/>
              <a:t>1</a:t>
            </a:r>
            <a:r>
              <a:rPr lang="en-US" sz="1400" dirty="0"/>
              <a:t>, </a:t>
            </a:r>
            <a:r>
              <a:rPr lang="en-US" sz="1400" dirty="0" smtClean="0"/>
              <a:t>c</a:t>
            </a:r>
            <a:r>
              <a:rPr lang="en-US" sz="1400" baseline="-25000" dirty="0" smtClean="0"/>
              <a:t>1</a:t>
            </a:r>
            <a:r>
              <a:rPr lang="en-US" sz="1400" dirty="0" smtClean="0"/>
              <a:t>),…,(</a:t>
            </a:r>
            <a:r>
              <a:rPr lang="en-US" sz="1400" dirty="0" err="1" smtClean="0"/>
              <a:t>v</a:t>
            </a:r>
            <a:r>
              <a:rPr lang="en-US" sz="1400" baseline="-25000" dirty="0" err="1" smtClean="0"/>
              <a:t>k</a:t>
            </a:r>
            <a:r>
              <a:rPr lang="en-US" sz="1400" dirty="0" smtClean="0"/>
              <a:t>, </a:t>
            </a:r>
            <a:r>
              <a:rPr lang="en-US" sz="1400" dirty="0" err="1" smtClean="0"/>
              <a:t>c</a:t>
            </a:r>
            <a:r>
              <a:rPr lang="en-US" sz="1400" baseline="-25000" dirty="0" err="1" smtClean="0"/>
              <a:t>k</a:t>
            </a:r>
            <a:r>
              <a:rPr lang="en-US" sz="1400" dirty="0" smtClean="0"/>
              <a:t>)}</a:t>
            </a:r>
          </a:p>
          <a:p>
            <a:r>
              <a:rPr lang="en-US" sz="1800" dirty="0" smtClean="0"/>
              <a:t>Initialize: k=0; </a:t>
            </a:r>
            <a:r>
              <a:rPr lang="en-US" sz="1800" dirty="0" smtClean="0">
                <a:latin typeface="Calibri"/>
              </a:rPr>
              <a:t>v</a:t>
            </a:r>
            <a:r>
              <a:rPr lang="en-US" sz="1800" baseline="-25000" dirty="0" smtClean="0">
                <a:latin typeface="Calibri"/>
              </a:rPr>
              <a:t>1</a:t>
            </a:r>
            <a:r>
              <a:rPr lang="en-US" sz="1800" dirty="0" smtClean="0"/>
              <a:t> = 0, </a:t>
            </a:r>
            <a:r>
              <a:rPr lang="en-US" sz="1800" dirty="0" smtClean="0">
                <a:latin typeface="Calibri"/>
              </a:rPr>
              <a:t>c</a:t>
            </a:r>
            <a:r>
              <a:rPr lang="en-US" sz="1800" baseline="-25000" dirty="0" smtClean="0">
                <a:latin typeface="Calibri"/>
              </a:rPr>
              <a:t>1</a:t>
            </a:r>
            <a:r>
              <a:rPr lang="en-US" sz="1800" dirty="0" smtClean="0"/>
              <a:t> = 0</a:t>
            </a:r>
          </a:p>
          <a:p>
            <a:r>
              <a:rPr lang="en-US" sz="1800" dirty="0" smtClean="0"/>
              <a:t>Repeat T times:</a:t>
            </a:r>
          </a:p>
          <a:p>
            <a:pPr lvl="1"/>
            <a:r>
              <a:rPr lang="en-US" sz="1800" dirty="0" smtClean="0"/>
              <a:t>For </a:t>
            </a:r>
            <a:r>
              <a:rPr lang="en-US" sz="1800" dirty="0" err="1" smtClean="0"/>
              <a:t>i</a:t>
            </a:r>
            <a:r>
              <a:rPr lang="en-US" sz="1800" dirty="0" smtClean="0"/>
              <a:t> </a:t>
            </a:r>
            <a:r>
              <a:rPr lang="en-US" sz="1800" dirty="0"/>
              <a:t>=</a:t>
            </a:r>
            <a:r>
              <a:rPr lang="en-US" sz="1800" dirty="0" smtClean="0"/>
              <a:t>1,…m:</a:t>
            </a:r>
          </a:p>
          <a:p>
            <a:pPr lvl="1"/>
            <a:r>
              <a:rPr lang="en-US" sz="1800" dirty="0" smtClean="0"/>
              <a:t>Compute prediction y’ = </a:t>
            </a:r>
            <a:r>
              <a:rPr lang="en-US" sz="1800" dirty="0" smtClean="0">
                <a:latin typeface="Calibri"/>
              </a:rPr>
              <a:t>sign(</a:t>
            </a:r>
            <a:r>
              <a:rPr lang="en-US" sz="1800" dirty="0" err="1" smtClean="0">
                <a:latin typeface="Calibri"/>
              </a:rPr>
              <a:t>v</a:t>
            </a:r>
            <a:r>
              <a:rPr lang="en-US" sz="1800" baseline="-25000" dirty="0" err="1" smtClean="0">
                <a:latin typeface="Calibri"/>
              </a:rPr>
              <a:t>k</a:t>
            </a:r>
            <a:r>
              <a:rPr lang="en-US" sz="1800" dirty="0" smtClean="0"/>
              <a:t> </a:t>
            </a:r>
            <a:r>
              <a:rPr lang="en-US" sz="1800" dirty="0" smtClean="0">
                <a:latin typeface="cmsy10"/>
              </a:rPr>
              <a:t>¢</a:t>
            </a:r>
            <a:r>
              <a:rPr lang="en-US" sz="1800" dirty="0" smtClean="0"/>
              <a:t> </a:t>
            </a:r>
            <a:r>
              <a:rPr lang="en-US" sz="1800" dirty="0" smtClean="0">
                <a:latin typeface="Calibri"/>
              </a:rPr>
              <a:t>x</a:t>
            </a:r>
            <a:r>
              <a:rPr lang="en-US" sz="1800" baseline="-25000" dirty="0" smtClean="0">
                <a:latin typeface="Calibri"/>
              </a:rPr>
              <a:t>i</a:t>
            </a:r>
            <a:r>
              <a:rPr lang="en-US" sz="1800" dirty="0" smtClean="0"/>
              <a:t> )</a:t>
            </a:r>
          </a:p>
          <a:p>
            <a:pPr lvl="1"/>
            <a:r>
              <a:rPr lang="en-US" sz="1800" dirty="0" smtClean="0"/>
              <a:t>If y’ = y,   then </a:t>
            </a:r>
            <a:r>
              <a:rPr lang="en-US" sz="1800" dirty="0" err="1" smtClean="0">
                <a:latin typeface="Calibri"/>
              </a:rPr>
              <a:t>c</a:t>
            </a:r>
            <a:r>
              <a:rPr lang="en-US" sz="1800" baseline="-25000" dirty="0" err="1" smtClean="0">
                <a:latin typeface="Calibri"/>
              </a:rPr>
              <a:t>k</a:t>
            </a:r>
            <a:r>
              <a:rPr lang="en-US" sz="1800" dirty="0" smtClean="0"/>
              <a:t> = </a:t>
            </a:r>
            <a:r>
              <a:rPr lang="en-US" sz="1800" dirty="0" err="1" smtClean="0">
                <a:latin typeface="Calibri"/>
              </a:rPr>
              <a:t>c</a:t>
            </a:r>
            <a:r>
              <a:rPr lang="en-US" sz="1800" baseline="-25000" dirty="0" err="1" smtClean="0">
                <a:latin typeface="Calibri"/>
              </a:rPr>
              <a:t>k</a:t>
            </a:r>
            <a:r>
              <a:rPr lang="en-US" sz="1800" dirty="0" smtClean="0"/>
              <a:t> + 1</a:t>
            </a:r>
          </a:p>
          <a:p>
            <a:pPr marL="457200" lvl="1" indent="0">
              <a:buNone/>
            </a:pPr>
            <a:r>
              <a:rPr lang="en-US" sz="1800" dirty="0"/>
              <a:t> </a:t>
            </a:r>
            <a:r>
              <a:rPr lang="en-US" sz="1800" dirty="0" smtClean="0"/>
              <a:t>                     else: </a:t>
            </a:r>
            <a:r>
              <a:rPr lang="en-US" sz="1800" dirty="0" smtClean="0">
                <a:latin typeface="Calibri"/>
              </a:rPr>
              <a:t>v</a:t>
            </a:r>
            <a:r>
              <a:rPr lang="en-US" sz="1800" baseline="-25000" dirty="0" smtClean="0">
                <a:latin typeface="Calibri"/>
              </a:rPr>
              <a:t>k+1</a:t>
            </a:r>
            <a:r>
              <a:rPr lang="en-US" sz="1800" dirty="0" smtClean="0"/>
              <a:t> =  </a:t>
            </a:r>
            <a:r>
              <a:rPr lang="en-US" sz="1800" dirty="0" err="1" smtClean="0">
                <a:latin typeface="Calibri"/>
              </a:rPr>
              <a:t>v</a:t>
            </a:r>
            <a:r>
              <a:rPr lang="en-US" sz="1800" baseline="-25000" dirty="0" err="1" smtClean="0">
                <a:latin typeface="Calibri"/>
              </a:rPr>
              <a:t>k</a:t>
            </a:r>
            <a:r>
              <a:rPr lang="en-US" sz="1800" dirty="0" smtClean="0"/>
              <a:t> + </a:t>
            </a:r>
            <a:r>
              <a:rPr lang="en-US" sz="1800" dirty="0" err="1" smtClean="0">
                <a:latin typeface="Calibri"/>
              </a:rPr>
              <a:t>y</a:t>
            </a:r>
            <a:r>
              <a:rPr lang="en-US" sz="1800" baseline="-25000" dirty="0" err="1" smtClean="0">
                <a:latin typeface="Calibri"/>
              </a:rPr>
              <a:t>i</a:t>
            </a:r>
            <a:r>
              <a:rPr lang="en-US" sz="1800" dirty="0" smtClean="0"/>
              <a:t> x ; </a:t>
            </a:r>
            <a:r>
              <a:rPr lang="en-US" sz="1800" dirty="0" smtClean="0">
                <a:latin typeface="Calibri"/>
              </a:rPr>
              <a:t>c</a:t>
            </a:r>
            <a:r>
              <a:rPr lang="en-US" sz="1800" baseline="-25000" dirty="0" smtClean="0">
                <a:latin typeface="Calibri"/>
              </a:rPr>
              <a:t>k+1</a:t>
            </a:r>
            <a:r>
              <a:rPr lang="en-US" sz="1800" dirty="0" smtClean="0"/>
              <a:t> = 1; k = k+1</a:t>
            </a:r>
          </a:p>
          <a:p>
            <a:r>
              <a:rPr lang="en-US" sz="1800" b="1" dirty="0" smtClean="0"/>
              <a:t>Prediction:</a:t>
            </a:r>
            <a:endParaRPr lang="en-US" sz="1800" b="1" dirty="0"/>
          </a:p>
          <a:p>
            <a:r>
              <a:rPr lang="en-US" sz="1800" dirty="0"/>
              <a:t>    </a:t>
            </a:r>
            <a:r>
              <a:rPr lang="en-US" sz="1800" dirty="0" smtClean="0">
                <a:solidFill>
                  <a:schemeClr val="accent1"/>
                </a:solidFill>
              </a:rPr>
              <a:t>Given: </a:t>
            </a:r>
            <a:r>
              <a:rPr lang="en-US" sz="1800" dirty="0" smtClean="0"/>
              <a:t>a </a:t>
            </a:r>
            <a:r>
              <a:rPr lang="en-US" sz="1800" dirty="0"/>
              <a:t>list of weighted </a:t>
            </a:r>
            <a:r>
              <a:rPr lang="en-US" sz="1800" dirty="0" err="1"/>
              <a:t>perceptrons</a:t>
            </a:r>
            <a:r>
              <a:rPr lang="en-US" sz="1800" dirty="0"/>
              <a:t> </a:t>
            </a:r>
            <a:r>
              <a:rPr lang="en-US" sz="1400" dirty="0"/>
              <a:t>{(v</a:t>
            </a:r>
            <a:r>
              <a:rPr lang="en-US" sz="1400" baseline="-25000" dirty="0"/>
              <a:t>1</a:t>
            </a:r>
            <a:r>
              <a:rPr lang="en-US" sz="1400" dirty="0"/>
              <a:t>, c</a:t>
            </a:r>
            <a:r>
              <a:rPr lang="en-US" sz="1400" baseline="-25000" dirty="0"/>
              <a:t>1</a:t>
            </a:r>
            <a:r>
              <a:rPr lang="en-US" sz="1400" dirty="0"/>
              <a:t>),…(</a:t>
            </a:r>
            <a:r>
              <a:rPr lang="en-US" sz="1400" dirty="0" err="1"/>
              <a:t>v</a:t>
            </a:r>
            <a:r>
              <a:rPr lang="en-US" sz="1400" baseline="-25000" dirty="0" err="1"/>
              <a:t>k</a:t>
            </a:r>
            <a:r>
              <a:rPr lang="en-US" sz="1400" dirty="0"/>
              <a:t>, </a:t>
            </a:r>
            <a:r>
              <a:rPr lang="en-US" sz="1400" dirty="0" err="1"/>
              <a:t>c</a:t>
            </a:r>
            <a:r>
              <a:rPr lang="en-US" sz="1400" baseline="-25000" dirty="0" err="1"/>
              <a:t>k</a:t>
            </a:r>
            <a:r>
              <a:rPr lang="en-US" sz="1400" dirty="0" smtClean="0"/>
              <a:t>)} ; </a:t>
            </a:r>
            <a:r>
              <a:rPr lang="en-US" sz="1800" dirty="0" smtClean="0"/>
              <a:t>a new example x</a:t>
            </a:r>
          </a:p>
          <a:p>
            <a:pPr marL="0" indent="0">
              <a:buNone/>
            </a:pPr>
            <a:r>
              <a:rPr lang="en-US" sz="1400" dirty="0"/>
              <a:t> </a:t>
            </a:r>
            <a:r>
              <a:rPr lang="en-US" sz="1400" dirty="0" smtClean="0"/>
              <a:t>            </a:t>
            </a:r>
            <a:r>
              <a:rPr lang="en-US" sz="1800" dirty="0" smtClean="0">
                <a:solidFill>
                  <a:schemeClr val="accent1"/>
                </a:solidFill>
              </a:rPr>
              <a:t>Predict</a:t>
            </a:r>
            <a:r>
              <a:rPr lang="en-US" sz="1800" dirty="0" smtClean="0"/>
              <a:t> the label(x) as follows:</a:t>
            </a:r>
          </a:p>
          <a:p>
            <a:pPr marL="0" indent="0">
              <a:buNone/>
            </a:pPr>
            <a:r>
              <a:rPr lang="en-US" sz="1800" dirty="0">
                <a:solidFill>
                  <a:schemeClr val="accent2">
                    <a:lumMod val="75000"/>
                    <a:lumOff val="25000"/>
                  </a:schemeClr>
                </a:solidFill>
              </a:rPr>
              <a:t> </a:t>
            </a:r>
            <a:r>
              <a:rPr lang="en-US" sz="1800" dirty="0" smtClean="0">
                <a:solidFill>
                  <a:schemeClr val="accent2">
                    <a:lumMod val="75000"/>
                    <a:lumOff val="25000"/>
                  </a:schemeClr>
                </a:solidFill>
              </a:rPr>
              <a:t>                              y(x)=  sign [ </a:t>
            </a:r>
            <a:r>
              <a:rPr lang="en-US" sz="1800" dirty="0" smtClean="0">
                <a:solidFill>
                  <a:schemeClr val="accent2">
                    <a:lumMod val="75000"/>
                    <a:lumOff val="25000"/>
                  </a:schemeClr>
                </a:solidFill>
                <a:latin typeface="Symbol"/>
                <a:sym typeface="Symbol"/>
              </a:rPr>
              <a:t></a:t>
            </a:r>
            <a:r>
              <a:rPr lang="en-US" sz="1800" baseline="-25000" dirty="0" smtClean="0">
                <a:solidFill>
                  <a:schemeClr val="accent2">
                    <a:lumMod val="75000"/>
                    <a:lumOff val="25000"/>
                  </a:schemeClr>
                </a:solidFill>
                <a:latin typeface="Symbol"/>
                <a:sym typeface="Symbol"/>
              </a:rPr>
              <a:t>1, </a:t>
            </a:r>
            <a:r>
              <a:rPr lang="en-US" sz="1800" baseline="-25000" dirty="0" smtClean="0">
                <a:solidFill>
                  <a:schemeClr val="accent2">
                    <a:lumMod val="75000"/>
                    <a:lumOff val="25000"/>
                  </a:schemeClr>
                </a:solidFill>
                <a:latin typeface="+mj-lt"/>
                <a:sym typeface="Symbol"/>
              </a:rPr>
              <a:t>k</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c</a:t>
            </a:r>
            <a:r>
              <a:rPr lang="en-US" sz="1800" baseline="-25000" dirty="0" smtClean="0">
                <a:solidFill>
                  <a:schemeClr val="accent2">
                    <a:lumMod val="75000"/>
                    <a:lumOff val="25000"/>
                  </a:schemeClr>
                </a:solidFill>
                <a:latin typeface="Calibri"/>
              </a:rPr>
              <a:t>i</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sign(v</a:t>
            </a:r>
            <a:r>
              <a:rPr lang="en-US" sz="1800" baseline="-25000" dirty="0" smtClean="0">
                <a:solidFill>
                  <a:schemeClr val="accent2">
                    <a:lumMod val="75000"/>
                    <a:lumOff val="25000"/>
                  </a:schemeClr>
                </a:solidFill>
                <a:latin typeface="Calibri"/>
              </a:rPr>
              <a:t>i</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msy10"/>
              </a:rPr>
              <a:t>¢</a:t>
            </a:r>
            <a:r>
              <a:rPr lang="en-US" sz="1800" dirty="0" smtClean="0">
                <a:solidFill>
                  <a:schemeClr val="accent2">
                    <a:lumMod val="75000"/>
                    <a:lumOff val="25000"/>
                  </a:schemeClr>
                </a:solidFill>
              </a:rPr>
              <a:t> x) ] </a:t>
            </a:r>
            <a:endParaRPr lang="en-US" sz="1800" dirty="0">
              <a:solidFill>
                <a:schemeClr val="accent2">
                  <a:lumMod val="75000"/>
                  <a:lumOff val="25000"/>
                </a:schemeClr>
              </a:solidFill>
            </a:endParaRPr>
          </a:p>
          <a:p>
            <a:pPr marL="457200" lvl="1" indent="0">
              <a:buNone/>
            </a:pPr>
            <a:endParaRPr lang="en-US" sz="1400" dirty="0" smtClean="0"/>
          </a:p>
          <a:p>
            <a:pPr marL="457200" lvl="1" indent="0">
              <a:buNone/>
            </a:pPr>
            <a:endParaRPr lang="en-US" sz="1400" dirty="0"/>
          </a:p>
          <a:p>
            <a:endParaRPr lang="en-US" sz="1400" dirty="0" smtClean="0"/>
          </a:p>
          <a:p>
            <a:endParaRPr lang="en-US" sz="1800" dirty="0"/>
          </a:p>
        </p:txBody>
      </p:sp>
      <p:sp>
        <p:nvSpPr>
          <p:cNvPr id="4" name="Content Placeholder 3"/>
          <p:cNvSpPr>
            <a:spLocks noGrp="1"/>
          </p:cNvSpPr>
          <p:nvPr>
            <p:ph sz="quarter" idx="13"/>
          </p:nvPr>
        </p:nvSpPr>
        <p:spPr/>
        <p:txBody>
          <a:bodyPr/>
          <a:lstStyle/>
          <a:p>
            <a:r>
              <a:rPr lang="en-US" dirty="0" smtClean="0"/>
              <a:t>Averaged Perceptron</a:t>
            </a:r>
            <a:endParaRPr lang="en-US" dirty="0"/>
          </a:p>
        </p:txBody>
      </p:sp>
      <p:sp>
        <p:nvSpPr>
          <p:cNvPr id="7" name="Slide Number Placeholder 3"/>
          <p:cNvSpPr>
            <a:spLocks noGrp="1"/>
          </p:cNvSpPr>
          <p:nvPr>
            <p:ph type="sldNum" sz="quarter" idx="14"/>
          </p:nvPr>
        </p:nvSpPr>
        <p:spPr/>
        <p:txBody>
          <a:bodyPr/>
          <a:lstStyle/>
          <a:p>
            <a:fld id="{BFCC7FB8-575F-4394-BC36-C7E7FF495F70}" type="slidenum">
              <a:rPr lang="en-US"/>
              <a:pPr/>
              <a:t>11</a:t>
            </a:fld>
            <a:endParaRPr lang="en-US"/>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Tree>
    <p:extLst>
      <p:ext uri="{BB962C8B-B14F-4D97-AF65-F5344CB8AC3E}">
        <p14:creationId xmlns:p14="http://schemas.microsoft.com/office/powerpoint/2010/main" val="397623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dirty="0" smtClean="0"/>
              <a:t>Duality</a:t>
            </a:r>
            <a:endParaRPr lang="en-US" dirty="0"/>
          </a:p>
        </p:txBody>
      </p:sp>
      <p:sp>
        <p:nvSpPr>
          <p:cNvPr id="586755" name="Rectangle 3"/>
          <p:cNvSpPr>
            <a:spLocks noGrp="1" noChangeArrowheads="1"/>
          </p:cNvSpPr>
          <p:nvPr>
            <p:ph idx="1"/>
          </p:nvPr>
        </p:nvSpPr>
        <p:spPr/>
        <p:txBody>
          <a:bodyPr/>
          <a:lstStyle/>
          <a:p>
            <a:r>
              <a:rPr lang="en-US" dirty="0" smtClean="0"/>
              <a:t>This, and other properties of Support Vector Machines are shown by moving to the </a:t>
            </a:r>
            <a:r>
              <a:rPr lang="en-US" dirty="0" smtClean="0">
                <a:hlinkClick r:id="rId3" action="ppaction://hlinkfile"/>
              </a:rPr>
              <a:t>dual problem</a:t>
            </a:r>
            <a:r>
              <a:rPr lang="en-US" dirty="0" smtClean="0"/>
              <a:t>.</a:t>
            </a:r>
          </a:p>
          <a:p>
            <a:endParaRPr lang="en-US" dirty="0" smtClean="0">
              <a:solidFill>
                <a:srgbClr val="0000FF"/>
              </a:solidFill>
            </a:endParaRPr>
          </a:p>
          <a:p>
            <a:r>
              <a:rPr lang="en-US" dirty="0" smtClean="0">
                <a:solidFill>
                  <a:srgbClr val="0000FF"/>
                </a:solidFill>
              </a:rPr>
              <a:t>Theorem: </a:t>
            </a:r>
            <a:r>
              <a:rPr lang="en-US" dirty="0" smtClean="0"/>
              <a:t>Let </a:t>
            </a:r>
            <a:r>
              <a:rPr lang="en-US" dirty="0" smtClean="0">
                <a:solidFill>
                  <a:srgbClr val="0000FF"/>
                </a:solidFill>
              </a:rPr>
              <a:t>w*</a:t>
            </a:r>
            <a:r>
              <a:rPr lang="en-US" dirty="0" smtClean="0"/>
              <a:t> be the minimizer of</a:t>
            </a:r>
          </a:p>
          <a:p>
            <a:pPr marL="0" indent="0">
              <a:buNone/>
            </a:pPr>
            <a:r>
              <a:rPr lang="en-US" dirty="0"/>
              <a:t> </a:t>
            </a:r>
            <a:r>
              <a:rPr lang="en-US" dirty="0" smtClean="0"/>
              <a:t>     the SVM optimization problem </a:t>
            </a:r>
            <a:r>
              <a:rPr lang="en-US" dirty="0" smtClean="0">
                <a:solidFill>
                  <a:srgbClr val="FF0000"/>
                </a:solidFill>
              </a:rPr>
              <a:t>(***)</a:t>
            </a:r>
            <a:r>
              <a:rPr lang="en-US" dirty="0" smtClean="0"/>
              <a:t> </a:t>
            </a:r>
          </a:p>
          <a:p>
            <a:pPr marL="0" indent="0">
              <a:buNone/>
            </a:pPr>
            <a:r>
              <a:rPr lang="en-US" dirty="0"/>
              <a:t> </a:t>
            </a:r>
            <a:r>
              <a:rPr lang="en-US" dirty="0" smtClean="0"/>
              <a:t>    for S = {(</a:t>
            </a:r>
            <a:r>
              <a:rPr lang="en-US" dirty="0" smtClean="0">
                <a:latin typeface="Times New Roman"/>
              </a:rPr>
              <a:t>x</a:t>
            </a:r>
            <a:r>
              <a:rPr lang="en-US" baseline="-25000" dirty="0" smtClean="0">
                <a:latin typeface="Calibri"/>
              </a:rPr>
              <a:t>i</a:t>
            </a:r>
            <a:r>
              <a:rPr lang="en-US" dirty="0" smtClean="0"/>
              <a:t>, </a:t>
            </a:r>
            <a:r>
              <a:rPr lang="en-US" dirty="0" err="1" smtClean="0">
                <a:latin typeface="Times New Roman"/>
              </a:rPr>
              <a:t>y</a:t>
            </a:r>
            <a:r>
              <a:rPr lang="en-US" baseline="-25000" dirty="0" err="1" smtClean="0">
                <a:latin typeface="Calibri"/>
              </a:rPr>
              <a:t>i</a:t>
            </a:r>
            <a:r>
              <a:rPr lang="en-US" dirty="0" smtClean="0"/>
              <a:t>)}.   </a:t>
            </a:r>
          </a:p>
          <a:p>
            <a:pPr marL="0" indent="0">
              <a:buNone/>
            </a:pPr>
            <a:r>
              <a:rPr lang="zh-TW" altLang="en-US" dirty="0"/>
              <a:t> </a:t>
            </a:r>
            <a:r>
              <a:rPr lang="zh-TW" altLang="en-US" dirty="0" smtClean="0"/>
              <a:t>   </a:t>
            </a:r>
            <a:r>
              <a:rPr lang="en-US" dirty="0" smtClean="0"/>
              <a:t> Let </a:t>
            </a:r>
            <a:r>
              <a:rPr lang="en-US" dirty="0" smtClean="0">
                <a:solidFill>
                  <a:srgbClr val="0000FF"/>
                </a:solidFill>
              </a:rPr>
              <a:t>I= {</a:t>
            </a:r>
            <a:r>
              <a:rPr lang="en-US" dirty="0" err="1" smtClean="0">
                <a:solidFill>
                  <a:srgbClr val="0000FF"/>
                </a:solidFill>
              </a:rPr>
              <a:t>i</a:t>
            </a:r>
            <a:r>
              <a:rPr lang="en-US" dirty="0" smtClean="0">
                <a:solidFill>
                  <a:srgbClr val="0000FF"/>
                </a:solidFill>
              </a:rPr>
              <a:t>: </a:t>
            </a:r>
            <a:r>
              <a:rPr lang="en-US" dirty="0" err="1" smtClean="0">
                <a:solidFill>
                  <a:srgbClr val="0000FF"/>
                </a:solidFill>
              </a:rPr>
              <a:t>y</a:t>
            </a:r>
            <a:r>
              <a:rPr lang="en-US" baseline="-25000" dirty="0" err="1">
                <a:solidFill>
                  <a:srgbClr val="0000FF"/>
                </a:solidFill>
              </a:rPr>
              <a:t>i</a:t>
            </a:r>
            <a:r>
              <a:rPr lang="en-US" baseline="-25000" dirty="0">
                <a:solidFill>
                  <a:srgbClr val="0000FF"/>
                </a:solidFill>
              </a:rPr>
              <a:t> </a:t>
            </a:r>
            <a:r>
              <a:rPr lang="en-US" dirty="0" smtClean="0">
                <a:solidFill>
                  <a:srgbClr val="0000FF"/>
                </a:solidFill>
              </a:rPr>
              <a:t>(w</a:t>
            </a:r>
            <a:r>
              <a:rPr lang="en-US" baseline="30000" dirty="0" smtClean="0">
                <a:solidFill>
                  <a:srgbClr val="0000FF"/>
                </a:solidFill>
                <a:latin typeface="Calibri"/>
              </a:rPr>
              <a:t>*</a:t>
            </a:r>
            <a:r>
              <a:rPr lang="en-US" baseline="30000" dirty="0" err="1" smtClean="0">
                <a:solidFill>
                  <a:srgbClr val="0000FF"/>
                </a:solidFill>
              </a:rPr>
              <a:t>T</a:t>
            </a:r>
            <a:r>
              <a:rPr lang="en-US" dirty="0" err="1" smtClean="0">
                <a:solidFill>
                  <a:srgbClr val="0000FF"/>
                </a:solidFill>
              </a:rPr>
              <a:t>x</a:t>
            </a:r>
            <a:r>
              <a:rPr lang="en-US" baseline="-25000" dirty="0" err="1" smtClean="0">
                <a:solidFill>
                  <a:srgbClr val="0000FF"/>
                </a:solidFill>
              </a:rPr>
              <a:t>i</a:t>
            </a:r>
            <a:r>
              <a:rPr lang="en-US" baseline="-25000" dirty="0" smtClean="0">
                <a:solidFill>
                  <a:srgbClr val="0000FF"/>
                </a:solidFill>
              </a:rPr>
              <a:t> </a:t>
            </a:r>
            <a:r>
              <a:rPr lang="en-US" dirty="0" smtClean="0">
                <a:solidFill>
                  <a:srgbClr val="0000FF"/>
                </a:solidFill>
              </a:rPr>
              <a:t> +b)= 1}. </a:t>
            </a:r>
          </a:p>
          <a:p>
            <a:pPr marL="0" indent="0">
              <a:buNone/>
            </a:pPr>
            <a:r>
              <a:rPr lang="en-US" dirty="0">
                <a:solidFill>
                  <a:srgbClr val="0000FF"/>
                </a:solidFill>
              </a:rPr>
              <a:t> </a:t>
            </a:r>
            <a:r>
              <a:rPr lang="en-US" dirty="0" smtClean="0">
                <a:solidFill>
                  <a:srgbClr val="0000FF"/>
                </a:solidFill>
              </a:rPr>
              <a:t>    </a:t>
            </a:r>
            <a:r>
              <a:rPr lang="en-US" dirty="0" smtClean="0"/>
              <a:t>Then there exists coefficients </a:t>
            </a:r>
            <a:r>
              <a:rPr lang="en-US" dirty="0" smtClean="0">
                <a:latin typeface="cmmi10"/>
              </a:rPr>
              <a:t>®</a:t>
            </a:r>
            <a:r>
              <a:rPr lang="en-US" baseline="-25000" dirty="0" err="1" smtClean="0">
                <a:latin typeface="Calibri"/>
              </a:rPr>
              <a:t>i</a:t>
            </a:r>
            <a:r>
              <a:rPr lang="en-US" dirty="0" smtClean="0"/>
              <a:t> &gt;0 </a:t>
            </a:r>
          </a:p>
          <a:p>
            <a:pPr marL="0" indent="0">
              <a:buNone/>
            </a:pPr>
            <a:r>
              <a:rPr lang="en-US" dirty="0"/>
              <a:t> </a:t>
            </a:r>
            <a:r>
              <a:rPr lang="en-US" dirty="0" smtClean="0"/>
              <a:t>    such that:</a:t>
            </a:r>
          </a:p>
          <a:p>
            <a:pPr marL="0" indent="0">
              <a:buNone/>
            </a:pPr>
            <a:r>
              <a:rPr lang="en-US" dirty="0">
                <a:solidFill>
                  <a:srgbClr val="0000FF"/>
                </a:solidFill>
              </a:rPr>
              <a:t> </a:t>
            </a:r>
            <a:r>
              <a:rPr lang="en-US" dirty="0" smtClean="0">
                <a:solidFill>
                  <a:srgbClr val="0000FF"/>
                </a:solidFill>
              </a:rPr>
              <a:t>                              w</a:t>
            </a:r>
            <a:r>
              <a:rPr lang="en-US" baseline="30000" dirty="0" smtClean="0">
                <a:solidFill>
                  <a:srgbClr val="0000FF"/>
                </a:solidFill>
                <a:latin typeface="Calibri"/>
              </a:rPr>
              <a:t>*</a:t>
            </a:r>
            <a:r>
              <a:rPr lang="en-US" dirty="0" smtClean="0">
                <a:solidFill>
                  <a:srgbClr val="0000FF"/>
                </a:solidFill>
              </a:rPr>
              <a:t> = </a:t>
            </a:r>
            <a:r>
              <a:rPr lang="en-US" dirty="0" smtClean="0">
                <a:solidFill>
                  <a:srgbClr val="0000FF"/>
                </a:solidFill>
                <a:latin typeface="Symbol"/>
                <a:sym typeface="Symbol"/>
              </a:rPr>
              <a:t></a:t>
            </a:r>
            <a:r>
              <a:rPr lang="en-US" baseline="-25000" dirty="0" err="1" smtClean="0">
                <a:solidFill>
                  <a:srgbClr val="0000FF"/>
                </a:solidFill>
                <a:latin typeface="Calibri"/>
                <a:sym typeface="Symbol"/>
              </a:rPr>
              <a:t>i</a:t>
            </a:r>
            <a:r>
              <a:rPr lang="en-US" baseline="-25000" dirty="0" smtClean="0">
                <a:solidFill>
                  <a:srgbClr val="0000FF"/>
                </a:solidFill>
                <a:latin typeface="Calibri"/>
                <a:sym typeface="Symbol"/>
              </a:rPr>
              <a:t> </a:t>
            </a:r>
            <a:r>
              <a:rPr lang="en-US" baseline="-25000" dirty="0" smtClean="0">
                <a:solidFill>
                  <a:srgbClr val="0000FF"/>
                </a:solidFill>
                <a:latin typeface="cmsy10"/>
                <a:sym typeface="Symbol"/>
              </a:rPr>
              <a:t>2</a:t>
            </a:r>
            <a:r>
              <a:rPr lang="en-US" baseline="-25000" dirty="0" smtClean="0">
                <a:solidFill>
                  <a:srgbClr val="0000FF"/>
                </a:solidFill>
                <a:latin typeface="Calibri"/>
                <a:sym typeface="Symbol"/>
              </a:rPr>
              <a:t> I</a:t>
            </a:r>
            <a:r>
              <a:rPr lang="en-US" dirty="0" smtClean="0">
                <a:solidFill>
                  <a:srgbClr val="0000FF"/>
                </a:solidFill>
              </a:rPr>
              <a:t> </a:t>
            </a:r>
            <a:r>
              <a:rPr lang="en-US" dirty="0" smtClean="0">
                <a:solidFill>
                  <a:srgbClr val="0000FF"/>
                </a:solidFill>
                <a:latin typeface="cmmi10"/>
              </a:rPr>
              <a:t>®</a:t>
            </a:r>
            <a:r>
              <a:rPr lang="en-US" baseline="-25000" dirty="0" err="1" smtClean="0">
                <a:solidFill>
                  <a:srgbClr val="0000FF"/>
                </a:solidFill>
                <a:latin typeface="Calibri"/>
              </a:rPr>
              <a:t>i</a:t>
            </a:r>
            <a:r>
              <a:rPr lang="en-US" dirty="0" smtClean="0">
                <a:solidFill>
                  <a:srgbClr val="0000FF"/>
                </a:solidFill>
              </a:rPr>
              <a:t> </a:t>
            </a:r>
            <a:r>
              <a:rPr lang="en-US" dirty="0" err="1" smtClean="0">
                <a:solidFill>
                  <a:srgbClr val="0000FF"/>
                </a:solidFill>
                <a:latin typeface="Times New Roman"/>
              </a:rPr>
              <a:t>y</a:t>
            </a:r>
            <a:r>
              <a:rPr lang="en-US" baseline="-25000" dirty="0" err="1" smtClean="0">
                <a:solidFill>
                  <a:srgbClr val="0000FF"/>
                </a:solidFill>
                <a:latin typeface="Calibri"/>
              </a:rPr>
              <a:t>i</a:t>
            </a:r>
            <a:r>
              <a:rPr lang="en-US" dirty="0" smtClean="0">
                <a:solidFill>
                  <a:srgbClr val="0000FF"/>
                </a:solidFill>
              </a:rPr>
              <a:t> </a:t>
            </a:r>
            <a:r>
              <a:rPr lang="en-US" dirty="0" smtClean="0">
                <a:solidFill>
                  <a:srgbClr val="0000FF"/>
                </a:solidFill>
                <a:latin typeface="Times New Roman"/>
              </a:rPr>
              <a:t>x</a:t>
            </a:r>
            <a:r>
              <a:rPr lang="en-US" baseline="-25000" dirty="0" smtClean="0">
                <a:solidFill>
                  <a:srgbClr val="0000FF"/>
                </a:solidFill>
                <a:latin typeface="Calibri"/>
              </a:rPr>
              <a:t>i</a:t>
            </a:r>
          </a:p>
        </p:txBody>
      </p:sp>
      <p:pic>
        <p:nvPicPr>
          <p:cNvPr id="2" name="Content Placeholder 1"/>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705600" y="2895600"/>
            <a:ext cx="2362200" cy="2057400"/>
          </a:xfrm>
        </p:spPr>
      </p:pic>
      <p:sp>
        <p:nvSpPr>
          <p:cNvPr id="5" name="Slide Number Placeholder 4"/>
          <p:cNvSpPr>
            <a:spLocks noGrp="1"/>
          </p:cNvSpPr>
          <p:nvPr>
            <p:ph type="sldNum" sz="quarter" idx="15"/>
          </p:nvPr>
        </p:nvSpPr>
        <p:spPr/>
        <p:txBody>
          <a:bodyPr/>
          <a:lstStyle/>
          <a:p>
            <a:fld id="{FB76099C-54F9-4F95-B5A7-FA0FA002D1A5}" type="slidenum">
              <a:rPr lang="en-US" smtClean="0"/>
              <a:pPr/>
              <a:t>110</a:t>
            </a:fld>
            <a:endParaRPr lang="en-US"/>
          </a:p>
        </p:txBody>
      </p:sp>
    </p:spTree>
    <p:extLst>
      <p:ext uri="{BB962C8B-B14F-4D97-AF65-F5344CB8AC3E}">
        <p14:creationId xmlns:p14="http://schemas.microsoft.com/office/powerpoint/2010/main" val="346126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smtClean="0"/>
              <a:t>Soft SVM</a:t>
            </a:r>
            <a:endParaRPr lang="en-US" dirty="0"/>
          </a:p>
        </p:txBody>
      </p:sp>
      <mc:AlternateContent xmlns:mc="http://schemas.openxmlformats.org/markup-compatibility/2006" xmlns:a14="http://schemas.microsoft.com/office/drawing/2010/main">
        <mc:Choice Requires="a14">
          <p:sp>
            <p:nvSpPr>
              <p:cNvPr id="627715" name="Rectangle 3"/>
              <p:cNvSpPr>
                <a:spLocks noGrp="1" noChangeArrowheads="1"/>
              </p:cNvSpPr>
              <p:nvPr>
                <p:ph idx="1"/>
              </p:nvPr>
            </p:nvSpPr>
            <p:spPr/>
            <p:txBody>
              <a:bodyPr/>
              <a:lstStyle/>
              <a:p>
                <a:pPr algn="ctr">
                  <a:buFontTx/>
                  <a:buNone/>
                </a:pPr>
                <a:endParaRPr lang="en-US" dirty="0" smtClean="0"/>
              </a:p>
              <a:p>
                <a:r>
                  <a:rPr lang="en-US" dirty="0"/>
                  <a:t>Notice that the </a:t>
                </a:r>
                <a:r>
                  <a:rPr lang="en-US" dirty="0" smtClean="0"/>
                  <a:t>relaxation of the constraint: </a:t>
                </a:r>
                <a:r>
                  <a:rPr lang="en-US" sz="2400" dirty="0" smtClean="0"/>
                  <a:t>                                                     </a:t>
                </a:r>
                <a14:m>
                  <m:oMath xmlns:m="http://schemas.openxmlformats.org/officeDocument/2006/math">
                    <m:r>
                      <a:rPr lang="en-US" altLang="zh-TW" sz="2400" b="0" i="0" smtClean="0">
                        <a:solidFill>
                          <a:srgbClr val="0000FF"/>
                        </a:solidFill>
                        <a:latin typeface="Cambria Math"/>
                      </a:rPr>
                      <m:t>                                 </m:t>
                    </m:r>
                    <m:r>
                      <a:rPr lang="en-US" altLang="zh-TW" sz="2400">
                        <a:solidFill>
                          <a:srgbClr val="0000FF"/>
                        </a:solidFill>
                        <a:latin typeface="Cambria Math" panose="02040503050406030204" pitchFamily="18" charset="0"/>
                      </a:rPr>
                      <m:t> </m:t>
                    </m:r>
                    <m:sSub>
                      <m:sSubPr>
                        <m:ctrlPr>
                          <a:rPr lang="en-US" altLang="zh-TW" sz="2400" i="1">
                            <a:solidFill>
                              <a:srgbClr val="0000FF"/>
                            </a:solidFill>
                            <a:latin typeface="Cambria Math" panose="02040503050406030204" pitchFamily="18" charset="0"/>
                          </a:rPr>
                        </m:ctrlPr>
                      </m:sSubPr>
                      <m:e>
                        <m:r>
                          <m:rPr>
                            <m:sty m:val="p"/>
                          </m:rPr>
                          <a:rPr lang="en-US" altLang="zh-TW" sz="2400">
                            <a:solidFill>
                              <a:srgbClr val="0000FF"/>
                            </a:solidFill>
                            <a:latin typeface="Cambria Math" panose="02040503050406030204" pitchFamily="18" charset="0"/>
                          </a:rPr>
                          <m:t>y</m:t>
                        </m:r>
                      </m:e>
                      <m:sub>
                        <m:r>
                          <m:rPr>
                            <m:sty m:val="p"/>
                          </m:rPr>
                          <a:rPr lang="en-US" altLang="zh-TW" sz="2400">
                            <a:solidFill>
                              <a:srgbClr val="0000FF"/>
                            </a:solidFill>
                            <a:latin typeface="Cambria Math" panose="02040503050406030204" pitchFamily="18" charset="0"/>
                          </a:rPr>
                          <m:t>i</m:t>
                        </m:r>
                      </m:sub>
                    </m:sSub>
                    <m:sSup>
                      <m:sSupPr>
                        <m:ctrlPr>
                          <a:rPr lang="en-US" altLang="zh-TW" sz="2400" i="1">
                            <a:solidFill>
                              <a:srgbClr val="FF0000"/>
                            </a:solidFill>
                            <a:latin typeface="Cambria Math" panose="02040503050406030204" pitchFamily="18" charset="0"/>
                          </a:rPr>
                        </m:ctrlPr>
                      </m:sSupPr>
                      <m:e>
                        <m:r>
                          <m:rPr>
                            <m:sty m:val="p"/>
                          </m:rPr>
                          <a:rPr lang="en-US" altLang="zh-TW" sz="2400">
                            <a:solidFill>
                              <a:srgbClr val="FF0000"/>
                            </a:solidFill>
                            <a:latin typeface="Cambria Math" panose="02040503050406030204" pitchFamily="18" charset="0"/>
                          </a:rPr>
                          <m:t>w</m:t>
                        </m:r>
                      </m:e>
                      <m:sup>
                        <m:r>
                          <m:rPr>
                            <m:sty m:val="p"/>
                          </m:rPr>
                          <a:rPr lang="en-US" altLang="zh-TW" sz="2400">
                            <a:solidFill>
                              <a:srgbClr val="FF0000"/>
                            </a:solidFill>
                            <a:latin typeface="Cambria Math" panose="02040503050406030204" pitchFamily="18" charset="0"/>
                          </a:rPr>
                          <m:t>T</m:t>
                        </m:r>
                      </m:sup>
                    </m:sSup>
                    <m:sSub>
                      <m:sSubPr>
                        <m:ctrlPr>
                          <a:rPr lang="en-US" altLang="zh-TW" sz="2400" i="1">
                            <a:solidFill>
                              <a:srgbClr val="0000FF"/>
                            </a:solidFill>
                            <a:latin typeface="Cambria Math" panose="02040503050406030204" pitchFamily="18" charset="0"/>
                          </a:rPr>
                        </m:ctrlPr>
                      </m:sSubPr>
                      <m:e>
                        <m:r>
                          <m:rPr>
                            <m:sty m:val="p"/>
                          </m:rPr>
                          <a:rPr lang="en-US" altLang="zh-TW" sz="2400">
                            <a:solidFill>
                              <a:srgbClr val="0000FF"/>
                            </a:solidFill>
                            <a:latin typeface="Cambria Math" panose="02040503050406030204" pitchFamily="18" charset="0"/>
                          </a:rPr>
                          <m:t>x</m:t>
                        </m:r>
                      </m:e>
                      <m:sub>
                        <m:r>
                          <m:rPr>
                            <m:sty m:val="p"/>
                          </m:rPr>
                          <a:rPr lang="en-US" altLang="zh-TW" sz="2400">
                            <a:solidFill>
                              <a:srgbClr val="0000FF"/>
                            </a:solidFill>
                            <a:latin typeface="Cambria Math" panose="02040503050406030204" pitchFamily="18" charset="0"/>
                          </a:rPr>
                          <m:t>i</m:t>
                        </m:r>
                      </m:sub>
                    </m:sSub>
                    <m:r>
                      <a:rPr lang="en-US" altLang="zh-TW" sz="2400" i="1">
                        <a:solidFill>
                          <a:srgbClr val="0000FF"/>
                        </a:solidFill>
                        <a:latin typeface="Cambria Math" panose="02040503050406030204" pitchFamily="18" charset="0"/>
                      </a:rPr>
                      <m:t>≥1</m:t>
                    </m:r>
                  </m:oMath>
                </a14:m>
                <a:r>
                  <a:rPr lang="en-US" sz="2400" dirty="0" smtClean="0"/>
                  <a:t> </a:t>
                </a:r>
              </a:p>
              <a:p>
                <a:r>
                  <a:rPr lang="en-US" sz="2400" dirty="0" smtClean="0"/>
                  <a:t>Can be done by introducing a </a:t>
                </a:r>
                <a:r>
                  <a:rPr lang="en-US" sz="2400" dirty="0" smtClean="0">
                    <a:solidFill>
                      <a:srgbClr val="FF0000"/>
                    </a:solidFill>
                  </a:rPr>
                  <a:t>slack variable </a:t>
                </a:r>
                <a14:m>
                  <m:oMath xmlns:m="http://schemas.openxmlformats.org/officeDocument/2006/math">
                    <m:sSub>
                      <m:sSubPr>
                        <m:ctrlPr>
                          <a:rPr lang="en-US" altLang="zh-TW" sz="2400" i="1">
                            <a:solidFill>
                              <a:srgbClr val="FF0000"/>
                            </a:solidFill>
                            <a:latin typeface="Cambria Math" panose="02040503050406030204" pitchFamily="18" charset="0"/>
                          </a:rPr>
                        </m:ctrlPr>
                      </m:sSubPr>
                      <m:e>
                        <m:r>
                          <a:rPr lang="en-US" altLang="zh-TW" sz="2400" i="1">
                            <a:solidFill>
                              <a:srgbClr val="FF0000"/>
                            </a:solidFill>
                            <a:latin typeface="Cambria Math" panose="02040503050406030204" pitchFamily="18" charset="0"/>
                          </a:rPr>
                          <m:t>𝜉</m:t>
                        </m:r>
                      </m:e>
                      <m:sub>
                        <m:r>
                          <a:rPr lang="en-US" altLang="zh-TW" sz="2400" i="1">
                            <a:solidFill>
                              <a:srgbClr val="FF0000"/>
                            </a:solidFill>
                            <a:latin typeface="Cambria Math" panose="02040503050406030204" pitchFamily="18" charset="0"/>
                          </a:rPr>
                          <m:t>𝑖</m:t>
                        </m:r>
                      </m:sub>
                    </m:sSub>
                  </m:oMath>
                </a14:m>
                <a:r>
                  <a:rPr lang="en-US" sz="2400" dirty="0" smtClean="0"/>
                  <a:t>  (per example) and requiring:    </a:t>
                </a:r>
              </a:p>
              <a:p>
                <a:pPr marL="0" indent="0">
                  <a:buNone/>
                </a:pPr>
                <a:r>
                  <a:rPr lang="en-US" altLang="zh-TW" dirty="0">
                    <a:solidFill>
                      <a:srgbClr val="0000FF"/>
                    </a:solidFill>
                  </a:rPr>
                  <a:t> </a:t>
                </a:r>
                <a:r>
                  <a:rPr lang="en-US" altLang="zh-TW" dirty="0" smtClean="0">
                    <a:solidFill>
                      <a:srgbClr val="0000FF"/>
                    </a:solidFill>
                  </a:rPr>
                  <a:t>                             </a:t>
                </a:r>
                <a14:m>
                  <m:oMath xmlns:m="http://schemas.openxmlformats.org/officeDocument/2006/math">
                    <m:sSub>
                      <m:sSubPr>
                        <m:ctrlPr>
                          <a:rPr lang="en-US" altLang="zh-TW" sz="2400" i="1">
                            <a:solidFill>
                              <a:srgbClr val="0000FF"/>
                            </a:solidFill>
                            <a:latin typeface="Cambria Math" panose="02040503050406030204" pitchFamily="18" charset="0"/>
                          </a:rPr>
                        </m:ctrlPr>
                      </m:sSubPr>
                      <m:e>
                        <m:r>
                          <m:rPr>
                            <m:sty m:val="p"/>
                          </m:rPr>
                          <a:rPr lang="en-US" altLang="zh-TW" sz="2400">
                            <a:solidFill>
                              <a:srgbClr val="0000FF"/>
                            </a:solidFill>
                            <a:latin typeface="Cambria Math" panose="02040503050406030204" pitchFamily="18" charset="0"/>
                          </a:rPr>
                          <m:t>y</m:t>
                        </m:r>
                      </m:e>
                      <m:sub>
                        <m:r>
                          <m:rPr>
                            <m:sty m:val="p"/>
                          </m:rPr>
                          <a:rPr lang="en-US" altLang="zh-TW" sz="2400">
                            <a:solidFill>
                              <a:srgbClr val="0000FF"/>
                            </a:solidFill>
                            <a:latin typeface="Cambria Math" panose="02040503050406030204" pitchFamily="18" charset="0"/>
                          </a:rPr>
                          <m:t>i</m:t>
                        </m:r>
                      </m:sub>
                    </m:sSub>
                    <m:sSup>
                      <m:sSupPr>
                        <m:ctrlPr>
                          <a:rPr lang="en-US" altLang="zh-TW" sz="2400" i="1">
                            <a:solidFill>
                              <a:srgbClr val="FF0000"/>
                            </a:solidFill>
                            <a:latin typeface="Cambria Math" panose="02040503050406030204" pitchFamily="18" charset="0"/>
                          </a:rPr>
                        </m:ctrlPr>
                      </m:sSupPr>
                      <m:e>
                        <m:r>
                          <m:rPr>
                            <m:sty m:val="p"/>
                          </m:rPr>
                          <a:rPr lang="en-US" altLang="zh-TW" sz="2400">
                            <a:solidFill>
                              <a:srgbClr val="FF0000"/>
                            </a:solidFill>
                            <a:latin typeface="Cambria Math" panose="02040503050406030204" pitchFamily="18" charset="0"/>
                          </a:rPr>
                          <m:t>w</m:t>
                        </m:r>
                      </m:e>
                      <m:sup>
                        <m:r>
                          <m:rPr>
                            <m:sty m:val="p"/>
                          </m:rPr>
                          <a:rPr lang="en-US" altLang="zh-TW" sz="2400">
                            <a:solidFill>
                              <a:srgbClr val="FF0000"/>
                            </a:solidFill>
                            <a:latin typeface="Cambria Math" panose="02040503050406030204" pitchFamily="18" charset="0"/>
                          </a:rPr>
                          <m:t>T</m:t>
                        </m:r>
                      </m:sup>
                    </m:sSup>
                    <m:sSub>
                      <m:sSubPr>
                        <m:ctrlPr>
                          <a:rPr lang="en-US" altLang="zh-TW" sz="2400" i="1">
                            <a:solidFill>
                              <a:srgbClr val="0000FF"/>
                            </a:solidFill>
                            <a:latin typeface="Cambria Math" panose="02040503050406030204" pitchFamily="18" charset="0"/>
                          </a:rPr>
                        </m:ctrlPr>
                      </m:sSubPr>
                      <m:e>
                        <m:r>
                          <m:rPr>
                            <m:sty m:val="p"/>
                          </m:rPr>
                          <a:rPr lang="en-US" altLang="zh-TW" sz="2400">
                            <a:solidFill>
                              <a:srgbClr val="0000FF"/>
                            </a:solidFill>
                            <a:latin typeface="Cambria Math" panose="02040503050406030204" pitchFamily="18" charset="0"/>
                          </a:rPr>
                          <m:t>x</m:t>
                        </m:r>
                      </m:e>
                      <m:sub>
                        <m:r>
                          <m:rPr>
                            <m:sty m:val="p"/>
                          </m:rPr>
                          <a:rPr lang="en-US" altLang="zh-TW" sz="2400">
                            <a:solidFill>
                              <a:srgbClr val="0000FF"/>
                            </a:solidFill>
                            <a:latin typeface="Cambria Math" panose="02040503050406030204" pitchFamily="18" charset="0"/>
                          </a:rPr>
                          <m:t>i</m:t>
                        </m:r>
                      </m:sub>
                    </m:sSub>
                    <m:r>
                      <a:rPr lang="en-US" altLang="zh-TW" sz="2400" i="1">
                        <a:solidFill>
                          <a:srgbClr val="0000FF"/>
                        </a:solidFill>
                        <a:latin typeface="Cambria Math" panose="02040503050406030204" pitchFamily="18" charset="0"/>
                      </a:rPr>
                      <m:t>≥1−</m:t>
                    </m:r>
                    <m:sSub>
                      <m:sSubPr>
                        <m:ctrlPr>
                          <a:rPr lang="en-US" altLang="zh-TW" sz="2400" i="1">
                            <a:solidFill>
                              <a:srgbClr val="FF0000"/>
                            </a:solidFill>
                            <a:latin typeface="Cambria Math" panose="02040503050406030204" pitchFamily="18" charset="0"/>
                          </a:rPr>
                        </m:ctrlPr>
                      </m:sSubPr>
                      <m:e>
                        <m:r>
                          <a:rPr lang="en-US" altLang="zh-TW" sz="2400" i="1">
                            <a:solidFill>
                              <a:srgbClr val="FF0000"/>
                            </a:solidFill>
                            <a:latin typeface="Cambria Math" panose="02040503050406030204" pitchFamily="18" charset="0"/>
                          </a:rPr>
                          <m:t>𝜉</m:t>
                        </m:r>
                      </m:e>
                      <m:sub>
                        <m:r>
                          <a:rPr lang="en-US" altLang="zh-TW" sz="2400" i="1">
                            <a:solidFill>
                              <a:srgbClr val="FF0000"/>
                            </a:solidFill>
                            <a:latin typeface="Cambria Math" panose="02040503050406030204" pitchFamily="18" charset="0"/>
                          </a:rPr>
                          <m:t>𝑖</m:t>
                        </m:r>
                      </m:sub>
                    </m:sSub>
                    <m:r>
                      <a:rPr lang="en-US" altLang="zh-TW" sz="2400" i="1">
                        <a:solidFill>
                          <a:srgbClr val="0000FF"/>
                        </a:solidFill>
                        <a:latin typeface="Cambria Math" panose="02040503050406030204" pitchFamily="18" charset="0"/>
                      </a:rPr>
                      <m:t> ;</m:t>
                    </m:r>
                    <m:sSub>
                      <m:sSubPr>
                        <m:ctrlPr>
                          <a:rPr lang="en-US" altLang="zh-TW" sz="2400" i="1">
                            <a:solidFill>
                              <a:srgbClr val="FF0000"/>
                            </a:solidFill>
                            <a:latin typeface="Cambria Math" panose="02040503050406030204" pitchFamily="18" charset="0"/>
                          </a:rPr>
                        </m:ctrlPr>
                      </m:sSubPr>
                      <m:e>
                        <m:r>
                          <a:rPr lang="en-US" altLang="zh-TW" sz="2400" i="1">
                            <a:solidFill>
                              <a:srgbClr val="FF0000"/>
                            </a:solidFill>
                            <a:latin typeface="Cambria Math" panose="02040503050406030204" pitchFamily="18" charset="0"/>
                          </a:rPr>
                          <m:t>𝜉</m:t>
                        </m:r>
                      </m:e>
                      <m:sub>
                        <m:r>
                          <a:rPr lang="en-US" altLang="zh-TW" sz="2400" i="1">
                            <a:solidFill>
                              <a:srgbClr val="FF0000"/>
                            </a:solidFill>
                            <a:latin typeface="Cambria Math" panose="02040503050406030204" pitchFamily="18" charset="0"/>
                          </a:rPr>
                          <m:t>𝑖</m:t>
                        </m:r>
                      </m:sub>
                    </m:sSub>
                    <m:r>
                      <a:rPr lang="en-US" altLang="zh-TW" sz="2400" i="1">
                        <a:solidFill>
                          <a:srgbClr val="0000FF"/>
                        </a:solidFill>
                        <a:latin typeface="Cambria Math" panose="02040503050406030204" pitchFamily="18" charset="0"/>
                      </a:rPr>
                      <m:t>≥0</m:t>
                    </m:r>
                  </m:oMath>
                </a14:m>
                <a:r>
                  <a:rPr lang="en-US" dirty="0" smtClean="0"/>
                  <a:t> </a:t>
                </a:r>
              </a:p>
              <a:p>
                <a:r>
                  <a:rPr lang="en-US" dirty="0" smtClean="0"/>
                  <a:t>Now, we want to solve: </a:t>
                </a:r>
              </a:p>
              <a:p>
                <a:endParaRPr lang="en-US" dirty="0"/>
              </a:p>
            </p:txBody>
          </p:sp>
        </mc:Choice>
        <mc:Fallback xmlns="">
          <p:sp>
            <p:nvSpPr>
              <p:cNvPr id="627715" name="Rectangle 3"/>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3C28F66A-7A5F-4FD9-8EE4-B757E3139439}" type="slidenum">
              <a:rPr lang="en-US" smtClean="0"/>
              <a:pPr/>
              <a:t>111</a:t>
            </a:fld>
            <a:endParaRPr lang="en-US"/>
          </a:p>
        </p:txBody>
      </p:sp>
      <mc:AlternateContent xmlns:mc="http://schemas.openxmlformats.org/markup-compatibility/2006" xmlns:a14="http://schemas.microsoft.com/office/drawing/2010/main">
        <mc:Choice Requires="a14">
          <p:sp>
            <p:nvSpPr>
              <p:cNvPr id="7" name="Rectangle 6"/>
              <p:cNvSpPr/>
              <p:nvPr/>
            </p:nvSpPr>
            <p:spPr>
              <a:xfrm>
                <a:off x="2438400" y="4519210"/>
                <a:ext cx="5270610" cy="1348190"/>
              </a:xfrm>
              <a:prstGeom prst="rect">
                <a:avLst/>
              </a:prstGeom>
            </p:spPr>
            <p:txBody>
              <a:bodyPr wrap="none">
                <a:spAutoFit/>
              </a:bodyPr>
              <a:lstStyle/>
              <a:p>
                <a:pPr marL="0" lvl="1" indent="-400050">
                  <a:lnSpc>
                    <a:spcPct val="80000"/>
                  </a:lnSpc>
                </a:pPr>
                <a14:m>
                  <m:oMath xmlns:m="http://schemas.openxmlformats.org/officeDocument/2006/math">
                    <m:limLow>
                      <m:limLowPr>
                        <m:ctrlPr>
                          <a:rPr lang="en-US" altLang="zh-TW" sz="2800" b="0" i="1" u="none" smtClean="0">
                            <a:solidFill>
                              <a:srgbClr val="0000FF"/>
                            </a:solidFill>
                            <a:latin typeface="Cambria Math" panose="02040503050406030204" pitchFamily="18" charset="0"/>
                          </a:rPr>
                        </m:ctrlPr>
                      </m:limLowPr>
                      <m:e>
                        <m:r>
                          <m:rPr>
                            <m:sty m:val="p"/>
                          </m:rPr>
                          <a:rPr lang="en-US" altLang="zh-TW" sz="2800" b="0" i="0" u="none" smtClean="0">
                            <a:solidFill>
                              <a:srgbClr val="0000FF"/>
                            </a:solidFill>
                            <a:latin typeface="Cambria Math" panose="02040503050406030204" pitchFamily="18" charset="0"/>
                          </a:rPr>
                          <m:t>min</m:t>
                        </m:r>
                      </m:e>
                      <m:lim>
                        <m:r>
                          <a:rPr lang="en-US" altLang="zh-TW" sz="2800" b="0" i="1" u="none" smtClean="0">
                            <a:solidFill>
                              <a:srgbClr val="FF0000"/>
                            </a:solidFill>
                            <a:latin typeface="Cambria Math" panose="02040503050406030204" pitchFamily="18" charset="0"/>
                          </a:rPr>
                          <m:t>𝑤</m:t>
                        </m:r>
                        <m:r>
                          <a:rPr lang="en-US" altLang="zh-TW" sz="2800" b="0" i="1" u="none" smtClean="0">
                            <a:solidFill>
                              <a:srgbClr val="FF0000"/>
                            </a:solidFill>
                            <a:latin typeface="Cambria Math" panose="02040503050406030204" pitchFamily="18" charset="0"/>
                          </a:rPr>
                          <m:t>, </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lim>
                    </m:limLow>
                    <m:r>
                      <a:rPr lang="en-US" altLang="zh-TW" sz="2800" b="0" i="1" u="none" smtClean="0">
                        <a:solidFill>
                          <a:srgbClr val="0000FF"/>
                        </a:solidFill>
                        <a:latin typeface="Cambria Math" panose="02040503050406030204" pitchFamily="18" charset="0"/>
                      </a:rPr>
                      <m:t>   </m:t>
                    </m:r>
                    <m:f>
                      <m:fPr>
                        <m:ctrlPr>
                          <a:rPr lang="en-US" altLang="zh-TW" sz="2800" b="0" i="1" u="none" smtClean="0">
                            <a:solidFill>
                              <a:srgbClr val="0000FF"/>
                            </a:solidFill>
                            <a:latin typeface="Cambria Math" panose="02040503050406030204" pitchFamily="18" charset="0"/>
                          </a:rPr>
                        </m:ctrlPr>
                      </m:fPr>
                      <m:num>
                        <m:r>
                          <a:rPr lang="en-US" altLang="zh-TW" sz="2800" b="0" i="1" u="none" smtClean="0">
                            <a:solidFill>
                              <a:srgbClr val="0000FF"/>
                            </a:solidFill>
                            <a:latin typeface="Cambria Math" panose="02040503050406030204" pitchFamily="18" charset="0"/>
                          </a:rPr>
                          <m:t>1</m:t>
                        </m:r>
                      </m:num>
                      <m:den>
                        <m:r>
                          <a:rPr lang="en-US" altLang="zh-TW" sz="2800" b="0" i="1" u="none" smtClean="0">
                            <a:solidFill>
                              <a:srgbClr val="0000FF"/>
                            </a:solidFill>
                            <a:latin typeface="Cambria Math" panose="02040503050406030204" pitchFamily="18" charset="0"/>
                          </a:rPr>
                          <m:t>2</m:t>
                        </m:r>
                      </m:den>
                    </m:f>
                    <m:sSup>
                      <m:sSupPr>
                        <m:ctrlPr>
                          <a:rPr lang="en-US" altLang="zh-TW" sz="2800" b="0" i="1" u="none" smtClean="0">
                            <a:solidFill>
                              <a:srgbClr val="FF0000"/>
                            </a:solidFill>
                            <a:latin typeface="Cambria Math" panose="02040503050406030204" pitchFamily="18" charset="0"/>
                          </a:rPr>
                        </m:ctrlPr>
                      </m:sSupPr>
                      <m:e>
                        <m:r>
                          <a:rPr lang="en-US" altLang="zh-TW" sz="2800" b="0" i="1" u="none" smtClean="0">
                            <a:solidFill>
                              <a:srgbClr val="FF0000"/>
                            </a:solidFill>
                            <a:latin typeface="Cambria Math" panose="02040503050406030204" pitchFamily="18" charset="0"/>
                          </a:rPr>
                          <m:t>𝑤</m:t>
                        </m:r>
                      </m:e>
                      <m:sup>
                        <m:r>
                          <a:rPr lang="en-US" altLang="zh-TW" sz="2800" b="0" i="1" u="none" smtClean="0">
                            <a:solidFill>
                              <a:srgbClr val="FF0000"/>
                            </a:solidFill>
                            <a:latin typeface="Cambria Math" panose="02040503050406030204" pitchFamily="18" charset="0"/>
                          </a:rPr>
                          <m:t>𝑇</m:t>
                        </m:r>
                      </m:sup>
                    </m:sSup>
                    <m:r>
                      <a:rPr lang="en-US" altLang="zh-TW" sz="2800" b="0" i="1" u="none" smtClean="0">
                        <a:solidFill>
                          <a:srgbClr val="FF0000"/>
                        </a:solidFill>
                        <a:latin typeface="Cambria Math" panose="02040503050406030204" pitchFamily="18" charset="0"/>
                      </a:rPr>
                      <m:t>𝑤</m:t>
                    </m:r>
                    <m:r>
                      <a:rPr lang="en-US" altLang="zh-TW" sz="2800" b="0" i="1" u="none" smtClean="0">
                        <a:solidFill>
                          <a:srgbClr val="0000FF"/>
                        </a:solidFill>
                        <a:latin typeface="Cambria Math" panose="02040503050406030204" pitchFamily="18" charset="0"/>
                      </a:rPr>
                      <m:t>+</m:t>
                    </m:r>
                    <m:r>
                      <a:rPr lang="en-US" altLang="zh-TW" sz="2800" b="0" i="1" u="none" smtClean="0">
                        <a:solidFill>
                          <a:srgbClr val="0000FF"/>
                        </a:solidFill>
                        <a:latin typeface="Cambria Math" panose="02040503050406030204" pitchFamily="18" charset="0"/>
                      </a:rPr>
                      <m:t>𝐶</m:t>
                    </m:r>
                    <m:nary>
                      <m:naryPr>
                        <m:chr m:val="∑"/>
                        <m:supHide m:val="on"/>
                        <m:ctrlPr>
                          <a:rPr lang="en-US" altLang="zh-TW" sz="2800" b="0" i="1" u="none" smtClean="0">
                            <a:solidFill>
                              <a:srgbClr val="0000FF"/>
                            </a:solidFill>
                            <a:latin typeface="Cambria Math" panose="02040503050406030204" pitchFamily="18" charset="0"/>
                          </a:rPr>
                        </m:ctrlPr>
                      </m:naryPr>
                      <m:sub>
                        <m:r>
                          <a:rPr lang="en-US" altLang="zh-TW" sz="2800" b="0" i="1" u="none" smtClean="0">
                            <a:solidFill>
                              <a:srgbClr val="0000FF"/>
                            </a:solidFill>
                            <a:latin typeface="Cambria Math" panose="02040503050406030204" pitchFamily="18" charset="0"/>
                          </a:rPr>
                          <m:t>𝑖</m:t>
                        </m:r>
                      </m:sub>
                      <m:sup/>
                      <m:e>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e>
                    </m:nary>
                  </m:oMath>
                </a14:m>
                <a:r>
                  <a:rPr lang="en-US" altLang="zh-TW" sz="2800" u="none" dirty="0" smtClean="0">
                    <a:solidFill>
                      <a:srgbClr val="0000FF"/>
                    </a:solidFill>
                  </a:rPr>
                  <a:t>  </a:t>
                </a:r>
              </a:p>
              <a:p>
                <a:pPr marL="0" lvl="1" indent="-400050">
                  <a:lnSpc>
                    <a:spcPct val="80000"/>
                  </a:lnSpc>
                </a:pPr>
                <a:endParaRPr lang="en-US" sz="2800" u="none" dirty="0">
                  <a:solidFill>
                    <a:srgbClr val="0000FF"/>
                  </a:solidFill>
                </a:endParaRPr>
              </a:p>
              <a:p>
                <a:pPr marL="0" lvl="1" indent="-400050">
                  <a:lnSpc>
                    <a:spcPct val="80000"/>
                  </a:lnSpc>
                </a:pPr>
                <a:r>
                  <a:rPr lang="en-US" sz="2800" u="none" dirty="0" smtClean="0">
                    <a:solidFill>
                      <a:srgbClr val="0000FF"/>
                    </a:solidFill>
                  </a:rPr>
                  <a:t>  s.t </a:t>
                </a:r>
                <a14:m>
                  <m:oMath xmlns:m="http://schemas.openxmlformats.org/officeDocument/2006/math">
                    <m:r>
                      <a:rPr lang="en-US" altLang="zh-TW" sz="2800" b="0" i="0" u="none" smtClean="0">
                        <a:solidFill>
                          <a:srgbClr val="0000FF"/>
                        </a:solidFill>
                        <a:latin typeface="Cambria Math" panose="02040503050406030204" pitchFamily="18" charset="0"/>
                      </a:rPr>
                      <m:t>    </m:t>
                    </m:r>
                    <m:sSub>
                      <m:sSubPr>
                        <m:ctrlPr>
                          <a:rPr lang="en-US" altLang="zh-TW" sz="2800" b="0" i="1" u="none" smtClean="0">
                            <a:solidFill>
                              <a:srgbClr val="0000FF"/>
                            </a:solidFill>
                            <a:latin typeface="Cambria Math" panose="02040503050406030204" pitchFamily="18" charset="0"/>
                          </a:rPr>
                        </m:ctrlPr>
                      </m:sSubPr>
                      <m:e>
                        <m:r>
                          <m:rPr>
                            <m:sty m:val="p"/>
                          </m:rPr>
                          <a:rPr lang="en-US" altLang="zh-TW" sz="2800" b="0" i="0" u="none" smtClean="0">
                            <a:solidFill>
                              <a:srgbClr val="0000FF"/>
                            </a:solidFill>
                            <a:latin typeface="Cambria Math" panose="02040503050406030204" pitchFamily="18" charset="0"/>
                          </a:rPr>
                          <m:t>y</m:t>
                        </m:r>
                      </m:e>
                      <m:sub>
                        <m:r>
                          <m:rPr>
                            <m:sty m:val="p"/>
                          </m:rPr>
                          <a:rPr lang="en-US" altLang="zh-TW" sz="2800" b="0" i="0" u="none" smtClean="0">
                            <a:solidFill>
                              <a:srgbClr val="0000FF"/>
                            </a:solidFill>
                            <a:latin typeface="Cambria Math" panose="02040503050406030204" pitchFamily="18" charset="0"/>
                          </a:rPr>
                          <m:t>i</m:t>
                        </m:r>
                      </m:sub>
                    </m:sSub>
                    <m:sSup>
                      <m:sSupPr>
                        <m:ctrlPr>
                          <a:rPr lang="en-US" altLang="zh-TW" sz="2800" b="0" i="1" u="none" smtClean="0">
                            <a:solidFill>
                              <a:srgbClr val="FF0000"/>
                            </a:solidFill>
                            <a:latin typeface="Cambria Math" panose="02040503050406030204" pitchFamily="18" charset="0"/>
                          </a:rPr>
                        </m:ctrlPr>
                      </m:sSupPr>
                      <m:e>
                        <m:r>
                          <m:rPr>
                            <m:sty m:val="p"/>
                          </m:rPr>
                          <a:rPr lang="en-US" altLang="zh-TW" sz="2800" b="0" i="0" u="none" smtClean="0">
                            <a:solidFill>
                              <a:srgbClr val="FF0000"/>
                            </a:solidFill>
                            <a:latin typeface="Cambria Math" panose="02040503050406030204" pitchFamily="18" charset="0"/>
                          </a:rPr>
                          <m:t>w</m:t>
                        </m:r>
                      </m:e>
                      <m:sup>
                        <m:r>
                          <m:rPr>
                            <m:sty m:val="p"/>
                          </m:rPr>
                          <a:rPr lang="en-US" altLang="zh-TW" sz="2800" b="0" i="0" u="none" smtClean="0">
                            <a:solidFill>
                              <a:srgbClr val="FF0000"/>
                            </a:solidFill>
                            <a:latin typeface="Cambria Math" panose="02040503050406030204" pitchFamily="18" charset="0"/>
                          </a:rPr>
                          <m:t>T</m:t>
                        </m:r>
                      </m:sup>
                    </m:sSup>
                    <m:sSub>
                      <m:sSubPr>
                        <m:ctrlPr>
                          <a:rPr lang="en-US" altLang="zh-TW" sz="2800" b="0" i="1" u="none" smtClean="0">
                            <a:solidFill>
                              <a:srgbClr val="0000FF"/>
                            </a:solidFill>
                            <a:latin typeface="Cambria Math" panose="02040503050406030204" pitchFamily="18" charset="0"/>
                          </a:rPr>
                        </m:ctrlPr>
                      </m:sSubPr>
                      <m:e>
                        <m:r>
                          <m:rPr>
                            <m:sty m:val="p"/>
                          </m:rPr>
                          <a:rPr lang="en-US" altLang="zh-TW" sz="2800" b="0" i="0" u="none" smtClean="0">
                            <a:solidFill>
                              <a:srgbClr val="0000FF"/>
                            </a:solidFill>
                            <a:latin typeface="Cambria Math" panose="02040503050406030204" pitchFamily="18" charset="0"/>
                          </a:rPr>
                          <m:t>x</m:t>
                        </m:r>
                      </m:e>
                      <m:sub>
                        <m:r>
                          <m:rPr>
                            <m:sty m:val="p"/>
                          </m:rPr>
                          <a:rPr lang="en-US" altLang="zh-TW" sz="2800" b="0" i="0" u="none" smtClean="0">
                            <a:solidFill>
                              <a:srgbClr val="0000FF"/>
                            </a:solidFill>
                            <a:latin typeface="Cambria Math" panose="02040503050406030204" pitchFamily="18" charset="0"/>
                          </a:rPr>
                          <m:t>i</m:t>
                        </m:r>
                      </m:sub>
                    </m:sSub>
                    <m:r>
                      <a:rPr lang="en-US" altLang="zh-TW" sz="2800" b="0" i="1" u="none" smtClean="0">
                        <a:solidFill>
                          <a:srgbClr val="0000FF"/>
                        </a:solidFill>
                        <a:latin typeface="Cambria Math" panose="02040503050406030204" pitchFamily="18" charset="0"/>
                      </a:rPr>
                      <m:t>≥1−</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r>
                      <a:rPr lang="en-US" altLang="zh-TW" sz="2800" b="0" i="1" u="none" smtClean="0">
                        <a:solidFill>
                          <a:srgbClr val="0000FF"/>
                        </a:solidFill>
                        <a:latin typeface="Cambria Math" panose="02040503050406030204" pitchFamily="18" charset="0"/>
                      </a:rPr>
                      <m:t> ;</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r>
                      <a:rPr lang="en-US" altLang="zh-TW" sz="2800" b="0" i="1" u="none" smtClean="0">
                        <a:solidFill>
                          <a:srgbClr val="0000FF"/>
                        </a:solidFill>
                        <a:latin typeface="Cambria Math" panose="02040503050406030204" pitchFamily="18" charset="0"/>
                      </a:rPr>
                      <m:t>≥0   </m:t>
                    </m:r>
                    <m:r>
                      <a:rPr lang="en-US" sz="2800" b="0" i="1" u="none" smtClean="0">
                        <a:latin typeface="Cambria Math" panose="02040503050406030204" pitchFamily="18" charset="0"/>
                      </a:rPr>
                      <m:t>∀</m:t>
                    </m:r>
                    <m:r>
                      <a:rPr lang="en-US" sz="2800" b="0" i="1" u="none" smtClean="0">
                        <a:latin typeface="Cambria Math" panose="02040503050406030204" pitchFamily="18" charset="0"/>
                      </a:rPr>
                      <m:t>𝑖</m:t>
                    </m:r>
                  </m:oMath>
                </a14:m>
                <a:endParaRPr lang="en-US" sz="2800" b="0" u="none"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2438400" y="4519210"/>
                <a:ext cx="5270610" cy="1348190"/>
              </a:xfrm>
              <a:prstGeom prst="rect">
                <a:avLst/>
              </a:prstGeom>
              <a:blipFill rotWithShape="1">
                <a:blip r:embed="rId4"/>
                <a:stretch>
                  <a:fillRect t="-450" b="-11712"/>
                </a:stretch>
              </a:blipFill>
            </p:spPr>
            <p:txBody>
              <a:bodyPr/>
              <a:lstStyle/>
              <a:p>
                <a:r>
                  <a:rPr lang="en-US">
                    <a:noFill/>
                  </a:rPr>
                  <a:t> </a:t>
                </a:r>
              </a:p>
            </p:txBody>
          </p:sp>
        </mc:Fallback>
      </mc:AlternateContent>
    </p:spTree>
    <p:extLst>
      <p:ext uri="{BB962C8B-B14F-4D97-AF65-F5344CB8AC3E}">
        <p14:creationId xmlns:p14="http://schemas.microsoft.com/office/powerpoint/2010/main" val="1847408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77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dirty="0" smtClean="0"/>
              <a:t>Soft SVM </a:t>
            </a:r>
            <a:r>
              <a:rPr lang="en-US" sz="4000" dirty="0" smtClean="0"/>
              <a:t>(2)</a:t>
            </a:r>
            <a:endParaRPr lang="en-US" sz="4000" dirty="0"/>
          </a:p>
        </p:txBody>
      </p:sp>
      <mc:AlternateContent xmlns:mc="http://schemas.openxmlformats.org/markup-compatibility/2006" xmlns:a14="http://schemas.microsoft.com/office/drawing/2010/main">
        <mc:Choice Requires="a14">
          <p:sp>
            <p:nvSpPr>
              <p:cNvPr id="627715" name="Rectangle 3"/>
              <p:cNvSpPr>
                <a:spLocks noGrp="1" noChangeArrowheads="1"/>
              </p:cNvSpPr>
              <p:nvPr>
                <p:ph idx="1"/>
              </p:nvPr>
            </p:nvSpPr>
            <p:spPr/>
            <p:txBody>
              <a:bodyPr/>
              <a:lstStyle/>
              <a:p>
                <a:r>
                  <a:rPr lang="en-US" dirty="0" smtClean="0"/>
                  <a:t>Now, we want to solve: </a:t>
                </a:r>
              </a:p>
              <a:p>
                <a:endParaRPr lang="en-US" dirty="0" smtClean="0"/>
              </a:p>
              <a:p>
                <a:endParaRPr lang="en-US" dirty="0"/>
              </a:p>
              <a:p>
                <a:endParaRPr lang="en-US" dirty="0" smtClean="0"/>
              </a:p>
              <a:p>
                <a:endParaRPr lang="en-US" dirty="0"/>
              </a:p>
              <a:p>
                <a:pPr marL="342900" lvl="1" indent="-342900" algn="ctr">
                  <a:buClrTx/>
                  <a:buNone/>
                </a:pPr>
                <a:endParaRPr lang="en-US" sz="2400" dirty="0">
                  <a:solidFill>
                    <a:srgbClr val="FF0000"/>
                  </a:solidFill>
                  <a:latin typeface="Calibri" pitchFamily="34" charset="0"/>
                </a:endParaRPr>
              </a:p>
              <a:p>
                <a:r>
                  <a:rPr lang="en-US" dirty="0" smtClean="0"/>
                  <a:t>Which can </a:t>
                </a:r>
                <a:r>
                  <a:rPr lang="en-US" dirty="0"/>
                  <a:t>be written as</a:t>
                </a:r>
                <a:r>
                  <a:rPr lang="en-US" dirty="0" smtClean="0"/>
                  <a:t>:</a:t>
                </a:r>
              </a:p>
              <a:p>
                <a:pPr marL="0" indent="0">
                  <a:buNone/>
                </a:pPr>
                <a14:m>
                  <m:oMathPara xmlns:m="http://schemas.openxmlformats.org/officeDocument/2006/math">
                    <m:oMathParaPr>
                      <m:jc m:val="centerGroup"/>
                    </m:oMathParaPr>
                    <m:oMath xmlns:m="http://schemas.openxmlformats.org/officeDocument/2006/math">
                      <m:limLow>
                        <m:limLowPr>
                          <m:ctrlPr>
                            <a:rPr lang="en-US" altLang="zh-TW" i="1">
                              <a:solidFill>
                                <a:srgbClr val="0000FF"/>
                              </a:solidFill>
                              <a:latin typeface="Cambria Math" panose="02040503050406030204" pitchFamily="18" charset="0"/>
                            </a:rPr>
                          </m:ctrlPr>
                        </m:limLowPr>
                        <m:e>
                          <m:r>
                            <m:rPr>
                              <m:sty m:val="p"/>
                            </m:rPr>
                            <a:rPr lang="en-US" altLang="zh-TW">
                              <a:solidFill>
                                <a:srgbClr val="0000FF"/>
                              </a:solidFill>
                              <a:latin typeface="Cambria Math" panose="02040503050406030204" pitchFamily="18" charset="0"/>
                            </a:rPr>
                            <m:t>min</m:t>
                          </m:r>
                        </m:e>
                        <m:lim>
                          <m:r>
                            <a:rPr lang="en-US" altLang="zh-TW" i="1">
                              <a:solidFill>
                                <a:srgbClr val="FF0000"/>
                              </a:solidFill>
                              <a:latin typeface="Cambria Math" panose="02040503050406030204" pitchFamily="18" charset="0"/>
                            </a:rPr>
                            <m:t>𝑤</m:t>
                          </m:r>
                        </m:lim>
                      </m:limLow>
                      <m:r>
                        <a:rPr lang="en-US" altLang="zh-TW" i="1">
                          <a:solidFill>
                            <a:srgbClr val="0000FF"/>
                          </a:solidFill>
                          <a:latin typeface="Cambria Math" panose="02040503050406030204" pitchFamily="18" charset="0"/>
                        </a:rPr>
                        <m:t>   </m:t>
                      </m:r>
                      <m:f>
                        <m:fPr>
                          <m:ctrlPr>
                            <a:rPr lang="en-US" altLang="zh-TW" i="1">
                              <a:solidFill>
                                <a:srgbClr val="0000FF"/>
                              </a:solidFill>
                              <a:latin typeface="Cambria Math" panose="02040503050406030204" pitchFamily="18" charset="0"/>
                            </a:rPr>
                          </m:ctrlPr>
                        </m:fPr>
                        <m:num>
                          <m:r>
                            <a:rPr lang="en-US" altLang="zh-TW" i="1">
                              <a:solidFill>
                                <a:srgbClr val="0000FF"/>
                              </a:solidFill>
                              <a:latin typeface="Cambria Math" panose="02040503050406030204" pitchFamily="18" charset="0"/>
                            </a:rPr>
                            <m:t>1</m:t>
                          </m:r>
                        </m:num>
                        <m:den>
                          <m:r>
                            <a:rPr lang="en-US" altLang="zh-TW" i="1">
                              <a:solidFill>
                                <a:srgbClr val="0000FF"/>
                              </a:solidFill>
                              <a:latin typeface="Cambria Math" panose="02040503050406030204" pitchFamily="18" charset="0"/>
                            </a:rPr>
                            <m:t>2</m:t>
                          </m:r>
                        </m:den>
                      </m:f>
                      <m:sSup>
                        <m:sSupPr>
                          <m:ctrlPr>
                            <a:rPr lang="en-US" altLang="zh-TW" i="1">
                              <a:solidFill>
                                <a:srgbClr val="FF0000"/>
                              </a:solidFill>
                              <a:latin typeface="Cambria Math" panose="02040503050406030204" pitchFamily="18" charset="0"/>
                            </a:rPr>
                          </m:ctrlPr>
                        </m:sSupPr>
                        <m:e>
                          <m:r>
                            <a:rPr lang="en-US" altLang="zh-TW" i="1">
                              <a:solidFill>
                                <a:srgbClr val="FF0000"/>
                              </a:solidFill>
                              <a:latin typeface="Cambria Math" panose="02040503050406030204" pitchFamily="18" charset="0"/>
                            </a:rPr>
                            <m:t>𝑤</m:t>
                          </m:r>
                        </m:e>
                        <m:sup>
                          <m:r>
                            <a:rPr lang="en-US" altLang="zh-TW" i="1">
                              <a:solidFill>
                                <a:srgbClr val="FF0000"/>
                              </a:solidFill>
                              <a:latin typeface="Cambria Math" panose="02040503050406030204" pitchFamily="18" charset="0"/>
                            </a:rPr>
                            <m:t>𝑇</m:t>
                          </m:r>
                        </m:sup>
                      </m:sSup>
                      <m:r>
                        <a:rPr lang="en-US" altLang="zh-TW" i="1">
                          <a:solidFill>
                            <a:srgbClr val="FF0000"/>
                          </a:solidFill>
                          <a:latin typeface="Cambria Math" panose="02040503050406030204" pitchFamily="18" charset="0"/>
                        </a:rPr>
                        <m:t>𝑤</m:t>
                      </m:r>
                      <m:r>
                        <a:rPr lang="en-US" altLang="zh-TW" i="1">
                          <a:solidFill>
                            <a:srgbClr val="0000FF"/>
                          </a:solidFill>
                          <a:latin typeface="Cambria Math" panose="02040503050406030204" pitchFamily="18" charset="0"/>
                        </a:rPr>
                        <m:t>+</m:t>
                      </m:r>
                      <m:r>
                        <a:rPr lang="en-US" altLang="zh-TW" i="1">
                          <a:solidFill>
                            <a:srgbClr val="0000FF"/>
                          </a:solidFill>
                          <a:latin typeface="Cambria Math" panose="02040503050406030204" pitchFamily="18" charset="0"/>
                        </a:rPr>
                        <m:t>𝐶</m:t>
                      </m:r>
                      <m:nary>
                        <m:naryPr>
                          <m:chr m:val="∑"/>
                          <m:supHide m:val="on"/>
                          <m:ctrlPr>
                            <a:rPr lang="en-US" altLang="zh-TW" i="1" smtClean="0">
                              <a:solidFill>
                                <a:srgbClr val="0000FF"/>
                              </a:solidFill>
                              <a:latin typeface="Cambria Math" panose="02040503050406030204" pitchFamily="18" charset="0"/>
                            </a:rPr>
                          </m:ctrlPr>
                        </m:naryPr>
                        <m:sub>
                          <m:r>
                            <a:rPr lang="en-US" altLang="zh-TW" i="1">
                              <a:solidFill>
                                <a:srgbClr val="0000FF"/>
                              </a:solidFill>
                              <a:latin typeface="Cambria Math" panose="02040503050406030204" pitchFamily="18" charset="0"/>
                            </a:rPr>
                            <m:t>𝑖</m:t>
                          </m:r>
                        </m:sub>
                        <m:sup/>
                        <m:e>
                          <m:func>
                            <m:funcPr>
                              <m:ctrlPr>
                                <a:rPr lang="en-US" altLang="zh-TW" i="1">
                                  <a:solidFill>
                                    <a:srgbClr val="FF0000"/>
                                  </a:solidFill>
                                  <a:latin typeface="Cambria Math" panose="02040503050406030204" pitchFamily="18" charset="0"/>
                                </a:rPr>
                              </m:ctrlPr>
                            </m:funcPr>
                            <m:fName>
                              <m:r>
                                <m:rPr>
                                  <m:sty m:val="p"/>
                                </m:rPr>
                                <a:rPr lang="en-US" altLang="zh-TW">
                                  <a:solidFill>
                                    <a:srgbClr val="FF0000"/>
                                  </a:solidFill>
                                  <a:latin typeface="Cambria Math" panose="02040503050406030204" pitchFamily="18" charset="0"/>
                                </a:rPr>
                                <m:t>max</m:t>
                              </m:r>
                            </m:fName>
                            <m:e>
                              <m:r>
                                <a:rPr lang="en-US" altLang="zh-TW" i="1">
                                  <a:solidFill>
                                    <a:srgbClr val="FF0000"/>
                                  </a:solidFill>
                                  <a:latin typeface="Cambria Math" panose="02040503050406030204" pitchFamily="18" charset="0"/>
                                </a:rPr>
                                <m:t>(0, 1−</m:t>
                              </m:r>
                              <m:sSub>
                                <m:sSubPr>
                                  <m:ctrlPr>
                                    <a:rPr lang="en-US" altLang="zh-TW" i="1">
                                      <a:solidFill>
                                        <a:srgbClr val="FF0000"/>
                                      </a:solidFill>
                                      <a:latin typeface="Cambria Math" panose="02040503050406030204" pitchFamily="18" charset="0"/>
                                    </a:rPr>
                                  </m:ctrlPr>
                                </m:sSubPr>
                                <m:e>
                                  <m:r>
                                    <a:rPr lang="en-US" altLang="zh-TW" i="1">
                                      <a:solidFill>
                                        <a:srgbClr val="FF0000"/>
                                      </a:solidFill>
                                      <a:latin typeface="Cambria Math" panose="02040503050406030204" pitchFamily="18" charset="0"/>
                                    </a:rPr>
                                    <m:t>𝑦</m:t>
                                  </m:r>
                                </m:e>
                                <m:sub>
                                  <m:r>
                                    <a:rPr lang="en-US" altLang="zh-TW" i="1">
                                      <a:solidFill>
                                        <a:srgbClr val="FF0000"/>
                                      </a:solidFill>
                                      <a:latin typeface="Cambria Math" panose="02040503050406030204" pitchFamily="18" charset="0"/>
                                    </a:rPr>
                                    <m:t>𝑖</m:t>
                                  </m:r>
                                </m:sub>
                              </m:sSub>
                              <m:sSup>
                                <m:sSupPr>
                                  <m:ctrlPr>
                                    <a:rPr lang="en-US" altLang="zh-TW" i="1">
                                      <a:solidFill>
                                        <a:srgbClr val="FF0000"/>
                                      </a:solidFill>
                                      <a:latin typeface="Cambria Math" panose="02040503050406030204" pitchFamily="18" charset="0"/>
                                    </a:rPr>
                                  </m:ctrlPr>
                                </m:sSupPr>
                                <m:e>
                                  <m:r>
                                    <a:rPr lang="en-US" altLang="zh-TW" i="1">
                                      <a:solidFill>
                                        <a:srgbClr val="FF0000"/>
                                      </a:solidFill>
                                      <a:latin typeface="Cambria Math" panose="02040503050406030204" pitchFamily="18" charset="0"/>
                                    </a:rPr>
                                    <m:t>𝑤</m:t>
                                  </m:r>
                                </m:e>
                                <m:sup>
                                  <m:r>
                                    <a:rPr lang="en-US" altLang="zh-TW" i="1">
                                      <a:solidFill>
                                        <a:srgbClr val="FF0000"/>
                                      </a:solidFill>
                                      <a:latin typeface="Cambria Math" panose="02040503050406030204" pitchFamily="18" charset="0"/>
                                    </a:rPr>
                                    <m:t>𝑇</m:t>
                                  </m:r>
                                </m:sup>
                              </m:sSup>
                              <m:sSub>
                                <m:sSubPr>
                                  <m:ctrlPr>
                                    <a:rPr lang="en-US" altLang="zh-TW" i="1">
                                      <a:solidFill>
                                        <a:srgbClr val="FF0000"/>
                                      </a:solidFill>
                                      <a:latin typeface="Cambria Math" panose="02040503050406030204" pitchFamily="18" charset="0"/>
                                    </a:rPr>
                                  </m:ctrlPr>
                                </m:sSubPr>
                                <m:e>
                                  <m:r>
                                    <a:rPr lang="en-US" altLang="zh-TW" i="1">
                                      <a:solidFill>
                                        <a:srgbClr val="FF0000"/>
                                      </a:solidFill>
                                      <a:latin typeface="Cambria Math" panose="02040503050406030204" pitchFamily="18" charset="0"/>
                                    </a:rPr>
                                    <m:t>𝑥</m:t>
                                  </m:r>
                                </m:e>
                                <m:sub>
                                  <m:r>
                                    <a:rPr lang="en-US" altLang="zh-TW" i="1">
                                      <a:solidFill>
                                        <a:srgbClr val="FF0000"/>
                                      </a:solidFill>
                                      <a:latin typeface="Cambria Math" panose="02040503050406030204" pitchFamily="18" charset="0"/>
                                    </a:rPr>
                                    <m:t>𝑖</m:t>
                                  </m:r>
                                </m:sub>
                              </m:sSub>
                              <m:r>
                                <a:rPr lang="en-US" altLang="zh-TW" i="1">
                                  <a:solidFill>
                                    <a:srgbClr val="FF0000"/>
                                  </a:solidFill>
                                  <a:latin typeface="Cambria Math" panose="02040503050406030204" pitchFamily="18" charset="0"/>
                                </a:rPr>
                                <m:t>)</m:t>
                              </m:r>
                            </m:e>
                          </m:func>
                        </m:e>
                      </m:nary>
                      <m:r>
                        <a:rPr lang="en-US" altLang="zh-TW" b="0" i="1" smtClean="0">
                          <a:solidFill>
                            <a:srgbClr val="FF0000"/>
                          </a:solidFill>
                          <a:latin typeface="Cambria Math" panose="02040503050406030204" pitchFamily="18" charset="0"/>
                        </a:rPr>
                        <m:t>.</m:t>
                      </m:r>
                    </m:oMath>
                  </m:oMathPara>
                </a14:m>
                <a:endParaRPr lang="en-US" dirty="0"/>
              </a:p>
              <a:p>
                <a:r>
                  <a:rPr lang="en-US" dirty="0" smtClean="0"/>
                  <a:t>What </a:t>
                </a:r>
                <a:r>
                  <a:rPr lang="en-US" dirty="0"/>
                  <a:t>is the interpretation of this?</a:t>
                </a:r>
              </a:p>
            </p:txBody>
          </p:sp>
        </mc:Choice>
        <mc:Fallback xmlns="">
          <p:sp>
            <p:nvSpPr>
              <p:cNvPr id="627715" name="Rectangle 3"/>
              <p:cNvSpPr>
                <a:spLocks noGrp="1" noRot="1" noChangeAspect="1" noMove="1" noResize="1" noEditPoints="1" noAdjustHandles="1" noChangeArrowheads="1" noChangeShapeType="1" noTextEdit="1"/>
              </p:cNvSpPr>
              <p:nvPr>
                <p:ph idx="1"/>
              </p:nvPr>
            </p:nvSpPr>
            <p:spPr>
              <a:blipFill rotWithShape="0">
                <a:blip r:embed="rId3"/>
                <a:stretch>
                  <a:fillRect t="-1078" b="-674"/>
                </a:stretch>
              </a:blipFill>
            </p:spPr>
            <p:txBody>
              <a:bodyPr/>
              <a:lstStyle/>
              <a:p>
                <a:r>
                  <a:rPr lang="en-US">
                    <a:noFill/>
                  </a:rPr>
                  <a:t> </a:t>
                </a:r>
              </a:p>
            </p:txBody>
          </p:sp>
        </mc:Fallback>
      </mc:AlternateContent>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5"/>
          </p:nvPr>
        </p:nvSpPr>
        <p:spPr/>
        <p:txBody>
          <a:bodyPr/>
          <a:lstStyle/>
          <a:p>
            <a:fld id="{3C28F66A-7A5F-4FD9-8EE4-B757E3139439}" type="slidenum">
              <a:rPr lang="en-US" smtClean="0"/>
              <a:pPr/>
              <a:t>112</a:t>
            </a:fld>
            <a:endParaRPr lang="en-US"/>
          </a:p>
        </p:txBody>
      </p:sp>
      <mc:AlternateContent xmlns:mc="http://schemas.openxmlformats.org/markup-compatibility/2006" xmlns:a14="http://schemas.microsoft.com/office/drawing/2010/main">
        <mc:Choice Requires="a14">
          <p:sp>
            <p:nvSpPr>
              <p:cNvPr id="10" name="Rectangle 9"/>
              <p:cNvSpPr/>
              <p:nvPr/>
            </p:nvSpPr>
            <p:spPr>
              <a:xfrm>
                <a:off x="2477237" y="1981200"/>
                <a:ext cx="5270610" cy="1348190"/>
              </a:xfrm>
              <a:prstGeom prst="rect">
                <a:avLst/>
              </a:prstGeom>
            </p:spPr>
            <p:txBody>
              <a:bodyPr wrap="none">
                <a:spAutoFit/>
              </a:bodyPr>
              <a:lstStyle/>
              <a:p>
                <a:pPr marL="0" lvl="1" indent="-400050">
                  <a:lnSpc>
                    <a:spcPct val="80000"/>
                  </a:lnSpc>
                </a:pPr>
                <a14:m>
                  <m:oMath xmlns:m="http://schemas.openxmlformats.org/officeDocument/2006/math">
                    <m:limLow>
                      <m:limLowPr>
                        <m:ctrlPr>
                          <a:rPr lang="en-US" altLang="zh-TW" sz="2800" b="0" i="1" u="none" smtClean="0">
                            <a:solidFill>
                              <a:srgbClr val="0000FF"/>
                            </a:solidFill>
                            <a:latin typeface="Cambria Math" panose="02040503050406030204" pitchFamily="18" charset="0"/>
                          </a:rPr>
                        </m:ctrlPr>
                      </m:limLowPr>
                      <m:e>
                        <m:r>
                          <m:rPr>
                            <m:sty m:val="p"/>
                          </m:rPr>
                          <a:rPr lang="en-US" altLang="zh-TW" sz="2800" b="0" i="0" u="none" smtClean="0">
                            <a:solidFill>
                              <a:srgbClr val="0000FF"/>
                            </a:solidFill>
                            <a:latin typeface="Cambria Math" panose="02040503050406030204" pitchFamily="18" charset="0"/>
                          </a:rPr>
                          <m:t>min</m:t>
                        </m:r>
                      </m:e>
                      <m:lim>
                        <m:r>
                          <a:rPr lang="en-US" altLang="zh-TW" sz="2800" b="0" i="1" u="none" smtClean="0">
                            <a:solidFill>
                              <a:srgbClr val="FF0000"/>
                            </a:solidFill>
                            <a:latin typeface="Cambria Math" panose="02040503050406030204" pitchFamily="18" charset="0"/>
                          </a:rPr>
                          <m:t>𝑤</m:t>
                        </m:r>
                        <m:r>
                          <a:rPr lang="en-US" altLang="zh-TW" sz="2800" b="0" i="1" u="none" smtClean="0">
                            <a:solidFill>
                              <a:srgbClr val="FF0000"/>
                            </a:solidFill>
                            <a:latin typeface="Cambria Math" panose="02040503050406030204" pitchFamily="18" charset="0"/>
                          </a:rPr>
                          <m:t>, </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lim>
                    </m:limLow>
                    <m:r>
                      <a:rPr lang="en-US" altLang="zh-TW" sz="2800" b="0" i="1" u="none" smtClean="0">
                        <a:solidFill>
                          <a:srgbClr val="0000FF"/>
                        </a:solidFill>
                        <a:latin typeface="Cambria Math" panose="02040503050406030204" pitchFamily="18" charset="0"/>
                      </a:rPr>
                      <m:t>   </m:t>
                    </m:r>
                    <m:f>
                      <m:fPr>
                        <m:ctrlPr>
                          <a:rPr lang="en-US" altLang="zh-TW" sz="2800" b="0" i="1" u="none" smtClean="0">
                            <a:solidFill>
                              <a:srgbClr val="0000FF"/>
                            </a:solidFill>
                            <a:latin typeface="Cambria Math" panose="02040503050406030204" pitchFamily="18" charset="0"/>
                          </a:rPr>
                        </m:ctrlPr>
                      </m:fPr>
                      <m:num>
                        <m:r>
                          <a:rPr lang="en-US" altLang="zh-TW" sz="2800" b="0" i="1" u="none" smtClean="0">
                            <a:solidFill>
                              <a:srgbClr val="0000FF"/>
                            </a:solidFill>
                            <a:latin typeface="Cambria Math" panose="02040503050406030204" pitchFamily="18" charset="0"/>
                          </a:rPr>
                          <m:t>1</m:t>
                        </m:r>
                      </m:num>
                      <m:den>
                        <m:r>
                          <a:rPr lang="en-US" altLang="zh-TW" sz="2800" b="0" i="1" u="none" smtClean="0">
                            <a:solidFill>
                              <a:srgbClr val="0000FF"/>
                            </a:solidFill>
                            <a:latin typeface="Cambria Math" panose="02040503050406030204" pitchFamily="18" charset="0"/>
                          </a:rPr>
                          <m:t>2</m:t>
                        </m:r>
                      </m:den>
                    </m:f>
                    <m:sSup>
                      <m:sSupPr>
                        <m:ctrlPr>
                          <a:rPr lang="en-US" altLang="zh-TW" sz="2800" b="0" i="1" u="none" smtClean="0">
                            <a:solidFill>
                              <a:srgbClr val="FF0000"/>
                            </a:solidFill>
                            <a:latin typeface="Cambria Math" panose="02040503050406030204" pitchFamily="18" charset="0"/>
                          </a:rPr>
                        </m:ctrlPr>
                      </m:sSupPr>
                      <m:e>
                        <m:r>
                          <a:rPr lang="en-US" altLang="zh-TW" sz="2800" b="0" i="1" u="none" smtClean="0">
                            <a:solidFill>
                              <a:srgbClr val="FF0000"/>
                            </a:solidFill>
                            <a:latin typeface="Cambria Math" panose="02040503050406030204" pitchFamily="18" charset="0"/>
                          </a:rPr>
                          <m:t>𝑤</m:t>
                        </m:r>
                      </m:e>
                      <m:sup>
                        <m:r>
                          <a:rPr lang="en-US" altLang="zh-TW" sz="2800" b="0" i="1" u="none" smtClean="0">
                            <a:solidFill>
                              <a:srgbClr val="FF0000"/>
                            </a:solidFill>
                            <a:latin typeface="Cambria Math" panose="02040503050406030204" pitchFamily="18" charset="0"/>
                          </a:rPr>
                          <m:t>𝑇</m:t>
                        </m:r>
                      </m:sup>
                    </m:sSup>
                    <m:r>
                      <a:rPr lang="en-US" altLang="zh-TW" sz="2800" b="0" i="1" u="none" smtClean="0">
                        <a:solidFill>
                          <a:srgbClr val="FF0000"/>
                        </a:solidFill>
                        <a:latin typeface="Cambria Math" panose="02040503050406030204" pitchFamily="18" charset="0"/>
                      </a:rPr>
                      <m:t>𝑤</m:t>
                    </m:r>
                    <m:r>
                      <a:rPr lang="en-US" altLang="zh-TW" sz="2800" b="0" i="1" u="none" smtClean="0">
                        <a:solidFill>
                          <a:srgbClr val="0000FF"/>
                        </a:solidFill>
                        <a:latin typeface="Cambria Math" panose="02040503050406030204" pitchFamily="18" charset="0"/>
                      </a:rPr>
                      <m:t>+</m:t>
                    </m:r>
                    <m:r>
                      <a:rPr lang="en-US" altLang="zh-TW" sz="2800" b="0" i="1" u="none" smtClean="0">
                        <a:solidFill>
                          <a:srgbClr val="0000FF"/>
                        </a:solidFill>
                        <a:latin typeface="Cambria Math" panose="02040503050406030204" pitchFamily="18" charset="0"/>
                      </a:rPr>
                      <m:t>𝐶</m:t>
                    </m:r>
                    <m:nary>
                      <m:naryPr>
                        <m:chr m:val="∑"/>
                        <m:supHide m:val="on"/>
                        <m:ctrlPr>
                          <a:rPr lang="en-US" altLang="zh-TW" sz="2800" b="0" i="1" u="none" smtClean="0">
                            <a:solidFill>
                              <a:srgbClr val="0000FF"/>
                            </a:solidFill>
                            <a:latin typeface="Cambria Math" panose="02040503050406030204" pitchFamily="18" charset="0"/>
                          </a:rPr>
                        </m:ctrlPr>
                      </m:naryPr>
                      <m:sub>
                        <m:r>
                          <a:rPr lang="en-US" altLang="zh-TW" sz="2800" b="0" i="1" u="none" smtClean="0">
                            <a:solidFill>
                              <a:srgbClr val="0000FF"/>
                            </a:solidFill>
                            <a:latin typeface="Cambria Math" panose="02040503050406030204" pitchFamily="18" charset="0"/>
                          </a:rPr>
                          <m:t>𝑖</m:t>
                        </m:r>
                      </m:sub>
                      <m:sup/>
                      <m:e>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e>
                    </m:nary>
                  </m:oMath>
                </a14:m>
                <a:r>
                  <a:rPr lang="en-US" altLang="zh-TW" sz="2800" u="none" dirty="0" smtClean="0">
                    <a:solidFill>
                      <a:srgbClr val="0000FF"/>
                    </a:solidFill>
                  </a:rPr>
                  <a:t>  </a:t>
                </a:r>
              </a:p>
              <a:p>
                <a:pPr marL="0" lvl="1" indent="-400050">
                  <a:lnSpc>
                    <a:spcPct val="80000"/>
                  </a:lnSpc>
                </a:pPr>
                <a:endParaRPr lang="en-US" sz="2800" u="none" dirty="0">
                  <a:solidFill>
                    <a:srgbClr val="0000FF"/>
                  </a:solidFill>
                </a:endParaRPr>
              </a:p>
              <a:p>
                <a:pPr marL="0" lvl="1" indent="-400050">
                  <a:lnSpc>
                    <a:spcPct val="80000"/>
                  </a:lnSpc>
                </a:pPr>
                <a:r>
                  <a:rPr lang="en-US" sz="2800" u="none" dirty="0" smtClean="0">
                    <a:solidFill>
                      <a:srgbClr val="0000FF"/>
                    </a:solidFill>
                  </a:rPr>
                  <a:t>  s.t </a:t>
                </a:r>
                <a14:m>
                  <m:oMath xmlns:m="http://schemas.openxmlformats.org/officeDocument/2006/math">
                    <m:r>
                      <a:rPr lang="en-US" altLang="zh-TW" sz="2800" b="0" i="0" u="none" smtClean="0">
                        <a:solidFill>
                          <a:srgbClr val="0000FF"/>
                        </a:solidFill>
                        <a:latin typeface="Cambria Math" panose="02040503050406030204" pitchFamily="18" charset="0"/>
                      </a:rPr>
                      <m:t>    </m:t>
                    </m:r>
                    <m:sSub>
                      <m:sSubPr>
                        <m:ctrlPr>
                          <a:rPr lang="en-US" altLang="zh-TW" sz="2800" b="0" i="1" u="none" smtClean="0">
                            <a:solidFill>
                              <a:srgbClr val="0000FF"/>
                            </a:solidFill>
                            <a:latin typeface="Cambria Math" panose="02040503050406030204" pitchFamily="18" charset="0"/>
                          </a:rPr>
                        </m:ctrlPr>
                      </m:sSubPr>
                      <m:e>
                        <m:r>
                          <m:rPr>
                            <m:sty m:val="p"/>
                          </m:rPr>
                          <a:rPr lang="en-US" altLang="zh-TW" sz="2800" b="0" i="0" u="none" smtClean="0">
                            <a:solidFill>
                              <a:srgbClr val="0000FF"/>
                            </a:solidFill>
                            <a:latin typeface="Cambria Math" panose="02040503050406030204" pitchFamily="18" charset="0"/>
                          </a:rPr>
                          <m:t>y</m:t>
                        </m:r>
                      </m:e>
                      <m:sub>
                        <m:r>
                          <m:rPr>
                            <m:sty m:val="p"/>
                          </m:rPr>
                          <a:rPr lang="en-US" altLang="zh-TW" sz="2800" b="0" i="0" u="none" smtClean="0">
                            <a:solidFill>
                              <a:srgbClr val="0000FF"/>
                            </a:solidFill>
                            <a:latin typeface="Cambria Math" panose="02040503050406030204" pitchFamily="18" charset="0"/>
                          </a:rPr>
                          <m:t>i</m:t>
                        </m:r>
                      </m:sub>
                    </m:sSub>
                    <m:sSup>
                      <m:sSupPr>
                        <m:ctrlPr>
                          <a:rPr lang="en-US" altLang="zh-TW" sz="2800" b="0" i="1" u="none" smtClean="0">
                            <a:solidFill>
                              <a:srgbClr val="FF0000"/>
                            </a:solidFill>
                            <a:latin typeface="Cambria Math" panose="02040503050406030204" pitchFamily="18" charset="0"/>
                          </a:rPr>
                        </m:ctrlPr>
                      </m:sSupPr>
                      <m:e>
                        <m:r>
                          <m:rPr>
                            <m:sty m:val="p"/>
                          </m:rPr>
                          <a:rPr lang="en-US" altLang="zh-TW" sz="2800" b="0" i="0" u="none" smtClean="0">
                            <a:solidFill>
                              <a:srgbClr val="FF0000"/>
                            </a:solidFill>
                            <a:latin typeface="Cambria Math" panose="02040503050406030204" pitchFamily="18" charset="0"/>
                          </a:rPr>
                          <m:t>w</m:t>
                        </m:r>
                      </m:e>
                      <m:sup>
                        <m:r>
                          <m:rPr>
                            <m:sty m:val="p"/>
                          </m:rPr>
                          <a:rPr lang="en-US" altLang="zh-TW" sz="2800" b="0" i="0" u="none" smtClean="0">
                            <a:solidFill>
                              <a:srgbClr val="FF0000"/>
                            </a:solidFill>
                            <a:latin typeface="Cambria Math" panose="02040503050406030204" pitchFamily="18" charset="0"/>
                          </a:rPr>
                          <m:t>T</m:t>
                        </m:r>
                      </m:sup>
                    </m:sSup>
                    <m:sSub>
                      <m:sSubPr>
                        <m:ctrlPr>
                          <a:rPr lang="en-US" altLang="zh-TW" sz="2800" b="0" i="1" u="none" smtClean="0">
                            <a:solidFill>
                              <a:srgbClr val="0000FF"/>
                            </a:solidFill>
                            <a:latin typeface="Cambria Math" panose="02040503050406030204" pitchFamily="18" charset="0"/>
                          </a:rPr>
                        </m:ctrlPr>
                      </m:sSubPr>
                      <m:e>
                        <m:r>
                          <m:rPr>
                            <m:sty m:val="p"/>
                          </m:rPr>
                          <a:rPr lang="en-US" altLang="zh-TW" sz="2800" b="0" i="0" u="none" smtClean="0">
                            <a:solidFill>
                              <a:srgbClr val="0000FF"/>
                            </a:solidFill>
                            <a:latin typeface="Cambria Math" panose="02040503050406030204" pitchFamily="18" charset="0"/>
                          </a:rPr>
                          <m:t>x</m:t>
                        </m:r>
                      </m:e>
                      <m:sub>
                        <m:r>
                          <m:rPr>
                            <m:sty m:val="p"/>
                          </m:rPr>
                          <a:rPr lang="en-US" altLang="zh-TW" sz="2800" b="0" i="0" u="none" smtClean="0">
                            <a:solidFill>
                              <a:srgbClr val="0000FF"/>
                            </a:solidFill>
                            <a:latin typeface="Cambria Math" panose="02040503050406030204" pitchFamily="18" charset="0"/>
                          </a:rPr>
                          <m:t>i</m:t>
                        </m:r>
                      </m:sub>
                    </m:sSub>
                    <m:r>
                      <a:rPr lang="en-US" altLang="zh-TW" sz="2800" b="0" i="1" u="none" smtClean="0">
                        <a:solidFill>
                          <a:srgbClr val="0000FF"/>
                        </a:solidFill>
                        <a:latin typeface="Cambria Math" panose="02040503050406030204" pitchFamily="18" charset="0"/>
                      </a:rPr>
                      <m:t>≥1−</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r>
                      <a:rPr lang="en-US" altLang="zh-TW" sz="2800" b="0" i="1" u="none" smtClean="0">
                        <a:solidFill>
                          <a:srgbClr val="0000FF"/>
                        </a:solidFill>
                        <a:latin typeface="Cambria Math" panose="02040503050406030204" pitchFamily="18" charset="0"/>
                      </a:rPr>
                      <m:t> ;</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r>
                      <a:rPr lang="en-US" altLang="zh-TW" sz="2800" b="0" i="1" u="none" smtClean="0">
                        <a:solidFill>
                          <a:srgbClr val="0000FF"/>
                        </a:solidFill>
                        <a:latin typeface="Cambria Math" panose="02040503050406030204" pitchFamily="18" charset="0"/>
                      </a:rPr>
                      <m:t>≥0   </m:t>
                    </m:r>
                    <m:r>
                      <a:rPr lang="en-US" sz="2800" b="0" i="1" u="none" smtClean="0">
                        <a:latin typeface="Cambria Math" panose="02040503050406030204" pitchFamily="18" charset="0"/>
                      </a:rPr>
                      <m:t>∀</m:t>
                    </m:r>
                    <m:r>
                      <a:rPr lang="en-US" sz="2800" b="0" i="1" u="none" smtClean="0">
                        <a:latin typeface="Cambria Math" panose="02040503050406030204" pitchFamily="18" charset="0"/>
                      </a:rPr>
                      <m:t>𝑖</m:t>
                    </m:r>
                  </m:oMath>
                </a14:m>
                <a:endParaRPr lang="en-US" sz="2800" b="0" u="none" dirty="0" smtClean="0"/>
              </a:p>
            </p:txBody>
          </p:sp>
        </mc:Choice>
        <mc:Fallback xmlns="">
          <p:sp>
            <p:nvSpPr>
              <p:cNvPr id="10" name="Rectangle 9"/>
              <p:cNvSpPr>
                <a:spLocks noRot="1" noChangeAspect="1" noMove="1" noResize="1" noEditPoints="1" noAdjustHandles="1" noChangeArrowheads="1" noChangeShapeType="1" noTextEdit="1"/>
              </p:cNvSpPr>
              <p:nvPr/>
            </p:nvSpPr>
            <p:spPr>
              <a:xfrm>
                <a:off x="2477237" y="1981200"/>
                <a:ext cx="5270610" cy="1348190"/>
              </a:xfrm>
              <a:prstGeom prst="rect">
                <a:avLst/>
              </a:prstGeom>
              <a:blipFill rotWithShape="0">
                <a:blip r:embed="rId4"/>
                <a:stretch>
                  <a:fillRect t="-452" b="-12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800600" y="3577212"/>
                <a:ext cx="4198620" cy="405624"/>
              </a:xfrm>
              <a:prstGeom prst="rect">
                <a:avLst/>
              </a:prstGeom>
              <a:solidFill>
                <a:srgbClr val="FFFFCC"/>
              </a:solidFill>
              <a:ln>
                <a:solidFill>
                  <a:schemeClr val="accent1">
                    <a:lumMod val="75000"/>
                  </a:schemeClr>
                </a:solidFill>
              </a:ln>
            </p:spPr>
            <p:txBody>
              <a:bodyPr wrap="square">
                <a:spAutoFit/>
              </a:bodyPr>
              <a:lstStyle/>
              <a:p>
                <a:r>
                  <a:rPr lang="en-US" altLang="zh-TW" sz="2000" b="0" u="none" dirty="0" smtClean="0">
                    <a:solidFill>
                      <a:srgbClr val="0000FF"/>
                    </a:solidFill>
                  </a:rPr>
                  <a:t>In  optimum, </a:t>
                </a:r>
                <a14:m>
                  <m:oMath xmlns:m="http://schemas.openxmlformats.org/officeDocument/2006/math">
                    <m:sSub>
                      <m:sSubPr>
                        <m:ctrlPr>
                          <a:rPr lang="en-US" altLang="zh-TW" sz="2000" b="0" i="1" u="none" smtClean="0">
                            <a:solidFill>
                              <a:srgbClr val="0000FF"/>
                            </a:solidFill>
                            <a:latin typeface="Cambria Math" panose="02040503050406030204" pitchFamily="18" charset="0"/>
                          </a:rPr>
                        </m:ctrlPr>
                      </m:sSubPr>
                      <m:e>
                        <m:r>
                          <m:rPr>
                            <m:sty m:val="p"/>
                          </m:rPr>
                          <a:rPr lang="en-US" altLang="zh-TW" sz="2000" b="0" i="0" u="none" smtClean="0">
                            <a:solidFill>
                              <a:srgbClr val="0000FF"/>
                            </a:solidFill>
                            <a:latin typeface="Cambria Math" panose="02040503050406030204" pitchFamily="18" charset="0"/>
                          </a:rPr>
                          <m:t>ξ</m:t>
                        </m:r>
                      </m:e>
                      <m:sub>
                        <m:r>
                          <m:rPr>
                            <m:sty m:val="p"/>
                          </m:rPr>
                          <a:rPr lang="en-US" altLang="zh-TW" sz="2000" b="0" i="0" u="none" smtClean="0">
                            <a:solidFill>
                              <a:srgbClr val="0000FF"/>
                            </a:solidFill>
                            <a:latin typeface="Cambria Math" panose="02040503050406030204" pitchFamily="18" charset="0"/>
                          </a:rPr>
                          <m:t>i</m:t>
                        </m:r>
                      </m:sub>
                    </m:sSub>
                    <m:r>
                      <a:rPr lang="en-US" altLang="zh-TW" sz="2000" b="0" i="0" u="none" smtClean="0">
                        <a:solidFill>
                          <a:srgbClr val="0000FF"/>
                        </a:solidFill>
                        <a:latin typeface="Cambria Math" panose="02040503050406030204" pitchFamily="18" charset="0"/>
                      </a:rPr>
                      <m:t>=</m:t>
                    </m:r>
                    <m:func>
                      <m:funcPr>
                        <m:ctrlPr>
                          <a:rPr lang="en-US" altLang="zh-TW" sz="2000" i="1" u="none">
                            <a:solidFill>
                              <a:srgbClr val="0000FF"/>
                            </a:solidFill>
                            <a:latin typeface="Cambria Math" panose="02040503050406030204" pitchFamily="18" charset="0"/>
                          </a:rPr>
                        </m:ctrlPr>
                      </m:funcPr>
                      <m:fName>
                        <m:r>
                          <m:rPr>
                            <m:sty m:val="p"/>
                          </m:rPr>
                          <a:rPr lang="en-US" altLang="zh-TW" sz="2000" i="0" u="none">
                            <a:solidFill>
                              <a:srgbClr val="0000FF"/>
                            </a:solidFill>
                            <a:latin typeface="Cambria Math" panose="02040503050406030204" pitchFamily="18" charset="0"/>
                          </a:rPr>
                          <m:t>max</m:t>
                        </m:r>
                      </m:fName>
                      <m:e>
                        <m:r>
                          <a:rPr lang="en-US" altLang="zh-TW" sz="2000" i="0" u="none">
                            <a:solidFill>
                              <a:srgbClr val="0000FF"/>
                            </a:solidFill>
                            <a:latin typeface="Cambria Math" panose="02040503050406030204" pitchFamily="18" charset="0"/>
                          </a:rPr>
                          <m:t>(0, 1−</m:t>
                        </m:r>
                        <m:sSub>
                          <m:sSubPr>
                            <m:ctrlPr>
                              <a:rPr lang="en-US" altLang="zh-TW" sz="2000" i="1" u="none">
                                <a:solidFill>
                                  <a:srgbClr val="0000FF"/>
                                </a:solidFill>
                                <a:latin typeface="Cambria Math" panose="02040503050406030204" pitchFamily="18" charset="0"/>
                              </a:rPr>
                            </m:ctrlPr>
                          </m:sSubPr>
                          <m:e>
                            <m:r>
                              <m:rPr>
                                <m:sty m:val="p"/>
                              </m:rPr>
                              <a:rPr lang="en-US" altLang="zh-TW" sz="2000" i="0" u="none">
                                <a:solidFill>
                                  <a:srgbClr val="0000FF"/>
                                </a:solidFill>
                                <a:latin typeface="Cambria Math" panose="02040503050406030204" pitchFamily="18" charset="0"/>
                              </a:rPr>
                              <m:t>y</m:t>
                            </m:r>
                          </m:e>
                          <m:sub>
                            <m:r>
                              <m:rPr>
                                <m:sty m:val="p"/>
                              </m:rPr>
                              <a:rPr lang="en-US" altLang="zh-TW" sz="2000" i="0" u="none">
                                <a:solidFill>
                                  <a:srgbClr val="0000FF"/>
                                </a:solidFill>
                                <a:latin typeface="Cambria Math" panose="02040503050406030204" pitchFamily="18" charset="0"/>
                              </a:rPr>
                              <m:t>i</m:t>
                            </m:r>
                          </m:sub>
                        </m:sSub>
                        <m:sSup>
                          <m:sSupPr>
                            <m:ctrlPr>
                              <a:rPr lang="en-US" altLang="zh-TW" sz="2000" i="1" u="none">
                                <a:solidFill>
                                  <a:srgbClr val="0000FF"/>
                                </a:solidFill>
                                <a:latin typeface="Cambria Math" panose="02040503050406030204" pitchFamily="18" charset="0"/>
                              </a:rPr>
                            </m:ctrlPr>
                          </m:sSupPr>
                          <m:e>
                            <m:r>
                              <m:rPr>
                                <m:sty m:val="p"/>
                              </m:rPr>
                              <a:rPr lang="en-US" altLang="zh-TW" sz="2000" i="0" u="none">
                                <a:solidFill>
                                  <a:srgbClr val="0000FF"/>
                                </a:solidFill>
                                <a:latin typeface="Cambria Math" panose="02040503050406030204" pitchFamily="18" charset="0"/>
                              </a:rPr>
                              <m:t>w</m:t>
                            </m:r>
                          </m:e>
                          <m:sup>
                            <m:r>
                              <m:rPr>
                                <m:sty m:val="p"/>
                              </m:rPr>
                              <a:rPr lang="en-US" altLang="zh-TW" sz="2000" i="0" u="none">
                                <a:solidFill>
                                  <a:srgbClr val="0000FF"/>
                                </a:solidFill>
                                <a:latin typeface="Cambria Math" panose="02040503050406030204" pitchFamily="18" charset="0"/>
                              </a:rPr>
                              <m:t>T</m:t>
                            </m:r>
                          </m:sup>
                        </m:sSup>
                        <m:sSub>
                          <m:sSubPr>
                            <m:ctrlPr>
                              <a:rPr lang="en-US" altLang="zh-TW" sz="2000" i="1" u="none">
                                <a:solidFill>
                                  <a:srgbClr val="0000FF"/>
                                </a:solidFill>
                                <a:latin typeface="Cambria Math" panose="02040503050406030204" pitchFamily="18" charset="0"/>
                              </a:rPr>
                            </m:ctrlPr>
                          </m:sSubPr>
                          <m:e>
                            <m:r>
                              <m:rPr>
                                <m:sty m:val="p"/>
                              </m:rPr>
                              <a:rPr lang="en-US" altLang="zh-TW" sz="2000" i="0" u="none">
                                <a:solidFill>
                                  <a:srgbClr val="0000FF"/>
                                </a:solidFill>
                                <a:latin typeface="Cambria Math" panose="02040503050406030204" pitchFamily="18" charset="0"/>
                              </a:rPr>
                              <m:t>x</m:t>
                            </m:r>
                          </m:e>
                          <m:sub>
                            <m:r>
                              <m:rPr>
                                <m:sty m:val="p"/>
                              </m:rPr>
                              <a:rPr lang="en-US" altLang="zh-TW" sz="2000" i="0" u="none">
                                <a:solidFill>
                                  <a:srgbClr val="0000FF"/>
                                </a:solidFill>
                                <a:latin typeface="Cambria Math" panose="02040503050406030204" pitchFamily="18" charset="0"/>
                              </a:rPr>
                              <m:t>i</m:t>
                            </m:r>
                          </m:sub>
                        </m:sSub>
                        <m:r>
                          <a:rPr lang="en-US" altLang="zh-TW" sz="2000" i="0" u="none">
                            <a:solidFill>
                              <a:srgbClr val="0000FF"/>
                            </a:solidFill>
                            <a:latin typeface="Cambria Math" panose="02040503050406030204" pitchFamily="18" charset="0"/>
                          </a:rPr>
                          <m:t>)</m:t>
                        </m:r>
                      </m:e>
                    </m:func>
                  </m:oMath>
                </a14:m>
                <a:endParaRPr lang="en-US" sz="2000" u="none" dirty="0">
                  <a:solidFill>
                    <a:srgbClr val="0000FF"/>
                  </a:solidFill>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4800600" y="3577212"/>
                <a:ext cx="4198620" cy="405624"/>
              </a:xfrm>
              <a:prstGeom prst="rect">
                <a:avLst/>
              </a:prstGeom>
              <a:blipFill rotWithShape="0">
                <a:blip r:embed="rId5"/>
                <a:stretch>
                  <a:fillRect l="-1449" t="-7353" b="-23529"/>
                </a:stretch>
              </a:blipFill>
              <a:ln>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77237" y="1981200"/>
                <a:ext cx="5180842" cy="1350883"/>
              </a:xfrm>
              <a:prstGeom prst="rect">
                <a:avLst/>
              </a:prstGeom>
              <a:solidFill>
                <a:schemeClr val="bg1"/>
              </a:solidFill>
              <a:ln>
                <a:solidFill>
                  <a:schemeClr val="bg1"/>
                </a:solidFill>
              </a:ln>
            </p:spPr>
            <p:txBody>
              <a:bodyPr wrap="none">
                <a:spAutoFit/>
              </a:bodyPr>
              <a:lstStyle/>
              <a:p>
                <a:pPr marL="0" lvl="1" indent="-400050">
                  <a:lnSpc>
                    <a:spcPct val="80000"/>
                  </a:lnSpc>
                </a:pPr>
                <a14:m>
                  <m:oMath xmlns:m="http://schemas.openxmlformats.org/officeDocument/2006/math">
                    <m:limLow>
                      <m:limLowPr>
                        <m:ctrlPr>
                          <a:rPr lang="en-US" altLang="zh-TW" sz="2800" b="0" i="1" u="none" smtClean="0">
                            <a:solidFill>
                              <a:srgbClr val="0000FF"/>
                            </a:solidFill>
                            <a:latin typeface="Cambria Math" panose="02040503050406030204" pitchFamily="18" charset="0"/>
                          </a:rPr>
                        </m:ctrlPr>
                      </m:limLowPr>
                      <m:e>
                        <m:r>
                          <m:rPr>
                            <m:sty m:val="p"/>
                          </m:rPr>
                          <a:rPr lang="en-US" altLang="zh-TW" sz="2800" b="0" i="0" u="none" smtClean="0">
                            <a:solidFill>
                              <a:srgbClr val="0000FF"/>
                            </a:solidFill>
                            <a:latin typeface="Cambria Math" panose="02040503050406030204" pitchFamily="18" charset="0"/>
                          </a:rPr>
                          <m:t>min</m:t>
                        </m:r>
                      </m:e>
                      <m:lim>
                        <m:r>
                          <a:rPr lang="en-US" altLang="zh-TW" sz="2800" b="0" i="1" u="none" smtClean="0">
                            <a:solidFill>
                              <a:srgbClr val="FF0000"/>
                            </a:solidFill>
                            <a:latin typeface="Cambria Math" panose="02040503050406030204" pitchFamily="18" charset="0"/>
                          </a:rPr>
                          <m:t>𝑤</m:t>
                        </m:r>
                        <m:r>
                          <a:rPr lang="en-US" altLang="zh-TW" sz="2800" b="0" i="1" u="none" smtClean="0">
                            <a:solidFill>
                              <a:srgbClr val="FF0000"/>
                            </a:solidFill>
                            <a:latin typeface="Cambria Math" panose="02040503050406030204" pitchFamily="18" charset="0"/>
                          </a:rPr>
                          <m:t>, </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lim>
                    </m:limLow>
                    <m:r>
                      <a:rPr lang="en-US" altLang="zh-TW" sz="2800" b="0" i="1" u="none" smtClean="0">
                        <a:solidFill>
                          <a:srgbClr val="0000FF"/>
                        </a:solidFill>
                        <a:latin typeface="Cambria Math" panose="02040503050406030204" pitchFamily="18" charset="0"/>
                      </a:rPr>
                      <m:t>   </m:t>
                    </m:r>
                    <m:f>
                      <m:fPr>
                        <m:ctrlPr>
                          <a:rPr lang="en-US" altLang="zh-TW" sz="2800" b="0" i="1" u="none" smtClean="0">
                            <a:solidFill>
                              <a:srgbClr val="0000FF"/>
                            </a:solidFill>
                            <a:latin typeface="Cambria Math" panose="02040503050406030204" pitchFamily="18" charset="0"/>
                          </a:rPr>
                        </m:ctrlPr>
                      </m:fPr>
                      <m:num>
                        <m:r>
                          <a:rPr lang="en-US" altLang="zh-TW" sz="2800" b="0" i="1" u="none" smtClean="0">
                            <a:solidFill>
                              <a:srgbClr val="0000FF"/>
                            </a:solidFill>
                            <a:latin typeface="Cambria Math" panose="02040503050406030204" pitchFamily="18" charset="0"/>
                          </a:rPr>
                          <m:t>1</m:t>
                        </m:r>
                      </m:num>
                      <m:den>
                        <m:r>
                          <a:rPr lang="en-US" altLang="zh-TW" sz="2800" b="0" i="1" u="none" smtClean="0">
                            <a:solidFill>
                              <a:srgbClr val="0000FF"/>
                            </a:solidFill>
                            <a:latin typeface="Cambria Math" panose="02040503050406030204" pitchFamily="18" charset="0"/>
                          </a:rPr>
                          <m:t>2</m:t>
                        </m:r>
                      </m:den>
                    </m:f>
                    <m:sSup>
                      <m:sSupPr>
                        <m:ctrlPr>
                          <a:rPr lang="en-US" altLang="zh-TW" sz="2800" b="0" i="1" u="none" smtClean="0">
                            <a:solidFill>
                              <a:srgbClr val="FF0000"/>
                            </a:solidFill>
                            <a:latin typeface="Cambria Math" panose="02040503050406030204" pitchFamily="18" charset="0"/>
                          </a:rPr>
                        </m:ctrlPr>
                      </m:sSupPr>
                      <m:e>
                        <m:r>
                          <a:rPr lang="en-US" altLang="zh-TW" sz="2800" b="0" i="1" u="none" smtClean="0">
                            <a:solidFill>
                              <a:srgbClr val="FF0000"/>
                            </a:solidFill>
                            <a:latin typeface="Cambria Math" panose="02040503050406030204" pitchFamily="18" charset="0"/>
                          </a:rPr>
                          <m:t>𝑤</m:t>
                        </m:r>
                      </m:e>
                      <m:sup>
                        <m:r>
                          <a:rPr lang="en-US" altLang="zh-TW" sz="2800" b="0" i="1" u="none" smtClean="0">
                            <a:solidFill>
                              <a:srgbClr val="FF0000"/>
                            </a:solidFill>
                            <a:latin typeface="Cambria Math" panose="02040503050406030204" pitchFamily="18" charset="0"/>
                          </a:rPr>
                          <m:t>𝑇</m:t>
                        </m:r>
                      </m:sup>
                    </m:sSup>
                    <m:r>
                      <a:rPr lang="en-US" altLang="zh-TW" sz="2800" b="0" i="1" u="none" smtClean="0">
                        <a:solidFill>
                          <a:srgbClr val="FF0000"/>
                        </a:solidFill>
                        <a:latin typeface="Cambria Math" panose="02040503050406030204" pitchFamily="18" charset="0"/>
                      </a:rPr>
                      <m:t>𝑤</m:t>
                    </m:r>
                    <m:r>
                      <a:rPr lang="en-US" altLang="zh-TW" sz="2800" b="0" i="1" u="none" smtClean="0">
                        <a:solidFill>
                          <a:srgbClr val="0000FF"/>
                        </a:solidFill>
                        <a:latin typeface="Cambria Math" panose="02040503050406030204" pitchFamily="18" charset="0"/>
                      </a:rPr>
                      <m:t>+</m:t>
                    </m:r>
                    <m:r>
                      <a:rPr lang="en-US" altLang="zh-TW" sz="2800" b="0" i="1" u="none" smtClean="0">
                        <a:solidFill>
                          <a:srgbClr val="0000FF"/>
                        </a:solidFill>
                        <a:latin typeface="Cambria Math" panose="02040503050406030204" pitchFamily="18" charset="0"/>
                      </a:rPr>
                      <m:t>𝐶</m:t>
                    </m:r>
                    <m:nary>
                      <m:naryPr>
                        <m:chr m:val="∑"/>
                        <m:supHide m:val="on"/>
                        <m:ctrlPr>
                          <a:rPr lang="en-US" altLang="zh-TW" sz="2800" b="0" i="1" u="none" smtClean="0">
                            <a:solidFill>
                              <a:srgbClr val="0000FF"/>
                            </a:solidFill>
                            <a:latin typeface="Cambria Math" panose="02040503050406030204" pitchFamily="18" charset="0"/>
                          </a:rPr>
                        </m:ctrlPr>
                      </m:naryPr>
                      <m:sub>
                        <m:r>
                          <a:rPr lang="en-US" altLang="zh-TW" sz="2800" b="0" i="1" u="none" smtClean="0">
                            <a:solidFill>
                              <a:srgbClr val="0000FF"/>
                            </a:solidFill>
                            <a:latin typeface="Cambria Math" panose="02040503050406030204" pitchFamily="18" charset="0"/>
                          </a:rPr>
                          <m:t>𝑖</m:t>
                        </m:r>
                      </m:sub>
                      <m:sup/>
                      <m:e>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e>
                    </m:nary>
                  </m:oMath>
                </a14:m>
                <a:r>
                  <a:rPr lang="en-US" altLang="zh-TW" sz="2800" u="none" dirty="0" smtClean="0">
                    <a:solidFill>
                      <a:srgbClr val="0000FF"/>
                    </a:solidFill>
                  </a:rPr>
                  <a:t>  </a:t>
                </a:r>
              </a:p>
              <a:p>
                <a:pPr marL="0" lvl="1" indent="-400050">
                  <a:lnSpc>
                    <a:spcPct val="80000"/>
                  </a:lnSpc>
                </a:pPr>
                <a:endParaRPr lang="en-US" sz="2800" u="none" dirty="0">
                  <a:solidFill>
                    <a:srgbClr val="0000FF"/>
                  </a:solidFill>
                </a:endParaRPr>
              </a:p>
              <a:p>
                <a:pPr marL="0" lvl="1" indent="-400050">
                  <a:lnSpc>
                    <a:spcPct val="80000"/>
                  </a:lnSpc>
                </a:pPr>
                <a:r>
                  <a:rPr lang="en-US" sz="2800" u="none" dirty="0" smtClean="0">
                    <a:solidFill>
                      <a:srgbClr val="0000FF"/>
                    </a:solidFill>
                  </a:rPr>
                  <a:t>  s.t</a:t>
                </a:r>
                <a14:m>
                  <m:oMath xmlns:m="http://schemas.openxmlformats.org/officeDocument/2006/math">
                    <m:r>
                      <a:rPr lang="en-US" altLang="zh-TW" sz="2800" b="0" i="0" u="none" smtClean="0">
                        <a:solidFill>
                          <a:srgbClr val="FF0000"/>
                        </a:solidFill>
                        <a:latin typeface="Cambria Math" panose="02040503050406030204" pitchFamily="18" charset="0"/>
                      </a:rPr>
                      <m:t>     </m:t>
                    </m:r>
                    <m:sSub>
                      <m:sSubPr>
                        <m:ctrlPr>
                          <a:rPr lang="en-US" altLang="zh-TW" sz="2800" i="1" u="none">
                            <a:solidFill>
                              <a:srgbClr val="FF0000"/>
                            </a:solidFill>
                            <a:latin typeface="Cambria Math" panose="02040503050406030204" pitchFamily="18" charset="0"/>
                          </a:rPr>
                        </m:ctrlPr>
                      </m:sSubPr>
                      <m:e>
                        <m:r>
                          <a:rPr lang="en-US" altLang="zh-TW" sz="2800" i="1" u="none">
                            <a:solidFill>
                              <a:srgbClr val="FF0000"/>
                            </a:solidFill>
                            <a:latin typeface="Cambria Math" panose="02040503050406030204" pitchFamily="18" charset="0"/>
                          </a:rPr>
                          <m:t>𝜉</m:t>
                        </m:r>
                      </m:e>
                      <m:sub>
                        <m:r>
                          <a:rPr lang="en-US" altLang="zh-TW" sz="2800" i="1" u="none">
                            <a:solidFill>
                              <a:srgbClr val="FF0000"/>
                            </a:solidFill>
                            <a:latin typeface="Cambria Math" panose="02040503050406030204" pitchFamily="18" charset="0"/>
                          </a:rPr>
                          <m:t>𝑖</m:t>
                        </m:r>
                      </m:sub>
                    </m:sSub>
                    <m:r>
                      <a:rPr lang="en-US" altLang="zh-TW" sz="2800" b="0" i="1" u="none" smtClean="0">
                        <a:solidFill>
                          <a:srgbClr val="0000FF"/>
                        </a:solidFill>
                        <a:latin typeface="Cambria Math" panose="02040503050406030204" pitchFamily="18" charset="0"/>
                      </a:rPr>
                      <m:t>≥1−</m:t>
                    </m:r>
                    <m:sSub>
                      <m:sSubPr>
                        <m:ctrlPr>
                          <a:rPr lang="en-US" altLang="zh-TW" sz="2800" i="1" u="none">
                            <a:solidFill>
                              <a:srgbClr val="0000FF"/>
                            </a:solidFill>
                            <a:latin typeface="Cambria Math" panose="02040503050406030204" pitchFamily="18" charset="0"/>
                          </a:rPr>
                        </m:ctrlPr>
                      </m:sSubPr>
                      <m:e>
                        <m:r>
                          <m:rPr>
                            <m:sty m:val="p"/>
                          </m:rPr>
                          <a:rPr lang="en-US" altLang="zh-TW" sz="2800" u="none">
                            <a:solidFill>
                              <a:srgbClr val="0000FF"/>
                            </a:solidFill>
                            <a:latin typeface="Cambria Math" panose="02040503050406030204" pitchFamily="18" charset="0"/>
                          </a:rPr>
                          <m:t>y</m:t>
                        </m:r>
                      </m:e>
                      <m:sub>
                        <m:r>
                          <m:rPr>
                            <m:sty m:val="p"/>
                          </m:rPr>
                          <a:rPr lang="en-US" altLang="zh-TW" sz="2800" u="none">
                            <a:solidFill>
                              <a:srgbClr val="0000FF"/>
                            </a:solidFill>
                            <a:latin typeface="Cambria Math" panose="02040503050406030204" pitchFamily="18" charset="0"/>
                          </a:rPr>
                          <m:t>i</m:t>
                        </m:r>
                      </m:sub>
                    </m:sSub>
                    <m:sSup>
                      <m:sSupPr>
                        <m:ctrlPr>
                          <a:rPr lang="en-US" altLang="zh-TW" sz="2800" i="1" u="none">
                            <a:solidFill>
                              <a:srgbClr val="FF0000"/>
                            </a:solidFill>
                            <a:latin typeface="Cambria Math" panose="02040503050406030204" pitchFamily="18" charset="0"/>
                          </a:rPr>
                        </m:ctrlPr>
                      </m:sSupPr>
                      <m:e>
                        <m:r>
                          <m:rPr>
                            <m:sty m:val="p"/>
                          </m:rPr>
                          <a:rPr lang="en-US" altLang="zh-TW" sz="2800" u="none">
                            <a:solidFill>
                              <a:srgbClr val="FF0000"/>
                            </a:solidFill>
                            <a:latin typeface="Cambria Math" panose="02040503050406030204" pitchFamily="18" charset="0"/>
                          </a:rPr>
                          <m:t>w</m:t>
                        </m:r>
                      </m:e>
                      <m:sup>
                        <m:r>
                          <m:rPr>
                            <m:sty m:val="p"/>
                          </m:rPr>
                          <a:rPr lang="en-US" altLang="zh-TW" sz="2800" u="none">
                            <a:solidFill>
                              <a:srgbClr val="FF0000"/>
                            </a:solidFill>
                            <a:latin typeface="Cambria Math" panose="02040503050406030204" pitchFamily="18" charset="0"/>
                          </a:rPr>
                          <m:t>T</m:t>
                        </m:r>
                      </m:sup>
                    </m:sSup>
                    <m:sSub>
                      <m:sSubPr>
                        <m:ctrlPr>
                          <a:rPr lang="en-US" altLang="zh-TW" sz="2800" i="1" u="none">
                            <a:solidFill>
                              <a:srgbClr val="0000FF"/>
                            </a:solidFill>
                            <a:latin typeface="Cambria Math" panose="02040503050406030204" pitchFamily="18" charset="0"/>
                          </a:rPr>
                        </m:ctrlPr>
                      </m:sSubPr>
                      <m:e>
                        <m:r>
                          <m:rPr>
                            <m:sty m:val="p"/>
                          </m:rPr>
                          <a:rPr lang="en-US" altLang="zh-TW" sz="2800" u="none">
                            <a:solidFill>
                              <a:srgbClr val="0000FF"/>
                            </a:solidFill>
                            <a:latin typeface="Cambria Math" panose="02040503050406030204" pitchFamily="18" charset="0"/>
                          </a:rPr>
                          <m:t>x</m:t>
                        </m:r>
                      </m:e>
                      <m:sub>
                        <m:r>
                          <m:rPr>
                            <m:sty m:val="p"/>
                          </m:rPr>
                          <a:rPr lang="en-US" altLang="zh-TW" sz="2800" u="none">
                            <a:solidFill>
                              <a:srgbClr val="0000FF"/>
                            </a:solidFill>
                            <a:latin typeface="Cambria Math" panose="02040503050406030204" pitchFamily="18" charset="0"/>
                          </a:rPr>
                          <m:t>i</m:t>
                        </m:r>
                      </m:sub>
                    </m:sSub>
                    <m:r>
                      <a:rPr lang="en-US" altLang="zh-TW" sz="2800" b="0" i="1" u="none" smtClean="0">
                        <a:solidFill>
                          <a:srgbClr val="0000FF"/>
                        </a:solidFill>
                        <a:latin typeface="Cambria Math" panose="02040503050406030204" pitchFamily="18" charset="0"/>
                      </a:rPr>
                      <m:t>;</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 </m:t>
                        </m:r>
                        <m:r>
                          <a:rPr lang="en-US" altLang="zh-TW" sz="2800" b="0" i="1" u="none" smtClean="0">
                            <a:solidFill>
                              <a:srgbClr val="FF0000"/>
                            </a:solidFill>
                            <a:latin typeface="Cambria Math" panose="02040503050406030204" pitchFamily="18" charset="0"/>
                          </a:rPr>
                          <m:t>𝜉</m:t>
                        </m:r>
                      </m:e>
                      <m:sub>
                        <m:r>
                          <a:rPr lang="en-US" altLang="zh-TW" sz="2800" b="0" i="1" u="none" smtClean="0">
                            <a:solidFill>
                              <a:srgbClr val="FF0000"/>
                            </a:solidFill>
                            <a:latin typeface="Cambria Math" panose="02040503050406030204" pitchFamily="18" charset="0"/>
                          </a:rPr>
                          <m:t>𝑖</m:t>
                        </m:r>
                      </m:sub>
                    </m:sSub>
                    <m:r>
                      <a:rPr lang="en-US" altLang="zh-TW" sz="2800" b="0" i="1" u="none" smtClean="0">
                        <a:solidFill>
                          <a:srgbClr val="0000FF"/>
                        </a:solidFill>
                        <a:latin typeface="Cambria Math" panose="02040503050406030204" pitchFamily="18" charset="0"/>
                      </a:rPr>
                      <m:t>≥0   </m:t>
                    </m:r>
                    <m:r>
                      <a:rPr lang="en-US" sz="2800" b="0" i="1" u="none" smtClean="0">
                        <a:latin typeface="Cambria Math" panose="02040503050406030204" pitchFamily="18" charset="0"/>
                      </a:rPr>
                      <m:t>∀</m:t>
                    </m:r>
                    <m:r>
                      <a:rPr lang="en-US" sz="2800" b="0" i="1" u="none" smtClean="0">
                        <a:latin typeface="Cambria Math" panose="02040503050406030204" pitchFamily="18" charset="0"/>
                      </a:rPr>
                      <m:t>𝑖</m:t>
                    </m:r>
                  </m:oMath>
                </a14:m>
                <a:endParaRPr lang="en-US" sz="2800" b="0" u="none" dirty="0" smtClean="0"/>
              </a:p>
            </p:txBody>
          </p:sp>
        </mc:Choice>
        <mc:Fallback xmlns="">
          <p:sp>
            <p:nvSpPr>
              <p:cNvPr id="9" name="Rectangle 8"/>
              <p:cNvSpPr>
                <a:spLocks noRot="1" noChangeAspect="1" noMove="1" noResize="1" noEditPoints="1" noAdjustHandles="1" noChangeArrowheads="1" noChangeShapeType="1" noTextEdit="1"/>
              </p:cNvSpPr>
              <p:nvPr/>
            </p:nvSpPr>
            <p:spPr>
              <a:xfrm>
                <a:off x="2477237" y="1981200"/>
                <a:ext cx="5180842" cy="1350883"/>
              </a:xfrm>
              <a:prstGeom prst="rect">
                <a:avLst/>
              </a:prstGeom>
              <a:blipFill rotWithShape="0">
                <a:blip r:embed="rId6"/>
                <a:stretch>
                  <a:fillRect b="-11161"/>
                </a:stretch>
              </a:blipFill>
              <a:ln>
                <a:solidFill>
                  <a:schemeClr val="bg1"/>
                </a:solidFill>
              </a:ln>
            </p:spPr>
            <p:txBody>
              <a:bodyPr/>
              <a:lstStyle/>
              <a:p>
                <a:r>
                  <a:rPr lang="en-US">
                    <a:noFill/>
                  </a:rPr>
                  <a:t> </a:t>
                </a:r>
              </a:p>
            </p:txBody>
          </p:sp>
        </mc:Fallback>
      </mc:AlternateContent>
      <p:pic>
        <p:nvPicPr>
          <p:cNvPr id="12" name="Picture 5" descr="lo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951232"/>
            <a:ext cx="2514600" cy="1865024"/>
          </a:xfrm>
          <a:prstGeom prst="rect">
            <a:avLst/>
          </a:prstGeom>
          <a:solidFill>
            <a:schemeClr val="tx1"/>
          </a:solidFill>
          <a:ln>
            <a:solidFill>
              <a:schemeClr val="tx1"/>
            </a:solidFill>
          </a:ln>
          <a:extLst/>
        </p:spPr>
      </p:pic>
      <p:sp>
        <p:nvSpPr>
          <p:cNvPr id="13" name="Right Arrow 12"/>
          <p:cNvSpPr/>
          <p:nvPr/>
        </p:nvSpPr>
        <p:spPr>
          <a:xfrm rot="7175910" flipV="1">
            <a:off x="7848534" y="1998376"/>
            <a:ext cx="859400" cy="149501"/>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084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27715">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27715">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27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sz="4000" dirty="0" smtClean="0"/>
              <a:t>SVM Objective Function</a:t>
            </a:r>
            <a:endParaRPr lang="en-US" sz="4000" dirty="0"/>
          </a:p>
        </p:txBody>
      </p:sp>
      <p:sp>
        <p:nvSpPr>
          <p:cNvPr id="11" name="Slide Number Placeholder 4"/>
          <p:cNvSpPr>
            <a:spLocks noGrp="1"/>
          </p:cNvSpPr>
          <p:nvPr>
            <p:ph type="sldNum" sz="quarter" idx="10"/>
          </p:nvPr>
        </p:nvSpPr>
        <p:spPr/>
        <p:txBody>
          <a:bodyPr/>
          <a:lstStyle/>
          <a:p>
            <a:fld id="{E74EE5ED-210F-4C0B-8F46-8CFEA979784A}" type="slidenum">
              <a:rPr lang="en-US" smtClean="0"/>
              <a:pPr/>
              <a:t>113</a:t>
            </a:fld>
            <a:endParaRPr lang="en-US"/>
          </a:p>
        </p:txBody>
      </p:sp>
      <p:sp>
        <p:nvSpPr>
          <p:cNvPr id="633859" name="Rectangle 3"/>
          <p:cNvSpPr>
            <a:spLocks noGrp="1" noChangeArrowheads="1"/>
          </p:cNvSpPr>
          <p:nvPr>
            <p:ph type="body" idx="4294967295"/>
          </p:nvPr>
        </p:nvSpPr>
        <p:spPr>
          <a:xfrm>
            <a:off x="990600" y="1219200"/>
            <a:ext cx="8153400" cy="5029200"/>
          </a:xfrm>
        </p:spPr>
        <p:txBody>
          <a:bodyPr/>
          <a:lstStyle/>
          <a:p>
            <a:pPr>
              <a:lnSpc>
                <a:spcPct val="90000"/>
              </a:lnSpc>
            </a:pPr>
            <a:r>
              <a:rPr lang="en-US" sz="2000" dirty="0" smtClean="0">
                <a:latin typeface="Calibri" pitchFamily="34" charset="0"/>
              </a:rPr>
              <a:t>The </a:t>
            </a:r>
            <a:r>
              <a:rPr lang="en-US" sz="2000" dirty="0">
                <a:latin typeface="Calibri" pitchFamily="34" charset="0"/>
              </a:rPr>
              <a:t>problem we solved is:</a:t>
            </a:r>
          </a:p>
          <a:p>
            <a:pPr algn="ctr">
              <a:lnSpc>
                <a:spcPct val="90000"/>
              </a:lnSpc>
              <a:buFontTx/>
              <a:buNone/>
            </a:pPr>
            <a:r>
              <a:rPr lang="en-US" sz="2000" dirty="0">
                <a:solidFill>
                  <a:srgbClr val="FF0000"/>
                </a:solidFill>
              </a:rPr>
              <a:t>Min </a:t>
            </a:r>
            <a:r>
              <a:rPr lang="en-US" sz="2000" dirty="0" smtClean="0">
                <a:solidFill>
                  <a:srgbClr val="FF0000"/>
                </a:solidFill>
              </a:rPr>
              <a:t>½ ||w||</a:t>
            </a:r>
            <a:r>
              <a:rPr lang="en-US" sz="2000" baseline="30000" dirty="0" smtClean="0">
                <a:solidFill>
                  <a:srgbClr val="FF0000"/>
                </a:solidFill>
                <a:latin typeface="Calibri"/>
              </a:rPr>
              <a:t>2</a:t>
            </a:r>
            <a:r>
              <a:rPr lang="en-US" sz="2000" dirty="0" smtClean="0">
                <a:solidFill>
                  <a:srgbClr val="FF0000"/>
                </a:solidFill>
              </a:rPr>
              <a:t>  </a:t>
            </a:r>
            <a:r>
              <a:rPr lang="en-US" sz="2000" dirty="0">
                <a:solidFill>
                  <a:srgbClr val="FF0000"/>
                </a:solidFill>
              </a:rPr>
              <a:t>+ c </a:t>
            </a:r>
            <a:r>
              <a:rPr lang="en-US" sz="2000" dirty="0">
                <a:solidFill>
                  <a:srgbClr val="FF0000"/>
                </a:solidFill>
                <a:latin typeface="Symbol" pitchFamily="18" charset="2"/>
                <a:sym typeface="Symbol" pitchFamily="18" charset="2"/>
              </a:rPr>
              <a:t></a:t>
            </a:r>
            <a:r>
              <a:rPr lang="en-US" sz="2000" dirty="0">
                <a:solidFill>
                  <a:srgbClr val="FF0000"/>
                </a:solidFill>
              </a:rPr>
              <a:t> </a:t>
            </a:r>
            <a:r>
              <a:rPr lang="en-US" sz="2000" dirty="0">
                <a:solidFill>
                  <a:srgbClr val="FF0000"/>
                </a:solidFill>
                <a:latin typeface="cmmi10" pitchFamily="34" charset="0"/>
              </a:rPr>
              <a:t>»</a:t>
            </a:r>
            <a:r>
              <a:rPr lang="en-US" sz="2000" baseline="-25000" dirty="0">
                <a:solidFill>
                  <a:srgbClr val="FF0000"/>
                </a:solidFill>
              </a:rPr>
              <a:t>i</a:t>
            </a:r>
            <a:r>
              <a:rPr lang="en-US" sz="2000" dirty="0">
                <a:solidFill>
                  <a:srgbClr val="FF0000"/>
                </a:solidFill>
              </a:rPr>
              <a:t> </a:t>
            </a:r>
            <a:endParaRPr lang="en-US" sz="2000" dirty="0" smtClean="0">
              <a:solidFill>
                <a:srgbClr val="FF0000"/>
              </a:solidFill>
            </a:endParaRPr>
          </a:p>
          <a:p>
            <a:r>
              <a:rPr lang="en-US" sz="2000" dirty="0" smtClean="0">
                <a:latin typeface="Calibri" pitchFamily="34" charset="0"/>
              </a:rPr>
              <a:t>Where </a:t>
            </a:r>
            <a:r>
              <a:rPr lang="en-US" sz="2000" dirty="0" smtClean="0">
                <a:solidFill>
                  <a:srgbClr val="FF0000"/>
                </a:solidFill>
              </a:rPr>
              <a:t> </a:t>
            </a:r>
            <a:r>
              <a:rPr lang="en-US" sz="2000" dirty="0">
                <a:solidFill>
                  <a:srgbClr val="FF0000"/>
                </a:solidFill>
                <a:latin typeface="cmmi10" pitchFamily="34" charset="0"/>
              </a:rPr>
              <a:t>»</a:t>
            </a:r>
            <a:r>
              <a:rPr lang="en-US" sz="2000" baseline="-25000" dirty="0" err="1">
                <a:solidFill>
                  <a:srgbClr val="FF0000"/>
                </a:solidFill>
              </a:rPr>
              <a:t>i</a:t>
            </a:r>
            <a:r>
              <a:rPr lang="en-US" sz="2000" baseline="-25000" dirty="0">
                <a:solidFill>
                  <a:srgbClr val="FF0000"/>
                </a:solidFill>
              </a:rPr>
              <a:t> </a:t>
            </a:r>
            <a:r>
              <a:rPr lang="en-US" sz="2000" baseline="-25000" dirty="0" smtClean="0">
                <a:solidFill>
                  <a:srgbClr val="FF0000"/>
                </a:solidFill>
              </a:rPr>
              <a:t> </a:t>
            </a:r>
            <a:r>
              <a:rPr lang="en-US" sz="2000" dirty="0" smtClean="0">
                <a:solidFill>
                  <a:srgbClr val="FF0000"/>
                </a:solidFill>
                <a:latin typeface="Calibri" pitchFamily="34" charset="0"/>
              </a:rPr>
              <a:t>&gt; 0 </a:t>
            </a:r>
            <a:r>
              <a:rPr lang="en-US" sz="2000" dirty="0" smtClean="0">
                <a:latin typeface="Calibri" pitchFamily="34" charset="0"/>
              </a:rPr>
              <a:t>is called </a:t>
            </a:r>
            <a:r>
              <a:rPr lang="en-US" sz="2000" dirty="0" smtClean="0">
                <a:solidFill>
                  <a:srgbClr val="0000FF"/>
                </a:solidFill>
                <a:latin typeface="Calibri" pitchFamily="34" charset="0"/>
              </a:rPr>
              <a:t>a slack variable</a:t>
            </a:r>
            <a:r>
              <a:rPr lang="en-US" sz="2000" dirty="0" smtClean="0">
                <a:latin typeface="Calibri" pitchFamily="34" charset="0"/>
              </a:rPr>
              <a:t>, and is defined </a:t>
            </a:r>
            <a:r>
              <a:rPr lang="en-US" sz="2000" dirty="0">
                <a:latin typeface="Calibri" pitchFamily="34" charset="0"/>
              </a:rPr>
              <a:t>by:</a:t>
            </a:r>
          </a:p>
          <a:p>
            <a:pPr lvl="1"/>
            <a:r>
              <a:rPr lang="en-US" sz="1800" dirty="0" smtClean="0">
                <a:latin typeface="cmmi10"/>
              </a:rPr>
              <a:t>»</a:t>
            </a:r>
            <a:r>
              <a:rPr lang="en-US" sz="1800" baseline="-25000" dirty="0"/>
              <a:t> </a:t>
            </a:r>
            <a:r>
              <a:rPr lang="en-US" sz="1800" baseline="-25000" dirty="0" err="1"/>
              <a:t>i</a:t>
            </a:r>
            <a:r>
              <a:rPr lang="en-US" sz="1800" dirty="0" smtClean="0">
                <a:latin typeface="Calibri" pitchFamily="34" charset="0"/>
              </a:rPr>
              <a:t> </a:t>
            </a:r>
            <a:r>
              <a:rPr lang="en-US" sz="1800" dirty="0">
                <a:latin typeface="Calibri" pitchFamily="34" charset="0"/>
              </a:rPr>
              <a:t>= max(0, </a:t>
            </a:r>
            <a:r>
              <a:rPr lang="en-US" sz="1800" dirty="0" smtClean="0">
                <a:latin typeface="Times New Roman"/>
              </a:rPr>
              <a:t>1 </a:t>
            </a:r>
            <a:r>
              <a:rPr lang="en-US" sz="1800" dirty="0"/>
              <a:t>– </a:t>
            </a:r>
            <a:r>
              <a:rPr lang="en-US" sz="1800" dirty="0" err="1"/>
              <a:t>y</a:t>
            </a:r>
            <a:r>
              <a:rPr lang="en-US" sz="1800" baseline="-25000" dirty="0" err="1"/>
              <a:t>i</a:t>
            </a:r>
            <a:r>
              <a:rPr lang="en-US" sz="1800" dirty="0"/>
              <a:t> </a:t>
            </a:r>
            <a:r>
              <a:rPr lang="en-US" sz="1800" dirty="0" err="1"/>
              <a:t>w</a:t>
            </a:r>
            <a:r>
              <a:rPr lang="en-US" sz="1800" baseline="30000" dirty="0" err="1"/>
              <a:t>t</a:t>
            </a:r>
            <a:r>
              <a:rPr lang="en-US" sz="1800" dirty="0" err="1"/>
              <a:t>x</a:t>
            </a:r>
            <a:r>
              <a:rPr lang="en-US" sz="1800" baseline="-25000" dirty="0" err="1"/>
              <a:t>i</a:t>
            </a:r>
            <a:r>
              <a:rPr lang="en-US" sz="1800" dirty="0" smtClean="0">
                <a:latin typeface="Calibri" pitchFamily="34" charset="0"/>
              </a:rPr>
              <a:t>)</a:t>
            </a:r>
            <a:r>
              <a:rPr lang="en-US" sz="1800" dirty="0" smtClean="0"/>
              <a:t> </a:t>
            </a:r>
            <a:endParaRPr lang="en-US" sz="1800" dirty="0">
              <a:latin typeface="Calibri" pitchFamily="34" charset="0"/>
            </a:endParaRPr>
          </a:p>
          <a:p>
            <a:pPr lvl="1"/>
            <a:r>
              <a:rPr lang="en-US" sz="1800" dirty="0" smtClean="0"/>
              <a:t>Equivalently, we can say that: </a:t>
            </a:r>
            <a:r>
              <a:rPr lang="en-US" sz="1800" dirty="0" err="1" smtClean="0"/>
              <a:t>y</a:t>
            </a:r>
            <a:r>
              <a:rPr lang="en-US" sz="1800" baseline="-25000" dirty="0" err="1" smtClean="0"/>
              <a:t>i</a:t>
            </a:r>
            <a:r>
              <a:rPr lang="en-US" sz="1800" dirty="0" smtClean="0"/>
              <a:t> </a:t>
            </a:r>
            <a:r>
              <a:rPr lang="en-US" sz="1800" dirty="0" err="1"/>
              <a:t>w</a:t>
            </a:r>
            <a:r>
              <a:rPr lang="en-US" sz="1800" baseline="30000" dirty="0" err="1"/>
              <a:t>t</a:t>
            </a:r>
            <a:r>
              <a:rPr lang="en-US" sz="1800" dirty="0" err="1"/>
              <a:t>x</a:t>
            </a:r>
            <a:r>
              <a:rPr lang="en-US" sz="1800" baseline="-25000" dirty="0" err="1"/>
              <a:t>i</a:t>
            </a:r>
            <a:r>
              <a:rPr lang="en-US" sz="1800" dirty="0" smtClean="0">
                <a:latin typeface="Times New Roman"/>
              </a:rPr>
              <a:t>  </a:t>
            </a:r>
            <a:r>
              <a:rPr lang="en-US" sz="1800" dirty="0" smtClean="0">
                <a:latin typeface="cmsy10"/>
              </a:rPr>
              <a:t>¸</a:t>
            </a:r>
            <a:r>
              <a:rPr lang="en-US" sz="1800" dirty="0" smtClean="0">
                <a:latin typeface="Calibri" pitchFamily="34" charset="0"/>
              </a:rPr>
              <a:t> 1 - </a:t>
            </a:r>
            <a:r>
              <a:rPr lang="en-US" sz="1800" dirty="0" smtClean="0">
                <a:latin typeface="cmmi10"/>
              </a:rPr>
              <a:t>»</a:t>
            </a:r>
            <a:r>
              <a:rPr lang="en-US" sz="1800" dirty="0" smtClean="0">
                <a:latin typeface="Calibri" pitchFamily="34" charset="0"/>
              </a:rPr>
              <a:t>;   </a:t>
            </a:r>
            <a:r>
              <a:rPr lang="en-US" sz="1800" dirty="0">
                <a:latin typeface="cmmi10"/>
              </a:rPr>
              <a:t>»</a:t>
            </a:r>
            <a:r>
              <a:rPr lang="en-US" sz="1800" dirty="0">
                <a:latin typeface="Calibri" pitchFamily="34" charset="0"/>
              </a:rPr>
              <a:t> </a:t>
            </a:r>
            <a:r>
              <a:rPr lang="en-US" sz="1800" dirty="0">
                <a:latin typeface="cmsy10"/>
              </a:rPr>
              <a:t>¸</a:t>
            </a:r>
            <a:r>
              <a:rPr lang="en-US" sz="1800" dirty="0">
                <a:latin typeface="Calibri" pitchFamily="34" charset="0"/>
              </a:rPr>
              <a:t> 0</a:t>
            </a:r>
          </a:p>
          <a:p>
            <a:pPr>
              <a:lnSpc>
                <a:spcPct val="90000"/>
              </a:lnSpc>
            </a:pPr>
            <a:r>
              <a:rPr lang="en-US" sz="2000" dirty="0" smtClean="0">
                <a:latin typeface="Calibri" pitchFamily="34" charset="0"/>
              </a:rPr>
              <a:t>And this </a:t>
            </a:r>
            <a:r>
              <a:rPr lang="en-US" sz="2000" dirty="0">
                <a:latin typeface="Calibri" pitchFamily="34" charset="0"/>
              </a:rPr>
              <a:t>can be written </a:t>
            </a:r>
            <a:r>
              <a:rPr lang="en-US" sz="2000" dirty="0" smtClean="0">
                <a:latin typeface="Calibri" pitchFamily="34" charset="0"/>
              </a:rPr>
              <a:t>as</a:t>
            </a:r>
            <a:r>
              <a:rPr lang="en-US" sz="2000" dirty="0" smtClean="0"/>
              <a:t>:</a:t>
            </a:r>
          </a:p>
          <a:p>
            <a:pPr marL="0" indent="0">
              <a:lnSpc>
                <a:spcPct val="90000"/>
              </a:lnSpc>
              <a:buNone/>
            </a:pPr>
            <a:r>
              <a:rPr lang="en-US" sz="2000" dirty="0">
                <a:solidFill>
                  <a:srgbClr val="FF0000"/>
                </a:solidFill>
              </a:rPr>
              <a:t> </a:t>
            </a:r>
            <a:r>
              <a:rPr lang="en-US" sz="2000" dirty="0" smtClean="0">
                <a:solidFill>
                  <a:srgbClr val="FF0000"/>
                </a:solidFill>
              </a:rPr>
              <a:t>                           Min  ½ </a:t>
            </a:r>
            <a:r>
              <a:rPr lang="en-US" sz="2000" dirty="0">
                <a:solidFill>
                  <a:srgbClr val="FF0000"/>
                </a:solidFill>
              </a:rPr>
              <a:t>||w||</a:t>
            </a:r>
            <a:r>
              <a:rPr lang="en-US" sz="2000" baseline="30000" dirty="0">
                <a:solidFill>
                  <a:srgbClr val="FF0000"/>
                </a:solidFill>
              </a:rPr>
              <a:t>2</a:t>
            </a:r>
            <a:r>
              <a:rPr lang="en-US" sz="2000" dirty="0">
                <a:solidFill>
                  <a:srgbClr val="FF0000"/>
                </a:solidFill>
              </a:rPr>
              <a:t>  </a:t>
            </a:r>
            <a:r>
              <a:rPr lang="en-US" sz="2000" dirty="0" smtClean="0">
                <a:solidFill>
                  <a:srgbClr val="FF0000"/>
                </a:solidFill>
              </a:rPr>
              <a:t>            +             </a:t>
            </a:r>
            <a:r>
              <a:rPr lang="en-US" sz="2000" dirty="0">
                <a:solidFill>
                  <a:srgbClr val="FF0000"/>
                </a:solidFill>
              </a:rPr>
              <a:t>c </a:t>
            </a:r>
            <a:r>
              <a:rPr lang="en-US" sz="2000" dirty="0">
                <a:solidFill>
                  <a:srgbClr val="FF0000"/>
                </a:solidFill>
                <a:latin typeface="Symbol" pitchFamily="18" charset="2"/>
                <a:sym typeface="Symbol" pitchFamily="18" charset="2"/>
              </a:rPr>
              <a:t></a:t>
            </a:r>
            <a:r>
              <a:rPr lang="en-US" sz="2000" dirty="0">
                <a:solidFill>
                  <a:srgbClr val="FF0000"/>
                </a:solidFill>
              </a:rPr>
              <a:t> </a:t>
            </a:r>
            <a:r>
              <a:rPr lang="en-US" sz="2000" dirty="0">
                <a:solidFill>
                  <a:srgbClr val="FF0000"/>
                </a:solidFill>
                <a:latin typeface="cmmi10" pitchFamily="34" charset="0"/>
              </a:rPr>
              <a:t>»</a:t>
            </a:r>
            <a:r>
              <a:rPr lang="en-US" sz="2000" baseline="-25000" dirty="0" err="1">
                <a:solidFill>
                  <a:srgbClr val="FF0000"/>
                </a:solidFill>
              </a:rPr>
              <a:t>i</a:t>
            </a:r>
            <a:r>
              <a:rPr lang="en-US" sz="2000" dirty="0">
                <a:solidFill>
                  <a:srgbClr val="FF0000"/>
                </a:solidFill>
              </a:rPr>
              <a:t> </a:t>
            </a:r>
          </a:p>
          <a:p>
            <a:pPr algn="ctr">
              <a:lnSpc>
                <a:spcPct val="90000"/>
              </a:lnSpc>
              <a:buFontTx/>
              <a:buNone/>
            </a:pPr>
            <a:endParaRPr lang="en-US" sz="2400" dirty="0">
              <a:solidFill>
                <a:srgbClr val="FF0000"/>
              </a:solidFill>
            </a:endParaRPr>
          </a:p>
          <a:p>
            <a:pPr>
              <a:lnSpc>
                <a:spcPct val="90000"/>
              </a:lnSpc>
            </a:pPr>
            <a:endParaRPr lang="en-US" sz="2400" dirty="0"/>
          </a:p>
          <a:p>
            <a:pPr>
              <a:lnSpc>
                <a:spcPct val="90000"/>
              </a:lnSpc>
            </a:pPr>
            <a:endParaRPr lang="en-US" sz="2400" dirty="0"/>
          </a:p>
          <a:p>
            <a:pPr>
              <a:lnSpc>
                <a:spcPct val="90000"/>
              </a:lnSpc>
            </a:pPr>
            <a:endParaRPr lang="en-US" sz="2000" dirty="0" smtClean="0">
              <a:latin typeface="Calibri" pitchFamily="34" charset="0"/>
            </a:endParaRPr>
          </a:p>
          <a:p>
            <a:pPr>
              <a:lnSpc>
                <a:spcPct val="90000"/>
              </a:lnSpc>
            </a:pPr>
            <a:r>
              <a:rPr lang="en-US" sz="2000" dirty="0" smtClean="0">
                <a:latin typeface="Calibri" pitchFamily="34" charset="0"/>
              </a:rPr>
              <a:t>General </a:t>
            </a:r>
            <a:r>
              <a:rPr lang="en-US" sz="2000" dirty="0">
                <a:latin typeface="Calibri" pitchFamily="34" charset="0"/>
              </a:rPr>
              <a:t>Form of a learning algorithm:</a:t>
            </a:r>
          </a:p>
          <a:p>
            <a:pPr lvl="1">
              <a:lnSpc>
                <a:spcPct val="90000"/>
              </a:lnSpc>
            </a:pPr>
            <a:r>
              <a:rPr lang="en-US" sz="1800" dirty="0">
                <a:latin typeface="Calibri" pitchFamily="34" charset="0"/>
              </a:rPr>
              <a:t>Minimize empirical loss, </a:t>
            </a:r>
            <a:r>
              <a:rPr lang="en-US" sz="1800" dirty="0" smtClean="0">
                <a:latin typeface="Calibri" pitchFamily="34" charset="0"/>
              </a:rPr>
              <a:t>and Regularize </a:t>
            </a:r>
            <a:r>
              <a:rPr lang="en-US" sz="1800" dirty="0">
                <a:latin typeface="Calibri" pitchFamily="34" charset="0"/>
              </a:rPr>
              <a:t>(to avoid over fitting) </a:t>
            </a:r>
          </a:p>
          <a:p>
            <a:pPr lvl="1">
              <a:lnSpc>
                <a:spcPct val="90000"/>
              </a:lnSpc>
            </a:pPr>
            <a:r>
              <a:rPr lang="en-US" sz="1800" dirty="0">
                <a:latin typeface="Calibri" pitchFamily="34" charset="0"/>
              </a:rPr>
              <a:t>Theoretically motivated improvement over the original algorithm we’ve see at the beginning of the semester.</a:t>
            </a:r>
          </a:p>
        </p:txBody>
      </p:sp>
      <p:sp>
        <p:nvSpPr>
          <p:cNvPr id="633860" name="AutoShape 4"/>
          <p:cNvSpPr>
            <a:spLocks noChangeArrowheads="1"/>
          </p:cNvSpPr>
          <p:nvPr/>
        </p:nvSpPr>
        <p:spPr bwMode="auto">
          <a:xfrm>
            <a:off x="5153025" y="4267200"/>
            <a:ext cx="3886200" cy="685800"/>
          </a:xfrm>
          <a:prstGeom prst="wedgeRectCallout">
            <a:avLst>
              <a:gd name="adj1" fmla="val -19241"/>
              <a:gd name="adj2" fmla="val -47454"/>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u="none" dirty="0" smtClean="0">
                <a:latin typeface="Calibri" pitchFamily="34" charset="0"/>
              </a:rPr>
              <a:t>Can </a:t>
            </a:r>
            <a:r>
              <a:rPr lang="en-US" sz="1800" u="none" dirty="0">
                <a:latin typeface="Calibri" pitchFamily="34" charset="0"/>
              </a:rPr>
              <a:t>be replaced by other </a:t>
            </a:r>
            <a:r>
              <a:rPr lang="en-US" sz="1800" b="1" u="none" dirty="0">
                <a:latin typeface="Calibri" pitchFamily="34" charset="0"/>
              </a:rPr>
              <a:t>loss </a:t>
            </a:r>
            <a:r>
              <a:rPr lang="en-US" sz="1800" b="1" u="none" dirty="0" smtClean="0">
                <a:latin typeface="Calibri" pitchFamily="34" charset="0"/>
              </a:rPr>
              <a:t>functions</a:t>
            </a:r>
            <a:endParaRPr lang="en-US" sz="1800" u="none" dirty="0">
              <a:latin typeface="Calibri" pitchFamily="34" charset="0"/>
            </a:endParaRPr>
          </a:p>
        </p:txBody>
      </p:sp>
      <p:sp>
        <p:nvSpPr>
          <p:cNvPr id="633862" name="AutoShape 6"/>
          <p:cNvSpPr>
            <a:spLocks noChangeArrowheads="1"/>
          </p:cNvSpPr>
          <p:nvPr/>
        </p:nvSpPr>
        <p:spPr bwMode="auto">
          <a:xfrm>
            <a:off x="657225" y="4267200"/>
            <a:ext cx="4038600" cy="685800"/>
          </a:xfrm>
          <a:prstGeom prst="wedgeRectCallout">
            <a:avLst>
              <a:gd name="adj1" fmla="val 19810"/>
              <a:gd name="adj2" fmla="val -49537"/>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u="none" dirty="0">
                <a:latin typeface="Calibri" pitchFamily="34" charset="0"/>
              </a:rPr>
              <a:t>Can be replaced by other </a:t>
            </a:r>
            <a:r>
              <a:rPr lang="en-US" sz="1800" b="1" u="none" dirty="0">
                <a:latin typeface="Calibri" pitchFamily="34" charset="0"/>
              </a:rPr>
              <a:t>regularization functions</a:t>
            </a:r>
            <a:r>
              <a:rPr lang="en-US" sz="1800" u="none" dirty="0">
                <a:latin typeface="Calibri" pitchFamily="34" charset="0"/>
              </a:rPr>
              <a:t> </a:t>
            </a:r>
            <a:r>
              <a:rPr lang="en-US" sz="1800" u="none" dirty="0" smtClean="0">
                <a:latin typeface="Calibri" pitchFamily="34" charset="0"/>
              </a:rPr>
              <a:t> </a:t>
            </a:r>
            <a:endParaRPr lang="en-US" sz="1800" u="none" dirty="0">
              <a:latin typeface="Calibri" pitchFamily="34" charset="0"/>
            </a:endParaRPr>
          </a:p>
        </p:txBody>
      </p:sp>
      <p:sp>
        <p:nvSpPr>
          <p:cNvPr id="633863" name="AutoShape 7"/>
          <p:cNvSpPr>
            <a:spLocks/>
          </p:cNvSpPr>
          <p:nvPr/>
        </p:nvSpPr>
        <p:spPr bwMode="auto">
          <a:xfrm rot="-5400000">
            <a:off x="5877719" y="2753519"/>
            <a:ext cx="131762" cy="1981200"/>
          </a:xfrm>
          <a:prstGeom prst="leftBrace">
            <a:avLst>
              <a:gd name="adj1" fmla="val 125302"/>
              <a:gd name="adj2" fmla="val 50000"/>
            </a:avLst>
          </a:prstGeom>
          <a:noFill/>
          <a:ln w="25400">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4" name="Text Box 8"/>
          <p:cNvSpPr txBox="1">
            <a:spLocks noChangeArrowheads="1"/>
          </p:cNvSpPr>
          <p:nvPr/>
        </p:nvSpPr>
        <p:spPr bwMode="auto">
          <a:xfrm>
            <a:off x="5257800" y="3810000"/>
            <a:ext cx="1752600" cy="361950"/>
          </a:xfrm>
          <a:prstGeom prst="rect">
            <a:avLst/>
          </a:prstGeom>
          <a:solidFill>
            <a:srgbClr val="FFFFCC"/>
          </a:solidFill>
          <a:ln w="2540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sz="1600" u="none">
                <a:solidFill>
                  <a:srgbClr val="3333CC"/>
                </a:solidFill>
                <a:latin typeface="Calibri" pitchFamily="34" charset="0"/>
                <a:cs typeface="Arial" charset="0"/>
              </a:rPr>
              <a:t>Empirical loss</a:t>
            </a:r>
          </a:p>
        </p:txBody>
      </p:sp>
      <p:sp>
        <p:nvSpPr>
          <p:cNvPr id="633865" name="AutoShape 9"/>
          <p:cNvSpPr>
            <a:spLocks/>
          </p:cNvSpPr>
          <p:nvPr/>
        </p:nvSpPr>
        <p:spPr bwMode="auto">
          <a:xfrm rot="-5400000">
            <a:off x="3452019" y="3290094"/>
            <a:ext cx="228600" cy="811212"/>
          </a:xfrm>
          <a:prstGeom prst="leftBrace">
            <a:avLst>
              <a:gd name="adj1" fmla="val 29572"/>
              <a:gd name="adj2" fmla="val 50000"/>
            </a:avLst>
          </a:prstGeom>
          <a:noFill/>
          <a:ln w="25400">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866" name="Text Box 10"/>
          <p:cNvSpPr txBox="1">
            <a:spLocks noChangeArrowheads="1"/>
          </p:cNvSpPr>
          <p:nvPr/>
        </p:nvSpPr>
        <p:spPr bwMode="auto">
          <a:xfrm>
            <a:off x="2693988" y="3810000"/>
            <a:ext cx="2030412" cy="361950"/>
          </a:xfrm>
          <a:prstGeom prst="rect">
            <a:avLst/>
          </a:prstGeom>
          <a:solidFill>
            <a:srgbClr val="FFFFCC"/>
          </a:solidFill>
          <a:ln w="2540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pPr>
            <a:r>
              <a:rPr lang="en-US" sz="1600" u="none">
                <a:solidFill>
                  <a:srgbClr val="3333CC"/>
                </a:solidFill>
                <a:latin typeface="Calibri" pitchFamily="34" charset="0"/>
                <a:cs typeface="Arial" charset="0"/>
              </a:rPr>
              <a:t>Regularization term</a:t>
            </a:r>
          </a:p>
        </p:txBody>
      </p:sp>
    </p:spTree>
    <p:extLst>
      <p:ext uri="{BB962C8B-B14F-4D97-AF65-F5344CB8AC3E}">
        <p14:creationId xmlns:p14="http://schemas.microsoft.com/office/powerpoint/2010/main" val="3087898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38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38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85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38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3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3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38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38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38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38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3859">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3859">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38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0" grpId="0" animBg="1"/>
      <p:bldP spid="633862" grpId="0" animBg="1"/>
      <p:bldP spid="633863" grpId="0" animBg="1"/>
      <p:bldP spid="633864" grpId="0" animBg="1"/>
      <p:bldP spid="633865" grpId="0" animBg="1"/>
      <p:bldP spid="63386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921938-476A-4922-BE24-3B8F6A2854D9}" type="slidenum">
              <a:rPr lang="en-US" smtClean="0"/>
              <a:t>114</a:t>
            </a:fld>
            <a:endParaRPr lang="en-US" dirty="0"/>
          </a:p>
        </p:txBody>
      </p:sp>
      <p:pic>
        <p:nvPicPr>
          <p:cNvPr id="4" name="Picture 3"/>
          <p:cNvPicPr>
            <a:picLocks noChangeAspect="1"/>
          </p:cNvPicPr>
          <p:nvPr/>
        </p:nvPicPr>
        <p:blipFill>
          <a:blip r:embed="rId2"/>
          <a:stretch>
            <a:fillRect/>
          </a:stretch>
        </p:blipFill>
        <p:spPr>
          <a:xfrm>
            <a:off x="609600" y="1600200"/>
            <a:ext cx="7391399" cy="4022442"/>
          </a:xfrm>
          <a:prstGeom prst="rect">
            <a:avLst/>
          </a:prstGeom>
        </p:spPr>
      </p:pic>
      <p:sp>
        <p:nvSpPr>
          <p:cNvPr id="6"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u="none" smtClean="0"/>
              <a:t>Balance between regularization and empirical loss</a:t>
            </a:r>
            <a:endParaRPr lang="en-US" sz="3200" u="none" dirty="0"/>
          </a:p>
        </p:txBody>
      </p:sp>
    </p:spTree>
    <p:extLst>
      <p:ext uri="{BB962C8B-B14F-4D97-AF65-F5344CB8AC3E}">
        <p14:creationId xmlns:p14="http://schemas.microsoft.com/office/powerpoint/2010/main" val="13098198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Balance between regularization and empirical loss</a:t>
            </a:r>
            <a:endParaRPr lang="en-US" sz="3200" dirty="0"/>
          </a:p>
        </p:txBody>
      </p:sp>
      <p:sp>
        <p:nvSpPr>
          <p:cNvPr id="3" name="Slide Number Placeholder 2"/>
          <p:cNvSpPr>
            <a:spLocks noGrp="1"/>
          </p:cNvSpPr>
          <p:nvPr>
            <p:ph type="sldNum" sz="quarter" idx="10"/>
          </p:nvPr>
        </p:nvSpPr>
        <p:spPr/>
        <p:txBody>
          <a:bodyPr/>
          <a:lstStyle/>
          <a:p>
            <a:fld id="{0C921938-476A-4922-BE24-3B8F6A2854D9}" type="slidenum">
              <a:rPr lang="en-US" smtClean="0"/>
              <a:t>115</a:t>
            </a:fld>
            <a:endParaRPr lang="en-US" dirty="0"/>
          </a:p>
        </p:txBody>
      </p:sp>
      <p:pic>
        <p:nvPicPr>
          <p:cNvPr id="5" name="Picture 4"/>
          <p:cNvPicPr>
            <a:picLocks noChangeAspect="1"/>
          </p:cNvPicPr>
          <p:nvPr/>
        </p:nvPicPr>
        <p:blipFill>
          <a:blip r:embed="rId2"/>
          <a:stretch>
            <a:fillRect/>
          </a:stretch>
        </p:blipFill>
        <p:spPr>
          <a:xfrm>
            <a:off x="914400" y="1676400"/>
            <a:ext cx="7178902" cy="4038600"/>
          </a:xfrm>
          <a:prstGeom prst="rect">
            <a:avLst/>
          </a:prstGeom>
        </p:spPr>
      </p:pic>
      <p:sp>
        <p:nvSpPr>
          <p:cNvPr id="6" name="Rectangle 5"/>
          <p:cNvSpPr/>
          <p:nvPr/>
        </p:nvSpPr>
        <p:spPr>
          <a:xfrm>
            <a:off x="3810000" y="5881786"/>
            <a:ext cx="832279" cy="307777"/>
          </a:xfrm>
          <a:prstGeom prst="rect">
            <a:avLst/>
          </a:prstGeom>
        </p:spPr>
        <p:txBody>
          <a:bodyPr wrap="none">
            <a:spAutoFit/>
          </a:bodyPr>
          <a:lstStyle/>
          <a:p>
            <a:r>
              <a:rPr lang="en-US" dirty="0">
                <a:hlinkClick r:id="rId3"/>
              </a:rPr>
              <a:t>(</a:t>
            </a:r>
            <a:r>
              <a:rPr lang="en-US" dirty="0" smtClean="0">
                <a:hlinkClick r:id="rId3"/>
              </a:rPr>
              <a:t>DEMO)</a:t>
            </a:r>
            <a:endParaRPr lang="en-US" dirty="0"/>
          </a:p>
        </p:txBody>
      </p:sp>
    </p:spTree>
    <p:extLst>
      <p:ext uri="{BB962C8B-B14F-4D97-AF65-F5344CB8AC3E}">
        <p14:creationId xmlns:p14="http://schemas.microsoft.com/office/powerpoint/2010/main" val="39946104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323018" y="1401255"/>
            <a:ext cx="1991067" cy="2151571"/>
          </a:xfrm>
          <a:prstGeom prst="rect">
            <a:avLst/>
          </a:prstGeom>
          <a:solidFill>
            <a:schemeClr val="accent6">
              <a:lumMod val="20000"/>
              <a:lumOff val="80000"/>
              <a:alpha val="5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dirty="0" err="1" smtClean="0">
                <a:solidFill>
                  <a:schemeClr val="accent6"/>
                </a:solidFill>
              </a:rPr>
              <a:t>Underfitting</a:t>
            </a:r>
            <a:endParaRPr lang="en-US" dirty="0">
              <a:solidFill>
                <a:schemeClr val="accent6"/>
              </a:solidFill>
            </a:endParaRPr>
          </a:p>
        </p:txBody>
      </p:sp>
      <p:sp>
        <p:nvSpPr>
          <p:cNvPr id="12" name="Rectangle 11"/>
          <p:cNvSpPr/>
          <p:nvPr/>
        </p:nvSpPr>
        <p:spPr>
          <a:xfrm>
            <a:off x="4370552" y="1401255"/>
            <a:ext cx="1991067" cy="2151571"/>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dirty="0" smtClean="0">
                <a:solidFill>
                  <a:srgbClr val="0000FF"/>
                </a:solidFill>
              </a:rPr>
              <a:t>Overfitting</a:t>
            </a:r>
            <a:endParaRPr lang="en-US" dirty="0">
              <a:solidFill>
                <a:srgbClr val="0000FF"/>
              </a:solidFill>
            </a:endParaRPr>
          </a:p>
        </p:txBody>
      </p:sp>
      <p:grpSp>
        <p:nvGrpSpPr>
          <p:cNvPr id="6" name="Group 14"/>
          <p:cNvGrpSpPr>
            <a:grpSpLocks/>
          </p:cNvGrpSpPr>
          <p:nvPr/>
        </p:nvGrpSpPr>
        <p:grpSpPr bwMode="auto">
          <a:xfrm>
            <a:off x="659318" y="1417638"/>
            <a:ext cx="7635877" cy="2659063"/>
            <a:chOff x="288" y="1953"/>
            <a:chExt cx="4810" cy="1675"/>
          </a:xfrm>
        </p:grpSpPr>
        <p:sp>
          <p:nvSpPr>
            <p:cNvPr id="8" name="Line 4"/>
            <p:cNvSpPr>
              <a:spLocks noChangeShapeType="1"/>
            </p:cNvSpPr>
            <p:nvPr/>
          </p:nvSpPr>
          <p:spPr bwMode="auto">
            <a:xfrm>
              <a:off x="1336" y="1953"/>
              <a:ext cx="0" cy="1360"/>
            </a:xfrm>
            <a:prstGeom prst="line">
              <a:avLst/>
            </a:prstGeom>
            <a:noFill/>
            <a:ln w="38100" cmpd="sng">
              <a:solidFill>
                <a:srgbClr val="000000"/>
              </a:solidFill>
              <a:round/>
              <a:headEnd type="arrow"/>
              <a:tailEnd type="none"/>
            </a:ln>
          </p:spPr>
          <p:txBody>
            <a:bodyPr wrap="none" anchor="ctr"/>
            <a:lstStyle/>
            <a:p>
              <a:endParaRPr lang="en-US"/>
            </a:p>
          </p:txBody>
        </p:sp>
        <p:sp>
          <p:nvSpPr>
            <p:cNvPr id="9" name="Line 5"/>
            <p:cNvSpPr>
              <a:spLocks noChangeShapeType="1"/>
            </p:cNvSpPr>
            <p:nvPr/>
          </p:nvSpPr>
          <p:spPr bwMode="auto">
            <a:xfrm>
              <a:off x="1336" y="3313"/>
              <a:ext cx="2544" cy="0"/>
            </a:xfrm>
            <a:prstGeom prst="line">
              <a:avLst/>
            </a:prstGeom>
            <a:noFill/>
            <a:ln w="38100" cmpd="sng">
              <a:solidFill>
                <a:srgbClr val="000000"/>
              </a:solidFill>
              <a:round/>
              <a:headEnd type="none"/>
              <a:tailEnd type="arrow"/>
            </a:ln>
          </p:spPr>
          <p:txBody>
            <a:bodyPr wrap="none" anchor="ctr"/>
            <a:lstStyle/>
            <a:p>
              <a:endParaRPr lang="en-US"/>
            </a:p>
          </p:txBody>
        </p:sp>
        <p:sp>
          <p:nvSpPr>
            <p:cNvPr id="10" name="Text Box 6"/>
            <p:cNvSpPr txBox="1">
              <a:spLocks noChangeArrowheads="1"/>
            </p:cNvSpPr>
            <p:nvPr/>
          </p:nvSpPr>
          <p:spPr bwMode="auto">
            <a:xfrm>
              <a:off x="2877" y="3298"/>
              <a:ext cx="2221" cy="330"/>
            </a:xfrm>
            <a:prstGeom prst="rect">
              <a:avLst/>
            </a:prstGeom>
            <a:noFill/>
            <a:ln w="9525">
              <a:noFill/>
              <a:miter lim="800000"/>
              <a:headEnd/>
              <a:tailEnd/>
            </a:ln>
          </p:spPr>
          <p:txBody>
            <a:bodyPr wrap="square">
              <a:spAutoFit/>
            </a:bodyPr>
            <a:lstStyle/>
            <a:p>
              <a:pPr eaLnBrk="0" hangingPunct="0"/>
              <a:r>
                <a:rPr lang="en-US" sz="2800" dirty="0" smtClean="0">
                  <a:solidFill>
                    <a:srgbClr val="000000"/>
                  </a:solidFill>
                  <a:cs typeface="Helvetica"/>
                </a:rPr>
                <a:t>Model complexity</a:t>
              </a:r>
              <a:endParaRPr lang="en-US" sz="2800" dirty="0">
                <a:solidFill>
                  <a:srgbClr val="000000"/>
                </a:solidFill>
                <a:cs typeface="Helvetica"/>
              </a:endParaRPr>
            </a:p>
          </p:txBody>
        </p:sp>
        <p:sp>
          <p:nvSpPr>
            <p:cNvPr id="11" name="Text Box 7"/>
            <p:cNvSpPr txBox="1">
              <a:spLocks noChangeArrowheads="1"/>
            </p:cNvSpPr>
            <p:nvPr/>
          </p:nvSpPr>
          <p:spPr bwMode="auto">
            <a:xfrm>
              <a:off x="288" y="2162"/>
              <a:ext cx="1118" cy="523"/>
            </a:xfrm>
            <a:prstGeom prst="rect">
              <a:avLst/>
            </a:prstGeom>
            <a:noFill/>
            <a:ln w="9525">
              <a:noFill/>
              <a:miter lim="800000"/>
              <a:headEnd/>
              <a:tailEnd/>
            </a:ln>
          </p:spPr>
          <p:txBody>
            <a:bodyPr wrap="square">
              <a:spAutoFit/>
            </a:bodyPr>
            <a:lstStyle/>
            <a:p>
              <a:pPr eaLnBrk="0" hangingPunct="0"/>
              <a:r>
                <a:rPr lang="en-US" sz="2400" dirty="0" smtClean="0">
                  <a:latin typeface="+mn-lt"/>
                  <a:cs typeface="Helvetica"/>
                </a:rPr>
                <a:t>Expected</a:t>
              </a:r>
              <a:br>
                <a:rPr lang="en-US" sz="2400" dirty="0" smtClean="0">
                  <a:latin typeface="+mn-lt"/>
                  <a:cs typeface="Helvetica"/>
                </a:rPr>
              </a:br>
              <a:r>
                <a:rPr lang="en-US" sz="2400" dirty="0" smtClean="0">
                  <a:latin typeface="+mn-lt"/>
                  <a:cs typeface="Helvetica"/>
                </a:rPr>
                <a:t>Error</a:t>
              </a:r>
              <a:endParaRPr lang="en-US" sz="2400" dirty="0">
                <a:latin typeface="+mn-lt"/>
                <a:cs typeface="Helvetica"/>
              </a:endParaRPr>
            </a:p>
          </p:txBody>
        </p:sp>
        <p:sp>
          <p:nvSpPr>
            <p:cNvPr id="13" name="Freeform 9"/>
            <p:cNvSpPr>
              <a:spLocks/>
            </p:cNvSpPr>
            <p:nvPr/>
          </p:nvSpPr>
          <p:spPr bwMode="auto">
            <a:xfrm flipV="1">
              <a:off x="1336" y="2220"/>
              <a:ext cx="2435" cy="769"/>
            </a:xfrm>
            <a:custGeom>
              <a:avLst/>
              <a:gdLst>
                <a:gd name="T0" fmla="*/ 0 w 2479"/>
                <a:gd name="T1" fmla="*/ 812 h 812"/>
                <a:gd name="T2" fmla="*/ 290 w 2479"/>
                <a:gd name="T3" fmla="*/ 302 h 812"/>
                <a:gd name="T4" fmla="*/ 648 w 2479"/>
                <a:gd name="T5" fmla="*/ 100 h 812"/>
                <a:gd name="T6" fmla="*/ 1186 w 2479"/>
                <a:gd name="T7" fmla="*/ 22 h 812"/>
                <a:gd name="T8" fmla="*/ 1638 w 2479"/>
                <a:gd name="T9" fmla="*/ 232 h 812"/>
                <a:gd name="T10" fmla="*/ 2352 w 2479"/>
                <a:gd name="T11" fmla="*/ 428 h 812"/>
                <a:gd name="T12" fmla="*/ 2400 w 2479"/>
                <a:gd name="T13" fmla="*/ 428 h 812"/>
                <a:gd name="T14" fmla="*/ 0 60000 65536"/>
                <a:gd name="T15" fmla="*/ 0 60000 65536"/>
                <a:gd name="T16" fmla="*/ 0 60000 65536"/>
                <a:gd name="T17" fmla="*/ 0 60000 65536"/>
                <a:gd name="T18" fmla="*/ 0 60000 65536"/>
                <a:gd name="T19" fmla="*/ 0 60000 65536"/>
                <a:gd name="T20" fmla="*/ 0 60000 65536"/>
                <a:gd name="T21" fmla="*/ 0 w 2479"/>
                <a:gd name="T22" fmla="*/ 0 h 812"/>
                <a:gd name="T23" fmla="*/ 2479 w 2479"/>
                <a:gd name="T24" fmla="*/ 812 h 812"/>
                <a:gd name="connsiteX0" fmla="*/ 0 w 9824"/>
                <a:gd name="connsiteY0" fmla="*/ 10601 h 10601"/>
                <a:gd name="connsiteX1" fmla="*/ 1170 w 9824"/>
                <a:gd name="connsiteY1" fmla="*/ 4320 h 10601"/>
                <a:gd name="connsiteX2" fmla="*/ 2614 w 9824"/>
                <a:gd name="connsiteY2" fmla="*/ 1833 h 10601"/>
                <a:gd name="connsiteX3" fmla="*/ 4784 w 9824"/>
                <a:gd name="connsiteY3" fmla="*/ 35 h 10601"/>
                <a:gd name="connsiteX4" fmla="*/ 6608 w 9824"/>
                <a:gd name="connsiteY4" fmla="*/ 3458 h 10601"/>
                <a:gd name="connsiteX5" fmla="*/ 9488 w 9824"/>
                <a:gd name="connsiteY5" fmla="*/ 5872 h 10601"/>
                <a:gd name="connsiteX6" fmla="*/ 9681 w 9824"/>
                <a:gd name="connsiteY6" fmla="*/ 5872 h 1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 h="10601">
                  <a:moveTo>
                    <a:pt x="0" y="10601"/>
                  </a:moveTo>
                  <a:cubicBezTo>
                    <a:pt x="194" y="9554"/>
                    <a:pt x="734" y="5773"/>
                    <a:pt x="1170" y="4320"/>
                  </a:cubicBezTo>
                  <a:cubicBezTo>
                    <a:pt x="1605" y="2867"/>
                    <a:pt x="2012" y="2547"/>
                    <a:pt x="2614" y="1833"/>
                  </a:cubicBezTo>
                  <a:cubicBezTo>
                    <a:pt x="3216" y="1119"/>
                    <a:pt x="4119" y="-236"/>
                    <a:pt x="4784" y="35"/>
                  </a:cubicBezTo>
                  <a:cubicBezTo>
                    <a:pt x="5450" y="306"/>
                    <a:pt x="5824" y="2485"/>
                    <a:pt x="6608" y="3458"/>
                  </a:cubicBezTo>
                  <a:cubicBezTo>
                    <a:pt x="7392" y="4431"/>
                    <a:pt x="8975" y="5466"/>
                    <a:pt x="9488" y="5872"/>
                  </a:cubicBezTo>
                  <a:cubicBezTo>
                    <a:pt x="10000" y="6278"/>
                    <a:pt x="9810" y="6217"/>
                    <a:pt x="9681" y="5872"/>
                  </a:cubicBezTo>
                </a:path>
              </a:pathLst>
            </a:custGeom>
            <a:noFill/>
            <a:ln w="57150" cmpd="sng">
              <a:solidFill>
                <a:srgbClr val="000000"/>
              </a:solidFill>
              <a:round/>
              <a:headEnd/>
              <a:tailEnd/>
            </a:ln>
          </p:spPr>
          <p:txBody>
            <a:bodyPr wrap="none" anchor="ctr"/>
            <a:lstStyle/>
            <a:p>
              <a:endParaRPr lang="en-US"/>
            </a:p>
          </p:txBody>
        </p:sp>
      </p:grpSp>
      <p:sp>
        <p:nvSpPr>
          <p:cNvPr id="3" name="Title 2"/>
          <p:cNvSpPr>
            <a:spLocks noGrp="1"/>
          </p:cNvSpPr>
          <p:nvPr>
            <p:ph type="title"/>
          </p:nvPr>
        </p:nvSpPr>
        <p:spPr/>
        <p:txBody>
          <a:bodyPr/>
          <a:lstStyle/>
          <a:p>
            <a:r>
              <a:rPr lang="en-US" dirty="0" err="1" smtClean="0"/>
              <a:t>Underfitting</a:t>
            </a:r>
            <a:r>
              <a:rPr lang="en-US" dirty="0" smtClean="0"/>
              <a:t> </a:t>
            </a:r>
            <a:r>
              <a:rPr lang="en-US" dirty="0" smtClean="0">
                <a:solidFill>
                  <a:schemeClr val="tx1"/>
                </a:solidFill>
              </a:rPr>
              <a:t>and </a:t>
            </a:r>
            <a:r>
              <a:rPr lang="en-US" dirty="0" smtClean="0">
                <a:solidFill>
                  <a:srgbClr val="0000FF"/>
                </a:solidFill>
              </a:rPr>
              <a:t>Overfitting</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116</a:t>
            </a:fld>
            <a:endParaRPr lang="en-US" dirty="0"/>
          </a:p>
        </p:txBody>
      </p:sp>
      <p:sp>
        <p:nvSpPr>
          <p:cNvPr id="4" name="Content Placeholder 3"/>
          <p:cNvSpPr>
            <a:spLocks noGrp="1"/>
          </p:cNvSpPr>
          <p:nvPr>
            <p:ph idx="1"/>
          </p:nvPr>
        </p:nvSpPr>
        <p:spPr>
          <a:xfrm>
            <a:off x="457199" y="4204139"/>
            <a:ext cx="3913353" cy="961012"/>
          </a:xfrm>
        </p:spPr>
        <p:txBody>
          <a:bodyPr>
            <a:normAutofit/>
          </a:bodyPr>
          <a:lstStyle/>
          <a:p>
            <a:r>
              <a:rPr lang="en-US" b="1" dirty="0" smtClean="0">
                <a:solidFill>
                  <a:srgbClr val="FF9900"/>
                </a:solidFill>
              </a:rPr>
              <a:t>Simple </a:t>
            </a:r>
            <a:r>
              <a:rPr lang="en-US" b="1" dirty="0">
                <a:solidFill>
                  <a:srgbClr val="FF9900"/>
                </a:solidFill>
              </a:rPr>
              <a:t>models: </a:t>
            </a:r>
            <a:r>
              <a:rPr lang="en-US" dirty="0" smtClean="0">
                <a:solidFill>
                  <a:srgbClr val="FF9900"/>
                </a:solidFill>
              </a:rPr>
              <a:t/>
            </a:r>
            <a:br>
              <a:rPr lang="en-US" dirty="0" smtClean="0">
                <a:solidFill>
                  <a:srgbClr val="FF9900"/>
                </a:solidFill>
              </a:rPr>
            </a:br>
            <a:r>
              <a:rPr lang="en-US" dirty="0" smtClean="0">
                <a:solidFill>
                  <a:srgbClr val="FF9900"/>
                </a:solidFill>
              </a:rPr>
              <a:t>High </a:t>
            </a:r>
            <a:r>
              <a:rPr lang="en-US" dirty="0">
                <a:solidFill>
                  <a:srgbClr val="FF9900"/>
                </a:solidFill>
              </a:rPr>
              <a:t>bias </a:t>
            </a:r>
            <a:r>
              <a:rPr lang="en-US" dirty="0" smtClean="0">
                <a:solidFill>
                  <a:srgbClr val="FF9900"/>
                </a:solidFill>
              </a:rPr>
              <a:t>and low variance</a:t>
            </a:r>
            <a:endParaRPr lang="en-US" dirty="0">
              <a:solidFill>
                <a:srgbClr val="FF9900"/>
              </a:solidFill>
            </a:endParaRPr>
          </a:p>
        </p:txBody>
      </p:sp>
      <p:sp>
        <p:nvSpPr>
          <p:cNvPr id="16" name="Freeform 15"/>
          <p:cNvSpPr/>
          <p:nvPr/>
        </p:nvSpPr>
        <p:spPr>
          <a:xfrm>
            <a:off x="2382344" y="2483344"/>
            <a:ext cx="3853794" cy="983217"/>
          </a:xfrm>
          <a:custGeom>
            <a:avLst/>
            <a:gdLst>
              <a:gd name="connsiteX0" fmla="*/ 0 w 4002402"/>
              <a:gd name="connsiteY0" fmla="*/ 689769 h 742939"/>
              <a:gd name="connsiteX1" fmla="*/ 2014483 w 4002402"/>
              <a:gd name="connsiteY1" fmla="*/ 681010 h 742939"/>
              <a:gd name="connsiteX2" fmla="*/ 3862552 w 4002402"/>
              <a:gd name="connsiteY2" fmla="*/ 67907 h 742939"/>
              <a:gd name="connsiteX3" fmla="*/ 3871311 w 4002402"/>
              <a:gd name="connsiteY3" fmla="*/ 15355 h 742939"/>
              <a:gd name="connsiteX0" fmla="*/ 0 w 3862552"/>
              <a:gd name="connsiteY0" fmla="*/ 621862 h 675032"/>
              <a:gd name="connsiteX1" fmla="*/ 2014483 w 3862552"/>
              <a:gd name="connsiteY1" fmla="*/ 613103 h 675032"/>
              <a:gd name="connsiteX2" fmla="*/ 3862552 w 3862552"/>
              <a:gd name="connsiteY2" fmla="*/ 0 h 675032"/>
              <a:gd name="connsiteX0" fmla="*/ 0 w 3862552"/>
              <a:gd name="connsiteY0" fmla="*/ 621862 h 653762"/>
              <a:gd name="connsiteX1" fmla="*/ 2014483 w 3862552"/>
              <a:gd name="connsiteY1" fmla="*/ 569310 h 653762"/>
              <a:gd name="connsiteX2" fmla="*/ 3862552 w 3862552"/>
              <a:gd name="connsiteY2" fmla="*/ 0 h 653762"/>
              <a:gd name="connsiteX0" fmla="*/ 0 w 3853794"/>
              <a:gd name="connsiteY0" fmla="*/ 683173 h 701435"/>
              <a:gd name="connsiteX1" fmla="*/ 2005725 w 3853794"/>
              <a:gd name="connsiteY1" fmla="*/ 569310 h 701435"/>
              <a:gd name="connsiteX2" fmla="*/ 3853794 w 3853794"/>
              <a:gd name="connsiteY2" fmla="*/ 0 h 701435"/>
              <a:gd name="connsiteX0" fmla="*/ 0 w 3853794"/>
              <a:gd name="connsiteY0" fmla="*/ 708426 h 723612"/>
              <a:gd name="connsiteX1" fmla="*/ 2005725 w 3853794"/>
              <a:gd name="connsiteY1" fmla="*/ 569310 h 723612"/>
              <a:gd name="connsiteX2" fmla="*/ 3853794 w 3853794"/>
              <a:gd name="connsiteY2" fmla="*/ 0 h 723612"/>
              <a:gd name="connsiteX0" fmla="*/ 0 w 3853794"/>
              <a:gd name="connsiteY0" fmla="*/ 708426 h 708701"/>
              <a:gd name="connsiteX1" fmla="*/ 2005725 w 3853794"/>
              <a:gd name="connsiteY1" fmla="*/ 569310 h 708701"/>
              <a:gd name="connsiteX2" fmla="*/ 3853794 w 3853794"/>
              <a:gd name="connsiteY2" fmla="*/ 0 h 708701"/>
            </a:gdLst>
            <a:ahLst/>
            <a:cxnLst>
              <a:cxn ang="0">
                <a:pos x="connsiteX0" y="connsiteY0"/>
              </a:cxn>
              <a:cxn ang="0">
                <a:pos x="connsiteX1" y="connsiteY1"/>
              </a:cxn>
              <a:cxn ang="0">
                <a:pos x="connsiteX2" y="connsiteY2"/>
              </a:cxn>
            </a:cxnLst>
            <a:rect l="l" t="t" r="r" b="b"/>
            <a:pathLst>
              <a:path w="3853794" h="708701">
                <a:moveTo>
                  <a:pt x="0" y="708426"/>
                </a:moveTo>
                <a:cubicBezTo>
                  <a:pt x="685362" y="711676"/>
                  <a:pt x="1363426" y="687381"/>
                  <a:pt x="2005725" y="569310"/>
                </a:cubicBezTo>
                <a:cubicBezTo>
                  <a:pt x="2648024" y="451239"/>
                  <a:pt x="3544323" y="110942"/>
                  <a:pt x="3853794" y="0"/>
                </a:cubicBezTo>
              </a:path>
            </a:pathLst>
          </a:custGeom>
          <a:ln w="57150" cmpd="sng">
            <a:solidFill>
              <a:srgbClr val="0000FF"/>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188581" y="2579689"/>
            <a:ext cx="1260794" cy="461665"/>
          </a:xfrm>
          <a:prstGeom prst="rect">
            <a:avLst/>
          </a:prstGeom>
          <a:noFill/>
        </p:spPr>
        <p:txBody>
          <a:bodyPr wrap="none" rtlCol="0">
            <a:spAutoFit/>
          </a:bodyPr>
          <a:lstStyle/>
          <a:p>
            <a:r>
              <a:rPr lang="en-US" dirty="0" smtClean="0">
                <a:solidFill>
                  <a:srgbClr val="3366FF"/>
                </a:solidFill>
                <a:latin typeface="+mj-lt"/>
              </a:rPr>
              <a:t>Variance</a:t>
            </a:r>
            <a:endParaRPr lang="en-US" dirty="0">
              <a:solidFill>
                <a:srgbClr val="3366FF"/>
              </a:solidFill>
              <a:latin typeface="+mj-lt"/>
            </a:endParaRPr>
          </a:p>
        </p:txBody>
      </p:sp>
      <p:sp>
        <p:nvSpPr>
          <p:cNvPr id="15" name="Freeform 14"/>
          <p:cNvSpPr/>
          <p:nvPr/>
        </p:nvSpPr>
        <p:spPr>
          <a:xfrm flipH="1">
            <a:off x="2382344" y="2483344"/>
            <a:ext cx="3853794" cy="983217"/>
          </a:xfrm>
          <a:custGeom>
            <a:avLst/>
            <a:gdLst>
              <a:gd name="connsiteX0" fmla="*/ 0 w 4002402"/>
              <a:gd name="connsiteY0" fmla="*/ 689769 h 742939"/>
              <a:gd name="connsiteX1" fmla="*/ 2014483 w 4002402"/>
              <a:gd name="connsiteY1" fmla="*/ 681010 h 742939"/>
              <a:gd name="connsiteX2" fmla="*/ 3862552 w 4002402"/>
              <a:gd name="connsiteY2" fmla="*/ 67907 h 742939"/>
              <a:gd name="connsiteX3" fmla="*/ 3871311 w 4002402"/>
              <a:gd name="connsiteY3" fmla="*/ 15355 h 742939"/>
              <a:gd name="connsiteX0" fmla="*/ 0 w 3862552"/>
              <a:gd name="connsiteY0" fmla="*/ 621862 h 675032"/>
              <a:gd name="connsiteX1" fmla="*/ 2014483 w 3862552"/>
              <a:gd name="connsiteY1" fmla="*/ 613103 h 675032"/>
              <a:gd name="connsiteX2" fmla="*/ 3862552 w 3862552"/>
              <a:gd name="connsiteY2" fmla="*/ 0 h 675032"/>
              <a:gd name="connsiteX0" fmla="*/ 0 w 3862552"/>
              <a:gd name="connsiteY0" fmla="*/ 621862 h 653762"/>
              <a:gd name="connsiteX1" fmla="*/ 2014483 w 3862552"/>
              <a:gd name="connsiteY1" fmla="*/ 569310 h 653762"/>
              <a:gd name="connsiteX2" fmla="*/ 3862552 w 3862552"/>
              <a:gd name="connsiteY2" fmla="*/ 0 h 653762"/>
              <a:gd name="connsiteX0" fmla="*/ 0 w 3853794"/>
              <a:gd name="connsiteY0" fmla="*/ 683173 h 701435"/>
              <a:gd name="connsiteX1" fmla="*/ 2005725 w 3853794"/>
              <a:gd name="connsiteY1" fmla="*/ 569310 h 701435"/>
              <a:gd name="connsiteX2" fmla="*/ 3853794 w 3853794"/>
              <a:gd name="connsiteY2" fmla="*/ 0 h 701435"/>
              <a:gd name="connsiteX0" fmla="*/ 0 w 3853794"/>
              <a:gd name="connsiteY0" fmla="*/ 708426 h 723612"/>
              <a:gd name="connsiteX1" fmla="*/ 2005725 w 3853794"/>
              <a:gd name="connsiteY1" fmla="*/ 569310 h 723612"/>
              <a:gd name="connsiteX2" fmla="*/ 3853794 w 3853794"/>
              <a:gd name="connsiteY2" fmla="*/ 0 h 723612"/>
              <a:gd name="connsiteX0" fmla="*/ 0 w 3853794"/>
              <a:gd name="connsiteY0" fmla="*/ 708426 h 708701"/>
              <a:gd name="connsiteX1" fmla="*/ 2005725 w 3853794"/>
              <a:gd name="connsiteY1" fmla="*/ 569310 h 708701"/>
              <a:gd name="connsiteX2" fmla="*/ 3853794 w 3853794"/>
              <a:gd name="connsiteY2" fmla="*/ 0 h 708701"/>
            </a:gdLst>
            <a:ahLst/>
            <a:cxnLst>
              <a:cxn ang="0">
                <a:pos x="connsiteX0" y="connsiteY0"/>
              </a:cxn>
              <a:cxn ang="0">
                <a:pos x="connsiteX1" y="connsiteY1"/>
              </a:cxn>
              <a:cxn ang="0">
                <a:pos x="connsiteX2" y="connsiteY2"/>
              </a:cxn>
            </a:cxnLst>
            <a:rect l="l" t="t" r="r" b="b"/>
            <a:pathLst>
              <a:path w="3853794" h="708701">
                <a:moveTo>
                  <a:pt x="0" y="708426"/>
                </a:moveTo>
                <a:cubicBezTo>
                  <a:pt x="685362" y="711676"/>
                  <a:pt x="1363426" y="687381"/>
                  <a:pt x="2005725" y="569310"/>
                </a:cubicBezTo>
                <a:cubicBezTo>
                  <a:pt x="2648024" y="451239"/>
                  <a:pt x="3544323" y="110942"/>
                  <a:pt x="3853794" y="0"/>
                </a:cubicBezTo>
              </a:path>
            </a:pathLst>
          </a:custGeom>
          <a:ln w="57150" cmpd="sng">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243560" y="3049426"/>
            <a:ext cx="689612" cy="461665"/>
          </a:xfrm>
          <a:prstGeom prst="rect">
            <a:avLst/>
          </a:prstGeom>
          <a:noFill/>
        </p:spPr>
        <p:txBody>
          <a:bodyPr wrap="none" rtlCol="0">
            <a:spAutoFit/>
          </a:bodyPr>
          <a:lstStyle/>
          <a:p>
            <a:r>
              <a:rPr lang="en-US" dirty="0" smtClean="0">
                <a:solidFill>
                  <a:srgbClr val="FF9900"/>
                </a:solidFill>
                <a:latin typeface="+mj-lt"/>
              </a:rPr>
              <a:t>Bias</a:t>
            </a:r>
            <a:endParaRPr lang="en-US" dirty="0">
              <a:solidFill>
                <a:srgbClr val="FF9900"/>
              </a:solidFill>
              <a:latin typeface="+mj-lt"/>
            </a:endParaRPr>
          </a:p>
        </p:txBody>
      </p:sp>
      <p:cxnSp>
        <p:nvCxnSpPr>
          <p:cNvPr id="14" name="Straight Connector 13"/>
          <p:cNvCxnSpPr/>
          <p:nvPr/>
        </p:nvCxnSpPr>
        <p:spPr>
          <a:xfrm flipV="1">
            <a:off x="2032000" y="3569209"/>
            <a:ext cx="718206" cy="801343"/>
          </a:xfrm>
          <a:prstGeom prst="line">
            <a:avLst/>
          </a:prstGeom>
          <a:ln w="73025" cmpd="sng">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H="1" flipV="1">
            <a:off x="6081986" y="3576639"/>
            <a:ext cx="381876" cy="793913"/>
          </a:xfrm>
          <a:prstGeom prst="line">
            <a:avLst/>
          </a:prstGeom>
          <a:ln w="73025" cmpd="sng">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21" name="Content Placeholder 3"/>
          <p:cNvSpPr txBox="1">
            <a:spLocks/>
          </p:cNvSpPr>
          <p:nvPr/>
        </p:nvSpPr>
        <p:spPr>
          <a:xfrm>
            <a:off x="4603507" y="4204139"/>
            <a:ext cx="4159494" cy="96101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287338" indent="-287338" algn="l" defTabSz="457200" rtl="0" eaLnBrk="1" latinLnBrk="0" hangingPunct="1">
              <a:spcBef>
                <a:spcPct val="20000"/>
              </a:spcBef>
              <a:buFont typeface="Arial"/>
              <a:buChar char="–"/>
              <a:defRPr sz="3200" kern="1200">
                <a:solidFill>
                  <a:schemeClr val="tx1"/>
                </a:solidFill>
                <a:latin typeface="+mn-lt"/>
                <a:ea typeface="+mn-ea"/>
                <a:cs typeface="+mn-cs"/>
              </a:defRPr>
            </a:lvl2pPr>
            <a:lvl3pPr marL="287338" indent="0" algn="l" defTabSz="457200" rtl="0" eaLnBrk="1" latinLnBrk="0" hangingPunct="1">
              <a:spcBef>
                <a:spcPct val="20000"/>
              </a:spcBef>
              <a:buFontTx/>
              <a:buNone/>
              <a:defRPr sz="2400" kern="1200">
                <a:solidFill>
                  <a:schemeClr val="tx1"/>
                </a:solidFill>
                <a:latin typeface="+mn-lt"/>
                <a:ea typeface="+mn-ea"/>
                <a:cs typeface="+mn-cs"/>
              </a:defRPr>
            </a:lvl3pPr>
            <a:lvl4pPr marL="455613" indent="-168275" algn="l" defTabSz="457200" rtl="0" eaLnBrk="1" latinLnBrk="0" hangingPunct="1">
              <a:spcBef>
                <a:spcPct val="20000"/>
              </a:spcBef>
              <a:buFont typeface="Arial"/>
              <a:buChar char="–"/>
              <a:defRPr sz="2000" kern="1200">
                <a:solidFill>
                  <a:schemeClr val="tx1"/>
                </a:solidFill>
                <a:latin typeface="+mn-lt"/>
                <a:ea typeface="+mn-ea"/>
                <a:cs typeface="+mn-cs"/>
              </a:defRPr>
            </a:lvl4pPr>
            <a:lvl5pPr marL="455612" indent="0" algn="l" defTabSz="457200" rtl="0" eaLnBrk="1" latinLnBrk="0" hangingPunct="1">
              <a:spcBef>
                <a:spcPct val="20000"/>
              </a:spcBef>
              <a:buFont typeface="Arial"/>
              <a:buNone/>
              <a:tabLst>
                <a:tab pos="455613" algn="l"/>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0000FF"/>
                </a:solidFill>
              </a:rPr>
              <a:t>Complex models: </a:t>
            </a:r>
            <a:r>
              <a:rPr lang="en-US" sz="2400" dirty="0" smtClean="0">
                <a:solidFill>
                  <a:srgbClr val="0000FF"/>
                </a:solidFill>
              </a:rPr>
              <a:t/>
            </a:r>
            <a:br>
              <a:rPr lang="en-US" sz="2400" dirty="0" smtClean="0">
                <a:solidFill>
                  <a:srgbClr val="0000FF"/>
                </a:solidFill>
              </a:rPr>
            </a:br>
            <a:r>
              <a:rPr lang="en-US" sz="2400" dirty="0" smtClean="0">
                <a:solidFill>
                  <a:srgbClr val="0000FF"/>
                </a:solidFill>
              </a:rPr>
              <a:t>High variance </a:t>
            </a:r>
            <a:r>
              <a:rPr lang="en-US" sz="2400" dirty="0" smtClean="0"/>
              <a:t>and low bias </a:t>
            </a:r>
            <a:endParaRPr lang="en-US" sz="2400" dirty="0"/>
          </a:p>
        </p:txBody>
      </p:sp>
      <p:sp>
        <p:nvSpPr>
          <p:cNvPr id="24" name="Content Placeholder 3"/>
          <p:cNvSpPr txBox="1">
            <a:spLocks/>
          </p:cNvSpPr>
          <p:nvPr/>
        </p:nvSpPr>
        <p:spPr bwMode="auto">
          <a:xfrm>
            <a:off x="487679" y="5205380"/>
            <a:ext cx="3913353" cy="9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SzPct val="75000"/>
              <a:buBlip>
                <a:blip r:embed="rId2"/>
              </a:buBlip>
              <a:defRPr sz="24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b="1" u="none" dirty="0" smtClean="0">
                <a:solidFill>
                  <a:srgbClr val="FF9900"/>
                </a:solidFill>
              </a:rPr>
              <a:t>Smaller C</a:t>
            </a:r>
            <a:endParaRPr lang="en-US" u="none" dirty="0">
              <a:solidFill>
                <a:srgbClr val="FF9900"/>
              </a:solidFill>
            </a:endParaRPr>
          </a:p>
        </p:txBody>
      </p:sp>
      <p:sp>
        <p:nvSpPr>
          <p:cNvPr id="25" name="Content Placeholder 3"/>
          <p:cNvSpPr txBox="1">
            <a:spLocks/>
          </p:cNvSpPr>
          <p:nvPr/>
        </p:nvSpPr>
        <p:spPr>
          <a:xfrm>
            <a:off x="4572000" y="5205380"/>
            <a:ext cx="4159494" cy="96101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287338" indent="-287338" algn="l" defTabSz="457200" rtl="0" eaLnBrk="1" latinLnBrk="0" hangingPunct="1">
              <a:spcBef>
                <a:spcPct val="20000"/>
              </a:spcBef>
              <a:buFont typeface="Arial"/>
              <a:buChar char="–"/>
              <a:defRPr sz="3200" kern="1200">
                <a:solidFill>
                  <a:schemeClr val="tx1"/>
                </a:solidFill>
                <a:latin typeface="+mn-lt"/>
                <a:ea typeface="+mn-ea"/>
                <a:cs typeface="+mn-cs"/>
              </a:defRPr>
            </a:lvl2pPr>
            <a:lvl3pPr marL="287338" indent="0" algn="l" defTabSz="457200" rtl="0" eaLnBrk="1" latinLnBrk="0" hangingPunct="1">
              <a:spcBef>
                <a:spcPct val="20000"/>
              </a:spcBef>
              <a:buFontTx/>
              <a:buNone/>
              <a:defRPr sz="2400" kern="1200">
                <a:solidFill>
                  <a:schemeClr val="tx1"/>
                </a:solidFill>
                <a:latin typeface="+mn-lt"/>
                <a:ea typeface="+mn-ea"/>
                <a:cs typeface="+mn-cs"/>
              </a:defRPr>
            </a:lvl3pPr>
            <a:lvl4pPr marL="455613" indent="-168275" algn="l" defTabSz="457200" rtl="0" eaLnBrk="1" latinLnBrk="0" hangingPunct="1">
              <a:spcBef>
                <a:spcPct val="20000"/>
              </a:spcBef>
              <a:buFont typeface="Arial"/>
              <a:buChar char="–"/>
              <a:defRPr sz="2000" kern="1200">
                <a:solidFill>
                  <a:schemeClr val="tx1"/>
                </a:solidFill>
                <a:latin typeface="+mn-lt"/>
                <a:ea typeface="+mn-ea"/>
                <a:cs typeface="+mn-cs"/>
              </a:defRPr>
            </a:lvl4pPr>
            <a:lvl5pPr marL="455612" indent="0" algn="l" defTabSz="457200" rtl="0" eaLnBrk="1" latinLnBrk="0" hangingPunct="1">
              <a:spcBef>
                <a:spcPct val="20000"/>
              </a:spcBef>
              <a:buFont typeface="Arial"/>
              <a:buNone/>
              <a:tabLst>
                <a:tab pos="455613" algn="l"/>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TW" sz="2400" b="1" dirty="0" smtClean="0">
                <a:solidFill>
                  <a:srgbClr val="0000FF"/>
                </a:solidFill>
              </a:rPr>
              <a:t>Larger C</a:t>
            </a:r>
            <a:endParaRPr lang="en-US" sz="2400" dirty="0"/>
          </a:p>
        </p:txBody>
      </p:sp>
    </p:spTree>
    <p:extLst>
      <p:ext uri="{BB962C8B-B14F-4D97-AF65-F5344CB8AC3E}">
        <p14:creationId xmlns:p14="http://schemas.microsoft.com/office/powerpoint/2010/main" val="31669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21976"/>
            <a:ext cx="8020682" cy="5055024"/>
          </a:xfrm>
          <a:prstGeom prst="rect">
            <a:avLst/>
          </a:prstGeom>
        </p:spPr>
      </p:pic>
      <p:sp>
        <p:nvSpPr>
          <p:cNvPr id="627714" name="Rectangle 2"/>
          <p:cNvSpPr>
            <a:spLocks noGrp="1" noChangeArrowheads="1"/>
          </p:cNvSpPr>
          <p:nvPr>
            <p:ph type="title"/>
          </p:nvPr>
        </p:nvSpPr>
        <p:spPr/>
        <p:txBody>
          <a:bodyPr/>
          <a:lstStyle/>
          <a:p>
            <a:r>
              <a:rPr lang="en-US" sz="4000" dirty="0" smtClean="0"/>
              <a:t>What Do We Optimize?</a:t>
            </a:r>
            <a:endParaRPr lang="en-US" sz="4000" dirty="0"/>
          </a:p>
        </p:txBody>
      </p:sp>
      <p:sp>
        <p:nvSpPr>
          <p:cNvPr id="5" name="Slide Number Placeholder 4"/>
          <p:cNvSpPr>
            <a:spLocks noGrp="1"/>
          </p:cNvSpPr>
          <p:nvPr>
            <p:ph type="sldNum" sz="quarter" idx="10"/>
          </p:nvPr>
        </p:nvSpPr>
        <p:spPr/>
        <p:txBody>
          <a:bodyPr/>
          <a:lstStyle/>
          <a:p>
            <a:fld id="{3C28F66A-7A5F-4FD9-8EE4-B757E3139439}" type="slidenum">
              <a:rPr lang="en-US" smtClean="0"/>
              <a:pPr/>
              <a:t>117</a:t>
            </a:fld>
            <a:endParaRPr lang="en-US"/>
          </a:p>
        </p:txBody>
      </p:sp>
    </p:spTree>
    <p:extLst>
      <p:ext uri="{BB962C8B-B14F-4D97-AF65-F5344CB8AC3E}">
        <p14:creationId xmlns:p14="http://schemas.microsoft.com/office/powerpoint/2010/main" val="172608010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sz="4000" dirty="0" smtClean="0"/>
              <a:t>Optimization: How to Solve</a:t>
            </a:r>
            <a:endParaRPr lang="en-US" sz="4000" dirty="0"/>
          </a:p>
        </p:txBody>
      </p:sp>
      <p:sp>
        <p:nvSpPr>
          <p:cNvPr id="5" name="Slide Number Placeholder 4"/>
          <p:cNvSpPr>
            <a:spLocks noGrp="1"/>
          </p:cNvSpPr>
          <p:nvPr>
            <p:ph type="sldNum" sz="quarter" idx="10"/>
          </p:nvPr>
        </p:nvSpPr>
        <p:spPr/>
        <p:txBody>
          <a:bodyPr/>
          <a:lstStyle/>
          <a:p>
            <a:fld id="{3C28F66A-7A5F-4FD9-8EE4-B757E3139439}" type="slidenum">
              <a:rPr lang="en-US" smtClean="0"/>
              <a:pPr/>
              <a:t>118</a:t>
            </a:fld>
            <a:endParaRPr lang="en-US"/>
          </a:p>
        </p:txBody>
      </p:sp>
      <p:sp>
        <p:nvSpPr>
          <p:cNvPr id="627715" name="Rectangle 3"/>
          <p:cNvSpPr>
            <a:spLocks noGrp="1" noChangeArrowheads="1"/>
          </p:cNvSpPr>
          <p:nvPr>
            <p:ph type="body" idx="4294967295"/>
          </p:nvPr>
        </p:nvSpPr>
        <p:spPr>
          <a:xfrm>
            <a:off x="990600" y="1219200"/>
            <a:ext cx="8153400" cy="4876800"/>
          </a:xfrm>
        </p:spPr>
        <p:txBody>
          <a:bodyPr/>
          <a:lstStyle/>
          <a:p>
            <a:r>
              <a:rPr lang="en-US" sz="2000" dirty="0" smtClean="0">
                <a:solidFill>
                  <a:srgbClr val="FF0000"/>
                </a:solidFill>
              </a:rPr>
              <a:t>1.</a:t>
            </a:r>
            <a:r>
              <a:rPr lang="en-US" sz="2000" dirty="0" smtClean="0"/>
              <a:t> Earlier methods used Quadratic Programming. Very slow.</a:t>
            </a:r>
          </a:p>
          <a:p>
            <a:r>
              <a:rPr lang="en-US" sz="2000" dirty="0" smtClean="0">
                <a:solidFill>
                  <a:srgbClr val="FF0000"/>
                </a:solidFill>
              </a:rPr>
              <a:t>2.</a:t>
            </a:r>
            <a:r>
              <a:rPr lang="en-US" sz="2000" dirty="0" smtClean="0"/>
              <a:t> The soft SVM problem is an unconstrained optimization problems. It is possible to use the </a:t>
            </a:r>
            <a:r>
              <a:rPr lang="en-US" sz="2000" dirty="0" smtClean="0">
                <a:solidFill>
                  <a:srgbClr val="0000FF"/>
                </a:solidFill>
              </a:rPr>
              <a:t>gradient descent algorithm</a:t>
            </a:r>
            <a:r>
              <a:rPr lang="en-US" sz="2000" dirty="0"/>
              <a:t>! </a:t>
            </a:r>
            <a:r>
              <a:rPr lang="en-US" sz="2000" dirty="0" smtClean="0"/>
              <a:t>Still, </a:t>
            </a:r>
            <a:r>
              <a:rPr lang="en-US" sz="2000" dirty="0"/>
              <a:t>it is quite slow.</a:t>
            </a:r>
          </a:p>
          <a:p>
            <a:r>
              <a:rPr lang="en-US" sz="2000" dirty="0" smtClean="0"/>
              <a:t>Many options within this category: </a:t>
            </a:r>
          </a:p>
          <a:p>
            <a:pPr lvl="1"/>
            <a:r>
              <a:rPr lang="it-IT" sz="1800" dirty="0" smtClean="0"/>
              <a:t>Iterative </a:t>
            </a:r>
            <a:r>
              <a:rPr lang="it-IT" sz="1800" dirty="0"/>
              <a:t>scaling; non-linear conjugate gradient; </a:t>
            </a:r>
            <a:r>
              <a:rPr lang="it-IT" sz="1800" dirty="0" smtClean="0"/>
              <a:t>quasi-Newton </a:t>
            </a:r>
            <a:r>
              <a:rPr lang="en-US" sz="1800" dirty="0" smtClean="0"/>
              <a:t>methods</a:t>
            </a:r>
            <a:r>
              <a:rPr lang="en-US" sz="1800" dirty="0"/>
              <a:t>; truncated Newton methods; trust-region newton method.</a:t>
            </a:r>
          </a:p>
          <a:p>
            <a:pPr lvl="1"/>
            <a:r>
              <a:rPr lang="en-US" sz="1800" dirty="0"/>
              <a:t>All methods are iterative methods, that </a:t>
            </a:r>
            <a:r>
              <a:rPr lang="en-US" sz="1800" dirty="0">
                <a:solidFill>
                  <a:srgbClr val="0000FF"/>
                </a:solidFill>
              </a:rPr>
              <a:t>generate a sequence </a:t>
            </a:r>
            <a:r>
              <a:rPr lang="en-US" sz="1800" dirty="0" err="1" smtClean="0">
                <a:solidFill>
                  <a:srgbClr val="0000FF"/>
                </a:solidFill>
                <a:latin typeface="Times New Roman"/>
              </a:rPr>
              <a:t>w</a:t>
            </a:r>
            <a:r>
              <a:rPr lang="en-US" sz="1800" baseline="-25000" dirty="0" err="1" smtClean="0">
                <a:solidFill>
                  <a:srgbClr val="0000FF"/>
                </a:solidFill>
                <a:latin typeface="Calibri"/>
              </a:rPr>
              <a:t>k</a:t>
            </a:r>
            <a:r>
              <a:rPr lang="en-US" sz="1800" baseline="-25000" dirty="0" smtClean="0">
                <a:solidFill>
                  <a:srgbClr val="0000FF"/>
                </a:solidFill>
                <a:latin typeface="Calibri"/>
              </a:rPr>
              <a:t> </a:t>
            </a:r>
            <a:r>
              <a:rPr lang="en-US" sz="1800" dirty="0" smtClean="0"/>
              <a:t>that converges </a:t>
            </a:r>
            <a:r>
              <a:rPr lang="en-US" sz="1800" dirty="0"/>
              <a:t>to the optimal solution of the optimization problem above.</a:t>
            </a:r>
            <a:endParaRPr lang="en-US" sz="1800" dirty="0">
              <a:solidFill>
                <a:srgbClr val="FF0000"/>
              </a:solidFill>
            </a:endParaRPr>
          </a:p>
          <a:p>
            <a:pPr lvl="1"/>
            <a:r>
              <a:rPr lang="en-US" sz="1600" dirty="0"/>
              <a:t>Currently: </a:t>
            </a:r>
            <a:r>
              <a:rPr lang="en-US" sz="1600" dirty="0">
                <a:solidFill>
                  <a:srgbClr val="FF0000"/>
                </a:solidFill>
              </a:rPr>
              <a:t>Limited memory BFGS </a:t>
            </a:r>
            <a:r>
              <a:rPr lang="en-US" sz="1600" dirty="0"/>
              <a:t>is very popular </a:t>
            </a:r>
            <a:endParaRPr lang="en-US" sz="1600" dirty="0" smtClean="0"/>
          </a:p>
          <a:p>
            <a:r>
              <a:rPr lang="en-US" sz="2000" dirty="0" smtClean="0">
                <a:solidFill>
                  <a:srgbClr val="FF0000"/>
                </a:solidFill>
              </a:rPr>
              <a:t>3.</a:t>
            </a:r>
            <a:r>
              <a:rPr lang="en-US" sz="2000" dirty="0" smtClean="0"/>
              <a:t> 3</a:t>
            </a:r>
            <a:r>
              <a:rPr lang="en-US" sz="2000" baseline="30000" dirty="0" smtClean="0"/>
              <a:t>rd</a:t>
            </a:r>
            <a:r>
              <a:rPr lang="en-US" sz="2000" dirty="0" smtClean="0"/>
              <a:t> generation algorithms are based on Stochastic Gradient Decent </a:t>
            </a:r>
          </a:p>
          <a:p>
            <a:pPr lvl="1"/>
            <a:r>
              <a:rPr lang="en-US" sz="1600" dirty="0" smtClean="0"/>
              <a:t>The </a:t>
            </a:r>
            <a:r>
              <a:rPr lang="en-US" sz="1600" dirty="0"/>
              <a:t>runtime does not depend on </a:t>
            </a:r>
            <a:r>
              <a:rPr lang="en-US" sz="1600" dirty="0" smtClean="0">
                <a:solidFill>
                  <a:srgbClr val="FF0000"/>
                </a:solidFill>
              </a:rPr>
              <a:t>n</a:t>
            </a:r>
            <a:r>
              <a:rPr lang="en-US" sz="1600" dirty="0" smtClean="0"/>
              <a:t>=#(examples); advantage when </a:t>
            </a:r>
            <a:r>
              <a:rPr lang="en-US" sz="1600" dirty="0" smtClean="0">
                <a:solidFill>
                  <a:srgbClr val="FF0000"/>
                </a:solidFill>
              </a:rPr>
              <a:t>n</a:t>
            </a:r>
            <a:r>
              <a:rPr lang="en-US" sz="1600" dirty="0" smtClean="0"/>
              <a:t> </a:t>
            </a:r>
            <a:r>
              <a:rPr lang="en-US" sz="1600" dirty="0"/>
              <a:t>is very large. </a:t>
            </a:r>
            <a:endParaRPr lang="en-US" sz="1600" dirty="0" smtClean="0"/>
          </a:p>
          <a:p>
            <a:pPr lvl="1"/>
            <a:r>
              <a:rPr lang="en-US" sz="1600" dirty="0" smtClean="0"/>
              <a:t>Stopping  criteria is a problem: method tends </a:t>
            </a:r>
            <a:r>
              <a:rPr lang="en-US" sz="1600" dirty="0"/>
              <a:t>to be too aggressive at the beginning </a:t>
            </a:r>
            <a:r>
              <a:rPr lang="en-US" sz="1600" dirty="0" smtClean="0"/>
              <a:t>and reaches </a:t>
            </a:r>
            <a:r>
              <a:rPr lang="en-US" sz="1600" dirty="0"/>
              <a:t>a moderate accuracy quite fast, </a:t>
            </a:r>
            <a:r>
              <a:rPr lang="en-US" sz="1600" dirty="0" smtClean="0"/>
              <a:t>but it’s </a:t>
            </a:r>
            <a:r>
              <a:rPr lang="en-US" sz="1600" dirty="0"/>
              <a:t>convergence becomes </a:t>
            </a:r>
            <a:r>
              <a:rPr lang="en-US" sz="1600" dirty="0" smtClean="0"/>
              <a:t>slow if we </a:t>
            </a:r>
            <a:r>
              <a:rPr lang="en-US" sz="1600" dirty="0"/>
              <a:t>are interested in more accurate solutions</a:t>
            </a:r>
            <a:r>
              <a:rPr lang="en-US" sz="1600" dirty="0" smtClean="0"/>
              <a:t>.</a:t>
            </a:r>
            <a:endParaRPr lang="en-US" sz="1400" dirty="0" smtClean="0"/>
          </a:p>
          <a:p>
            <a:r>
              <a:rPr lang="en-US" sz="2000" dirty="0" smtClean="0">
                <a:solidFill>
                  <a:srgbClr val="FF0000"/>
                </a:solidFill>
              </a:rPr>
              <a:t>4</a:t>
            </a:r>
            <a:r>
              <a:rPr lang="en-US" sz="2000" dirty="0" smtClean="0"/>
              <a:t>. Dual Coordinated Descent (&amp; Stochastic Version)</a:t>
            </a:r>
          </a:p>
          <a:p>
            <a:pPr lvl="1"/>
            <a:endParaRPr lang="en-US" sz="1400" dirty="0"/>
          </a:p>
        </p:txBody>
      </p:sp>
    </p:spTree>
    <p:extLst>
      <p:ext uri="{BB962C8B-B14F-4D97-AF65-F5344CB8AC3E}">
        <p14:creationId xmlns:p14="http://schemas.microsoft.com/office/powerpoint/2010/main" val="404288310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ltLang="zh-TW" sz="4000" dirty="0" smtClean="0"/>
              <a:t>SGD</a:t>
            </a:r>
            <a:r>
              <a:rPr lang="zh-TW" altLang="en-US" sz="4000" dirty="0" smtClean="0"/>
              <a:t> </a:t>
            </a:r>
            <a:r>
              <a:rPr lang="en-US" altLang="zh-TW" sz="4000" dirty="0" smtClean="0"/>
              <a:t>for SVM</a:t>
            </a:r>
            <a:endParaRPr lang="en-US" sz="4000" dirty="0"/>
          </a:p>
        </p:txBody>
      </p:sp>
      <p:sp>
        <p:nvSpPr>
          <p:cNvPr id="5" name="Slide Number Placeholder 4"/>
          <p:cNvSpPr>
            <a:spLocks noGrp="1"/>
          </p:cNvSpPr>
          <p:nvPr>
            <p:ph type="sldNum" sz="quarter" idx="10"/>
          </p:nvPr>
        </p:nvSpPr>
        <p:spPr/>
        <p:txBody>
          <a:bodyPr/>
          <a:lstStyle/>
          <a:p>
            <a:fld id="{3C28F66A-7A5F-4FD9-8EE4-B757E3139439}" type="slidenum">
              <a:rPr lang="en-US" smtClean="0"/>
              <a:pPr/>
              <a:t>119</a:t>
            </a:fld>
            <a:endParaRPr lang="en-US"/>
          </a:p>
        </p:txBody>
      </p:sp>
      <mc:AlternateContent xmlns:mc="http://schemas.openxmlformats.org/markup-compatibility/2006" xmlns:a14="http://schemas.microsoft.com/office/drawing/2010/main">
        <mc:Choice Requires="a14">
          <p:sp>
            <p:nvSpPr>
              <p:cNvPr id="627715" name="Rectangle 3"/>
              <p:cNvSpPr>
                <a:spLocks noGrp="1" noChangeArrowheads="1"/>
              </p:cNvSpPr>
              <p:nvPr>
                <p:ph type="body" idx="4294967295"/>
              </p:nvPr>
            </p:nvSpPr>
            <p:spPr>
              <a:xfrm>
                <a:off x="990600" y="1219200"/>
                <a:ext cx="8153400" cy="4876800"/>
              </a:xfrm>
            </p:spPr>
            <p:txBody>
              <a:bodyPr/>
              <a:lstStyle/>
              <a:p>
                <a:r>
                  <a:rPr lang="en-US" altLang="zh-TW" sz="2000" dirty="0" smtClean="0"/>
                  <a:t>Goal:   </a:t>
                </a:r>
                <a14:m>
                  <m:oMath xmlns:m="http://schemas.openxmlformats.org/officeDocument/2006/math">
                    <m:limLow>
                      <m:limLowPr>
                        <m:ctrlPr>
                          <a:rPr lang="en-US" altLang="zh-TW" sz="2000" i="1">
                            <a:solidFill>
                              <a:srgbClr val="0000FF"/>
                            </a:solidFill>
                            <a:latin typeface="Cambria Math" panose="02040503050406030204" pitchFamily="18" charset="0"/>
                          </a:rPr>
                        </m:ctrlPr>
                      </m:limLowPr>
                      <m:e>
                        <m:r>
                          <m:rPr>
                            <m:sty m:val="p"/>
                          </m:rPr>
                          <a:rPr lang="en-US" altLang="zh-TW" sz="2000">
                            <a:solidFill>
                              <a:srgbClr val="0000FF"/>
                            </a:solidFill>
                            <a:latin typeface="Cambria Math" panose="02040503050406030204" pitchFamily="18" charset="0"/>
                          </a:rPr>
                          <m:t>min</m:t>
                        </m:r>
                      </m:e>
                      <m:lim>
                        <m:r>
                          <a:rPr lang="en-US" altLang="zh-TW" sz="2000" i="1">
                            <a:solidFill>
                              <a:srgbClr val="FF0000"/>
                            </a:solidFill>
                            <a:latin typeface="Cambria Math" panose="02040503050406030204" pitchFamily="18" charset="0"/>
                          </a:rPr>
                          <m:t>𝑤</m:t>
                        </m:r>
                      </m:lim>
                    </m:limLow>
                    <m:r>
                      <a:rPr lang="en-US" altLang="zh-TW" sz="2000" i="1">
                        <a:solidFill>
                          <a:srgbClr val="0000FF"/>
                        </a:solidFill>
                        <a:latin typeface="Cambria Math" panose="02040503050406030204" pitchFamily="18" charset="0"/>
                      </a:rPr>
                      <m:t> </m:t>
                    </m:r>
                    <m:r>
                      <a:rPr lang="en-US" altLang="zh-TW" sz="2000" b="0" i="1" smtClean="0">
                        <a:solidFill>
                          <a:srgbClr val="0000FF"/>
                        </a:solidFill>
                        <a:latin typeface="Cambria Math" panose="02040503050406030204" pitchFamily="18" charset="0"/>
                      </a:rPr>
                      <m:t>𝑓</m:t>
                    </m:r>
                    <m:d>
                      <m:dPr>
                        <m:ctrlPr>
                          <a:rPr lang="en-US" altLang="zh-TW" sz="2000" b="0" i="1" smtClean="0">
                            <a:solidFill>
                              <a:srgbClr val="0000FF"/>
                            </a:solidFill>
                            <a:latin typeface="Cambria Math" panose="02040503050406030204" pitchFamily="18" charset="0"/>
                          </a:rPr>
                        </m:ctrlPr>
                      </m:dPr>
                      <m:e>
                        <m:r>
                          <a:rPr lang="en-US" altLang="zh-TW" sz="2000" b="0" i="1" smtClean="0">
                            <a:solidFill>
                              <a:srgbClr val="FF0000"/>
                            </a:solidFill>
                            <a:latin typeface="Cambria Math" panose="02040503050406030204" pitchFamily="18" charset="0"/>
                          </a:rPr>
                          <m:t>𝑤</m:t>
                        </m:r>
                      </m:e>
                    </m:d>
                    <m:r>
                      <a:rPr lang="en-US" altLang="zh-TW" sz="2000" b="0" i="1" smtClean="0">
                        <a:solidFill>
                          <a:srgbClr val="0000FF"/>
                        </a:solidFill>
                        <a:latin typeface="Cambria Math" panose="02040503050406030204" pitchFamily="18" charset="0"/>
                      </a:rPr>
                      <m:t>≡</m:t>
                    </m:r>
                    <m:r>
                      <a:rPr lang="en-US" altLang="zh-TW" sz="2000" i="1">
                        <a:solidFill>
                          <a:srgbClr val="0000FF"/>
                        </a:solidFill>
                        <a:latin typeface="Cambria Math" panose="02040503050406030204" pitchFamily="18" charset="0"/>
                      </a:rPr>
                      <m:t>  </m:t>
                    </m:r>
                    <m:f>
                      <m:fPr>
                        <m:ctrlPr>
                          <a:rPr lang="en-US" altLang="zh-TW" sz="2000" i="1">
                            <a:solidFill>
                              <a:srgbClr val="0000FF"/>
                            </a:solidFill>
                            <a:latin typeface="Cambria Math" panose="02040503050406030204" pitchFamily="18" charset="0"/>
                          </a:rPr>
                        </m:ctrlPr>
                      </m:fPr>
                      <m:num>
                        <m:r>
                          <a:rPr lang="en-US" altLang="zh-TW" sz="2000" i="1">
                            <a:solidFill>
                              <a:srgbClr val="0000FF"/>
                            </a:solidFill>
                            <a:latin typeface="Cambria Math" panose="02040503050406030204" pitchFamily="18" charset="0"/>
                          </a:rPr>
                          <m:t>1</m:t>
                        </m:r>
                      </m:num>
                      <m:den>
                        <m:r>
                          <a:rPr lang="en-US" altLang="zh-TW" sz="2000" i="1">
                            <a:solidFill>
                              <a:srgbClr val="0000FF"/>
                            </a:solidFill>
                            <a:latin typeface="Cambria Math" panose="02040503050406030204" pitchFamily="18" charset="0"/>
                          </a:rPr>
                          <m:t>2</m:t>
                        </m:r>
                      </m:den>
                    </m:f>
                    <m:sSup>
                      <m:sSupPr>
                        <m:ctrlPr>
                          <a:rPr lang="en-US" altLang="zh-TW" sz="2000" i="1">
                            <a:solidFill>
                              <a:srgbClr val="FF0000"/>
                            </a:solidFill>
                            <a:latin typeface="Cambria Math" panose="02040503050406030204" pitchFamily="18" charset="0"/>
                          </a:rPr>
                        </m:ctrlPr>
                      </m:sSupPr>
                      <m:e>
                        <m:r>
                          <a:rPr lang="en-US" altLang="zh-TW" sz="2000" i="1">
                            <a:solidFill>
                              <a:srgbClr val="FF0000"/>
                            </a:solidFill>
                            <a:latin typeface="Cambria Math" panose="02040503050406030204" pitchFamily="18" charset="0"/>
                          </a:rPr>
                          <m:t>𝑤</m:t>
                        </m:r>
                      </m:e>
                      <m:sup>
                        <m:r>
                          <a:rPr lang="en-US" altLang="zh-TW" sz="2000" i="1">
                            <a:solidFill>
                              <a:srgbClr val="FF0000"/>
                            </a:solidFill>
                            <a:latin typeface="Cambria Math" panose="02040503050406030204" pitchFamily="18" charset="0"/>
                          </a:rPr>
                          <m:t>𝑇</m:t>
                        </m:r>
                      </m:sup>
                    </m:sSup>
                    <m:r>
                      <a:rPr lang="en-US" altLang="zh-TW" sz="2000" i="1">
                        <a:solidFill>
                          <a:srgbClr val="FF0000"/>
                        </a:solidFill>
                        <a:latin typeface="Cambria Math" panose="02040503050406030204" pitchFamily="18" charset="0"/>
                      </a:rPr>
                      <m:t>𝑤</m:t>
                    </m:r>
                    <m:r>
                      <a:rPr lang="en-US" altLang="zh-TW" sz="2000" i="1">
                        <a:solidFill>
                          <a:srgbClr val="0000FF"/>
                        </a:solidFill>
                        <a:latin typeface="Cambria Math" panose="02040503050406030204" pitchFamily="18" charset="0"/>
                      </a:rPr>
                      <m:t>+</m:t>
                    </m:r>
                    <m:f>
                      <m:fPr>
                        <m:ctrlPr>
                          <a:rPr lang="en-US" altLang="zh-TW" sz="2000" b="0" i="1" smtClean="0">
                            <a:solidFill>
                              <a:srgbClr val="0000FF"/>
                            </a:solidFill>
                            <a:latin typeface="Cambria Math" panose="02040503050406030204" pitchFamily="18" charset="0"/>
                          </a:rPr>
                        </m:ctrlPr>
                      </m:fPr>
                      <m:num>
                        <m:r>
                          <a:rPr lang="en-US" altLang="zh-TW" sz="2000" b="0" i="1" smtClean="0">
                            <a:solidFill>
                              <a:srgbClr val="0000FF"/>
                            </a:solidFill>
                            <a:latin typeface="Cambria Math" panose="02040503050406030204" pitchFamily="18" charset="0"/>
                          </a:rPr>
                          <m:t>𝐶</m:t>
                        </m:r>
                      </m:num>
                      <m:den>
                        <m:r>
                          <a:rPr lang="en-US" altLang="zh-TW" sz="2000" b="0" i="1" smtClean="0">
                            <a:solidFill>
                              <a:srgbClr val="0000FF"/>
                            </a:solidFill>
                            <a:latin typeface="Cambria Math" panose="02040503050406030204" pitchFamily="18" charset="0"/>
                          </a:rPr>
                          <m:t>𝑚</m:t>
                        </m:r>
                      </m:den>
                    </m:f>
                    <m:nary>
                      <m:naryPr>
                        <m:chr m:val="∑"/>
                        <m:supHide m:val="on"/>
                        <m:ctrlPr>
                          <a:rPr lang="en-US" altLang="zh-TW" sz="2000" i="1">
                            <a:solidFill>
                              <a:srgbClr val="0000FF"/>
                            </a:solidFill>
                            <a:latin typeface="Cambria Math" panose="02040503050406030204" pitchFamily="18" charset="0"/>
                          </a:rPr>
                        </m:ctrlPr>
                      </m:naryPr>
                      <m:sub>
                        <m:r>
                          <a:rPr lang="en-US" altLang="zh-TW" sz="2000" i="1">
                            <a:solidFill>
                              <a:srgbClr val="0000FF"/>
                            </a:solidFill>
                            <a:latin typeface="Cambria Math" panose="02040503050406030204" pitchFamily="18" charset="0"/>
                          </a:rPr>
                          <m:t>𝑖</m:t>
                        </m:r>
                      </m:sub>
                      <m:sup/>
                      <m:e>
                        <m:func>
                          <m:funcPr>
                            <m:ctrlPr>
                              <a:rPr lang="en-US" altLang="zh-TW" sz="2000" i="1" smtClean="0">
                                <a:solidFill>
                                  <a:srgbClr val="0000FF"/>
                                </a:solidFill>
                                <a:latin typeface="Cambria Math" panose="02040503050406030204" pitchFamily="18" charset="0"/>
                              </a:rPr>
                            </m:ctrlPr>
                          </m:funcPr>
                          <m:fName>
                            <m:r>
                              <m:rPr>
                                <m:sty m:val="p"/>
                              </m:rPr>
                              <a:rPr lang="en-US" altLang="zh-TW" sz="2000">
                                <a:solidFill>
                                  <a:srgbClr val="0000FF"/>
                                </a:solidFill>
                                <a:latin typeface="Cambria Math" panose="02040503050406030204" pitchFamily="18" charset="0"/>
                              </a:rPr>
                              <m:t>max</m:t>
                            </m:r>
                          </m:fName>
                          <m:e>
                            <m:d>
                              <m:dPr>
                                <m:ctrlPr>
                                  <a:rPr lang="en-US" altLang="zh-TW" sz="2000" i="1">
                                    <a:solidFill>
                                      <a:srgbClr val="0000FF"/>
                                    </a:solidFill>
                                    <a:latin typeface="Cambria Math" panose="02040503050406030204" pitchFamily="18" charset="0"/>
                                  </a:rPr>
                                </m:ctrlPr>
                              </m:dPr>
                              <m:e>
                                <m:r>
                                  <a:rPr lang="en-US" altLang="zh-TW" sz="2000" i="1">
                                    <a:solidFill>
                                      <a:srgbClr val="0000FF"/>
                                    </a:solidFill>
                                    <a:latin typeface="Cambria Math" panose="02040503050406030204" pitchFamily="18" charset="0"/>
                                  </a:rPr>
                                  <m:t>0, 1−</m:t>
                                </m:r>
                                <m:sSub>
                                  <m:sSubPr>
                                    <m:ctrlPr>
                                      <a:rPr lang="en-US" altLang="zh-TW" sz="2000" i="1">
                                        <a:solidFill>
                                          <a:srgbClr val="0000FF"/>
                                        </a:solidFill>
                                        <a:latin typeface="Cambria Math" panose="02040503050406030204" pitchFamily="18" charset="0"/>
                                      </a:rPr>
                                    </m:ctrlPr>
                                  </m:sSubPr>
                                  <m:e>
                                    <m:r>
                                      <a:rPr lang="en-US" altLang="zh-TW" sz="2000" i="1">
                                        <a:solidFill>
                                          <a:srgbClr val="0000FF"/>
                                        </a:solidFill>
                                        <a:latin typeface="Cambria Math" panose="02040503050406030204" pitchFamily="18" charset="0"/>
                                      </a:rPr>
                                      <m:t>𝑦</m:t>
                                    </m:r>
                                  </m:e>
                                  <m:sub>
                                    <m:r>
                                      <a:rPr lang="en-US" altLang="zh-TW" sz="2000" i="1">
                                        <a:solidFill>
                                          <a:srgbClr val="0000FF"/>
                                        </a:solidFill>
                                        <a:latin typeface="Cambria Math" panose="02040503050406030204" pitchFamily="18" charset="0"/>
                                      </a:rPr>
                                      <m:t>𝑖</m:t>
                                    </m:r>
                                  </m:sub>
                                </m:sSub>
                                <m:sSup>
                                  <m:sSupPr>
                                    <m:ctrlPr>
                                      <a:rPr lang="en-US" altLang="zh-TW" sz="2000" i="1" smtClean="0">
                                        <a:solidFill>
                                          <a:srgbClr val="FF0000"/>
                                        </a:solidFill>
                                        <a:latin typeface="Cambria Math" panose="02040503050406030204" pitchFamily="18" charset="0"/>
                                      </a:rPr>
                                    </m:ctrlPr>
                                  </m:sSupPr>
                                  <m:e>
                                    <m:r>
                                      <a:rPr lang="en-US" altLang="zh-TW" sz="2000" i="1" smtClean="0">
                                        <a:solidFill>
                                          <a:srgbClr val="FF0000"/>
                                        </a:solidFill>
                                        <a:latin typeface="Cambria Math" panose="02040503050406030204" pitchFamily="18" charset="0"/>
                                      </a:rPr>
                                      <m:t>𝑤</m:t>
                                    </m:r>
                                  </m:e>
                                  <m:sup>
                                    <m:r>
                                      <a:rPr lang="en-US" altLang="zh-TW" sz="2000" i="1">
                                        <a:solidFill>
                                          <a:srgbClr val="FF0000"/>
                                        </a:solidFill>
                                        <a:latin typeface="Cambria Math" panose="02040503050406030204" pitchFamily="18" charset="0"/>
                                      </a:rPr>
                                      <m:t>𝑇</m:t>
                                    </m:r>
                                  </m:sup>
                                </m:sSup>
                                <m:sSub>
                                  <m:sSubPr>
                                    <m:ctrlPr>
                                      <a:rPr lang="en-US" altLang="zh-TW" sz="2000" i="1">
                                        <a:solidFill>
                                          <a:srgbClr val="0000FF"/>
                                        </a:solidFill>
                                        <a:latin typeface="Cambria Math" panose="02040503050406030204" pitchFamily="18" charset="0"/>
                                      </a:rPr>
                                    </m:ctrlPr>
                                  </m:sSubPr>
                                  <m:e>
                                    <m:r>
                                      <a:rPr lang="en-US" altLang="zh-TW" sz="2000" i="1">
                                        <a:solidFill>
                                          <a:srgbClr val="0000FF"/>
                                        </a:solidFill>
                                        <a:latin typeface="Cambria Math" panose="02040503050406030204" pitchFamily="18" charset="0"/>
                                      </a:rPr>
                                      <m:t>𝑥</m:t>
                                    </m:r>
                                  </m:e>
                                  <m:sub>
                                    <m:r>
                                      <a:rPr lang="en-US" altLang="zh-TW" sz="2000" i="1">
                                        <a:solidFill>
                                          <a:srgbClr val="0000FF"/>
                                        </a:solidFill>
                                        <a:latin typeface="Cambria Math" panose="02040503050406030204" pitchFamily="18" charset="0"/>
                                      </a:rPr>
                                      <m:t>𝑖</m:t>
                                    </m:r>
                                  </m:sub>
                                </m:sSub>
                              </m:e>
                            </m:d>
                          </m:e>
                        </m:func>
                      </m:e>
                    </m:nary>
                    <m:r>
                      <a:rPr lang="en-US" altLang="zh-TW" sz="2000" i="1">
                        <a:solidFill>
                          <a:srgbClr val="FF0000"/>
                        </a:solidFill>
                        <a:latin typeface="Cambria Math" panose="02040503050406030204" pitchFamily="18" charset="0"/>
                      </a:rPr>
                      <m:t>.</m:t>
                    </m:r>
                  </m:oMath>
                </a14:m>
                <a:r>
                  <a:rPr lang="en-US" sz="2000" dirty="0" smtClean="0"/>
                  <a:t>       m:</a:t>
                </a:r>
                <a:r>
                  <a:rPr lang="zh-TW" altLang="en-US" sz="2000" dirty="0" smtClean="0"/>
                  <a:t> </a:t>
                </a:r>
                <a:r>
                  <a:rPr lang="en-US" altLang="zh-TW" sz="2000" dirty="0" smtClean="0"/>
                  <a:t>data size</a:t>
                </a:r>
              </a:p>
              <a:p>
                <a:endParaRPr lang="en-US" sz="2000" dirty="0"/>
              </a:p>
              <a:p>
                <a:r>
                  <a:rPr lang="en-US" sz="2000" dirty="0" smtClean="0"/>
                  <a:t>Compute sub-gradient of </a:t>
                </a:r>
                <a14:m>
                  <m:oMath xmlns:m="http://schemas.openxmlformats.org/officeDocument/2006/math">
                    <m:r>
                      <a:rPr lang="en-US" altLang="zh-TW" sz="2000" i="1">
                        <a:solidFill>
                          <a:srgbClr val="0000FF"/>
                        </a:solidFill>
                        <a:latin typeface="Cambria Math" panose="02040503050406030204" pitchFamily="18" charset="0"/>
                      </a:rPr>
                      <m:t>𝑓</m:t>
                    </m:r>
                    <m:d>
                      <m:dPr>
                        <m:ctrlPr>
                          <a:rPr lang="en-US" altLang="zh-TW" sz="2000" i="1">
                            <a:solidFill>
                              <a:srgbClr val="0000FF"/>
                            </a:solidFill>
                            <a:latin typeface="Cambria Math" panose="02040503050406030204" pitchFamily="18" charset="0"/>
                          </a:rPr>
                        </m:ctrlPr>
                      </m:dPr>
                      <m:e>
                        <m:r>
                          <a:rPr lang="en-US" altLang="zh-TW" sz="2000" i="1">
                            <a:solidFill>
                              <a:srgbClr val="FF0000"/>
                            </a:solidFill>
                            <a:latin typeface="Cambria Math" panose="02040503050406030204" pitchFamily="18" charset="0"/>
                          </a:rPr>
                          <m:t>𝑤</m:t>
                        </m:r>
                      </m:e>
                    </m:d>
                    <m:r>
                      <a:rPr lang="en-US" altLang="zh-TW" sz="2000" b="0" i="0" smtClean="0">
                        <a:solidFill>
                          <a:srgbClr val="FF0000"/>
                        </a:solidFill>
                        <a:latin typeface="Cambria Math" panose="02040503050406030204" pitchFamily="18" charset="0"/>
                      </a:rPr>
                      <m:t>:</m:t>
                    </m:r>
                  </m:oMath>
                </a14:m>
                <a:endParaRPr lang="en-US" altLang="zh-TW" sz="2000" b="0" i="0" dirty="0" smtClean="0">
                  <a:solidFill>
                    <a:srgbClr val="FF0000"/>
                  </a:solidFill>
                  <a:latin typeface="Cambria Math" panose="02040503050406030204" pitchFamily="18" charset="0"/>
                </a:endParaRPr>
              </a:p>
              <a:p>
                <a:pPr marL="0" indent="0">
                  <a:buNone/>
                </a:pPr>
                <a14:m>
                  <m:oMath xmlns:m="http://schemas.openxmlformats.org/officeDocument/2006/math">
                    <m:r>
                      <a:rPr lang="en-US" altLang="zh-TW" sz="2000" b="0" i="0" smtClean="0">
                        <a:solidFill>
                          <a:srgbClr val="0000FF"/>
                        </a:solidFill>
                        <a:latin typeface="Cambria Math" panose="02040503050406030204" pitchFamily="18" charset="0"/>
                      </a:rPr>
                      <m:t>𝛻</m:t>
                    </m:r>
                    <m:r>
                      <a:rPr lang="en-US" altLang="zh-TW" sz="2000" i="1">
                        <a:solidFill>
                          <a:srgbClr val="0000FF"/>
                        </a:solidFill>
                        <a:latin typeface="Cambria Math" panose="02040503050406030204" pitchFamily="18" charset="0"/>
                      </a:rPr>
                      <m:t>𝑓</m:t>
                    </m:r>
                    <m:d>
                      <m:dPr>
                        <m:ctrlPr>
                          <a:rPr lang="en-US" altLang="zh-TW" sz="2000" i="1">
                            <a:solidFill>
                              <a:srgbClr val="0000FF"/>
                            </a:solidFill>
                            <a:latin typeface="Cambria Math" panose="02040503050406030204" pitchFamily="18" charset="0"/>
                          </a:rPr>
                        </m:ctrlPr>
                      </m:dPr>
                      <m:e>
                        <m:r>
                          <a:rPr lang="en-US" altLang="zh-TW" sz="2000" i="1">
                            <a:solidFill>
                              <a:srgbClr val="FF0000"/>
                            </a:solidFill>
                            <a:latin typeface="Cambria Math" panose="02040503050406030204" pitchFamily="18" charset="0"/>
                          </a:rPr>
                          <m:t>𝑤</m:t>
                        </m:r>
                      </m:e>
                    </m:d>
                    <m:r>
                      <a:rPr lang="en-US" altLang="zh-TW" sz="2000" b="0" i="1" smtClean="0">
                        <a:solidFill>
                          <a:srgbClr val="0000FF"/>
                        </a:solidFill>
                        <a:latin typeface="Cambria Math" panose="02040503050406030204" pitchFamily="18" charset="0"/>
                      </a:rPr>
                      <m:t>=</m:t>
                    </m:r>
                    <m:r>
                      <a:rPr lang="en-US" altLang="zh-TW" sz="2000" b="0" i="1" smtClean="0">
                        <a:solidFill>
                          <a:srgbClr val="FF0000"/>
                        </a:solidFill>
                        <a:latin typeface="Cambria Math" panose="02040503050406030204" pitchFamily="18" charset="0"/>
                      </a:rPr>
                      <m:t>𝑤</m:t>
                    </m:r>
                    <m:r>
                      <a:rPr lang="en-US" altLang="zh-TW" sz="2000" b="0" i="1" smtClean="0">
                        <a:solidFill>
                          <a:srgbClr val="0000FF"/>
                        </a:solidFill>
                        <a:latin typeface="Cambria Math" panose="02040503050406030204" pitchFamily="18" charset="0"/>
                      </a:rPr>
                      <m:t>−</m:t>
                    </m:r>
                    <m:r>
                      <a:rPr lang="en-US" altLang="zh-TW" sz="2000" b="0" i="1" smtClean="0">
                        <a:solidFill>
                          <a:srgbClr val="0000FF"/>
                        </a:solidFill>
                        <a:latin typeface="Cambria Math" panose="02040503050406030204" pitchFamily="18" charset="0"/>
                      </a:rPr>
                      <m:t>𝐶</m:t>
                    </m:r>
                    <m:sSub>
                      <m:sSubPr>
                        <m:ctrlPr>
                          <a:rPr lang="en-US" altLang="zh-TW" sz="2000" i="1" smtClean="0">
                            <a:solidFill>
                              <a:srgbClr val="0000FF"/>
                            </a:solidFill>
                            <a:latin typeface="Cambria Math" panose="02040503050406030204" pitchFamily="18" charset="0"/>
                          </a:rPr>
                        </m:ctrlPr>
                      </m:sSubPr>
                      <m:e>
                        <m:r>
                          <a:rPr lang="en-US" altLang="zh-TW" sz="2000" i="1">
                            <a:solidFill>
                              <a:srgbClr val="0000FF"/>
                            </a:solidFill>
                            <a:latin typeface="Cambria Math" panose="02040503050406030204" pitchFamily="18" charset="0"/>
                          </a:rPr>
                          <m:t>𝑦</m:t>
                        </m:r>
                      </m:e>
                      <m:sub>
                        <m:r>
                          <a:rPr lang="en-US" altLang="zh-TW" sz="2000" i="1">
                            <a:solidFill>
                              <a:srgbClr val="0000FF"/>
                            </a:solidFill>
                            <a:latin typeface="Cambria Math" panose="02040503050406030204" pitchFamily="18" charset="0"/>
                          </a:rPr>
                          <m:t>𝑖</m:t>
                        </m:r>
                      </m:sub>
                    </m:sSub>
                    <m:sSub>
                      <m:sSubPr>
                        <m:ctrlPr>
                          <a:rPr lang="en-US" altLang="zh-TW" sz="2000" i="1">
                            <a:solidFill>
                              <a:srgbClr val="0000FF"/>
                            </a:solidFill>
                            <a:latin typeface="Cambria Math" panose="02040503050406030204" pitchFamily="18" charset="0"/>
                          </a:rPr>
                        </m:ctrlPr>
                      </m:sSubPr>
                      <m:e>
                        <m:r>
                          <a:rPr lang="en-US" altLang="zh-TW" sz="2000" i="1">
                            <a:solidFill>
                              <a:srgbClr val="0000FF"/>
                            </a:solidFill>
                            <a:latin typeface="Cambria Math" panose="02040503050406030204" pitchFamily="18" charset="0"/>
                          </a:rPr>
                          <m:t>𝑥</m:t>
                        </m:r>
                      </m:e>
                      <m:sub>
                        <m:r>
                          <a:rPr lang="en-US" altLang="zh-TW" sz="2000" i="1">
                            <a:solidFill>
                              <a:srgbClr val="0000FF"/>
                            </a:solidFill>
                            <a:latin typeface="Cambria Math" panose="02040503050406030204" pitchFamily="18" charset="0"/>
                          </a:rPr>
                          <m:t>𝑖</m:t>
                        </m:r>
                      </m:sub>
                    </m:sSub>
                  </m:oMath>
                </a14:m>
                <a:r>
                  <a:rPr lang="en-US" sz="2000" dirty="0" smtClean="0">
                    <a:solidFill>
                      <a:srgbClr val="0000FF"/>
                    </a:solidFill>
                  </a:rPr>
                  <a:t>  if  </a:t>
                </a:r>
                <a14:m>
                  <m:oMath xmlns:m="http://schemas.openxmlformats.org/officeDocument/2006/math">
                    <m:sSup>
                      <m:sSupPr>
                        <m:ctrlPr>
                          <a:rPr lang="en-US" altLang="zh-TW" sz="2000" i="1">
                            <a:solidFill>
                              <a:srgbClr val="FF0000"/>
                            </a:solidFill>
                            <a:latin typeface="Cambria Math" panose="02040503050406030204" pitchFamily="18" charset="0"/>
                          </a:rPr>
                        </m:ctrlPr>
                      </m:sSupPr>
                      <m:e>
                        <m:r>
                          <a:rPr lang="en-US" altLang="zh-TW" sz="2000" i="1">
                            <a:solidFill>
                              <a:srgbClr val="0000FF"/>
                            </a:solidFill>
                            <a:latin typeface="Cambria Math" panose="02040503050406030204" pitchFamily="18" charset="0"/>
                          </a:rPr>
                          <m:t>1−</m:t>
                        </m:r>
                        <m:sSub>
                          <m:sSubPr>
                            <m:ctrlPr>
                              <a:rPr lang="en-US" altLang="zh-TW" sz="2000" i="1">
                                <a:solidFill>
                                  <a:srgbClr val="0000FF"/>
                                </a:solidFill>
                                <a:latin typeface="Cambria Math" panose="02040503050406030204" pitchFamily="18" charset="0"/>
                              </a:rPr>
                            </m:ctrlPr>
                          </m:sSubPr>
                          <m:e>
                            <m:r>
                              <a:rPr lang="en-US" altLang="zh-TW" sz="2000" i="1">
                                <a:solidFill>
                                  <a:srgbClr val="0000FF"/>
                                </a:solidFill>
                                <a:latin typeface="Cambria Math" panose="02040503050406030204" pitchFamily="18" charset="0"/>
                              </a:rPr>
                              <m:t>𝑦</m:t>
                            </m:r>
                          </m:e>
                          <m:sub>
                            <m:r>
                              <a:rPr lang="en-US" altLang="zh-TW" sz="2000" i="1">
                                <a:solidFill>
                                  <a:srgbClr val="0000FF"/>
                                </a:solidFill>
                                <a:latin typeface="Cambria Math" panose="02040503050406030204" pitchFamily="18" charset="0"/>
                              </a:rPr>
                              <m:t>𝑖</m:t>
                            </m:r>
                          </m:sub>
                        </m:sSub>
                        <m:r>
                          <a:rPr lang="en-US" altLang="zh-TW" sz="2000" i="1">
                            <a:solidFill>
                              <a:srgbClr val="FF0000"/>
                            </a:solidFill>
                            <a:latin typeface="Cambria Math" panose="02040503050406030204" pitchFamily="18" charset="0"/>
                          </a:rPr>
                          <m:t>𝑤</m:t>
                        </m:r>
                      </m:e>
                      <m:sup>
                        <m:r>
                          <a:rPr lang="en-US" altLang="zh-TW" sz="2000" i="1">
                            <a:solidFill>
                              <a:srgbClr val="FF0000"/>
                            </a:solidFill>
                            <a:latin typeface="Cambria Math" panose="02040503050406030204" pitchFamily="18" charset="0"/>
                          </a:rPr>
                          <m:t>𝑇</m:t>
                        </m:r>
                      </m:sup>
                    </m:sSup>
                    <m:sSub>
                      <m:sSubPr>
                        <m:ctrlPr>
                          <a:rPr lang="en-US" altLang="zh-TW" sz="2000" i="1">
                            <a:solidFill>
                              <a:srgbClr val="0000FF"/>
                            </a:solidFill>
                            <a:latin typeface="Cambria Math" panose="02040503050406030204" pitchFamily="18" charset="0"/>
                          </a:rPr>
                        </m:ctrlPr>
                      </m:sSubPr>
                      <m:e>
                        <m:r>
                          <a:rPr lang="en-US" altLang="zh-TW" sz="2000" i="1">
                            <a:solidFill>
                              <a:srgbClr val="0000FF"/>
                            </a:solidFill>
                            <a:latin typeface="Cambria Math" panose="02040503050406030204" pitchFamily="18" charset="0"/>
                          </a:rPr>
                          <m:t>𝑥</m:t>
                        </m:r>
                      </m:e>
                      <m:sub>
                        <m:r>
                          <a:rPr lang="en-US" altLang="zh-TW" sz="2000" i="1">
                            <a:solidFill>
                              <a:srgbClr val="0000FF"/>
                            </a:solidFill>
                            <a:latin typeface="Cambria Math" panose="02040503050406030204" pitchFamily="18" charset="0"/>
                          </a:rPr>
                          <m:t>𝑖</m:t>
                        </m:r>
                      </m:sub>
                    </m:sSub>
                    <m:r>
                      <a:rPr lang="en-US" altLang="zh-TW" sz="2000" i="1">
                        <a:solidFill>
                          <a:srgbClr val="0000FF"/>
                        </a:solidFill>
                        <a:latin typeface="Cambria Math" panose="02040503050406030204" pitchFamily="18" charset="0"/>
                      </a:rPr>
                      <m:t>≥</m:t>
                    </m:r>
                    <m:r>
                      <a:rPr lang="en-US" altLang="zh-TW" sz="2000" b="0" i="1" smtClean="0">
                        <a:solidFill>
                          <a:srgbClr val="0000FF"/>
                        </a:solidFill>
                        <a:latin typeface="Cambria Math" panose="02040503050406030204" pitchFamily="18" charset="0"/>
                      </a:rPr>
                      <m:t>0</m:t>
                    </m:r>
                  </m:oMath>
                </a14:m>
                <a:r>
                  <a:rPr lang="en-US" sz="2000" dirty="0" smtClean="0">
                    <a:solidFill>
                      <a:srgbClr val="0000FF"/>
                    </a:solidFill>
                  </a:rPr>
                  <a:t> ; otherwise </a:t>
                </a:r>
                <a14:m>
                  <m:oMath xmlns:m="http://schemas.openxmlformats.org/officeDocument/2006/math">
                    <m:r>
                      <a:rPr lang="en-US" altLang="zh-TW" sz="2000">
                        <a:solidFill>
                          <a:srgbClr val="0000FF"/>
                        </a:solidFill>
                        <a:latin typeface="Cambria Math" panose="02040503050406030204" pitchFamily="18" charset="0"/>
                      </a:rPr>
                      <m:t>𝛻</m:t>
                    </m:r>
                    <m:r>
                      <a:rPr lang="en-US" altLang="zh-TW" sz="2000" i="1">
                        <a:solidFill>
                          <a:srgbClr val="0000FF"/>
                        </a:solidFill>
                        <a:latin typeface="Cambria Math" panose="02040503050406030204" pitchFamily="18" charset="0"/>
                      </a:rPr>
                      <m:t>𝑓</m:t>
                    </m:r>
                    <m:d>
                      <m:dPr>
                        <m:ctrlPr>
                          <a:rPr lang="en-US" altLang="zh-TW" sz="2000" i="1">
                            <a:solidFill>
                              <a:srgbClr val="0000FF"/>
                            </a:solidFill>
                            <a:latin typeface="Cambria Math" panose="02040503050406030204" pitchFamily="18" charset="0"/>
                          </a:rPr>
                        </m:ctrlPr>
                      </m:dPr>
                      <m:e>
                        <m:r>
                          <a:rPr lang="en-US" altLang="zh-TW" sz="2000" i="1">
                            <a:solidFill>
                              <a:srgbClr val="FF0000"/>
                            </a:solidFill>
                            <a:latin typeface="Cambria Math" panose="02040503050406030204" pitchFamily="18" charset="0"/>
                          </a:rPr>
                          <m:t>𝑤</m:t>
                        </m:r>
                      </m:e>
                    </m:d>
                    <m:r>
                      <a:rPr lang="en-US" altLang="zh-TW" sz="2000" b="0" i="1" smtClean="0">
                        <a:solidFill>
                          <a:srgbClr val="0000FF"/>
                        </a:solidFill>
                        <a:latin typeface="Cambria Math" panose="02040503050406030204" pitchFamily="18" charset="0"/>
                      </a:rPr>
                      <m:t>=</m:t>
                    </m:r>
                    <m:r>
                      <a:rPr lang="en-US" altLang="zh-TW" sz="2000" b="0" i="1" smtClean="0">
                        <a:solidFill>
                          <a:srgbClr val="FF0000"/>
                        </a:solidFill>
                        <a:latin typeface="Cambria Math" panose="02040503050406030204" pitchFamily="18" charset="0"/>
                      </a:rPr>
                      <m:t>𝑤</m:t>
                    </m:r>
                  </m:oMath>
                </a14:m>
                <a:endParaRPr lang="en-US" sz="2000" dirty="0" smtClean="0">
                  <a:solidFill>
                    <a:srgbClr val="0000FF"/>
                  </a:solidFill>
                </a:endParaRPr>
              </a:p>
            </p:txBody>
          </p:sp>
        </mc:Choice>
        <mc:Fallback xmlns="">
          <p:sp>
            <p:nvSpPr>
              <p:cNvPr id="627715" name="Rectangle 3"/>
              <p:cNvSpPr>
                <a:spLocks noGrp="1" noRot="1" noChangeAspect="1" noMove="1" noResize="1" noEditPoints="1" noAdjustHandles="1" noChangeArrowheads="1" noChangeShapeType="1" noTextEdit="1"/>
              </p:cNvSpPr>
              <p:nvPr>
                <p:ph type="body" idx="4294967295"/>
              </p:nvPr>
            </p:nvSpPr>
            <p:spPr>
              <a:xfrm>
                <a:off x="990600" y="1219200"/>
                <a:ext cx="8153400" cy="4876800"/>
              </a:xfr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a:spLocks noChangeArrowheads="1"/>
              </p:cNvSpPr>
              <p:nvPr/>
            </p:nvSpPr>
            <p:spPr bwMode="auto">
              <a:xfrm>
                <a:off x="881743" y="2891318"/>
                <a:ext cx="7543800" cy="3010055"/>
              </a:xfrm>
              <a:prstGeom prst="rect">
                <a:avLst/>
              </a:prstGeom>
              <a:noFill/>
              <a:ln w="28575">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1400"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u="sng" kern="1200">
                    <a:solidFill>
                      <a:schemeClr val="tx1"/>
                    </a:solidFill>
                    <a:latin typeface="Times New Roman" pitchFamily="18" charset="0"/>
                    <a:ea typeface="+mn-ea"/>
                    <a:cs typeface="+mn-cs"/>
                  </a:defRPr>
                </a:lvl5pPr>
                <a:lvl6pPr marL="2286000" algn="l" defTabSz="914400" rtl="0" eaLnBrk="1" latinLnBrk="0" hangingPunct="1">
                  <a:defRPr sz="1400" u="sng" kern="1200">
                    <a:solidFill>
                      <a:schemeClr val="tx1"/>
                    </a:solidFill>
                    <a:latin typeface="Times New Roman" pitchFamily="18" charset="0"/>
                    <a:ea typeface="+mn-ea"/>
                    <a:cs typeface="+mn-cs"/>
                  </a:defRPr>
                </a:lvl6pPr>
                <a:lvl7pPr marL="2743200" algn="l" defTabSz="914400" rtl="0" eaLnBrk="1" latinLnBrk="0" hangingPunct="1">
                  <a:defRPr sz="1400" u="sng" kern="1200">
                    <a:solidFill>
                      <a:schemeClr val="tx1"/>
                    </a:solidFill>
                    <a:latin typeface="Times New Roman" pitchFamily="18" charset="0"/>
                    <a:ea typeface="+mn-ea"/>
                    <a:cs typeface="+mn-cs"/>
                  </a:defRPr>
                </a:lvl7pPr>
                <a:lvl8pPr marL="3200400" algn="l" defTabSz="914400" rtl="0" eaLnBrk="1" latinLnBrk="0" hangingPunct="1">
                  <a:defRPr sz="1400" u="sng" kern="1200">
                    <a:solidFill>
                      <a:schemeClr val="tx1"/>
                    </a:solidFill>
                    <a:latin typeface="Times New Roman" pitchFamily="18" charset="0"/>
                    <a:ea typeface="+mn-ea"/>
                    <a:cs typeface="+mn-cs"/>
                  </a:defRPr>
                </a:lvl8pPr>
                <a:lvl9pPr marL="3657600" algn="l" defTabSz="914400" rtl="0" eaLnBrk="1" latinLnBrk="0" hangingPunct="1">
                  <a:defRPr sz="1400" u="sng" kern="1200">
                    <a:solidFill>
                      <a:schemeClr val="tx1"/>
                    </a:solidFill>
                    <a:latin typeface="Times New Roman" pitchFamily="18" charset="0"/>
                    <a:ea typeface="+mn-ea"/>
                    <a:cs typeface="+mn-cs"/>
                  </a:defRPr>
                </a:lvl9pPr>
              </a:lstStyle>
              <a:p>
                <a:pPr marL="914400" lvl="1" indent="-457200">
                  <a:lnSpc>
                    <a:spcPct val="90000"/>
                  </a:lnSpc>
                  <a:spcBef>
                    <a:spcPct val="50000"/>
                  </a:spcBef>
                  <a:buFontTx/>
                  <a:buAutoNum type="arabicPeriod"/>
                </a:pPr>
                <a:r>
                  <a:rPr lang="en-US" sz="2400" u="none" dirty="0" smtClean="0">
                    <a:latin typeface="+mj-lt"/>
                    <a:sym typeface="Symbol" pitchFamily="18" charset="2"/>
                  </a:rPr>
                  <a:t>Initialize </a:t>
                </a:r>
                <a14:m>
                  <m:oMath xmlns:m="http://schemas.openxmlformats.org/officeDocument/2006/math">
                    <m:r>
                      <a:rPr lang="en-US" altLang="zh-TW" sz="2400" i="1" u="none">
                        <a:solidFill>
                          <a:srgbClr val="FF0000"/>
                        </a:solidFill>
                        <a:latin typeface="Cambria Math" panose="02040503050406030204" pitchFamily="18" charset="0"/>
                      </a:rPr>
                      <m:t>𝑤</m:t>
                    </m:r>
                    <m:r>
                      <a:rPr lang="en-US" altLang="zh-TW" sz="2400" b="0" i="1" u="none" smtClean="0">
                        <a:solidFill>
                          <a:srgbClr val="FF0000"/>
                        </a:solidFill>
                        <a:latin typeface="Cambria Math" panose="02040503050406030204" pitchFamily="18" charset="0"/>
                      </a:rPr>
                      <m:t>=0∈</m:t>
                    </m:r>
                    <m:sSup>
                      <m:sSupPr>
                        <m:ctrlPr>
                          <a:rPr lang="en-US" altLang="zh-TW" sz="2400" b="0" i="1" u="none" smtClean="0">
                            <a:solidFill>
                              <a:srgbClr val="FF0000"/>
                            </a:solidFill>
                            <a:latin typeface="Cambria Math" panose="02040503050406030204" pitchFamily="18" charset="0"/>
                          </a:rPr>
                        </m:ctrlPr>
                      </m:sSupPr>
                      <m:e>
                        <m:r>
                          <a:rPr lang="en-US" altLang="zh-TW" sz="2400" b="0" i="1" u="none" smtClean="0">
                            <a:solidFill>
                              <a:srgbClr val="FF0000"/>
                            </a:solidFill>
                            <a:latin typeface="Cambria Math" panose="02040503050406030204" pitchFamily="18" charset="0"/>
                          </a:rPr>
                          <m:t>𝑅</m:t>
                        </m:r>
                      </m:e>
                      <m:sup>
                        <m:r>
                          <a:rPr lang="en-US" altLang="zh-TW" sz="2400" b="0" i="1" u="none" smtClean="0">
                            <a:solidFill>
                              <a:srgbClr val="FF0000"/>
                            </a:solidFill>
                            <a:latin typeface="Cambria Math" panose="02040503050406030204" pitchFamily="18" charset="0"/>
                          </a:rPr>
                          <m:t>𝑛</m:t>
                        </m:r>
                      </m:sup>
                    </m:sSup>
                  </m:oMath>
                </a14:m>
                <a:endParaRPr lang="en-US" sz="2400" u="none" dirty="0">
                  <a:latin typeface="+mj-lt"/>
                  <a:sym typeface="Symbol" pitchFamily="18" charset="2"/>
                </a:endParaRPr>
              </a:p>
              <a:p>
                <a:pPr marL="457200" indent="-457200">
                  <a:lnSpc>
                    <a:spcPct val="90000"/>
                  </a:lnSpc>
                  <a:spcBef>
                    <a:spcPct val="50000"/>
                  </a:spcBef>
                </a:pPr>
                <a:r>
                  <a:rPr lang="en-US" sz="2400" u="none" dirty="0">
                    <a:latin typeface="+mj-lt"/>
                    <a:sym typeface="Symbol" pitchFamily="18" charset="2"/>
                  </a:rPr>
                  <a:t>      </a:t>
                </a:r>
                <a:r>
                  <a:rPr lang="en-US" sz="2400" u="none" dirty="0" smtClean="0">
                    <a:latin typeface="+mj-lt"/>
                    <a:sym typeface="Symbol" pitchFamily="18" charset="2"/>
                  </a:rPr>
                  <a:t> 2</a:t>
                </a:r>
                <a:r>
                  <a:rPr lang="en-US" sz="2400" u="none" dirty="0">
                    <a:latin typeface="+mj-lt"/>
                    <a:sym typeface="Symbol" pitchFamily="18" charset="2"/>
                  </a:rPr>
                  <a:t>. </a:t>
                </a:r>
                <a:r>
                  <a:rPr lang="en-US" sz="2400" u="none" dirty="0" smtClean="0">
                    <a:latin typeface="+mj-lt"/>
                    <a:sym typeface="Symbol" pitchFamily="18" charset="2"/>
                  </a:rPr>
                  <a:t>  For every example </a:t>
                </a:r>
                <a14:m>
                  <m:oMath xmlns:m="http://schemas.openxmlformats.org/officeDocument/2006/math">
                    <m:d>
                      <m:dPr>
                        <m:ctrlPr>
                          <a:rPr lang="en-US" altLang="zh-TW" sz="2400" b="0" i="1" u="none" smtClean="0">
                            <a:solidFill>
                              <a:srgbClr val="FF0000"/>
                            </a:solidFill>
                            <a:latin typeface="Cambria Math" panose="02040503050406030204" pitchFamily="18" charset="0"/>
                          </a:rPr>
                        </m:ctrlPr>
                      </m:dPr>
                      <m:e>
                        <m:sSub>
                          <m:sSubPr>
                            <m:ctrlPr>
                              <a:rPr lang="en-US" altLang="zh-TW" sz="2400" b="0" i="1" u="none" smtClean="0">
                                <a:solidFill>
                                  <a:srgbClr val="FF0000"/>
                                </a:solidFill>
                                <a:latin typeface="Cambria Math" panose="02040503050406030204" pitchFamily="18" charset="0"/>
                              </a:rPr>
                            </m:ctrlPr>
                          </m:sSubPr>
                          <m:e>
                            <m:r>
                              <m:rPr>
                                <m:sty m:val="p"/>
                              </m:rPr>
                              <a:rPr lang="en-US" altLang="zh-TW" sz="2400" b="0" i="0" u="none" smtClean="0">
                                <a:solidFill>
                                  <a:srgbClr val="FF0000"/>
                                </a:solidFill>
                                <a:latin typeface="Cambria Math" panose="02040503050406030204" pitchFamily="18" charset="0"/>
                              </a:rPr>
                              <m:t>x</m:t>
                            </m:r>
                          </m:e>
                          <m:sub>
                            <m:r>
                              <m:rPr>
                                <m:sty m:val="p"/>
                              </m:rPr>
                              <a:rPr lang="en-US" altLang="zh-TW" sz="2400" b="0" i="0" u="none" smtClean="0">
                                <a:solidFill>
                                  <a:srgbClr val="FF0000"/>
                                </a:solidFill>
                                <a:latin typeface="Cambria Math" panose="02040503050406030204" pitchFamily="18" charset="0"/>
                              </a:rPr>
                              <m:t>i</m:t>
                            </m:r>
                          </m:sub>
                        </m:sSub>
                        <m:r>
                          <a:rPr lang="en-US" altLang="zh-TW" sz="2400" b="0" i="0" u="none" smtClean="0">
                            <a:solidFill>
                              <a:srgbClr val="FF0000"/>
                            </a:solidFill>
                            <a:latin typeface="Cambria Math" panose="02040503050406030204" pitchFamily="18" charset="0"/>
                          </a:rPr>
                          <m:t>,</m:t>
                        </m:r>
                        <m:sSub>
                          <m:sSubPr>
                            <m:ctrlPr>
                              <a:rPr lang="en-US" altLang="zh-TW" sz="2400" b="0" i="1" u="none" smtClean="0">
                                <a:solidFill>
                                  <a:srgbClr val="FF0000"/>
                                </a:solidFill>
                                <a:latin typeface="Cambria Math" panose="02040503050406030204" pitchFamily="18" charset="0"/>
                              </a:rPr>
                            </m:ctrlPr>
                          </m:sSubPr>
                          <m:e>
                            <m:r>
                              <m:rPr>
                                <m:sty m:val="p"/>
                              </m:rPr>
                              <a:rPr lang="en-US" altLang="zh-TW" sz="2400" b="0" i="0" u="none" smtClean="0">
                                <a:solidFill>
                                  <a:srgbClr val="FF0000"/>
                                </a:solidFill>
                                <a:latin typeface="Cambria Math" panose="02040503050406030204" pitchFamily="18" charset="0"/>
                              </a:rPr>
                              <m:t>y</m:t>
                            </m:r>
                          </m:e>
                          <m:sub>
                            <m:r>
                              <m:rPr>
                                <m:sty m:val="p"/>
                              </m:rPr>
                              <a:rPr lang="en-US" altLang="zh-TW" sz="2400" b="0" i="0" u="none" smtClean="0">
                                <a:solidFill>
                                  <a:srgbClr val="FF0000"/>
                                </a:solidFill>
                                <a:latin typeface="Cambria Math" panose="02040503050406030204" pitchFamily="18" charset="0"/>
                              </a:rPr>
                              <m:t>i</m:t>
                            </m:r>
                          </m:sub>
                        </m:sSub>
                      </m:e>
                    </m:d>
                    <m:r>
                      <a:rPr lang="en-US" altLang="zh-TW" sz="2400" b="0" i="1" u="none" smtClean="0">
                        <a:solidFill>
                          <a:srgbClr val="FF0000"/>
                        </a:solidFill>
                        <a:latin typeface="Cambria Math" panose="02040503050406030204" pitchFamily="18" charset="0"/>
                      </a:rPr>
                      <m:t>∈</m:t>
                    </m:r>
                    <m:r>
                      <a:rPr lang="en-US" altLang="zh-TW" sz="2400" b="0" i="1" u="none" smtClean="0">
                        <a:solidFill>
                          <a:srgbClr val="FF0000"/>
                        </a:solidFill>
                        <a:latin typeface="Cambria Math" panose="02040503050406030204" pitchFamily="18" charset="0"/>
                      </a:rPr>
                      <m:t>𝐷</m:t>
                    </m:r>
                  </m:oMath>
                </a14:m>
                <a:endParaRPr lang="en-US" sz="2400" u="none" dirty="0" smtClean="0">
                  <a:latin typeface="+mj-lt"/>
                </a:endParaRPr>
              </a:p>
              <a:p>
                <a:pPr marL="457200" indent="-457200">
                  <a:lnSpc>
                    <a:spcPct val="90000"/>
                  </a:lnSpc>
                  <a:spcBef>
                    <a:spcPct val="50000"/>
                  </a:spcBef>
                </a:pPr>
                <a:r>
                  <a:rPr lang="en-US" sz="2400" u="none" dirty="0" smtClean="0">
                    <a:latin typeface="+mj-lt"/>
                  </a:rPr>
                  <a:t>      		If </a:t>
                </a:r>
                <a14:m>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panose="02040503050406030204" pitchFamily="18" charset="0"/>
                          </a:rPr>
                          <m:t>𝑦</m:t>
                        </m:r>
                      </m:e>
                      <m:sub>
                        <m:r>
                          <a:rPr lang="en-US" sz="2400" b="0" i="1" u="none" smtClean="0">
                            <a:latin typeface="Cambria Math" panose="02040503050406030204" pitchFamily="18" charset="0"/>
                          </a:rPr>
                          <m:t>𝑖</m:t>
                        </m:r>
                      </m:sub>
                    </m:sSub>
                    <m:sSup>
                      <m:sSupPr>
                        <m:ctrlPr>
                          <a:rPr lang="en-US" sz="2400" b="0" i="1" u="none" smtClean="0">
                            <a:latin typeface="Cambria Math" panose="02040503050406030204" pitchFamily="18" charset="0"/>
                          </a:rPr>
                        </m:ctrlPr>
                      </m:sSupPr>
                      <m:e>
                        <m:r>
                          <a:rPr lang="en-US" sz="2400" b="0" i="1" u="none" smtClean="0">
                            <a:latin typeface="Cambria Math" panose="02040503050406030204" pitchFamily="18" charset="0"/>
                          </a:rPr>
                          <m:t>𝑤</m:t>
                        </m:r>
                      </m:e>
                      <m:sup>
                        <m:r>
                          <a:rPr lang="en-US" sz="2400" b="0" i="1" u="none" smtClean="0">
                            <a:latin typeface="Cambria Math" panose="02040503050406030204" pitchFamily="18" charset="0"/>
                          </a:rPr>
                          <m:t>𝑇</m:t>
                        </m:r>
                      </m:sup>
                    </m:sSup>
                    <m:sSub>
                      <m:sSubPr>
                        <m:ctrlPr>
                          <a:rPr lang="en-US" sz="2400" b="0" i="1" u="none" smtClean="0">
                            <a:latin typeface="Cambria Math" panose="02040503050406030204" pitchFamily="18" charset="0"/>
                          </a:rPr>
                        </m:ctrlPr>
                      </m:sSubPr>
                      <m:e>
                        <m:r>
                          <a:rPr lang="en-US" sz="2400" b="0" i="1" u="none" smtClean="0">
                            <a:latin typeface="Cambria Math" panose="02040503050406030204" pitchFamily="18" charset="0"/>
                          </a:rPr>
                          <m:t>𝑥</m:t>
                        </m:r>
                      </m:e>
                      <m:sub>
                        <m:r>
                          <a:rPr lang="en-US" sz="2400" b="0" i="1" u="none" smtClean="0">
                            <a:latin typeface="Cambria Math" panose="02040503050406030204" pitchFamily="18" charset="0"/>
                          </a:rPr>
                          <m:t>𝑖</m:t>
                        </m:r>
                      </m:sub>
                    </m:sSub>
                    <m:r>
                      <a:rPr lang="en-US" sz="2400" b="0" i="1" u="none" smtClean="0">
                        <a:latin typeface="Cambria Math" panose="02040503050406030204" pitchFamily="18" charset="0"/>
                      </a:rPr>
                      <m:t>≤1</m:t>
                    </m:r>
                  </m:oMath>
                </a14:m>
                <a:r>
                  <a:rPr lang="en-US" sz="2400" u="none" dirty="0" smtClean="0">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to </a:t>
                </a:r>
              </a:p>
              <a:p>
                <a:pPr marL="457200" indent="-457200">
                  <a:lnSpc>
                    <a:spcPct val="90000"/>
                  </a:lnSpc>
                  <a:spcBef>
                    <a:spcPct val="50000"/>
                  </a:spcBef>
                </a:pPr>
                <a14:m>
                  <m:oMath xmlns:m="http://schemas.openxmlformats.org/officeDocument/2006/math">
                    <m:r>
                      <a:rPr lang="en-US" sz="2400" b="0" i="1" u="none" smtClean="0">
                        <a:latin typeface="Cambria Math" panose="02040503050406030204" pitchFamily="18" charset="0"/>
                      </a:rPr>
                      <m:t>                   </m:t>
                    </m:r>
                    <m:r>
                      <a:rPr lang="en-US" sz="2400" b="0" i="1" u="none" smtClean="0">
                        <a:latin typeface="Cambria Math" panose="02040503050406030204" pitchFamily="18" charset="0"/>
                      </a:rPr>
                      <m:t>𝑤</m:t>
                    </m:r>
                    <m:r>
                      <a:rPr lang="en-US" sz="2400" b="0" i="1" u="none" smtClean="0">
                        <a:latin typeface="Cambria Math" panose="02040503050406030204" pitchFamily="18" charset="0"/>
                      </a:rPr>
                      <m:t>←</m:t>
                    </m:r>
                    <m:d>
                      <m:dPr>
                        <m:ctrlPr>
                          <a:rPr lang="en-US" sz="2400" i="1" u="none">
                            <a:latin typeface="Cambria Math" panose="02040503050406030204" pitchFamily="18" charset="0"/>
                          </a:rPr>
                        </m:ctrlPr>
                      </m:dPr>
                      <m:e>
                        <m:r>
                          <a:rPr lang="en-US" sz="2400" i="1" u="none">
                            <a:latin typeface="Cambria Math" panose="02040503050406030204" pitchFamily="18" charset="0"/>
                          </a:rPr>
                          <m:t>1−</m:t>
                        </m:r>
                        <m:r>
                          <a:rPr lang="en-US" sz="2400" i="1" u="none">
                            <a:latin typeface="Cambria Math" panose="02040503050406030204" pitchFamily="18" charset="0"/>
                          </a:rPr>
                          <m:t>𝛾</m:t>
                        </m:r>
                      </m:e>
                    </m:d>
                    <m:r>
                      <a:rPr lang="en-US" altLang="zh-TW" sz="2400" b="0" i="1" u="none" smtClean="0">
                        <a:latin typeface="Cambria Math" panose="02040503050406030204" pitchFamily="18" charset="0"/>
                      </a:rPr>
                      <m:t>𝑤</m:t>
                    </m:r>
                    <m:r>
                      <a:rPr lang="en-US" altLang="zh-TW" sz="2400" i="1" u="none">
                        <a:latin typeface="Cambria Math" panose="02040503050406030204" pitchFamily="18" charset="0"/>
                      </a:rPr>
                      <m:t>+</m:t>
                    </m:r>
                    <m:r>
                      <a:rPr lang="en-US" altLang="zh-TW" sz="2400" i="1" u="none" smtClean="0">
                        <a:latin typeface="Cambria Math" panose="02040503050406030204" pitchFamily="18" charset="0"/>
                      </a:rPr>
                      <m:t>𝛾</m:t>
                    </m:r>
                    <m:sSub>
                      <m:sSubPr>
                        <m:ctrlPr>
                          <a:rPr lang="en-US" sz="2400" b="0" i="1" u="none" smtClean="0">
                            <a:latin typeface="Cambria Math" panose="02040503050406030204" pitchFamily="18" charset="0"/>
                          </a:rPr>
                        </m:ctrlPr>
                      </m:sSubPr>
                      <m:e>
                        <m:r>
                          <a:rPr lang="en-US" sz="2400" b="0" i="1" u="none" smtClean="0">
                            <a:latin typeface="Cambria Math" panose="02040503050406030204" pitchFamily="18" charset="0"/>
                          </a:rPr>
                          <m:t>𝐶</m:t>
                        </m:r>
                        <m:r>
                          <a:rPr lang="en-US" sz="2400" i="1" u="none">
                            <a:latin typeface="Cambria Math" panose="02040503050406030204" pitchFamily="18" charset="0"/>
                          </a:rPr>
                          <m:t>𝑦</m:t>
                        </m:r>
                      </m:e>
                      <m:sub>
                        <m:r>
                          <a:rPr lang="en-US" sz="2400" b="0" i="1" u="none" smtClean="0">
                            <a:latin typeface="Cambria Math" panose="02040503050406030204" pitchFamily="18" charset="0"/>
                          </a:rPr>
                          <m:t>𝑖</m:t>
                        </m:r>
                      </m:sub>
                    </m:sSub>
                    <m:sSub>
                      <m:sSubPr>
                        <m:ctrlPr>
                          <a:rPr lang="en-US" sz="2400" b="0" i="1" u="none" smtClean="0">
                            <a:latin typeface="Cambria Math" panose="02040503050406030204" pitchFamily="18" charset="0"/>
                          </a:rPr>
                        </m:ctrlPr>
                      </m:sSubPr>
                      <m:e>
                        <m:r>
                          <a:rPr lang="en-US" sz="2400" i="1" u="none">
                            <a:latin typeface="Cambria Math" panose="02040503050406030204" pitchFamily="18" charset="0"/>
                          </a:rPr>
                          <m:t>𝑥</m:t>
                        </m:r>
                      </m:e>
                      <m:sub>
                        <m:r>
                          <a:rPr lang="en-US" sz="2400" b="0" i="1" u="none" smtClean="0">
                            <a:latin typeface="Cambria Math" panose="02040503050406030204" pitchFamily="18" charset="0"/>
                          </a:rPr>
                          <m:t>𝑖</m:t>
                        </m:r>
                      </m:sub>
                    </m:sSub>
                  </m:oMath>
                </a14:m>
                <a:r>
                  <a:rPr lang="en-US" sz="2400" u="none" dirty="0" smtClean="0">
                    <a:solidFill>
                      <a:schemeClr val="accent2"/>
                    </a:solidFill>
                    <a:latin typeface="+mj-lt"/>
                    <a:sym typeface="Symbol" pitchFamily="18" charset="2"/>
                  </a:rPr>
                  <a:t>      </a:t>
                </a:r>
                <a:r>
                  <a:rPr lang="en-US" sz="2400" u="none" dirty="0" smtClean="0">
                    <a:latin typeface="+mj-lt"/>
                    <a:sym typeface="Symbol" pitchFamily="18" charset="2"/>
                  </a:rPr>
                  <a:t>(</a:t>
                </a:r>
                <a14:m>
                  <m:oMath xmlns:m="http://schemas.openxmlformats.org/officeDocument/2006/math">
                    <m:r>
                      <a:rPr lang="en-US" sz="2400" i="1" u="none">
                        <a:latin typeface="Cambria Math" panose="02040503050406030204" pitchFamily="18" charset="0"/>
                      </a:rPr>
                      <m:t>𝛾</m:t>
                    </m:r>
                  </m:oMath>
                </a14:m>
                <a:r>
                  <a:rPr lang="en-US" sz="2400" u="none" dirty="0" smtClean="0">
                    <a:latin typeface="+mj-lt"/>
                    <a:sym typeface="Symbol" pitchFamily="18" charset="2"/>
                  </a:rPr>
                  <a:t> </a:t>
                </a:r>
                <a:r>
                  <a:rPr lang="en-US" sz="2400" u="none" dirty="0">
                    <a:latin typeface="+mj-lt"/>
                    <a:sym typeface="Symbol" pitchFamily="18" charset="2"/>
                  </a:rPr>
                  <a:t>- </a:t>
                </a:r>
                <a:r>
                  <a:rPr lang="en-US" sz="2400" u="none" dirty="0" smtClean="0">
                    <a:latin typeface="+mj-lt"/>
                    <a:sym typeface="Symbol" pitchFamily="18" charset="2"/>
                  </a:rPr>
                  <a:t>learning </a:t>
                </a:r>
                <a:r>
                  <a:rPr lang="en-US" sz="2400" u="none" dirty="0">
                    <a:latin typeface="+mj-lt"/>
                    <a:sym typeface="Symbol" pitchFamily="18" charset="2"/>
                  </a:rPr>
                  <a:t>rate</a:t>
                </a:r>
                <a:r>
                  <a:rPr lang="en-US" sz="2400" u="none" dirty="0" smtClean="0">
                    <a:latin typeface="+mj-lt"/>
                    <a:sym typeface="Symbol" pitchFamily="18" charset="2"/>
                  </a:rPr>
                  <a:t>)</a:t>
                </a:r>
              </a:p>
              <a:p>
                <a:pPr marL="457200" indent="-457200">
                  <a:lnSpc>
                    <a:spcPct val="90000"/>
                  </a:lnSpc>
                  <a:spcBef>
                    <a:spcPct val="50000"/>
                  </a:spcBef>
                </a:pPr>
                <a:r>
                  <a:rPr lang="en-US" sz="2400" u="none" dirty="0">
                    <a:latin typeface="+mj-lt"/>
                    <a:sym typeface="Symbol" pitchFamily="18" charset="2"/>
                  </a:rPr>
                  <a:t>	</a:t>
                </a:r>
                <a:r>
                  <a:rPr lang="en-US" sz="2400" u="none" dirty="0" smtClean="0">
                    <a:latin typeface="+mj-lt"/>
                    <a:sym typeface="Symbol" pitchFamily="18" charset="2"/>
                  </a:rPr>
                  <a:t>	Otherwise    </a:t>
                </a:r>
                <a14:m>
                  <m:oMath xmlns:m="http://schemas.openxmlformats.org/officeDocument/2006/math">
                    <m:r>
                      <a:rPr lang="en-US" sz="2400" i="1" u="none">
                        <a:latin typeface="Cambria Math" panose="02040503050406030204" pitchFamily="18" charset="0"/>
                      </a:rPr>
                      <m:t> </m:t>
                    </m:r>
                    <m:r>
                      <a:rPr lang="en-US" sz="2400" i="1" u="none">
                        <a:latin typeface="Cambria Math" panose="02040503050406030204" pitchFamily="18" charset="0"/>
                      </a:rPr>
                      <m:t>𝑤</m:t>
                    </m:r>
                    <m:r>
                      <a:rPr lang="en-US" sz="2400" i="1" u="none">
                        <a:latin typeface="Cambria Math" panose="02040503050406030204" pitchFamily="18" charset="0"/>
                      </a:rPr>
                      <m:t>←(1−</m:t>
                    </m:r>
                    <m:r>
                      <a:rPr lang="en-US" sz="2400" i="1" u="none">
                        <a:latin typeface="Cambria Math" panose="02040503050406030204" pitchFamily="18" charset="0"/>
                      </a:rPr>
                      <m:t>𝛾</m:t>
                    </m:r>
                    <m:r>
                      <a:rPr lang="en-US" sz="2400" b="0" i="1" u="none" smtClean="0">
                        <a:latin typeface="Cambria Math" panose="02040503050406030204" pitchFamily="18" charset="0"/>
                      </a:rPr>
                      <m:t>)</m:t>
                    </m:r>
                    <m:r>
                      <a:rPr lang="en-US" sz="2400" i="1" u="none">
                        <a:latin typeface="Cambria Math" panose="02040503050406030204" pitchFamily="18" charset="0"/>
                      </a:rPr>
                      <m:t>𝑤</m:t>
                    </m:r>
                  </m:oMath>
                </a14:m>
                <a:endParaRPr lang="en-US" sz="2400" u="none" dirty="0" smtClean="0">
                  <a:latin typeface="+mj-lt"/>
                  <a:sym typeface="Symbol" pitchFamily="18" charset="2"/>
                </a:endParaRPr>
              </a:p>
              <a:p>
                <a:pPr marL="914400" lvl="1" indent="-457200">
                  <a:lnSpc>
                    <a:spcPct val="90000"/>
                  </a:lnSpc>
                  <a:spcBef>
                    <a:spcPct val="50000"/>
                  </a:spcBef>
                  <a:buFont typeface="+mj-lt"/>
                  <a:buAutoNum type="arabicPeriod" startAt="3"/>
                </a:pPr>
                <a:r>
                  <a:rPr lang="en-US" sz="2400" u="none" dirty="0" smtClean="0">
                    <a:latin typeface="+mj-lt"/>
                    <a:sym typeface="Symbol" pitchFamily="18" charset="2"/>
                  </a:rPr>
                  <a:t>Continue until convergence is achieved</a:t>
                </a:r>
                <a:endParaRPr lang="en-US" sz="2400" u="none" dirty="0">
                  <a:latin typeface="+mj-lt"/>
                  <a:sym typeface="Symbol" pitchFamily="18" charset="2"/>
                </a:endParaRPr>
              </a:p>
            </p:txBody>
          </p:sp>
        </mc:Choice>
        <mc:Fallback xmlns="">
          <p:sp>
            <p:nvSpPr>
              <p:cNvPr id="6" name="Rectangle 5"/>
              <p:cNvSpPr>
                <a:spLocks noRot="1" noChangeAspect="1" noMove="1" noResize="1" noEditPoints="1" noAdjustHandles="1" noChangeArrowheads="1" noChangeShapeType="1" noTextEdit="1"/>
              </p:cNvSpPr>
              <p:nvPr/>
            </p:nvSpPr>
            <p:spPr bwMode="auto">
              <a:xfrm>
                <a:off x="881743" y="2891318"/>
                <a:ext cx="7543800" cy="3010055"/>
              </a:xfrm>
              <a:prstGeom prst="rect">
                <a:avLst/>
              </a:prstGeom>
              <a:blipFill rotWithShape="0">
                <a:blip r:embed="rId4"/>
                <a:stretch>
                  <a:fillRect t="-2605" b="-3206"/>
                </a:stretch>
              </a:blip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Rectangular Callout 6"/>
          <p:cNvSpPr/>
          <p:nvPr/>
        </p:nvSpPr>
        <p:spPr>
          <a:xfrm>
            <a:off x="6858000" y="5901373"/>
            <a:ext cx="1905000" cy="609600"/>
          </a:xfrm>
          <a:prstGeom prst="wedgeRectCallout">
            <a:avLst>
              <a:gd name="adj1" fmla="val -74807"/>
              <a:gd name="adj2" fmla="val -187384"/>
            </a:avLst>
          </a:prstGeom>
          <a:solidFill>
            <a:srgbClr val="FFFFCC"/>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rgbClr val="FF0000"/>
                </a:solidFill>
              </a:rPr>
              <a:t>This algorithm should ring a bell…</a:t>
            </a:r>
            <a:endParaRPr lang="en-US" sz="1600" u="none" baseline="-25000" dirty="0">
              <a:solidFill>
                <a:schemeClr val="tx1"/>
              </a:solidFill>
              <a:latin typeface="Calibri"/>
            </a:endParaRPr>
          </a:p>
        </p:txBody>
      </p:sp>
      <p:sp>
        <p:nvSpPr>
          <p:cNvPr id="8" name="AutoShape 4"/>
          <p:cNvSpPr>
            <a:spLocks noChangeArrowheads="1"/>
          </p:cNvSpPr>
          <p:nvPr/>
        </p:nvSpPr>
        <p:spPr bwMode="auto">
          <a:xfrm>
            <a:off x="924296" y="5913736"/>
            <a:ext cx="4953000" cy="685800"/>
          </a:xfrm>
          <a:prstGeom prst="wedgeRectCallout">
            <a:avLst>
              <a:gd name="adj1" fmla="val -19241"/>
              <a:gd name="adj2" fmla="val -47454"/>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800" u="none" dirty="0" smtClean="0">
                <a:latin typeface="Calibri" pitchFamily="34" charset="0"/>
              </a:rPr>
              <a:t>Convergence can be proved for a slightly complicated version of SGD (</a:t>
            </a:r>
            <a:r>
              <a:rPr lang="en-US" sz="1800" u="none" dirty="0" err="1" smtClean="0">
                <a:latin typeface="Calibri" pitchFamily="34" charset="0"/>
              </a:rPr>
              <a:t>e.g</a:t>
            </a:r>
            <a:r>
              <a:rPr lang="en-US" sz="1800" u="none" dirty="0" smtClean="0">
                <a:latin typeface="Calibri" pitchFamily="34" charset="0"/>
              </a:rPr>
              <a:t>, </a:t>
            </a:r>
            <a:r>
              <a:rPr lang="en-US" sz="1800" u="none" dirty="0" err="1" smtClean="0">
                <a:latin typeface="Calibri" pitchFamily="34" charset="0"/>
              </a:rPr>
              <a:t>Pegasos</a:t>
            </a:r>
            <a:r>
              <a:rPr lang="en-US" sz="1800" u="none" dirty="0" smtClean="0">
                <a:latin typeface="Calibri" pitchFamily="34" charset="0"/>
              </a:rPr>
              <a:t>)</a:t>
            </a:r>
            <a:endParaRPr lang="en-US" sz="1800" u="none" dirty="0">
              <a:latin typeface="Calibri" pitchFamily="34" charset="0"/>
            </a:endParaRPr>
          </a:p>
        </p:txBody>
      </p:sp>
      <p:sp>
        <p:nvSpPr>
          <p:cNvPr id="9" name="Rectangular Callout 8"/>
          <p:cNvSpPr/>
          <p:nvPr/>
        </p:nvSpPr>
        <p:spPr>
          <a:xfrm>
            <a:off x="5039343" y="1902306"/>
            <a:ext cx="3637313" cy="516731"/>
          </a:xfrm>
          <a:prstGeom prst="wedgeRectCallout">
            <a:avLst>
              <a:gd name="adj1" fmla="val -54776"/>
              <a:gd name="adj2" fmla="val -84232"/>
            </a:avLst>
          </a:prstGeom>
          <a:solidFill>
            <a:srgbClr val="FFFFCC"/>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rgbClr val="FF0000"/>
                </a:solidFill>
              </a:rPr>
              <a:t>m is here for mathematical correctness, it doesn’t matter in the view of modeling.</a:t>
            </a:r>
            <a:endParaRPr lang="en-US" sz="1600" u="none" baseline="-25000" dirty="0">
              <a:solidFill>
                <a:schemeClr val="tx1"/>
              </a:solidFill>
              <a:latin typeface="Calibri"/>
            </a:endParaRPr>
          </a:p>
        </p:txBody>
      </p:sp>
    </p:spTree>
    <p:extLst>
      <p:ext uri="{BB962C8B-B14F-4D97-AF65-F5344CB8AC3E}">
        <p14:creationId xmlns:p14="http://schemas.microsoft.com/office/powerpoint/2010/main" val="241668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dirty="0" smtClean="0">
                <a:solidFill>
                  <a:srgbClr val="FF0000"/>
                </a:solidFill>
              </a:rPr>
              <a:t>II</a:t>
            </a:r>
            <a:r>
              <a:rPr lang="en-US" dirty="0" smtClean="0"/>
              <a:t> Perceptron </a:t>
            </a:r>
            <a:r>
              <a:rPr lang="en-US" dirty="0"/>
              <a:t>with Margin</a:t>
            </a:r>
          </a:p>
        </p:txBody>
      </p:sp>
      <p:sp>
        <p:nvSpPr>
          <p:cNvPr id="2" name="Content Placeholder 1"/>
          <p:cNvSpPr>
            <a:spLocks noGrp="1"/>
          </p:cNvSpPr>
          <p:nvPr>
            <p:ph idx="1"/>
          </p:nvPr>
        </p:nvSpPr>
        <p:spPr/>
        <p:txBody>
          <a:bodyPr/>
          <a:lstStyle/>
          <a:p>
            <a:r>
              <a:rPr lang="en-US" dirty="0"/>
              <a:t>Thick Separator  (aka as Perceptron with Margin)     (Applies both for Perceptron and Winnow)</a:t>
            </a:r>
          </a:p>
          <a:p>
            <a:endParaRPr lang="en-US" dirty="0"/>
          </a:p>
          <a:p>
            <a:r>
              <a:rPr lang="en-US" dirty="0"/>
              <a:t>Promote if:</a:t>
            </a:r>
          </a:p>
          <a:p>
            <a:pPr lvl="1"/>
            <a:r>
              <a:rPr lang="en-US" dirty="0">
                <a:solidFill>
                  <a:srgbClr val="0000FF"/>
                </a:solidFill>
              </a:rPr>
              <a:t>w x </a:t>
            </a:r>
            <a:r>
              <a:rPr lang="en-US" dirty="0" smtClean="0">
                <a:solidFill>
                  <a:srgbClr val="0000FF"/>
                </a:solidFill>
              </a:rPr>
              <a:t>- </a:t>
            </a:r>
            <a:r>
              <a:rPr lang="en-US" dirty="0" smtClean="0">
                <a:solidFill>
                  <a:srgbClr val="0000FF"/>
                </a:solidFill>
                <a:latin typeface="Arial Narrow" pitchFamily="34" charset="0"/>
                <a:sym typeface="Symbol" pitchFamily="18" charset="2"/>
              </a:rPr>
              <a:t> &lt; </a:t>
            </a:r>
            <a:endParaRPr lang="en-US" dirty="0">
              <a:solidFill>
                <a:srgbClr val="0000FF"/>
              </a:solidFill>
            </a:endParaRPr>
          </a:p>
          <a:p>
            <a:r>
              <a:rPr lang="en-US" dirty="0"/>
              <a:t>Demote if:</a:t>
            </a:r>
          </a:p>
          <a:p>
            <a:pPr lvl="1"/>
            <a:r>
              <a:rPr lang="en-US" dirty="0">
                <a:solidFill>
                  <a:srgbClr val="0000FF"/>
                </a:solidFill>
              </a:rPr>
              <a:t>w x -</a:t>
            </a:r>
            <a:r>
              <a:rPr lang="en-US" dirty="0" smtClean="0">
                <a:solidFill>
                  <a:srgbClr val="0000FF"/>
                </a:solidFill>
              </a:rPr>
              <a:t> </a:t>
            </a:r>
            <a:r>
              <a:rPr lang="en-US" dirty="0" smtClean="0">
                <a:solidFill>
                  <a:srgbClr val="0000FF"/>
                </a:solidFill>
                <a:latin typeface="Arial Narrow" pitchFamily="34" charset="0"/>
                <a:sym typeface="Symbol" pitchFamily="18" charset="2"/>
              </a:rPr>
              <a:t> &gt; </a:t>
            </a:r>
            <a:endParaRPr lang="en-US" dirty="0">
              <a:solidFill>
                <a:srgbClr val="0000FF"/>
              </a:solidFill>
            </a:endParaRPr>
          </a:p>
          <a:p>
            <a:endParaRPr lang="en-US" dirty="0"/>
          </a:p>
        </p:txBody>
      </p:sp>
      <p:sp>
        <p:nvSpPr>
          <p:cNvPr id="3" name="Content Placeholder 2"/>
          <p:cNvSpPr>
            <a:spLocks noGrp="1"/>
          </p:cNvSpPr>
          <p:nvPr>
            <p:ph sz="quarter" idx="13"/>
          </p:nvPr>
        </p:nvSpPr>
        <p:spPr/>
        <p:txBody>
          <a:bodyPr/>
          <a:lstStyle/>
          <a:p>
            <a:endParaRPr lang="en-US" dirty="0"/>
          </a:p>
        </p:txBody>
      </p:sp>
      <p:sp>
        <p:nvSpPr>
          <p:cNvPr id="43" name="Slide Number Placeholder 4"/>
          <p:cNvSpPr>
            <a:spLocks noGrp="1"/>
          </p:cNvSpPr>
          <p:nvPr>
            <p:ph type="sldNum" sz="quarter" idx="14"/>
          </p:nvPr>
        </p:nvSpPr>
        <p:spPr/>
        <p:txBody>
          <a:bodyPr/>
          <a:lstStyle/>
          <a:p>
            <a:fld id="{B3C28F39-2D87-4CFB-83C8-251791D2DF09}" type="slidenum">
              <a:rPr lang="en-US"/>
              <a:pPr/>
              <a:t>12</a:t>
            </a:fld>
            <a:endParaRPr lang="en-US"/>
          </a:p>
        </p:txBody>
      </p:sp>
      <p:sp>
        <p:nvSpPr>
          <p:cNvPr id="1050627" name="Line 3"/>
          <p:cNvSpPr>
            <a:spLocks noChangeShapeType="1"/>
          </p:cNvSpPr>
          <p:nvPr/>
        </p:nvSpPr>
        <p:spPr bwMode="auto">
          <a:xfrm>
            <a:off x="4800600" y="2062162"/>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8" name="Line 4"/>
          <p:cNvSpPr>
            <a:spLocks noChangeShapeType="1"/>
          </p:cNvSpPr>
          <p:nvPr/>
        </p:nvSpPr>
        <p:spPr bwMode="auto">
          <a:xfrm>
            <a:off x="4800600" y="4805362"/>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9" name="Line 5"/>
          <p:cNvSpPr>
            <a:spLocks noChangeShapeType="1"/>
          </p:cNvSpPr>
          <p:nvPr/>
        </p:nvSpPr>
        <p:spPr bwMode="auto">
          <a:xfrm>
            <a:off x="3657600" y="4157662"/>
            <a:ext cx="2301875" cy="129676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0" name="Line 6"/>
          <p:cNvSpPr>
            <a:spLocks noChangeShapeType="1"/>
          </p:cNvSpPr>
          <p:nvPr/>
        </p:nvSpPr>
        <p:spPr bwMode="auto">
          <a:xfrm flipV="1">
            <a:off x="4800600" y="4043362"/>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31" name="Text Box 7"/>
          <p:cNvSpPr txBox="1">
            <a:spLocks noChangeArrowheads="1"/>
          </p:cNvSpPr>
          <p:nvPr/>
        </p:nvSpPr>
        <p:spPr bwMode="auto">
          <a:xfrm>
            <a:off x="3437615" y="3748087"/>
            <a:ext cx="99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a:t>w </a:t>
            </a:r>
            <a:r>
              <a:rPr lang="en-US" sz="1800" u="none" dirty="0">
                <a:latin typeface="cmsy10"/>
              </a:rPr>
              <a:t>¢</a:t>
            </a:r>
            <a:r>
              <a:rPr lang="en-US" sz="1800" u="none" dirty="0"/>
              <a:t> x = 0</a:t>
            </a:r>
          </a:p>
        </p:txBody>
      </p:sp>
      <p:sp>
        <p:nvSpPr>
          <p:cNvPr id="1050632" name="Text Box 8"/>
          <p:cNvSpPr txBox="1">
            <a:spLocks noChangeArrowheads="1"/>
          </p:cNvSpPr>
          <p:nvPr/>
        </p:nvSpPr>
        <p:spPr bwMode="auto">
          <a:xfrm>
            <a:off x="50292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3" name="Text Box 9"/>
          <p:cNvSpPr txBox="1">
            <a:spLocks noChangeArrowheads="1"/>
          </p:cNvSpPr>
          <p:nvPr/>
        </p:nvSpPr>
        <p:spPr bwMode="auto">
          <a:xfrm>
            <a:off x="60198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4" name="Text Box 10"/>
          <p:cNvSpPr txBox="1">
            <a:spLocks noChangeArrowheads="1"/>
          </p:cNvSpPr>
          <p:nvPr/>
        </p:nvSpPr>
        <p:spPr bwMode="auto">
          <a:xfrm>
            <a:off x="5410200" y="3128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5" name="Text Box 11"/>
          <p:cNvSpPr txBox="1">
            <a:spLocks noChangeArrowheads="1"/>
          </p:cNvSpPr>
          <p:nvPr/>
        </p:nvSpPr>
        <p:spPr bwMode="auto">
          <a:xfrm>
            <a:off x="5562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6" name="Text Box 12"/>
          <p:cNvSpPr txBox="1">
            <a:spLocks noChangeArrowheads="1"/>
          </p:cNvSpPr>
          <p:nvPr/>
        </p:nvSpPr>
        <p:spPr bwMode="auto">
          <a:xfrm>
            <a:off x="5867400" y="3205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7" name="Text Box 13"/>
          <p:cNvSpPr txBox="1">
            <a:spLocks noChangeArrowheads="1"/>
          </p:cNvSpPr>
          <p:nvPr/>
        </p:nvSpPr>
        <p:spPr bwMode="auto">
          <a:xfrm>
            <a:off x="6324600" y="3738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8" name="Text Box 14"/>
          <p:cNvSpPr txBox="1">
            <a:spLocks noChangeArrowheads="1"/>
          </p:cNvSpPr>
          <p:nvPr/>
        </p:nvSpPr>
        <p:spPr bwMode="auto">
          <a:xfrm>
            <a:off x="63246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9" name="Text Box 15"/>
          <p:cNvSpPr txBox="1">
            <a:spLocks noChangeArrowheads="1"/>
          </p:cNvSpPr>
          <p:nvPr/>
        </p:nvSpPr>
        <p:spPr bwMode="auto">
          <a:xfrm>
            <a:off x="6324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0" name="Text Box 16"/>
          <p:cNvSpPr txBox="1">
            <a:spLocks noChangeArrowheads="1"/>
          </p:cNvSpPr>
          <p:nvPr/>
        </p:nvSpPr>
        <p:spPr bwMode="auto">
          <a:xfrm>
            <a:off x="6934200" y="32813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1" name="Text Box 17"/>
          <p:cNvSpPr txBox="1">
            <a:spLocks noChangeArrowheads="1"/>
          </p:cNvSpPr>
          <p:nvPr/>
        </p:nvSpPr>
        <p:spPr bwMode="auto">
          <a:xfrm>
            <a:off x="7162800" y="3586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2" name="Text Box 18"/>
          <p:cNvSpPr txBox="1">
            <a:spLocks noChangeArrowheads="1"/>
          </p:cNvSpPr>
          <p:nvPr/>
        </p:nvSpPr>
        <p:spPr bwMode="auto">
          <a:xfrm>
            <a:off x="7772400" y="3509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3" name="Text Box 19"/>
          <p:cNvSpPr txBox="1">
            <a:spLocks noChangeArrowheads="1"/>
          </p:cNvSpPr>
          <p:nvPr/>
        </p:nvSpPr>
        <p:spPr bwMode="auto">
          <a:xfrm>
            <a:off x="5241925" y="26400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4" name="Text Box 20"/>
          <p:cNvSpPr txBox="1">
            <a:spLocks noChangeArrowheads="1"/>
          </p:cNvSpPr>
          <p:nvPr/>
        </p:nvSpPr>
        <p:spPr bwMode="auto">
          <a:xfrm>
            <a:off x="5791200" y="2824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5" name="Text Box 21"/>
          <p:cNvSpPr txBox="1">
            <a:spLocks noChangeArrowheads="1"/>
          </p:cNvSpPr>
          <p:nvPr/>
        </p:nvSpPr>
        <p:spPr bwMode="auto">
          <a:xfrm>
            <a:off x="6553200" y="3433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6" name="Oval 22"/>
          <p:cNvSpPr>
            <a:spLocks noChangeArrowheads="1"/>
          </p:cNvSpPr>
          <p:nvPr/>
        </p:nvSpPr>
        <p:spPr bwMode="auto">
          <a:xfrm>
            <a:off x="6324600" y="2366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7" name="Text Box 23"/>
          <p:cNvSpPr txBox="1">
            <a:spLocks noChangeArrowheads="1"/>
          </p:cNvSpPr>
          <p:nvPr/>
        </p:nvSpPr>
        <p:spPr bwMode="auto">
          <a:xfrm>
            <a:off x="5394325" y="27924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8" name="Oval 24"/>
          <p:cNvSpPr>
            <a:spLocks noChangeArrowheads="1"/>
          </p:cNvSpPr>
          <p:nvPr/>
        </p:nvSpPr>
        <p:spPr bwMode="auto">
          <a:xfrm>
            <a:off x="5943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9" name="Oval 25"/>
          <p:cNvSpPr>
            <a:spLocks noChangeArrowheads="1"/>
          </p:cNvSpPr>
          <p:nvPr/>
        </p:nvSpPr>
        <p:spPr bwMode="auto">
          <a:xfrm>
            <a:off x="6477000" y="2290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0" name="Oval 26"/>
          <p:cNvSpPr>
            <a:spLocks noChangeArrowheads="1"/>
          </p:cNvSpPr>
          <p:nvPr/>
        </p:nvSpPr>
        <p:spPr bwMode="auto">
          <a:xfrm>
            <a:off x="6629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1" name="Oval 27"/>
          <p:cNvSpPr>
            <a:spLocks noChangeArrowheads="1"/>
          </p:cNvSpPr>
          <p:nvPr/>
        </p:nvSpPr>
        <p:spPr bwMode="auto">
          <a:xfrm>
            <a:off x="7086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2" name="Oval 28"/>
          <p:cNvSpPr>
            <a:spLocks noChangeArrowheads="1"/>
          </p:cNvSpPr>
          <p:nvPr/>
        </p:nvSpPr>
        <p:spPr bwMode="auto">
          <a:xfrm>
            <a:off x="72390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3" name="Oval 29"/>
          <p:cNvSpPr>
            <a:spLocks noChangeArrowheads="1"/>
          </p:cNvSpPr>
          <p:nvPr/>
        </p:nvSpPr>
        <p:spPr bwMode="auto">
          <a:xfrm>
            <a:off x="70866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4" name="Oval 30"/>
          <p:cNvSpPr>
            <a:spLocks noChangeArrowheads="1"/>
          </p:cNvSpPr>
          <p:nvPr/>
        </p:nvSpPr>
        <p:spPr bwMode="auto">
          <a:xfrm>
            <a:off x="65532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5" name="Oval 31"/>
          <p:cNvSpPr>
            <a:spLocks noChangeArrowheads="1"/>
          </p:cNvSpPr>
          <p:nvPr/>
        </p:nvSpPr>
        <p:spPr bwMode="auto">
          <a:xfrm>
            <a:off x="76962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6" name="Oval 32"/>
          <p:cNvSpPr>
            <a:spLocks noChangeArrowheads="1"/>
          </p:cNvSpPr>
          <p:nvPr/>
        </p:nvSpPr>
        <p:spPr bwMode="auto">
          <a:xfrm>
            <a:off x="7391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7" name="Oval 33"/>
          <p:cNvSpPr>
            <a:spLocks noChangeArrowheads="1"/>
          </p:cNvSpPr>
          <p:nvPr/>
        </p:nvSpPr>
        <p:spPr bwMode="auto">
          <a:xfrm>
            <a:off x="6858000" y="3128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8" name="Oval 34"/>
          <p:cNvSpPr>
            <a:spLocks noChangeArrowheads="1"/>
          </p:cNvSpPr>
          <p:nvPr/>
        </p:nvSpPr>
        <p:spPr bwMode="auto">
          <a:xfrm>
            <a:off x="8229600" y="3205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9" name="Line 35"/>
          <p:cNvSpPr>
            <a:spLocks noChangeShapeType="1"/>
          </p:cNvSpPr>
          <p:nvPr/>
        </p:nvSpPr>
        <p:spPr bwMode="auto">
          <a:xfrm>
            <a:off x="5486400" y="2376487"/>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0" name="Text Box 36"/>
          <p:cNvSpPr txBox="1">
            <a:spLocks noChangeArrowheads="1"/>
          </p:cNvSpPr>
          <p:nvPr/>
        </p:nvSpPr>
        <p:spPr bwMode="auto">
          <a:xfrm>
            <a:off x="4953000" y="1981200"/>
            <a:ext cx="100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a:t>w </a:t>
            </a:r>
            <a:r>
              <a:rPr lang="en-US" sz="1800" u="none">
                <a:latin typeface="cmsy10"/>
              </a:rPr>
              <a:t>¢</a:t>
            </a:r>
            <a:r>
              <a:rPr lang="en-US" sz="1800" u="none"/>
              <a:t> x = </a:t>
            </a:r>
            <a:r>
              <a:rPr lang="en-US" sz="1800" u="none">
                <a:latin typeface="Symbol" pitchFamily="18" charset="2"/>
                <a:sym typeface="Symbol" pitchFamily="18" charset="2"/>
              </a:rPr>
              <a:t></a:t>
            </a:r>
          </a:p>
        </p:txBody>
      </p:sp>
      <p:sp>
        <p:nvSpPr>
          <p:cNvPr id="1050662" name="Line 38"/>
          <p:cNvSpPr>
            <a:spLocks noChangeShapeType="1"/>
          </p:cNvSpPr>
          <p:nvPr/>
        </p:nvSpPr>
        <p:spPr bwMode="auto">
          <a:xfrm>
            <a:off x="5410200" y="2519362"/>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3" name="Line 39"/>
          <p:cNvSpPr>
            <a:spLocks noChangeShapeType="1"/>
          </p:cNvSpPr>
          <p:nvPr/>
        </p:nvSpPr>
        <p:spPr bwMode="auto">
          <a:xfrm>
            <a:off x="5334000" y="2671762"/>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4" name="Rectangle 40"/>
          <p:cNvSpPr>
            <a:spLocks noChangeArrowheads="1"/>
          </p:cNvSpPr>
          <p:nvPr/>
        </p:nvSpPr>
        <p:spPr bwMode="auto">
          <a:xfrm>
            <a:off x="1481915" y="5410200"/>
            <a:ext cx="7456785" cy="923330"/>
          </a:xfrm>
          <a:prstGeom prst="rect">
            <a:avLst/>
          </a:prstGeom>
          <a:solidFill>
            <a:srgbClr val="FFFFCC"/>
          </a:solidFill>
          <a:ln w="9525">
            <a:solidFill>
              <a:schemeClr val="tx1"/>
            </a:solidFill>
            <a:miter lim="800000"/>
            <a:headEnd/>
            <a:tailEnd/>
          </a:ln>
          <a:effectLst/>
          <a:extLst/>
        </p:spPr>
        <p:txBody>
          <a:bodyPr wrap="none">
            <a:spAutoFit/>
          </a:bodyPr>
          <a:lstStyle/>
          <a:p>
            <a:r>
              <a:rPr lang="en-US" sz="1800" u="none" dirty="0">
                <a:latin typeface="+mj-lt"/>
              </a:rPr>
              <a:t>Note: </a:t>
            </a:r>
            <a:r>
              <a:rPr lang="en-US" sz="1800" u="none" dirty="0" smtClean="0">
                <a:solidFill>
                  <a:srgbClr val="FF0000"/>
                </a:solidFill>
                <a:latin typeface="Arial Narrow" pitchFamily="34" charset="0"/>
                <a:sym typeface="Symbol" pitchFamily="18" charset="2"/>
              </a:rPr>
              <a:t></a:t>
            </a:r>
            <a:r>
              <a:rPr lang="en-US" sz="1800" u="none" dirty="0" smtClean="0">
                <a:latin typeface="+mj-lt"/>
              </a:rPr>
              <a:t> </a:t>
            </a:r>
            <a:r>
              <a:rPr lang="en-US" sz="1800" u="none" dirty="0">
                <a:latin typeface="+mj-lt"/>
              </a:rPr>
              <a:t>is a functional margin. Its effect could disappear as </a:t>
            </a:r>
            <a:r>
              <a:rPr lang="en-US" sz="1800" u="none" dirty="0">
                <a:solidFill>
                  <a:schemeClr val="accent2"/>
                </a:solidFill>
                <a:latin typeface="+mj-lt"/>
              </a:rPr>
              <a:t>w</a:t>
            </a:r>
            <a:r>
              <a:rPr lang="en-US" sz="1800" u="none" dirty="0">
                <a:latin typeface="+mj-lt"/>
              </a:rPr>
              <a:t> grows.</a:t>
            </a:r>
          </a:p>
          <a:p>
            <a:r>
              <a:rPr lang="en-US" sz="1800" u="none" dirty="0">
                <a:latin typeface="+mj-lt"/>
              </a:rPr>
              <a:t>Nevertheless, this has been shown to be a very effective algorithmic addition</a:t>
            </a:r>
            <a:r>
              <a:rPr lang="en-US" sz="1800" u="none" dirty="0" smtClean="0">
                <a:latin typeface="+mj-lt"/>
              </a:rPr>
              <a:t>.</a:t>
            </a:r>
          </a:p>
          <a:p>
            <a:r>
              <a:rPr lang="en-US" sz="1600" u="none" dirty="0" smtClean="0">
                <a:latin typeface="+mj-lt"/>
              </a:rPr>
              <a:t>(Grove &amp; Roth 98,01; </a:t>
            </a:r>
            <a:r>
              <a:rPr lang="en-US" sz="1600" u="none" dirty="0" err="1" smtClean="0">
                <a:latin typeface="+mj-lt"/>
              </a:rPr>
              <a:t>Karov</a:t>
            </a:r>
            <a:r>
              <a:rPr lang="en-US" sz="1600" u="none" dirty="0" smtClean="0">
                <a:latin typeface="+mj-lt"/>
              </a:rPr>
              <a:t> et. al 97) </a:t>
            </a:r>
            <a:endParaRPr lang="en-US" sz="1600" u="none" dirty="0">
              <a:latin typeface="+mj-lt"/>
            </a:endParaRPr>
          </a:p>
        </p:txBody>
      </p:sp>
    </p:spTree>
    <p:extLst>
      <p:ext uri="{BB962C8B-B14F-4D97-AF65-F5344CB8AC3E}">
        <p14:creationId xmlns:p14="http://schemas.microsoft.com/office/powerpoint/2010/main" val="128876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06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0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06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06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0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06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9" grpId="0" animBg="1"/>
      <p:bldP spid="1050630" grpId="0" animBg="1"/>
      <p:bldP spid="1050631" grpId="0"/>
      <p:bldP spid="1050659" grpId="0" animBg="1"/>
      <p:bldP spid="1050660" grpId="0"/>
      <p:bldP spid="1050662" grpId="0" animBg="1"/>
      <p:bldP spid="1050663" grpId="0" animBg="1"/>
      <p:bldP spid="1050664"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sz="4000" dirty="0"/>
              <a:t>Nonlinear SVM</a:t>
            </a:r>
          </a:p>
        </p:txBody>
      </p:sp>
      <p:sp>
        <p:nvSpPr>
          <p:cNvPr id="5" name="Slide Number Placeholder 4"/>
          <p:cNvSpPr>
            <a:spLocks noGrp="1"/>
          </p:cNvSpPr>
          <p:nvPr>
            <p:ph type="sldNum" sz="quarter" idx="10"/>
          </p:nvPr>
        </p:nvSpPr>
        <p:spPr/>
        <p:txBody>
          <a:bodyPr/>
          <a:lstStyle/>
          <a:p>
            <a:fld id="{3C28F66A-7A5F-4FD9-8EE4-B757E3139439}" type="slidenum">
              <a:rPr lang="en-US" smtClean="0"/>
              <a:pPr/>
              <a:t>120</a:t>
            </a:fld>
            <a:endParaRPr lang="en-US"/>
          </a:p>
        </p:txBody>
      </p:sp>
      <mc:AlternateContent xmlns:mc="http://schemas.openxmlformats.org/markup-compatibility/2006" xmlns:a14="http://schemas.microsoft.com/office/drawing/2010/main">
        <mc:Choice Requires="a14">
          <p:sp>
            <p:nvSpPr>
              <p:cNvPr id="627715" name="Rectangle 3"/>
              <p:cNvSpPr>
                <a:spLocks noGrp="1" noChangeArrowheads="1"/>
              </p:cNvSpPr>
              <p:nvPr>
                <p:ph type="body" idx="4294967295"/>
              </p:nvPr>
            </p:nvSpPr>
            <p:spPr>
              <a:xfrm>
                <a:off x="990600" y="1219200"/>
                <a:ext cx="8153400" cy="4876800"/>
              </a:xfrm>
            </p:spPr>
            <p:txBody>
              <a:bodyPr/>
              <a:lstStyle/>
              <a:p>
                <a:r>
                  <a:rPr lang="en-US" sz="2000" dirty="0" smtClean="0"/>
                  <a:t>We can map data to a high dimensional space: </a:t>
                </a:r>
                <a14:m>
                  <m:oMath xmlns:m="http://schemas.openxmlformats.org/officeDocument/2006/math">
                    <m:r>
                      <m:rPr>
                        <m:sty m:val="p"/>
                      </m:rPr>
                      <a:rPr lang="en-US" altLang="zh-TW" sz="2000" b="0" i="0" smtClean="0">
                        <a:solidFill>
                          <a:srgbClr val="0000FF"/>
                        </a:solidFill>
                        <a:latin typeface="Cambria Math" panose="02040503050406030204" pitchFamily="18" charset="0"/>
                      </a:rPr>
                      <m:t>x</m:t>
                    </m:r>
                    <m:r>
                      <a:rPr lang="en-US" altLang="zh-TW" sz="2000" b="0" i="1" smtClean="0">
                        <a:solidFill>
                          <a:srgbClr val="0000FF"/>
                        </a:solidFill>
                        <a:latin typeface="Cambria Math" panose="02040503050406030204" pitchFamily="18" charset="0"/>
                      </a:rPr>
                      <m:t>→</m:t>
                    </m:r>
                    <m:r>
                      <a:rPr lang="en-US" altLang="zh-TW" sz="2000" i="1">
                        <a:solidFill>
                          <a:srgbClr val="0000FF"/>
                        </a:solidFill>
                        <a:latin typeface="Cambria Math" panose="02040503050406030204" pitchFamily="18" charset="0"/>
                      </a:rPr>
                      <m:t>𝜙</m:t>
                    </m:r>
                    <m:d>
                      <m:dPr>
                        <m:ctrlPr>
                          <a:rPr lang="en-US" altLang="zh-TW" sz="2000" i="1">
                            <a:solidFill>
                              <a:srgbClr val="0000FF"/>
                            </a:solidFill>
                            <a:latin typeface="Cambria Math" panose="02040503050406030204" pitchFamily="18" charset="0"/>
                          </a:rPr>
                        </m:ctrlPr>
                      </m:dPr>
                      <m:e>
                        <m:r>
                          <a:rPr lang="en-US" altLang="zh-TW" sz="2000" i="1">
                            <a:solidFill>
                              <a:srgbClr val="0000FF"/>
                            </a:solidFill>
                            <a:latin typeface="Cambria Math" panose="02040503050406030204" pitchFamily="18" charset="0"/>
                          </a:rPr>
                          <m:t>𝑥</m:t>
                        </m:r>
                      </m:e>
                    </m:d>
                  </m:oMath>
                </a14:m>
                <a:r>
                  <a:rPr lang="en-US" sz="2000" dirty="0" smtClean="0"/>
                  <a:t>     </a:t>
                </a:r>
                <a:r>
                  <a:rPr lang="en-US" sz="2000" dirty="0" smtClean="0">
                    <a:hlinkClick r:id="rId3"/>
                  </a:rPr>
                  <a:t> (DEMO)</a:t>
                </a:r>
                <a:endParaRPr lang="en-US" sz="2000" dirty="0" smtClean="0"/>
              </a:p>
              <a:p>
                <a:r>
                  <a:rPr lang="en-US" sz="2000" dirty="0" smtClean="0"/>
                  <a:t>Then use Kernel trick:</a:t>
                </a:r>
                <a:r>
                  <a:rPr lang="en-US" altLang="zh-TW" sz="2000" dirty="0">
                    <a:solidFill>
                      <a:srgbClr val="0000FF"/>
                    </a:solidFill>
                  </a:rPr>
                  <a:t> </a:t>
                </a:r>
                <a14:m>
                  <m:oMath xmlns:m="http://schemas.openxmlformats.org/officeDocument/2006/math">
                    <m:r>
                      <a:rPr lang="en-US" altLang="zh-TW" sz="2000" b="0" i="1" smtClean="0">
                        <a:solidFill>
                          <a:srgbClr val="0000FF"/>
                        </a:solidFill>
                        <a:latin typeface="Cambria Math" panose="02040503050406030204" pitchFamily="18" charset="0"/>
                      </a:rPr>
                      <m:t>𝐾</m:t>
                    </m:r>
                    <m:d>
                      <m:dPr>
                        <m:ctrlPr>
                          <a:rPr lang="en-US" altLang="zh-TW" sz="2000" b="0" i="1" smtClean="0">
                            <a:solidFill>
                              <a:srgbClr val="0000FF"/>
                            </a:solidFill>
                            <a:latin typeface="Cambria Math" panose="02040503050406030204" pitchFamily="18" charset="0"/>
                          </a:rPr>
                        </m:ctrlPr>
                      </m:dPr>
                      <m:e>
                        <m:sSub>
                          <m:sSubPr>
                            <m:ctrlPr>
                              <a:rPr lang="en-US" altLang="zh-TW" sz="2000" b="0" i="1" smtClean="0">
                                <a:solidFill>
                                  <a:srgbClr val="0000FF"/>
                                </a:solidFill>
                                <a:latin typeface="Cambria Math" panose="02040503050406030204" pitchFamily="18" charset="0"/>
                              </a:rPr>
                            </m:ctrlPr>
                          </m:sSubPr>
                          <m:e>
                            <m:r>
                              <a:rPr lang="en-US" altLang="zh-TW" sz="2000" b="0" i="1" smtClean="0">
                                <a:solidFill>
                                  <a:srgbClr val="0000FF"/>
                                </a:solidFill>
                                <a:latin typeface="Cambria Math" panose="02040503050406030204" pitchFamily="18" charset="0"/>
                              </a:rPr>
                              <m:t>𝑥</m:t>
                            </m:r>
                          </m:e>
                          <m:sub>
                            <m:r>
                              <a:rPr lang="en-US" altLang="zh-TW" sz="2000" b="0" i="1" smtClean="0">
                                <a:solidFill>
                                  <a:srgbClr val="0000FF"/>
                                </a:solidFill>
                                <a:latin typeface="Cambria Math" panose="02040503050406030204" pitchFamily="18" charset="0"/>
                              </a:rPr>
                              <m:t>𝑖</m:t>
                            </m:r>
                          </m:sub>
                        </m:sSub>
                        <m:r>
                          <a:rPr lang="en-US" altLang="zh-TW" sz="2000" b="0" i="1" smtClean="0">
                            <a:solidFill>
                              <a:srgbClr val="0000FF"/>
                            </a:solidFill>
                            <a:latin typeface="Cambria Math" panose="02040503050406030204" pitchFamily="18" charset="0"/>
                          </a:rPr>
                          <m:t>,</m:t>
                        </m:r>
                        <m:sSub>
                          <m:sSubPr>
                            <m:ctrlPr>
                              <a:rPr lang="en-US" altLang="zh-TW" sz="2000" b="0" i="1" smtClean="0">
                                <a:solidFill>
                                  <a:srgbClr val="0000FF"/>
                                </a:solidFill>
                                <a:latin typeface="Cambria Math" panose="02040503050406030204" pitchFamily="18" charset="0"/>
                              </a:rPr>
                            </m:ctrlPr>
                          </m:sSubPr>
                          <m:e>
                            <m:r>
                              <a:rPr lang="en-US" altLang="zh-TW" sz="2000" b="0" i="1" smtClean="0">
                                <a:solidFill>
                                  <a:srgbClr val="0000FF"/>
                                </a:solidFill>
                                <a:latin typeface="Cambria Math" panose="02040503050406030204" pitchFamily="18" charset="0"/>
                              </a:rPr>
                              <m:t>𝑥</m:t>
                            </m:r>
                          </m:e>
                          <m:sub>
                            <m:r>
                              <a:rPr lang="en-US" altLang="zh-TW" sz="2000" b="0" i="1" smtClean="0">
                                <a:solidFill>
                                  <a:srgbClr val="0000FF"/>
                                </a:solidFill>
                                <a:latin typeface="Cambria Math" panose="02040503050406030204" pitchFamily="18" charset="0"/>
                              </a:rPr>
                              <m:t>𝑗</m:t>
                            </m:r>
                          </m:sub>
                        </m:sSub>
                      </m:e>
                    </m:d>
                    <m:r>
                      <a:rPr lang="en-US" altLang="zh-TW" sz="2000" b="0" i="1" smtClean="0">
                        <a:solidFill>
                          <a:srgbClr val="0000FF"/>
                        </a:solidFill>
                        <a:latin typeface="Cambria Math" panose="02040503050406030204" pitchFamily="18" charset="0"/>
                      </a:rPr>
                      <m:t>=</m:t>
                    </m:r>
                    <m:r>
                      <a:rPr lang="en-US" altLang="zh-TW" sz="2000" b="0" i="1" smtClean="0">
                        <a:solidFill>
                          <a:srgbClr val="0000FF"/>
                        </a:solidFill>
                        <a:latin typeface="Cambria Math" panose="02040503050406030204" pitchFamily="18" charset="0"/>
                      </a:rPr>
                      <m:t>𝜙</m:t>
                    </m:r>
                    <m:sSubSup>
                      <m:sSubSupPr>
                        <m:ctrlPr>
                          <a:rPr lang="en-US" altLang="zh-TW" sz="2000" b="0" i="1" smtClean="0">
                            <a:solidFill>
                              <a:srgbClr val="0000FF"/>
                            </a:solidFill>
                            <a:latin typeface="Cambria Math" panose="02040503050406030204" pitchFamily="18" charset="0"/>
                          </a:rPr>
                        </m:ctrlPr>
                      </m:sSubSupPr>
                      <m:e>
                        <m:d>
                          <m:dPr>
                            <m:ctrlPr>
                              <a:rPr lang="en-US" altLang="zh-TW" sz="2000" b="0" i="1" smtClean="0">
                                <a:solidFill>
                                  <a:srgbClr val="0000FF"/>
                                </a:solidFill>
                                <a:latin typeface="Cambria Math" panose="02040503050406030204" pitchFamily="18" charset="0"/>
                              </a:rPr>
                            </m:ctrlPr>
                          </m:dPr>
                          <m:e>
                            <m:sSub>
                              <m:sSubPr>
                                <m:ctrlPr>
                                  <a:rPr lang="en-US" altLang="zh-TW" sz="2000" b="0" i="1" smtClean="0">
                                    <a:solidFill>
                                      <a:srgbClr val="0000FF"/>
                                    </a:solidFill>
                                    <a:latin typeface="Cambria Math" panose="02040503050406030204" pitchFamily="18" charset="0"/>
                                  </a:rPr>
                                </m:ctrlPr>
                              </m:sSubPr>
                              <m:e>
                                <m:r>
                                  <a:rPr lang="en-US" altLang="zh-TW" sz="2000" b="0" i="1" smtClean="0">
                                    <a:solidFill>
                                      <a:srgbClr val="0000FF"/>
                                    </a:solidFill>
                                    <a:latin typeface="Cambria Math" panose="02040503050406030204" pitchFamily="18" charset="0"/>
                                  </a:rPr>
                                  <m:t>𝑥</m:t>
                                </m:r>
                              </m:e>
                              <m:sub>
                                <m:r>
                                  <a:rPr lang="en-US" altLang="zh-TW" sz="2000" b="0" i="1" smtClean="0">
                                    <a:solidFill>
                                      <a:srgbClr val="0000FF"/>
                                    </a:solidFill>
                                    <a:latin typeface="Cambria Math" panose="02040503050406030204" pitchFamily="18" charset="0"/>
                                  </a:rPr>
                                  <m:t>𝑖</m:t>
                                </m:r>
                              </m:sub>
                            </m:sSub>
                          </m:e>
                        </m:d>
                      </m:e>
                      <m:sub/>
                      <m:sup>
                        <m:r>
                          <a:rPr lang="en-US" altLang="zh-TW" sz="2000" b="0" i="1" smtClean="0">
                            <a:solidFill>
                              <a:srgbClr val="0000FF"/>
                            </a:solidFill>
                            <a:latin typeface="Cambria Math" panose="02040503050406030204" pitchFamily="18" charset="0"/>
                          </a:rPr>
                          <m:t>𝑇</m:t>
                        </m:r>
                      </m:sup>
                    </m:sSubSup>
                    <m:r>
                      <a:rPr lang="en-US" altLang="zh-TW" sz="2000" b="0" i="1" smtClean="0">
                        <a:solidFill>
                          <a:srgbClr val="0000FF"/>
                        </a:solidFill>
                        <a:latin typeface="Cambria Math" panose="02040503050406030204" pitchFamily="18" charset="0"/>
                      </a:rPr>
                      <m:t>𝜙</m:t>
                    </m:r>
                    <m:d>
                      <m:dPr>
                        <m:ctrlPr>
                          <a:rPr lang="en-US" altLang="zh-TW" sz="2000" b="0" i="1" smtClean="0">
                            <a:solidFill>
                              <a:srgbClr val="0000FF"/>
                            </a:solidFill>
                            <a:latin typeface="Cambria Math" panose="02040503050406030204" pitchFamily="18" charset="0"/>
                          </a:rPr>
                        </m:ctrlPr>
                      </m:dPr>
                      <m:e>
                        <m:sSub>
                          <m:sSubPr>
                            <m:ctrlPr>
                              <a:rPr lang="en-US" altLang="zh-TW" sz="2000" b="0" i="1" smtClean="0">
                                <a:solidFill>
                                  <a:srgbClr val="0000FF"/>
                                </a:solidFill>
                                <a:latin typeface="Cambria Math" panose="02040503050406030204" pitchFamily="18" charset="0"/>
                              </a:rPr>
                            </m:ctrlPr>
                          </m:sSubPr>
                          <m:e>
                            <m:r>
                              <a:rPr lang="en-US" altLang="zh-TW" sz="2000" b="0" i="1" smtClean="0">
                                <a:solidFill>
                                  <a:srgbClr val="0000FF"/>
                                </a:solidFill>
                                <a:latin typeface="Cambria Math" panose="02040503050406030204" pitchFamily="18" charset="0"/>
                              </a:rPr>
                              <m:t>𝑥</m:t>
                            </m:r>
                          </m:e>
                          <m:sub>
                            <m:r>
                              <a:rPr lang="en-US" altLang="zh-TW" sz="2000" b="0" i="1" smtClean="0">
                                <a:solidFill>
                                  <a:srgbClr val="0000FF"/>
                                </a:solidFill>
                                <a:latin typeface="Cambria Math" panose="02040503050406030204" pitchFamily="18" charset="0"/>
                              </a:rPr>
                              <m:t>𝑗</m:t>
                            </m:r>
                          </m:sub>
                        </m:sSub>
                      </m:e>
                    </m:d>
                  </m:oMath>
                </a14:m>
                <a:r>
                  <a:rPr lang="zh-TW" altLang="en-US" sz="2000" dirty="0" smtClean="0"/>
                  <a:t>                     </a:t>
                </a:r>
                <a:r>
                  <a:rPr lang="en-US" sz="2000" dirty="0">
                    <a:hlinkClick r:id="rId4"/>
                  </a:rPr>
                  <a:t>(</a:t>
                </a:r>
                <a:r>
                  <a:rPr lang="en-US" sz="2000" dirty="0" smtClean="0">
                    <a:hlinkClick r:id="rId4"/>
                  </a:rPr>
                  <a:t>DEMO2)</a:t>
                </a:r>
                <a:endParaRPr lang="en-US" sz="2000" dirty="0"/>
              </a:p>
              <a:p>
                <a:endParaRPr lang="en-US" sz="2000" dirty="0" smtClean="0"/>
              </a:p>
            </p:txBody>
          </p:sp>
        </mc:Choice>
        <mc:Fallback xmlns="">
          <p:sp>
            <p:nvSpPr>
              <p:cNvPr id="627715" name="Rectangle 3"/>
              <p:cNvSpPr>
                <a:spLocks noGrp="1" noRot="1" noChangeAspect="1" noMove="1" noResize="1" noEditPoints="1" noAdjustHandles="1" noChangeArrowheads="1" noChangeShapeType="1" noTextEdit="1"/>
              </p:cNvSpPr>
              <p:nvPr>
                <p:ph type="body" idx="4294967295"/>
              </p:nvPr>
            </p:nvSpPr>
            <p:spPr>
              <a:xfrm>
                <a:off x="990600" y="1219200"/>
                <a:ext cx="8153400" cy="4876800"/>
              </a:xfrm>
              <a:blipFill rotWithShape="0">
                <a:blip r:embed="rId5"/>
                <a:stretch>
                  <a:fillRect t="-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45071" y="2110788"/>
                <a:ext cx="4136325" cy="2729722"/>
              </a:xfrm>
              <a:prstGeom prst="rect">
                <a:avLst/>
              </a:prstGeom>
            </p:spPr>
            <p:txBody>
              <a:bodyPr wrap="none">
                <a:spAutoFit/>
              </a:bodyPr>
              <a:lstStyle/>
              <a:p>
                <a:pPr marL="0" lvl="1" indent="-400050">
                  <a:lnSpc>
                    <a:spcPct val="80000"/>
                  </a:lnSpc>
                </a:pPr>
                <a:r>
                  <a:rPr lang="en-US" altLang="zh-TW" sz="2800" b="0" i="1" u="none" dirty="0" smtClean="0">
                    <a:solidFill>
                      <a:schemeClr val="tx1"/>
                    </a:solidFill>
                    <a:latin typeface="Cambria Math" panose="02040503050406030204" pitchFamily="18" charset="0"/>
                  </a:rPr>
                  <a:t>Primal: </a:t>
                </a:r>
              </a:p>
              <a:p>
                <a:pPr marL="0" lvl="1" indent="-400050">
                  <a:lnSpc>
                    <a:spcPct val="80000"/>
                  </a:lnSpc>
                </a:pPr>
                <a:endParaRPr lang="en-US" altLang="zh-TW" sz="2800" b="0" i="1" u="none" dirty="0" smtClean="0">
                  <a:solidFill>
                    <a:schemeClr val="tx1"/>
                  </a:solidFill>
                  <a:latin typeface="Cambria Math" panose="02040503050406030204" pitchFamily="18" charset="0"/>
                </a:endParaRPr>
              </a:p>
              <a:p>
                <a:pPr marL="0" lvl="1" indent="-400050">
                  <a:lnSpc>
                    <a:spcPct val="80000"/>
                  </a:lnSpc>
                </a:pPr>
                <a14:m>
                  <m:oMath xmlns:m="http://schemas.openxmlformats.org/officeDocument/2006/math">
                    <m:limLow>
                      <m:limLowPr>
                        <m:ctrlPr>
                          <a:rPr lang="en-US" altLang="zh-TW" sz="2800" b="0" i="1" u="none" smtClean="0">
                            <a:solidFill>
                              <a:schemeClr val="tx1"/>
                            </a:solidFill>
                            <a:latin typeface="Cambria Math" panose="02040503050406030204" pitchFamily="18" charset="0"/>
                          </a:rPr>
                        </m:ctrlPr>
                      </m:limLowPr>
                      <m:e>
                        <m:r>
                          <m:rPr>
                            <m:sty m:val="p"/>
                          </m:rPr>
                          <a:rPr lang="en-US" altLang="zh-TW" sz="2800" b="0" i="0" u="none" smtClean="0">
                            <a:solidFill>
                              <a:schemeClr val="tx1"/>
                            </a:solidFill>
                            <a:latin typeface="Cambria Math" panose="02040503050406030204" pitchFamily="18" charset="0"/>
                          </a:rPr>
                          <m:t>min</m:t>
                        </m:r>
                      </m:e>
                      <m:lim>
                        <m:r>
                          <a:rPr lang="en-US" altLang="zh-TW" sz="2800" b="0" i="1" u="none" smtClean="0">
                            <a:solidFill>
                              <a:schemeClr val="tx1"/>
                            </a:solidFill>
                            <a:latin typeface="Cambria Math" panose="02040503050406030204" pitchFamily="18" charset="0"/>
                          </a:rPr>
                          <m:t>𝑤</m:t>
                        </m:r>
                        <m:r>
                          <a:rPr lang="en-US" altLang="zh-TW" sz="2800" b="0" i="1" u="none" smtClean="0">
                            <a:solidFill>
                              <a:schemeClr val="tx1"/>
                            </a:solidFill>
                            <a:latin typeface="Cambria Math" panose="02040503050406030204" pitchFamily="18" charset="0"/>
                          </a:rPr>
                          <m:t>, </m:t>
                        </m:r>
                        <m:sSub>
                          <m:sSubPr>
                            <m:ctrlPr>
                              <a:rPr lang="en-US" altLang="zh-TW" sz="2800" b="0" i="1" u="none" smtClean="0">
                                <a:solidFill>
                                  <a:schemeClr val="tx1"/>
                                </a:solidFill>
                                <a:latin typeface="Cambria Math" panose="02040503050406030204" pitchFamily="18" charset="0"/>
                              </a:rPr>
                            </m:ctrlPr>
                          </m:sSubPr>
                          <m:e>
                            <m:r>
                              <a:rPr lang="en-US" altLang="zh-TW" sz="2800" b="0" i="1" u="none" smtClean="0">
                                <a:solidFill>
                                  <a:schemeClr val="tx1"/>
                                </a:solidFill>
                                <a:latin typeface="Cambria Math" panose="02040503050406030204" pitchFamily="18" charset="0"/>
                              </a:rPr>
                              <m:t>𝜉</m:t>
                            </m:r>
                          </m:e>
                          <m:sub>
                            <m:r>
                              <a:rPr lang="en-US" altLang="zh-TW" sz="2800" b="0" i="1" u="none" smtClean="0">
                                <a:solidFill>
                                  <a:schemeClr val="tx1"/>
                                </a:solidFill>
                                <a:latin typeface="Cambria Math" panose="02040503050406030204" pitchFamily="18" charset="0"/>
                              </a:rPr>
                              <m:t>𝑖</m:t>
                            </m:r>
                          </m:sub>
                        </m:sSub>
                      </m:lim>
                    </m:limLow>
                    <m:r>
                      <a:rPr lang="en-US" altLang="zh-TW" sz="2800" b="0" i="1" u="none" smtClean="0">
                        <a:solidFill>
                          <a:schemeClr val="tx1"/>
                        </a:solidFill>
                        <a:latin typeface="Cambria Math" panose="02040503050406030204" pitchFamily="18" charset="0"/>
                      </a:rPr>
                      <m:t>   </m:t>
                    </m:r>
                    <m:f>
                      <m:fPr>
                        <m:ctrlPr>
                          <a:rPr lang="en-US" altLang="zh-TW" sz="2800" b="0" i="1" u="none" smtClean="0">
                            <a:solidFill>
                              <a:schemeClr val="tx1"/>
                            </a:solidFill>
                            <a:latin typeface="Cambria Math" panose="02040503050406030204" pitchFamily="18" charset="0"/>
                          </a:rPr>
                        </m:ctrlPr>
                      </m:fPr>
                      <m:num>
                        <m:r>
                          <a:rPr lang="en-US" altLang="zh-TW" sz="2800" b="0" i="1" u="none" smtClean="0">
                            <a:solidFill>
                              <a:schemeClr val="tx1"/>
                            </a:solidFill>
                            <a:latin typeface="Cambria Math" panose="02040503050406030204" pitchFamily="18" charset="0"/>
                          </a:rPr>
                          <m:t>1</m:t>
                        </m:r>
                      </m:num>
                      <m:den>
                        <m:r>
                          <a:rPr lang="en-US" altLang="zh-TW" sz="2800" b="0" i="1" u="none" smtClean="0">
                            <a:solidFill>
                              <a:schemeClr val="tx1"/>
                            </a:solidFill>
                            <a:latin typeface="Cambria Math" panose="02040503050406030204" pitchFamily="18" charset="0"/>
                          </a:rPr>
                          <m:t>2</m:t>
                        </m:r>
                      </m:den>
                    </m:f>
                    <m:sSup>
                      <m:sSupPr>
                        <m:ctrlPr>
                          <a:rPr lang="en-US" altLang="zh-TW" sz="2800" b="0" i="1" u="none" smtClean="0">
                            <a:solidFill>
                              <a:schemeClr val="tx1"/>
                            </a:solidFill>
                            <a:latin typeface="Cambria Math" panose="02040503050406030204" pitchFamily="18" charset="0"/>
                          </a:rPr>
                        </m:ctrlPr>
                      </m:sSupPr>
                      <m:e>
                        <m:r>
                          <a:rPr lang="en-US" altLang="zh-TW" sz="2800" b="0" i="1" u="none" smtClean="0">
                            <a:solidFill>
                              <a:schemeClr val="tx1"/>
                            </a:solidFill>
                            <a:latin typeface="Cambria Math" panose="02040503050406030204" pitchFamily="18" charset="0"/>
                          </a:rPr>
                          <m:t>𝑤</m:t>
                        </m:r>
                      </m:e>
                      <m:sup>
                        <m:r>
                          <a:rPr lang="en-US" altLang="zh-TW" sz="2800" b="0" i="1" u="none" smtClean="0">
                            <a:solidFill>
                              <a:schemeClr val="tx1"/>
                            </a:solidFill>
                            <a:latin typeface="Cambria Math" panose="02040503050406030204" pitchFamily="18" charset="0"/>
                          </a:rPr>
                          <m:t>𝑇</m:t>
                        </m:r>
                      </m:sup>
                    </m:sSup>
                    <m:r>
                      <a:rPr lang="en-US" altLang="zh-TW" sz="2800" b="0" i="1" u="none" smtClean="0">
                        <a:solidFill>
                          <a:schemeClr val="tx1"/>
                        </a:solidFill>
                        <a:latin typeface="Cambria Math" panose="02040503050406030204" pitchFamily="18" charset="0"/>
                      </a:rPr>
                      <m:t>𝑤</m:t>
                    </m:r>
                    <m:r>
                      <a:rPr lang="en-US" altLang="zh-TW" sz="2800" b="0" i="1" u="none" smtClean="0">
                        <a:solidFill>
                          <a:schemeClr val="tx1"/>
                        </a:solidFill>
                        <a:latin typeface="Cambria Math" panose="02040503050406030204" pitchFamily="18" charset="0"/>
                      </a:rPr>
                      <m:t>+</m:t>
                    </m:r>
                    <m:r>
                      <a:rPr lang="en-US" altLang="zh-TW" sz="2800" b="0" i="1" u="none" smtClean="0">
                        <a:solidFill>
                          <a:schemeClr val="tx1"/>
                        </a:solidFill>
                        <a:latin typeface="Cambria Math" panose="02040503050406030204" pitchFamily="18" charset="0"/>
                      </a:rPr>
                      <m:t>𝐶</m:t>
                    </m:r>
                    <m:nary>
                      <m:naryPr>
                        <m:chr m:val="∑"/>
                        <m:supHide m:val="on"/>
                        <m:ctrlPr>
                          <a:rPr lang="en-US" altLang="zh-TW" sz="2800" b="0" i="1" u="none" smtClean="0">
                            <a:solidFill>
                              <a:schemeClr val="tx1"/>
                            </a:solidFill>
                            <a:latin typeface="Cambria Math" panose="02040503050406030204" pitchFamily="18" charset="0"/>
                          </a:rPr>
                        </m:ctrlPr>
                      </m:naryPr>
                      <m:sub>
                        <m:r>
                          <a:rPr lang="en-US" altLang="zh-TW" sz="2800" b="0" i="1" u="none" smtClean="0">
                            <a:solidFill>
                              <a:schemeClr val="tx1"/>
                            </a:solidFill>
                            <a:latin typeface="Cambria Math" panose="02040503050406030204" pitchFamily="18" charset="0"/>
                          </a:rPr>
                          <m:t>𝑖</m:t>
                        </m:r>
                      </m:sub>
                      <m:sup/>
                      <m:e>
                        <m:sSub>
                          <m:sSubPr>
                            <m:ctrlPr>
                              <a:rPr lang="en-US" altLang="zh-TW" sz="2800" b="0" i="1" u="none" smtClean="0">
                                <a:solidFill>
                                  <a:schemeClr val="tx1"/>
                                </a:solidFill>
                                <a:latin typeface="Cambria Math" panose="02040503050406030204" pitchFamily="18" charset="0"/>
                              </a:rPr>
                            </m:ctrlPr>
                          </m:sSubPr>
                          <m:e>
                            <m:r>
                              <a:rPr lang="en-US" altLang="zh-TW" sz="2800" b="0" i="1" u="none" smtClean="0">
                                <a:solidFill>
                                  <a:schemeClr val="tx1"/>
                                </a:solidFill>
                                <a:latin typeface="Cambria Math" panose="02040503050406030204" pitchFamily="18" charset="0"/>
                              </a:rPr>
                              <m:t>𝜉</m:t>
                            </m:r>
                          </m:e>
                          <m:sub>
                            <m:r>
                              <a:rPr lang="en-US" altLang="zh-TW" sz="2800" b="0" i="1" u="none" smtClean="0">
                                <a:solidFill>
                                  <a:schemeClr val="tx1"/>
                                </a:solidFill>
                                <a:latin typeface="Cambria Math" panose="02040503050406030204" pitchFamily="18" charset="0"/>
                              </a:rPr>
                              <m:t>𝑖</m:t>
                            </m:r>
                          </m:sub>
                        </m:sSub>
                      </m:e>
                    </m:nary>
                  </m:oMath>
                </a14:m>
                <a:r>
                  <a:rPr lang="en-US" altLang="zh-TW" sz="2800" u="none" dirty="0" smtClean="0">
                    <a:solidFill>
                      <a:schemeClr val="tx1"/>
                    </a:solidFill>
                  </a:rPr>
                  <a:t>  </a:t>
                </a:r>
              </a:p>
              <a:p>
                <a:pPr marL="0" lvl="1" indent="-400050">
                  <a:lnSpc>
                    <a:spcPct val="80000"/>
                  </a:lnSpc>
                </a:pPr>
                <a:r>
                  <a:rPr lang="en-US" sz="2800" u="none" dirty="0" smtClean="0">
                    <a:solidFill>
                      <a:schemeClr val="tx1"/>
                    </a:solidFill>
                  </a:rPr>
                  <a:t>  </a:t>
                </a:r>
              </a:p>
              <a:p>
                <a:pPr marL="0" lvl="1" indent="-400050">
                  <a:lnSpc>
                    <a:spcPct val="80000"/>
                  </a:lnSpc>
                </a:pPr>
                <a:r>
                  <a:rPr lang="en-US" sz="2800" u="none" dirty="0" smtClean="0">
                    <a:solidFill>
                      <a:schemeClr val="tx1"/>
                    </a:solidFill>
                  </a:rPr>
                  <a:t>s.t </a:t>
                </a:r>
                <a14:m>
                  <m:oMath xmlns:m="http://schemas.openxmlformats.org/officeDocument/2006/math">
                    <m:r>
                      <a:rPr lang="en-US" altLang="zh-TW" sz="2800" b="0" i="0" u="none" smtClean="0">
                        <a:solidFill>
                          <a:schemeClr val="tx1"/>
                        </a:solidFill>
                        <a:latin typeface="Cambria Math" panose="02040503050406030204" pitchFamily="18" charset="0"/>
                      </a:rPr>
                      <m:t>      </m:t>
                    </m:r>
                    <m:sSub>
                      <m:sSubPr>
                        <m:ctrlPr>
                          <a:rPr lang="en-US" altLang="zh-TW" sz="2800" b="0" i="1" u="none" smtClean="0">
                            <a:solidFill>
                              <a:schemeClr val="tx1"/>
                            </a:solidFill>
                            <a:latin typeface="Cambria Math" panose="02040503050406030204" pitchFamily="18" charset="0"/>
                          </a:rPr>
                        </m:ctrlPr>
                      </m:sSubPr>
                      <m:e>
                        <m:r>
                          <m:rPr>
                            <m:sty m:val="p"/>
                          </m:rPr>
                          <a:rPr lang="en-US" altLang="zh-TW" sz="2800" b="0" i="0" u="none" smtClean="0">
                            <a:solidFill>
                              <a:schemeClr val="tx1"/>
                            </a:solidFill>
                            <a:latin typeface="Cambria Math" panose="02040503050406030204" pitchFamily="18" charset="0"/>
                          </a:rPr>
                          <m:t>y</m:t>
                        </m:r>
                      </m:e>
                      <m:sub>
                        <m:r>
                          <m:rPr>
                            <m:sty m:val="p"/>
                          </m:rPr>
                          <a:rPr lang="en-US" altLang="zh-TW" sz="2800" b="0" i="0" u="none" smtClean="0">
                            <a:solidFill>
                              <a:schemeClr val="tx1"/>
                            </a:solidFill>
                            <a:latin typeface="Cambria Math" panose="02040503050406030204" pitchFamily="18" charset="0"/>
                          </a:rPr>
                          <m:t>i</m:t>
                        </m:r>
                      </m:sub>
                    </m:sSub>
                    <m:sSup>
                      <m:sSupPr>
                        <m:ctrlPr>
                          <a:rPr lang="en-US" altLang="zh-TW" sz="2800" b="0" i="1" u="none" smtClean="0">
                            <a:solidFill>
                              <a:schemeClr val="tx1"/>
                            </a:solidFill>
                            <a:latin typeface="Cambria Math" panose="02040503050406030204" pitchFamily="18" charset="0"/>
                          </a:rPr>
                        </m:ctrlPr>
                      </m:sSupPr>
                      <m:e>
                        <m:r>
                          <m:rPr>
                            <m:sty m:val="p"/>
                          </m:rPr>
                          <a:rPr lang="en-US" altLang="zh-TW" sz="2800" b="0" i="0" u="none" smtClean="0">
                            <a:solidFill>
                              <a:schemeClr val="tx1"/>
                            </a:solidFill>
                            <a:latin typeface="Cambria Math" panose="02040503050406030204" pitchFamily="18" charset="0"/>
                          </a:rPr>
                          <m:t>w</m:t>
                        </m:r>
                      </m:e>
                      <m:sup>
                        <m:r>
                          <m:rPr>
                            <m:sty m:val="p"/>
                          </m:rPr>
                          <a:rPr lang="en-US" altLang="zh-TW" sz="2800" b="0" i="0" u="none" smtClean="0">
                            <a:solidFill>
                              <a:schemeClr val="tx1"/>
                            </a:solidFill>
                            <a:latin typeface="Cambria Math" panose="02040503050406030204" pitchFamily="18" charset="0"/>
                          </a:rPr>
                          <m:t>T</m:t>
                        </m:r>
                      </m:sup>
                    </m:sSup>
                    <m:r>
                      <a:rPr lang="en-US" altLang="zh-TW" sz="2800" b="0" i="1" u="none" smtClean="0">
                        <a:solidFill>
                          <a:srgbClr val="FF0000"/>
                        </a:solidFill>
                        <a:latin typeface="Cambria Math" panose="02040503050406030204" pitchFamily="18" charset="0"/>
                      </a:rPr>
                      <m:t>𝜙</m:t>
                    </m:r>
                    <m:d>
                      <m:dPr>
                        <m:ctrlPr>
                          <a:rPr lang="en-US" altLang="zh-TW" sz="2800" b="0" i="1" u="none" smtClean="0">
                            <a:solidFill>
                              <a:srgbClr val="FF0000"/>
                            </a:solidFill>
                            <a:latin typeface="Cambria Math" panose="02040503050406030204" pitchFamily="18" charset="0"/>
                          </a:rPr>
                        </m:ctrlPr>
                      </m:dPr>
                      <m:e>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𝑥</m:t>
                            </m:r>
                          </m:e>
                          <m:sub>
                            <m:r>
                              <a:rPr lang="en-US" altLang="zh-TW" sz="2800" b="0" i="1" u="none" smtClean="0">
                                <a:solidFill>
                                  <a:srgbClr val="FF0000"/>
                                </a:solidFill>
                                <a:latin typeface="Cambria Math" panose="02040503050406030204" pitchFamily="18" charset="0"/>
                              </a:rPr>
                              <m:t>𝑖</m:t>
                            </m:r>
                          </m:sub>
                        </m:sSub>
                      </m:e>
                    </m:d>
                    <m:r>
                      <a:rPr lang="en-US" altLang="zh-TW" sz="2800" b="0" i="1" u="none" smtClean="0">
                        <a:solidFill>
                          <a:schemeClr val="tx1"/>
                        </a:solidFill>
                        <a:latin typeface="Cambria Math" panose="02040503050406030204" pitchFamily="18" charset="0"/>
                      </a:rPr>
                      <m:t>≥1−</m:t>
                    </m:r>
                    <m:sSub>
                      <m:sSubPr>
                        <m:ctrlPr>
                          <a:rPr lang="en-US" altLang="zh-TW" sz="2800" b="0" i="1" u="none" smtClean="0">
                            <a:solidFill>
                              <a:schemeClr val="tx1"/>
                            </a:solidFill>
                            <a:latin typeface="Cambria Math" panose="02040503050406030204" pitchFamily="18" charset="0"/>
                          </a:rPr>
                        </m:ctrlPr>
                      </m:sSubPr>
                      <m:e>
                        <m:r>
                          <a:rPr lang="en-US" altLang="zh-TW" sz="2800" b="0" i="1" u="none" smtClean="0">
                            <a:solidFill>
                              <a:schemeClr val="tx1"/>
                            </a:solidFill>
                            <a:latin typeface="Cambria Math" panose="02040503050406030204" pitchFamily="18" charset="0"/>
                          </a:rPr>
                          <m:t>𝜉</m:t>
                        </m:r>
                      </m:e>
                      <m:sub>
                        <m:r>
                          <a:rPr lang="en-US" altLang="zh-TW" sz="2800" b="0" i="1" u="none" smtClean="0">
                            <a:solidFill>
                              <a:schemeClr val="tx1"/>
                            </a:solidFill>
                            <a:latin typeface="Cambria Math" panose="02040503050406030204" pitchFamily="18" charset="0"/>
                          </a:rPr>
                          <m:t>𝑖</m:t>
                        </m:r>
                      </m:sub>
                    </m:sSub>
                    <m:r>
                      <a:rPr lang="en-US" altLang="zh-TW" sz="2800" b="0" i="1" u="none" smtClean="0">
                        <a:solidFill>
                          <a:schemeClr val="tx1"/>
                        </a:solidFill>
                        <a:latin typeface="Cambria Math" panose="02040503050406030204" pitchFamily="18" charset="0"/>
                      </a:rPr>
                      <m:t> </m:t>
                    </m:r>
                  </m:oMath>
                </a14:m>
                <a:endParaRPr lang="en-US" altLang="zh-TW" sz="2800" b="0" i="1" u="none" dirty="0" smtClean="0">
                  <a:solidFill>
                    <a:schemeClr val="tx1"/>
                  </a:solidFill>
                  <a:latin typeface="Cambria Math" panose="02040503050406030204" pitchFamily="18" charset="0"/>
                </a:endParaRPr>
              </a:p>
              <a:p>
                <a:pPr marL="0" lvl="1" indent="-400050">
                  <a:lnSpc>
                    <a:spcPct val="80000"/>
                  </a:lnSpc>
                </a:pPr>
                <a:endParaRPr lang="en-US" altLang="zh-TW" sz="2800" i="1" u="none" dirty="0">
                  <a:latin typeface="Cambria Math" panose="02040503050406030204" pitchFamily="18" charset="0"/>
                </a:endParaRPr>
              </a:p>
              <a:p>
                <a:pPr marL="0" lvl="1" indent="-400050">
                  <a:lnSpc>
                    <a:spcPct val="80000"/>
                  </a:lnSpc>
                </a:pPr>
                <a14:m>
                  <m:oMathPara xmlns:m="http://schemas.openxmlformats.org/officeDocument/2006/math">
                    <m:oMathParaPr>
                      <m:jc m:val="centerGroup"/>
                    </m:oMathParaPr>
                    <m:oMath xmlns:m="http://schemas.openxmlformats.org/officeDocument/2006/math">
                      <m:sSub>
                        <m:sSubPr>
                          <m:ctrlPr>
                            <a:rPr lang="en-US" altLang="zh-TW" sz="2800" b="0" i="1" u="none" smtClean="0">
                              <a:solidFill>
                                <a:schemeClr val="tx1"/>
                              </a:solidFill>
                              <a:latin typeface="Cambria Math" panose="02040503050406030204" pitchFamily="18" charset="0"/>
                            </a:rPr>
                          </m:ctrlPr>
                        </m:sSubPr>
                        <m:e>
                          <m:r>
                            <a:rPr lang="en-US" altLang="zh-TW" sz="2800" b="0" i="1" u="none" smtClean="0">
                              <a:solidFill>
                                <a:schemeClr val="tx1"/>
                              </a:solidFill>
                              <a:latin typeface="Cambria Math" panose="02040503050406030204" pitchFamily="18" charset="0"/>
                            </a:rPr>
                            <m:t>𝜉</m:t>
                          </m:r>
                        </m:e>
                        <m:sub>
                          <m:r>
                            <a:rPr lang="en-US" altLang="zh-TW" sz="2800" b="0" i="1" u="none" smtClean="0">
                              <a:solidFill>
                                <a:schemeClr val="tx1"/>
                              </a:solidFill>
                              <a:latin typeface="Cambria Math" panose="02040503050406030204" pitchFamily="18" charset="0"/>
                            </a:rPr>
                            <m:t>𝑖</m:t>
                          </m:r>
                        </m:sub>
                      </m:sSub>
                      <m:r>
                        <a:rPr lang="en-US" altLang="zh-TW" sz="2800" b="0" i="1" u="none" smtClean="0">
                          <a:solidFill>
                            <a:schemeClr val="tx1"/>
                          </a:solidFill>
                          <a:latin typeface="Cambria Math" panose="02040503050406030204" pitchFamily="18" charset="0"/>
                        </a:rPr>
                        <m:t>≥0   </m:t>
                      </m:r>
                      <m:r>
                        <a:rPr lang="en-US" sz="2800" b="0" i="1" u="none" smtClean="0">
                          <a:solidFill>
                            <a:schemeClr val="tx1"/>
                          </a:solidFill>
                          <a:latin typeface="Cambria Math" panose="02040503050406030204" pitchFamily="18" charset="0"/>
                        </a:rPr>
                        <m:t>∀</m:t>
                      </m:r>
                      <m:r>
                        <a:rPr lang="en-US" sz="2800" b="0" i="1" u="none" smtClean="0">
                          <a:solidFill>
                            <a:schemeClr val="tx1"/>
                          </a:solidFill>
                          <a:latin typeface="Cambria Math" panose="02040503050406030204" pitchFamily="18" charset="0"/>
                        </a:rPr>
                        <m:t>𝑖</m:t>
                      </m:r>
                    </m:oMath>
                  </m:oMathPara>
                </a14:m>
                <a:endParaRPr lang="en-US" sz="2800" b="0" u="none" dirty="0" smtClean="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45071" y="2110788"/>
                <a:ext cx="4136325" cy="2729722"/>
              </a:xfrm>
              <a:prstGeom prst="rect">
                <a:avLst/>
              </a:prstGeom>
              <a:blipFill rotWithShape="0">
                <a:blip r:embed="rId6"/>
                <a:stretch>
                  <a:fillRect l="-2946" t="-5357"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48096" y="2094653"/>
                <a:ext cx="3468770" cy="2858347"/>
              </a:xfrm>
              <a:prstGeom prst="rect">
                <a:avLst/>
              </a:prstGeom>
            </p:spPr>
            <p:txBody>
              <a:bodyPr wrap="none">
                <a:spAutoFit/>
              </a:bodyPr>
              <a:lstStyle/>
              <a:p>
                <a:pPr marL="0" lvl="1" indent="-400050">
                  <a:lnSpc>
                    <a:spcPct val="80000"/>
                  </a:lnSpc>
                </a:pPr>
                <a:r>
                  <a:rPr lang="en-US" altLang="zh-TW" sz="2800" b="0" i="1" u="none" dirty="0" smtClean="0">
                    <a:solidFill>
                      <a:schemeClr val="tx1"/>
                    </a:solidFill>
                    <a:latin typeface="Cambria Math" panose="02040503050406030204" pitchFamily="18" charset="0"/>
                  </a:rPr>
                  <a:t>Dual:</a:t>
                </a:r>
              </a:p>
              <a:p>
                <a:pPr marL="0" lvl="1" indent="-400050">
                  <a:lnSpc>
                    <a:spcPct val="80000"/>
                  </a:lnSpc>
                </a:pPr>
                <a:endParaRPr lang="en-US" altLang="zh-TW" sz="2800" b="0" i="1" u="none" dirty="0" smtClean="0">
                  <a:solidFill>
                    <a:schemeClr val="tx1"/>
                  </a:solidFill>
                  <a:latin typeface="Cambria Math" panose="02040503050406030204" pitchFamily="18" charset="0"/>
                </a:endParaRPr>
              </a:p>
              <a:p>
                <a:pPr marL="0" lvl="1" indent="-400050">
                  <a:lnSpc>
                    <a:spcPct val="80000"/>
                  </a:lnSpc>
                </a:pPr>
                <a14:m>
                  <m:oMathPara xmlns:m="http://schemas.openxmlformats.org/officeDocument/2006/math">
                    <m:oMathParaPr>
                      <m:jc m:val="centerGroup"/>
                    </m:oMathParaPr>
                    <m:oMath xmlns:m="http://schemas.openxmlformats.org/officeDocument/2006/math">
                      <m:limLow>
                        <m:limLowPr>
                          <m:ctrlPr>
                            <a:rPr lang="en-US" altLang="zh-TW" sz="2800" b="0" i="1" u="none" smtClean="0">
                              <a:solidFill>
                                <a:schemeClr val="tx1"/>
                              </a:solidFill>
                              <a:latin typeface="Cambria Math" panose="02040503050406030204" pitchFamily="18" charset="0"/>
                            </a:rPr>
                          </m:ctrlPr>
                        </m:limLowPr>
                        <m:e>
                          <m:r>
                            <m:rPr>
                              <m:sty m:val="p"/>
                            </m:rPr>
                            <a:rPr lang="en-US" altLang="zh-TW" sz="2800" b="0" i="0" u="none" smtClean="0">
                              <a:solidFill>
                                <a:schemeClr val="tx1"/>
                              </a:solidFill>
                              <a:latin typeface="Cambria Math" panose="02040503050406030204" pitchFamily="18" charset="0"/>
                            </a:rPr>
                            <m:t>min</m:t>
                          </m:r>
                        </m:e>
                        <m:lim>
                          <m:r>
                            <a:rPr lang="en-US" altLang="zh-TW" sz="2800" b="0" i="1" u="none" smtClean="0">
                              <a:solidFill>
                                <a:schemeClr val="tx1"/>
                              </a:solidFill>
                              <a:latin typeface="Cambria Math" panose="02040503050406030204" pitchFamily="18" charset="0"/>
                            </a:rPr>
                            <m:t>𝛼</m:t>
                          </m:r>
                        </m:lim>
                      </m:limLow>
                      <m:r>
                        <a:rPr lang="en-US" altLang="zh-TW" sz="2800" b="0" i="1" u="none" smtClean="0">
                          <a:solidFill>
                            <a:schemeClr val="tx1"/>
                          </a:solidFill>
                          <a:latin typeface="Cambria Math" panose="02040503050406030204" pitchFamily="18" charset="0"/>
                        </a:rPr>
                        <m:t>   </m:t>
                      </m:r>
                      <m:f>
                        <m:fPr>
                          <m:ctrlPr>
                            <a:rPr lang="en-US" altLang="zh-TW" sz="2800" b="0" i="1" u="none" smtClean="0">
                              <a:solidFill>
                                <a:schemeClr val="tx1"/>
                              </a:solidFill>
                              <a:latin typeface="Cambria Math" panose="02040503050406030204" pitchFamily="18" charset="0"/>
                            </a:rPr>
                          </m:ctrlPr>
                        </m:fPr>
                        <m:num>
                          <m:r>
                            <a:rPr lang="en-US" altLang="zh-TW" sz="2800" b="0" i="1" u="none" smtClean="0">
                              <a:solidFill>
                                <a:schemeClr val="tx1"/>
                              </a:solidFill>
                              <a:latin typeface="Cambria Math" panose="02040503050406030204" pitchFamily="18" charset="0"/>
                            </a:rPr>
                            <m:t>1</m:t>
                          </m:r>
                        </m:num>
                        <m:den>
                          <m:r>
                            <a:rPr lang="en-US" altLang="zh-TW" sz="2800" b="0" i="1" u="none" smtClean="0">
                              <a:solidFill>
                                <a:schemeClr val="tx1"/>
                              </a:solidFill>
                              <a:latin typeface="Cambria Math" panose="02040503050406030204" pitchFamily="18" charset="0"/>
                            </a:rPr>
                            <m:t>2</m:t>
                          </m:r>
                        </m:den>
                      </m:f>
                      <m:sSup>
                        <m:sSupPr>
                          <m:ctrlPr>
                            <a:rPr lang="en-US" altLang="zh-TW" sz="2800" b="0" i="1" u="none" smtClean="0">
                              <a:solidFill>
                                <a:schemeClr val="tx1"/>
                              </a:solidFill>
                              <a:latin typeface="Cambria Math" panose="02040503050406030204" pitchFamily="18" charset="0"/>
                            </a:rPr>
                          </m:ctrlPr>
                        </m:sSupPr>
                        <m:e>
                          <m:r>
                            <a:rPr lang="en-US" altLang="zh-TW" sz="2800" b="0" i="1" u="none" smtClean="0">
                              <a:solidFill>
                                <a:schemeClr val="tx1"/>
                              </a:solidFill>
                              <a:latin typeface="Cambria Math" panose="02040503050406030204" pitchFamily="18" charset="0"/>
                            </a:rPr>
                            <m:t>𝛼</m:t>
                          </m:r>
                        </m:e>
                        <m:sup>
                          <m:r>
                            <a:rPr lang="en-US" altLang="zh-TW" sz="2800" b="0" i="1" u="none" smtClean="0">
                              <a:solidFill>
                                <a:schemeClr val="tx1"/>
                              </a:solidFill>
                              <a:latin typeface="Cambria Math" panose="02040503050406030204" pitchFamily="18" charset="0"/>
                            </a:rPr>
                            <m:t>𝑇</m:t>
                          </m:r>
                        </m:sup>
                      </m:sSup>
                      <m:r>
                        <m:rPr>
                          <m:sty m:val="p"/>
                        </m:rPr>
                        <a:rPr lang="en-US" altLang="zh-TW" sz="2800" i="1" u="none" smtClean="0">
                          <a:solidFill>
                            <a:srgbClr val="FF0000"/>
                          </a:solidFill>
                          <a:latin typeface="Cambria Math" panose="02040503050406030204" pitchFamily="18" charset="0"/>
                        </a:rPr>
                        <m:t>Q</m:t>
                      </m:r>
                      <m:r>
                        <a:rPr lang="en-US" altLang="zh-TW" sz="2800" b="0" i="1" u="none" smtClean="0">
                          <a:latin typeface="Cambria Math" panose="02040503050406030204" pitchFamily="18" charset="0"/>
                        </a:rPr>
                        <m:t>𝛼</m:t>
                      </m:r>
                      <m:r>
                        <a:rPr lang="en-US" altLang="zh-TW" sz="2800" b="0" i="1" u="none" smtClean="0">
                          <a:latin typeface="Cambria Math" panose="02040503050406030204" pitchFamily="18" charset="0"/>
                        </a:rPr>
                        <m:t>−</m:t>
                      </m:r>
                      <m:sSup>
                        <m:sSupPr>
                          <m:ctrlPr>
                            <a:rPr lang="en-US" altLang="zh-TW" sz="2800" b="0" i="1" u="none" smtClean="0">
                              <a:latin typeface="Cambria Math" panose="02040503050406030204" pitchFamily="18" charset="0"/>
                            </a:rPr>
                          </m:ctrlPr>
                        </m:sSupPr>
                        <m:e>
                          <m:r>
                            <a:rPr lang="en-US" altLang="zh-TW" sz="2800" b="0" i="1" u="none" smtClean="0">
                              <a:latin typeface="Cambria Math" panose="02040503050406030204" pitchFamily="18" charset="0"/>
                            </a:rPr>
                            <m:t>𝑒</m:t>
                          </m:r>
                        </m:e>
                        <m:sup>
                          <m:r>
                            <a:rPr lang="en-US" altLang="zh-TW" sz="2800" b="0" i="1" u="none" smtClean="0">
                              <a:latin typeface="Cambria Math" panose="02040503050406030204" pitchFamily="18" charset="0"/>
                            </a:rPr>
                            <m:t>𝑇</m:t>
                          </m:r>
                        </m:sup>
                      </m:sSup>
                      <m:r>
                        <a:rPr lang="en-US" altLang="zh-TW" sz="2800" b="0" i="1" u="none" smtClean="0">
                          <a:latin typeface="Cambria Math" panose="02040503050406030204" pitchFamily="18" charset="0"/>
                        </a:rPr>
                        <m:t>𝛼</m:t>
                      </m:r>
                    </m:oMath>
                  </m:oMathPara>
                </a14:m>
                <a:endParaRPr lang="en-US" altLang="zh-TW" sz="2800" b="0" u="none" dirty="0" smtClean="0"/>
              </a:p>
              <a:p>
                <a:pPr marL="0" lvl="1" indent="-400050">
                  <a:lnSpc>
                    <a:spcPct val="80000"/>
                  </a:lnSpc>
                </a:pPr>
                <a:endParaRPr lang="en-US" sz="2800" u="none" dirty="0" smtClean="0">
                  <a:solidFill>
                    <a:schemeClr val="tx1"/>
                  </a:solidFill>
                </a:endParaRPr>
              </a:p>
              <a:p>
                <a:pPr marL="0" lvl="1" indent="-400050">
                  <a:lnSpc>
                    <a:spcPct val="80000"/>
                  </a:lnSpc>
                </a:pPr>
                <a:r>
                  <a:rPr lang="en-US" sz="2800" u="none" dirty="0" smtClean="0">
                    <a:solidFill>
                      <a:schemeClr val="tx1"/>
                    </a:solidFill>
                  </a:rPr>
                  <a:t>    s.t </a:t>
                </a:r>
                <a14:m>
                  <m:oMath xmlns:m="http://schemas.openxmlformats.org/officeDocument/2006/math">
                    <m:r>
                      <a:rPr lang="en-US" altLang="zh-TW" sz="2800" b="0" i="0" u="none" smtClean="0">
                        <a:solidFill>
                          <a:schemeClr val="tx1"/>
                        </a:solidFill>
                        <a:latin typeface="Cambria Math" panose="02040503050406030204" pitchFamily="18" charset="0"/>
                      </a:rPr>
                      <m:t>     </m:t>
                    </m:r>
                    <m:r>
                      <a:rPr lang="en-US" altLang="zh-TW" sz="2800" b="0" i="1" u="none" smtClean="0">
                        <a:solidFill>
                          <a:schemeClr val="tx1"/>
                        </a:solidFill>
                        <a:latin typeface="Cambria Math" panose="02040503050406030204" pitchFamily="18" charset="0"/>
                      </a:rPr>
                      <m:t>0≤</m:t>
                    </m:r>
                    <m:r>
                      <a:rPr lang="en-US" altLang="zh-TW" sz="2800" b="0" i="1" u="none" smtClean="0">
                        <a:solidFill>
                          <a:schemeClr val="tx1"/>
                        </a:solidFill>
                        <a:latin typeface="Cambria Math" panose="02040503050406030204" pitchFamily="18" charset="0"/>
                      </a:rPr>
                      <m:t>𝛼</m:t>
                    </m:r>
                    <m:r>
                      <a:rPr lang="en-US" altLang="zh-TW" sz="2800" b="0" i="1" u="none" smtClean="0">
                        <a:solidFill>
                          <a:schemeClr val="tx1"/>
                        </a:solidFill>
                        <a:latin typeface="Cambria Math" panose="02040503050406030204" pitchFamily="18" charset="0"/>
                      </a:rPr>
                      <m:t>≤</m:t>
                    </m:r>
                    <m:r>
                      <a:rPr lang="en-US" altLang="zh-TW" sz="2800" b="0" i="1" u="none" smtClean="0">
                        <a:solidFill>
                          <a:schemeClr val="tx1"/>
                        </a:solidFill>
                        <a:latin typeface="Cambria Math" panose="02040503050406030204" pitchFamily="18" charset="0"/>
                      </a:rPr>
                      <m:t>𝐶</m:t>
                    </m:r>
                    <m:r>
                      <a:rPr lang="en-US" altLang="zh-TW" sz="2800" b="0" i="1" u="none" smtClean="0">
                        <a:solidFill>
                          <a:schemeClr val="tx1"/>
                        </a:solidFill>
                        <a:latin typeface="Cambria Math" panose="02040503050406030204" pitchFamily="18" charset="0"/>
                      </a:rPr>
                      <m:t>  ∀</m:t>
                    </m:r>
                    <m:r>
                      <a:rPr lang="en-US" sz="2800" b="0" i="1" u="none" smtClean="0">
                        <a:solidFill>
                          <a:schemeClr val="tx1"/>
                        </a:solidFill>
                        <a:latin typeface="Cambria Math" panose="02040503050406030204" pitchFamily="18" charset="0"/>
                      </a:rPr>
                      <m:t>𝑖</m:t>
                    </m:r>
                  </m:oMath>
                </a14:m>
                <a:endParaRPr lang="en-US" sz="2800" b="0" u="none" dirty="0" smtClean="0">
                  <a:solidFill>
                    <a:schemeClr val="tx1"/>
                  </a:solidFill>
                </a:endParaRPr>
              </a:p>
              <a:p>
                <a:pPr marL="0" lvl="1" indent="-400050">
                  <a:lnSpc>
                    <a:spcPct val="80000"/>
                  </a:lnSpc>
                </a:pPr>
                <a:endParaRPr lang="en-US" altLang="zh-TW" sz="2800" b="0" i="1" u="none" dirty="0" smtClean="0">
                  <a:latin typeface="Cambria Math" panose="02040503050406030204" pitchFamily="18" charset="0"/>
                </a:endParaRPr>
              </a:p>
              <a:p>
                <a:pPr marL="0" lvl="1" indent="-400050">
                  <a:lnSpc>
                    <a:spcPct val="80000"/>
                  </a:lnSpc>
                </a:pPr>
                <a14:m>
                  <m:oMathPara xmlns:m="http://schemas.openxmlformats.org/officeDocument/2006/math">
                    <m:oMathParaPr>
                      <m:jc m:val="centerGroup"/>
                    </m:oMathParaPr>
                    <m:oMath xmlns:m="http://schemas.openxmlformats.org/officeDocument/2006/math">
                      <m:sSub>
                        <m:sSubPr>
                          <m:ctrlPr>
                            <a:rPr lang="en-US" altLang="zh-TW" sz="2800" b="0" i="1" u="none" smtClean="0">
                              <a:latin typeface="Cambria Math" panose="02040503050406030204" pitchFamily="18" charset="0"/>
                            </a:rPr>
                          </m:ctrlPr>
                        </m:sSubPr>
                        <m:e>
                          <m:r>
                            <m:rPr>
                              <m:sty m:val="p"/>
                            </m:rPr>
                            <a:rPr lang="en-US" altLang="zh-TW" sz="2800" i="1" u="none">
                              <a:latin typeface="Cambria Math" panose="02040503050406030204" pitchFamily="18" charset="0"/>
                            </a:rPr>
                            <m:t>Q</m:t>
                          </m:r>
                        </m:e>
                        <m:sub>
                          <m:r>
                            <a:rPr lang="en-US" altLang="zh-TW" sz="2800" b="0" i="1" u="none" smtClean="0">
                              <a:latin typeface="Cambria Math" panose="02040503050406030204" pitchFamily="18" charset="0"/>
                            </a:rPr>
                            <m:t>𝑖𝑗</m:t>
                          </m:r>
                        </m:sub>
                      </m:sSub>
                      <m:r>
                        <a:rPr lang="en-US" altLang="zh-TW" sz="2800" b="0" i="1" u="none" smtClean="0">
                          <a:latin typeface="Cambria Math" panose="02040503050406030204" pitchFamily="18" charset="0"/>
                        </a:rPr>
                        <m:t>=</m:t>
                      </m:r>
                      <m:sSub>
                        <m:sSubPr>
                          <m:ctrlPr>
                            <a:rPr lang="en-US" altLang="zh-TW" sz="2800" b="0" i="1" u="none" smtClean="0">
                              <a:latin typeface="Cambria Math" panose="02040503050406030204" pitchFamily="18" charset="0"/>
                            </a:rPr>
                          </m:ctrlPr>
                        </m:sSubPr>
                        <m:e>
                          <m:r>
                            <a:rPr lang="en-US" altLang="zh-TW" sz="2800" b="0" i="1" u="none" smtClean="0">
                              <a:latin typeface="Cambria Math" panose="02040503050406030204" pitchFamily="18" charset="0"/>
                            </a:rPr>
                            <m:t>𝑦</m:t>
                          </m:r>
                        </m:e>
                        <m:sub>
                          <m:r>
                            <a:rPr lang="en-US" altLang="zh-TW" sz="2800" b="0" i="1" u="none" smtClean="0">
                              <a:latin typeface="Cambria Math" panose="02040503050406030204" pitchFamily="18" charset="0"/>
                            </a:rPr>
                            <m:t>𝑖</m:t>
                          </m:r>
                        </m:sub>
                      </m:sSub>
                      <m:r>
                        <a:rPr lang="en-US" altLang="zh-TW" sz="2800" b="0" i="1" u="none" smtClean="0">
                          <a:latin typeface="Cambria Math" panose="02040503050406030204" pitchFamily="18" charset="0"/>
                        </a:rPr>
                        <m:t> </m:t>
                      </m:r>
                      <m:sSub>
                        <m:sSubPr>
                          <m:ctrlPr>
                            <a:rPr lang="en-US" altLang="zh-TW" sz="2800" b="0" i="1" u="none" smtClean="0">
                              <a:latin typeface="Cambria Math" panose="02040503050406030204" pitchFamily="18" charset="0"/>
                            </a:rPr>
                          </m:ctrlPr>
                        </m:sSubPr>
                        <m:e>
                          <m:r>
                            <a:rPr lang="en-US" altLang="zh-TW" sz="2800" b="0" i="1" u="none" smtClean="0">
                              <a:latin typeface="Cambria Math" panose="02040503050406030204" pitchFamily="18" charset="0"/>
                            </a:rPr>
                            <m:t>𝑦</m:t>
                          </m:r>
                        </m:e>
                        <m:sub>
                          <m:r>
                            <a:rPr lang="en-US" altLang="zh-TW" sz="2800" b="0" i="1" u="none" smtClean="0">
                              <a:latin typeface="Cambria Math" panose="02040503050406030204" pitchFamily="18" charset="0"/>
                            </a:rPr>
                            <m:t>𝑗</m:t>
                          </m:r>
                        </m:sub>
                      </m:sSub>
                      <m:r>
                        <a:rPr lang="en-US" altLang="zh-TW" sz="2800" b="0" i="1" u="none" smtClean="0">
                          <a:solidFill>
                            <a:srgbClr val="FF0000"/>
                          </a:solidFill>
                          <a:latin typeface="Cambria Math" panose="02040503050406030204" pitchFamily="18" charset="0"/>
                        </a:rPr>
                        <m:t>𝐾</m:t>
                      </m:r>
                      <m:d>
                        <m:dPr>
                          <m:ctrlPr>
                            <a:rPr lang="en-US" altLang="zh-TW" sz="2800" b="0" i="1" u="none" smtClean="0">
                              <a:solidFill>
                                <a:srgbClr val="FF0000"/>
                              </a:solidFill>
                              <a:latin typeface="Cambria Math" panose="02040503050406030204" pitchFamily="18" charset="0"/>
                            </a:rPr>
                          </m:ctrlPr>
                        </m:dPr>
                        <m:e>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𝑥</m:t>
                              </m:r>
                            </m:e>
                            <m:sub>
                              <m:r>
                                <a:rPr lang="en-US" altLang="zh-TW" sz="2800" b="0" i="1" u="none" smtClean="0">
                                  <a:solidFill>
                                    <a:srgbClr val="FF0000"/>
                                  </a:solidFill>
                                  <a:latin typeface="Cambria Math" panose="02040503050406030204" pitchFamily="18" charset="0"/>
                                </a:rPr>
                                <m:t>𝑖</m:t>
                              </m:r>
                            </m:sub>
                          </m:sSub>
                          <m:r>
                            <a:rPr lang="en-US" altLang="zh-TW" sz="2800" b="0" i="1" u="none" smtClean="0">
                              <a:solidFill>
                                <a:srgbClr val="FF0000"/>
                              </a:solidFill>
                              <a:latin typeface="Cambria Math" panose="02040503050406030204" pitchFamily="18" charset="0"/>
                            </a:rPr>
                            <m:t>, </m:t>
                          </m:r>
                          <m:sSub>
                            <m:sSubPr>
                              <m:ctrlPr>
                                <a:rPr lang="en-US" altLang="zh-TW" sz="2800" b="0" i="1" u="none" smtClean="0">
                                  <a:solidFill>
                                    <a:srgbClr val="FF0000"/>
                                  </a:solidFill>
                                  <a:latin typeface="Cambria Math" panose="02040503050406030204" pitchFamily="18" charset="0"/>
                                </a:rPr>
                              </m:ctrlPr>
                            </m:sSubPr>
                            <m:e>
                              <m:r>
                                <a:rPr lang="en-US" altLang="zh-TW" sz="2800" b="0" i="1" u="none" smtClean="0">
                                  <a:solidFill>
                                    <a:srgbClr val="FF0000"/>
                                  </a:solidFill>
                                  <a:latin typeface="Cambria Math" panose="02040503050406030204" pitchFamily="18" charset="0"/>
                                </a:rPr>
                                <m:t>𝑥</m:t>
                              </m:r>
                            </m:e>
                            <m:sub>
                              <m:r>
                                <a:rPr lang="en-US" altLang="zh-TW" sz="2800" b="0" i="1" u="none" smtClean="0">
                                  <a:solidFill>
                                    <a:srgbClr val="FF0000"/>
                                  </a:solidFill>
                                  <a:latin typeface="Cambria Math" panose="02040503050406030204" pitchFamily="18" charset="0"/>
                                </a:rPr>
                                <m:t>𝑗</m:t>
                              </m:r>
                            </m:sub>
                          </m:sSub>
                        </m:e>
                      </m:d>
                    </m:oMath>
                  </m:oMathPara>
                </a14:m>
                <a:endParaRPr lang="en-US" sz="2800" b="0" u="none" dirty="0" smtClean="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148096" y="2094653"/>
                <a:ext cx="3468770" cy="2858347"/>
              </a:xfrm>
              <a:prstGeom prst="rect">
                <a:avLst/>
              </a:prstGeom>
              <a:blipFill rotWithShape="0">
                <a:blip r:embed="rId7"/>
                <a:stretch>
                  <a:fillRect l="-3691" t="-5330" b="-2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06208" y="5048071"/>
                <a:ext cx="7347192" cy="1231940"/>
              </a:xfrm>
              <a:prstGeom prst="rect">
                <a:avLst/>
              </a:prstGeom>
            </p:spPr>
            <p:txBody>
              <a:bodyPr wrap="square">
                <a:spAutoFit/>
              </a:bodyPr>
              <a:lstStyle/>
              <a:p>
                <a:r>
                  <a:rPr lang="en-US" sz="2400" u="none" dirty="0" smtClean="0">
                    <a:solidFill>
                      <a:srgbClr val="0000FF"/>
                    </a:solidFill>
                  </a:rPr>
                  <a:t>Theorem: </a:t>
                </a:r>
                <a:r>
                  <a:rPr lang="en-US" sz="2400" u="none" dirty="0"/>
                  <a:t>Let </a:t>
                </a:r>
                <a:r>
                  <a:rPr lang="en-US" sz="2400" u="none" dirty="0">
                    <a:solidFill>
                      <a:srgbClr val="0000FF"/>
                    </a:solidFill>
                  </a:rPr>
                  <a:t>w*</a:t>
                </a:r>
                <a:r>
                  <a:rPr lang="en-US" sz="2400" u="none" dirty="0"/>
                  <a:t> be the minimizer </a:t>
                </a:r>
                <a:r>
                  <a:rPr lang="en-US" sz="2400" u="none" dirty="0" smtClean="0"/>
                  <a:t>of the primal problem, </a:t>
                </a:r>
                <a14:m>
                  <m:oMath xmlns:m="http://schemas.openxmlformats.org/officeDocument/2006/math">
                    <m:sSup>
                      <m:sSupPr>
                        <m:ctrlPr>
                          <a:rPr lang="en-US" altLang="zh-TW" sz="2400" b="0" i="1" u="none" smtClean="0">
                            <a:latin typeface="Cambria Math" panose="02040503050406030204" pitchFamily="18" charset="0"/>
                          </a:rPr>
                        </m:ctrlPr>
                      </m:sSupPr>
                      <m:e>
                        <m:r>
                          <a:rPr lang="en-US" altLang="zh-TW" sz="2400" i="1" u="none">
                            <a:latin typeface="Cambria Math" panose="02040503050406030204" pitchFamily="18" charset="0"/>
                          </a:rPr>
                          <m:t>𝛼</m:t>
                        </m:r>
                      </m:e>
                      <m:sup>
                        <m:r>
                          <a:rPr lang="en-US" altLang="zh-TW" sz="2400" b="0" i="1" u="none" smtClean="0">
                            <a:latin typeface="Cambria Math" panose="02040503050406030204" pitchFamily="18" charset="0"/>
                          </a:rPr>
                          <m:t>∗</m:t>
                        </m:r>
                      </m:sup>
                    </m:sSup>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be</m:t>
                    </m:r>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the</m:t>
                    </m:r>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minimizer</m:t>
                    </m:r>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of</m:t>
                    </m:r>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the</m:t>
                    </m:r>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dual</m:t>
                    </m:r>
                    <m:r>
                      <a:rPr lang="en-US" altLang="zh-TW" sz="2400" b="0" i="0" u="none" smtClean="0">
                        <a:latin typeface="Cambria Math" panose="02040503050406030204" pitchFamily="18" charset="0"/>
                      </a:rPr>
                      <m:t> </m:t>
                    </m:r>
                    <m:r>
                      <m:rPr>
                        <m:sty m:val="p"/>
                      </m:rPr>
                      <a:rPr lang="en-US" altLang="zh-TW" sz="2400" b="0" i="0" u="none" smtClean="0">
                        <a:latin typeface="Cambria Math" panose="02040503050406030204" pitchFamily="18" charset="0"/>
                      </a:rPr>
                      <m:t>problem</m:t>
                    </m:r>
                    <m:r>
                      <a:rPr lang="en-US" altLang="zh-TW" sz="2400" b="0" i="0" u="none" smtClean="0">
                        <a:latin typeface="Cambria Math" panose="02040503050406030204" pitchFamily="18" charset="0"/>
                      </a:rPr>
                      <m:t>.</m:t>
                    </m:r>
                  </m:oMath>
                </a14:m>
                <a:endParaRPr lang="en-US" sz="2400" u="none" dirty="0"/>
              </a:p>
              <a:p>
                <a:pPr marL="0" indent="0">
                  <a:buNone/>
                </a:pPr>
                <a:r>
                  <a:rPr lang="en-US" sz="2400" u="none" dirty="0" smtClean="0">
                    <a:solidFill>
                      <a:srgbClr val="0000FF"/>
                    </a:solidFill>
                  </a:rPr>
                  <a:t>Then </a:t>
                </a:r>
                <a14:m>
                  <m:oMath xmlns:m="http://schemas.openxmlformats.org/officeDocument/2006/math">
                    <m:sSup>
                      <m:sSupPr>
                        <m:ctrlPr>
                          <a:rPr lang="en-US" altLang="zh-TW" sz="2400" b="0" i="1" u="none" smtClean="0">
                            <a:latin typeface="Cambria Math" panose="02040503050406030204" pitchFamily="18" charset="0"/>
                          </a:rPr>
                        </m:ctrlPr>
                      </m:sSupPr>
                      <m:e>
                        <m:r>
                          <m:rPr>
                            <m:sty m:val="p"/>
                          </m:rPr>
                          <a:rPr lang="en-US" altLang="zh-TW" sz="2400" b="0" i="0" u="none" smtClean="0">
                            <a:latin typeface="Cambria Math" panose="02040503050406030204" pitchFamily="18" charset="0"/>
                          </a:rPr>
                          <m:t>w</m:t>
                        </m:r>
                      </m:e>
                      <m:sup>
                        <m:r>
                          <a:rPr lang="en-US" altLang="zh-TW" sz="2400" b="0" i="0" u="none" smtClean="0">
                            <a:latin typeface="Cambria Math" panose="02040503050406030204" pitchFamily="18" charset="0"/>
                          </a:rPr>
                          <m:t>∗</m:t>
                        </m:r>
                      </m:sup>
                    </m:sSup>
                    <m:r>
                      <a:rPr lang="en-US" altLang="zh-TW" sz="2400" b="0" i="0" u="none" smtClean="0">
                        <a:latin typeface="Cambria Math" panose="02040503050406030204" pitchFamily="18" charset="0"/>
                      </a:rPr>
                      <m:t>= </m:t>
                    </m:r>
                    <m:nary>
                      <m:naryPr>
                        <m:chr m:val="∑"/>
                        <m:supHide m:val="on"/>
                        <m:ctrlPr>
                          <a:rPr lang="en-US" altLang="zh-TW" sz="2400" b="0" i="1" u="none" smtClean="0">
                            <a:latin typeface="Cambria Math" panose="02040503050406030204" pitchFamily="18" charset="0"/>
                          </a:rPr>
                        </m:ctrlPr>
                      </m:naryPr>
                      <m:sub>
                        <m:r>
                          <a:rPr lang="en-US" altLang="zh-TW" sz="2400" b="0" i="1" u="none" smtClean="0">
                            <a:latin typeface="Cambria Math" panose="02040503050406030204" pitchFamily="18" charset="0"/>
                          </a:rPr>
                          <m:t>𝑖</m:t>
                        </m:r>
                      </m:sub>
                      <m:sup/>
                      <m:e>
                        <m:sSup>
                          <m:sSupPr>
                            <m:ctrlPr>
                              <a:rPr lang="en-US" altLang="zh-TW" sz="2400" b="0" i="1" u="none" smtClean="0">
                                <a:latin typeface="Cambria Math" panose="02040503050406030204" pitchFamily="18" charset="0"/>
                              </a:rPr>
                            </m:ctrlPr>
                          </m:sSupPr>
                          <m:e>
                            <m:r>
                              <a:rPr lang="en-US" altLang="zh-TW" sz="2400" i="1" u="none">
                                <a:latin typeface="Cambria Math" panose="02040503050406030204" pitchFamily="18" charset="0"/>
                              </a:rPr>
                              <m:t>𝛼</m:t>
                            </m:r>
                          </m:e>
                          <m:sup>
                            <m:r>
                              <a:rPr lang="en-US" altLang="zh-TW" sz="2400" b="0" i="1" u="none" smtClean="0">
                                <a:latin typeface="Cambria Math" panose="02040503050406030204" pitchFamily="18" charset="0"/>
                              </a:rPr>
                              <m:t>∗</m:t>
                            </m:r>
                          </m:sup>
                        </m:sSup>
                      </m:e>
                    </m:nary>
                    <m:sSub>
                      <m:sSubPr>
                        <m:ctrlPr>
                          <a:rPr lang="en-US" altLang="zh-TW" sz="2400" b="0" i="1" u="none" smtClean="0">
                            <a:latin typeface="Cambria Math" panose="02040503050406030204" pitchFamily="18" charset="0"/>
                          </a:rPr>
                        </m:ctrlPr>
                      </m:sSubPr>
                      <m:e>
                        <m:r>
                          <m:rPr>
                            <m:sty m:val="p"/>
                          </m:rPr>
                          <a:rPr lang="en-US" altLang="zh-TW" sz="2400" b="0" i="0" u="none" smtClean="0">
                            <a:latin typeface="Cambria Math" panose="02040503050406030204" pitchFamily="18" charset="0"/>
                          </a:rPr>
                          <m:t>y</m:t>
                        </m:r>
                      </m:e>
                      <m:sub>
                        <m:r>
                          <m:rPr>
                            <m:sty m:val="p"/>
                          </m:rPr>
                          <a:rPr lang="en-US" altLang="zh-TW" sz="2400" b="0" i="0" u="none" smtClean="0">
                            <a:latin typeface="Cambria Math" panose="02040503050406030204" pitchFamily="18" charset="0"/>
                          </a:rPr>
                          <m:t>i</m:t>
                        </m:r>
                      </m:sub>
                    </m:sSub>
                    <m:sSub>
                      <m:sSubPr>
                        <m:ctrlPr>
                          <a:rPr lang="en-US" altLang="zh-TW" sz="2400" b="0" i="1" u="none" smtClean="0">
                            <a:latin typeface="Cambria Math" panose="02040503050406030204" pitchFamily="18" charset="0"/>
                          </a:rPr>
                        </m:ctrlPr>
                      </m:sSubPr>
                      <m:e>
                        <m:r>
                          <m:rPr>
                            <m:sty m:val="p"/>
                          </m:rPr>
                          <a:rPr lang="en-US" altLang="zh-TW" sz="2400" b="0" i="0" u="none" smtClean="0">
                            <a:latin typeface="Cambria Math" panose="02040503050406030204" pitchFamily="18" charset="0"/>
                          </a:rPr>
                          <m:t>x</m:t>
                        </m:r>
                      </m:e>
                      <m:sub>
                        <m:r>
                          <m:rPr>
                            <m:sty m:val="p"/>
                          </m:rPr>
                          <a:rPr lang="en-US" altLang="zh-TW" sz="2400" b="0" i="0" u="none" smtClean="0">
                            <a:latin typeface="Cambria Math" panose="02040503050406030204" pitchFamily="18" charset="0"/>
                          </a:rPr>
                          <m:t>i</m:t>
                        </m:r>
                      </m:sub>
                    </m:sSub>
                    <m:r>
                      <a:rPr lang="en-US" altLang="zh-TW" sz="2400" u="none">
                        <a:latin typeface="Cambria Math" panose="02040503050406030204" pitchFamily="18" charset="0"/>
                      </a:rPr>
                      <m:t> </m:t>
                    </m:r>
                  </m:oMath>
                </a14:m>
                <a:endParaRPr lang="en-US" sz="2400" u="none" baseline="-25000" dirty="0">
                  <a:solidFill>
                    <a:srgbClr val="0000FF"/>
                  </a:solidFill>
                  <a:latin typeface="Calibri"/>
                </a:endParaRPr>
              </a:p>
            </p:txBody>
          </p:sp>
        </mc:Choice>
        <mc:Fallback xmlns="">
          <p:sp>
            <p:nvSpPr>
              <p:cNvPr id="10" name="Rectangle 9"/>
              <p:cNvSpPr>
                <a:spLocks noRot="1" noChangeAspect="1" noMove="1" noResize="1" noEditPoints="1" noAdjustHandles="1" noChangeArrowheads="1" noChangeShapeType="1" noTextEdit="1"/>
              </p:cNvSpPr>
              <p:nvPr/>
            </p:nvSpPr>
            <p:spPr>
              <a:xfrm>
                <a:off x="806208" y="5048071"/>
                <a:ext cx="7347192" cy="1231940"/>
              </a:xfrm>
              <a:prstGeom prst="rect">
                <a:avLst/>
              </a:prstGeom>
              <a:blipFill rotWithShape="0">
                <a:blip r:embed="rId8"/>
                <a:stretch>
                  <a:fillRect l="-1244" t="-3960" r="-912" b="-70792"/>
                </a:stretch>
              </a:blipFill>
            </p:spPr>
            <p:txBody>
              <a:bodyPr/>
              <a:lstStyle/>
              <a:p>
                <a:r>
                  <a:rPr lang="en-US">
                    <a:noFill/>
                  </a:rPr>
                  <a:t> </a:t>
                </a:r>
              </a:p>
            </p:txBody>
          </p:sp>
        </mc:Fallback>
      </mc:AlternateContent>
    </p:spTree>
    <p:extLst>
      <p:ext uri="{BB962C8B-B14F-4D97-AF65-F5344CB8AC3E}">
        <p14:creationId xmlns:p14="http://schemas.microsoft.com/office/powerpoint/2010/main" val="2409054411"/>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Grp="1" noChangeArrowheads="1"/>
          </p:cNvSpPr>
          <p:nvPr>
            <p:ph type="title"/>
          </p:nvPr>
        </p:nvSpPr>
        <p:spPr/>
        <p:txBody>
          <a:bodyPr/>
          <a:lstStyle/>
          <a:p>
            <a:r>
              <a:rPr lang="en-US" dirty="0" smtClean="0"/>
              <a:t>1: Direct Learning</a:t>
            </a:r>
          </a:p>
        </p:txBody>
      </p:sp>
      <p:sp>
        <p:nvSpPr>
          <p:cNvPr id="6148"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0A53CA3-6815-4660-A6C9-CD79EA110116}"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6149" name="Rectangle 2"/>
          <p:cNvSpPr>
            <a:spLocks noGrp="1" noChangeArrowheads="1"/>
          </p:cNvSpPr>
          <p:nvPr>
            <p:ph idx="4294967295"/>
          </p:nvPr>
        </p:nvSpPr>
        <p:spPr>
          <a:xfrm>
            <a:off x="838200" y="1295400"/>
            <a:ext cx="8305800" cy="4800600"/>
          </a:xfrm>
        </p:spPr>
        <p:txBody>
          <a:bodyPr/>
          <a:lstStyle/>
          <a:p>
            <a:pPr eaLnBrk="1" hangingPunct="1">
              <a:lnSpc>
                <a:spcPct val="90000"/>
              </a:lnSpc>
            </a:pPr>
            <a:r>
              <a:rPr lang="en-US" dirty="0" smtClean="0"/>
              <a:t>Model the problem of text correction as a problem of </a:t>
            </a:r>
            <a:r>
              <a:rPr lang="en-US" dirty="0" smtClean="0">
                <a:solidFill>
                  <a:schemeClr val="hlink"/>
                </a:solidFill>
              </a:rPr>
              <a:t>learning from examples</a:t>
            </a:r>
            <a:r>
              <a:rPr lang="en-US" dirty="0" smtClean="0"/>
              <a:t>.</a:t>
            </a:r>
          </a:p>
          <a:p>
            <a:pPr eaLnBrk="1" hangingPunct="1">
              <a:lnSpc>
                <a:spcPct val="90000"/>
              </a:lnSpc>
            </a:pPr>
            <a:r>
              <a:rPr lang="en-US" dirty="0" smtClean="0"/>
              <a:t>Goal: learn directly how to make predictions.</a:t>
            </a:r>
          </a:p>
          <a:p>
            <a:pPr eaLnBrk="1" hangingPunct="1">
              <a:lnSpc>
                <a:spcPct val="90000"/>
              </a:lnSpc>
            </a:pPr>
            <a:endParaRPr lang="en-US" dirty="0" smtClean="0"/>
          </a:p>
          <a:p>
            <a:pPr algn="ctr" eaLnBrk="1" hangingPunct="1">
              <a:lnSpc>
                <a:spcPct val="90000"/>
              </a:lnSpc>
              <a:buFont typeface="Wingdings" pitchFamily="2" charset="2"/>
              <a:buNone/>
            </a:pPr>
            <a:r>
              <a:rPr lang="en-US" u="sng" dirty="0" smtClean="0">
                <a:solidFill>
                  <a:schemeClr val="hlink"/>
                </a:solidFill>
              </a:rPr>
              <a:t>PARADIGM</a:t>
            </a:r>
          </a:p>
          <a:p>
            <a:pPr eaLnBrk="1" hangingPunct="1">
              <a:lnSpc>
                <a:spcPct val="90000"/>
              </a:lnSpc>
            </a:pPr>
            <a:r>
              <a:rPr lang="en-US" dirty="0" smtClean="0"/>
              <a:t>Look at many (positive/negative) examples.</a:t>
            </a:r>
          </a:p>
          <a:p>
            <a:pPr eaLnBrk="1" hangingPunct="1">
              <a:lnSpc>
                <a:spcPct val="90000"/>
              </a:lnSpc>
            </a:pPr>
            <a:r>
              <a:rPr lang="en-US" dirty="0" smtClean="0"/>
              <a:t>Discover some regularities in the data.</a:t>
            </a:r>
          </a:p>
          <a:p>
            <a:pPr eaLnBrk="1" hangingPunct="1">
              <a:lnSpc>
                <a:spcPct val="90000"/>
              </a:lnSpc>
            </a:pPr>
            <a:r>
              <a:rPr lang="en-US" dirty="0" smtClean="0"/>
              <a:t>Use these to construct a </a:t>
            </a:r>
            <a:r>
              <a:rPr lang="en-US" dirty="0" smtClean="0">
                <a:solidFill>
                  <a:schemeClr val="hlink"/>
                </a:solidFill>
              </a:rPr>
              <a:t>prediction policy</a:t>
            </a:r>
            <a:r>
              <a:rPr lang="en-US" dirty="0" smtClean="0"/>
              <a:t>.</a:t>
            </a:r>
          </a:p>
          <a:p>
            <a:pPr eaLnBrk="1" hangingPunct="1">
              <a:lnSpc>
                <a:spcPct val="90000"/>
              </a:lnSpc>
            </a:pPr>
            <a:r>
              <a:rPr lang="en-US" dirty="0" smtClean="0"/>
              <a:t>A policy (a function, a predictor) needs to be specific.</a:t>
            </a:r>
          </a:p>
          <a:p>
            <a:pPr algn="ctr" eaLnBrk="1" hangingPunct="1">
              <a:lnSpc>
                <a:spcPct val="90000"/>
              </a:lnSpc>
              <a:buFont typeface="Wingdings" pitchFamily="2" charset="2"/>
              <a:buNone/>
            </a:pPr>
            <a:r>
              <a:rPr lang="en-US" dirty="0" smtClean="0">
                <a:solidFill>
                  <a:schemeClr val="hlink"/>
                </a:solidFill>
              </a:rPr>
              <a:t>[it/in] rule:</a:t>
            </a:r>
            <a:r>
              <a:rPr lang="en-US" dirty="0" smtClean="0"/>
              <a:t>       if </a:t>
            </a:r>
            <a:r>
              <a:rPr lang="en-US" dirty="0" smtClean="0">
                <a:solidFill>
                  <a:schemeClr val="hlink"/>
                </a:solidFill>
                <a:latin typeface="Arial" charset="0"/>
              </a:rPr>
              <a:t>the </a:t>
            </a:r>
            <a:r>
              <a:rPr lang="en-US" dirty="0" smtClean="0"/>
              <a:t>occurs after the target </a:t>
            </a:r>
            <a:r>
              <a:rPr lang="en-US" dirty="0" smtClean="0">
                <a:solidFill>
                  <a:schemeClr val="hlink"/>
                </a:solidFill>
                <a:sym typeface="Symbol" pitchFamily="18" charset="2"/>
              </a:rPr>
              <a:t></a:t>
            </a:r>
            <a:r>
              <a:rPr lang="en-US" dirty="0" smtClean="0">
                <a:sym typeface="Symbol" pitchFamily="18" charset="2"/>
              </a:rPr>
              <a:t>in</a:t>
            </a:r>
          </a:p>
          <a:p>
            <a:pPr eaLnBrk="1" hangingPunct="1">
              <a:lnSpc>
                <a:spcPct val="90000"/>
              </a:lnSpc>
            </a:pPr>
            <a:r>
              <a:rPr lang="en-US" dirty="0" smtClean="0">
                <a:solidFill>
                  <a:schemeClr val="hlink"/>
                </a:solidFill>
                <a:sym typeface="Symbol" pitchFamily="18" charset="2"/>
              </a:rPr>
              <a:t>Assumptions</a:t>
            </a:r>
            <a:r>
              <a:rPr lang="en-US" dirty="0" smtClean="0">
                <a:sym typeface="Symbol" pitchFamily="18" charset="2"/>
              </a:rPr>
              <a:t> comes in the form of a </a:t>
            </a:r>
            <a:r>
              <a:rPr lang="en-US" dirty="0" smtClean="0">
                <a:solidFill>
                  <a:srgbClr val="FF0000"/>
                </a:solidFill>
                <a:sym typeface="Symbol" pitchFamily="18" charset="2"/>
              </a:rPr>
              <a:t>hypothesis class</a:t>
            </a:r>
            <a:r>
              <a:rPr lang="en-US" dirty="0" smtClean="0">
                <a:sym typeface="Symbol" pitchFamily="18" charset="2"/>
              </a:rPr>
              <a:t>.</a:t>
            </a:r>
          </a:p>
          <a:p>
            <a:pPr eaLnBrk="1" hangingPunct="1">
              <a:lnSpc>
                <a:spcPct val="90000"/>
              </a:lnSpc>
            </a:pPr>
            <a:endParaRPr lang="en-US" dirty="0" smtClean="0"/>
          </a:p>
        </p:txBody>
      </p:sp>
      <p:sp>
        <p:nvSpPr>
          <p:cNvPr id="2" name="Rectangle 1"/>
          <p:cNvSpPr/>
          <p:nvPr/>
        </p:nvSpPr>
        <p:spPr>
          <a:xfrm>
            <a:off x="381000" y="5765937"/>
            <a:ext cx="8305800" cy="461665"/>
          </a:xfrm>
          <a:prstGeom prst="rect">
            <a:avLst/>
          </a:prstGeom>
          <a:noFill/>
          <a:ln>
            <a:solidFill>
              <a:schemeClr val="accent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F243E"/>
                </a:solidFill>
                <a:effectLst/>
                <a:uLnTx/>
                <a:uFillTx/>
                <a:latin typeface="Calibri"/>
                <a:ea typeface="+mn-ea"/>
                <a:cs typeface="+mn-cs"/>
              </a:rPr>
              <a:t>Bottom line: approximating h </a:t>
            </a:r>
            <a:r>
              <a:rPr kumimoji="0" lang="en-US" sz="2400" b="0" i="0" u="none" strike="noStrike" kern="1200" cap="none" spc="0" normalizeH="0" baseline="0" noProof="0" dirty="0">
                <a:ln>
                  <a:noFill/>
                </a:ln>
                <a:solidFill>
                  <a:srgbClr val="0F243E"/>
                </a:solidFill>
                <a:effectLst/>
                <a:uLnTx/>
                <a:uFillTx/>
                <a:latin typeface="Calibri"/>
                <a:ea typeface="+mn-ea"/>
                <a:cs typeface="+mn-cs"/>
              </a:rPr>
              <a:t>: X → Y, </a:t>
            </a:r>
            <a:r>
              <a:rPr kumimoji="0" lang="en-US" sz="2400" b="0" i="0" u="none" strike="noStrike" kern="1200" cap="none" spc="0" normalizeH="0" baseline="0" noProof="0" dirty="0" smtClean="0">
                <a:ln>
                  <a:noFill/>
                </a:ln>
                <a:solidFill>
                  <a:srgbClr val="0F243E"/>
                </a:solidFill>
                <a:effectLst/>
                <a:uLnTx/>
                <a:uFillTx/>
                <a:latin typeface="Calibri"/>
                <a:ea typeface="+mn-ea"/>
                <a:cs typeface="+mn-cs"/>
              </a:rPr>
              <a:t>is estimating </a:t>
            </a: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P(Y|X</a:t>
            </a:r>
            <a:r>
              <a:rPr kumimoji="0" lang="en-US" sz="2400" b="0" i="0" u="none" strike="noStrike" kern="1200" cap="none" spc="0" normalizeH="0" baseline="0" noProof="0" dirty="0">
                <a:ln>
                  <a:noFill/>
                </a:ln>
                <a:solidFill>
                  <a:srgbClr val="FF0000"/>
                </a:solidFill>
                <a:effectLst/>
                <a:uLnTx/>
                <a:uFillTx/>
                <a:latin typeface="Calibri"/>
                <a:ea typeface="+mn-ea"/>
                <a:cs typeface="+mn-cs"/>
              </a:rPr>
              <a:t>)</a:t>
            </a:r>
            <a:r>
              <a:rPr kumimoji="0" lang="en-US" sz="2400" b="0" i="0" u="none" strike="noStrike" kern="1200" cap="none" spc="0" normalizeH="0" baseline="0" noProof="0" dirty="0">
                <a:ln>
                  <a:noFill/>
                </a:ln>
                <a:solidFill>
                  <a:srgbClr val="0F243E"/>
                </a:solidFill>
                <a:effectLst/>
                <a:uLnTx/>
                <a:uFillTx/>
                <a:latin typeface="Calibri"/>
                <a:ea typeface="+mn-ea"/>
                <a:cs typeface="+mn-cs"/>
              </a:rPr>
              <a:t>.</a:t>
            </a:r>
          </a:p>
        </p:txBody>
      </p:sp>
    </p:spTree>
    <p:extLst>
      <p:ext uri="{BB962C8B-B14F-4D97-AF65-F5344CB8AC3E}">
        <p14:creationId xmlns:p14="http://schemas.microsoft.com/office/powerpoint/2010/main" val="8720091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0"/>
          <p:cNvSpPr>
            <a:spLocks noChangeArrowheads="1"/>
          </p:cNvSpPr>
          <p:nvPr/>
        </p:nvSpPr>
        <p:spPr bwMode="auto">
          <a:xfrm>
            <a:off x="2286000" y="4524702"/>
            <a:ext cx="5638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7174" name="Rectangle 2"/>
          <p:cNvSpPr>
            <a:spLocks noChangeArrowheads="1"/>
          </p:cNvSpPr>
          <p:nvPr/>
        </p:nvSpPr>
        <p:spPr bwMode="auto">
          <a:xfrm>
            <a:off x="2286000" y="4067502"/>
            <a:ext cx="5638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7175" name="Rectangle 3"/>
          <p:cNvSpPr>
            <a:spLocks noChangeArrowheads="1"/>
          </p:cNvSpPr>
          <p:nvPr/>
        </p:nvSpPr>
        <p:spPr bwMode="auto">
          <a:xfrm>
            <a:off x="2286000" y="3610302"/>
            <a:ext cx="5638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7176" name="Rectangle 4"/>
          <p:cNvSpPr>
            <a:spLocks noChangeArrowheads="1"/>
          </p:cNvSpPr>
          <p:nvPr/>
        </p:nvSpPr>
        <p:spPr bwMode="auto">
          <a:xfrm>
            <a:off x="2286000" y="3153102"/>
            <a:ext cx="5638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7177" name="Rectangle 6"/>
          <p:cNvSpPr>
            <a:spLocks noGrp="1" noChangeArrowheads="1"/>
          </p:cNvSpPr>
          <p:nvPr>
            <p:ph type="title"/>
          </p:nvPr>
        </p:nvSpPr>
        <p:spPr/>
        <p:txBody>
          <a:bodyPr/>
          <a:lstStyle/>
          <a:p>
            <a:r>
              <a:rPr lang="en-US" smtClean="0"/>
              <a:t>Direct Learning (2)</a:t>
            </a:r>
          </a:p>
        </p:txBody>
      </p:sp>
      <p:sp>
        <p:nvSpPr>
          <p:cNvPr id="7172"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2ED147-3725-41DA-B751-0E8C1CF5F046}"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122</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7178" name="Rectangle 5"/>
          <p:cNvSpPr>
            <a:spLocks noGrp="1" noChangeArrowheads="1"/>
          </p:cNvSpPr>
          <p:nvPr>
            <p:ph idx="4294967295"/>
          </p:nvPr>
        </p:nvSpPr>
        <p:spPr>
          <a:xfrm>
            <a:off x="838200" y="1295400"/>
            <a:ext cx="8305800" cy="4800600"/>
          </a:xfrm>
        </p:spPr>
        <p:txBody>
          <a:bodyPr/>
          <a:lstStyle/>
          <a:p>
            <a:pPr>
              <a:spcBef>
                <a:spcPct val="0"/>
              </a:spcBef>
            </a:pPr>
            <a:r>
              <a:rPr lang="en-US" sz="2000" dirty="0" smtClean="0"/>
              <a:t>Consider a distribution </a:t>
            </a:r>
            <a:r>
              <a:rPr lang="en-US" sz="2000" dirty="0" smtClean="0">
                <a:solidFill>
                  <a:schemeClr val="hlink"/>
                </a:solidFill>
              </a:rPr>
              <a:t>D</a:t>
            </a:r>
            <a:r>
              <a:rPr lang="en-US" sz="2000" dirty="0" smtClean="0"/>
              <a:t> over space </a:t>
            </a:r>
            <a:r>
              <a:rPr lang="en-US" sz="2000" dirty="0" smtClean="0">
                <a:solidFill>
                  <a:schemeClr val="hlink"/>
                </a:solidFill>
              </a:rPr>
              <a:t>X</a:t>
            </a:r>
            <a:r>
              <a:rPr lang="en-US" sz="2000" dirty="0" smtClean="0">
                <a:solidFill>
                  <a:schemeClr val="hlink"/>
                </a:solidFill>
                <a:sym typeface="Symbol" pitchFamily="18" charset="2"/>
              </a:rPr>
              <a:t></a:t>
            </a:r>
            <a:r>
              <a:rPr lang="en-US" sz="2000" dirty="0" smtClean="0">
                <a:solidFill>
                  <a:schemeClr val="hlink"/>
                </a:solidFill>
              </a:rPr>
              <a:t>Y</a:t>
            </a:r>
          </a:p>
          <a:p>
            <a:pPr>
              <a:spcBef>
                <a:spcPct val="0"/>
              </a:spcBef>
            </a:pPr>
            <a:r>
              <a:rPr lang="en-US" sz="2000" dirty="0" smtClean="0">
                <a:solidFill>
                  <a:schemeClr val="hlink"/>
                </a:solidFill>
              </a:rPr>
              <a:t>X</a:t>
            </a:r>
            <a:r>
              <a:rPr lang="en-US" sz="2000" dirty="0" smtClean="0"/>
              <a:t> - the instance space;   </a:t>
            </a:r>
            <a:r>
              <a:rPr lang="en-US" sz="2000" dirty="0" smtClean="0">
                <a:solidFill>
                  <a:schemeClr val="hlink"/>
                </a:solidFill>
              </a:rPr>
              <a:t>Y</a:t>
            </a:r>
            <a:r>
              <a:rPr lang="en-US" sz="2000" dirty="0" smtClean="0"/>
              <a:t> - set of labels. (e.g. </a:t>
            </a:r>
            <a:r>
              <a:rPr lang="en-US" sz="2000" dirty="0" smtClean="0">
                <a:solidFill>
                  <a:schemeClr val="hlink"/>
                </a:solidFill>
              </a:rPr>
              <a:t>+/-1</a:t>
            </a:r>
            <a:r>
              <a:rPr lang="en-US" sz="2000" dirty="0" smtClean="0"/>
              <a:t>)</a:t>
            </a:r>
          </a:p>
          <a:p>
            <a:pPr>
              <a:spcBef>
                <a:spcPct val="0"/>
              </a:spcBef>
            </a:pPr>
            <a:r>
              <a:rPr lang="en-US" sz="2000" dirty="0" smtClean="0"/>
              <a:t>Given a sample </a:t>
            </a:r>
            <a:r>
              <a:rPr lang="en-US" sz="2000" dirty="0" smtClean="0">
                <a:solidFill>
                  <a:schemeClr val="hlink"/>
                </a:solidFill>
              </a:rPr>
              <a:t>{(</a:t>
            </a:r>
            <a:r>
              <a:rPr lang="en-US" sz="2000" dirty="0" err="1" smtClean="0">
                <a:solidFill>
                  <a:schemeClr val="hlink"/>
                </a:solidFill>
              </a:rPr>
              <a:t>x,y</a:t>
            </a:r>
            <a:r>
              <a:rPr lang="en-US" sz="2000" dirty="0" smtClean="0">
                <a:solidFill>
                  <a:schemeClr val="hlink"/>
                </a:solidFill>
              </a:rPr>
              <a:t>)}</a:t>
            </a:r>
            <a:r>
              <a:rPr lang="en-US" sz="2000" baseline="-25000" dirty="0" smtClean="0">
                <a:solidFill>
                  <a:schemeClr val="hlink"/>
                </a:solidFill>
              </a:rPr>
              <a:t>1</a:t>
            </a:r>
            <a:r>
              <a:rPr lang="en-US" sz="2000" baseline="30000" dirty="0" smtClean="0">
                <a:solidFill>
                  <a:schemeClr val="hlink"/>
                </a:solidFill>
              </a:rPr>
              <a:t>m</a:t>
            </a:r>
            <a:r>
              <a:rPr lang="en-US" sz="2000" baseline="-25000" dirty="0" smtClean="0"/>
              <a:t>,</a:t>
            </a:r>
            <a:r>
              <a:rPr lang="en-US" sz="2000" dirty="0" smtClean="0"/>
              <a:t>, and a loss function </a:t>
            </a:r>
            <a:r>
              <a:rPr lang="en-US" sz="2000" dirty="0" smtClean="0">
                <a:solidFill>
                  <a:schemeClr val="hlink"/>
                </a:solidFill>
              </a:rPr>
              <a:t>L(</a:t>
            </a:r>
            <a:r>
              <a:rPr lang="en-US" sz="2000" dirty="0" err="1" smtClean="0">
                <a:solidFill>
                  <a:schemeClr val="hlink"/>
                </a:solidFill>
              </a:rPr>
              <a:t>x,y</a:t>
            </a:r>
            <a:r>
              <a:rPr lang="en-US" sz="2000" dirty="0" smtClean="0">
                <a:solidFill>
                  <a:schemeClr val="hlink"/>
                </a:solidFill>
              </a:rPr>
              <a:t>)          </a:t>
            </a:r>
          </a:p>
          <a:p>
            <a:pPr>
              <a:spcBef>
                <a:spcPct val="0"/>
              </a:spcBef>
            </a:pPr>
            <a:r>
              <a:rPr lang="en-US" sz="2000" dirty="0" smtClean="0"/>
              <a:t>Find  </a:t>
            </a:r>
            <a:r>
              <a:rPr lang="en-US" sz="2000" dirty="0" err="1" smtClean="0"/>
              <a:t>h</a:t>
            </a:r>
            <a:r>
              <a:rPr lang="en-US" sz="2000" dirty="0" err="1" smtClean="0">
                <a:sym typeface="Symbol" pitchFamily="18" charset="2"/>
              </a:rPr>
              <a:t>H</a:t>
            </a:r>
            <a:r>
              <a:rPr lang="en-US" sz="2000" dirty="0" smtClean="0"/>
              <a:t>  that minimizes   </a:t>
            </a:r>
          </a:p>
          <a:p>
            <a:pPr marL="0" indent="0">
              <a:spcBef>
                <a:spcPct val="0"/>
              </a:spcBef>
              <a:buNone/>
            </a:pPr>
            <a:r>
              <a:rPr lang="en-US" sz="2000" dirty="0">
                <a:solidFill>
                  <a:schemeClr val="hlink"/>
                </a:solidFill>
                <a:latin typeface="Tahoma" pitchFamily="34" charset="0"/>
                <a:sym typeface="Symbol" pitchFamily="18" charset="2"/>
              </a:rPr>
              <a:t> </a:t>
            </a:r>
            <a:r>
              <a:rPr lang="en-US" sz="2000" dirty="0" smtClean="0">
                <a:solidFill>
                  <a:schemeClr val="hlink"/>
                </a:solidFill>
                <a:latin typeface="Tahoma" pitchFamily="34" charset="0"/>
                <a:sym typeface="Symbol" pitchFamily="18" charset="2"/>
              </a:rPr>
              <a:t>                              </a:t>
            </a:r>
            <a:r>
              <a:rPr lang="en-US" sz="1800" dirty="0" smtClean="0">
                <a:solidFill>
                  <a:schemeClr val="hlink"/>
                </a:solidFill>
                <a:latin typeface="Tahoma" pitchFamily="34" charset="0"/>
                <a:sym typeface="Symbol" pitchFamily="18" charset="2"/>
              </a:rPr>
              <a:t></a:t>
            </a:r>
            <a:r>
              <a:rPr lang="en-US" sz="1800" baseline="-25000" dirty="0" smtClean="0">
                <a:solidFill>
                  <a:schemeClr val="hlink"/>
                </a:solidFill>
                <a:latin typeface="Tahoma" pitchFamily="34" charset="0"/>
                <a:sym typeface="Symbol" pitchFamily="18" charset="2"/>
              </a:rPr>
              <a:t>i=1,m</a:t>
            </a:r>
            <a:r>
              <a:rPr lang="en-US" sz="1800" dirty="0" smtClean="0">
                <a:solidFill>
                  <a:schemeClr val="hlink"/>
                </a:solidFill>
                <a:latin typeface="Tahoma" pitchFamily="34" charset="0"/>
                <a:sym typeface="Symbol" pitchFamily="18" charset="2"/>
              </a:rPr>
              <a:t>D(</a:t>
            </a:r>
            <a:r>
              <a:rPr lang="en-US" sz="1800" dirty="0" err="1" smtClean="0">
                <a:solidFill>
                  <a:schemeClr val="hlink"/>
                </a:solidFill>
                <a:latin typeface="Tahoma" pitchFamily="34" charset="0"/>
                <a:sym typeface="Symbol" pitchFamily="18" charset="2"/>
              </a:rPr>
              <a:t>x</a:t>
            </a:r>
            <a:r>
              <a:rPr lang="en-US" sz="1800" baseline="-25000" dirty="0" err="1" smtClean="0">
                <a:solidFill>
                  <a:schemeClr val="hlink"/>
                </a:solidFill>
                <a:latin typeface="Tahoma" pitchFamily="34" charset="0"/>
                <a:sym typeface="Symbol" pitchFamily="18" charset="2"/>
              </a:rPr>
              <a:t>i</a:t>
            </a:r>
            <a:r>
              <a:rPr lang="en-US" sz="1800" dirty="0" err="1" smtClean="0">
                <a:solidFill>
                  <a:schemeClr val="hlink"/>
                </a:solidFill>
                <a:latin typeface="Tahoma" pitchFamily="34" charset="0"/>
                <a:sym typeface="Symbol" pitchFamily="18" charset="2"/>
              </a:rPr>
              <a:t>,y</a:t>
            </a:r>
            <a:r>
              <a:rPr lang="en-US" sz="1800" baseline="-25000" dirty="0" err="1" smtClean="0">
                <a:solidFill>
                  <a:schemeClr val="hlink"/>
                </a:solidFill>
                <a:latin typeface="Tahoma" pitchFamily="34" charset="0"/>
                <a:sym typeface="Symbol" pitchFamily="18" charset="2"/>
              </a:rPr>
              <a:t>i</a:t>
            </a:r>
            <a:r>
              <a:rPr lang="en-US" sz="1800" dirty="0" smtClean="0">
                <a:solidFill>
                  <a:schemeClr val="hlink"/>
                </a:solidFill>
                <a:latin typeface="Tahoma" pitchFamily="34" charset="0"/>
                <a:sym typeface="Symbol" pitchFamily="18" charset="2"/>
              </a:rPr>
              <a:t>)L(h(x</a:t>
            </a:r>
            <a:r>
              <a:rPr lang="en-US" sz="1800" baseline="-25000" dirty="0" smtClean="0">
                <a:solidFill>
                  <a:schemeClr val="hlink"/>
                </a:solidFill>
                <a:latin typeface="Tahoma" pitchFamily="34" charset="0"/>
                <a:sym typeface="Symbol" pitchFamily="18" charset="2"/>
              </a:rPr>
              <a:t>i</a:t>
            </a:r>
            <a:r>
              <a:rPr lang="en-US" sz="1800" dirty="0" smtClean="0">
                <a:solidFill>
                  <a:schemeClr val="hlink"/>
                </a:solidFill>
                <a:latin typeface="Tahoma" pitchFamily="34" charset="0"/>
                <a:sym typeface="Symbol" pitchFamily="18" charset="2"/>
              </a:rPr>
              <a:t>),</a:t>
            </a:r>
            <a:r>
              <a:rPr lang="en-US" sz="1800" dirty="0" err="1" smtClean="0">
                <a:solidFill>
                  <a:schemeClr val="hlink"/>
                </a:solidFill>
                <a:latin typeface="Tahoma" pitchFamily="34" charset="0"/>
                <a:sym typeface="Symbol" pitchFamily="18" charset="2"/>
              </a:rPr>
              <a:t>y</a:t>
            </a:r>
            <a:r>
              <a:rPr lang="en-US" sz="1800" baseline="-25000" dirty="0" err="1" smtClean="0">
                <a:solidFill>
                  <a:schemeClr val="hlink"/>
                </a:solidFill>
                <a:latin typeface="Tahoma" pitchFamily="34" charset="0"/>
                <a:sym typeface="Symbol" pitchFamily="18" charset="2"/>
              </a:rPr>
              <a:t>i</a:t>
            </a:r>
            <a:r>
              <a:rPr lang="en-US" sz="1800" dirty="0" smtClean="0">
                <a:solidFill>
                  <a:schemeClr val="hlink"/>
                </a:solidFill>
                <a:latin typeface="Tahoma" pitchFamily="34" charset="0"/>
                <a:sym typeface="Symbol" pitchFamily="18" charset="2"/>
              </a:rPr>
              <a:t>) + </a:t>
            </a:r>
            <a:r>
              <a:rPr lang="en-US" sz="1800" dirty="0" err="1" smtClean="0">
                <a:latin typeface="Tahoma" pitchFamily="34" charset="0"/>
                <a:sym typeface="Symbol" pitchFamily="18" charset="2"/>
              </a:rPr>
              <a:t>Reg</a:t>
            </a:r>
            <a:endParaRPr lang="en-US" sz="1800" baseline="-25000" dirty="0" smtClean="0">
              <a:latin typeface="Tahoma" pitchFamily="34" charset="0"/>
            </a:endParaRPr>
          </a:p>
          <a:p>
            <a:pPr>
              <a:spcBef>
                <a:spcPct val="0"/>
              </a:spcBef>
              <a:buFont typeface="Wingdings" pitchFamily="2" charset="2"/>
              <a:buNone/>
            </a:pPr>
            <a:r>
              <a:rPr lang="en-US" sz="2000" dirty="0" smtClean="0"/>
              <a:t>                         </a:t>
            </a:r>
          </a:p>
          <a:p>
            <a:pPr>
              <a:spcBef>
                <a:spcPct val="0"/>
              </a:spcBef>
            </a:pPr>
            <a:r>
              <a:rPr lang="en-US" sz="2000" dirty="0" smtClean="0"/>
              <a:t>L can be:   L(h(x),y)=1, h(x)</a:t>
            </a:r>
            <a:r>
              <a:rPr lang="en-US" sz="2000" dirty="0" smtClean="0">
                <a:sym typeface="Symbol" pitchFamily="18" charset="2"/>
              </a:rPr>
              <a:t>y, o/w</a:t>
            </a:r>
            <a:r>
              <a:rPr lang="en-US" sz="2000" dirty="0" smtClean="0"/>
              <a:t>  L(h(x),y) = 0 </a:t>
            </a:r>
            <a:r>
              <a:rPr lang="en-US" sz="2000" dirty="0" smtClean="0">
                <a:solidFill>
                  <a:schemeClr val="hlink"/>
                </a:solidFill>
              </a:rPr>
              <a:t>(0-1 loss)</a:t>
            </a:r>
          </a:p>
          <a:p>
            <a:pPr>
              <a:spcBef>
                <a:spcPct val="50000"/>
              </a:spcBef>
              <a:buFont typeface="Wingdings" pitchFamily="2" charset="2"/>
              <a:buNone/>
            </a:pPr>
            <a:r>
              <a:rPr lang="en-US" sz="2000" dirty="0" smtClean="0"/>
              <a:t>                         L(h(x),y)=(h(x)-y)</a:t>
            </a:r>
            <a:r>
              <a:rPr lang="en-US" sz="2000" baseline="30000" dirty="0" smtClean="0"/>
              <a:t>2</a:t>
            </a:r>
            <a:r>
              <a:rPr lang="en-US" sz="2000" dirty="0" smtClean="0"/>
              <a:t> ,                  (L</a:t>
            </a:r>
            <a:r>
              <a:rPr lang="en-US" sz="2000" baseline="-25000" dirty="0" smtClean="0"/>
              <a:t>2</a:t>
            </a:r>
            <a:r>
              <a:rPr lang="en-US" sz="2000" dirty="0" smtClean="0"/>
              <a:t> ) </a:t>
            </a:r>
          </a:p>
          <a:p>
            <a:pPr>
              <a:spcBef>
                <a:spcPct val="50000"/>
              </a:spcBef>
              <a:buFont typeface="Wingdings" pitchFamily="2" charset="2"/>
              <a:buNone/>
            </a:pPr>
            <a:r>
              <a:rPr lang="en-US" sz="2000" dirty="0" smtClean="0"/>
              <a:t>                         L(h(x),y)= max{0,1-y h(x)}       (hinge loss)</a:t>
            </a:r>
          </a:p>
          <a:p>
            <a:pPr>
              <a:spcBef>
                <a:spcPct val="50000"/>
              </a:spcBef>
              <a:buFont typeface="Wingdings" pitchFamily="2" charset="2"/>
              <a:buNone/>
            </a:pPr>
            <a:r>
              <a:rPr lang="en-US" sz="2000" dirty="0" smtClean="0"/>
              <a:t>                         L(h(x),y)= </a:t>
            </a:r>
            <a:r>
              <a:rPr lang="en-US" sz="2000" dirty="0" err="1" smtClean="0"/>
              <a:t>exp</a:t>
            </a:r>
            <a:r>
              <a:rPr lang="en-US" sz="2000" dirty="0" smtClean="0"/>
              <a:t>{- </a:t>
            </a:r>
            <a:r>
              <a:rPr lang="en-US" sz="2000" dirty="0" smtClean="0">
                <a:sym typeface="Symbol" pitchFamily="18" charset="2"/>
              </a:rPr>
              <a:t>y</a:t>
            </a:r>
            <a:r>
              <a:rPr lang="en-US" sz="2000" baseline="-25000" dirty="0" smtClean="0">
                <a:sym typeface="Symbol" pitchFamily="18" charset="2"/>
              </a:rPr>
              <a:t> </a:t>
            </a:r>
            <a:r>
              <a:rPr lang="en-US" sz="2000" dirty="0" smtClean="0">
                <a:sym typeface="Symbol" pitchFamily="18" charset="2"/>
              </a:rPr>
              <a:t>h(x)}             (exponential loss)</a:t>
            </a:r>
            <a:endParaRPr lang="en-US" sz="2000" dirty="0" smtClean="0"/>
          </a:p>
          <a:p>
            <a:pPr>
              <a:spcBef>
                <a:spcPct val="50000"/>
              </a:spcBef>
            </a:pPr>
            <a:r>
              <a:rPr lang="en-US" sz="2000" dirty="0" smtClean="0">
                <a:solidFill>
                  <a:srgbClr val="0000FF"/>
                </a:solidFill>
              </a:rPr>
              <a:t>Guarantees: </a:t>
            </a:r>
            <a:r>
              <a:rPr lang="en-US" sz="2000" dirty="0" smtClean="0"/>
              <a:t>If we find an algorithm that minimizes loss on the observed data. Then, learning theory guarantees good future behavior (as a function of </a:t>
            </a:r>
            <a:r>
              <a:rPr lang="en-US" sz="2000" dirty="0" smtClean="0">
                <a:solidFill>
                  <a:schemeClr val="hlink"/>
                </a:solidFill>
              </a:rPr>
              <a:t>H</a:t>
            </a:r>
            <a:r>
              <a:rPr lang="en-US" sz="2000" dirty="0" smtClean="0"/>
              <a:t>).</a:t>
            </a:r>
          </a:p>
        </p:txBody>
      </p:sp>
    </p:spTree>
    <p:extLst>
      <p:ext uri="{BB962C8B-B14F-4D97-AF65-F5344CB8AC3E}">
        <p14:creationId xmlns:p14="http://schemas.microsoft.com/office/powerpoint/2010/main" val="3689970069"/>
      </p:ext>
    </p:extLst>
  </p:cSld>
  <p:clrMapOvr>
    <a:masterClrMapping/>
  </p:clrMapOvr>
  <p:transition>
    <p:zoom dir="in"/>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6"/>
          <p:cNvSpPr>
            <a:spLocks noGrp="1" noChangeArrowheads="1"/>
          </p:cNvSpPr>
          <p:nvPr>
            <p:ph type="title"/>
          </p:nvPr>
        </p:nvSpPr>
        <p:spPr/>
        <p:txBody>
          <a:bodyPr/>
          <a:lstStyle/>
          <a:p>
            <a:r>
              <a:rPr lang="en-US" smtClean="0"/>
              <a:t>2: Generative Model</a:t>
            </a:r>
          </a:p>
        </p:txBody>
      </p:sp>
      <p:sp>
        <p:nvSpPr>
          <p:cNvPr id="8196"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B07474-03CB-4F50-BB00-16FE546744D7}"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123</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8197" name="Rectangle 2"/>
          <p:cNvSpPr>
            <a:spLocks noGrp="1" noChangeArrowheads="1"/>
          </p:cNvSpPr>
          <p:nvPr>
            <p:ph idx="4294967295"/>
          </p:nvPr>
        </p:nvSpPr>
        <p:spPr>
          <a:xfrm>
            <a:off x="838200" y="1295400"/>
            <a:ext cx="8305800" cy="4800600"/>
          </a:xfrm>
        </p:spPr>
        <p:txBody>
          <a:bodyPr/>
          <a:lstStyle/>
          <a:p>
            <a:pPr eaLnBrk="1" hangingPunct="1"/>
            <a:r>
              <a:rPr lang="en-US" dirty="0" smtClean="0"/>
              <a:t>Model the problem of text correction as that of </a:t>
            </a:r>
            <a:r>
              <a:rPr lang="en-US" dirty="0" smtClean="0">
                <a:solidFill>
                  <a:schemeClr val="hlink"/>
                </a:solidFill>
              </a:rPr>
              <a:t>generating correct sentences</a:t>
            </a:r>
            <a:r>
              <a:rPr lang="en-US" dirty="0" smtClean="0"/>
              <a:t>.</a:t>
            </a:r>
          </a:p>
          <a:p>
            <a:pPr eaLnBrk="1" hangingPunct="1"/>
            <a:r>
              <a:rPr lang="en-US" dirty="0" smtClean="0"/>
              <a:t>Goal: learn a </a:t>
            </a:r>
            <a:r>
              <a:rPr lang="en-US" dirty="0" smtClean="0">
                <a:solidFill>
                  <a:schemeClr val="hlink"/>
                </a:solidFill>
              </a:rPr>
              <a:t>model of the language; </a:t>
            </a:r>
            <a:r>
              <a:rPr lang="en-US" dirty="0" smtClean="0"/>
              <a:t>use it to predict.</a:t>
            </a:r>
          </a:p>
          <a:p>
            <a:pPr algn="ctr" eaLnBrk="1" hangingPunct="1">
              <a:buFont typeface="Wingdings" pitchFamily="2" charset="2"/>
              <a:buNone/>
            </a:pPr>
            <a:r>
              <a:rPr lang="en-US" u="sng" dirty="0" smtClean="0">
                <a:solidFill>
                  <a:schemeClr val="hlink"/>
                </a:solidFill>
              </a:rPr>
              <a:t>PARADIGM</a:t>
            </a:r>
          </a:p>
          <a:p>
            <a:pPr eaLnBrk="1" hangingPunct="1"/>
            <a:r>
              <a:rPr lang="en-US" dirty="0" smtClean="0"/>
              <a:t>Learn a probability distribution over all sentences</a:t>
            </a:r>
          </a:p>
          <a:p>
            <a:pPr lvl="1" eaLnBrk="1" hangingPunct="1"/>
            <a:r>
              <a:rPr lang="en-US" dirty="0"/>
              <a:t>In practice: make assumptions on the distribution’s type</a:t>
            </a:r>
          </a:p>
          <a:p>
            <a:pPr eaLnBrk="1" hangingPunct="1"/>
            <a:r>
              <a:rPr lang="en-US" dirty="0" smtClean="0"/>
              <a:t>Use it to estimate which sentence is more likely. </a:t>
            </a:r>
          </a:p>
          <a:p>
            <a:pPr lvl="1" eaLnBrk="1" hangingPunct="1"/>
            <a:r>
              <a:rPr lang="en-US" sz="1600" b="1" dirty="0" err="1" smtClean="0"/>
              <a:t>Pr</a:t>
            </a:r>
            <a:r>
              <a:rPr lang="en-US" sz="1600" b="1" dirty="0" smtClean="0"/>
              <a:t>(I saw the girl </a:t>
            </a:r>
            <a:r>
              <a:rPr lang="en-US" sz="1600" b="1" dirty="0" smtClean="0">
                <a:solidFill>
                  <a:schemeClr val="hlink"/>
                </a:solidFill>
              </a:rPr>
              <a:t>it </a:t>
            </a:r>
            <a:r>
              <a:rPr lang="en-US" sz="1600" b="1" dirty="0" smtClean="0"/>
              <a:t>the park) &lt;&gt;   </a:t>
            </a:r>
            <a:r>
              <a:rPr lang="en-US" sz="1600" b="1" dirty="0" err="1" smtClean="0"/>
              <a:t>Pr</a:t>
            </a:r>
            <a:r>
              <a:rPr lang="en-US" sz="1600" b="1" dirty="0" smtClean="0"/>
              <a:t>(I saw the girl </a:t>
            </a:r>
            <a:r>
              <a:rPr lang="en-US" sz="1600" b="1" dirty="0" smtClean="0">
                <a:solidFill>
                  <a:schemeClr val="hlink"/>
                </a:solidFill>
              </a:rPr>
              <a:t>in </a:t>
            </a:r>
            <a:r>
              <a:rPr lang="en-US" sz="1600" b="1" dirty="0" smtClean="0"/>
              <a:t>the park)</a:t>
            </a:r>
            <a:endParaRPr lang="en-US" dirty="0" smtClean="0"/>
          </a:p>
          <a:p>
            <a:pPr lvl="1" eaLnBrk="1" hangingPunct="1"/>
            <a:r>
              <a:rPr lang="en-US" dirty="0"/>
              <a:t>I</a:t>
            </a:r>
            <a:r>
              <a:rPr lang="en-US" dirty="0" smtClean="0"/>
              <a:t>n practice: a decision policy depends on the assumptions</a:t>
            </a:r>
          </a:p>
          <a:p>
            <a:pPr lvl="1" eaLnBrk="1" hangingPunct="1"/>
            <a:endParaRPr lang="en-US" dirty="0"/>
          </a:p>
          <a:p>
            <a:pPr lvl="1" eaLnBrk="1" hangingPunct="1"/>
            <a:endParaRPr lang="en-US" dirty="0" smtClean="0"/>
          </a:p>
          <a:p>
            <a:pPr eaLnBrk="1" hangingPunct="1"/>
            <a:endParaRPr lang="en-US" sz="2000" dirty="0" smtClean="0">
              <a:solidFill>
                <a:srgbClr val="0000FF"/>
              </a:solidFill>
            </a:endParaRPr>
          </a:p>
          <a:p>
            <a:pPr eaLnBrk="1" hangingPunct="1"/>
            <a:r>
              <a:rPr lang="en-US" sz="2000" dirty="0" smtClean="0">
                <a:solidFill>
                  <a:srgbClr val="0000FF"/>
                </a:solidFill>
              </a:rPr>
              <a:t>Guarantees</a:t>
            </a:r>
            <a:r>
              <a:rPr lang="en-US" sz="2000" dirty="0">
                <a:solidFill>
                  <a:srgbClr val="0000FF"/>
                </a:solidFill>
              </a:rPr>
              <a:t>: </a:t>
            </a:r>
            <a:r>
              <a:rPr lang="en-US" sz="2000" dirty="0" smtClean="0"/>
              <a:t> We need to assume the “right”  probability distribution</a:t>
            </a:r>
            <a:endParaRPr lang="en-US" dirty="0" smtClean="0"/>
          </a:p>
          <a:p>
            <a:pPr eaLnBrk="1" hangingPunct="1">
              <a:buFont typeface="Wingdings" pitchFamily="2" charset="2"/>
              <a:buNone/>
            </a:pPr>
            <a:endParaRPr lang="en-US" dirty="0" smtClean="0"/>
          </a:p>
        </p:txBody>
      </p:sp>
      <p:sp>
        <p:nvSpPr>
          <p:cNvPr id="5" name="Rectangle 4"/>
          <p:cNvSpPr/>
          <p:nvPr/>
        </p:nvSpPr>
        <p:spPr>
          <a:xfrm>
            <a:off x="381000" y="5036403"/>
            <a:ext cx="8305800" cy="830997"/>
          </a:xfrm>
          <a:prstGeom prst="rect">
            <a:avLst/>
          </a:prstGeom>
          <a:noFill/>
          <a:ln>
            <a:solidFill>
              <a:schemeClr val="accent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F243E"/>
                </a:solidFill>
                <a:effectLst/>
                <a:uLnTx/>
                <a:uFillTx/>
                <a:latin typeface="Calibri"/>
                <a:ea typeface="+mn-ea"/>
                <a:cs typeface="+mn-cs"/>
              </a:rPr>
              <a:t>Bottom line: the generating paradigm approximates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Calibri"/>
                <a:ea typeface="+mn-ea"/>
                <a:cs typeface="+mn-cs"/>
              </a:rPr>
              <a:t>P(X,Y) = P(X|Y) P(Y).</a:t>
            </a:r>
            <a:endParaRPr kumimoji="0" lang="en-US" sz="2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Rectangular Callout 1"/>
          <p:cNvSpPr/>
          <p:nvPr/>
        </p:nvSpPr>
        <p:spPr>
          <a:xfrm>
            <a:off x="6934199" y="145197"/>
            <a:ext cx="2204545" cy="1226403"/>
          </a:xfrm>
          <a:prstGeom prst="wedgeRectCallout">
            <a:avLst>
              <a:gd name="adj1" fmla="val -174147"/>
              <a:gd name="adj2" fmla="val 34874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F243E"/>
                </a:solidFill>
                <a:effectLst/>
                <a:uLnTx/>
                <a:uFillTx/>
                <a:latin typeface="Calibri"/>
                <a:ea typeface="+mn-ea"/>
                <a:cs typeface="+mn-cs"/>
              </a:rPr>
              <a:t>The model is called “generative” since it assumes how data X is generated given y</a:t>
            </a:r>
            <a:endParaRPr kumimoji="0" lang="en-US" sz="1800" b="0" i="0" u="none" strike="noStrike" kern="1200" cap="none" spc="0" normalizeH="0" baseline="0" noProof="0" dirty="0">
              <a:ln>
                <a:noFill/>
              </a:ln>
              <a:solidFill>
                <a:srgbClr val="0F243E"/>
              </a:solidFill>
              <a:effectLst/>
              <a:uLnTx/>
              <a:uFillTx/>
              <a:latin typeface="Calibri"/>
              <a:ea typeface="+mn-ea"/>
              <a:cs typeface="+mn-cs"/>
            </a:endParaRPr>
          </a:p>
        </p:txBody>
      </p:sp>
    </p:spTree>
    <p:extLst>
      <p:ext uri="{BB962C8B-B14F-4D97-AF65-F5344CB8AC3E}">
        <p14:creationId xmlns:p14="http://schemas.microsoft.com/office/powerpoint/2010/main" val="31818605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7">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2" name="Rectangle 4"/>
          <p:cNvSpPr>
            <a:spLocks noChangeArrowheads="1"/>
          </p:cNvSpPr>
          <p:nvPr/>
        </p:nvSpPr>
        <p:spPr bwMode="auto">
          <a:xfrm>
            <a:off x="1524000" y="5791200"/>
            <a:ext cx="6248400" cy="533400"/>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9223" name="Rectangle 3"/>
          <p:cNvSpPr>
            <a:spLocks noGrp="1" noChangeArrowheads="1"/>
          </p:cNvSpPr>
          <p:nvPr>
            <p:ph type="title"/>
          </p:nvPr>
        </p:nvSpPr>
        <p:spPr/>
        <p:txBody>
          <a:bodyPr/>
          <a:lstStyle/>
          <a:p>
            <a:r>
              <a:rPr lang="en-US" smtClean="0"/>
              <a:t>Probabilistic Learning</a:t>
            </a:r>
          </a:p>
        </p:txBody>
      </p:sp>
      <p:sp>
        <p:nvSpPr>
          <p:cNvPr id="1061890" name="Rectangle 2"/>
          <p:cNvSpPr>
            <a:spLocks noGrp="1" noChangeArrowheads="1"/>
          </p:cNvSpPr>
          <p:nvPr>
            <p:ph idx="1"/>
          </p:nvPr>
        </p:nvSpPr>
        <p:spPr/>
        <p:txBody>
          <a:bodyPr/>
          <a:lstStyle/>
          <a:p>
            <a:r>
              <a:rPr lang="en-US" dirty="0" smtClean="0"/>
              <a:t>There are actually two different notions.</a:t>
            </a:r>
          </a:p>
          <a:p>
            <a:r>
              <a:rPr lang="en-US" dirty="0" smtClean="0"/>
              <a:t>Learning probabilistic concepts </a:t>
            </a:r>
          </a:p>
          <a:p>
            <a:pPr lvl="1"/>
            <a:r>
              <a:rPr lang="en-US" dirty="0" smtClean="0"/>
              <a:t>The learned concept is a function </a:t>
            </a:r>
            <a:r>
              <a:rPr lang="en-US" dirty="0" smtClean="0">
                <a:solidFill>
                  <a:srgbClr val="0000FF"/>
                </a:solidFill>
              </a:rPr>
              <a:t>c:X</a:t>
            </a:r>
            <a:r>
              <a:rPr lang="en-US" dirty="0" smtClean="0">
                <a:solidFill>
                  <a:srgbClr val="0000FF"/>
                </a:solidFill>
                <a:sym typeface="Symbol" pitchFamily="18" charset="2"/>
              </a:rPr>
              <a:t>[0,1]</a:t>
            </a:r>
          </a:p>
          <a:p>
            <a:pPr lvl="1"/>
            <a:r>
              <a:rPr lang="en-US" dirty="0" smtClean="0">
                <a:sym typeface="Symbol" pitchFamily="18" charset="2"/>
              </a:rPr>
              <a:t>c(x) may be interpreted as the probability that the label 1 is assigned to x</a:t>
            </a:r>
          </a:p>
          <a:p>
            <a:pPr lvl="1"/>
            <a:r>
              <a:rPr lang="en-US" dirty="0" smtClean="0"/>
              <a:t>The learning theory that we have studied before is applicable (with some extensions).</a:t>
            </a:r>
          </a:p>
          <a:p>
            <a:pPr lvl="1"/>
            <a:endParaRPr lang="en-US" dirty="0" smtClean="0"/>
          </a:p>
          <a:p>
            <a:r>
              <a:rPr lang="en-US" dirty="0" smtClean="0"/>
              <a:t>Bayesian Learning: Use of a probabilistic criterion in selecting a hypothesis</a:t>
            </a:r>
          </a:p>
          <a:p>
            <a:pPr lvl="1"/>
            <a:r>
              <a:rPr lang="en-US" dirty="0" smtClean="0"/>
              <a:t>The hypothesis can be deterministic, a Boolean function.</a:t>
            </a:r>
          </a:p>
          <a:p>
            <a:r>
              <a:rPr lang="en-US" dirty="0" smtClean="0"/>
              <a:t>It’s not the hypothesis – it’s the process.</a:t>
            </a:r>
          </a:p>
        </p:txBody>
      </p:sp>
      <p:sp>
        <p:nvSpPr>
          <p:cNvPr id="9220"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95AE8E1-F28A-434C-AB90-C7679C808D17}"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124</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Tree>
    <p:extLst>
      <p:ext uri="{BB962C8B-B14F-4D97-AF65-F5344CB8AC3E}">
        <p14:creationId xmlns:p14="http://schemas.microsoft.com/office/powerpoint/2010/main" val="77454580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1890">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2"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8"/>
          <p:cNvSpPr>
            <a:spLocks noGrp="1" noChangeArrowheads="1"/>
          </p:cNvSpPr>
          <p:nvPr>
            <p:ph type="title"/>
          </p:nvPr>
        </p:nvSpPr>
        <p:spPr/>
        <p:txBody>
          <a:bodyPr/>
          <a:lstStyle/>
          <a:p>
            <a:r>
              <a:rPr lang="en-US" smtClean="0"/>
              <a:t>Basics of Bayesian Learning</a:t>
            </a:r>
          </a:p>
        </p:txBody>
      </p:sp>
      <p:sp>
        <p:nvSpPr>
          <p:cNvPr id="10244"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BCBAE0-9129-4110-8ECB-8ADDE87804DE}"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125</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10245" name="Rectangle 2"/>
          <p:cNvSpPr>
            <a:spLocks noGrp="1" noChangeArrowheads="1"/>
          </p:cNvSpPr>
          <p:nvPr>
            <p:ph idx="4294967295"/>
          </p:nvPr>
        </p:nvSpPr>
        <p:spPr>
          <a:xfrm>
            <a:off x="838200" y="1295400"/>
            <a:ext cx="8305800" cy="4800600"/>
          </a:xfrm>
        </p:spPr>
        <p:txBody>
          <a:bodyPr/>
          <a:lstStyle/>
          <a:p>
            <a:pPr>
              <a:lnSpc>
                <a:spcPct val="90000"/>
              </a:lnSpc>
              <a:spcBef>
                <a:spcPct val="0"/>
              </a:spcBef>
            </a:pPr>
            <a:r>
              <a:rPr lang="en-US" smtClean="0">
                <a:solidFill>
                  <a:schemeClr val="hlink"/>
                </a:solidFill>
              </a:rPr>
              <a:t>Goal:</a:t>
            </a:r>
            <a:r>
              <a:rPr lang="en-US" smtClean="0"/>
              <a:t> find the best hypothesis from some space H of hypotheses, </a:t>
            </a:r>
            <a:r>
              <a:rPr lang="en-US" smtClean="0">
                <a:solidFill>
                  <a:schemeClr val="hlink"/>
                </a:solidFill>
              </a:rPr>
              <a:t>given</a:t>
            </a:r>
            <a:r>
              <a:rPr lang="en-US" smtClean="0"/>
              <a:t> the observed data </a:t>
            </a:r>
            <a:r>
              <a:rPr lang="en-US" smtClean="0">
                <a:solidFill>
                  <a:schemeClr val="hlink"/>
                </a:solidFill>
              </a:rPr>
              <a:t>D</a:t>
            </a:r>
            <a:r>
              <a:rPr lang="en-US" smtClean="0"/>
              <a:t>.</a:t>
            </a:r>
          </a:p>
          <a:p>
            <a:pPr>
              <a:lnSpc>
                <a:spcPct val="90000"/>
              </a:lnSpc>
              <a:spcBef>
                <a:spcPct val="0"/>
              </a:spcBef>
              <a:buFont typeface="Wingdings" pitchFamily="2" charset="2"/>
              <a:buNone/>
            </a:pPr>
            <a:endParaRPr lang="en-US" smtClean="0"/>
          </a:p>
          <a:p>
            <a:pPr>
              <a:lnSpc>
                <a:spcPct val="90000"/>
              </a:lnSpc>
              <a:spcBef>
                <a:spcPct val="0"/>
              </a:spcBef>
            </a:pPr>
            <a:r>
              <a:rPr lang="en-US" smtClean="0"/>
              <a:t>Define </a:t>
            </a:r>
            <a:r>
              <a:rPr lang="en-US" u="sng" smtClean="0">
                <a:solidFill>
                  <a:schemeClr val="hlink"/>
                </a:solidFill>
              </a:rPr>
              <a:t>best</a:t>
            </a:r>
            <a:r>
              <a:rPr lang="en-US" smtClean="0"/>
              <a:t> to be: most </a:t>
            </a:r>
            <a:r>
              <a:rPr lang="en-US" u="sng" smtClean="0">
                <a:solidFill>
                  <a:schemeClr val="hlink"/>
                </a:solidFill>
              </a:rPr>
              <a:t>probable hypothesis</a:t>
            </a:r>
            <a:r>
              <a:rPr lang="en-US" smtClean="0"/>
              <a:t> in H</a:t>
            </a:r>
          </a:p>
          <a:p>
            <a:pPr>
              <a:lnSpc>
                <a:spcPct val="90000"/>
              </a:lnSpc>
              <a:spcBef>
                <a:spcPct val="0"/>
              </a:spcBef>
            </a:pPr>
            <a:endParaRPr lang="en-US" smtClean="0"/>
          </a:p>
          <a:p>
            <a:pPr>
              <a:lnSpc>
                <a:spcPct val="90000"/>
              </a:lnSpc>
              <a:spcBef>
                <a:spcPct val="0"/>
              </a:spcBef>
            </a:pPr>
            <a:r>
              <a:rPr lang="en-US" smtClean="0">
                <a:sym typeface="Symbol" pitchFamily="18" charset="2"/>
              </a:rPr>
              <a:t>In order to do that, we need to assume a probability distribution </a:t>
            </a:r>
            <a:r>
              <a:rPr lang="en-US" smtClean="0">
                <a:solidFill>
                  <a:schemeClr val="hlink"/>
                </a:solidFill>
                <a:sym typeface="Symbol" pitchFamily="18" charset="2"/>
              </a:rPr>
              <a:t>over the class H</a:t>
            </a:r>
            <a:r>
              <a:rPr lang="en-US" smtClean="0">
                <a:sym typeface="Symbol" pitchFamily="18" charset="2"/>
              </a:rPr>
              <a:t>.</a:t>
            </a:r>
          </a:p>
          <a:p>
            <a:pPr>
              <a:lnSpc>
                <a:spcPct val="90000"/>
              </a:lnSpc>
              <a:spcBef>
                <a:spcPct val="0"/>
              </a:spcBef>
              <a:buFont typeface="Wingdings" pitchFamily="2" charset="2"/>
              <a:buNone/>
            </a:pPr>
            <a:endParaRPr lang="en-US" smtClean="0">
              <a:sym typeface="Symbol" pitchFamily="18" charset="2"/>
            </a:endParaRPr>
          </a:p>
          <a:p>
            <a:pPr>
              <a:lnSpc>
                <a:spcPct val="90000"/>
              </a:lnSpc>
              <a:spcBef>
                <a:spcPct val="0"/>
              </a:spcBef>
            </a:pPr>
            <a:r>
              <a:rPr lang="en-US" smtClean="0">
                <a:sym typeface="Symbol" pitchFamily="18" charset="2"/>
              </a:rPr>
              <a:t>In addition, we need to know something about the relation between the data observed and the hypotheses (E.g., a coin problem.)</a:t>
            </a:r>
          </a:p>
          <a:p>
            <a:pPr>
              <a:lnSpc>
                <a:spcPct val="90000"/>
              </a:lnSpc>
              <a:spcBef>
                <a:spcPct val="0"/>
              </a:spcBef>
            </a:pPr>
            <a:endParaRPr lang="en-US" smtClean="0">
              <a:sym typeface="Symbol" pitchFamily="18" charset="2"/>
            </a:endParaRPr>
          </a:p>
          <a:p>
            <a:pPr lvl="1">
              <a:lnSpc>
                <a:spcPct val="90000"/>
              </a:lnSpc>
              <a:spcBef>
                <a:spcPct val="0"/>
              </a:spcBef>
            </a:pPr>
            <a:r>
              <a:rPr lang="en-US" smtClean="0">
                <a:sym typeface="Symbol" pitchFamily="18" charset="2"/>
              </a:rPr>
              <a:t>As we will see, we will be Bayesian about other things, e.g., the parameters of the model </a:t>
            </a:r>
          </a:p>
        </p:txBody>
      </p:sp>
    </p:spTree>
    <p:extLst>
      <p:ext uri="{BB962C8B-B14F-4D97-AF65-F5344CB8AC3E}">
        <p14:creationId xmlns:p14="http://schemas.microsoft.com/office/powerpoint/2010/main" val="3376207277"/>
      </p:ext>
    </p:extLst>
  </p:cSld>
  <p:clrMapOvr>
    <a:masterClrMapping/>
  </p:clrMapOvr>
  <p:transition>
    <p:zoom dir="in"/>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5"/>
          <p:cNvSpPr>
            <a:spLocks noGrp="1" noChangeArrowheads="1"/>
          </p:cNvSpPr>
          <p:nvPr>
            <p:ph type="title"/>
          </p:nvPr>
        </p:nvSpPr>
        <p:spPr/>
        <p:txBody>
          <a:bodyPr/>
          <a:lstStyle/>
          <a:p>
            <a:r>
              <a:rPr lang="en-US" smtClean="0"/>
              <a:t>Basics of Bayesian Learning</a:t>
            </a:r>
          </a:p>
        </p:txBody>
      </p:sp>
      <p:sp>
        <p:nvSpPr>
          <p:cNvPr id="11268"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80B50B-EE7A-4404-B863-20930DA56D29}"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126</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11269" name="Rectangle 2"/>
          <p:cNvSpPr>
            <a:spLocks noGrp="1" noChangeArrowheads="1"/>
          </p:cNvSpPr>
          <p:nvPr>
            <p:ph idx="4294967295"/>
          </p:nvPr>
        </p:nvSpPr>
        <p:spPr>
          <a:xfrm>
            <a:off x="838200" y="1295400"/>
            <a:ext cx="8305800" cy="4800600"/>
          </a:xfrm>
        </p:spPr>
        <p:txBody>
          <a:bodyPr/>
          <a:lstStyle/>
          <a:p>
            <a:pPr>
              <a:spcBef>
                <a:spcPct val="0"/>
              </a:spcBef>
            </a:pPr>
            <a:r>
              <a:rPr lang="en-US" dirty="0" smtClean="0">
                <a:solidFill>
                  <a:schemeClr val="hlink"/>
                </a:solidFill>
              </a:rPr>
              <a:t>P(h)</a:t>
            </a:r>
            <a:r>
              <a:rPr lang="en-US" dirty="0" smtClean="0"/>
              <a:t> - the </a:t>
            </a:r>
            <a:r>
              <a:rPr lang="en-US" u="sng" dirty="0" smtClean="0"/>
              <a:t>prior probability</a:t>
            </a:r>
            <a:r>
              <a:rPr lang="en-US" dirty="0" smtClean="0"/>
              <a:t> of a hypothesis </a:t>
            </a:r>
            <a:r>
              <a:rPr lang="en-US" dirty="0" smtClean="0">
                <a:solidFill>
                  <a:schemeClr val="hlink"/>
                </a:solidFill>
              </a:rPr>
              <a:t>h</a:t>
            </a:r>
          </a:p>
          <a:p>
            <a:pPr>
              <a:spcBef>
                <a:spcPct val="0"/>
              </a:spcBef>
              <a:buFont typeface="Wingdings" pitchFamily="2" charset="2"/>
              <a:buNone/>
            </a:pPr>
            <a:r>
              <a:rPr lang="en-US" dirty="0" smtClean="0"/>
              <a:t>     Reflects background knowledge; before data is observed. If no information - uniform distribution.</a:t>
            </a:r>
          </a:p>
          <a:p>
            <a:pPr>
              <a:spcBef>
                <a:spcPct val="0"/>
              </a:spcBef>
              <a:buFont typeface="Wingdings" pitchFamily="2" charset="2"/>
              <a:buNone/>
            </a:pPr>
            <a:endParaRPr lang="en-US" dirty="0" smtClean="0"/>
          </a:p>
          <a:p>
            <a:pPr>
              <a:spcBef>
                <a:spcPct val="0"/>
              </a:spcBef>
            </a:pPr>
            <a:r>
              <a:rPr lang="en-US" dirty="0" smtClean="0">
                <a:solidFill>
                  <a:schemeClr val="hlink"/>
                </a:solidFill>
              </a:rPr>
              <a:t>P(D)</a:t>
            </a:r>
            <a:r>
              <a:rPr lang="en-US" dirty="0" smtClean="0"/>
              <a:t> - The probability that </a:t>
            </a:r>
            <a:r>
              <a:rPr lang="en-US" u="sng" dirty="0" smtClean="0"/>
              <a:t>this sample</a:t>
            </a:r>
            <a:r>
              <a:rPr lang="en-US" dirty="0" smtClean="0"/>
              <a:t> of the Data is observed. (No knowledge of the hypothesis)</a:t>
            </a:r>
          </a:p>
          <a:p>
            <a:pPr>
              <a:spcBef>
                <a:spcPct val="0"/>
              </a:spcBef>
            </a:pPr>
            <a:endParaRPr lang="en-US" dirty="0" smtClean="0">
              <a:solidFill>
                <a:schemeClr val="hlink"/>
              </a:solidFill>
            </a:endParaRPr>
          </a:p>
          <a:p>
            <a:pPr>
              <a:spcBef>
                <a:spcPct val="0"/>
              </a:spcBef>
            </a:pPr>
            <a:r>
              <a:rPr lang="en-US" dirty="0" smtClean="0">
                <a:solidFill>
                  <a:schemeClr val="hlink"/>
                </a:solidFill>
              </a:rPr>
              <a:t>P(</a:t>
            </a:r>
            <a:r>
              <a:rPr lang="en-US" dirty="0" err="1" smtClean="0">
                <a:solidFill>
                  <a:schemeClr val="hlink"/>
                </a:solidFill>
              </a:rPr>
              <a:t>D|h</a:t>
            </a:r>
            <a:r>
              <a:rPr lang="en-US" dirty="0" smtClean="0">
                <a:solidFill>
                  <a:schemeClr val="hlink"/>
                </a:solidFill>
              </a:rPr>
              <a:t>):</a:t>
            </a:r>
            <a:r>
              <a:rPr lang="en-US" dirty="0" smtClean="0"/>
              <a:t> The probability of observing the sample </a:t>
            </a:r>
            <a:r>
              <a:rPr lang="en-US" dirty="0" smtClean="0">
                <a:solidFill>
                  <a:schemeClr val="hlink"/>
                </a:solidFill>
              </a:rPr>
              <a:t>D</a:t>
            </a:r>
            <a:r>
              <a:rPr lang="en-US" dirty="0" smtClean="0"/>
              <a:t>, given that hypothesis </a:t>
            </a:r>
            <a:r>
              <a:rPr lang="en-US" dirty="0" smtClean="0">
                <a:solidFill>
                  <a:schemeClr val="hlink"/>
                </a:solidFill>
              </a:rPr>
              <a:t>h</a:t>
            </a:r>
            <a:r>
              <a:rPr lang="en-US" dirty="0" smtClean="0"/>
              <a:t> is the target</a:t>
            </a:r>
          </a:p>
          <a:p>
            <a:pPr>
              <a:spcBef>
                <a:spcPct val="0"/>
              </a:spcBef>
            </a:pPr>
            <a:endParaRPr lang="en-US" dirty="0" smtClean="0"/>
          </a:p>
          <a:p>
            <a:pPr>
              <a:spcBef>
                <a:spcPct val="0"/>
              </a:spcBef>
            </a:pPr>
            <a:r>
              <a:rPr lang="en-US" dirty="0" smtClean="0">
                <a:solidFill>
                  <a:schemeClr val="hlink"/>
                </a:solidFill>
              </a:rPr>
              <a:t>P(</a:t>
            </a:r>
            <a:r>
              <a:rPr lang="en-US" dirty="0" err="1" smtClean="0">
                <a:solidFill>
                  <a:schemeClr val="hlink"/>
                </a:solidFill>
              </a:rPr>
              <a:t>h|D</a:t>
            </a:r>
            <a:r>
              <a:rPr lang="en-US" dirty="0" smtClean="0">
                <a:solidFill>
                  <a:schemeClr val="hlink"/>
                </a:solidFill>
              </a:rPr>
              <a:t>):</a:t>
            </a:r>
            <a:r>
              <a:rPr lang="en-US" dirty="0" smtClean="0"/>
              <a:t> The </a:t>
            </a:r>
            <a:r>
              <a:rPr lang="en-US" u="sng" dirty="0" smtClean="0"/>
              <a:t>posterior probability</a:t>
            </a:r>
            <a:r>
              <a:rPr lang="en-US" dirty="0" smtClean="0"/>
              <a:t> of  </a:t>
            </a:r>
            <a:r>
              <a:rPr lang="en-US" dirty="0" smtClean="0">
                <a:solidFill>
                  <a:schemeClr val="hlink"/>
                </a:solidFill>
              </a:rPr>
              <a:t>h</a:t>
            </a:r>
            <a:r>
              <a:rPr lang="en-US" dirty="0" smtClean="0"/>
              <a:t>. The probability that </a:t>
            </a:r>
            <a:r>
              <a:rPr lang="en-US" dirty="0" smtClean="0">
                <a:solidFill>
                  <a:schemeClr val="hlink"/>
                </a:solidFill>
              </a:rPr>
              <a:t>h</a:t>
            </a:r>
            <a:r>
              <a:rPr lang="en-US" dirty="0" smtClean="0"/>
              <a:t> is the target, given that </a:t>
            </a:r>
            <a:r>
              <a:rPr lang="en-US" dirty="0" smtClean="0">
                <a:solidFill>
                  <a:schemeClr val="hlink"/>
                </a:solidFill>
              </a:rPr>
              <a:t>D</a:t>
            </a:r>
            <a:r>
              <a:rPr lang="en-US" dirty="0" smtClean="0"/>
              <a:t> has been observed. </a:t>
            </a:r>
          </a:p>
        </p:txBody>
      </p:sp>
    </p:spTree>
    <p:extLst>
      <p:ext uri="{BB962C8B-B14F-4D97-AF65-F5344CB8AC3E}">
        <p14:creationId xmlns:p14="http://schemas.microsoft.com/office/powerpoint/2010/main" val="3222794030"/>
      </p:ext>
    </p:extLst>
  </p:cSld>
  <p:clrMapOvr>
    <a:masterClrMapping/>
  </p:clrMapOvr>
  <p:transition>
    <p:zoom dir="in"/>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6"/>
          <p:cNvSpPr>
            <a:spLocks noGrp="1" noChangeArrowheads="1"/>
          </p:cNvSpPr>
          <p:nvPr>
            <p:ph type="title"/>
          </p:nvPr>
        </p:nvSpPr>
        <p:spPr/>
        <p:txBody>
          <a:bodyPr/>
          <a:lstStyle/>
          <a:p>
            <a:r>
              <a:rPr lang="en-US" smtClean="0"/>
              <a:t>Bayes Theorem</a:t>
            </a:r>
          </a:p>
        </p:txBody>
      </p:sp>
      <p:sp>
        <p:nvSpPr>
          <p:cNvPr id="12292"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3A4BF0-911E-4E2E-8A4D-CA6AB367649B}"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127</a:t>
            </a:fld>
            <a:endParaRPr kumimoji="0" lang="en-US" sz="2400" b="0" i="0" u="none" strike="noStrike" kern="1200" cap="none" spc="0" normalizeH="0" baseline="0" noProof="0" dirty="0">
              <a:ln>
                <a:noFill/>
              </a:ln>
              <a:solidFill>
                <a:srgbClr val="0F243E"/>
              </a:solidFill>
              <a:effectLst/>
              <a:uLnTx/>
              <a:uFillTx/>
              <a:latin typeface="Tahoma" pitchFamily="34" charset="0"/>
              <a:ea typeface="+mn-ea"/>
              <a:cs typeface="+mn-cs"/>
            </a:endParaRPr>
          </a:p>
        </p:txBody>
      </p:sp>
      <p:sp>
        <p:nvSpPr>
          <p:cNvPr id="12293" name="Rectangle 2"/>
          <p:cNvSpPr>
            <a:spLocks noGrp="1" noChangeArrowheads="1"/>
          </p:cNvSpPr>
          <p:nvPr>
            <p:ph idx="4294967295"/>
          </p:nvPr>
        </p:nvSpPr>
        <p:spPr>
          <a:xfrm>
            <a:off x="838200" y="1295400"/>
            <a:ext cx="8305800" cy="4800600"/>
          </a:xfrm>
        </p:spPr>
        <p:txBody>
          <a:bodyPr/>
          <a:lstStyle/>
          <a:p>
            <a:pPr>
              <a:spcBef>
                <a:spcPct val="0"/>
              </a:spcBef>
            </a:pPr>
            <a:endParaRPr lang="en-US" smtClean="0"/>
          </a:p>
          <a:p>
            <a:pPr>
              <a:spcBef>
                <a:spcPct val="0"/>
              </a:spcBef>
            </a:pPr>
            <a:endParaRPr lang="en-US" smtClean="0"/>
          </a:p>
          <a:p>
            <a:pPr>
              <a:spcBef>
                <a:spcPct val="0"/>
              </a:spcBef>
            </a:pPr>
            <a:endParaRPr lang="en-US" smtClean="0"/>
          </a:p>
          <a:p>
            <a:pPr>
              <a:spcBef>
                <a:spcPct val="0"/>
              </a:spcBef>
            </a:pPr>
            <a:r>
              <a:rPr lang="en-US" smtClean="0"/>
              <a:t>P(h|D) increases with P(h) and with P(D|h)</a:t>
            </a:r>
          </a:p>
          <a:p>
            <a:pPr>
              <a:spcBef>
                <a:spcPct val="0"/>
              </a:spcBef>
            </a:pPr>
            <a:endParaRPr lang="en-US" smtClean="0"/>
          </a:p>
          <a:p>
            <a:pPr>
              <a:spcBef>
                <a:spcPct val="0"/>
              </a:spcBef>
            </a:pPr>
            <a:r>
              <a:rPr lang="en-US" smtClean="0"/>
              <a:t>P(h|D) decreases with P(D)</a:t>
            </a:r>
          </a:p>
        </p:txBody>
      </p:sp>
      <p:graphicFrame>
        <p:nvGraphicFramePr>
          <p:cNvPr id="12294" name="Object 5"/>
          <p:cNvGraphicFramePr>
            <a:graphicFrameLocks noChangeAspect="1"/>
          </p:cNvGraphicFramePr>
          <p:nvPr/>
        </p:nvGraphicFramePr>
        <p:xfrm>
          <a:off x="2332038" y="1584325"/>
          <a:ext cx="4318000" cy="854075"/>
        </p:xfrm>
        <a:graphic>
          <a:graphicData uri="http://schemas.openxmlformats.org/presentationml/2006/ole">
            <mc:AlternateContent xmlns:mc="http://schemas.openxmlformats.org/markup-compatibility/2006">
              <mc:Choice xmlns:v="urn:schemas-microsoft-com:vml" Requires="v">
                <p:oleObj spid="_x0000_s8201" name="משוואה" r:id="rId4" imgW="1803400" imgH="355600" progId="Equation.3">
                  <p:embed/>
                </p:oleObj>
              </mc:Choice>
              <mc:Fallback>
                <p:oleObj name="משוואה" r:id="rId4" imgW="1803400" imgH="355600" progId="Equation.3">
                  <p:embed/>
                  <p:pic>
                    <p:nvPicPr>
                      <p:cNvPr id="1229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2038" y="1584325"/>
                        <a:ext cx="43180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09632129"/>
      </p:ext>
    </p:extLst>
  </p:cSld>
  <p:clrMapOvr>
    <a:masterClrMapping/>
  </p:clrMapOvr>
  <p:transition>
    <p:zoom dir="in"/>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953000"/>
            <a:ext cx="7315200" cy="1371600"/>
          </a:xfrm>
          <a:prstGeom prst="rect">
            <a:avLst/>
          </a:prstGeom>
          <a:solidFill>
            <a:srgbClr val="FF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4341" name="Rectangle 2"/>
          <p:cNvSpPr>
            <a:spLocks noGrp="1" noChangeArrowheads="1"/>
          </p:cNvSpPr>
          <p:nvPr>
            <p:ph idx="4294967295"/>
          </p:nvPr>
        </p:nvSpPr>
        <p:spPr>
          <a:xfrm>
            <a:off x="838200" y="1295400"/>
            <a:ext cx="8305800" cy="4800600"/>
          </a:xfrm>
        </p:spPr>
        <p:txBody>
          <a:bodyPr/>
          <a:lstStyle/>
          <a:p>
            <a:pPr>
              <a:spcBef>
                <a:spcPct val="0"/>
              </a:spcBef>
            </a:pPr>
            <a:r>
              <a:rPr lang="en-US" dirty="0" smtClean="0">
                <a:sym typeface="Symbol" pitchFamily="18" charset="2"/>
              </a:rPr>
              <a:t>P(</a:t>
            </a:r>
            <a:r>
              <a:rPr lang="en-US" dirty="0" err="1" smtClean="0">
                <a:sym typeface="Symbol" pitchFamily="18" charset="2"/>
              </a:rPr>
              <a:t>h|D</a:t>
            </a:r>
            <a:r>
              <a:rPr lang="en-US" dirty="0" smtClean="0">
                <a:sym typeface="Symbol" pitchFamily="18" charset="2"/>
              </a:rPr>
              <a:t>)  </a:t>
            </a:r>
            <a:r>
              <a:rPr lang="en-US" dirty="0">
                <a:sym typeface="Symbol" pitchFamily="18" charset="2"/>
              </a:rPr>
              <a:t>= </a:t>
            </a:r>
            <a:r>
              <a:rPr lang="en-US" dirty="0" smtClean="0">
                <a:sym typeface="Symbol" pitchFamily="18" charset="2"/>
              </a:rPr>
              <a:t>P(</a:t>
            </a:r>
            <a:r>
              <a:rPr lang="en-US" dirty="0" err="1" smtClean="0">
                <a:sym typeface="Symbol" pitchFamily="18" charset="2"/>
              </a:rPr>
              <a:t>D|h</a:t>
            </a:r>
            <a:r>
              <a:rPr lang="en-US" dirty="0" smtClean="0">
                <a:sym typeface="Symbol" pitchFamily="18" charset="2"/>
              </a:rPr>
              <a:t>) P(h)/P(D)</a:t>
            </a:r>
            <a:endParaRPr lang="en-US" dirty="0">
              <a:sym typeface="Symbol" pitchFamily="18" charset="2"/>
            </a:endParaRPr>
          </a:p>
          <a:p>
            <a:pPr>
              <a:spcBef>
                <a:spcPct val="0"/>
              </a:spcBef>
            </a:pPr>
            <a:endParaRPr lang="en-US" dirty="0" smtClean="0"/>
          </a:p>
          <a:p>
            <a:pPr>
              <a:spcBef>
                <a:spcPct val="0"/>
              </a:spcBef>
            </a:pPr>
            <a:r>
              <a:rPr lang="en-US" dirty="0" smtClean="0"/>
              <a:t>The learner considers a set of </a:t>
            </a:r>
            <a:r>
              <a:rPr lang="en-US" u="sng" dirty="0" smtClean="0">
                <a:solidFill>
                  <a:schemeClr val="accent6"/>
                </a:solidFill>
              </a:rPr>
              <a:t>candidate hypotheses</a:t>
            </a:r>
            <a:r>
              <a:rPr lang="en-US" dirty="0" smtClean="0">
                <a:solidFill>
                  <a:schemeClr val="accent6"/>
                </a:solidFill>
              </a:rPr>
              <a:t> H (models), </a:t>
            </a:r>
            <a:r>
              <a:rPr lang="en-US" dirty="0" smtClean="0"/>
              <a:t>and attempts to find </a:t>
            </a:r>
            <a:r>
              <a:rPr lang="en-US" u="sng" dirty="0" smtClean="0">
                <a:solidFill>
                  <a:schemeClr val="accent6"/>
                </a:solidFill>
              </a:rPr>
              <a:t>the most probable</a:t>
            </a:r>
            <a:r>
              <a:rPr lang="en-US" dirty="0" smtClean="0">
                <a:solidFill>
                  <a:schemeClr val="accent6"/>
                </a:solidFill>
              </a:rPr>
              <a:t> </a:t>
            </a:r>
            <a:r>
              <a:rPr lang="en-US" dirty="0" smtClean="0"/>
              <a:t>one </a:t>
            </a:r>
            <a:r>
              <a:rPr lang="en-US" dirty="0" smtClean="0">
                <a:solidFill>
                  <a:schemeClr val="accent6"/>
                </a:solidFill>
              </a:rPr>
              <a:t>h </a:t>
            </a:r>
            <a:r>
              <a:rPr lang="en-US" dirty="0" smtClean="0">
                <a:solidFill>
                  <a:schemeClr val="accent6"/>
                </a:solidFill>
                <a:sym typeface="Symbol" pitchFamily="18" charset="2"/>
              </a:rPr>
              <a:t>H</a:t>
            </a:r>
            <a:r>
              <a:rPr lang="en-US" dirty="0" smtClean="0">
                <a:sym typeface="Symbol" pitchFamily="18" charset="2"/>
              </a:rPr>
              <a:t>, given the observed data.</a:t>
            </a:r>
          </a:p>
          <a:p>
            <a:pPr>
              <a:spcBef>
                <a:spcPct val="0"/>
              </a:spcBef>
            </a:pPr>
            <a:endParaRPr lang="en-US" dirty="0" smtClean="0">
              <a:sym typeface="Symbol" pitchFamily="18" charset="2"/>
            </a:endParaRPr>
          </a:p>
          <a:p>
            <a:pPr>
              <a:spcBef>
                <a:spcPct val="0"/>
              </a:spcBef>
            </a:pPr>
            <a:r>
              <a:rPr lang="en-US" dirty="0" smtClean="0">
                <a:sym typeface="Symbol" pitchFamily="18" charset="2"/>
              </a:rPr>
              <a:t>Such maximally probable hypothesis is called </a:t>
            </a:r>
            <a:r>
              <a:rPr lang="en-US" u="sng" dirty="0" smtClean="0">
                <a:sym typeface="Symbol" pitchFamily="18" charset="2"/>
              </a:rPr>
              <a:t>maximum a posteriori</a:t>
            </a:r>
            <a:r>
              <a:rPr lang="en-US" dirty="0" smtClean="0"/>
              <a:t> hypothesis (</a:t>
            </a:r>
            <a:r>
              <a:rPr lang="en-US" u="sng" dirty="0" smtClean="0"/>
              <a:t>MAP</a:t>
            </a:r>
            <a:r>
              <a:rPr lang="en-US" dirty="0" smtClean="0"/>
              <a:t>); Bayes theorem is used to compute it:</a:t>
            </a:r>
          </a:p>
          <a:p>
            <a:pPr>
              <a:spcBef>
                <a:spcPct val="0"/>
              </a:spcBef>
            </a:pPr>
            <a:endParaRPr lang="en-US" dirty="0" smtClean="0">
              <a:sym typeface="Symbol" pitchFamily="18" charset="2"/>
            </a:endParaRPr>
          </a:p>
          <a:p>
            <a:pPr marL="0" indent="0">
              <a:spcBef>
                <a:spcPct val="0"/>
              </a:spcBef>
              <a:buNone/>
            </a:pPr>
            <a:r>
              <a:rPr lang="en-US" dirty="0" smtClean="0">
                <a:latin typeface="Calibri"/>
                <a:sym typeface="Symbol" pitchFamily="18" charset="2"/>
              </a:rPr>
              <a:t>         </a:t>
            </a:r>
            <a:r>
              <a:rPr lang="en-US" dirty="0" err="1" smtClean="0">
                <a:latin typeface="Calibri"/>
                <a:sym typeface="Symbol" pitchFamily="18" charset="2"/>
              </a:rPr>
              <a:t>h</a:t>
            </a:r>
            <a:r>
              <a:rPr lang="en-US" baseline="-25000" dirty="0" err="1" smtClean="0">
                <a:latin typeface="Calibri"/>
                <a:sym typeface="Symbol" pitchFamily="18" charset="2"/>
              </a:rPr>
              <a:t>MAP</a:t>
            </a:r>
            <a:r>
              <a:rPr lang="en-US" dirty="0" smtClean="0">
                <a:sym typeface="Symbol" pitchFamily="18" charset="2"/>
              </a:rPr>
              <a:t> = </a:t>
            </a:r>
            <a:r>
              <a:rPr lang="en-US" dirty="0" err="1" smtClean="0">
                <a:latin typeface="Calibri"/>
                <a:sym typeface="Symbol" pitchFamily="18" charset="2"/>
              </a:rPr>
              <a:t>argmax</a:t>
            </a:r>
            <a:r>
              <a:rPr lang="en-US" baseline="-25000" dirty="0" err="1" smtClean="0">
                <a:latin typeface="Calibri"/>
                <a:sym typeface="Symbol" pitchFamily="18" charset="2"/>
              </a:rPr>
              <a:t>h</a:t>
            </a:r>
            <a:r>
              <a:rPr lang="en-US" baseline="-25000" dirty="0" smtClean="0">
                <a:sym typeface="Symbol" pitchFamily="18" charset="2"/>
              </a:rPr>
              <a:t> </a:t>
            </a:r>
            <a:r>
              <a:rPr lang="en-US" baseline="-25000" dirty="0" smtClean="0">
                <a:latin typeface="cmsy10"/>
                <a:sym typeface="Symbol" pitchFamily="18" charset="2"/>
              </a:rPr>
              <a:t>2 H</a:t>
            </a:r>
            <a:r>
              <a:rPr lang="en-US" dirty="0" smtClean="0">
                <a:sym typeface="Symbol" pitchFamily="18" charset="2"/>
              </a:rPr>
              <a:t> P(</a:t>
            </a:r>
            <a:r>
              <a:rPr lang="en-US" dirty="0" err="1" smtClean="0">
                <a:sym typeface="Symbol" pitchFamily="18" charset="2"/>
              </a:rPr>
              <a:t>h|D</a:t>
            </a:r>
            <a:r>
              <a:rPr lang="en-US" dirty="0">
                <a:sym typeface="Symbol" pitchFamily="18" charset="2"/>
              </a:rPr>
              <a:t>)  = </a:t>
            </a:r>
            <a:r>
              <a:rPr lang="en-US" dirty="0" err="1" smtClean="0">
                <a:latin typeface="Calibri"/>
                <a:sym typeface="Symbol" pitchFamily="18" charset="2"/>
              </a:rPr>
              <a:t>argmax</a:t>
            </a:r>
            <a:r>
              <a:rPr lang="en-US" baseline="-25000" dirty="0" err="1" smtClean="0">
                <a:latin typeface="Calibri"/>
                <a:sym typeface="Symbol" pitchFamily="18" charset="2"/>
              </a:rPr>
              <a:t>h</a:t>
            </a:r>
            <a:r>
              <a:rPr lang="en-US" baseline="-25000" dirty="0" smtClean="0">
                <a:sym typeface="Symbol" pitchFamily="18" charset="2"/>
              </a:rPr>
              <a:t> </a:t>
            </a:r>
            <a:r>
              <a:rPr lang="en-US" baseline="-25000" dirty="0" smtClean="0">
                <a:latin typeface="cmsy10"/>
                <a:sym typeface="Symbol" pitchFamily="18" charset="2"/>
              </a:rPr>
              <a:t>2 H</a:t>
            </a:r>
            <a:r>
              <a:rPr lang="en-US" dirty="0" smtClean="0">
                <a:sym typeface="Symbol" pitchFamily="18" charset="2"/>
              </a:rPr>
              <a:t> P(</a:t>
            </a:r>
            <a:r>
              <a:rPr lang="en-US" dirty="0" err="1" smtClean="0">
                <a:sym typeface="Symbol" pitchFamily="18" charset="2"/>
              </a:rPr>
              <a:t>D|h</a:t>
            </a:r>
            <a:r>
              <a:rPr lang="en-US" dirty="0">
                <a:sym typeface="Symbol" pitchFamily="18" charset="2"/>
              </a:rPr>
              <a:t>) P(h)/P(D</a:t>
            </a:r>
            <a:r>
              <a:rPr lang="en-US" dirty="0" smtClean="0">
                <a:sym typeface="Symbol" pitchFamily="18" charset="2"/>
              </a:rPr>
              <a:t>) </a:t>
            </a:r>
          </a:p>
          <a:p>
            <a:pPr marL="0" indent="0">
              <a:spcBef>
                <a:spcPct val="0"/>
              </a:spcBef>
              <a:buNone/>
            </a:pPr>
            <a:r>
              <a:rPr lang="en-US" dirty="0">
                <a:sym typeface="Symbol" pitchFamily="18" charset="2"/>
              </a:rPr>
              <a:t> </a:t>
            </a:r>
            <a:r>
              <a:rPr lang="en-US" dirty="0" smtClean="0">
                <a:sym typeface="Symbol" pitchFamily="18" charset="2"/>
              </a:rPr>
              <a:t>                 </a:t>
            </a:r>
          </a:p>
          <a:p>
            <a:pPr marL="0" indent="0">
              <a:spcBef>
                <a:spcPct val="0"/>
              </a:spcBef>
              <a:buNone/>
            </a:pPr>
            <a:r>
              <a:rPr lang="en-US" dirty="0">
                <a:sym typeface="Symbol" pitchFamily="18" charset="2"/>
              </a:rPr>
              <a:t> </a:t>
            </a:r>
            <a:r>
              <a:rPr lang="en-US" dirty="0" smtClean="0">
                <a:sym typeface="Symbol" pitchFamily="18" charset="2"/>
              </a:rPr>
              <a:t>                 = </a:t>
            </a:r>
            <a:r>
              <a:rPr lang="en-US" dirty="0" err="1">
                <a:sym typeface="Symbol" pitchFamily="18" charset="2"/>
              </a:rPr>
              <a:t>argmax</a:t>
            </a:r>
            <a:r>
              <a:rPr lang="en-US" baseline="-25000" dirty="0" err="1">
                <a:sym typeface="Symbol" pitchFamily="18" charset="2"/>
              </a:rPr>
              <a:t>h</a:t>
            </a:r>
            <a:r>
              <a:rPr lang="en-US" baseline="-25000" dirty="0">
                <a:sym typeface="Symbol" pitchFamily="18" charset="2"/>
              </a:rPr>
              <a:t> </a:t>
            </a:r>
            <a:r>
              <a:rPr lang="en-US" baseline="-25000" dirty="0">
                <a:latin typeface="cmsy10"/>
                <a:sym typeface="Symbol" pitchFamily="18" charset="2"/>
              </a:rPr>
              <a:t>2 H</a:t>
            </a:r>
            <a:r>
              <a:rPr lang="en-US" dirty="0">
                <a:sym typeface="Symbol" pitchFamily="18" charset="2"/>
              </a:rPr>
              <a:t> P(</a:t>
            </a:r>
            <a:r>
              <a:rPr lang="en-US" dirty="0" err="1">
                <a:sym typeface="Symbol" pitchFamily="18" charset="2"/>
              </a:rPr>
              <a:t>D|h</a:t>
            </a:r>
            <a:r>
              <a:rPr lang="en-US" dirty="0">
                <a:sym typeface="Symbol" pitchFamily="18" charset="2"/>
              </a:rPr>
              <a:t>) P(h</a:t>
            </a:r>
            <a:r>
              <a:rPr lang="en-US" dirty="0" smtClean="0">
                <a:sym typeface="Symbol" pitchFamily="18" charset="2"/>
              </a:rPr>
              <a:t>)</a:t>
            </a:r>
            <a:endParaRPr lang="en-US" dirty="0">
              <a:sym typeface="Symbol" pitchFamily="18" charset="2"/>
            </a:endParaRPr>
          </a:p>
          <a:p>
            <a:pPr marL="0" indent="0">
              <a:spcBef>
                <a:spcPct val="0"/>
              </a:spcBef>
              <a:buNone/>
            </a:pPr>
            <a:endParaRPr lang="en-US" dirty="0" smtClean="0"/>
          </a:p>
        </p:txBody>
      </p:sp>
      <p:sp>
        <p:nvSpPr>
          <p:cNvPr id="14344" name="Rectangle 7"/>
          <p:cNvSpPr>
            <a:spLocks noGrp="1" noChangeArrowheads="1"/>
          </p:cNvSpPr>
          <p:nvPr>
            <p:ph type="title"/>
          </p:nvPr>
        </p:nvSpPr>
        <p:spPr/>
        <p:txBody>
          <a:bodyPr/>
          <a:lstStyle/>
          <a:p>
            <a:r>
              <a:rPr lang="en-US" smtClean="0"/>
              <a:t>Learning Scenario</a:t>
            </a:r>
          </a:p>
        </p:txBody>
      </p:sp>
      <p:sp>
        <p:nvSpPr>
          <p:cNvPr id="14340"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AF2DE5-80A2-48EC-9195-37582E1DAE9E}"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128</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Tree>
    <p:extLst>
      <p:ext uri="{BB962C8B-B14F-4D97-AF65-F5344CB8AC3E}">
        <p14:creationId xmlns:p14="http://schemas.microsoft.com/office/powerpoint/2010/main" val="1173172851"/>
      </p:ext>
    </p:extLst>
  </p:cSld>
  <p:clrMapOvr>
    <a:masterClrMapping/>
  </p:clrMapOvr>
  <p:transition>
    <p:zoom dir="in"/>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33600" y="4419600"/>
            <a:ext cx="4724400" cy="838200"/>
          </a:xfrm>
          <a:prstGeom prst="rect">
            <a:avLst/>
          </a:prstGeom>
          <a:solidFill>
            <a:srgbClr val="FF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5369" name="Rectangle 8"/>
          <p:cNvSpPr>
            <a:spLocks noGrp="1" noChangeArrowheads="1"/>
          </p:cNvSpPr>
          <p:nvPr>
            <p:ph type="title"/>
          </p:nvPr>
        </p:nvSpPr>
        <p:spPr/>
        <p:txBody>
          <a:bodyPr/>
          <a:lstStyle/>
          <a:p>
            <a:r>
              <a:rPr lang="en-US" smtClean="0"/>
              <a:t>Learning Scenario (2)</a:t>
            </a:r>
          </a:p>
        </p:txBody>
      </p:sp>
      <p:sp>
        <p:nvSpPr>
          <p:cNvPr id="15364"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5182D6-0B3B-4F91-B7B4-624AB7638FD5}"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129</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15365" name="Rectangle 2"/>
          <p:cNvSpPr>
            <a:spLocks noGrp="1" noChangeArrowheads="1"/>
          </p:cNvSpPr>
          <p:nvPr>
            <p:ph idx="4294967295"/>
          </p:nvPr>
        </p:nvSpPr>
        <p:spPr>
          <a:xfrm>
            <a:off x="838200" y="1295400"/>
            <a:ext cx="8305800" cy="4800600"/>
          </a:xfrm>
        </p:spPr>
        <p:txBody>
          <a:bodyPr/>
          <a:lstStyle/>
          <a:p>
            <a:pPr marL="0" indent="0">
              <a:spcBef>
                <a:spcPct val="0"/>
              </a:spcBef>
              <a:buNone/>
            </a:pPr>
            <a:r>
              <a:rPr lang="en-US" dirty="0" err="1">
                <a:sym typeface="Symbol" pitchFamily="18" charset="2"/>
              </a:rPr>
              <a:t>h</a:t>
            </a:r>
            <a:r>
              <a:rPr lang="en-US" baseline="-25000" dirty="0" err="1">
                <a:sym typeface="Symbol" pitchFamily="18" charset="2"/>
              </a:rPr>
              <a:t>MAP</a:t>
            </a:r>
            <a:r>
              <a:rPr lang="en-US" dirty="0">
                <a:sym typeface="Symbol" pitchFamily="18" charset="2"/>
              </a:rPr>
              <a:t> = </a:t>
            </a:r>
            <a:r>
              <a:rPr lang="en-US" dirty="0" err="1">
                <a:sym typeface="Symbol" pitchFamily="18" charset="2"/>
              </a:rPr>
              <a:t>argmax</a:t>
            </a:r>
            <a:r>
              <a:rPr lang="en-US" baseline="-25000" dirty="0" err="1">
                <a:sym typeface="Symbol" pitchFamily="18" charset="2"/>
              </a:rPr>
              <a:t>h</a:t>
            </a:r>
            <a:r>
              <a:rPr lang="en-US" baseline="-25000" dirty="0">
                <a:sym typeface="Symbol" pitchFamily="18" charset="2"/>
              </a:rPr>
              <a:t> </a:t>
            </a:r>
            <a:r>
              <a:rPr lang="en-US" baseline="-25000" dirty="0">
                <a:latin typeface="cmsy10"/>
                <a:sym typeface="Symbol" pitchFamily="18" charset="2"/>
              </a:rPr>
              <a:t>2 H</a:t>
            </a:r>
            <a:r>
              <a:rPr lang="en-US" dirty="0">
                <a:sym typeface="Symbol" pitchFamily="18" charset="2"/>
              </a:rPr>
              <a:t> P(</a:t>
            </a:r>
            <a:r>
              <a:rPr lang="en-US" dirty="0" err="1">
                <a:sym typeface="Symbol" pitchFamily="18" charset="2"/>
              </a:rPr>
              <a:t>h|D</a:t>
            </a:r>
            <a:r>
              <a:rPr lang="en-US" dirty="0">
                <a:sym typeface="Symbol" pitchFamily="18" charset="2"/>
              </a:rPr>
              <a:t>)  = </a:t>
            </a:r>
            <a:r>
              <a:rPr lang="en-US" dirty="0" smtClean="0">
                <a:sym typeface="Symbol" pitchFamily="18" charset="2"/>
              </a:rPr>
              <a:t> </a:t>
            </a:r>
            <a:r>
              <a:rPr lang="en-US" dirty="0" err="1" smtClean="0">
                <a:sym typeface="Symbol" pitchFamily="18" charset="2"/>
              </a:rPr>
              <a:t>argmax</a:t>
            </a:r>
            <a:r>
              <a:rPr lang="en-US" baseline="-25000" dirty="0" err="1" smtClean="0">
                <a:sym typeface="Symbol" pitchFamily="18" charset="2"/>
              </a:rPr>
              <a:t>h</a:t>
            </a:r>
            <a:r>
              <a:rPr lang="en-US" baseline="-25000" dirty="0" smtClean="0">
                <a:sym typeface="Symbol" pitchFamily="18" charset="2"/>
              </a:rPr>
              <a:t> </a:t>
            </a:r>
            <a:r>
              <a:rPr lang="en-US" baseline="-25000" dirty="0">
                <a:latin typeface="cmsy10"/>
                <a:sym typeface="Symbol" pitchFamily="18" charset="2"/>
              </a:rPr>
              <a:t>2 H</a:t>
            </a:r>
            <a:r>
              <a:rPr lang="en-US" dirty="0">
                <a:sym typeface="Symbol" pitchFamily="18" charset="2"/>
              </a:rPr>
              <a:t> P(</a:t>
            </a:r>
            <a:r>
              <a:rPr lang="en-US" dirty="0" err="1">
                <a:sym typeface="Symbol" pitchFamily="18" charset="2"/>
              </a:rPr>
              <a:t>D|h</a:t>
            </a:r>
            <a:r>
              <a:rPr lang="en-US" dirty="0">
                <a:sym typeface="Symbol" pitchFamily="18" charset="2"/>
              </a:rPr>
              <a:t>) P(h</a:t>
            </a:r>
            <a:r>
              <a:rPr lang="en-US" dirty="0" smtClean="0">
                <a:sym typeface="Symbol" pitchFamily="18" charset="2"/>
              </a:rPr>
              <a:t>)</a:t>
            </a:r>
            <a:endParaRPr lang="en-US" dirty="0">
              <a:sym typeface="Symbol" pitchFamily="18" charset="2"/>
            </a:endParaRPr>
          </a:p>
          <a:p>
            <a:pPr>
              <a:spcBef>
                <a:spcPct val="0"/>
              </a:spcBef>
            </a:pPr>
            <a:endParaRPr lang="en-US" dirty="0" smtClean="0"/>
          </a:p>
          <a:p>
            <a:pPr>
              <a:spcBef>
                <a:spcPct val="0"/>
              </a:spcBef>
            </a:pPr>
            <a:endParaRPr lang="en-US" dirty="0" smtClean="0"/>
          </a:p>
          <a:p>
            <a:pPr>
              <a:spcBef>
                <a:spcPct val="0"/>
              </a:spcBef>
            </a:pPr>
            <a:r>
              <a:rPr lang="en-US" dirty="0" smtClean="0"/>
              <a:t>We may assume that a priori,  hypotheses are equally probable:                 </a:t>
            </a:r>
            <a:r>
              <a:rPr lang="en-US" dirty="0" smtClean="0">
                <a:latin typeface="Calibri"/>
              </a:rPr>
              <a:t>P(h</a:t>
            </a:r>
            <a:r>
              <a:rPr lang="en-US" baseline="-25000" dirty="0" smtClean="0">
                <a:latin typeface="Calibri"/>
              </a:rPr>
              <a:t>i</a:t>
            </a:r>
            <a:r>
              <a:rPr lang="en-US" dirty="0" smtClean="0"/>
              <a:t>) = </a:t>
            </a:r>
            <a:r>
              <a:rPr lang="en-US" dirty="0" smtClean="0">
                <a:latin typeface="Calibri"/>
              </a:rPr>
              <a:t>P(</a:t>
            </a:r>
            <a:r>
              <a:rPr lang="en-US" dirty="0" err="1" smtClean="0">
                <a:latin typeface="Calibri"/>
              </a:rPr>
              <a:t>h</a:t>
            </a:r>
            <a:r>
              <a:rPr lang="en-US" baseline="-25000" dirty="0" err="1" smtClean="0">
                <a:latin typeface="Calibri"/>
              </a:rPr>
              <a:t>j</a:t>
            </a:r>
            <a:r>
              <a:rPr lang="en-US" dirty="0" smtClean="0"/>
              <a:t>) </a:t>
            </a:r>
            <a:r>
              <a:rPr lang="en-US" dirty="0" smtClean="0">
                <a:latin typeface="cmsy10"/>
              </a:rPr>
              <a:t>8</a:t>
            </a:r>
            <a:r>
              <a:rPr lang="en-US" dirty="0" smtClean="0"/>
              <a:t> </a:t>
            </a:r>
            <a:r>
              <a:rPr lang="en-US" dirty="0" smtClean="0">
                <a:latin typeface="Calibri"/>
              </a:rPr>
              <a:t>h</a:t>
            </a:r>
            <a:r>
              <a:rPr lang="en-US" baseline="-25000" dirty="0" smtClean="0">
                <a:latin typeface="Calibri"/>
              </a:rPr>
              <a:t>i</a:t>
            </a:r>
            <a:r>
              <a:rPr lang="en-US" dirty="0" smtClean="0"/>
              <a:t>, </a:t>
            </a:r>
            <a:r>
              <a:rPr lang="en-US" dirty="0" err="1" smtClean="0">
                <a:latin typeface="Calibri"/>
              </a:rPr>
              <a:t>h</a:t>
            </a:r>
            <a:r>
              <a:rPr lang="en-US" baseline="-25000" dirty="0" err="1" smtClean="0">
                <a:latin typeface="Calibri"/>
              </a:rPr>
              <a:t>j</a:t>
            </a:r>
            <a:r>
              <a:rPr lang="en-US" dirty="0" smtClean="0"/>
              <a:t> </a:t>
            </a:r>
            <a:r>
              <a:rPr lang="en-US" dirty="0" smtClean="0">
                <a:latin typeface="cmsy10"/>
              </a:rPr>
              <a:t>2</a:t>
            </a:r>
            <a:r>
              <a:rPr lang="en-US" dirty="0" smtClean="0"/>
              <a:t> H</a:t>
            </a:r>
          </a:p>
          <a:p>
            <a:pPr>
              <a:spcBef>
                <a:spcPct val="0"/>
              </a:spcBef>
            </a:pPr>
            <a:endParaRPr lang="en-US" dirty="0" smtClean="0"/>
          </a:p>
          <a:p>
            <a:pPr>
              <a:spcBef>
                <a:spcPct val="0"/>
              </a:spcBef>
            </a:pPr>
            <a:endParaRPr lang="en-US" dirty="0" smtClean="0"/>
          </a:p>
          <a:p>
            <a:pPr>
              <a:spcBef>
                <a:spcPct val="0"/>
              </a:spcBef>
            </a:pPr>
            <a:r>
              <a:rPr lang="en-US" dirty="0" smtClean="0"/>
              <a:t>We get the </a:t>
            </a:r>
            <a:r>
              <a:rPr lang="en-US" dirty="0" smtClean="0">
                <a:solidFill>
                  <a:schemeClr val="accent6"/>
                </a:solidFill>
              </a:rPr>
              <a:t>Maximum Likelihood hypothesis: </a:t>
            </a:r>
          </a:p>
          <a:p>
            <a:pPr>
              <a:spcBef>
                <a:spcPct val="0"/>
              </a:spcBef>
            </a:pPr>
            <a:endParaRPr lang="en-US" dirty="0" smtClean="0">
              <a:solidFill>
                <a:schemeClr val="hlink"/>
              </a:solidFill>
              <a:latin typeface="Calibri"/>
            </a:endParaRPr>
          </a:p>
          <a:p>
            <a:pPr marL="0" indent="0">
              <a:spcBef>
                <a:spcPct val="0"/>
              </a:spcBef>
              <a:buNone/>
            </a:pPr>
            <a:r>
              <a:rPr lang="en-US" dirty="0" smtClean="0">
                <a:solidFill>
                  <a:srgbClr val="050000"/>
                </a:solidFill>
                <a:latin typeface="Calibri"/>
              </a:rPr>
              <a:t>                            </a:t>
            </a:r>
            <a:r>
              <a:rPr lang="en-US" dirty="0" err="1" smtClean="0">
                <a:solidFill>
                  <a:srgbClr val="050000"/>
                </a:solidFill>
                <a:latin typeface="Calibri"/>
              </a:rPr>
              <a:t>h</a:t>
            </a:r>
            <a:r>
              <a:rPr lang="en-US" baseline="-25000" dirty="0" err="1" smtClean="0">
                <a:solidFill>
                  <a:srgbClr val="050000"/>
                </a:solidFill>
                <a:latin typeface="Calibri"/>
              </a:rPr>
              <a:t>ML</a:t>
            </a:r>
            <a:r>
              <a:rPr lang="en-US" dirty="0" smtClean="0">
                <a:solidFill>
                  <a:srgbClr val="050000"/>
                </a:solidFill>
              </a:rPr>
              <a:t> = </a:t>
            </a:r>
            <a:r>
              <a:rPr lang="en-US" dirty="0" err="1" smtClean="0">
                <a:solidFill>
                  <a:srgbClr val="050000"/>
                </a:solidFill>
                <a:latin typeface="Calibri"/>
              </a:rPr>
              <a:t>argmax</a:t>
            </a:r>
            <a:r>
              <a:rPr lang="en-US" baseline="-25000" dirty="0" err="1" smtClean="0">
                <a:solidFill>
                  <a:srgbClr val="050000"/>
                </a:solidFill>
                <a:latin typeface="Calibri"/>
              </a:rPr>
              <a:t>h</a:t>
            </a:r>
            <a:r>
              <a:rPr lang="en-US" baseline="-25000" dirty="0" smtClean="0">
                <a:solidFill>
                  <a:srgbClr val="050000"/>
                </a:solidFill>
              </a:rPr>
              <a:t> </a:t>
            </a:r>
            <a:r>
              <a:rPr lang="en-US" baseline="-25000" dirty="0" smtClean="0">
                <a:solidFill>
                  <a:srgbClr val="050000"/>
                </a:solidFill>
                <a:latin typeface="cmsy10"/>
              </a:rPr>
              <a:t>2 H</a:t>
            </a:r>
            <a:r>
              <a:rPr lang="en-US" dirty="0" smtClean="0">
                <a:solidFill>
                  <a:srgbClr val="050000"/>
                </a:solidFill>
              </a:rPr>
              <a:t> P(</a:t>
            </a:r>
            <a:r>
              <a:rPr lang="en-US" dirty="0" err="1" smtClean="0">
                <a:solidFill>
                  <a:srgbClr val="050000"/>
                </a:solidFill>
              </a:rPr>
              <a:t>D|h</a:t>
            </a:r>
            <a:r>
              <a:rPr lang="en-US" dirty="0" smtClean="0">
                <a:solidFill>
                  <a:srgbClr val="050000"/>
                </a:solidFill>
              </a:rPr>
              <a:t>)</a:t>
            </a:r>
          </a:p>
          <a:p>
            <a:pPr marL="0" indent="0">
              <a:spcBef>
                <a:spcPct val="0"/>
              </a:spcBef>
              <a:buNone/>
            </a:pPr>
            <a:endParaRPr lang="en-US" dirty="0" smtClean="0"/>
          </a:p>
          <a:p>
            <a:pPr>
              <a:spcBef>
                <a:spcPct val="0"/>
              </a:spcBef>
            </a:pPr>
            <a:r>
              <a:rPr lang="en-US" dirty="0" smtClean="0"/>
              <a:t>Here we just look for the hypothesis that best explains the data </a:t>
            </a:r>
          </a:p>
        </p:txBody>
      </p:sp>
    </p:spTree>
    <p:extLst>
      <p:ext uri="{BB962C8B-B14F-4D97-AF65-F5344CB8AC3E}">
        <p14:creationId xmlns:p14="http://schemas.microsoft.com/office/powerpoint/2010/main" val="2391481119"/>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Extensions</a:t>
            </a:r>
            <a:endParaRPr lang="en-US" dirty="0"/>
          </a:p>
        </p:txBody>
      </p:sp>
      <p:sp>
        <p:nvSpPr>
          <p:cNvPr id="3" name="Content Placeholder 2"/>
          <p:cNvSpPr>
            <a:spLocks noGrp="1"/>
          </p:cNvSpPr>
          <p:nvPr>
            <p:ph idx="1"/>
          </p:nvPr>
        </p:nvSpPr>
        <p:spPr>
          <a:xfrm>
            <a:off x="1524000" y="1219200"/>
            <a:ext cx="7162800" cy="4525963"/>
          </a:xfrm>
        </p:spPr>
        <p:txBody>
          <a:bodyPr/>
          <a:lstStyle/>
          <a:p>
            <a:r>
              <a:rPr lang="en-US" dirty="0" smtClean="0"/>
              <a:t>This </a:t>
            </a:r>
            <a:r>
              <a:rPr lang="en-US" dirty="0"/>
              <a:t>algorithm learns monotone functions</a:t>
            </a:r>
          </a:p>
          <a:p>
            <a:r>
              <a:rPr lang="en-US" dirty="0" smtClean="0"/>
              <a:t>For </a:t>
            </a:r>
            <a:r>
              <a:rPr lang="en-US" dirty="0"/>
              <a:t>the general case: </a:t>
            </a:r>
            <a:endParaRPr lang="en-US" dirty="0" smtClean="0"/>
          </a:p>
          <a:p>
            <a:pPr lvl="1"/>
            <a:r>
              <a:rPr lang="en-US" dirty="0" smtClean="0">
                <a:solidFill>
                  <a:srgbClr val="0000FF"/>
                </a:solidFill>
              </a:rPr>
              <a:t>Duplicate variables </a:t>
            </a:r>
            <a:r>
              <a:rPr lang="en-US" dirty="0" smtClean="0">
                <a:solidFill>
                  <a:schemeClr val="tx1"/>
                </a:solidFill>
              </a:rPr>
              <a:t>(down side?)</a:t>
            </a:r>
            <a:endParaRPr lang="en-US" dirty="0">
              <a:solidFill>
                <a:schemeClr val="tx1"/>
              </a:solidFill>
            </a:endParaRPr>
          </a:p>
          <a:p>
            <a:pPr lvl="1"/>
            <a:r>
              <a:rPr lang="en-US" dirty="0" smtClean="0"/>
              <a:t>For </a:t>
            </a:r>
            <a:r>
              <a:rPr lang="en-US" dirty="0"/>
              <a:t>the negation of variable x, introduce a new variable y.</a:t>
            </a:r>
          </a:p>
          <a:p>
            <a:pPr lvl="1"/>
            <a:r>
              <a:rPr lang="en-US" dirty="0" smtClean="0">
                <a:solidFill>
                  <a:srgbClr val="0000FF"/>
                </a:solidFill>
              </a:rPr>
              <a:t>Learn </a:t>
            </a:r>
            <a:r>
              <a:rPr lang="en-US" dirty="0">
                <a:solidFill>
                  <a:srgbClr val="0000FF"/>
                </a:solidFill>
              </a:rPr>
              <a:t>monotone functions over 2n variables</a:t>
            </a:r>
          </a:p>
          <a:p>
            <a:r>
              <a:rPr lang="en-US" dirty="0" smtClean="0"/>
              <a:t>Balanced </a:t>
            </a:r>
            <a:r>
              <a:rPr lang="en-US" dirty="0"/>
              <a:t>version</a:t>
            </a:r>
            <a:r>
              <a:rPr lang="en-US" dirty="0" smtClean="0"/>
              <a:t>:</a:t>
            </a:r>
            <a:endParaRPr lang="en-US" dirty="0"/>
          </a:p>
          <a:p>
            <a:pPr lvl="1"/>
            <a:r>
              <a:rPr lang="en-US" dirty="0">
                <a:solidFill>
                  <a:srgbClr val="0000FF"/>
                </a:solidFill>
              </a:rPr>
              <a:t>Keep two weights for each variable; effective weight is the </a:t>
            </a:r>
            <a:r>
              <a:rPr lang="en-US" dirty="0" smtClean="0">
                <a:solidFill>
                  <a:srgbClr val="0000FF"/>
                </a:solidFill>
              </a:rPr>
              <a:t>difference</a:t>
            </a:r>
          </a:p>
          <a:p>
            <a:pPr lvl="1"/>
            <a:endParaRPr lang="en-US" dirty="0">
              <a:solidFill>
                <a:srgbClr val="0000FF"/>
              </a:solidFill>
            </a:endParaRPr>
          </a:p>
          <a:p>
            <a:pPr lvl="1"/>
            <a:endParaRPr lang="en-US" dirty="0" smtClean="0">
              <a:solidFill>
                <a:srgbClr val="0000FF"/>
              </a:solidFill>
            </a:endParaRPr>
          </a:p>
          <a:p>
            <a:pPr lvl="1"/>
            <a:endParaRPr lang="en-US" dirty="0">
              <a:solidFill>
                <a:srgbClr val="0000FF"/>
              </a:solidFill>
            </a:endParaRPr>
          </a:p>
          <a:p>
            <a:pPr lvl="1"/>
            <a:endParaRPr lang="en-US" dirty="0" smtClean="0">
              <a:solidFill>
                <a:srgbClr val="0000FF"/>
              </a:solidFill>
            </a:endParaRPr>
          </a:p>
          <a:p>
            <a:pPr lvl="1"/>
            <a:r>
              <a:rPr lang="en-US" dirty="0" smtClean="0">
                <a:solidFill>
                  <a:srgbClr val="0000FF"/>
                </a:solidFill>
              </a:rPr>
              <a:t>We’ll come back to this idea when talking about multiclass. </a:t>
            </a:r>
            <a:endParaRPr lang="en-US" dirty="0">
              <a:solidFill>
                <a:srgbClr val="0000FF"/>
              </a:solidFill>
            </a:endParaRPr>
          </a:p>
          <a:p>
            <a:endParaRPr lang="en-US" dirty="0"/>
          </a:p>
        </p:txBody>
      </p:sp>
      <p:sp>
        <p:nvSpPr>
          <p:cNvPr id="4" name="Content Placeholder 3"/>
          <p:cNvSpPr>
            <a:spLocks noGrp="1"/>
          </p:cNvSpPr>
          <p:nvPr>
            <p:ph sz="quarter" idx="13"/>
          </p:nvPr>
        </p:nvSpPr>
        <p:spPr/>
        <p:txBody>
          <a:bodyPr/>
          <a:lstStyle/>
          <a:p>
            <a:r>
              <a:rPr lang="en-US" dirty="0" smtClean="0"/>
              <a:t>Extensions</a:t>
            </a:r>
            <a:endParaRPr lang="en-US" dirty="0"/>
          </a:p>
        </p:txBody>
      </p:sp>
      <p:sp>
        <p:nvSpPr>
          <p:cNvPr id="7" name="Slide Number Placeholder 3"/>
          <p:cNvSpPr>
            <a:spLocks noGrp="1"/>
          </p:cNvSpPr>
          <p:nvPr>
            <p:ph type="sldNum" sz="quarter" idx="14"/>
          </p:nvPr>
        </p:nvSpPr>
        <p:spPr/>
        <p:txBody>
          <a:bodyPr/>
          <a:lstStyle/>
          <a:p>
            <a:fld id="{E0E2D378-56C0-4881-9D08-D0E372F64008}" type="slidenum">
              <a:rPr lang="en-US"/>
              <a:pPr/>
              <a:t>13</a:t>
            </a:fld>
            <a:endParaRPr lang="en-US"/>
          </a:p>
        </p:txBody>
      </p:sp>
      <p:graphicFrame>
        <p:nvGraphicFramePr>
          <p:cNvPr id="800772" name="Object 4"/>
          <p:cNvGraphicFramePr>
            <a:graphicFrameLocks noChangeAspect="1"/>
          </p:cNvGraphicFramePr>
          <p:nvPr>
            <p:extLst/>
          </p:nvPr>
        </p:nvGraphicFramePr>
        <p:xfrm>
          <a:off x="1704975" y="4343400"/>
          <a:ext cx="7134225" cy="1237714"/>
        </p:xfrm>
        <a:graphic>
          <a:graphicData uri="http://schemas.openxmlformats.org/presentationml/2006/ole">
            <mc:AlternateContent xmlns:mc="http://schemas.openxmlformats.org/markup-compatibility/2006">
              <mc:Choice xmlns:v="urn:schemas-microsoft-com:vml" Requires="v">
                <p:oleObj spid="_x0000_s19460" name="Equation" r:id="rId4" imgW="5613120" imgH="1015920" progId="Equation.3">
                  <p:embed/>
                </p:oleObj>
              </mc:Choice>
              <mc:Fallback>
                <p:oleObj name="Equation" r:id="rId4" imgW="5613120" imgH="1015920" progId="Equation.3">
                  <p:embed/>
                  <p:pic>
                    <p:nvPicPr>
                      <p:cNvPr id="8007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975" y="4343400"/>
                        <a:ext cx="7134225" cy="1237714"/>
                      </a:xfrm>
                      <a:prstGeom prst="rect">
                        <a:avLst/>
                      </a:prstGeom>
                      <a:solidFill>
                        <a:srgbClr val="FFFFCC"/>
                      </a:solidFill>
                      <a:ln w="19050">
                        <a:solidFill>
                          <a:schemeClr val="accent1"/>
                        </a:solidFill>
                        <a:miter lim="800000"/>
                        <a:headEnd/>
                        <a:tailEnd/>
                      </a:ln>
                      <a:effectLst/>
                    </p:spPr>
                  </p:pic>
                </p:oleObj>
              </mc:Fallback>
            </mc:AlternateContent>
          </a:graphicData>
        </a:graphic>
      </p:graphicFrame>
    </p:spTree>
    <p:extLst>
      <p:ext uri="{BB962C8B-B14F-4D97-AF65-F5344CB8AC3E}">
        <p14:creationId xmlns:p14="http://schemas.microsoft.com/office/powerpoint/2010/main" val="384548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0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3"/>
          <p:cNvSpPr>
            <a:spLocks noGrp="1" noChangeArrowheads="1"/>
          </p:cNvSpPr>
          <p:nvPr>
            <p:ph type="title"/>
          </p:nvPr>
        </p:nvSpPr>
        <p:spPr/>
        <p:txBody>
          <a:bodyPr/>
          <a:lstStyle/>
          <a:p>
            <a:r>
              <a:rPr lang="en-US" smtClean="0"/>
              <a:t>Bayes Optimal Classifier</a:t>
            </a:r>
          </a:p>
        </p:txBody>
      </p:sp>
      <p:sp>
        <p:nvSpPr>
          <p:cNvPr id="25604"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6774B1A-4E1D-43E7-83B4-D419B5FD9D15}"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130</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25605" name="Rectangle 2"/>
          <p:cNvSpPr>
            <a:spLocks noGrp="1" noChangeArrowheads="1"/>
          </p:cNvSpPr>
          <p:nvPr>
            <p:ph idx="4294967295"/>
          </p:nvPr>
        </p:nvSpPr>
        <p:spPr>
          <a:xfrm>
            <a:off x="838200" y="1295400"/>
            <a:ext cx="8305800" cy="4800600"/>
          </a:xfrm>
        </p:spPr>
        <p:txBody>
          <a:bodyPr/>
          <a:lstStyle/>
          <a:p>
            <a:pPr>
              <a:spcBef>
                <a:spcPct val="0"/>
              </a:spcBef>
            </a:pPr>
            <a:r>
              <a:rPr lang="en-US" smtClean="0"/>
              <a:t>How should we use the general formalism?</a:t>
            </a:r>
          </a:p>
          <a:p>
            <a:pPr>
              <a:spcBef>
                <a:spcPct val="0"/>
              </a:spcBef>
            </a:pPr>
            <a:r>
              <a:rPr lang="en-US" smtClean="0"/>
              <a:t>What should </a:t>
            </a:r>
            <a:r>
              <a:rPr lang="en-US" smtClean="0">
                <a:solidFill>
                  <a:schemeClr val="hlink"/>
                </a:solidFill>
              </a:rPr>
              <a:t>H</a:t>
            </a:r>
            <a:r>
              <a:rPr lang="en-US" smtClean="0"/>
              <a:t> be?</a:t>
            </a:r>
          </a:p>
          <a:p>
            <a:pPr>
              <a:spcBef>
                <a:spcPct val="0"/>
              </a:spcBef>
            </a:pPr>
            <a:endParaRPr lang="en-US" smtClean="0"/>
          </a:p>
          <a:p>
            <a:pPr>
              <a:spcBef>
                <a:spcPct val="0"/>
              </a:spcBef>
            </a:pPr>
            <a:r>
              <a:rPr lang="en-US" smtClean="0">
                <a:solidFill>
                  <a:schemeClr val="hlink"/>
                </a:solidFill>
              </a:rPr>
              <a:t>H can be a collection of functions</a:t>
            </a:r>
            <a:r>
              <a:rPr lang="en-US" smtClean="0"/>
              <a:t>. Given the training data, choose an optimal function. Then, given new data, evaluate the selected function on it.</a:t>
            </a:r>
          </a:p>
          <a:p>
            <a:pPr>
              <a:spcBef>
                <a:spcPct val="0"/>
              </a:spcBef>
            </a:pPr>
            <a:endParaRPr lang="en-US" smtClean="0"/>
          </a:p>
          <a:p>
            <a:pPr>
              <a:spcBef>
                <a:spcPct val="0"/>
              </a:spcBef>
            </a:pPr>
            <a:r>
              <a:rPr lang="en-US" smtClean="0">
                <a:solidFill>
                  <a:schemeClr val="hlink"/>
                </a:solidFill>
              </a:rPr>
              <a:t>H can be a collection of possible predictions</a:t>
            </a:r>
            <a:r>
              <a:rPr lang="en-US" smtClean="0"/>
              <a:t>. Given the data, try to directly choose the optimal prediction. </a:t>
            </a:r>
          </a:p>
          <a:p>
            <a:pPr>
              <a:spcBef>
                <a:spcPct val="0"/>
              </a:spcBef>
            </a:pPr>
            <a:endParaRPr lang="en-US" smtClean="0"/>
          </a:p>
          <a:p>
            <a:pPr>
              <a:spcBef>
                <a:spcPct val="0"/>
              </a:spcBef>
            </a:pPr>
            <a:r>
              <a:rPr lang="en-US" smtClean="0"/>
              <a:t>Could be different!</a:t>
            </a:r>
          </a:p>
        </p:txBody>
      </p:sp>
    </p:spTree>
    <p:extLst>
      <p:ext uri="{BB962C8B-B14F-4D97-AF65-F5344CB8AC3E}">
        <p14:creationId xmlns:p14="http://schemas.microsoft.com/office/powerpoint/2010/main" val="594979692"/>
      </p:ext>
    </p:extLst>
  </p:cSld>
  <p:clrMapOvr>
    <a:masterClrMapping/>
  </p:clrMapOvr>
  <p:transition>
    <p:zoom dir="in"/>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4"/>
          <p:cNvSpPr>
            <a:spLocks noGrp="1" noChangeArrowheads="1"/>
          </p:cNvSpPr>
          <p:nvPr>
            <p:ph type="title"/>
          </p:nvPr>
        </p:nvSpPr>
        <p:spPr/>
        <p:txBody>
          <a:bodyPr/>
          <a:lstStyle/>
          <a:p>
            <a:r>
              <a:rPr lang="en-US" smtClean="0"/>
              <a:t>Bayes Optimal Classifier</a:t>
            </a:r>
          </a:p>
        </p:txBody>
      </p:sp>
      <p:sp>
        <p:nvSpPr>
          <p:cNvPr id="26628"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BA2723-99B5-4BA3-B820-62404EEF743F}"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131</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26629" name="Rectangle 2"/>
          <p:cNvSpPr>
            <a:spLocks noGrp="1" noChangeArrowheads="1"/>
          </p:cNvSpPr>
          <p:nvPr>
            <p:ph idx="4294967295"/>
          </p:nvPr>
        </p:nvSpPr>
        <p:spPr>
          <a:xfrm>
            <a:off x="838200" y="1295400"/>
            <a:ext cx="8305800" cy="4800600"/>
          </a:xfrm>
        </p:spPr>
        <p:txBody>
          <a:bodyPr/>
          <a:lstStyle/>
          <a:p>
            <a:pPr>
              <a:spcBef>
                <a:spcPct val="0"/>
              </a:spcBef>
            </a:pPr>
            <a:r>
              <a:rPr lang="en-US" dirty="0" smtClean="0"/>
              <a:t>The first formalism suggests to learn a good hypothesis and use it. </a:t>
            </a:r>
          </a:p>
          <a:p>
            <a:pPr>
              <a:spcBef>
                <a:spcPct val="0"/>
              </a:spcBef>
            </a:pPr>
            <a:r>
              <a:rPr lang="en-US" dirty="0" smtClean="0"/>
              <a:t>(Language modeling, grammar learning, etc. are here)</a:t>
            </a:r>
          </a:p>
          <a:p>
            <a:pPr>
              <a:spcBef>
                <a:spcPct val="0"/>
              </a:spcBef>
              <a:buFont typeface="Wingdings" pitchFamily="2" charset="2"/>
              <a:buNone/>
            </a:pPr>
            <a:endParaRPr lang="en-US" dirty="0" smtClean="0"/>
          </a:p>
          <a:p>
            <a:pPr>
              <a:spcBef>
                <a:spcPct val="0"/>
              </a:spcBef>
              <a:buFont typeface="Wingdings" pitchFamily="2" charset="2"/>
              <a:buNone/>
            </a:pPr>
            <a:endParaRPr lang="en-US" dirty="0" smtClean="0"/>
          </a:p>
          <a:p>
            <a:pPr>
              <a:spcBef>
                <a:spcPct val="0"/>
              </a:spcBef>
              <a:buFont typeface="Wingdings" pitchFamily="2" charset="2"/>
              <a:buNone/>
            </a:pPr>
            <a:endParaRPr lang="en-US" dirty="0" smtClean="0"/>
          </a:p>
          <a:p>
            <a:pPr>
              <a:spcBef>
                <a:spcPct val="0"/>
              </a:spcBef>
            </a:pPr>
            <a:r>
              <a:rPr lang="en-US" dirty="0" smtClean="0"/>
              <a:t>The second one suggests to directly choose a decision.</a:t>
            </a:r>
            <a:r>
              <a:rPr lang="en-US" dirty="0" smtClean="0">
                <a:solidFill>
                  <a:schemeClr val="hlink"/>
                </a:solidFill>
              </a:rPr>
              <a:t>[it/in]:</a:t>
            </a:r>
            <a:r>
              <a:rPr lang="en-US" dirty="0" smtClean="0"/>
              <a:t> </a:t>
            </a:r>
          </a:p>
          <a:p>
            <a:pPr>
              <a:spcBef>
                <a:spcPct val="0"/>
              </a:spcBef>
            </a:pPr>
            <a:r>
              <a:rPr lang="en-US" dirty="0" smtClean="0"/>
              <a:t>This is the issue of “thresholding” vs. entertaining all options until the last minute. (Computational Issues) </a:t>
            </a:r>
          </a:p>
          <a:p>
            <a:pPr>
              <a:spcBef>
                <a:spcPct val="0"/>
              </a:spcBef>
              <a:buFont typeface="Wingdings" pitchFamily="2" charset="2"/>
              <a:buNone/>
            </a:pPr>
            <a:endParaRPr lang="en-US" dirty="0" smtClean="0"/>
          </a:p>
        </p:txBody>
      </p:sp>
      <p:graphicFrame>
        <p:nvGraphicFramePr>
          <p:cNvPr id="26630" name="Object 3"/>
          <p:cNvGraphicFramePr>
            <a:graphicFrameLocks noChangeAspect="1"/>
          </p:cNvGraphicFramePr>
          <p:nvPr>
            <p:extLst/>
          </p:nvPr>
        </p:nvGraphicFramePr>
        <p:xfrm>
          <a:off x="623887" y="2652712"/>
          <a:ext cx="8291513" cy="547688"/>
        </p:xfrm>
        <a:graphic>
          <a:graphicData uri="http://schemas.openxmlformats.org/presentationml/2006/ole">
            <mc:AlternateContent xmlns:mc="http://schemas.openxmlformats.org/markup-compatibility/2006">
              <mc:Choice xmlns:v="urn:schemas-microsoft-com:vml" Requires="v">
                <p:oleObj spid="_x0000_s10249" name="משוואה" r:id="rId4" imgW="3263760" imgH="215640" progId="Equation.3">
                  <p:embed/>
                </p:oleObj>
              </mc:Choice>
              <mc:Fallback>
                <p:oleObj name="משוואה" r:id="rId4" imgW="3263760" imgH="215640" progId="Equation.3">
                  <p:embed/>
                  <p:pic>
                    <p:nvPicPr>
                      <p:cNvPr id="26630" name="Object 3"/>
                      <p:cNvPicPr>
                        <a:picLocks noChangeAspect="1" noChangeArrowheads="1"/>
                      </p:cNvPicPr>
                      <p:nvPr/>
                    </p:nvPicPr>
                    <p:blipFill>
                      <a:blip r:embed="rId5"/>
                      <a:srcRect/>
                      <a:stretch>
                        <a:fillRect/>
                      </a:stretch>
                    </p:blipFill>
                    <p:spPr bwMode="auto">
                      <a:xfrm>
                        <a:off x="623887" y="2652712"/>
                        <a:ext cx="8291513" cy="547688"/>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38378547"/>
      </p:ext>
    </p:extLst>
  </p:cSld>
  <p:clrMapOvr>
    <a:masterClrMapping/>
  </p:clrMapOvr>
  <p:transition>
    <p:zoom dir="in"/>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4"/>
          <p:cNvSpPr>
            <a:spLocks noGrp="1" noChangeArrowheads="1"/>
          </p:cNvSpPr>
          <p:nvPr>
            <p:ph type="title"/>
          </p:nvPr>
        </p:nvSpPr>
        <p:spPr/>
        <p:txBody>
          <a:bodyPr/>
          <a:lstStyle/>
          <a:p>
            <a:r>
              <a:rPr lang="en-US" smtClean="0"/>
              <a:t>Justification: Bayesian Approach</a:t>
            </a:r>
          </a:p>
        </p:txBody>
      </p:sp>
      <p:sp>
        <p:nvSpPr>
          <p:cNvPr id="30724"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E7E6BE-DD98-4F5C-AB40-2BFB44904860}"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132</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30725" name="Rectangle 3"/>
          <p:cNvSpPr>
            <a:spLocks noGrp="1" noChangeArrowheads="1"/>
          </p:cNvSpPr>
          <p:nvPr>
            <p:ph idx="4294967295"/>
          </p:nvPr>
        </p:nvSpPr>
        <p:spPr>
          <a:xfrm>
            <a:off x="838200" y="1295400"/>
            <a:ext cx="8305800" cy="4800600"/>
          </a:xfrm>
        </p:spPr>
        <p:txBody>
          <a:bodyPr/>
          <a:lstStyle/>
          <a:p>
            <a:pPr eaLnBrk="1" hangingPunct="1"/>
            <a:r>
              <a:rPr lang="en-US" dirty="0" smtClean="0"/>
              <a:t>The Bayes optimal function is</a:t>
            </a:r>
          </a:p>
          <a:p>
            <a:pPr algn="ctr" eaLnBrk="1" hangingPunct="1">
              <a:buFont typeface="Wingdings" pitchFamily="2" charset="2"/>
              <a:buNone/>
            </a:pPr>
            <a:r>
              <a:rPr lang="en-US" dirty="0" err="1" smtClean="0">
                <a:solidFill>
                  <a:schemeClr val="hlink"/>
                </a:solidFill>
              </a:rPr>
              <a:t>f</a:t>
            </a:r>
            <a:r>
              <a:rPr lang="en-US" baseline="-25000" dirty="0" err="1" smtClean="0">
                <a:solidFill>
                  <a:schemeClr val="hlink"/>
                </a:solidFill>
              </a:rPr>
              <a:t>B</a:t>
            </a:r>
            <a:r>
              <a:rPr lang="en-US" dirty="0" smtClean="0">
                <a:solidFill>
                  <a:schemeClr val="hlink"/>
                </a:solidFill>
              </a:rPr>
              <a:t>(x) = </a:t>
            </a:r>
            <a:r>
              <a:rPr lang="en-US" dirty="0" err="1" smtClean="0">
                <a:solidFill>
                  <a:schemeClr val="hlink"/>
                </a:solidFill>
              </a:rPr>
              <a:t>argmax</a:t>
            </a:r>
            <a:r>
              <a:rPr lang="en-US" baseline="-25000" dirty="0" err="1" smtClean="0">
                <a:solidFill>
                  <a:schemeClr val="hlink"/>
                </a:solidFill>
              </a:rPr>
              <a:t>y</a:t>
            </a:r>
            <a:r>
              <a:rPr lang="en-US" dirty="0" err="1" smtClean="0">
                <a:solidFill>
                  <a:schemeClr val="hlink"/>
                </a:solidFill>
              </a:rPr>
              <a:t>D</a:t>
            </a:r>
            <a:r>
              <a:rPr lang="en-US" dirty="0" smtClean="0">
                <a:solidFill>
                  <a:schemeClr val="hlink"/>
                </a:solidFill>
              </a:rPr>
              <a:t>(x; y)</a:t>
            </a:r>
          </a:p>
          <a:p>
            <a:pPr eaLnBrk="1" hangingPunct="1">
              <a:buFont typeface="Wingdings" pitchFamily="2" charset="2"/>
              <a:buNone/>
            </a:pPr>
            <a:r>
              <a:rPr lang="en-US" dirty="0" smtClean="0">
                <a:solidFill>
                  <a:srgbClr val="000000"/>
                </a:solidFill>
              </a:rPr>
              <a:t> </a:t>
            </a:r>
          </a:p>
          <a:p>
            <a:pPr eaLnBrk="1" hangingPunct="1"/>
            <a:r>
              <a:rPr lang="en-US" dirty="0" smtClean="0"/>
              <a:t>That is, given input x, return the most likely label</a:t>
            </a:r>
          </a:p>
          <a:p>
            <a:pPr eaLnBrk="1" hangingPunct="1"/>
            <a:r>
              <a:rPr lang="en-US" dirty="0" smtClean="0"/>
              <a:t> It can be shown that</a:t>
            </a:r>
            <a:r>
              <a:rPr lang="en-US" dirty="0" smtClean="0">
                <a:solidFill>
                  <a:srgbClr val="000000"/>
                </a:solidFill>
              </a:rPr>
              <a:t> </a:t>
            </a:r>
            <a:r>
              <a:rPr lang="en-US" dirty="0" err="1" smtClean="0">
                <a:solidFill>
                  <a:schemeClr val="hlink"/>
                </a:solidFill>
              </a:rPr>
              <a:t>f</a:t>
            </a:r>
            <a:r>
              <a:rPr lang="en-US" baseline="-25000" dirty="0" err="1" smtClean="0">
                <a:solidFill>
                  <a:schemeClr val="hlink"/>
                </a:solidFill>
              </a:rPr>
              <a:t>B</a:t>
            </a:r>
            <a:r>
              <a:rPr lang="en-US" dirty="0" smtClean="0">
                <a:solidFill>
                  <a:srgbClr val="000000"/>
                </a:solidFill>
              </a:rPr>
              <a:t> </a:t>
            </a:r>
            <a:r>
              <a:rPr lang="en-US" dirty="0" smtClean="0"/>
              <a:t>has the lowest possible value for</a:t>
            </a:r>
            <a:r>
              <a:rPr lang="en-US" dirty="0" smtClean="0">
                <a:solidFill>
                  <a:srgbClr val="000000"/>
                </a:solidFill>
              </a:rPr>
              <a:t> </a:t>
            </a:r>
            <a:r>
              <a:rPr lang="en-US" dirty="0" smtClean="0">
                <a:solidFill>
                  <a:schemeClr val="hlink"/>
                </a:solidFill>
              </a:rPr>
              <a:t>Err(f)</a:t>
            </a:r>
          </a:p>
          <a:p>
            <a:pPr eaLnBrk="1" hangingPunct="1">
              <a:buFont typeface="Wingdings" pitchFamily="2" charset="2"/>
              <a:buNone/>
            </a:pPr>
            <a:r>
              <a:rPr lang="en-US" dirty="0" smtClean="0">
                <a:solidFill>
                  <a:srgbClr val="000000"/>
                </a:solidFill>
              </a:rPr>
              <a:t> </a:t>
            </a:r>
          </a:p>
          <a:p>
            <a:pPr eaLnBrk="1" hangingPunct="1"/>
            <a:r>
              <a:rPr lang="en-US" dirty="0" smtClean="0"/>
              <a:t>Caveat: we can never construct this function: it is a function of</a:t>
            </a:r>
            <a:r>
              <a:rPr lang="en-US" dirty="0" smtClean="0">
                <a:solidFill>
                  <a:srgbClr val="000000"/>
                </a:solidFill>
              </a:rPr>
              <a:t> </a:t>
            </a:r>
            <a:r>
              <a:rPr lang="en-US" dirty="0" smtClean="0">
                <a:solidFill>
                  <a:schemeClr val="hlink"/>
                </a:solidFill>
              </a:rPr>
              <a:t>D</a:t>
            </a:r>
            <a:r>
              <a:rPr lang="en-US" dirty="0" smtClean="0">
                <a:solidFill>
                  <a:srgbClr val="000000"/>
                </a:solidFill>
              </a:rPr>
              <a:t>, </a:t>
            </a:r>
            <a:r>
              <a:rPr lang="en-US" dirty="0" smtClean="0"/>
              <a:t>which is unknown. </a:t>
            </a:r>
          </a:p>
          <a:p>
            <a:pPr eaLnBrk="1" hangingPunct="1"/>
            <a:r>
              <a:rPr lang="en-US" dirty="0" smtClean="0"/>
              <a:t>But, it is a useful theoretical construct, and drives attempts to make assumptions on</a:t>
            </a:r>
            <a:r>
              <a:rPr lang="en-US" dirty="0" smtClean="0">
                <a:solidFill>
                  <a:srgbClr val="000000"/>
                </a:solidFill>
              </a:rPr>
              <a:t> </a:t>
            </a:r>
            <a:r>
              <a:rPr lang="en-US" dirty="0" smtClean="0">
                <a:solidFill>
                  <a:schemeClr val="hlink"/>
                </a:solidFill>
              </a:rPr>
              <a:t>D</a:t>
            </a:r>
          </a:p>
        </p:txBody>
      </p:sp>
    </p:spTree>
    <p:extLst>
      <p:ext uri="{BB962C8B-B14F-4D97-AF65-F5344CB8AC3E}">
        <p14:creationId xmlns:p14="http://schemas.microsoft.com/office/powerpoint/2010/main" val="1617812575"/>
      </p:ext>
    </p:extLst>
  </p:cSld>
  <p:clrMapOvr>
    <a:masterClrMapping/>
  </p:clrMapOvr>
  <p:transition>
    <p:zoom dir="in"/>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
          <p:cNvSpPr>
            <a:spLocks noGrp="1" noChangeArrowheads="1"/>
          </p:cNvSpPr>
          <p:nvPr>
            <p:ph type="title"/>
          </p:nvPr>
        </p:nvSpPr>
        <p:spPr/>
        <p:txBody>
          <a:bodyPr/>
          <a:lstStyle/>
          <a:p>
            <a:r>
              <a:rPr lang="en-US" smtClean="0"/>
              <a:t>Maximum-Likelihood Estimates</a:t>
            </a:r>
          </a:p>
        </p:txBody>
      </p:sp>
      <p:sp>
        <p:nvSpPr>
          <p:cNvPr id="31748"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8CF8A8-97D7-499B-9737-6E59285BD569}"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133</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31749" name="Rectangle 2"/>
          <p:cNvSpPr>
            <a:spLocks noGrp="1" noChangeArrowheads="1"/>
          </p:cNvSpPr>
          <p:nvPr>
            <p:ph idx="4294967295"/>
          </p:nvPr>
        </p:nvSpPr>
        <p:spPr>
          <a:xfrm>
            <a:off x="838200" y="1295400"/>
            <a:ext cx="8305800" cy="4800600"/>
          </a:xfrm>
        </p:spPr>
        <p:txBody>
          <a:bodyPr/>
          <a:lstStyle/>
          <a:p>
            <a:pPr eaLnBrk="1" hangingPunct="1"/>
            <a:r>
              <a:rPr lang="en-US" dirty="0" smtClean="0"/>
              <a:t>We attempt to model the underlying distribution</a:t>
            </a:r>
          </a:p>
          <a:p>
            <a:pPr algn="ctr" eaLnBrk="1" hangingPunct="1">
              <a:buFont typeface="Wingdings" pitchFamily="2" charset="2"/>
              <a:buNone/>
            </a:pPr>
            <a:r>
              <a:rPr lang="en-US" dirty="0" smtClean="0">
                <a:solidFill>
                  <a:schemeClr val="hlink"/>
                </a:solidFill>
              </a:rPr>
              <a:t>D(x, y) or D(y | x)</a:t>
            </a:r>
          </a:p>
          <a:p>
            <a:pPr eaLnBrk="1" hangingPunct="1"/>
            <a:r>
              <a:rPr lang="en-US" dirty="0" smtClean="0"/>
              <a:t>To do that, we assume a model </a:t>
            </a:r>
          </a:p>
          <a:p>
            <a:pPr algn="ctr" eaLnBrk="1" hangingPunct="1">
              <a:buFont typeface="Wingdings" pitchFamily="2" charset="2"/>
              <a:buNone/>
            </a:pPr>
            <a:r>
              <a:rPr lang="en-US" dirty="0" smtClean="0">
                <a:solidFill>
                  <a:schemeClr val="hlink"/>
                </a:solidFill>
              </a:rPr>
              <a:t>P(x, y | </a:t>
            </a:r>
            <a:r>
              <a:rPr lang="en-US" dirty="0" smtClean="0">
                <a:solidFill>
                  <a:schemeClr val="hlink"/>
                </a:solidFill>
                <a:sym typeface="Symbol" pitchFamily="18" charset="2"/>
              </a:rPr>
              <a:t></a:t>
            </a:r>
            <a:r>
              <a:rPr lang="en-US" dirty="0" smtClean="0">
                <a:solidFill>
                  <a:schemeClr val="hlink"/>
                </a:solidFill>
              </a:rPr>
              <a:t>) or P(y | x , </a:t>
            </a:r>
            <a:r>
              <a:rPr lang="en-US" dirty="0" smtClean="0">
                <a:solidFill>
                  <a:schemeClr val="hlink"/>
                </a:solidFill>
                <a:sym typeface="Symbol" pitchFamily="18" charset="2"/>
              </a:rPr>
              <a:t></a:t>
            </a:r>
            <a:r>
              <a:rPr lang="en-US" dirty="0" smtClean="0">
                <a:solidFill>
                  <a:schemeClr val="hlink"/>
                </a:solidFill>
              </a:rPr>
              <a:t> ),</a:t>
            </a:r>
            <a:r>
              <a:rPr lang="en-US" dirty="0" smtClean="0"/>
              <a:t> </a:t>
            </a:r>
          </a:p>
          <a:p>
            <a:pPr eaLnBrk="1" hangingPunct="1">
              <a:buFont typeface="Wingdings" pitchFamily="2" charset="2"/>
              <a:buNone/>
            </a:pPr>
            <a:r>
              <a:rPr lang="en-US" dirty="0" smtClean="0"/>
              <a:t>      where </a:t>
            </a:r>
            <a:r>
              <a:rPr lang="en-US" dirty="0" smtClean="0">
                <a:sym typeface="Symbol" pitchFamily="18" charset="2"/>
              </a:rPr>
              <a:t> is the set of parameters of the model</a:t>
            </a:r>
          </a:p>
          <a:p>
            <a:pPr eaLnBrk="1" hangingPunct="1"/>
            <a:r>
              <a:rPr lang="en-US" dirty="0" smtClean="0">
                <a:sym typeface="Symbol" pitchFamily="18" charset="2"/>
              </a:rPr>
              <a:t>Example: </a:t>
            </a:r>
            <a:r>
              <a:rPr lang="en-US" dirty="0" smtClean="0">
                <a:solidFill>
                  <a:schemeClr val="hlink"/>
                </a:solidFill>
              </a:rPr>
              <a:t>Probabilistic Language Model (Markov Model):</a:t>
            </a:r>
            <a:r>
              <a:rPr lang="en-US" dirty="0" smtClean="0"/>
              <a:t> </a:t>
            </a:r>
          </a:p>
          <a:p>
            <a:pPr lvl="1" eaLnBrk="1" hangingPunct="1"/>
            <a:r>
              <a:rPr lang="en-US" dirty="0" smtClean="0"/>
              <a:t>We assume a model of language generation. Therefore, </a:t>
            </a:r>
            <a:r>
              <a:rPr lang="en-US" dirty="0" smtClean="0">
                <a:solidFill>
                  <a:schemeClr val="hlink"/>
                </a:solidFill>
              </a:rPr>
              <a:t>P(x, y | </a:t>
            </a:r>
            <a:r>
              <a:rPr lang="en-US" dirty="0" smtClean="0">
                <a:solidFill>
                  <a:schemeClr val="hlink"/>
                </a:solidFill>
                <a:sym typeface="Symbol" pitchFamily="18" charset="2"/>
              </a:rPr>
              <a:t></a:t>
            </a:r>
            <a:r>
              <a:rPr lang="en-US" dirty="0" smtClean="0">
                <a:solidFill>
                  <a:schemeClr val="hlink"/>
                </a:solidFill>
              </a:rPr>
              <a:t>)  </a:t>
            </a:r>
            <a:r>
              <a:rPr lang="en-US" dirty="0" smtClean="0"/>
              <a:t>was written as a function of symbol &amp; state probabilities</a:t>
            </a:r>
            <a:r>
              <a:rPr lang="en-US" dirty="0"/>
              <a:t> </a:t>
            </a:r>
            <a:r>
              <a:rPr lang="en-US" dirty="0" smtClean="0"/>
              <a:t>(the parameters). </a:t>
            </a:r>
          </a:p>
          <a:p>
            <a:pPr eaLnBrk="1" hangingPunct="1"/>
            <a:r>
              <a:rPr lang="en-US" dirty="0"/>
              <a:t>We typically look at the log-likelihood </a:t>
            </a:r>
          </a:p>
          <a:p>
            <a:pPr eaLnBrk="1" hangingPunct="1"/>
            <a:r>
              <a:rPr lang="en-US" dirty="0"/>
              <a:t>Given training samples (x</a:t>
            </a:r>
            <a:r>
              <a:rPr lang="en-US" baseline="-25000" dirty="0"/>
              <a:t>i</a:t>
            </a:r>
            <a:r>
              <a:rPr lang="en-US" dirty="0"/>
              <a:t>; </a:t>
            </a:r>
            <a:r>
              <a:rPr lang="en-US" dirty="0" err="1"/>
              <a:t>y</a:t>
            </a:r>
            <a:r>
              <a:rPr lang="en-US" baseline="-25000" dirty="0" err="1"/>
              <a:t>i</a:t>
            </a:r>
            <a:r>
              <a:rPr lang="en-US" dirty="0"/>
              <a:t>), maximize the log-likelihood</a:t>
            </a:r>
          </a:p>
          <a:p>
            <a:pPr eaLnBrk="1" hangingPunct="1"/>
            <a:r>
              <a:rPr lang="en-US" dirty="0">
                <a:solidFill>
                  <a:schemeClr val="hlink"/>
                </a:solidFill>
              </a:rPr>
              <a:t>L(</a:t>
            </a:r>
            <a:r>
              <a:rPr lang="en-US" dirty="0">
                <a:solidFill>
                  <a:schemeClr val="hlink"/>
                </a:solidFill>
                <a:sym typeface="Symbol" pitchFamily="18" charset="2"/>
              </a:rPr>
              <a:t></a:t>
            </a:r>
            <a:r>
              <a:rPr lang="en-US" dirty="0">
                <a:solidFill>
                  <a:schemeClr val="hlink"/>
                </a:solidFill>
              </a:rPr>
              <a:t>) = </a:t>
            </a:r>
            <a:r>
              <a:rPr lang="en-US" dirty="0">
                <a:solidFill>
                  <a:schemeClr val="hlink"/>
                </a:solidFill>
                <a:sym typeface="Symbol" pitchFamily="18" charset="2"/>
              </a:rPr>
              <a:t></a:t>
            </a:r>
            <a:r>
              <a:rPr lang="en-US" baseline="-25000" dirty="0">
                <a:solidFill>
                  <a:schemeClr val="hlink"/>
                </a:solidFill>
                <a:sym typeface="Symbol" pitchFamily="18" charset="2"/>
              </a:rPr>
              <a:t>i</a:t>
            </a:r>
            <a:r>
              <a:rPr lang="en-US" dirty="0">
                <a:solidFill>
                  <a:schemeClr val="hlink"/>
                </a:solidFill>
              </a:rPr>
              <a:t> log P (x</a:t>
            </a:r>
            <a:r>
              <a:rPr lang="en-US" baseline="-25000" dirty="0">
                <a:solidFill>
                  <a:schemeClr val="hlink"/>
                </a:solidFill>
              </a:rPr>
              <a:t>i</a:t>
            </a:r>
            <a:r>
              <a:rPr lang="en-US" dirty="0">
                <a:solidFill>
                  <a:schemeClr val="hlink"/>
                </a:solidFill>
              </a:rPr>
              <a:t>; </a:t>
            </a:r>
            <a:r>
              <a:rPr lang="en-US" dirty="0" err="1">
                <a:solidFill>
                  <a:schemeClr val="hlink"/>
                </a:solidFill>
              </a:rPr>
              <a:t>y</a:t>
            </a:r>
            <a:r>
              <a:rPr lang="en-US" baseline="-25000" dirty="0" err="1">
                <a:solidFill>
                  <a:schemeClr val="hlink"/>
                </a:solidFill>
              </a:rPr>
              <a:t>i</a:t>
            </a:r>
            <a:r>
              <a:rPr lang="en-US" dirty="0">
                <a:solidFill>
                  <a:schemeClr val="hlink"/>
                </a:solidFill>
              </a:rPr>
              <a:t> | </a:t>
            </a:r>
            <a:r>
              <a:rPr lang="en-US" dirty="0">
                <a:solidFill>
                  <a:schemeClr val="hlink"/>
                </a:solidFill>
                <a:sym typeface="Symbol" pitchFamily="18" charset="2"/>
              </a:rPr>
              <a:t></a:t>
            </a:r>
            <a:r>
              <a:rPr lang="en-US" dirty="0">
                <a:solidFill>
                  <a:schemeClr val="hlink"/>
                </a:solidFill>
              </a:rPr>
              <a:t>)  </a:t>
            </a:r>
            <a:r>
              <a:rPr lang="en-US" dirty="0"/>
              <a:t> or   </a:t>
            </a:r>
            <a:r>
              <a:rPr lang="en-US" dirty="0">
                <a:solidFill>
                  <a:schemeClr val="hlink"/>
                </a:solidFill>
              </a:rPr>
              <a:t>L(</a:t>
            </a:r>
            <a:r>
              <a:rPr lang="en-US" dirty="0">
                <a:solidFill>
                  <a:schemeClr val="hlink"/>
                </a:solidFill>
                <a:sym typeface="Symbol" pitchFamily="18" charset="2"/>
              </a:rPr>
              <a:t></a:t>
            </a:r>
            <a:r>
              <a:rPr lang="en-US" dirty="0">
                <a:solidFill>
                  <a:schemeClr val="hlink"/>
                </a:solidFill>
              </a:rPr>
              <a:t>) = </a:t>
            </a:r>
            <a:r>
              <a:rPr lang="en-US" dirty="0">
                <a:solidFill>
                  <a:schemeClr val="hlink"/>
                </a:solidFill>
                <a:sym typeface="Symbol" pitchFamily="18" charset="2"/>
              </a:rPr>
              <a:t></a:t>
            </a:r>
            <a:r>
              <a:rPr lang="en-US" baseline="-25000" dirty="0">
                <a:solidFill>
                  <a:schemeClr val="hlink"/>
                </a:solidFill>
                <a:sym typeface="Symbol" pitchFamily="18" charset="2"/>
              </a:rPr>
              <a:t>i</a:t>
            </a:r>
            <a:r>
              <a:rPr lang="en-US" dirty="0">
                <a:solidFill>
                  <a:schemeClr val="hlink"/>
                </a:solidFill>
              </a:rPr>
              <a:t> log P (</a:t>
            </a:r>
            <a:r>
              <a:rPr lang="en-US" dirty="0" err="1">
                <a:solidFill>
                  <a:schemeClr val="hlink"/>
                </a:solidFill>
              </a:rPr>
              <a:t>y</a:t>
            </a:r>
            <a:r>
              <a:rPr lang="en-US" baseline="-25000" dirty="0" err="1">
                <a:solidFill>
                  <a:schemeClr val="hlink"/>
                </a:solidFill>
              </a:rPr>
              <a:t>i</a:t>
            </a:r>
            <a:r>
              <a:rPr lang="en-US" dirty="0">
                <a:solidFill>
                  <a:schemeClr val="hlink"/>
                </a:solidFill>
              </a:rPr>
              <a:t> | x</a:t>
            </a:r>
            <a:r>
              <a:rPr lang="en-US" baseline="-25000" dirty="0">
                <a:solidFill>
                  <a:schemeClr val="hlink"/>
                </a:solidFill>
              </a:rPr>
              <a:t>i</a:t>
            </a:r>
            <a:r>
              <a:rPr lang="en-US" dirty="0">
                <a:solidFill>
                  <a:schemeClr val="hlink"/>
                </a:solidFill>
              </a:rPr>
              <a:t> , </a:t>
            </a:r>
            <a:r>
              <a:rPr lang="en-US" dirty="0">
                <a:solidFill>
                  <a:schemeClr val="hlink"/>
                </a:solidFill>
                <a:sym typeface="Symbol" pitchFamily="18" charset="2"/>
              </a:rPr>
              <a:t></a:t>
            </a:r>
            <a:r>
              <a:rPr lang="en-US" dirty="0">
                <a:solidFill>
                  <a:schemeClr val="hlink"/>
                </a:solidFill>
              </a:rPr>
              <a:t>))</a:t>
            </a:r>
          </a:p>
          <a:p>
            <a:pPr lvl="1" eaLnBrk="1" hangingPunct="1"/>
            <a:endParaRPr lang="en-US" dirty="0" smtClean="0"/>
          </a:p>
        </p:txBody>
      </p:sp>
    </p:spTree>
    <p:extLst>
      <p:ext uri="{BB962C8B-B14F-4D97-AF65-F5344CB8AC3E}">
        <p14:creationId xmlns:p14="http://schemas.microsoft.com/office/powerpoint/2010/main" val="538671609"/>
      </p:ext>
    </p:extLst>
  </p:cSld>
  <p:clrMapOvr>
    <a:masterClrMapping/>
  </p:clrMapOvr>
  <p:transition>
    <p:zoom dir="in"/>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3"/>
          <p:cNvSpPr>
            <a:spLocks noGrp="1" noChangeArrowheads="1"/>
          </p:cNvSpPr>
          <p:nvPr>
            <p:ph type="title"/>
          </p:nvPr>
        </p:nvSpPr>
        <p:spPr/>
        <p:txBody>
          <a:bodyPr/>
          <a:lstStyle/>
          <a:p>
            <a:r>
              <a:rPr lang="en-US" smtClean="0"/>
              <a:t>Justification: Bayesian Approach</a:t>
            </a:r>
          </a:p>
        </p:txBody>
      </p:sp>
      <p:sp>
        <p:nvSpPr>
          <p:cNvPr id="33796" name="Slide Number Placeholder 5"/>
          <p:cNvSpPr>
            <a:spLocks noGrp="1"/>
          </p:cNvSpPr>
          <p:nvPr>
            <p:ph type="sldNum" sz="quarter" idx="10"/>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1925EC5-D1F2-48BA-BFCF-C076D49A4594}" type="slidenum">
              <a:rPr kumimoji="0" lang="en-US" sz="2400" b="0" i="0" u="none" strike="noStrike" kern="1200" cap="none" spc="0" normalizeH="0" baseline="0" noProof="0" smtClean="0">
                <a:ln>
                  <a:noFill/>
                </a:ln>
                <a:solidFill>
                  <a:srgbClr val="0F243E"/>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134</a:t>
            </a:fld>
            <a:endParaRPr kumimoji="0" lang="en-US" sz="2400" b="0" i="0" u="none" strike="noStrike" kern="1200" cap="none" spc="0" normalizeH="0" baseline="0" noProof="0">
              <a:ln>
                <a:noFill/>
              </a:ln>
              <a:solidFill>
                <a:srgbClr val="0F243E"/>
              </a:solidFill>
              <a:effectLst/>
              <a:uLnTx/>
              <a:uFillTx/>
              <a:latin typeface="Tahoma" pitchFamily="34" charset="0"/>
              <a:ea typeface="+mn-ea"/>
              <a:cs typeface="+mn-cs"/>
            </a:endParaRPr>
          </a:p>
        </p:txBody>
      </p:sp>
      <p:sp>
        <p:nvSpPr>
          <p:cNvPr id="1071106" name="Rectangle 2"/>
          <p:cNvSpPr>
            <a:spLocks noGrp="1" noChangeArrowheads="1"/>
          </p:cNvSpPr>
          <p:nvPr>
            <p:ph idx="4294967295"/>
          </p:nvPr>
        </p:nvSpPr>
        <p:spPr>
          <a:xfrm>
            <a:off x="838200" y="1295400"/>
            <a:ext cx="8305800" cy="4800600"/>
          </a:xfrm>
        </p:spPr>
        <p:txBody>
          <a:bodyPr/>
          <a:lstStyle/>
          <a:p>
            <a:pPr eaLnBrk="1" hangingPunct="1"/>
            <a:r>
              <a:rPr lang="en-US" sz="2000" dirty="0" smtClean="0"/>
              <a:t>Assumption: Our selection of the model is good; there is some parameter setting </a:t>
            </a:r>
            <a:r>
              <a:rPr lang="en-US" sz="2000" dirty="0" smtClean="0">
                <a:solidFill>
                  <a:schemeClr val="hlink"/>
                </a:solidFill>
                <a:sym typeface="Symbol" pitchFamily="18" charset="2"/>
              </a:rPr>
              <a:t>*</a:t>
            </a:r>
            <a:r>
              <a:rPr lang="en-US" sz="2000" dirty="0" smtClean="0"/>
              <a:t> such that the true distribution is really represented by our model</a:t>
            </a:r>
          </a:p>
          <a:p>
            <a:pPr algn="ctr" eaLnBrk="1" hangingPunct="1">
              <a:buFont typeface="Wingdings" pitchFamily="2" charset="2"/>
              <a:buNone/>
            </a:pPr>
            <a:r>
              <a:rPr lang="en-US" sz="2000" dirty="0" smtClean="0">
                <a:solidFill>
                  <a:schemeClr val="hlink"/>
                </a:solidFill>
              </a:rPr>
              <a:t>D(x, y)  = P(x, y | </a:t>
            </a:r>
            <a:r>
              <a:rPr lang="en-US" sz="2000" dirty="0" smtClean="0">
                <a:solidFill>
                  <a:schemeClr val="hlink"/>
                </a:solidFill>
                <a:sym typeface="Symbol" pitchFamily="18" charset="2"/>
              </a:rPr>
              <a:t>*</a:t>
            </a:r>
            <a:r>
              <a:rPr lang="en-US" sz="2000" dirty="0" smtClean="0">
                <a:solidFill>
                  <a:schemeClr val="hlink"/>
                </a:solidFill>
              </a:rPr>
              <a:t>)</a:t>
            </a:r>
            <a:endParaRPr lang="en-US" sz="2000" dirty="0" smtClean="0"/>
          </a:p>
          <a:p>
            <a:pPr eaLnBrk="1" hangingPunct="1">
              <a:buFont typeface="Wingdings" pitchFamily="2" charset="2"/>
              <a:buNone/>
            </a:pPr>
            <a:endParaRPr lang="en-US" sz="2000" dirty="0" smtClean="0"/>
          </a:p>
          <a:p>
            <a:pPr eaLnBrk="1" hangingPunct="1"/>
            <a:r>
              <a:rPr lang="en-US" sz="2000" dirty="0" smtClean="0"/>
              <a:t> Define the maximum-likelihood estimates:</a:t>
            </a:r>
          </a:p>
          <a:p>
            <a:pPr algn="ctr" eaLnBrk="1" hangingPunct="1">
              <a:buFont typeface="Wingdings" pitchFamily="2" charset="2"/>
              <a:buNone/>
            </a:pPr>
            <a:r>
              <a:rPr lang="en-US" sz="2000" dirty="0" smtClean="0">
                <a:solidFill>
                  <a:schemeClr val="hlink"/>
                </a:solidFill>
                <a:sym typeface="Symbol" pitchFamily="18" charset="2"/>
              </a:rPr>
              <a:t></a:t>
            </a:r>
            <a:r>
              <a:rPr lang="en-US" sz="2000" baseline="-25000" dirty="0" smtClean="0"/>
              <a:t>ML</a:t>
            </a:r>
            <a:r>
              <a:rPr lang="en-US" sz="2000" dirty="0" smtClean="0"/>
              <a:t> = </a:t>
            </a:r>
            <a:r>
              <a:rPr lang="en-US" sz="2000" dirty="0" err="1" smtClean="0"/>
              <a:t>argmax</a:t>
            </a:r>
            <a:r>
              <a:rPr lang="en-US" sz="2000" baseline="-25000" dirty="0" err="1" smtClean="0">
                <a:solidFill>
                  <a:schemeClr val="hlink"/>
                </a:solidFill>
                <a:sym typeface="Symbol" pitchFamily="18" charset="2"/>
              </a:rPr>
              <a:t></a:t>
            </a:r>
            <a:r>
              <a:rPr lang="en-US" sz="2000" dirty="0" err="1" smtClean="0"/>
              <a:t>L</a:t>
            </a:r>
            <a:r>
              <a:rPr lang="en-US" sz="2000" dirty="0" smtClean="0"/>
              <a:t>(</a:t>
            </a:r>
            <a:r>
              <a:rPr lang="en-US" sz="2000" dirty="0" smtClean="0">
                <a:solidFill>
                  <a:schemeClr val="hlink"/>
                </a:solidFill>
                <a:sym typeface="Symbol" pitchFamily="18" charset="2"/>
              </a:rPr>
              <a:t></a:t>
            </a:r>
            <a:r>
              <a:rPr lang="en-US" sz="2000" dirty="0" smtClean="0"/>
              <a:t>) </a:t>
            </a:r>
          </a:p>
          <a:p>
            <a:pPr eaLnBrk="1" hangingPunct="1"/>
            <a:r>
              <a:rPr lang="en-US" sz="2000" dirty="0" smtClean="0"/>
              <a:t>As the training sample size goes to </a:t>
            </a:r>
            <a:r>
              <a:rPr lang="en-US" sz="2000" dirty="0" smtClean="0">
                <a:solidFill>
                  <a:schemeClr val="hlink"/>
                </a:solidFill>
                <a:sym typeface="Symbol" pitchFamily="18" charset="2"/>
              </a:rPr>
              <a:t></a:t>
            </a:r>
            <a:r>
              <a:rPr lang="en-US" sz="2000" dirty="0" smtClean="0"/>
              <a:t>, then </a:t>
            </a:r>
          </a:p>
          <a:p>
            <a:pPr algn="ctr" eaLnBrk="1" hangingPunct="1">
              <a:buFont typeface="Wingdings" pitchFamily="2" charset="2"/>
              <a:buNone/>
            </a:pPr>
            <a:r>
              <a:rPr lang="en-US" sz="2000" dirty="0" smtClean="0">
                <a:solidFill>
                  <a:schemeClr val="hlink"/>
                </a:solidFill>
              </a:rPr>
              <a:t>P(x, y | </a:t>
            </a:r>
            <a:r>
              <a:rPr lang="en-US" sz="2000" dirty="0" smtClean="0">
                <a:solidFill>
                  <a:schemeClr val="hlink"/>
                </a:solidFill>
                <a:sym typeface="Symbol" pitchFamily="18" charset="2"/>
              </a:rPr>
              <a:t></a:t>
            </a:r>
            <a:r>
              <a:rPr lang="en-US" sz="2000" baseline="-25000" dirty="0" smtClean="0"/>
              <a:t>ML</a:t>
            </a:r>
            <a:r>
              <a:rPr lang="en-US" sz="2000" dirty="0" smtClean="0"/>
              <a:t> </a:t>
            </a:r>
            <a:r>
              <a:rPr lang="en-US" sz="2000" dirty="0" smtClean="0">
                <a:solidFill>
                  <a:schemeClr val="hlink"/>
                </a:solidFill>
              </a:rPr>
              <a:t>)</a:t>
            </a:r>
            <a:r>
              <a:rPr lang="en-US" sz="2000" dirty="0" smtClean="0"/>
              <a:t> converges to </a:t>
            </a:r>
            <a:r>
              <a:rPr lang="en-US" sz="2000" dirty="0" smtClean="0">
                <a:solidFill>
                  <a:schemeClr val="hlink"/>
                </a:solidFill>
              </a:rPr>
              <a:t>D(x, y) </a:t>
            </a:r>
          </a:p>
          <a:p>
            <a:pPr eaLnBrk="1" hangingPunct="1">
              <a:buFont typeface="Wingdings" pitchFamily="2" charset="2"/>
              <a:buNone/>
            </a:pPr>
            <a:endParaRPr lang="en-US" sz="2000" dirty="0" smtClean="0">
              <a:solidFill>
                <a:srgbClr val="000000"/>
              </a:solidFill>
            </a:endParaRPr>
          </a:p>
          <a:p>
            <a:pPr eaLnBrk="1" hangingPunct="1">
              <a:buFont typeface="Wingdings" pitchFamily="2" charset="2"/>
              <a:buNone/>
            </a:pPr>
            <a:r>
              <a:rPr lang="en-US" sz="2000" dirty="0" smtClean="0"/>
              <a:t>Given the </a:t>
            </a:r>
            <a:r>
              <a:rPr lang="en-US" sz="2000" dirty="0" smtClean="0">
                <a:solidFill>
                  <a:schemeClr val="hlink"/>
                </a:solidFill>
              </a:rPr>
              <a:t>assumption</a:t>
            </a:r>
            <a:r>
              <a:rPr lang="en-US" sz="2000" dirty="0" smtClean="0"/>
              <a:t> above, and the availability of </a:t>
            </a:r>
            <a:r>
              <a:rPr lang="en-US" sz="2000" dirty="0" smtClean="0">
                <a:solidFill>
                  <a:schemeClr val="hlink"/>
                </a:solidFill>
              </a:rPr>
              <a:t>enough data</a:t>
            </a:r>
            <a:r>
              <a:rPr lang="en-US" sz="2000" dirty="0" smtClean="0"/>
              <a:t> </a:t>
            </a:r>
          </a:p>
          <a:p>
            <a:pPr eaLnBrk="1" hangingPunct="1">
              <a:buFont typeface="Wingdings" pitchFamily="2" charset="2"/>
              <a:buNone/>
            </a:pPr>
            <a:endParaRPr lang="en-US" sz="800" dirty="0" smtClean="0"/>
          </a:p>
          <a:p>
            <a:pPr algn="ctr" eaLnBrk="1" hangingPunct="1">
              <a:buFont typeface="Wingdings" pitchFamily="2" charset="2"/>
              <a:buNone/>
            </a:pPr>
            <a:r>
              <a:rPr lang="en-US" sz="2000" dirty="0" err="1" smtClean="0"/>
              <a:t>argmax</a:t>
            </a:r>
            <a:r>
              <a:rPr lang="en-US" sz="2000" baseline="-25000" dirty="0" err="1" smtClean="0">
                <a:solidFill>
                  <a:schemeClr val="hlink"/>
                </a:solidFill>
                <a:sym typeface="Symbol" pitchFamily="18" charset="2"/>
              </a:rPr>
              <a:t>y</a:t>
            </a:r>
            <a:r>
              <a:rPr lang="en-US" sz="2000" baseline="-25000" dirty="0" smtClean="0">
                <a:solidFill>
                  <a:schemeClr val="hlink"/>
                </a:solidFill>
                <a:sym typeface="Symbol" pitchFamily="18" charset="2"/>
              </a:rPr>
              <a:t> </a:t>
            </a:r>
            <a:r>
              <a:rPr lang="en-US" sz="2000" dirty="0" smtClean="0">
                <a:solidFill>
                  <a:schemeClr val="hlink"/>
                </a:solidFill>
              </a:rPr>
              <a:t>P(x, y | </a:t>
            </a:r>
            <a:r>
              <a:rPr lang="en-US" sz="2000" dirty="0" smtClean="0">
                <a:solidFill>
                  <a:schemeClr val="hlink"/>
                </a:solidFill>
                <a:sym typeface="Symbol" pitchFamily="18" charset="2"/>
              </a:rPr>
              <a:t></a:t>
            </a:r>
            <a:r>
              <a:rPr lang="en-US" sz="2000" baseline="-25000" dirty="0" smtClean="0"/>
              <a:t>ML</a:t>
            </a:r>
            <a:r>
              <a:rPr lang="en-US" sz="2000" dirty="0" smtClean="0"/>
              <a:t> </a:t>
            </a:r>
            <a:r>
              <a:rPr lang="en-US" sz="2000" dirty="0" smtClean="0">
                <a:solidFill>
                  <a:schemeClr val="hlink"/>
                </a:solidFill>
              </a:rPr>
              <a:t>)</a:t>
            </a:r>
            <a:r>
              <a:rPr lang="en-US" sz="2000" dirty="0" smtClean="0"/>
              <a:t> </a:t>
            </a:r>
          </a:p>
          <a:p>
            <a:pPr algn="ctr" eaLnBrk="1" hangingPunct="1">
              <a:buFont typeface="Wingdings" pitchFamily="2" charset="2"/>
              <a:buNone/>
            </a:pPr>
            <a:r>
              <a:rPr lang="en-US" sz="2000" dirty="0" smtClean="0"/>
              <a:t>converges to the Bayes-optimal function </a:t>
            </a:r>
          </a:p>
          <a:p>
            <a:pPr algn="ctr" eaLnBrk="1" hangingPunct="1">
              <a:buFont typeface="Wingdings" pitchFamily="2" charset="2"/>
              <a:buNone/>
            </a:pPr>
            <a:r>
              <a:rPr lang="en-US" sz="2000" dirty="0" err="1" smtClean="0">
                <a:solidFill>
                  <a:schemeClr val="hlink"/>
                </a:solidFill>
              </a:rPr>
              <a:t>f</a:t>
            </a:r>
            <a:r>
              <a:rPr lang="en-US" sz="2000" baseline="-25000" dirty="0" err="1" smtClean="0">
                <a:solidFill>
                  <a:schemeClr val="hlink"/>
                </a:solidFill>
              </a:rPr>
              <a:t>B</a:t>
            </a:r>
            <a:r>
              <a:rPr lang="en-US" sz="2000" dirty="0" smtClean="0">
                <a:solidFill>
                  <a:schemeClr val="hlink"/>
                </a:solidFill>
              </a:rPr>
              <a:t>(x) = </a:t>
            </a:r>
            <a:r>
              <a:rPr lang="en-US" sz="2000" dirty="0" err="1" smtClean="0">
                <a:solidFill>
                  <a:schemeClr val="hlink"/>
                </a:solidFill>
              </a:rPr>
              <a:t>argmax</a:t>
            </a:r>
            <a:r>
              <a:rPr lang="en-US" sz="2000" baseline="-25000" dirty="0" err="1" smtClean="0">
                <a:solidFill>
                  <a:schemeClr val="hlink"/>
                </a:solidFill>
              </a:rPr>
              <a:t>y</a:t>
            </a:r>
            <a:r>
              <a:rPr lang="en-US" sz="2000" dirty="0" err="1" smtClean="0">
                <a:solidFill>
                  <a:schemeClr val="hlink"/>
                </a:solidFill>
              </a:rPr>
              <a:t>D</a:t>
            </a:r>
            <a:r>
              <a:rPr lang="en-US" sz="2000" dirty="0" smtClean="0">
                <a:solidFill>
                  <a:schemeClr val="hlink"/>
                </a:solidFill>
              </a:rPr>
              <a:t>(x; y)</a:t>
            </a:r>
          </a:p>
        </p:txBody>
      </p:sp>
    </p:spTree>
    <p:extLst>
      <p:ext uri="{BB962C8B-B14F-4D97-AF65-F5344CB8AC3E}">
        <p14:creationId xmlns:p14="http://schemas.microsoft.com/office/powerpoint/2010/main" val="39292467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71106">
                                            <p:txEl>
                                              <p:pRg st="0" end="0"/>
                                            </p:txEl>
                                          </p:spTgt>
                                        </p:tgtEl>
                                        <p:attrNameLst>
                                          <p:attrName>style.visibility</p:attrName>
                                        </p:attrNameLst>
                                      </p:cBhvr>
                                      <p:to>
                                        <p:strVal val="visible"/>
                                      </p:to>
                                    </p:set>
                                    <p:anim calcmode="lin" valueType="num">
                                      <p:cBhvr>
                                        <p:cTn id="7" dur="500" fill="hold"/>
                                        <p:tgtEl>
                                          <p:spTgt spid="107110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071106">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071106">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071106">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71106">
                                            <p:txEl>
                                              <p:pRg st="1" end="1"/>
                                            </p:txEl>
                                          </p:spTgt>
                                        </p:tgtEl>
                                        <p:attrNameLst>
                                          <p:attrName>style.visibility</p:attrName>
                                        </p:attrNameLst>
                                      </p:cBhvr>
                                      <p:to>
                                        <p:strVal val="visible"/>
                                      </p:to>
                                    </p:set>
                                    <p:anim calcmode="lin" valueType="num">
                                      <p:cBhvr>
                                        <p:cTn id="13" dur="500" fill="hold"/>
                                        <p:tgtEl>
                                          <p:spTgt spid="107110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071106">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1071106">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10711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1071106">
                                            <p:txEl>
                                              <p:pRg st="3" end="3"/>
                                            </p:txEl>
                                          </p:spTgt>
                                        </p:tgtEl>
                                        <p:attrNameLst>
                                          <p:attrName>style.visibility</p:attrName>
                                        </p:attrNameLst>
                                      </p:cBhvr>
                                      <p:to>
                                        <p:strVal val="visible"/>
                                      </p:to>
                                    </p:set>
                                    <p:anim calcmode="lin" valueType="num">
                                      <p:cBhvr>
                                        <p:cTn id="21" dur="500" fill="hold"/>
                                        <p:tgtEl>
                                          <p:spTgt spid="1071106">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1071106">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1071106">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1071106">
                                            <p:txEl>
                                              <p:pRg st="3" end="3"/>
                                            </p:txEl>
                                          </p:spTgt>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1071106">
                                            <p:txEl>
                                              <p:pRg st="4" end="4"/>
                                            </p:txEl>
                                          </p:spTgt>
                                        </p:tgtEl>
                                        <p:attrNameLst>
                                          <p:attrName>style.visibility</p:attrName>
                                        </p:attrNameLst>
                                      </p:cBhvr>
                                      <p:to>
                                        <p:strVal val="visible"/>
                                      </p:to>
                                    </p:set>
                                    <p:anim calcmode="lin" valueType="num">
                                      <p:cBhvr>
                                        <p:cTn id="27" dur="500" fill="hold"/>
                                        <p:tgtEl>
                                          <p:spTgt spid="107110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071106">
                                            <p:txEl>
                                              <p:pRg st="4" end="4"/>
                                            </p:txEl>
                                          </p:spTgt>
                                        </p:tgtEl>
                                        <p:attrNameLst>
                                          <p:attrName>ppt_y</p:attrName>
                                        </p:attrNameLst>
                                      </p:cBhvr>
                                      <p:tavLst>
                                        <p:tav tm="0">
                                          <p:val>
                                            <p:strVal val="#ppt_y-#ppt_h/2"/>
                                          </p:val>
                                        </p:tav>
                                        <p:tav tm="100000">
                                          <p:val>
                                            <p:strVal val="#ppt_y"/>
                                          </p:val>
                                        </p:tav>
                                      </p:tavLst>
                                    </p:anim>
                                    <p:anim calcmode="lin" valueType="num">
                                      <p:cBhvr>
                                        <p:cTn id="29" dur="500" fill="hold"/>
                                        <p:tgtEl>
                                          <p:spTgt spid="1071106">
                                            <p:txEl>
                                              <p:pRg st="4" end="4"/>
                                            </p:txEl>
                                          </p:spTgt>
                                        </p:tgtEl>
                                        <p:attrNameLst>
                                          <p:attrName>ppt_w</p:attrName>
                                        </p:attrNameLst>
                                      </p:cBhvr>
                                      <p:tavLst>
                                        <p:tav tm="0">
                                          <p:val>
                                            <p:strVal val="#ppt_w"/>
                                          </p:val>
                                        </p:tav>
                                        <p:tav tm="100000">
                                          <p:val>
                                            <p:strVal val="#ppt_w"/>
                                          </p:val>
                                        </p:tav>
                                      </p:tavLst>
                                    </p:anim>
                                    <p:anim calcmode="lin" valueType="num">
                                      <p:cBhvr>
                                        <p:cTn id="30" dur="500" fill="hold"/>
                                        <p:tgtEl>
                                          <p:spTgt spid="107110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071106">
                                            <p:txEl>
                                              <p:pRg st="5" end="5"/>
                                            </p:txEl>
                                          </p:spTgt>
                                        </p:tgtEl>
                                        <p:attrNameLst>
                                          <p:attrName>style.visibility</p:attrName>
                                        </p:attrNameLst>
                                      </p:cBhvr>
                                      <p:to>
                                        <p:strVal val="visible"/>
                                      </p:to>
                                    </p:set>
                                    <p:anim calcmode="lin" valueType="num">
                                      <p:cBhvr>
                                        <p:cTn id="35" dur="500" fill="hold"/>
                                        <p:tgtEl>
                                          <p:spTgt spid="1071106">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1071106">
                                            <p:txEl>
                                              <p:pRg st="5" end="5"/>
                                            </p:txEl>
                                          </p:spTgt>
                                        </p:tgtEl>
                                        <p:attrNameLst>
                                          <p:attrName>ppt_y</p:attrName>
                                        </p:attrNameLst>
                                      </p:cBhvr>
                                      <p:tavLst>
                                        <p:tav tm="0">
                                          <p:val>
                                            <p:strVal val="#ppt_y-#ppt_h/2"/>
                                          </p:val>
                                        </p:tav>
                                        <p:tav tm="100000">
                                          <p:val>
                                            <p:strVal val="#ppt_y"/>
                                          </p:val>
                                        </p:tav>
                                      </p:tavLst>
                                    </p:anim>
                                    <p:anim calcmode="lin" valueType="num">
                                      <p:cBhvr>
                                        <p:cTn id="37" dur="500" fill="hold"/>
                                        <p:tgtEl>
                                          <p:spTgt spid="1071106">
                                            <p:txEl>
                                              <p:pRg st="5" end="5"/>
                                            </p:txEl>
                                          </p:spTgt>
                                        </p:tgtEl>
                                        <p:attrNameLst>
                                          <p:attrName>ppt_w</p:attrName>
                                        </p:attrNameLst>
                                      </p:cBhvr>
                                      <p:tavLst>
                                        <p:tav tm="0">
                                          <p:val>
                                            <p:strVal val="#ppt_w"/>
                                          </p:val>
                                        </p:tav>
                                        <p:tav tm="100000">
                                          <p:val>
                                            <p:strVal val="#ppt_w"/>
                                          </p:val>
                                        </p:tav>
                                      </p:tavLst>
                                    </p:anim>
                                    <p:anim calcmode="lin" valueType="num">
                                      <p:cBhvr>
                                        <p:cTn id="38" dur="500" fill="hold"/>
                                        <p:tgtEl>
                                          <p:spTgt spid="1071106">
                                            <p:txEl>
                                              <p:pRg st="5" end="5"/>
                                            </p:txEl>
                                          </p:spTgt>
                                        </p:tgtEl>
                                        <p:attrNameLst>
                                          <p:attrName>ppt_h</p:attrName>
                                        </p:attrNameLst>
                                      </p:cBhvr>
                                      <p:tavLst>
                                        <p:tav tm="0">
                                          <p:val>
                                            <p:fltVal val="0"/>
                                          </p:val>
                                        </p:tav>
                                        <p:tav tm="100000">
                                          <p:val>
                                            <p:strVal val="#ppt_h"/>
                                          </p:val>
                                        </p:tav>
                                      </p:tavLst>
                                    </p:anim>
                                  </p:childTnLst>
                                </p:cTn>
                              </p:par>
                              <p:par>
                                <p:cTn id="39" presetID="17" presetClass="entr" presetSubtype="1" fill="hold" grpId="0" nodeType="withEffect">
                                  <p:stCondLst>
                                    <p:cond delay="0"/>
                                  </p:stCondLst>
                                  <p:childTnLst>
                                    <p:set>
                                      <p:cBhvr>
                                        <p:cTn id="40" dur="1" fill="hold">
                                          <p:stCondLst>
                                            <p:cond delay="0"/>
                                          </p:stCondLst>
                                        </p:cTn>
                                        <p:tgtEl>
                                          <p:spTgt spid="1071106">
                                            <p:txEl>
                                              <p:pRg st="6" end="6"/>
                                            </p:txEl>
                                          </p:spTgt>
                                        </p:tgtEl>
                                        <p:attrNameLst>
                                          <p:attrName>style.visibility</p:attrName>
                                        </p:attrNameLst>
                                      </p:cBhvr>
                                      <p:to>
                                        <p:strVal val="visible"/>
                                      </p:to>
                                    </p:set>
                                    <p:anim calcmode="lin" valueType="num">
                                      <p:cBhvr>
                                        <p:cTn id="41" dur="500" fill="hold"/>
                                        <p:tgtEl>
                                          <p:spTgt spid="1071106">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1071106">
                                            <p:txEl>
                                              <p:pRg st="6" end="6"/>
                                            </p:txEl>
                                          </p:spTgt>
                                        </p:tgtEl>
                                        <p:attrNameLst>
                                          <p:attrName>ppt_y</p:attrName>
                                        </p:attrNameLst>
                                      </p:cBhvr>
                                      <p:tavLst>
                                        <p:tav tm="0">
                                          <p:val>
                                            <p:strVal val="#ppt_y-#ppt_h/2"/>
                                          </p:val>
                                        </p:tav>
                                        <p:tav tm="100000">
                                          <p:val>
                                            <p:strVal val="#ppt_y"/>
                                          </p:val>
                                        </p:tav>
                                      </p:tavLst>
                                    </p:anim>
                                    <p:anim calcmode="lin" valueType="num">
                                      <p:cBhvr>
                                        <p:cTn id="43" dur="500" fill="hold"/>
                                        <p:tgtEl>
                                          <p:spTgt spid="1071106">
                                            <p:txEl>
                                              <p:pRg st="6" end="6"/>
                                            </p:txEl>
                                          </p:spTgt>
                                        </p:tgtEl>
                                        <p:attrNameLst>
                                          <p:attrName>ppt_w</p:attrName>
                                        </p:attrNameLst>
                                      </p:cBhvr>
                                      <p:tavLst>
                                        <p:tav tm="0">
                                          <p:val>
                                            <p:strVal val="#ppt_w"/>
                                          </p:val>
                                        </p:tav>
                                        <p:tav tm="100000">
                                          <p:val>
                                            <p:strVal val="#ppt_w"/>
                                          </p:val>
                                        </p:tav>
                                      </p:tavLst>
                                    </p:anim>
                                    <p:anim calcmode="lin" valueType="num">
                                      <p:cBhvr>
                                        <p:cTn id="44" dur="500" fill="hold"/>
                                        <p:tgtEl>
                                          <p:spTgt spid="1071106">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1071106">
                                            <p:txEl>
                                              <p:pRg st="8" end="8"/>
                                            </p:txEl>
                                          </p:spTgt>
                                        </p:tgtEl>
                                        <p:attrNameLst>
                                          <p:attrName>style.visibility</p:attrName>
                                        </p:attrNameLst>
                                      </p:cBhvr>
                                      <p:to>
                                        <p:strVal val="visible"/>
                                      </p:to>
                                    </p:set>
                                    <p:anim calcmode="lin" valueType="num">
                                      <p:cBhvr>
                                        <p:cTn id="49" dur="500" fill="hold"/>
                                        <p:tgtEl>
                                          <p:spTgt spid="1071106">
                                            <p:txEl>
                                              <p:pRg st="8" end="8"/>
                                            </p:txEl>
                                          </p:spTgt>
                                        </p:tgtEl>
                                        <p:attrNameLst>
                                          <p:attrName>ppt_x</p:attrName>
                                        </p:attrNameLst>
                                      </p:cBhvr>
                                      <p:tavLst>
                                        <p:tav tm="0">
                                          <p:val>
                                            <p:strVal val="#ppt_x"/>
                                          </p:val>
                                        </p:tav>
                                        <p:tav tm="100000">
                                          <p:val>
                                            <p:strVal val="#ppt_x"/>
                                          </p:val>
                                        </p:tav>
                                      </p:tavLst>
                                    </p:anim>
                                    <p:anim calcmode="lin" valueType="num">
                                      <p:cBhvr>
                                        <p:cTn id="50" dur="500" fill="hold"/>
                                        <p:tgtEl>
                                          <p:spTgt spid="1071106">
                                            <p:txEl>
                                              <p:pRg st="8" end="8"/>
                                            </p:txEl>
                                          </p:spTgt>
                                        </p:tgtEl>
                                        <p:attrNameLst>
                                          <p:attrName>ppt_y</p:attrName>
                                        </p:attrNameLst>
                                      </p:cBhvr>
                                      <p:tavLst>
                                        <p:tav tm="0">
                                          <p:val>
                                            <p:strVal val="#ppt_y-#ppt_h/2"/>
                                          </p:val>
                                        </p:tav>
                                        <p:tav tm="100000">
                                          <p:val>
                                            <p:strVal val="#ppt_y"/>
                                          </p:val>
                                        </p:tav>
                                      </p:tavLst>
                                    </p:anim>
                                    <p:anim calcmode="lin" valueType="num">
                                      <p:cBhvr>
                                        <p:cTn id="51" dur="500" fill="hold"/>
                                        <p:tgtEl>
                                          <p:spTgt spid="1071106">
                                            <p:txEl>
                                              <p:pRg st="8" end="8"/>
                                            </p:txEl>
                                          </p:spTgt>
                                        </p:tgtEl>
                                        <p:attrNameLst>
                                          <p:attrName>ppt_w</p:attrName>
                                        </p:attrNameLst>
                                      </p:cBhvr>
                                      <p:tavLst>
                                        <p:tav tm="0">
                                          <p:val>
                                            <p:strVal val="#ppt_w"/>
                                          </p:val>
                                        </p:tav>
                                        <p:tav tm="100000">
                                          <p:val>
                                            <p:strVal val="#ppt_w"/>
                                          </p:val>
                                        </p:tav>
                                      </p:tavLst>
                                    </p:anim>
                                    <p:anim calcmode="lin" valueType="num">
                                      <p:cBhvr>
                                        <p:cTn id="52" dur="500" fill="hold"/>
                                        <p:tgtEl>
                                          <p:spTgt spid="1071106">
                                            <p:txEl>
                                              <p:pRg st="8" end="8"/>
                                            </p:txEl>
                                          </p:spTgt>
                                        </p:tgtEl>
                                        <p:attrNameLst>
                                          <p:attrName>ppt_h</p:attrName>
                                        </p:attrNameLst>
                                      </p:cBhvr>
                                      <p:tavLst>
                                        <p:tav tm="0">
                                          <p:val>
                                            <p:fltVal val="0"/>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1071106">
                                            <p:txEl>
                                              <p:pRg st="10" end="10"/>
                                            </p:txEl>
                                          </p:spTgt>
                                        </p:tgtEl>
                                        <p:attrNameLst>
                                          <p:attrName>style.visibility</p:attrName>
                                        </p:attrNameLst>
                                      </p:cBhvr>
                                      <p:to>
                                        <p:strVal val="visible"/>
                                      </p:to>
                                    </p:set>
                                    <p:anim calcmode="lin" valueType="num">
                                      <p:cBhvr>
                                        <p:cTn id="55" dur="500" fill="hold"/>
                                        <p:tgtEl>
                                          <p:spTgt spid="1071106">
                                            <p:txEl>
                                              <p:pRg st="10" end="10"/>
                                            </p:txEl>
                                          </p:spTgt>
                                        </p:tgtEl>
                                        <p:attrNameLst>
                                          <p:attrName>ppt_x</p:attrName>
                                        </p:attrNameLst>
                                      </p:cBhvr>
                                      <p:tavLst>
                                        <p:tav tm="0">
                                          <p:val>
                                            <p:strVal val="#ppt_x"/>
                                          </p:val>
                                        </p:tav>
                                        <p:tav tm="100000">
                                          <p:val>
                                            <p:strVal val="#ppt_x"/>
                                          </p:val>
                                        </p:tav>
                                      </p:tavLst>
                                    </p:anim>
                                    <p:anim calcmode="lin" valueType="num">
                                      <p:cBhvr>
                                        <p:cTn id="56" dur="500" fill="hold"/>
                                        <p:tgtEl>
                                          <p:spTgt spid="1071106">
                                            <p:txEl>
                                              <p:pRg st="10" end="10"/>
                                            </p:txEl>
                                          </p:spTgt>
                                        </p:tgtEl>
                                        <p:attrNameLst>
                                          <p:attrName>ppt_y</p:attrName>
                                        </p:attrNameLst>
                                      </p:cBhvr>
                                      <p:tavLst>
                                        <p:tav tm="0">
                                          <p:val>
                                            <p:strVal val="#ppt_y-#ppt_h/2"/>
                                          </p:val>
                                        </p:tav>
                                        <p:tav tm="100000">
                                          <p:val>
                                            <p:strVal val="#ppt_y"/>
                                          </p:val>
                                        </p:tav>
                                      </p:tavLst>
                                    </p:anim>
                                    <p:anim calcmode="lin" valueType="num">
                                      <p:cBhvr>
                                        <p:cTn id="57" dur="500" fill="hold"/>
                                        <p:tgtEl>
                                          <p:spTgt spid="1071106">
                                            <p:txEl>
                                              <p:pRg st="10" end="10"/>
                                            </p:txEl>
                                          </p:spTgt>
                                        </p:tgtEl>
                                        <p:attrNameLst>
                                          <p:attrName>ppt_w</p:attrName>
                                        </p:attrNameLst>
                                      </p:cBhvr>
                                      <p:tavLst>
                                        <p:tav tm="0">
                                          <p:val>
                                            <p:strVal val="#ppt_w"/>
                                          </p:val>
                                        </p:tav>
                                        <p:tav tm="100000">
                                          <p:val>
                                            <p:strVal val="#ppt_w"/>
                                          </p:val>
                                        </p:tav>
                                      </p:tavLst>
                                    </p:anim>
                                    <p:anim calcmode="lin" valueType="num">
                                      <p:cBhvr>
                                        <p:cTn id="58" dur="500" fill="hold"/>
                                        <p:tgtEl>
                                          <p:spTgt spid="1071106">
                                            <p:txEl>
                                              <p:pRg st="10" end="10"/>
                                            </p:txEl>
                                          </p:spTgt>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1071106">
                                            <p:txEl>
                                              <p:pRg st="11" end="11"/>
                                            </p:txEl>
                                          </p:spTgt>
                                        </p:tgtEl>
                                        <p:attrNameLst>
                                          <p:attrName>style.visibility</p:attrName>
                                        </p:attrNameLst>
                                      </p:cBhvr>
                                      <p:to>
                                        <p:strVal val="visible"/>
                                      </p:to>
                                    </p:set>
                                    <p:anim calcmode="lin" valueType="num">
                                      <p:cBhvr>
                                        <p:cTn id="61" dur="500" fill="hold"/>
                                        <p:tgtEl>
                                          <p:spTgt spid="1071106">
                                            <p:txEl>
                                              <p:pRg st="11" end="11"/>
                                            </p:txEl>
                                          </p:spTgt>
                                        </p:tgtEl>
                                        <p:attrNameLst>
                                          <p:attrName>ppt_x</p:attrName>
                                        </p:attrNameLst>
                                      </p:cBhvr>
                                      <p:tavLst>
                                        <p:tav tm="0">
                                          <p:val>
                                            <p:strVal val="#ppt_x"/>
                                          </p:val>
                                        </p:tav>
                                        <p:tav tm="100000">
                                          <p:val>
                                            <p:strVal val="#ppt_x"/>
                                          </p:val>
                                        </p:tav>
                                      </p:tavLst>
                                    </p:anim>
                                    <p:anim calcmode="lin" valueType="num">
                                      <p:cBhvr>
                                        <p:cTn id="62" dur="500" fill="hold"/>
                                        <p:tgtEl>
                                          <p:spTgt spid="1071106">
                                            <p:txEl>
                                              <p:pRg st="11" end="11"/>
                                            </p:txEl>
                                          </p:spTgt>
                                        </p:tgtEl>
                                        <p:attrNameLst>
                                          <p:attrName>ppt_y</p:attrName>
                                        </p:attrNameLst>
                                      </p:cBhvr>
                                      <p:tavLst>
                                        <p:tav tm="0">
                                          <p:val>
                                            <p:strVal val="#ppt_y-#ppt_h/2"/>
                                          </p:val>
                                        </p:tav>
                                        <p:tav tm="100000">
                                          <p:val>
                                            <p:strVal val="#ppt_y"/>
                                          </p:val>
                                        </p:tav>
                                      </p:tavLst>
                                    </p:anim>
                                    <p:anim calcmode="lin" valueType="num">
                                      <p:cBhvr>
                                        <p:cTn id="63" dur="500" fill="hold"/>
                                        <p:tgtEl>
                                          <p:spTgt spid="1071106">
                                            <p:txEl>
                                              <p:pRg st="11" end="11"/>
                                            </p:txEl>
                                          </p:spTgt>
                                        </p:tgtEl>
                                        <p:attrNameLst>
                                          <p:attrName>ppt_w</p:attrName>
                                        </p:attrNameLst>
                                      </p:cBhvr>
                                      <p:tavLst>
                                        <p:tav tm="0">
                                          <p:val>
                                            <p:strVal val="#ppt_w"/>
                                          </p:val>
                                        </p:tav>
                                        <p:tav tm="100000">
                                          <p:val>
                                            <p:strVal val="#ppt_w"/>
                                          </p:val>
                                        </p:tav>
                                      </p:tavLst>
                                    </p:anim>
                                    <p:anim calcmode="lin" valueType="num">
                                      <p:cBhvr>
                                        <p:cTn id="64" dur="500" fill="hold"/>
                                        <p:tgtEl>
                                          <p:spTgt spid="1071106">
                                            <p:txEl>
                                              <p:pRg st="11" end="11"/>
                                            </p:txEl>
                                          </p:spTgt>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0"/>
                                  </p:stCondLst>
                                  <p:childTnLst>
                                    <p:set>
                                      <p:cBhvr>
                                        <p:cTn id="66" dur="1" fill="hold">
                                          <p:stCondLst>
                                            <p:cond delay="0"/>
                                          </p:stCondLst>
                                        </p:cTn>
                                        <p:tgtEl>
                                          <p:spTgt spid="1071106">
                                            <p:txEl>
                                              <p:pRg st="12" end="12"/>
                                            </p:txEl>
                                          </p:spTgt>
                                        </p:tgtEl>
                                        <p:attrNameLst>
                                          <p:attrName>style.visibility</p:attrName>
                                        </p:attrNameLst>
                                      </p:cBhvr>
                                      <p:to>
                                        <p:strVal val="visible"/>
                                      </p:to>
                                    </p:set>
                                    <p:anim calcmode="lin" valueType="num">
                                      <p:cBhvr>
                                        <p:cTn id="67" dur="500" fill="hold"/>
                                        <p:tgtEl>
                                          <p:spTgt spid="1071106">
                                            <p:txEl>
                                              <p:pRg st="12" end="12"/>
                                            </p:txEl>
                                          </p:spTgt>
                                        </p:tgtEl>
                                        <p:attrNameLst>
                                          <p:attrName>ppt_x</p:attrName>
                                        </p:attrNameLst>
                                      </p:cBhvr>
                                      <p:tavLst>
                                        <p:tav tm="0">
                                          <p:val>
                                            <p:strVal val="#ppt_x"/>
                                          </p:val>
                                        </p:tav>
                                        <p:tav tm="100000">
                                          <p:val>
                                            <p:strVal val="#ppt_x"/>
                                          </p:val>
                                        </p:tav>
                                      </p:tavLst>
                                    </p:anim>
                                    <p:anim calcmode="lin" valueType="num">
                                      <p:cBhvr>
                                        <p:cTn id="68" dur="500" fill="hold"/>
                                        <p:tgtEl>
                                          <p:spTgt spid="1071106">
                                            <p:txEl>
                                              <p:pRg st="12" end="12"/>
                                            </p:txEl>
                                          </p:spTgt>
                                        </p:tgtEl>
                                        <p:attrNameLst>
                                          <p:attrName>ppt_y</p:attrName>
                                        </p:attrNameLst>
                                      </p:cBhvr>
                                      <p:tavLst>
                                        <p:tav tm="0">
                                          <p:val>
                                            <p:strVal val="#ppt_y-#ppt_h/2"/>
                                          </p:val>
                                        </p:tav>
                                        <p:tav tm="100000">
                                          <p:val>
                                            <p:strVal val="#ppt_y"/>
                                          </p:val>
                                        </p:tav>
                                      </p:tavLst>
                                    </p:anim>
                                    <p:anim calcmode="lin" valueType="num">
                                      <p:cBhvr>
                                        <p:cTn id="69" dur="500" fill="hold"/>
                                        <p:tgtEl>
                                          <p:spTgt spid="1071106">
                                            <p:txEl>
                                              <p:pRg st="12" end="12"/>
                                            </p:txEl>
                                          </p:spTgt>
                                        </p:tgtEl>
                                        <p:attrNameLst>
                                          <p:attrName>ppt_w</p:attrName>
                                        </p:attrNameLst>
                                      </p:cBhvr>
                                      <p:tavLst>
                                        <p:tav tm="0">
                                          <p:val>
                                            <p:strVal val="#ppt_w"/>
                                          </p:val>
                                        </p:tav>
                                        <p:tav tm="100000">
                                          <p:val>
                                            <p:strVal val="#ppt_w"/>
                                          </p:val>
                                        </p:tav>
                                      </p:tavLst>
                                    </p:anim>
                                    <p:anim calcmode="lin" valueType="num">
                                      <p:cBhvr>
                                        <p:cTn id="70" dur="500" fill="hold"/>
                                        <p:tgtEl>
                                          <p:spTgt spid="1071106">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6"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447800"/>
            <a:ext cx="8229600" cy="4953000"/>
          </a:xfrm>
        </p:spPr>
        <p:txBody>
          <a:bodyPr/>
          <a:lstStyle/>
          <a:p>
            <a:r>
              <a:rPr lang="en-US" dirty="0" smtClean="0"/>
              <a:t>f:X</a:t>
            </a:r>
            <a:r>
              <a:rPr lang="en-US" dirty="0" smtClean="0">
                <a:sym typeface="Symbol" pitchFamily="18" charset="2"/>
              </a:rPr>
              <a:t>V,  finite set of values</a:t>
            </a:r>
          </a:p>
          <a:p>
            <a:r>
              <a:rPr lang="en-US" dirty="0" smtClean="0"/>
              <a:t>Instances </a:t>
            </a:r>
            <a:r>
              <a:rPr lang="en-US" dirty="0" err="1" smtClean="0"/>
              <a:t>x</a:t>
            </a:r>
            <a:r>
              <a:rPr lang="en-US" dirty="0" err="1" smtClean="0">
                <a:sym typeface="Symbol" pitchFamily="18" charset="2"/>
              </a:rPr>
              <a:t></a:t>
            </a:r>
            <a:r>
              <a:rPr lang="en-US" dirty="0" err="1" smtClean="0"/>
              <a:t>X</a:t>
            </a:r>
            <a:r>
              <a:rPr lang="en-US" dirty="0" smtClean="0"/>
              <a:t> can be described as a collection of features </a:t>
            </a:r>
          </a:p>
          <a:p>
            <a:pPr marL="0" indent="0">
              <a:buNone/>
            </a:pPr>
            <a:r>
              <a:rPr lang="en-US" dirty="0" smtClean="0"/>
              <a:t>                         x = (</a:t>
            </a:r>
            <a:r>
              <a:rPr lang="en-US" dirty="0" smtClean="0">
                <a:latin typeface="Calibri"/>
              </a:rPr>
              <a:t>x</a:t>
            </a:r>
            <a:r>
              <a:rPr lang="en-US" baseline="-25000" dirty="0" smtClean="0">
                <a:latin typeface="Calibri"/>
              </a:rPr>
              <a:t>1</a:t>
            </a:r>
            <a:r>
              <a:rPr lang="en-US" dirty="0" smtClean="0"/>
              <a:t>, </a:t>
            </a:r>
            <a:r>
              <a:rPr lang="en-US" dirty="0" smtClean="0">
                <a:latin typeface="Calibri"/>
              </a:rPr>
              <a:t>x</a:t>
            </a:r>
            <a:r>
              <a:rPr lang="en-US" baseline="-25000" dirty="0" smtClean="0">
                <a:latin typeface="Calibri"/>
              </a:rPr>
              <a:t>2</a:t>
            </a:r>
            <a:r>
              <a:rPr lang="en-US" dirty="0" smtClean="0"/>
              <a:t>, … </a:t>
            </a:r>
            <a:r>
              <a:rPr lang="en-US" dirty="0" err="1" smtClean="0">
                <a:latin typeface="Calibri"/>
              </a:rPr>
              <a:t>x</a:t>
            </a:r>
            <a:r>
              <a:rPr lang="en-US" baseline="-25000" dirty="0" err="1" smtClean="0">
                <a:latin typeface="Calibri"/>
              </a:rPr>
              <a:t>n</a:t>
            </a:r>
            <a:r>
              <a:rPr lang="en-US" dirty="0" smtClean="0"/>
              <a:t>)    </a:t>
            </a:r>
            <a:r>
              <a:rPr lang="en-US" dirty="0" smtClean="0">
                <a:latin typeface="Calibri"/>
              </a:rPr>
              <a:t>x</a:t>
            </a:r>
            <a:r>
              <a:rPr lang="en-US" baseline="-25000" dirty="0" smtClean="0">
                <a:latin typeface="Calibri"/>
              </a:rPr>
              <a:t>i</a:t>
            </a:r>
            <a:r>
              <a:rPr lang="en-US" dirty="0" smtClean="0"/>
              <a:t> </a:t>
            </a:r>
            <a:r>
              <a:rPr lang="en-US" dirty="0" smtClean="0">
                <a:latin typeface="cmsy10"/>
              </a:rPr>
              <a:t>2</a:t>
            </a:r>
            <a:r>
              <a:rPr lang="en-US" dirty="0" smtClean="0"/>
              <a:t> {0,1} </a:t>
            </a:r>
          </a:p>
          <a:p>
            <a:r>
              <a:rPr lang="en-US" dirty="0" smtClean="0"/>
              <a:t>Given an example, assign it the most probable value in V </a:t>
            </a:r>
          </a:p>
          <a:p>
            <a:r>
              <a:rPr lang="en-US" dirty="0" smtClean="0"/>
              <a:t>Bayes Rule:  </a:t>
            </a:r>
          </a:p>
          <a:p>
            <a:endParaRPr lang="en-US" dirty="0" smtClean="0"/>
          </a:p>
          <a:p>
            <a:endParaRPr lang="en-US" dirty="0" smtClean="0"/>
          </a:p>
          <a:p>
            <a:endParaRPr lang="en-US" dirty="0" smtClean="0"/>
          </a:p>
          <a:p>
            <a:endParaRPr lang="en-US" dirty="0"/>
          </a:p>
          <a:p>
            <a:endParaRPr lang="en-US" dirty="0" smtClean="0"/>
          </a:p>
          <a:p>
            <a:r>
              <a:rPr lang="en-US" dirty="0" smtClean="0"/>
              <a:t>Notational convention: P(y) means P(Y=y)</a:t>
            </a:r>
          </a:p>
          <a:p>
            <a:endParaRPr lang="en-US" dirty="0"/>
          </a:p>
        </p:txBody>
      </p:sp>
      <p:graphicFrame>
        <p:nvGraphicFramePr>
          <p:cNvPr id="946181" name="Object 5"/>
          <p:cNvGraphicFramePr>
            <a:graphicFrameLocks noChangeAspect="1"/>
          </p:cNvGraphicFramePr>
          <p:nvPr>
            <p:extLst/>
          </p:nvPr>
        </p:nvGraphicFramePr>
        <p:xfrm>
          <a:off x="1001713" y="3687763"/>
          <a:ext cx="7300912" cy="503237"/>
        </p:xfrm>
        <a:graphic>
          <a:graphicData uri="http://schemas.openxmlformats.org/presentationml/2006/ole">
            <mc:AlternateContent xmlns:mc="http://schemas.openxmlformats.org/markup-compatibility/2006">
              <mc:Choice xmlns:v="urn:schemas-microsoft-com:vml" Requires="v">
                <p:oleObj spid="_x0000_s12304" name="משוואה" r:id="rId4" imgW="3695400" imgH="253800" progId="Equation.3">
                  <p:embed/>
                </p:oleObj>
              </mc:Choice>
              <mc:Fallback>
                <p:oleObj name="משוואה" r:id="rId4" imgW="3695400" imgH="253800" progId="Equation.3">
                  <p:embed/>
                  <p:pic>
                    <p:nvPicPr>
                      <p:cNvPr id="9461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3687763"/>
                        <a:ext cx="73009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6182" name="Object 6"/>
          <p:cNvGraphicFramePr>
            <a:graphicFrameLocks noChangeAspect="1"/>
          </p:cNvGraphicFramePr>
          <p:nvPr>
            <p:extLst/>
          </p:nvPr>
        </p:nvGraphicFramePr>
        <p:xfrm>
          <a:off x="979488" y="4362450"/>
          <a:ext cx="5954712" cy="1447800"/>
        </p:xfrm>
        <a:graphic>
          <a:graphicData uri="http://schemas.openxmlformats.org/presentationml/2006/ole">
            <mc:AlternateContent xmlns:mc="http://schemas.openxmlformats.org/markup-compatibility/2006">
              <mc:Choice xmlns:v="urn:schemas-microsoft-com:vml" Requires="v">
                <p:oleObj spid="_x0000_s12305" name="משוואה" r:id="rId6" imgW="2844800" imgH="685800" progId="Equation.3">
                  <p:embed/>
                </p:oleObj>
              </mc:Choice>
              <mc:Fallback>
                <p:oleObj name="משוואה" r:id="rId6" imgW="2844800" imgH="685800" progId="Equation.3">
                  <p:embed/>
                  <p:pic>
                    <p:nvPicPr>
                      <p:cNvPr id="94618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488" y="4362450"/>
                        <a:ext cx="5954712"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Bayesian Classifier</a:t>
            </a:r>
            <a:endParaRPr lang="en-US" dirty="0"/>
          </a:p>
        </p:txBody>
      </p:sp>
      <p:sp>
        <p:nvSpPr>
          <p:cNvPr id="3" name="Slide Number Placeholder 2"/>
          <p:cNvSpPr>
            <a:spLocks noGrp="1"/>
          </p:cNvSpPr>
          <p:nvPr>
            <p:ph type="sldNum" sz="quarter" idx="10"/>
          </p:nvPr>
        </p:nvSpPr>
        <p:spPr/>
        <p:txBody>
          <a:bodyPr/>
          <a:lstStyle/>
          <a:p>
            <a:fld id="{1081A49A-5B14-409F-93CB-CEF6A4DEA4DC}" type="slidenum">
              <a:rPr lang="en-US" smtClean="0"/>
              <a:pPr/>
              <a:t>135</a:t>
            </a:fld>
            <a:endParaRPr lang="en-US" dirty="0"/>
          </a:p>
        </p:txBody>
      </p:sp>
    </p:spTree>
    <p:extLst>
      <p:ext uri="{BB962C8B-B14F-4D97-AF65-F5344CB8AC3E}">
        <p14:creationId xmlns:p14="http://schemas.microsoft.com/office/powerpoint/2010/main" val="2588171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61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6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 Classifier</a:t>
            </a:r>
            <a:endParaRPr lang="en-US" dirty="0"/>
          </a:p>
        </p:txBody>
      </p:sp>
      <p:sp>
        <p:nvSpPr>
          <p:cNvPr id="4" name="Content Placeholder 3"/>
          <p:cNvSpPr>
            <a:spLocks noGrp="1"/>
          </p:cNvSpPr>
          <p:nvPr>
            <p:ph idx="1"/>
          </p:nvPr>
        </p:nvSpPr>
        <p:spPr>
          <a:xfrm>
            <a:off x="838200" y="1447800"/>
            <a:ext cx="7924800" cy="4754563"/>
          </a:xfrm>
        </p:spPr>
        <p:txBody>
          <a:bodyPr/>
          <a:lstStyle/>
          <a:p>
            <a:pPr marL="0" indent="0">
              <a:buNone/>
            </a:pPr>
            <a:r>
              <a:rPr lang="en-US" dirty="0" smtClean="0">
                <a:latin typeface="Calibri"/>
              </a:rPr>
              <a:t>                   </a:t>
            </a:r>
            <a:r>
              <a:rPr lang="en-US" dirty="0" smtClean="0">
                <a:solidFill>
                  <a:srgbClr val="0000FF"/>
                </a:solidFill>
                <a:latin typeface="Calibri"/>
              </a:rPr>
              <a:t> V</a:t>
            </a:r>
            <a:r>
              <a:rPr lang="en-US" baseline="-25000" dirty="0" smtClean="0">
                <a:solidFill>
                  <a:srgbClr val="0000FF"/>
                </a:solidFill>
                <a:latin typeface="Calibri"/>
              </a:rPr>
              <a:t>MAP</a:t>
            </a:r>
            <a:r>
              <a:rPr lang="en-US" dirty="0" smtClean="0">
                <a:solidFill>
                  <a:srgbClr val="0000FF"/>
                </a:solidFill>
              </a:rPr>
              <a:t> = </a:t>
            </a:r>
            <a:r>
              <a:rPr lang="en-US" dirty="0" err="1" smtClean="0">
                <a:solidFill>
                  <a:srgbClr val="0000FF"/>
                </a:solidFill>
                <a:latin typeface="Calibri"/>
              </a:rPr>
              <a:t>argmax</a:t>
            </a:r>
            <a:r>
              <a:rPr lang="en-US" baseline="-25000" dirty="0" err="1" smtClean="0">
                <a:solidFill>
                  <a:srgbClr val="0000FF"/>
                </a:solidFill>
                <a:latin typeface="Calibri"/>
              </a:rPr>
              <a:t>v</a:t>
            </a:r>
            <a:r>
              <a:rPr lang="en-US" dirty="0" smtClean="0">
                <a:solidFill>
                  <a:srgbClr val="0000FF"/>
                </a:solidFill>
                <a:latin typeface="cmsy10"/>
              </a:rPr>
              <a:t> </a:t>
            </a:r>
            <a:r>
              <a:rPr lang="en-US" dirty="0" smtClean="0">
                <a:solidFill>
                  <a:srgbClr val="0000FF"/>
                </a:solidFill>
                <a:latin typeface="Calibri"/>
              </a:rPr>
              <a:t>P(x</a:t>
            </a:r>
            <a:r>
              <a:rPr lang="en-US" baseline="-25000" dirty="0" smtClean="0">
                <a:solidFill>
                  <a:srgbClr val="0000FF"/>
                </a:solidFill>
                <a:latin typeface="Calibri"/>
              </a:rPr>
              <a:t>1</a:t>
            </a:r>
            <a:r>
              <a:rPr lang="en-US" dirty="0" smtClean="0">
                <a:solidFill>
                  <a:srgbClr val="0000FF"/>
                </a:solidFill>
              </a:rPr>
              <a:t>, </a:t>
            </a:r>
            <a:r>
              <a:rPr lang="en-US" dirty="0" smtClean="0">
                <a:solidFill>
                  <a:srgbClr val="0000FF"/>
                </a:solidFill>
                <a:latin typeface="Calibri"/>
              </a:rPr>
              <a:t>x</a:t>
            </a:r>
            <a:r>
              <a:rPr lang="en-US" baseline="-25000" dirty="0" smtClean="0">
                <a:solidFill>
                  <a:srgbClr val="0000FF"/>
                </a:solidFill>
                <a:latin typeface="Calibri"/>
              </a:rPr>
              <a:t>2</a:t>
            </a:r>
            <a:r>
              <a:rPr lang="en-US" dirty="0" smtClean="0">
                <a:solidFill>
                  <a:srgbClr val="0000FF"/>
                </a:solidFill>
              </a:rPr>
              <a:t>, …, </a:t>
            </a:r>
            <a:r>
              <a:rPr lang="en-US" dirty="0" err="1" smtClean="0">
                <a:solidFill>
                  <a:srgbClr val="0000FF"/>
                </a:solidFill>
                <a:latin typeface="Calibri"/>
              </a:rPr>
              <a:t>x</a:t>
            </a:r>
            <a:r>
              <a:rPr lang="en-US" baseline="-25000" dirty="0" err="1" smtClean="0">
                <a:solidFill>
                  <a:srgbClr val="0000FF"/>
                </a:solidFill>
                <a:latin typeface="Calibri"/>
              </a:rPr>
              <a:t>n</a:t>
            </a:r>
            <a:r>
              <a:rPr lang="en-US" dirty="0" smtClean="0">
                <a:solidFill>
                  <a:srgbClr val="0000FF"/>
                </a:solidFill>
              </a:rPr>
              <a:t> | </a:t>
            </a:r>
            <a:r>
              <a:rPr lang="en-US" dirty="0" smtClean="0">
                <a:solidFill>
                  <a:srgbClr val="0000FF"/>
                </a:solidFill>
                <a:latin typeface="Calibri"/>
              </a:rPr>
              <a:t>v</a:t>
            </a:r>
            <a:r>
              <a:rPr lang="en-US" dirty="0" smtClean="0">
                <a:solidFill>
                  <a:srgbClr val="0000FF"/>
                </a:solidFill>
              </a:rPr>
              <a:t> )</a:t>
            </a:r>
            <a:r>
              <a:rPr lang="en-US" dirty="0" smtClean="0">
                <a:solidFill>
                  <a:srgbClr val="0000FF"/>
                </a:solidFill>
                <a:latin typeface="Calibri"/>
              </a:rPr>
              <a:t>P(v</a:t>
            </a:r>
            <a:r>
              <a:rPr lang="en-US" dirty="0" smtClean="0">
                <a:solidFill>
                  <a:srgbClr val="0000FF"/>
                </a:solidFill>
              </a:rPr>
              <a:t>)</a:t>
            </a:r>
          </a:p>
          <a:p>
            <a:r>
              <a:rPr lang="en-US" sz="2000" dirty="0" smtClean="0"/>
              <a:t>Given training data we can estimate the two terms.</a:t>
            </a:r>
          </a:p>
          <a:p>
            <a:endParaRPr lang="en-US" sz="2000" dirty="0" smtClean="0"/>
          </a:p>
          <a:p>
            <a:r>
              <a:rPr lang="en-US" sz="2000" dirty="0" smtClean="0"/>
              <a:t>Estimating  </a:t>
            </a:r>
            <a:r>
              <a:rPr lang="en-US" sz="2000" dirty="0" smtClean="0">
                <a:solidFill>
                  <a:srgbClr val="0000FF"/>
                </a:solidFill>
              </a:rPr>
              <a:t>P(v)</a:t>
            </a:r>
            <a:r>
              <a:rPr lang="en-US" sz="2000" dirty="0" smtClean="0"/>
              <a:t> is easy. E.g., under the binomial distribution assumption, count the number of times </a:t>
            </a:r>
            <a:r>
              <a:rPr lang="en-US" sz="2000" dirty="0" smtClean="0">
                <a:solidFill>
                  <a:srgbClr val="0000FF"/>
                </a:solidFill>
              </a:rPr>
              <a:t>v</a:t>
            </a:r>
            <a:r>
              <a:rPr lang="en-US" sz="2000" dirty="0" smtClean="0"/>
              <a:t> appears in the training data. </a:t>
            </a:r>
          </a:p>
          <a:p>
            <a:endParaRPr lang="en-US" sz="2000" dirty="0" smtClean="0"/>
          </a:p>
          <a:p>
            <a:r>
              <a:rPr lang="en-US" sz="2000" dirty="0" smtClean="0"/>
              <a:t>However, it is not feasible to estimate </a:t>
            </a:r>
            <a:r>
              <a:rPr lang="en-US" sz="2000" dirty="0">
                <a:solidFill>
                  <a:srgbClr val="0000FF"/>
                </a:solidFill>
              </a:rPr>
              <a:t>P(x</a:t>
            </a:r>
            <a:r>
              <a:rPr lang="en-US" sz="2000" baseline="-25000" dirty="0">
                <a:solidFill>
                  <a:srgbClr val="0000FF"/>
                </a:solidFill>
              </a:rPr>
              <a:t>1</a:t>
            </a:r>
            <a:r>
              <a:rPr lang="en-US" sz="2000" dirty="0">
                <a:solidFill>
                  <a:srgbClr val="0000FF"/>
                </a:solidFill>
              </a:rPr>
              <a:t>, x</a:t>
            </a:r>
            <a:r>
              <a:rPr lang="en-US" sz="2000" baseline="-25000" dirty="0">
                <a:solidFill>
                  <a:srgbClr val="0000FF"/>
                </a:solidFill>
              </a:rPr>
              <a:t>2</a:t>
            </a:r>
            <a:r>
              <a:rPr lang="en-US" sz="2000" dirty="0">
                <a:solidFill>
                  <a:srgbClr val="0000FF"/>
                </a:solidFill>
              </a:rPr>
              <a:t>, …, </a:t>
            </a:r>
            <a:r>
              <a:rPr lang="en-US" sz="2000" dirty="0" err="1">
                <a:solidFill>
                  <a:srgbClr val="0000FF"/>
                </a:solidFill>
              </a:rPr>
              <a:t>x</a:t>
            </a:r>
            <a:r>
              <a:rPr lang="en-US" sz="2000" baseline="-25000" dirty="0" err="1">
                <a:solidFill>
                  <a:srgbClr val="0000FF"/>
                </a:solidFill>
              </a:rPr>
              <a:t>n</a:t>
            </a:r>
            <a:r>
              <a:rPr lang="en-US" sz="2000" dirty="0">
                <a:solidFill>
                  <a:srgbClr val="0000FF"/>
                </a:solidFill>
              </a:rPr>
              <a:t> | v </a:t>
            </a:r>
            <a:r>
              <a:rPr lang="en-US" sz="2000" dirty="0" smtClean="0">
                <a:solidFill>
                  <a:srgbClr val="0000FF"/>
                </a:solidFill>
              </a:rPr>
              <a:t>)</a:t>
            </a:r>
            <a:endParaRPr lang="en-US" sz="2000" dirty="0">
              <a:solidFill>
                <a:srgbClr val="0000FF"/>
              </a:solidFill>
            </a:endParaRPr>
          </a:p>
          <a:p>
            <a:endParaRPr lang="en-US" sz="2000" dirty="0" smtClean="0"/>
          </a:p>
          <a:p>
            <a:r>
              <a:rPr lang="en-US" sz="2000" dirty="0" smtClean="0"/>
              <a:t>In this case we have to estimate, for each target value,  the probability of each instance (most of which will not occur).</a:t>
            </a:r>
          </a:p>
          <a:p>
            <a:endParaRPr lang="en-US" sz="2000" dirty="0" smtClean="0"/>
          </a:p>
          <a:p>
            <a:r>
              <a:rPr lang="en-US" sz="2000" dirty="0" smtClean="0"/>
              <a:t>In order to use a Bayesian classifiers in practice, we need to make assumptions that will allow us to estimate these quantities.</a:t>
            </a:r>
            <a:endParaRPr lang="en-US" sz="2000" dirty="0"/>
          </a:p>
        </p:txBody>
      </p:sp>
      <p:sp>
        <p:nvSpPr>
          <p:cNvPr id="3" name="Slide Number Placeholder 2"/>
          <p:cNvSpPr>
            <a:spLocks noGrp="1"/>
          </p:cNvSpPr>
          <p:nvPr>
            <p:ph type="sldNum" sz="quarter" idx="10"/>
          </p:nvPr>
        </p:nvSpPr>
        <p:spPr/>
        <p:txBody>
          <a:bodyPr/>
          <a:lstStyle/>
          <a:p>
            <a:fld id="{1081A49A-5B14-409F-93CB-CEF6A4DEA4DC}" type="slidenum">
              <a:rPr lang="en-US" smtClean="0"/>
              <a:pPr/>
              <a:t>136</a:t>
            </a:fld>
            <a:endParaRPr lang="en-US" dirty="0"/>
          </a:p>
        </p:txBody>
      </p:sp>
    </p:spTree>
    <p:extLst>
      <p:ext uri="{BB962C8B-B14F-4D97-AF65-F5344CB8AC3E}">
        <p14:creationId xmlns:p14="http://schemas.microsoft.com/office/powerpoint/2010/main" val="1822654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0277" name="Object 5"/>
          <p:cNvGraphicFramePr>
            <a:graphicFrameLocks noChangeAspect="1"/>
          </p:cNvGraphicFramePr>
          <p:nvPr>
            <p:extLst/>
          </p:nvPr>
        </p:nvGraphicFramePr>
        <p:xfrm>
          <a:off x="412124" y="2057400"/>
          <a:ext cx="8382000" cy="3816350"/>
        </p:xfrm>
        <a:graphic>
          <a:graphicData uri="http://schemas.openxmlformats.org/presentationml/2006/ole">
            <mc:AlternateContent xmlns:mc="http://schemas.openxmlformats.org/markup-compatibility/2006">
              <mc:Choice xmlns:v="urn:schemas-microsoft-com:vml" Requires="v">
                <p:oleObj spid="_x0000_s13322" name="משוואה" r:id="rId4" imgW="4381200" imgH="1981080" progId="Equation.3">
                  <p:embed/>
                </p:oleObj>
              </mc:Choice>
              <mc:Fallback>
                <p:oleObj name="משוואה" r:id="rId4" imgW="4381200" imgH="1981080" progId="Equation.3">
                  <p:embed/>
                  <p:pic>
                    <p:nvPicPr>
                      <p:cNvPr id="95027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24" y="2057400"/>
                        <a:ext cx="8382000" cy="3816350"/>
                      </a:xfrm>
                      <a:prstGeom prst="rect">
                        <a:avLst/>
                      </a:prstGeom>
                      <a:solidFill>
                        <a:srgbClr val="FFFFFF"/>
                      </a:solidFill>
                      <a:ln>
                        <a:noFill/>
                      </a:ln>
                      <a:effectLst/>
                      <a:extLst/>
                    </p:spPr>
                  </p:pic>
                </p:oleObj>
              </mc:Fallback>
            </mc:AlternateContent>
          </a:graphicData>
        </a:graphic>
      </p:graphicFrame>
      <p:sp>
        <p:nvSpPr>
          <p:cNvPr id="7" name="Content Placeholder 3"/>
          <p:cNvSpPr txBox="1">
            <a:spLocks/>
          </p:cNvSpPr>
          <p:nvPr/>
        </p:nvSpPr>
        <p:spPr>
          <a:xfrm>
            <a:off x="838200" y="1295400"/>
            <a:ext cx="7924800" cy="4754563"/>
          </a:xfrm>
          <a:prstGeom prst="rect">
            <a:avLst/>
          </a:prstGeom>
        </p:spPr>
        <p:txBody>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u="none" dirty="0" smtClean="0">
                <a:latin typeface="Calibri"/>
              </a:rPr>
              <a:t>                  </a:t>
            </a:r>
            <a:r>
              <a:rPr lang="en-US" u="none" dirty="0" smtClean="0">
                <a:solidFill>
                  <a:srgbClr val="0000FF"/>
                </a:solidFill>
                <a:latin typeface="Calibri"/>
              </a:rPr>
              <a:t> V</a:t>
            </a:r>
            <a:r>
              <a:rPr lang="en-US" u="none" baseline="-25000" dirty="0" smtClean="0">
                <a:solidFill>
                  <a:srgbClr val="0000FF"/>
                </a:solidFill>
                <a:latin typeface="Calibri"/>
              </a:rPr>
              <a:t>MAP</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v</a:t>
            </a:r>
            <a:r>
              <a:rPr lang="en-US" u="none" dirty="0" smtClean="0">
                <a:solidFill>
                  <a:srgbClr val="0000FF"/>
                </a:solidFill>
                <a:latin typeface="cmsy10"/>
              </a:rPr>
              <a:t> </a:t>
            </a:r>
            <a:r>
              <a:rPr lang="en-US" u="none" dirty="0" smtClean="0">
                <a:solidFill>
                  <a:srgbClr val="0000FF"/>
                </a:solidFill>
                <a:latin typeface="Calibri"/>
              </a:rPr>
              <a:t>P(x</a:t>
            </a:r>
            <a:r>
              <a:rPr lang="en-US"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u="none" baseline="-25000" dirty="0" err="1" smtClean="0">
                <a:solidFill>
                  <a:srgbClr val="0000FF"/>
                </a:solidFill>
                <a:latin typeface="Calibri"/>
              </a:rPr>
              <a:t>n</a:t>
            </a:r>
            <a:r>
              <a:rPr lang="en-US" u="none" dirty="0" smtClean="0">
                <a:solidFill>
                  <a:srgbClr val="0000FF"/>
                </a:solidFill>
              </a:rPr>
              <a:t> | </a:t>
            </a:r>
            <a:r>
              <a:rPr lang="en-US" u="none" dirty="0" smtClean="0">
                <a:solidFill>
                  <a:srgbClr val="0000FF"/>
                </a:solidFill>
                <a:latin typeface="Calibri"/>
              </a:rPr>
              <a:t>v</a:t>
            </a:r>
            <a:r>
              <a:rPr lang="en-US" u="none" dirty="0" smtClean="0">
                <a:solidFill>
                  <a:srgbClr val="0000FF"/>
                </a:solidFill>
              </a:rPr>
              <a:t> )</a:t>
            </a:r>
            <a:r>
              <a:rPr lang="en-US" u="none" dirty="0" smtClean="0">
                <a:solidFill>
                  <a:srgbClr val="0000FF"/>
                </a:solidFill>
                <a:latin typeface="Calibri"/>
              </a:rPr>
              <a:t>P(v</a:t>
            </a:r>
            <a:r>
              <a:rPr lang="en-US" u="none" dirty="0" smtClean="0">
                <a:solidFill>
                  <a:srgbClr val="0000FF"/>
                </a:solidFill>
              </a:rPr>
              <a:t>)</a:t>
            </a:r>
          </a:p>
          <a:p>
            <a:pPr marL="0" indent="0">
              <a:buNone/>
            </a:pPr>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Assumption</a:t>
            </a:r>
            <a:r>
              <a:rPr lang="en-US" sz="2000" dirty="0"/>
              <a:t>: feature values are independent given the target value</a:t>
            </a:r>
          </a:p>
        </p:txBody>
      </p:sp>
      <p:sp>
        <p:nvSpPr>
          <p:cNvPr id="2" name="Title 1"/>
          <p:cNvSpPr>
            <a:spLocks noGrp="1"/>
          </p:cNvSpPr>
          <p:nvPr>
            <p:ph type="title"/>
          </p:nvPr>
        </p:nvSpPr>
        <p:spPr/>
        <p:txBody>
          <a:bodyPr/>
          <a:lstStyle/>
          <a:p>
            <a:r>
              <a:rPr lang="en-US" smtClean="0"/>
              <a:t>Naive Bayes</a:t>
            </a:r>
            <a:endParaRPr lang="en-US" dirty="0"/>
          </a:p>
        </p:txBody>
      </p:sp>
      <p:sp>
        <p:nvSpPr>
          <p:cNvPr id="3" name="Slide Number Placeholder 2"/>
          <p:cNvSpPr>
            <a:spLocks noGrp="1"/>
          </p:cNvSpPr>
          <p:nvPr>
            <p:ph type="sldNum" sz="quarter" idx="10"/>
          </p:nvPr>
        </p:nvSpPr>
        <p:spPr/>
        <p:txBody>
          <a:bodyPr/>
          <a:lstStyle/>
          <a:p>
            <a:fld id="{1081A49A-5B14-409F-93CB-CEF6A4DEA4DC}" type="slidenum">
              <a:rPr lang="en-US" smtClean="0"/>
              <a:pPr/>
              <a:t>137</a:t>
            </a:fld>
            <a:endParaRPr lang="en-US" dirty="0"/>
          </a:p>
        </p:txBody>
      </p:sp>
      <p:sp>
        <p:nvSpPr>
          <p:cNvPr id="4" name="Rectangle 3"/>
          <p:cNvSpPr/>
          <p:nvPr/>
        </p:nvSpPr>
        <p:spPr>
          <a:xfrm>
            <a:off x="228600" y="5105400"/>
            <a:ext cx="3124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5257800"/>
            <a:ext cx="26670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511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0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Naive Bayes (2)</a:t>
            </a:r>
            <a:endParaRPr lang="en-US" dirty="0"/>
          </a:p>
        </p:txBody>
      </p:sp>
      <p:sp>
        <p:nvSpPr>
          <p:cNvPr id="8" name="Content Placeholder 7"/>
          <p:cNvSpPr>
            <a:spLocks noGrp="1"/>
          </p:cNvSpPr>
          <p:nvPr>
            <p:ph idx="1"/>
          </p:nvPr>
        </p:nvSpPr>
        <p:spPr>
          <a:xfrm>
            <a:off x="152400" y="1341437"/>
            <a:ext cx="8194630" cy="4525963"/>
          </a:xfrm>
        </p:spPr>
        <p:txBody>
          <a:bodyPr/>
          <a:lstStyle/>
          <a:p>
            <a:pPr marL="0" indent="0">
              <a:buNone/>
            </a:pPr>
            <a:r>
              <a:rPr lang="en-US" dirty="0" smtClean="0">
                <a:solidFill>
                  <a:srgbClr val="0000FF"/>
                </a:solidFill>
              </a:rPr>
              <a:t>                            </a:t>
            </a:r>
            <a:r>
              <a:rPr lang="en-US" dirty="0">
                <a:solidFill>
                  <a:srgbClr val="0000FF"/>
                </a:solidFill>
              </a:rPr>
              <a:t>V</a:t>
            </a:r>
            <a:r>
              <a:rPr lang="en-US" baseline="-25000" dirty="0">
                <a:solidFill>
                  <a:srgbClr val="0000FF"/>
                </a:solidFill>
              </a:rPr>
              <a:t>MAP</a:t>
            </a:r>
            <a:r>
              <a:rPr lang="en-US" dirty="0">
                <a:solidFill>
                  <a:srgbClr val="0000FF"/>
                </a:solidFill>
              </a:rPr>
              <a:t> = </a:t>
            </a:r>
            <a:r>
              <a:rPr lang="en-US" dirty="0" err="1">
                <a:solidFill>
                  <a:srgbClr val="0000FF"/>
                </a:solidFill>
              </a:rPr>
              <a:t>argmax</a:t>
            </a:r>
            <a:r>
              <a:rPr lang="en-US" baseline="-25000" dirty="0" err="1">
                <a:solidFill>
                  <a:srgbClr val="0000FF"/>
                </a:solidFill>
              </a:rPr>
              <a:t>v</a:t>
            </a:r>
            <a:r>
              <a:rPr lang="en-US" dirty="0">
                <a:solidFill>
                  <a:srgbClr val="0000FF"/>
                </a:solidFill>
                <a:latin typeface="cmsy10"/>
              </a:rPr>
              <a:t> </a:t>
            </a:r>
            <a:r>
              <a:rPr lang="en-US" dirty="0">
                <a:solidFill>
                  <a:srgbClr val="0000FF"/>
                </a:solidFill>
              </a:rPr>
              <a:t>P(x</a:t>
            </a:r>
            <a:r>
              <a:rPr lang="en-US" baseline="-25000" dirty="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 …, </a:t>
            </a:r>
            <a:r>
              <a:rPr lang="en-US" dirty="0" err="1">
                <a:solidFill>
                  <a:srgbClr val="0000FF"/>
                </a:solidFill>
              </a:rPr>
              <a:t>x</a:t>
            </a:r>
            <a:r>
              <a:rPr lang="en-US" baseline="-25000" dirty="0" err="1">
                <a:solidFill>
                  <a:srgbClr val="0000FF"/>
                </a:solidFill>
              </a:rPr>
              <a:t>n</a:t>
            </a:r>
            <a:r>
              <a:rPr lang="en-US" dirty="0">
                <a:solidFill>
                  <a:srgbClr val="0000FF"/>
                </a:solidFill>
              </a:rPr>
              <a:t> | v )</a:t>
            </a:r>
            <a:r>
              <a:rPr lang="en-US" dirty="0" smtClean="0">
                <a:solidFill>
                  <a:srgbClr val="0000FF"/>
                </a:solidFill>
              </a:rPr>
              <a:t>P(v)</a:t>
            </a:r>
            <a:endParaRPr lang="en-US" dirty="0" smtClean="0">
              <a:solidFill>
                <a:srgbClr val="000066"/>
              </a:solidFill>
            </a:endParaRPr>
          </a:p>
          <a:p>
            <a:endParaRPr lang="en-US" dirty="0" smtClean="0">
              <a:solidFill>
                <a:srgbClr val="000066"/>
              </a:solidFill>
            </a:endParaRPr>
          </a:p>
          <a:p>
            <a:r>
              <a:rPr lang="en-US" dirty="0" smtClean="0">
                <a:solidFill>
                  <a:srgbClr val="000066"/>
                </a:solidFill>
              </a:rPr>
              <a:t>Assumption</a:t>
            </a:r>
            <a:r>
              <a:rPr lang="en-US" dirty="0">
                <a:solidFill>
                  <a:srgbClr val="000066"/>
                </a:solidFill>
              </a:rPr>
              <a:t>: feature values are </a:t>
            </a:r>
            <a:r>
              <a:rPr lang="en-US" u="sng" dirty="0">
                <a:solidFill>
                  <a:srgbClr val="000066"/>
                </a:solidFill>
              </a:rPr>
              <a:t>independent given the target value</a:t>
            </a:r>
            <a:endParaRPr lang="en-US" dirty="0">
              <a:solidFill>
                <a:srgbClr val="000066"/>
              </a:solidFill>
            </a:endParaRPr>
          </a:p>
          <a:p>
            <a:pPr marL="0" indent="0">
              <a:buNone/>
            </a:pPr>
            <a:r>
              <a:rPr lang="en-US" dirty="0" smtClean="0">
                <a:solidFill>
                  <a:srgbClr val="0000FF"/>
                </a:solidFill>
              </a:rPr>
              <a:t>         </a:t>
            </a:r>
          </a:p>
          <a:p>
            <a:pPr marL="0" indent="0">
              <a:buNone/>
            </a:pPr>
            <a:r>
              <a:rPr lang="en-US" dirty="0">
                <a:solidFill>
                  <a:srgbClr val="0000FF"/>
                </a:solidFill>
              </a:rPr>
              <a:t> </a:t>
            </a:r>
            <a:r>
              <a:rPr lang="en-US" dirty="0" smtClean="0">
                <a:solidFill>
                  <a:srgbClr val="0000FF"/>
                </a:solidFill>
              </a:rPr>
              <a:t>       P(x</a:t>
            </a:r>
            <a:r>
              <a:rPr lang="en-US" baseline="-25000" dirty="0" smtClean="0">
                <a:solidFill>
                  <a:srgbClr val="0000FF"/>
                </a:solidFill>
              </a:rPr>
              <a:t>1 </a:t>
            </a:r>
            <a:r>
              <a:rPr lang="en-US" dirty="0">
                <a:solidFill>
                  <a:srgbClr val="0000FF"/>
                </a:solidFill>
              </a:rPr>
              <a:t>= b</a:t>
            </a:r>
            <a:r>
              <a:rPr lang="en-US" baseline="-25000" dirty="0">
                <a:solidFill>
                  <a:srgbClr val="0000FF"/>
                </a:solidFill>
                <a:latin typeface="Tahoma"/>
              </a:rPr>
              <a:t>1</a:t>
            </a:r>
            <a:r>
              <a:rPr lang="en-US" dirty="0">
                <a:solidFill>
                  <a:srgbClr val="0000FF"/>
                </a:solidFill>
              </a:rPr>
              <a:t>, x</a:t>
            </a:r>
            <a:r>
              <a:rPr lang="en-US" baseline="-25000" dirty="0">
                <a:solidFill>
                  <a:srgbClr val="0000FF"/>
                </a:solidFill>
              </a:rPr>
              <a:t>2</a:t>
            </a:r>
            <a:r>
              <a:rPr lang="en-US" dirty="0">
                <a:solidFill>
                  <a:srgbClr val="0000FF"/>
                </a:solidFill>
              </a:rPr>
              <a:t> = b</a:t>
            </a:r>
            <a:r>
              <a:rPr lang="en-US" baseline="-25000" dirty="0">
                <a:solidFill>
                  <a:srgbClr val="0000FF"/>
                </a:solidFill>
                <a:latin typeface="Tahoma"/>
              </a:rPr>
              <a:t>2</a:t>
            </a:r>
            <a:r>
              <a:rPr lang="en-US" dirty="0">
                <a:solidFill>
                  <a:srgbClr val="0000FF"/>
                </a:solidFill>
              </a:rPr>
              <a:t>,…,</a:t>
            </a:r>
            <a:r>
              <a:rPr lang="en-US" dirty="0" err="1">
                <a:solidFill>
                  <a:srgbClr val="0000FF"/>
                </a:solidFill>
              </a:rPr>
              <a:t>x</a:t>
            </a:r>
            <a:r>
              <a:rPr lang="en-US" baseline="-25000" dirty="0" err="1">
                <a:solidFill>
                  <a:srgbClr val="0000FF"/>
                </a:solidFill>
              </a:rPr>
              <a:t>n</a:t>
            </a:r>
            <a:r>
              <a:rPr lang="en-US" dirty="0">
                <a:solidFill>
                  <a:srgbClr val="0000FF"/>
                </a:solidFill>
              </a:rPr>
              <a:t> = </a:t>
            </a:r>
            <a:r>
              <a:rPr lang="en-US" dirty="0" err="1">
                <a:solidFill>
                  <a:srgbClr val="0000FF"/>
                </a:solidFill>
              </a:rPr>
              <a:t>b</a:t>
            </a:r>
            <a:r>
              <a:rPr lang="en-US" baseline="-25000" dirty="0" err="1">
                <a:solidFill>
                  <a:srgbClr val="0000FF"/>
                </a:solidFill>
                <a:latin typeface="Tahoma"/>
              </a:rPr>
              <a:t>n</a:t>
            </a:r>
            <a:r>
              <a:rPr lang="en-US" baseline="-25000" dirty="0">
                <a:solidFill>
                  <a:srgbClr val="0000FF"/>
                </a:solidFill>
                <a:latin typeface="Tahoma"/>
              </a:rPr>
              <a:t> </a:t>
            </a:r>
            <a:r>
              <a:rPr lang="en-US" dirty="0">
                <a:solidFill>
                  <a:srgbClr val="0000FF"/>
                </a:solidFill>
              </a:rPr>
              <a:t>| v = </a:t>
            </a:r>
            <a:r>
              <a:rPr lang="en-US" dirty="0" err="1">
                <a:solidFill>
                  <a:srgbClr val="0000FF"/>
                </a:solidFill>
              </a:rPr>
              <a:t>v</a:t>
            </a:r>
            <a:r>
              <a:rPr lang="en-US" baseline="-25000" dirty="0" err="1">
                <a:solidFill>
                  <a:srgbClr val="0000FF"/>
                </a:solidFill>
                <a:latin typeface="Tahoma"/>
              </a:rPr>
              <a:t>j</a:t>
            </a:r>
            <a:r>
              <a:rPr lang="en-US" dirty="0">
                <a:solidFill>
                  <a:srgbClr val="0000FF"/>
                </a:solidFill>
              </a:rPr>
              <a:t> ) = </a:t>
            </a:r>
            <a:r>
              <a:rPr lang="en-US" dirty="0">
                <a:solidFill>
                  <a:srgbClr val="0000FF"/>
                </a:solidFill>
                <a:latin typeface="cmmi10"/>
              </a:rPr>
              <a:t>¦</a:t>
            </a:r>
            <a:r>
              <a:rPr lang="en-US" baseline="-25000" dirty="0">
                <a:solidFill>
                  <a:srgbClr val="0000FF"/>
                </a:solidFill>
              </a:rPr>
              <a:t>1</a:t>
            </a:r>
            <a:r>
              <a:rPr lang="en-US" baseline="30000" dirty="0">
                <a:solidFill>
                  <a:srgbClr val="0000FF"/>
                </a:solidFill>
              </a:rPr>
              <a:t>n</a:t>
            </a:r>
            <a:r>
              <a:rPr lang="en-US" dirty="0">
                <a:solidFill>
                  <a:srgbClr val="0000FF"/>
                </a:solidFill>
              </a:rPr>
              <a:t> P(</a:t>
            </a:r>
            <a:r>
              <a:rPr lang="en-US" dirty="0" err="1">
                <a:solidFill>
                  <a:srgbClr val="0000FF"/>
                </a:solidFill>
              </a:rPr>
              <a:t>x</a:t>
            </a:r>
            <a:r>
              <a:rPr lang="en-US" baseline="-25000" dirty="0" err="1">
                <a:solidFill>
                  <a:srgbClr val="0000FF"/>
                </a:solidFill>
              </a:rPr>
              <a:t>n</a:t>
            </a:r>
            <a:r>
              <a:rPr lang="en-US" dirty="0">
                <a:solidFill>
                  <a:srgbClr val="0000FF"/>
                </a:solidFill>
              </a:rPr>
              <a:t> = </a:t>
            </a:r>
            <a:r>
              <a:rPr lang="en-US" dirty="0" err="1">
                <a:solidFill>
                  <a:srgbClr val="0000FF"/>
                </a:solidFill>
              </a:rPr>
              <a:t>b</a:t>
            </a:r>
            <a:r>
              <a:rPr lang="en-US" baseline="-25000" dirty="0" err="1">
                <a:solidFill>
                  <a:srgbClr val="0000FF"/>
                </a:solidFill>
                <a:latin typeface="Tahoma"/>
              </a:rPr>
              <a:t>n</a:t>
            </a:r>
            <a:r>
              <a:rPr lang="en-US" baseline="-25000" dirty="0">
                <a:solidFill>
                  <a:srgbClr val="0000FF"/>
                </a:solidFill>
                <a:latin typeface="Tahoma"/>
              </a:rPr>
              <a:t> </a:t>
            </a:r>
            <a:r>
              <a:rPr lang="en-US" dirty="0">
                <a:solidFill>
                  <a:srgbClr val="0000FF"/>
                </a:solidFill>
              </a:rPr>
              <a:t>| v = </a:t>
            </a:r>
            <a:r>
              <a:rPr lang="en-US" dirty="0" err="1">
                <a:solidFill>
                  <a:srgbClr val="0000FF"/>
                </a:solidFill>
              </a:rPr>
              <a:t>v</a:t>
            </a:r>
            <a:r>
              <a:rPr lang="en-US" baseline="-25000" dirty="0" err="1">
                <a:solidFill>
                  <a:srgbClr val="0000FF"/>
                </a:solidFill>
                <a:latin typeface="Tahoma"/>
              </a:rPr>
              <a:t>j</a:t>
            </a:r>
            <a:r>
              <a:rPr lang="en-US" dirty="0">
                <a:solidFill>
                  <a:srgbClr val="0000FF"/>
                </a:solidFill>
              </a:rPr>
              <a:t> </a:t>
            </a:r>
            <a:r>
              <a:rPr lang="en-US" dirty="0" smtClean="0">
                <a:solidFill>
                  <a:srgbClr val="0000FF"/>
                </a:solidFill>
              </a:rPr>
              <a:t>)</a:t>
            </a:r>
          </a:p>
          <a:p>
            <a:endParaRPr lang="en-US" dirty="0" smtClean="0">
              <a:solidFill>
                <a:srgbClr val="000066"/>
              </a:solidFill>
            </a:endParaRPr>
          </a:p>
          <a:p>
            <a:r>
              <a:rPr lang="en-US" dirty="0" smtClean="0">
                <a:solidFill>
                  <a:srgbClr val="000066"/>
                </a:solidFill>
              </a:rPr>
              <a:t>Generative model:</a:t>
            </a:r>
          </a:p>
          <a:p>
            <a:r>
              <a:rPr lang="en-US" dirty="0" smtClean="0">
                <a:solidFill>
                  <a:srgbClr val="000066"/>
                </a:solidFill>
              </a:rPr>
              <a:t>First </a:t>
            </a:r>
            <a:r>
              <a:rPr lang="en-US" dirty="0">
                <a:solidFill>
                  <a:srgbClr val="000066"/>
                </a:solidFill>
              </a:rPr>
              <a:t>choose a value </a:t>
            </a:r>
            <a:r>
              <a:rPr lang="en-US" dirty="0" err="1">
                <a:solidFill>
                  <a:srgbClr val="000066"/>
                </a:solidFill>
              </a:rPr>
              <a:t>v</a:t>
            </a:r>
            <a:r>
              <a:rPr lang="en-US" baseline="-25000" dirty="0" err="1">
                <a:solidFill>
                  <a:srgbClr val="000066"/>
                </a:solidFill>
              </a:rPr>
              <a:t>j</a:t>
            </a:r>
            <a:r>
              <a:rPr lang="en-US" dirty="0">
                <a:solidFill>
                  <a:srgbClr val="000066"/>
                </a:solidFill>
              </a:rPr>
              <a:t> </a:t>
            </a:r>
            <a:r>
              <a:rPr lang="en-US" dirty="0">
                <a:solidFill>
                  <a:srgbClr val="000066"/>
                </a:solidFill>
                <a:sym typeface="Symbol" pitchFamily="18" charset="2"/>
              </a:rPr>
              <a:t>V                        according to </a:t>
            </a:r>
            <a:r>
              <a:rPr lang="en-US" dirty="0" smtClean="0">
                <a:solidFill>
                  <a:srgbClr val="000066"/>
                </a:solidFill>
                <a:sym typeface="Symbol" pitchFamily="18" charset="2"/>
              </a:rPr>
              <a:t>P(</a:t>
            </a:r>
            <a:r>
              <a:rPr lang="en-US" dirty="0" smtClean="0">
                <a:solidFill>
                  <a:srgbClr val="000066"/>
                </a:solidFill>
              </a:rPr>
              <a:t>v</a:t>
            </a:r>
            <a:r>
              <a:rPr lang="en-US" dirty="0" smtClean="0">
                <a:solidFill>
                  <a:srgbClr val="000066"/>
                </a:solidFill>
                <a:sym typeface="Symbol" pitchFamily="18" charset="2"/>
              </a:rPr>
              <a:t>)</a:t>
            </a:r>
          </a:p>
          <a:p>
            <a:r>
              <a:rPr lang="en-US" dirty="0" smtClean="0">
                <a:solidFill>
                  <a:srgbClr val="000066"/>
                </a:solidFill>
                <a:sym typeface="Symbol" pitchFamily="18" charset="2"/>
              </a:rPr>
              <a:t>For each </a:t>
            </a:r>
            <a:r>
              <a:rPr lang="en-US" dirty="0" smtClean="0">
                <a:solidFill>
                  <a:srgbClr val="000066"/>
                </a:solidFill>
              </a:rPr>
              <a:t> </a:t>
            </a:r>
            <a:r>
              <a:rPr lang="en-US" dirty="0" err="1" smtClean="0">
                <a:solidFill>
                  <a:srgbClr val="000066"/>
                </a:solidFill>
              </a:rPr>
              <a:t>v</a:t>
            </a:r>
            <a:r>
              <a:rPr lang="en-US" baseline="-25000" dirty="0" err="1" smtClean="0">
                <a:solidFill>
                  <a:srgbClr val="000066"/>
                </a:solidFill>
              </a:rPr>
              <a:t>j</a:t>
            </a:r>
            <a:r>
              <a:rPr lang="en-US" dirty="0" smtClean="0">
                <a:solidFill>
                  <a:srgbClr val="000066"/>
                </a:solidFill>
              </a:rPr>
              <a:t> </a:t>
            </a:r>
            <a:r>
              <a:rPr lang="en-US" dirty="0" smtClean="0">
                <a:solidFill>
                  <a:srgbClr val="000066"/>
                </a:solidFill>
                <a:sym typeface="Symbol" pitchFamily="18" charset="2"/>
              </a:rPr>
              <a:t>:  choose </a:t>
            </a:r>
            <a:r>
              <a:rPr lang="en-US" dirty="0" smtClean="0">
                <a:solidFill>
                  <a:srgbClr val="000066"/>
                </a:solidFill>
              </a:rPr>
              <a:t> x</a:t>
            </a:r>
            <a:r>
              <a:rPr lang="en-US" baseline="-25000" dirty="0" smtClean="0">
                <a:solidFill>
                  <a:srgbClr val="000066"/>
                </a:solidFill>
              </a:rPr>
              <a:t>1</a:t>
            </a:r>
            <a:r>
              <a:rPr lang="en-US" dirty="0" smtClean="0">
                <a:solidFill>
                  <a:srgbClr val="000066"/>
                </a:solidFill>
              </a:rPr>
              <a:t> x</a:t>
            </a:r>
            <a:r>
              <a:rPr lang="en-US" baseline="-25000" dirty="0" smtClean="0">
                <a:solidFill>
                  <a:srgbClr val="000066"/>
                </a:solidFill>
              </a:rPr>
              <a:t>2</a:t>
            </a:r>
            <a:r>
              <a:rPr lang="en-US" dirty="0" smtClean="0">
                <a:solidFill>
                  <a:srgbClr val="000066"/>
                </a:solidFill>
              </a:rPr>
              <a:t>, …, </a:t>
            </a:r>
            <a:r>
              <a:rPr lang="en-US" dirty="0" err="1" smtClean="0">
                <a:solidFill>
                  <a:srgbClr val="000066"/>
                </a:solidFill>
              </a:rPr>
              <a:t>x</a:t>
            </a:r>
            <a:r>
              <a:rPr lang="en-US" baseline="-25000" dirty="0" err="1" smtClean="0">
                <a:solidFill>
                  <a:srgbClr val="000066"/>
                </a:solidFill>
              </a:rPr>
              <a:t>n</a:t>
            </a:r>
            <a:r>
              <a:rPr lang="en-US" dirty="0" smtClean="0">
                <a:solidFill>
                  <a:srgbClr val="000066"/>
                </a:solidFill>
              </a:rPr>
              <a:t>            </a:t>
            </a:r>
            <a:r>
              <a:rPr lang="en-US" dirty="0" smtClean="0">
                <a:solidFill>
                  <a:srgbClr val="000066"/>
                </a:solidFill>
                <a:sym typeface="Symbol" pitchFamily="18" charset="2"/>
              </a:rPr>
              <a:t>according to P(</a:t>
            </a:r>
            <a:r>
              <a:rPr lang="en-US" dirty="0" err="1" smtClean="0">
                <a:solidFill>
                  <a:srgbClr val="000066"/>
                </a:solidFill>
              </a:rPr>
              <a:t>x</a:t>
            </a:r>
            <a:r>
              <a:rPr lang="en-US" baseline="-25000" dirty="0" err="1" smtClean="0">
                <a:solidFill>
                  <a:srgbClr val="000066"/>
                </a:solidFill>
              </a:rPr>
              <a:t>k</a:t>
            </a:r>
            <a:r>
              <a:rPr lang="en-US" dirty="0" smtClean="0">
                <a:solidFill>
                  <a:srgbClr val="000066"/>
                </a:solidFill>
                <a:sym typeface="Symbol" pitchFamily="18" charset="2"/>
              </a:rPr>
              <a:t> |</a:t>
            </a:r>
            <a:r>
              <a:rPr lang="en-US" dirty="0" err="1" smtClean="0">
                <a:solidFill>
                  <a:srgbClr val="000066"/>
                </a:solidFill>
              </a:rPr>
              <a:t>v</a:t>
            </a:r>
            <a:r>
              <a:rPr lang="en-US" baseline="-25000" dirty="0" err="1" smtClean="0">
                <a:solidFill>
                  <a:srgbClr val="000066"/>
                </a:solidFill>
              </a:rPr>
              <a:t>j</a:t>
            </a:r>
            <a:r>
              <a:rPr lang="en-US" dirty="0" smtClean="0">
                <a:solidFill>
                  <a:srgbClr val="000066"/>
                </a:solidFill>
              </a:rPr>
              <a:t> </a:t>
            </a:r>
            <a:r>
              <a:rPr lang="en-US" dirty="0" smtClean="0">
                <a:solidFill>
                  <a:srgbClr val="000066"/>
                </a:solidFill>
                <a:sym typeface="Symbol" pitchFamily="18" charset="2"/>
              </a:rPr>
              <a:t>)</a:t>
            </a:r>
            <a:endParaRPr lang="en-US" dirty="0">
              <a:solidFill>
                <a:srgbClr val="000066"/>
              </a:solidFill>
              <a:sym typeface="Symbol" pitchFamily="18" charset="2"/>
            </a:endParaRPr>
          </a:p>
        </p:txBody>
      </p:sp>
      <p:sp>
        <p:nvSpPr>
          <p:cNvPr id="3" name="Slide Number Placeholder 2"/>
          <p:cNvSpPr>
            <a:spLocks noGrp="1"/>
          </p:cNvSpPr>
          <p:nvPr>
            <p:ph type="sldNum" sz="quarter" idx="10"/>
          </p:nvPr>
        </p:nvSpPr>
        <p:spPr/>
        <p:txBody>
          <a:bodyPr/>
          <a:lstStyle/>
          <a:p>
            <a:fld id="{1081A49A-5B14-409F-93CB-CEF6A4DEA4DC}" type="slidenum">
              <a:rPr lang="en-US" smtClean="0"/>
              <a:pPr/>
              <a:t>138</a:t>
            </a:fld>
            <a:endParaRPr lang="en-US" dirty="0"/>
          </a:p>
        </p:txBody>
      </p:sp>
    </p:spTree>
    <p:extLst>
      <p:ext uri="{BB962C8B-B14F-4D97-AF65-F5344CB8AC3E}">
        <p14:creationId xmlns:p14="http://schemas.microsoft.com/office/powerpoint/2010/main" val="2353804023"/>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Naive Bayes (3)</a:t>
            </a:r>
            <a:endParaRPr lang="en-US" dirty="0"/>
          </a:p>
        </p:txBody>
      </p:sp>
      <p:sp>
        <p:nvSpPr>
          <p:cNvPr id="8" name="Content Placeholder 7"/>
          <p:cNvSpPr>
            <a:spLocks noGrp="1"/>
          </p:cNvSpPr>
          <p:nvPr>
            <p:ph idx="1"/>
          </p:nvPr>
        </p:nvSpPr>
        <p:spPr>
          <a:xfrm>
            <a:off x="533400" y="1295400"/>
            <a:ext cx="8194630" cy="4525963"/>
          </a:xfrm>
        </p:spPr>
        <p:txBody>
          <a:bodyPr/>
          <a:lstStyle/>
          <a:p>
            <a:pPr marL="0" indent="0">
              <a:buNone/>
            </a:pPr>
            <a:r>
              <a:rPr lang="en-US" dirty="0" smtClean="0">
                <a:solidFill>
                  <a:srgbClr val="0000FF"/>
                </a:solidFill>
              </a:rPr>
              <a:t>                            </a:t>
            </a:r>
            <a:r>
              <a:rPr lang="en-US" dirty="0">
                <a:solidFill>
                  <a:srgbClr val="0000FF"/>
                </a:solidFill>
              </a:rPr>
              <a:t>V</a:t>
            </a:r>
            <a:r>
              <a:rPr lang="en-US" baseline="-25000" dirty="0">
                <a:solidFill>
                  <a:srgbClr val="0000FF"/>
                </a:solidFill>
              </a:rPr>
              <a:t>MAP</a:t>
            </a:r>
            <a:r>
              <a:rPr lang="en-US" dirty="0">
                <a:solidFill>
                  <a:srgbClr val="0000FF"/>
                </a:solidFill>
              </a:rPr>
              <a:t> = </a:t>
            </a:r>
            <a:r>
              <a:rPr lang="en-US" dirty="0" err="1">
                <a:solidFill>
                  <a:srgbClr val="0000FF"/>
                </a:solidFill>
              </a:rPr>
              <a:t>argmax</a:t>
            </a:r>
            <a:r>
              <a:rPr lang="en-US" baseline="-25000" dirty="0" err="1">
                <a:solidFill>
                  <a:srgbClr val="0000FF"/>
                </a:solidFill>
              </a:rPr>
              <a:t>v</a:t>
            </a:r>
            <a:r>
              <a:rPr lang="en-US" dirty="0">
                <a:solidFill>
                  <a:srgbClr val="0000FF"/>
                </a:solidFill>
                <a:latin typeface="cmsy10"/>
              </a:rPr>
              <a:t> </a:t>
            </a:r>
            <a:r>
              <a:rPr lang="en-US" dirty="0">
                <a:solidFill>
                  <a:srgbClr val="0000FF"/>
                </a:solidFill>
              </a:rPr>
              <a:t>P(x</a:t>
            </a:r>
            <a:r>
              <a:rPr lang="en-US" baseline="-25000" dirty="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 …, </a:t>
            </a:r>
            <a:r>
              <a:rPr lang="en-US" dirty="0" err="1">
                <a:solidFill>
                  <a:srgbClr val="0000FF"/>
                </a:solidFill>
              </a:rPr>
              <a:t>x</a:t>
            </a:r>
            <a:r>
              <a:rPr lang="en-US" baseline="-25000" dirty="0" err="1">
                <a:solidFill>
                  <a:srgbClr val="0000FF"/>
                </a:solidFill>
              </a:rPr>
              <a:t>n</a:t>
            </a:r>
            <a:r>
              <a:rPr lang="en-US" dirty="0">
                <a:solidFill>
                  <a:srgbClr val="0000FF"/>
                </a:solidFill>
              </a:rPr>
              <a:t> | v )</a:t>
            </a:r>
            <a:r>
              <a:rPr lang="en-US" dirty="0" smtClean="0">
                <a:solidFill>
                  <a:srgbClr val="0000FF"/>
                </a:solidFill>
              </a:rPr>
              <a:t>P(v)</a:t>
            </a:r>
            <a:endParaRPr lang="en-US" dirty="0" smtClean="0">
              <a:solidFill>
                <a:srgbClr val="000066"/>
              </a:solidFill>
            </a:endParaRPr>
          </a:p>
          <a:p>
            <a:r>
              <a:rPr lang="en-US" sz="2000" dirty="0" smtClean="0"/>
              <a:t>Assumption</a:t>
            </a:r>
            <a:r>
              <a:rPr lang="en-US" sz="2000" dirty="0"/>
              <a:t>: feature values are </a:t>
            </a:r>
            <a:r>
              <a:rPr lang="en-US" sz="2000" u="sng" dirty="0"/>
              <a:t>independent given the target value</a:t>
            </a:r>
            <a:endParaRPr lang="en-US" sz="2000" dirty="0"/>
          </a:p>
          <a:p>
            <a:pPr marL="0" indent="0">
              <a:buNone/>
            </a:pPr>
            <a:r>
              <a:rPr lang="en-US" sz="2000" dirty="0" smtClean="0"/>
              <a:t>         P(x</a:t>
            </a:r>
            <a:r>
              <a:rPr lang="en-US" sz="2000" baseline="-25000" dirty="0" smtClean="0"/>
              <a:t>1 </a:t>
            </a:r>
            <a:r>
              <a:rPr lang="en-US" sz="2000" dirty="0">
                <a:solidFill>
                  <a:srgbClr val="0000FF"/>
                </a:solidFill>
              </a:rPr>
              <a:t>= b</a:t>
            </a:r>
            <a:r>
              <a:rPr lang="en-US" sz="2000" baseline="-25000" dirty="0">
                <a:solidFill>
                  <a:srgbClr val="0000FF"/>
                </a:solidFill>
                <a:latin typeface="Tahoma"/>
              </a:rPr>
              <a:t>1</a:t>
            </a:r>
            <a:r>
              <a:rPr lang="en-US" sz="2000" dirty="0">
                <a:solidFill>
                  <a:srgbClr val="0000FF"/>
                </a:solidFill>
              </a:rPr>
              <a:t>, x</a:t>
            </a:r>
            <a:r>
              <a:rPr lang="en-US" sz="2000" baseline="-25000" dirty="0">
                <a:solidFill>
                  <a:srgbClr val="0000FF"/>
                </a:solidFill>
              </a:rPr>
              <a:t>2</a:t>
            </a:r>
            <a:r>
              <a:rPr lang="en-US" sz="2000" dirty="0">
                <a:solidFill>
                  <a:srgbClr val="0000FF"/>
                </a:solidFill>
              </a:rPr>
              <a:t> = b</a:t>
            </a:r>
            <a:r>
              <a:rPr lang="en-US" sz="2000" baseline="-25000" dirty="0">
                <a:solidFill>
                  <a:srgbClr val="0000FF"/>
                </a:solidFill>
                <a:latin typeface="Tahoma"/>
              </a:rPr>
              <a:t>2</a:t>
            </a:r>
            <a:r>
              <a:rPr lang="en-US" sz="2000" dirty="0">
                <a:solidFill>
                  <a:srgbClr val="0000FF"/>
                </a:solidFill>
              </a:rPr>
              <a:t>,…,</a:t>
            </a:r>
            <a:r>
              <a:rPr lang="en-US" sz="2000" dirty="0" err="1">
                <a:solidFill>
                  <a:srgbClr val="0000FF"/>
                </a:solidFill>
              </a:rPr>
              <a:t>x</a:t>
            </a:r>
            <a:r>
              <a:rPr lang="en-US" sz="2000" baseline="-25000" dirty="0" err="1">
                <a:solidFill>
                  <a:srgbClr val="0000FF"/>
                </a:solidFill>
              </a:rPr>
              <a:t>n</a:t>
            </a:r>
            <a:r>
              <a:rPr lang="en-US" sz="2000" dirty="0">
                <a:solidFill>
                  <a:srgbClr val="0000FF"/>
                </a:solidFill>
              </a:rPr>
              <a:t> = </a:t>
            </a:r>
            <a:r>
              <a:rPr lang="en-US" sz="2000" dirty="0" err="1">
                <a:solidFill>
                  <a:srgbClr val="0000FF"/>
                </a:solidFill>
              </a:rPr>
              <a:t>b</a:t>
            </a:r>
            <a:r>
              <a:rPr lang="en-US" sz="2000" baseline="-25000" dirty="0" err="1">
                <a:solidFill>
                  <a:srgbClr val="0000FF"/>
                </a:solidFill>
                <a:latin typeface="Tahoma"/>
              </a:rPr>
              <a:t>n</a:t>
            </a:r>
            <a:r>
              <a:rPr lang="en-US" sz="2000" baseline="-25000" dirty="0">
                <a:solidFill>
                  <a:srgbClr val="0000FF"/>
                </a:solidFill>
                <a:latin typeface="Tahoma"/>
              </a:rPr>
              <a:t> </a:t>
            </a:r>
            <a:r>
              <a:rPr lang="en-US" sz="2000" dirty="0">
                <a:solidFill>
                  <a:srgbClr val="0000FF"/>
                </a:solidFill>
              </a:rPr>
              <a:t>| v = </a:t>
            </a:r>
            <a:r>
              <a:rPr lang="en-US" sz="2000" dirty="0" err="1">
                <a:solidFill>
                  <a:srgbClr val="0000FF"/>
                </a:solidFill>
              </a:rPr>
              <a:t>v</a:t>
            </a:r>
            <a:r>
              <a:rPr lang="en-US" sz="2000" baseline="-25000" dirty="0" err="1">
                <a:solidFill>
                  <a:srgbClr val="0000FF"/>
                </a:solidFill>
                <a:latin typeface="Tahoma"/>
              </a:rPr>
              <a:t>j</a:t>
            </a:r>
            <a:r>
              <a:rPr lang="en-US" sz="2000" dirty="0">
                <a:solidFill>
                  <a:srgbClr val="0000FF"/>
                </a:solidFill>
              </a:rPr>
              <a:t> ) = </a:t>
            </a:r>
            <a:r>
              <a:rPr lang="en-US" sz="2000" dirty="0">
                <a:solidFill>
                  <a:srgbClr val="0000FF"/>
                </a:solidFill>
                <a:latin typeface="cmmi10"/>
              </a:rPr>
              <a:t>¦</a:t>
            </a:r>
            <a:r>
              <a:rPr lang="en-US" sz="2000" baseline="-25000" dirty="0">
                <a:solidFill>
                  <a:srgbClr val="0000FF"/>
                </a:solidFill>
              </a:rPr>
              <a:t>1</a:t>
            </a:r>
            <a:r>
              <a:rPr lang="en-US" sz="2000" baseline="30000" dirty="0">
                <a:solidFill>
                  <a:srgbClr val="0000FF"/>
                </a:solidFill>
              </a:rPr>
              <a:t>n</a:t>
            </a:r>
            <a:r>
              <a:rPr lang="en-US" sz="2000" dirty="0">
                <a:solidFill>
                  <a:srgbClr val="0000FF"/>
                </a:solidFill>
              </a:rPr>
              <a:t> </a:t>
            </a:r>
            <a:r>
              <a:rPr lang="en-US" sz="2000" dirty="0" smtClean="0">
                <a:solidFill>
                  <a:srgbClr val="0000FF"/>
                </a:solidFill>
              </a:rPr>
              <a:t>P(x</a:t>
            </a:r>
            <a:r>
              <a:rPr lang="en-US" sz="2000" baseline="-25000" dirty="0" smtClean="0">
                <a:solidFill>
                  <a:srgbClr val="0000FF"/>
                </a:solidFill>
              </a:rPr>
              <a:t>i</a:t>
            </a:r>
            <a:r>
              <a:rPr lang="en-US" sz="2000" dirty="0" smtClean="0">
                <a:solidFill>
                  <a:srgbClr val="0000FF"/>
                </a:solidFill>
              </a:rPr>
              <a:t> </a:t>
            </a:r>
            <a:r>
              <a:rPr lang="en-US" sz="2000" dirty="0">
                <a:solidFill>
                  <a:srgbClr val="0000FF"/>
                </a:solidFill>
              </a:rPr>
              <a:t>= </a:t>
            </a:r>
            <a:r>
              <a:rPr lang="en-US" sz="2000" dirty="0" smtClean="0">
                <a:solidFill>
                  <a:srgbClr val="0000FF"/>
                </a:solidFill>
              </a:rPr>
              <a:t>b</a:t>
            </a:r>
            <a:r>
              <a:rPr lang="en-US" sz="2000" baseline="-25000" dirty="0" smtClean="0">
                <a:solidFill>
                  <a:srgbClr val="0000FF"/>
                </a:solidFill>
                <a:latin typeface="Tahoma"/>
              </a:rPr>
              <a:t>i </a:t>
            </a:r>
            <a:r>
              <a:rPr lang="en-US" sz="2000" dirty="0">
                <a:solidFill>
                  <a:srgbClr val="0000FF"/>
                </a:solidFill>
              </a:rPr>
              <a:t>| v = </a:t>
            </a:r>
            <a:r>
              <a:rPr lang="en-US" sz="2000" dirty="0" err="1">
                <a:solidFill>
                  <a:srgbClr val="0000FF"/>
                </a:solidFill>
              </a:rPr>
              <a:t>v</a:t>
            </a:r>
            <a:r>
              <a:rPr lang="en-US" sz="2000" baseline="-25000" dirty="0" err="1">
                <a:solidFill>
                  <a:srgbClr val="0000FF"/>
                </a:solidFill>
                <a:latin typeface="Tahoma"/>
              </a:rPr>
              <a:t>j</a:t>
            </a:r>
            <a:r>
              <a:rPr lang="en-US" sz="2000" dirty="0">
                <a:solidFill>
                  <a:srgbClr val="0000FF"/>
                </a:solidFill>
              </a:rPr>
              <a:t> </a:t>
            </a:r>
            <a:r>
              <a:rPr lang="en-US" sz="2000" dirty="0" smtClean="0">
                <a:solidFill>
                  <a:srgbClr val="0000FF"/>
                </a:solidFill>
              </a:rPr>
              <a:t>)</a:t>
            </a:r>
          </a:p>
          <a:p>
            <a:endParaRPr lang="en-US" sz="2000" dirty="0" smtClean="0">
              <a:solidFill>
                <a:srgbClr val="0000FF"/>
              </a:solidFill>
            </a:endParaRPr>
          </a:p>
          <a:p>
            <a:r>
              <a:rPr lang="en-US" sz="2000" dirty="0" smtClean="0">
                <a:solidFill>
                  <a:srgbClr val="0000FF"/>
                </a:solidFill>
              </a:rPr>
              <a:t>Learning </a:t>
            </a:r>
            <a:r>
              <a:rPr lang="en-US" sz="2000" dirty="0">
                <a:solidFill>
                  <a:srgbClr val="0000FF"/>
                </a:solidFill>
              </a:rPr>
              <a:t>method: </a:t>
            </a:r>
            <a:r>
              <a:rPr lang="en-US" sz="2000" dirty="0" smtClean="0"/>
              <a:t>Estimate </a:t>
            </a:r>
            <a:r>
              <a:rPr lang="en-US" sz="2000" dirty="0" err="1">
                <a:solidFill>
                  <a:srgbClr val="FF0000"/>
                </a:solidFill>
              </a:rPr>
              <a:t>n|V</a:t>
            </a:r>
            <a:r>
              <a:rPr lang="en-US" sz="2000" dirty="0">
                <a:solidFill>
                  <a:srgbClr val="FF0000"/>
                </a:solidFill>
              </a:rPr>
              <a:t>| </a:t>
            </a:r>
            <a:r>
              <a:rPr lang="en-US" sz="2000" dirty="0" smtClean="0">
                <a:solidFill>
                  <a:srgbClr val="FF0000"/>
                </a:solidFill>
              </a:rPr>
              <a:t>+ |V| </a:t>
            </a:r>
            <a:r>
              <a:rPr lang="en-US" sz="2000" dirty="0" smtClean="0"/>
              <a:t>parameters </a:t>
            </a:r>
            <a:r>
              <a:rPr lang="en-US" sz="2000" dirty="0"/>
              <a:t>and use them to </a:t>
            </a:r>
            <a:r>
              <a:rPr lang="en-US" sz="2000" dirty="0" smtClean="0"/>
              <a:t>make a prediction.  (How to estimate?)</a:t>
            </a:r>
            <a:endParaRPr lang="en-US" sz="2000" dirty="0"/>
          </a:p>
          <a:p>
            <a:pPr marL="0" indent="0">
              <a:buNone/>
            </a:pPr>
            <a:endParaRPr lang="en-US" sz="2000" dirty="0"/>
          </a:p>
          <a:p>
            <a:r>
              <a:rPr lang="en-US" sz="2000" dirty="0" smtClean="0"/>
              <a:t>Notice that this </a:t>
            </a:r>
            <a:r>
              <a:rPr lang="en-US" sz="2000" dirty="0"/>
              <a:t>is </a:t>
            </a:r>
            <a:r>
              <a:rPr lang="en-US" sz="2000" dirty="0">
                <a:solidFill>
                  <a:srgbClr val="0000FF"/>
                </a:solidFill>
              </a:rPr>
              <a:t>learning without search</a:t>
            </a:r>
            <a:r>
              <a:rPr lang="en-US" sz="2000" dirty="0"/>
              <a:t>. Given a collection of training examples</a:t>
            </a:r>
            <a:r>
              <a:rPr lang="en-US" sz="2000" dirty="0" smtClean="0"/>
              <a:t>, you </a:t>
            </a:r>
            <a:r>
              <a:rPr lang="en-US" sz="2000" dirty="0"/>
              <a:t>just compute the best hypothesis (given the assumptions</a:t>
            </a:r>
            <a:r>
              <a:rPr lang="en-US" sz="2000" dirty="0" smtClean="0"/>
              <a:t>). </a:t>
            </a:r>
            <a:endParaRPr lang="en-US" sz="2000" dirty="0"/>
          </a:p>
          <a:p>
            <a:endParaRPr lang="en-US" sz="2000" dirty="0" smtClean="0"/>
          </a:p>
          <a:p>
            <a:r>
              <a:rPr lang="en-US" sz="2000" dirty="0" smtClean="0"/>
              <a:t>This </a:t>
            </a:r>
            <a:r>
              <a:rPr lang="en-US" sz="2000" dirty="0"/>
              <a:t>is learning </a:t>
            </a:r>
            <a:r>
              <a:rPr lang="en-US" sz="2000" dirty="0">
                <a:solidFill>
                  <a:srgbClr val="0000FF"/>
                </a:solidFill>
              </a:rPr>
              <a:t>without trying to achieve consistency </a:t>
            </a:r>
            <a:r>
              <a:rPr lang="en-US" sz="2000" dirty="0"/>
              <a:t>or even </a:t>
            </a:r>
            <a:r>
              <a:rPr lang="en-US" sz="2000" dirty="0" smtClean="0"/>
              <a:t>approximate </a:t>
            </a:r>
            <a:r>
              <a:rPr lang="en-US" sz="2000" dirty="0"/>
              <a:t>consistency</a:t>
            </a:r>
            <a:r>
              <a:rPr lang="en-US" sz="2000" dirty="0" smtClean="0"/>
              <a:t>.</a:t>
            </a:r>
          </a:p>
        </p:txBody>
      </p:sp>
      <p:sp>
        <p:nvSpPr>
          <p:cNvPr id="3" name="Slide Number Placeholder 2"/>
          <p:cNvSpPr>
            <a:spLocks noGrp="1"/>
          </p:cNvSpPr>
          <p:nvPr>
            <p:ph type="sldNum" sz="quarter" idx="10"/>
          </p:nvPr>
        </p:nvSpPr>
        <p:spPr/>
        <p:txBody>
          <a:bodyPr/>
          <a:lstStyle/>
          <a:p>
            <a:fld id="{1081A49A-5B14-409F-93CB-CEF6A4DEA4DC}" type="slidenum">
              <a:rPr lang="en-US" smtClean="0"/>
              <a:pPr/>
              <a:t>139</a:t>
            </a:fld>
            <a:endParaRPr lang="en-US" dirty="0"/>
          </a:p>
        </p:txBody>
      </p:sp>
    </p:spTree>
    <p:extLst>
      <p:ext uri="{BB962C8B-B14F-4D97-AF65-F5344CB8AC3E}">
        <p14:creationId xmlns:p14="http://schemas.microsoft.com/office/powerpoint/2010/main" val="3186782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A Robust Variation</a:t>
            </a:r>
            <a:endParaRPr lang="en-US" dirty="0"/>
          </a:p>
        </p:txBody>
      </p:sp>
      <p:sp>
        <p:nvSpPr>
          <p:cNvPr id="3" name="Content Placeholder 2"/>
          <p:cNvSpPr>
            <a:spLocks noGrp="1"/>
          </p:cNvSpPr>
          <p:nvPr>
            <p:ph idx="1"/>
          </p:nvPr>
        </p:nvSpPr>
        <p:spPr/>
        <p:txBody>
          <a:bodyPr/>
          <a:lstStyle/>
          <a:p>
            <a:r>
              <a:rPr lang="en-US" dirty="0"/>
              <a:t> Modeling: </a:t>
            </a:r>
          </a:p>
          <a:p>
            <a:pPr lvl="1"/>
            <a:r>
              <a:rPr lang="en-US" dirty="0" smtClean="0">
                <a:solidFill>
                  <a:schemeClr val="accent1"/>
                </a:solidFill>
              </a:rPr>
              <a:t>Adversary’s </a:t>
            </a:r>
            <a:r>
              <a:rPr lang="en-US" dirty="0">
                <a:solidFill>
                  <a:schemeClr val="accent1"/>
                </a:solidFill>
              </a:rPr>
              <a:t>turn</a:t>
            </a:r>
            <a:r>
              <a:rPr lang="en-US" dirty="0"/>
              <a:t>: may change the target concept </a:t>
            </a:r>
            <a:r>
              <a:rPr lang="en-US" dirty="0" smtClean="0"/>
              <a:t>by adding or removing </a:t>
            </a:r>
            <a:r>
              <a:rPr lang="en-US" dirty="0"/>
              <a:t>some variable from the target disjunction. </a:t>
            </a:r>
            <a:endParaRPr lang="en-US" dirty="0" smtClean="0"/>
          </a:p>
          <a:p>
            <a:pPr lvl="2"/>
            <a:r>
              <a:rPr lang="en-US" dirty="0" smtClean="0">
                <a:solidFill>
                  <a:schemeClr val="accent1"/>
                </a:solidFill>
              </a:rPr>
              <a:t>Cost </a:t>
            </a:r>
            <a:r>
              <a:rPr lang="en-US" dirty="0"/>
              <a:t>of each addition move is </a:t>
            </a:r>
            <a:r>
              <a:rPr lang="en-US" dirty="0">
                <a:solidFill>
                  <a:schemeClr val="accent1"/>
                </a:solidFill>
              </a:rPr>
              <a:t>1</a:t>
            </a:r>
            <a:r>
              <a:rPr lang="en-US" dirty="0" smtClean="0"/>
              <a:t>.</a:t>
            </a:r>
            <a:endParaRPr lang="en-US" dirty="0"/>
          </a:p>
          <a:p>
            <a:pPr lvl="1"/>
            <a:r>
              <a:rPr lang="en-US" dirty="0" smtClean="0">
                <a:solidFill>
                  <a:schemeClr val="accent1"/>
                </a:solidFill>
              </a:rPr>
              <a:t>Learner’s </a:t>
            </a:r>
            <a:r>
              <a:rPr lang="en-US" dirty="0">
                <a:solidFill>
                  <a:schemeClr val="accent1"/>
                </a:solidFill>
              </a:rPr>
              <a:t>turn</a:t>
            </a:r>
            <a:r>
              <a:rPr lang="en-US" dirty="0"/>
              <a:t>: makes prediction on the examples given, and </a:t>
            </a:r>
            <a:r>
              <a:rPr lang="en-US" dirty="0" smtClean="0"/>
              <a:t>is then </a:t>
            </a:r>
            <a:r>
              <a:rPr lang="en-US" dirty="0"/>
              <a:t>told the correct answer (according to current target function</a:t>
            </a:r>
            <a:r>
              <a:rPr lang="en-US" dirty="0" smtClean="0"/>
              <a:t>)</a:t>
            </a:r>
            <a:endParaRPr lang="en-US" dirty="0"/>
          </a:p>
          <a:p>
            <a:pPr lvl="1"/>
            <a:r>
              <a:rPr lang="en-US" dirty="0" smtClean="0">
                <a:solidFill>
                  <a:schemeClr val="accent1"/>
                </a:solidFill>
              </a:rPr>
              <a:t>Winnow-R</a:t>
            </a:r>
            <a:r>
              <a:rPr lang="en-US" dirty="0"/>
              <a:t>:  Same as Winnow, only doesn’t let weights go below </a:t>
            </a:r>
            <a:r>
              <a:rPr lang="en-US" dirty="0" smtClean="0"/>
              <a:t>1/2</a:t>
            </a:r>
            <a:endParaRPr lang="en-US" dirty="0"/>
          </a:p>
          <a:p>
            <a:pPr lvl="1"/>
            <a:r>
              <a:rPr lang="en-US" dirty="0" smtClean="0">
                <a:solidFill>
                  <a:schemeClr val="accent1"/>
                </a:solidFill>
              </a:rPr>
              <a:t>Claim</a:t>
            </a:r>
            <a:r>
              <a:rPr lang="en-US" dirty="0"/>
              <a:t>:  Winnow-R makes O(c log n) mistakes, (c - cost of adversary</a:t>
            </a:r>
            <a:r>
              <a:rPr lang="en-US" dirty="0" smtClean="0"/>
              <a:t>) (</a:t>
            </a:r>
            <a:r>
              <a:rPr lang="en-US" dirty="0"/>
              <a:t>generalization of previous claim)</a:t>
            </a:r>
          </a:p>
          <a:p>
            <a:endParaRPr lang="en-US" dirty="0"/>
          </a:p>
        </p:txBody>
      </p:sp>
      <p:sp>
        <p:nvSpPr>
          <p:cNvPr id="7" name="Content Placeholder 6"/>
          <p:cNvSpPr>
            <a:spLocks noGrp="1"/>
          </p:cNvSpPr>
          <p:nvPr>
            <p:ph sz="quarter" idx="13"/>
          </p:nvPr>
        </p:nvSpPr>
        <p:spPr/>
        <p:txBody>
          <a:bodyPr/>
          <a:lstStyle/>
          <a:p>
            <a:r>
              <a:rPr lang="en-US" dirty="0" smtClean="0"/>
              <a:t>Extensions</a:t>
            </a:r>
            <a:endParaRPr lang="en-US" dirty="0"/>
          </a:p>
        </p:txBody>
      </p:sp>
      <p:sp>
        <p:nvSpPr>
          <p:cNvPr id="6" name="Slide Number Placeholder 3"/>
          <p:cNvSpPr>
            <a:spLocks noGrp="1"/>
          </p:cNvSpPr>
          <p:nvPr>
            <p:ph type="sldNum" sz="quarter" idx="14"/>
          </p:nvPr>
        </p:nvSpPr>
        <p:spPr/>
        <p:txBody>
          <a:bodyPr/>
          <a:lstStyle/>
          <a:p>
            <a:fld id="{014FE50C-B4C4-46F3-9005-54B292AEE3BA}" type="slidenum">
              <a:rPr lang="en-US"/>
              <a:pPr/>
              <a:t>14</a:t>
            </a:fld>
            <a:endParaRPr lang="en-US"/>
          </a:p>
        </p:txBody>
      </p:sp>
    </p:spTree>
    <p:extLst>
      <p:ext uri="{BB962C8B-B14F-4D97-AF65-F5344CB8AC3E}">
        <p14:creationId xmlns:p14="http://schemas.microsoft.com/office/powerpoint/2010/main" val="137567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ea typeface="ＭＳ Ｐゴシック" pitchFamily="34" charset="-128"/>
              </a:rPr>
              <a:t>Lecture 10: EM</a:t>
            </a:r>
            <a:endParaRPr lang="en-US" dirty="0" smtClean="0">
              <a:solidFill>
                <a:srgbClr val="FF00FF"/>
              </a:solidFill>
              <a:ea typeface="ＭＳ Ｐゴシック" pitchFamily="34" charset="-128"/>
            </a:endParaRPr>
          </a:p>
        </p:txBody>
      </p:sp>
      <p:sp>
        <p:nvSpPr>
          <p:cNvPr id="1087491" name="Rectangle 3"/>
          <p:cNvSpPr>
            <a:spLocks noGrp="1" noChangeArrowheads="1"/>
          </p:cNvSpPr>
          <p:nvPr>
            <p:ph idx="4294967295"/>
          </p:nvPr>
        </p:nvSpPr>
        <p:spPr>
          <a:xfrm>
            <a:off x="533400" y="1295400"/>
            <a:ext cx="8610600" cy="4419600"/>
          </a:xfrm>
        </p:spPr>
        <p:txBody>
          <a:bodyPr/>
          <a:lstStyle/>
          <a:p>
            <a:pPr marL="533400" indent="-533400" eaLnBrk="1" hangingPunct="1"/>
            <a:r>
              <a:rPr lang="en-US" dirty="0" smtClean="0">
                <a:ea typeface="ＭＳ Ｐゴシック" pitchFamily="34" charset="-128"/>
              </a:rPr>
              <a:t>EM is a </a:t>
            </a:r>
            <a:r>
              <a:rPr lang="en-US" dirty="0" smtClean="0">
                <a:solidFill>
                  <a:schemeClr val="hlink"/>
                </a:solidFill>
                <a:ea typeface="ＭＳ Ｐゴシック" pitchFamily="34" charset="-128"/>
              </a:rPr>
              <a:t>class of algorithms</a:t>
            </a:r>
            <a:r>
              <a:rPr lang="en-US" dirty="0" smtClean="0">
                <a:ea typeface="ＭＳ Ｐゴシック" pitchFamily="34" charset="-128"/>
              </a:rPr>
              <a:t> that is used to estimate a probability distribution in the presence of missing attributes. </a:t>
            </a:r>
          </a:p>
          <a:p>
            <a:pPr marL="533400" indent="-533400" eaLnBrk="1" hangingPunct="1"/>
            <a:r>
              <a:rPr lang="en-US" dirty="0" smtClean="0">
                <a:ea typeface="ＭＳ Ｐゴシック" pitchFamily="34" charset="-128"/>
              </a:rPr>
              <a:t>Using it requires an assumption on the underlying probability distribution.</a:t>
            </a:r>
          </a:p>
          <a:p>
            <a:pPr marL="533400" indent="-533400" eaLnBrk="1" hangingPunct="1"/>
            <a:r>
              <a:rPr lang="en-US" dirty="0" smtClean="0">
                <a:ea typeface="ＭＳ Ｐゴシック" pitchFamily="34" charset="-128"/>
              </a:rPr>
              <a:t>The algorithm can be very sensitive to this assumption and to the starting point (that is, the initial guess of parameters). </a:t>
            </a:r>
          </a:p>
          <a:p>
            <a:pPr marL="533400" indent="-533400" eaLnBrk="1" hangingPunct="1"/>
            <a:r>
              <a:rPr lang="en-US" dirty="0" smtClean="0">
                <a:ea typeface="ＭＳ Ｐゴシック" pitchFamily="34" charset="-128"/>
              </a:rPr>
              <a:t>In general, known to converge to a local maximum of the maximum likelihood function. </a:t>
            </a: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140</a:t>
            </a:fld>
            <a:endParaRPr lang="en-US" dirty="0"/>
          </a:p>
        </p:txBody>
      </p:sp>
    </p:spTree>
    <p:extLst>
      <p:ext uri="{BB962C8B-B14F-4D97-AF65-F5344CB8AC3E}">
        <p14:creationId xmlns:p14="http://schemas.microsoft.com/office/powerpoint/2010/main" val="36001306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7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7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7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7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ea typeface="ＭＳ Ｐゴシック" pitchFamily="34" charset="-128"/>
              </a:rPr>
              <a:t>Three Coin Example</a:t>
            </a:r>
            <a:endParaRPr lang="en-US" smtClean="0">
              <a:solidFill>
                <a:srgbClr val="FF00FF"/>
              </a:solidFill>
              <a:ea typeface="ＭＳ Ｐゴシック" pitchFamily="34" charset="-128"/>
            </a:endParaRPr>
          </a:p>
        </p:txBody>
      </p:sp>
      <p:sp>
        <p:nvSpPr>
          <p:cNvPr id="1088515" name="Rectangle 3"/>
          <p:cNvSpPr>
            <a:spLocks noGrp="1" noChangeArrowheads="1"/>
          </p:cNvSpPr>
          <p:nvPr>
            <p:ph idx="4294967295"/>
          </p:nvPr>
        </p:nvSpPr>
        <p:spPr>
          <a:xfrm>
            <a:off x="762000" y="1295400"/>
            <a:ext cx="8382000" cy="4419600"/>
          </a:xfrm>
        </p:spPr>
        <p:txBody>
          <a:bodyPr/>
          <a:lstStyle/>
          <a:p>
            <a:pPr marL="533400" indent="-533400" eaLnBrk="1" hangingPunct="1"/>
            <a:r>
              <a:rPr lang="en-US" dirty="0" smtClean="0">
                <a:solidFill>
                  <a:srgbClr val="000066"/>
                </a:solidFill>
                <a:ea typeface="ＭＳ Ｐゴシック" pitchFamily="34" charset="-128"/>
              </a:rPr>
              <a:t>We observe a series of coin tosses generated in the following way: </a:t>
            </a:r>
          </a:p>
          <a:p>
            <a:pPr marL="533400" indent="-533400" eaLnBrk="1" hangingPunct="1"/>
            <a:r>
              <a:rPr lang="en-US" dirty="0" smtClean="0">
                <a:solidFill>
                  <a:srgbClr val="000066"/>
                </a:solidFill>
                <a:ea typeface="ＭＳ Ｐゴシック" pitchFamily="34" charset="-128"/>
              </a:rPr>
              <a:t>A person has three coins.</a:t>
            </a:r>
          </a:p>
          <a:p>
            <a:pPr marL="914400" lvl="1" indent="-457200" eaLnBrk="1" hangingPunct="1"/>
            <a:r>
              <a:rPr lang="en-US" dirty="0" smtClean="0">
                <a:solidFill>
                  <a:srgbClr val="000066"/>
                </a:solidFill>
                <a:ea typeface="ＭＳ Ｐゴシック" pitchFamily="34" charset="-128"/>
              </a:rPr>
              <a:t>Coin 0: probability of Head is </a:t>
            </a:r>
            <a:r>
              <a:rPr lang="en-US" dirty="0" smtClean="0">
                <a:solidFill>
                  <a:srgbClr val="000066"/>
                </a:solidFill>
                <a:latin typeface="Symbol" pitchFamily="18" charset="2"/>
                <a:ea typeface="ＭＳ Ｐゴシック" pitchFamily="34" charset="-128"/>
                <a:sym typeface="Symbol" pitchFamily="18" charset="2"/>
              </a:rPr>
              <a:t>a</a:t>
            </a:r>
          </a:p>
          <a:p>
            <a:pPr marL="914400" lvl="1" indent="-457200" eaLnBrk="1" hangingPunct="1"/>
            <a:r>
              <a:rPr lang="en-US" dirty="0" smtClean="0">
                <a:solidFill>
                  <a:srgbClr val="000066"/>
                </a:solidFill>
                <a:ea typeface="ＭＳ Ｐゴシック" pitchFamily="34" charset="-128"/>
              </a:rPr>
              <a:t>Coin 1: probability of Head p 	</a:t>
            </a:r>
          </a:p>
          <a:p>
            <a:pPr marL="914400" lvl="1" indent="-457200" eaLnBrk="1" hangingPunct="1"/>
            <a:r>
              <a:rPr lang="en-US" dirty="0" smtClean="0">
                <a:solidFill>
                  <a:srgbClr val="000066"/>
                </a:solidFill>
                <a:ea typeface="ＭＳ Ｐゴシック" pitchFamily="34" charset="-128"/>
              </a:rPr>
              <a:t>Coin 2: probability of Head q</a:t>
            </a:r>
          </a:p>
          <a:p>
            <a:pPr marL="533400" indent="-533400" eaLnBrk="1" hangingPunct="1">
              <a:buFont typeface="Wingdings" pitchFamily="2" charset="2"/>
              <a:buNone/>
            </a:pPr>
            <a:endParaRPr lang="en-US" dirty="0" smtClean="0">
              <a:solidFill>
                <a:srgbClr val="000066"/>
              </a:solidFill>
              <a:ea typeface="ＭＳ Ｐゴシック" pitchFamily="34" charset="-128"/>
            </a:endParaRPr>
          </a:p>
          <a:p>
            <a:pPr marL="533400" indent="-533400" eaLnBrk="1" hangingPunct="1"/>
            <a:r>
              <a:rPr lang="en-US" dirty="0" smtClean="0">
                <a:solidFill>
                  <a:srgbClr val="000066"/>
                </a:solidFill>
                <a:ea typeface="ＭＳ Ｐゴシック" pitchFamily="34" charset="-128"/>
              </a:rPr>
              <a:t>Consider the following coin-tossing scenarios:</a:t>
            </a:r>
            <a:endParaRPr lang="en-US" sz="2000" dirty="0" smtClean="0">
              <a:solidFill>
                <a:srgbClr val="000066"/>
              </a:solidFill>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141</a:t>
            </a:fld>
            <a:endParaRPr lang="en-US" dirty="0"/>
          </a:p>
        </p:txBody>
      </p:sp>
    </p:spTree>
    <p:extLst>
      <p:ext uri="{BB962C8B-B14F-4D97-AF65-F5344CB8AC3E}">
        <p14:creationId xmlns:p14="http://schemas.microsoft.com/office/powerpoint/2010/main" val="252973845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88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85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88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5"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smtClean="0">
                <a:ea typeface="ＭＳ Ｐゴシック" pitchFamily="34" charset="-128"/>
              </a:rPr>
              <a:t>Estimation Problems</a:t>
            </a:r>
          </a:p>
        </p:txBody>
      </p:sp>
      <p:sp>
        <p:nvSpPr>
          <p:cNvPr id="1089538" name="Rectangle 2"/>
          <p:cNvSpPr>
            <a:spLocks noGrp="1" noChangeArrowheads="1"/>
          </p:cNvSpPr>
          <p:nvPr>
            <p:ph idx="4294967295"/>
          </p:nvPr>
        </p:nvSpPr>
        <p:spPr>
          <a:xfrm>
            <a:off x="762000" y="1143000"/>
            <a:ext cx="8382000" cy="4419600"/>
          </a:xfrm>
        </p:spPr>
        <p:txBody>
          <a:bodyPr/>
          <a:lstStyle/>
          <a:p>
            <a:pPr marL="533400" indent="-533400" eaLnBrk="1" hangingPunct="1">
              <a:lnSpc>
                <a:spcPct val="80000"/>
              </a:lnSpc>
            </a:pPr>
            <a:r>
              <a:rPr lang="en-US" sz="2000" dirty="0" smtClean="0">
                <a:solidFill>
                  <a:schemeClr val="tx1"/>
                </a:solidFill>
                <a:ea typeface="ＭＳ Ｐゴシック" pitchFamily="34" charset="-128"/>
              </a:rPr>
              <a:t>Scenario I:</a:t>
            </a:r>
            <a:r>
              <a:rPr lang="en-US" sz="2000" dirty="0" smtClean="0">
                <a:solidFill>
                  <a:srgbClr val="000066"/>
                </a:solidFill>
                <a:ea typeface="ＭＳ Ｐゴシック" pitchFamily="34" charset="-128"/>
              </a:rPr>
              <a:t> Toss one of the coins four times.</a:t>
            </a:r>
          </a:p>
          <a:p>
            <a:pPr marL="533400" indent="-533400" eaLnBrk="1" hangingPunct="1">
              <a:lnSpc>
                <a:spcPct val="80000"/>
              </a:lnSpc>
              <a:buFont typeface="Wingdings" pitchFamily="2" charset="2"/>
              <a:buNone/>
            </a:pPr>
            <a:r>
              <a:rPr lang="en-US" sz="2000" dirty="0" smtClean="0">
                <a:solidFill>
                  <a:srgbClr val="0000FF"/>
                </a:solidFill>
                <a:ea typeface="ＭＳ Ｐゴシック" pitchFamily="34" charset="-128"/>
              </a:rPr>
              <a:t>      Observing  HHTH</a:t>
            </a:r>
            <a:r>
              <a:rPr lang="en-US" sz="2000" dirty="0" smtClean="0">
                <a:solidFill>
                  <a:srgbClr val="000066"/>
                </a:solidFill>
                <a:ea typeface="ＭＳ Ｐゴシック" pitchFamily="34" charset="-128"/>
              </a:rPr>
              <a:t> </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Question:</a:t>
            </a:r>
            <a:r>
              <a:rPr lang="en-US" sz="2000" dirty="0" smtClean="0">
                <a:solidFill>
                  <a:srgbClr val="000066"/>
                </a:solidFill>
                <a:ea typeface="ＭＳ Ｐゴシック" pitchFamily="34" charset="-128"/>
              </a:rPr>
              <a:t> Which coin is more likely to produce this sequence ? </a:t>
            </a:r>
          </a:p>
          <a:p>
            <a:pPr marL="533400" indent="-533400" eaLnBrk="1" hangingPunct="1">
              <a:lnSpc>
                <a:spcPct val="80000"/>
              </a:lnSpc>
            </a:pPr>
            <a:endParaRPr lang="en-US" sz="2000" dirty="0" smtClean="0">
              <a:solidFill>
                <a:srgbClr val="000066"/>
              </a:solidFill>
              <a:ea typeface="ＭＳ Ｐゴシック" pitchFamily="34" charset="-128"/>
            </a:endParaRPr>
          </a:p>
          <a:p>
            <a:pPr marL="533400" indent="-533400" eaLnBrk="1" hangingPunct="1">
              <a:lnSpc>
                <a:spcPct val="80000"/>
              </a:lnSpc>
            </a:pPr>
            <a:r>
              <a:rPr lang="en-US" sz="2000" dirty="0" smtClean="0">
                <a:solidFill>
                  <a:srgbClr val="000066"/>
                </a:solidFill>
                <a:ea typeface="ＭＳ Ｐゴシック" pitchFamily="34" charset="-128"/>
              </a:rPr>
              <a:t>Scenario II: Toss coin 0. If Head – toss coin 1; o/w –  toss coin 2</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Observing the sequence  </a:t>
            </a:r>
            <a:r>
              <a:rPr lang="en-US" sz="2000" dirty="0" smtClean="0">
                <a:solidFill>
                  <a:srgbClr val="A50021"/>
                </a:solidFill>
                <a:ea typeface="ＭＳ Ｐゴシック" pitchFamily="34" charset="-128"/>
              </a:rPr>
              <a:t>H</a:t>
            </a:r>
            <a:r>
              <a:rPr lang="en-US" sz="2000" dirty="0" smtClean="0">
                <a:solidFill>
                  <a:srgbClr val="0000FF"/>
                </a:solidFill>
                <a:ea typeface="ＭＳ Ｐゴシック" pitchFamily="34" charset="-128"/>
              </a:rPr>
              <a:t>HHHT,  </a:t>
            </a:r>
            <a:r>
              <a:rPr lang="en-US" sz="2000" dirty="0" smtClean="0">
                <a:solidFill>
                  <a:srgbClr val="A50021"/>
                </a:solidFill>
                <a:ea typeface="ＭＳ Ｐゴシック" pitchFamily="34" charset="-128"/>
              </a:rPr>
              <a:t>T</a:t>
            </a:r>
            <a:r>
              <a:rPr lang="en-US" sz="2000" dirty="0" smtClean="0">
                <a:solidFill>
                  <a:srgbClr val="0000FF"/>
                </a:solidFill>
                <a:ea typeface="ＭＳ Ｐゴシック" pitchFamily="34" charset="-128"/>
              </a:rPr>
              <a:t>HTHT, </a:t>
            </a:r>
            <a:r>
              <a:rPr lang="en-US" sz="2000" dirty="0" smtClean="0">
                <a:solidFill>
                  <a:srgbClr val="A50021"/>
                </a:solidFill>
                <a:ea typeface="ＭＳ Ｐゴシック" pitchFamily="34" charset="-128"/>
              </a:rPr>
              <a:t>H</a:t>
            </a:r>
            <a:r>
              <a:rPr lang="en-US" sz="2000" dirty="0" smtClean="0">
                <a:solidFill>
                  <a:srgbClr val="0000FF"/>
                </a:solidFill>
                <a:ea typeface="ＭＳ Ｐゴシック" pitchFamily="34" charset="-128"/>
              </a:rPr>
              <a:t>HHHT, </a:t>
            </a:r>
            <a:r>
              <a:rPr lang="en-US" sz="2000" dirty="0" smtClean="0">
                <a:solidFill>
                  <a:srgbClr val="A50021"/>
                </a:solidFill>
                <a:ea typeface="ＭＳ Ｐゴシック" pitchFamily="34" charset="-128"/>
              </a:rPr>
              <a:t>H</a:t>
            </a:r>
            <a:r>
              <a:rPr lang="en-US" sz="2000" dirty="0" smtClean="0">
                <a:solidFill>
                  <a:srgbClr val="0000FF"/>
                </a:solidFill>
                <a:ea typeface="ＭＳ Ｐゴシック" pitchFamily="34" charset="-128"/>
              </a:rPr>
              <a:t>HTTH</a:t>
            </a:r>
            <a:endParaRPr lang="en-US" sz="2000" dirty="0" smtClean="0">
              <a:solidFill>
                <a:srgbClr val="000066"/>
              </a:solidFill>
              <a:ea typeface="ＭＳ Ｐゴシック" pitchFamily="34" charset="-128"/>
            </a:endParaRP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produced by Coin 0 , Coin1 and Coin2</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Question:</a:t>
            </a:r>
            <a:r>
              <a:rPr lang="en-US" sz="2000" dirty="0" smtClean="0">
                <a:solidFill>
                  <a:srgbClr val="000066"/>
                </a:solidFill>
                <a:ea typeface="ＭＳ Ｐゴシック" pitchFamily="34" charset="-128"/>
              </a:rPr>
              <a:t> Estimate most likely values for p, q (the probability of H in each coin) and the probability to use each of the coins (</a:t>
            </a:r>
            <a:r>
              <a:rPr lang="en-US" sz="2000" dirty="0">
                <a:solidFill>
                  <a:srgbClr val="000066"/>
                </a:solidFill>
                <a:latin typeface="Symbol" pitchFamily="18" charset="2"/>
                <a:ea typeface="ＭＳ Ｐゴシック" pitchFamily="34" charset="-128"/>
                <a:sym typeface="Symbol" pitchFamily="18" charset="2"/>
              </a:rPr>
              <a:t>a</a:t>
            </a:r>
            <a:r>
              <a:rPr lang="en-US" sz="2000" dirty="0" smtClean="0">
                <a:solidFill>
                  <a:srgbClr val="000066"/>
                </a:solidFill>
                <a:ea typeface="ＭＳ Ｐゴシック" pitchFamily="34" charset="-128"/>
                <a:sym typeface="Symbol" pitchFamily="18" charset="2"/>
              </a:rPr>
              <a:t>)</a:t>
            </a:r>
          </a:p>
          <a:p>
            <a:pPr marL="533400" indent="-533400" eaLnBrk="1" hangingPunct="1">
              <a:lnSpc>
                <a:spcPct val="80000"/>
              </a:lnSpc>
            </a:pPr>
            <a:endParaRPr lang="en-US" sz="2000" dirty="0" smtClean="0">
              <a:solidFill>
                <a:srgbClr val="000066"/>
              </a:solidFill>
              <a:ea typeface="ＭＳ Ｐゴシック" pitchFamily="34" charset="-128"/>
              <a:sym typeface="Symbol" pitchFamily="18" charset="2"/>
            </a:endParaRPr>
          </a:p>
          <a:p>
            <a:pPr marL="533400" indent="-533400" eaLnBrk="1" hangingPunct="1">
              <a:lnSpc>
                <a:spcPct val="80000"/>
              </a:lnSpc>
            </a:pPr>
            <a:r>
              <a:rPr lang="en-US" sz="2000" dirty="0" smtClean="0">
                <a:solidFill>
                  <a:schemeClr val="tx1"/>
                </a:solidFill>
                <a:ea typeface="ＭＳ Ｐゴシック" pitchFamily="34" charset="-128"/>
              </a:rPr>
              <a:t>Scenario III: Toss coin 0. If Head – toss coin 1; o/w – toss coin 2</a:t>
            </a:r>
          </a:p>
          <a:p>
            <a:pPr marL="533400" indent="-533400" eaLnBrk="1" hangingPunct="1">
              <a:lnSpc>
                <a:spcPct val="80000"/>
              </a:lnSpc>
              <a:buFont typeface="Wingdings" pitchFamily="2" charset="2"/>
              <a:buNone/>
            </a:pPr>
            <a:r>
              <a:rPr lang="en-US" sz="2000" dirty="0" smtClean="0">
                <a:solidFill>
                  <a:srgbClr val="0000FF"/>
                </a:solidFill>
                <a:ea typeface="ＭＳ Ｐゴシック" pitchFamily="34" charset="-128"/>
              </a:rPr>
              <a:t>      Observing the sequence  HHHT,  HTHT, HHHT, HTTH</a:t>
            </a:r>
            <a:endParaRPr lang="en-US" sz="2000" dirty="0" smtClean="0">
              <a:solidFill>
                <a:srgbClr val="000066"/>
              </a:solidFill>
              <a:ea typeface="ＭＳ Ｐゴシック" pitchFamily="34" charset="-128"/>
            </a:endParaRP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produced by Coin 1 and/or Coin 2 </a:t>
            </a:r>
          </a:p>
          <a:p>
            <a:pPr marL="533400" indent="-533400" eaLnBrk="1" hangingPunct="1">
              <a:lnSpc>
                <a:spcPct val="80000"/>
              </a:lnSpc>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0000FF"/>
                </a:solidFill>
                <a:ea typeface="ＭＳ Ｐゴシック" pitchFamily="34" charset="-128"/>
              </a:rPr>
              <a:t>Question: </a:t>
            </a:r>
            <a:r>
              <a:rPr lang="en-US" sz="2000" dirty="0" smtClean="0">
                <a:solidFill>
                  <a:srgbClr val="000066"/>
                </a:solidFill>
                <a:ea typeface="ＭＳ Ｐゴシック" pitchFamily="34" charset="-128"/>
              </a:rPr>
              <a:t>Estimate most likely values for p, q and </a:t>
            </a:r>
            <a:r>
              <a:rPr lang="en-US" sz="2000" dirty="0">
                <a:solidFill>
                  <a:srgbClr val="000066"/>
                </a:solidFill>
                <a:latin typeface="Symbol" pitchFamily="18" charset="2"/>
                <a:ea typeface="ＭＳ Ｐゴシック" pitchFamily="34" charset="-128"/>
                <a:sym typeface="Symbol" pitchFamily="18" charset="2"/>
              </a:rPr>
              <a:t>a</a:t>
            </a:r>
            <a:endParaRPr lang="en-US" sz="2000" dirty="0" smtClean="0">
              <a:solidFill>
                <a:srgbClr val="000066"/>
              </a:solidFill>
              <a:latin typeface="Symbol" pitchFamily="18" charset="2"/>
              <a:ea typeface="ＭＳ Ｐゴシック" pitchFamily="34" charset="-128"/>
              <a:sym typeface="Symbol" pitchFamily="18" charset="2"/>
            </a:endParaRPr>
          </a:p>
        </p:txBody>
      </p:sp>
      <p:sp>
        <p:nvSpPr>
          <p:cNvPr id="1089540" name="Rectangle 4"/>
          <p:cNvSpPr>
            <a:spLocks noChangeArrowheads="1"/>
          </p:cNvSpPr>
          <p:nvPr/>
        </p:nvSpPr>
        <p:spPr bwMode="auto">
          <a:xfrm>
            <a:off x="76200" y="5476875"/>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800" dirty="0">
                <a:solidFill>
                  <a:srgbClr val="000066"/>
                </a:solidFill>
                <a:latin typeface="+mn-lt"/>
              </a:rPr>
              <a:t>There is no known analytical solution to this </a:t>
            </a:r>
            <a:r>
              <a:rPr lang="en-US" sz="1800" dirty="0" smtClean="0">
                <a:solidFill>
                  <a:srgbClr val="000066"/>
                </a:solidFill>
                <a:latin typeface="+mn-lt"/>
              </a:rPr>
              <a:t>problem</a:t>
            </a:r>
            <a:r>
              <a:rPr lang="en-US" sz="1800" dirty="0">
                <a:solidFill>
                  <a:srgbClr val="000066"/>
                </a:solidFill>
                <a:latin typeface="+mn-lt"/>
              </a:rPr>
              <a:t> </a:t>
            </a:r>
            <a:r>
              <a:rPr lang="en-US" sz="1800" dirty="0" smtClean="0">
                <a:solidFill>
                  <a:srgbClr val="000066"/>
                </a:solidFill>
                <a:latin typeface="+mn-lt"/>
              </a:rPr>
              <a:t>(general setting). That </a:t>
            </a:r>
            <a:r>
              <a:rPr lang="en-US" sz="1800" dirty="0">
                <a:solidFill>
                  <a:srgbClr val="000066"/>
                </a:solidFill>
                <a:latin typeface="+mn-lt"/>
              </a:rPr>
              <a:t>is, it is not known how to compute the values of the parameters so as to maximize the likelihood of the data.</a:t>
            </a:r>
          </a:p>
        </p:txBody>
      </p:sp>
      <p:sp>
        <p:nvSpPr>
          <p:cNvPr id="1089541" name="Oval 5"/>
          <p:cNvSpPr>
            <a:spLocks noChangeArrowheads="1"/>
          </p:cNvSpPr>
          <p:nvPr/>
        </p:nvSpPr>
        <p:spPr bwMode="auto">
          <a:xfrm>
            <a:off x="6048375"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42" name="Oval 6"/>
          <p:cNvSpPr>
            <a:spLocks noChangeArrowheads="1"/>
          </p:cNvSpPr>
          <p:nvPr/>
        </p:nvSpPr>
        <p:spPr bwMode="auto">
          <a:xfrm>
            <a:off x="7405688"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43" name="Oval 7"/>
          <p:cNvSpPr>
            <a:spLocks noChangeArrowheads="1"/>
          </p:cNvSpPr>
          <p:nvPr/>
        </p:nvSpPr>
        <p:spPr bwMode="auto">
          <a:xfrm>
            <a:off x="6629400" y="48768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44" name="Oval 8"/>
          <p:cNvSpPr>
            <a:spLocks noChangeArrowheads="1"/>
          </p:cNvSpPr>
          <p:nvPr/>
        </p:nvSpPr>
        <p:spPr bwMode="auto">
          <a:xfrm>
            <a:off x="8763000"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cxnSp>
        <p:nvCxnSpPr>
          <p:cNvPr id="1089545" name="AutoShape 9"/>
          <p:cNvCxnSpPr>
            <a:cxnSpLocks noChangeShapeType="1"/>
            <a:stCxn id="1089543" idx="4"/>
            <a:endCxn id="1089541" idx="0"/>
          </p:cNvCxnSpPr>
          <p:nvPr/>
        </p:nvCxnSpPr>
        <p:spPr bwMode="auto">
          <a:xfrm flipH="1">
            <a:off x="6124575" y="5043488"/>
            <a:ext cx="581025" cy="8858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6" name="AutoShape 10"/>
          <p:cNvCxnSpPr>
            <a:cxnSpLocks noChangeShapeType="1"/>
            <a:stCxn id="1089543" idx="4"/>
            <a:endCxn id="1089542" idx="0"/>
          </p:cNvCxnSpPr>
          <p:nvPr/>
        </p:nvCxnSpPr>
        <p:spPr bwMode="auto">
          <a:xfrm>
            <a:off x="6705600" y="5043488"/>
            <a:ext cx="776288" cy="8858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9547" name="AutoShape 11"/>
          <p:cNvCxnSpPr>
            <a:cxnSpLocks noChangeShapeType="1"/>
            <a:stCxn id="1089543" idx="4"/>
            <a:endCxn id="1089544" idx="0"/>
          </p:cNvCxnSpPr>
          <p:nvPr/>
        </p:nvCxnSpPr>
        <p:spPr bwMode="auto">
          <a:xfrm>
            <a:off x="6705600" y="5043488"/>
            <a:ext cx="2133600" cy="88582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89548" name="Text Box 12"/>
          <p:cNvSpPr txBox="1">
            <a:spLocks noChangeArrowheads="1"/>
          </p:cNvSpPr>
          <p:nvPr/>
        </p:nvSpPr>
        <p:spPr bwMode="auto">
          <a:xfrm>
            <a:off x="6705600" y="472440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a:solidFill>
                  <a:srgbClr val="FF0000"/>
                </a:solidFill>
                <a:latin typeface="Tempus Sans ITC" pitchFamily="82" charset="0"/>
              </a:rPr>
              <a:t>Coin 0</a:t>
            </a:r>
            <a:r>
              <a:rPr lang="en-US" sz="1400">
                <a:solidFill>
                  <a:srgbClr val="FF0000"/>
                </a:solidFill>
                <a:latin typeface="Tempus Sans ITC" pitchFamily="82" charset="0"/>
              </a:rPr>
              <a:t> </a:t>
            </a:r>
          </a:p>
        </p:txBody>
      </p:sp>
      <p:sp>
        <p:nvSpPr>
          <p:cNvPr id="1089549" name="Oval 13"/>
          <p:cNvSpPr>
            <a:spLocks noChangeArrowheads="1"/>
          </p:cNvSpPr>
          <p:nvPr/>
        </p:nvSpPr>
        <p:spPr bwMode="auto">
          <a:xfrm>
            <a:off x="6054725"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50" name="Oval 14"/>
          <p:cNvSpPr>
            <a:spLocks noChangeArrowheads="1"/>
          </p:cNvSpPr>
          <p:nvPr/>
        </p:nvSpPr>
        <p:spPr bwMode="auto">
          <a:xfrm>
            <a:off x="7412038"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51" name="Oval 15"/>
          <p:cNvSpPr>
            <a:spLocks noChangeArrowheads="1"/>
          </p:cNvSpPr>
          <p:nvPr/>
        </p:nvSpPr>
        <p:spPr bwMode="auto">
          <a:xfrm>
            <a:off x="8769350" y="5943600"/>
            <a:ext cx="152400" cy="152400"/>
          </a:xfrm>
          <a:prstGeom prst="ellipse">
            <a:avLst/>
          </a:prstGeom>
          <a:solidFill>
            <a:srgbClr val="003300"/>
          </a:solidFill>
          <a:ln w="28575">
            <a:solidFill>
              <a:schemeClr val="tx1"/>
            </a:solidFill>
            <a:round/>
            <a:headEnd/>
            <a:tailEnd/>
          </a:ln>
        </p:spPr>
        <p:txBody>
          <a:bodyPr wrap="none" anchor="ctr"/>
          <a:lstStyle/>
          <a:p>
            <a:endParaRPr lang="en-US"/>
          </a:p>
        </p:txBody>
      </p:sp>
      <p:sp>
        <p:nvSpPr>
          <p:cNvPr id="1089552" name="Text Box 16"/>
          <p:cNvSpPr txBox="1">
            <a:spLocks noChangeArrowheads="1"/>
          </p:cNvSpPr>
          <p:nvPr/>
        </p:nvSpPr>
        <p:spPr bwMode="auto">
          <a:xfrm>
            <a:off x="5934075" y="6064250"/>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a:solidFill>
                  <a:srgbClr val="FF0000"/>
                </a:solidFill>
                <a:latin typeface="Tempus Sans ITC" pitchFamily="82" charset="0"/>
              </a:rPr>
              <a:t>1</a:t>
            </a:r>
            <a:r>
              <a:rPr lang="en-US" sz="1600" b="1" baseline="30000">
                <a:solidFill>
                  <a:srgbClr val="FF0000"/>
                </a:solidFill>
                <a:latin typeface="Tempus Sans ITC" pitchFamily="82" charset="0"/>
              </a:rPr>
              <a:t>st</a:t>
            </a:r>
            <a:r>
              <a:rPr lang="en-US" sz="1600" b="1">
                <a:solidFill>
                  <a:srgbClr val="FF0000"/>
                </a:solidFill>
                <a:latin typeface="Tempus Sans ITC" pitchFamily="82" charset="0"/>
              </a:rPr>
              <a:t> toss</a:t>
            </a:r>
            <a:endParaRPr lang="en-US" sz="1400">
              <a:solidFill>
                <a:srgbClr val="FF0000"/>
              </a:solidFill>
              <a:latin typeface="Tempus Sans ITC" pitchFamily="82" charset="0"/>
            </a:endParaRPr>
          </a:p>
        </p:txBody>
      </p:sp>
      <p:sp>
        <p:nvSpPr>
          <p:cNvPr id="1089553" name="Text Box 17"/>
          <p:cNvSpPr txBox="1">
            <a:spLocks noChangeArrowheads="1"/>
          </p:cNvSpPr>
          <p:nvPr/>
        </p:nvSpPr>
        <p:spPr bwMode="auto">
          <a:xfrm>
            <a:off x="6781800" y="6054725"/>
            <a:ext cx="854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a:solidFill>
                  <a:srgbClr val="FF0000"/>
                </a:solidFill>
                <a:latin typeface="Tempus Sans ITC" pitchFamily="82" charset="0"/>
              </a:rPr>
              <a:t>2</a:t>
            </a:r>
            <a:r>
              <a:rPr lang="en-US" sz="1600" b="1" baseline="30000">
                <a:solidFill>
                  <a:srgbClr val="FF0000"/>
                </a:solidFill>
                <a:latin typeface="Tempus Sans ITC" pitchFamily="82" charset="0"/>
              </a:rPr>
              <a:t>nd</a:t>
            </a:r>
            <a:r>
              <a:rPr lang="en-US" sz="1600" b="1">
                <a:solidFill>
                  <a:srgbClr val="FF0000"/>
                </a:solidFill>
                <a:latin typeface="Tempus Sans ITC" pitchFamily="82" charset="0"/>
              </a:rPr>
              <a:t> toss</a:t>
            </a:r>
            <a:endParaRPr lang="en-US" sz="1400">
              <a:solidFill>
                <a:srgbClr val="FF0000"/>
              </a:solidFill>
              <a:latin typeface="Tempus Sans ITC" pitchFamily="82" charset="0"/>
            </a:endParaRPr>
          </a:p>
        </p:txBody>
      </p:sp>
      <p:sp>
        <p:nvSpPr>
          <p:cNvPr id="1089554" name="Text Box 18"/>
          <p:cNvSpPr txBox="1">
            <a:spLocks noChangeArrowheads="1"/>
          </p:cNvSpPr>
          <p:nvPr/>
        </p:nvSpPr>
        <p:spPr bwMode="auto">
          <a:xfrm>
            <a:off x="7816850" y="59880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ea typeface="ＭＳ Ｐゴシック" pitchFamily="34" charset="-128"/>
              </a:defRPr>
            </a:lvl1pPr>
            <a:lvl2pPr marL="37931725" indent="-37474525" eaLnBrk="0" hangingPunct="0">
              <a:defRPr sz="2400">
                <a:solidFill>
                  <a:schemeClr val="tx1"/>
                </a:solidFill>
                <a:latin typeface="Tahoma" pitchFamily="34" charset="0"/>
                <a:ea typeface="ＭＳ Ｐゴシック" pitchFamily="34" charset="-128"/>
              </a:defRPr>
            </a:lvl2pPr>
            <a:lvl3pPr eaLnBrk="0" hangingPunct="0">
              <a:defRPr sz="2400">
                <a:solidFill>
                  <a:schemeClr val="tx1"/>
                </a:solidFill>
                <a:latin typeface="Tahoma" pitchFamily="34" charset="0"/>
                <a:ea typeface="ＭＳ Ｐゴシック" pitchFamily="34" charset="-128"/>
              </a:defRPr>
            </a:lvl3pPr>
            <a:lvl4pPr eaLnBrk="0" hangingPunct="0">
              <a:defRPr sz="2400">
                <a:solidFill>
                  <a:schemeClr val="tx1"/>
                </a:solidFill>
                <a:latin typeface="Tahoma" pitchFamily="34" charset="0"/>
                <a:ea typeface="ＭＳ Ｐゴシック" pitchFamily="34" charset="-128"/>
              </a:defRPr>
            </a:lvl4pPr>
            <a:lvl5pPr eaLnBrk="0" hangingPunct="0">
              <a:defRPr sz="2400">
                <a:solidFill>
                  <a:schemeClr val="tx1"/>
                </a:solidFill>
                <a:latin typeface="Tahoma"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pPr>
              <a:spcBef>
                <a:spcPct val="50000"/>
              </a:spcBef>
            </a:pPr>
            <a:r>
              <a:rPr lang="en-US" sz="1600" b="1">
                <a:solidFill>
                  <a:srgbClr val="FF0000"/>
                </a:solidFill>
                <a:latin typeface="Tempus Sans ITC" pitchFamily="82" charset="0"/>
              </a:rPr>
              <a:t>nth  toss</a:t>
            </a:r>
            <a:endParaRPr lang="en-US" sz="1400">
              <a:solidFill>
                <a:srgbClr val="FF0000"/>
              </a:solidFill>
              <a:latin typeface="Tempus Sans ITC" pitchFamily="82" charset="0"/>
            </a:endParaRP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142</a:t>
            </a:fld>
            <a:endParaRPr lang="en-US" dirty="0"/>
          </a:p>
        </p:txBody>
      </p:sp>
    </p:spTree>
    <p:extLst>
      <p:ext uri="{BB962C8B-B14F-4D97-AF65-F5344CB8AC3E}">
        <p14:creationId xmlns:p14="http://schemas.microsoft.com/office/powerpoint/2010/main" val="2269540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953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953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953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953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953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953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953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953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95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95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95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95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95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95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95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895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895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95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95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95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95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95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89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0" grpId="0"/>
      <p:bldP spid="1089541" grpId="0" animBg="1"/>
      <p:bldP spid="1089542" grpId="0" animBg="1"/>
      <p:bldP spid="1089543" grpId="0" animBg="1"/>
      <p:bldP spid="1089544" grpId="0" animBg="1"/>
      <p:bldP spid="1089548" grpId="0"/>
      <p:bldP spid="1089549" grpId="0" animBg="1"/>
      <p:bldP spid="1089550" grpId="0" animBg="1"/>
      <p:bldP spid="1089551" grpId="0" animBg="1"/>
      <p:bldP spid="1089552" grpId="0"/>
      <p:bldP spid="1089553" grpId="0"/>
      <p:bldP spid="1089554"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34" charset="-128"/>
              </a:rPr>
              <a:t>Key Intuition (1)</a:t>
            </a:r>
            <a:endParaRPr lang="en-US" smtClean="0">
              <a:solidFill>
                <a:srgbClr val="FF00FF"/>
              </a:solidFill>
              <a:ea typeface="ＭＳ Ｐゴシック" pitchFamily="34" charset="-128"/>
            </a:endParaRPr>
          </a:p>
        </p:txBody>
      </p:sp>
      <p:sp>
        <p:nvSpPr>
          <p:cNvPr id="1090563" name="Rectangle 3"/>
          <p:cNvSpPr>
            <a:spLocks noGrp="1" noChangeArrowheads="1"/>
          </p:cNvSpPr>
          <p:nvPr>
            <p:ph idx="4294967295"/>
          </p:nvPr>
        </p:nvSpPr>
        <p:spPr>
          <a:xfrm>
            <a:off x="762000" y="1219200"/>
            <a:ext cx="8382000" cy="4419600"/>
          </a:xfrm>
        </p:spPr>
        <p:txBody>
          <a:bodyPr/>
          <a:lstStyle/>
          <a:p>
            <a:pPr marL="533400" indent="-533400" eaLnBrk="1" hangingPunct="1">
              <a:lnSpc>
                <a:spcPct val="90000"/>
              </a:lnSpc>
            </a:pPr>
            <a:r>
              <a:rPr lang="en-US" sz="2000" dirty="0" smtClean="0">
                <a:solidFill>
                  <a:srgbClr val="000066"/>
                </a:solidFill>
                <a:ea typeface="ＭＳ Ｐゴシック" pitchFamily="34" charset="-128"/>
              </a:rPr>
              <a:t>If we knew which of the data points (HHHT), (HTHT), (HTTH)  came from Coin1 and which from Coin2, there was no problem.</a:t>
            </a:r>
          </a:p>
          <a:p>
            <a:pPr marL="533400" indent="-533400" eaLnBrk="1" hangingPunct="1">
              <a:lnSpc>
                <a:spcPct val="90000"/>
              </a:lnSpc>
            </a:pPr>
            <a:endParaRPr lang="en-US" sz="2000" dirty="0" smtClean="0">
              <a:solidFill>
                <a:srgbClr val="000066"/>
              </a:solidFill>
              <a:ea typeface="ＭＳ Ｐゴシック" pitchFamily="34" charset="-128"/>
            </a:endParaRPr>
          </a:p>
          <a:p>
            <a:pPr marL="533400" indent="-533400" eaLnBrk="1" hangingPunct="1">
              <a:lnSpc>
                <a:spcPct val="90000"/>
              </a:lnSpc>
            </a:pPr>
            <a:r>
              <a:rPr lang="en-US" sz="2000" dirty="0" smtClean="0">
                <a:solidFill>
                  <a:srgbClr val="000066"/>
                </a:solidFill>
                <a:ea typeface="ＭＳ Ｐゴシック" pitchFamily="34" charset="-128"/>
              </a:rPr>
              <a:t>Recall that the “simple” estimation is the </a:t>
            </a:r>
            <a:r>
              <a:rPr lang="en-US" sz="2000" dirty="0" smtClean="0">
                <a:solidFill>
                  <a:srgbClr val="0000FF"/>
                </a:solidFill>
                <a:ea typeface="ＭＳ Ｐゴシック" pitchFamily="34" charset="-128"/>
              </a:rPr>
              <a:t>ML estimation</a:t>
            </a:r>
            <a:r>
              <a:rPr lang="en-US" sz="2000" dirty="0" smtClean="0">
                <a:solidFill>
                  <a:srgbClr val="000066"/>
                </a:solidFill>
                <a:ea typeface="ＭＳ Ｐゴシック" pitchFamily="34" charset="-128"/>
              </a:rPr>
              <a:t>:</a:t>
            </a:r>
          </a:p>
          <a:p>
            <a:pPr marL="533400" indent="-533400" eaLnBrk="1" hangingPunct="1">
              <a:lnSpc>
                <a:spcPct val="90000"/>
              </a:lnSpc>
            </a:pPr>
            <a:r>
              <a:rPr lang="en-US" sz="2000" dirty="0" smtClean="0">
                <a:solidFill>
                  <a:srgbClr val="000066"/>
                </a:solidFill>
                <a:ea typeface="ＭＳ Ｐゴシック" pitchFamily="34" charset="-128"/>
              </a:rPr>
              <a:t>Assume that you toss a (p,1-p) coin m times and get k Heads m-k Tails.</a:t>
            </a:r>
          </a:p>
          <a:p>
            <a:pPr marL="533400" indent="-533400" eaLnBrk="1" hangingPunct="1">
              <a:lnSpc>
                <a:spcPct val="90000"/>
              </a:lnSpc>
              <a:buFont typeface="Wingdings" pitchFamily="2" charset="2"/>
              <a:buNone/>
            </a:pPr>
            <a:r>
              <a:rPr lang="en-US" sz="2000" dirty="0" smtClean="0">
                <a:solidFill>
                  <a:srgbClr val="000066"/>
                </a:solidFill>
                <a:ea typeface="ＭＳ Ｐゴシック" pitchFamily="34" charset="-128"/>
              </a:rPr>
              <a:t>        </a:t>
            </a:r>
          </a:p>
          <a:p>
            <a:pPr marL="533400" indent="-533400" algn="ctr" eaLnBrk="1" hangingPunct="1">
              <a:lnSpc>
                <a:spcPct val="90000"/>
              </a:lnSpc>
              <a:buFont typeface="Wingdings" pitchFamily="2" charset="2"/>
              <a:buNone/>
            </a:pPr>
            <a:r>
              <a:rPr lang="en-US" sz="2000" dirty="0" smtClean="0">
                <a:ea typeface="ＭＳ Ｐゴシック" pitchFamily="34" charset="-128"/>
              </a:rPr>
              <a:t>log[P(</a:t>
            </a:r>
            <a:r>
              <a:rPr lang="en-US" sz="2000" dirty="0" err="1" smtClean="0">
                <a:ea typeface="ＭＳ Ｐゴシック" pitchFamily="34" charset="-128"/>
              </a:rPr>
              <a:t>D|p</a:t>
            </a:r>
            <a:r>
              <a:rPr lang="en-US" sz="2000" dirty="0" smtClean="0">
                <a:ea typeface="ＭＳ Ｐゴシック" pitchFamily="34" charset="-128"/>
              </a:rPr>
              <a:t>)] = log [ </a:t>
            </a:r>
            <a:r>
              <a:rPr lang="en-US" sz="2000" dirty="0" err="1" smtClean="0">
                <a:ea typeface="ＭＳ Ｐゴシック" pitchFamily="34" charset="-128"/>
              </a:rPr>
              <a:t>p</a:t>
            </a:r>
            <a:r>
              <a:rPr lang="en-US" sz="2000" baseline="30000" dirty="0" err="1" smtClean="0">
                <a:ea typeface="ＭＳ Ｐゴシック" pitchFamily="34" charset="-128"/>
              </a:rPr>
              <a:t>k</a:t>
            </a:r>
            <a:r>
              <a:rPr lang="en-US" sz="2000" dirty="0" smtClean="0">
                <a:ea typeface="ＭＳ Ｐゴシック" pitchFamily="34" charset="-128"/>
              </a:rPr>
              <a:t> (1-p)</a:t>
            </a:r>
            <a:r>
              <a:rPr lang="en-US" sz="2000" baseline="30000" dirty="0" smtClean="0">
                <a:ea typeface="ＭＳ Ｐゴシック" pitchFamily="34" charset="-128"/>
              </a:rPr>
              <a:t>m-k</a:t>
            </a:r>
            <a:r>
              <a:rPr lang="en-US" sz="2000" dirty="0" smtClean="0">
                <a:ea typeface="ＭＳ Ｐゴシック" pitchFamily="34" charset="-128"/>
              </a:rPr>
              <a:t> ]= k log p + (m-k) log (1-p) </a:t>
            </a:r>
          </a:p>
          <a:p>
            <a:pPr marL="533400" indent="-533400" eaLnBrk="1" hangingPunct="1">
              <a:lnSpc>
                <a:spcPct val="90000"/>
              </a:lnSpc>
            </a:pPr>
            <a:endParaRPr lang="en-US" sz="2000" dirty="0" smtClean="0">
              <a:ea typeface="ＭＳ Ｐゴシック" pitchFamily="34" charset="-128"/>
            </a:endParaRPr>
          </a:p>
          <a:p>
            <a:pPr marL="533400" indent="-533400" eaLnBrk="1" hangingPunct="1">
              <a:lnSpc>
                <a:spcPct val="90000"/>
              </a:lnSpc>
            </a:pPr>
            <a:r>
              <a:rPr lang="en-US" sz="2000" dirty="0" smtClean="0">
                <a:solidFill>
                  <a:srgbClr val="000066"/>
                </a:solidFill>
                <a:ea typeface="ＭＳ Ｐゴシック" pitchFamily="34" charset="-128"/>
              </a:rPr>
              <a:t>To maximize, set the derivative w.r.t. p equal to 0:</a:t>
            </a:r>
          </a:p>
          <a:p>
            <a:pPr marL="533400" indent="-533400" eaLnBrk="1" hangingPunct="1">
              <a:lnSpc>
                <a:spcPct val="90000"/>
              </a:lnSpc>
            </a:pPr>
            <a:endParaRPr lang="en-US" sz="2000" dirty="0" smtClean="0">
              <a:solidFill>
                <a:srgbClr val="000066"/>
              </a:solidFill>
              <a:ea typeface="ＭＳ Ｐゴシック" pitchFamily="34" charset="-128"/>
            </a:endParaRPr>
          </a:p>
          <a:p>
            <a:pPr marL="533400" indent="-533400" algn="ctr" eaLnBrk="1" hangingPunct="1">
              <a:lnSpc>
                <a:spcPct val="90000"/>
              </a:lnSpc>
              <a:buFont typeface="Wingdings" pitchFamily="2" charset="2"/>
              <a:buNone/>
            </a:pPr>
            <a:r>
              <a:rPr lang="en-US" sz="2000" dirty="0" smtClean="0">
                <a:ea typeface="ＭＳ Ｐゴシック" pitchFamily="34" charset="-128"/>
              </a:rPr>
              <a:t>d log P(</a:t>
            </a:r>
            <a:r>
              <a:rPr lang="en-US" sz="2000" dirty="0" err="1" smtClean="0">
                <a:ea typeface="ＭＳ Ｐゴシック" pitchFamily="34" charset="-128"/>
              </a:rPr>
              <a:t>D|p</a:t>
            </a:r>
            <a:r>
              <a:rPr lang="en-US" sz="2000" dirty="0" smtClean="0">
                <a:ea typeface="ＭＳ Ｐゴシック" pitchFamily="34" charset="-128"/>
              </a:rPr>
              <a:t>)/</a:t>
            </a:r>
            <a:r>
              <a:rPr lang="en-US" sz="2000" dirty="0" err="1" smtClean="0">
                <a:ea typeface="ＭＳ Ｐゴシック" pitchFamily="34" charset="-128"/>
              </a:rPr>
              <a:t>dp</a:t>
            </a:r>
            <a:r>
              <a:rPr lang="en-US" sz="2000" dirty="0" smtClean="0">
                <a:ea typeface="ＭＳ Ｐゴシック" pitchFamily="34" charset="-128"/>
              </a:rPr>
              <a:t> = k/p – (m-k)/(1-p) = 0</a:t>
            </a:r>
          </a:p>
          <a:p>
            <a:pPr marL="533400" indent="-533400" eaLnBrk="1" hangingPunct="1">
              <a:lnSpc>
                <a:spcPct val="90000"/>
              </a:lnSpc>
            </a:pPr>
            <a:endParaRPr lang="en-US" sz="2000" dirty="0" smtClean="0">
              <a:solidFill>
                <a:srgbClr val="000066"/>
              </a:solidFill>
              <a:ea typeface="ＭＳ Ｐゴシック" pitchFamily="34" charset="-128"/>
            </a:endParaRPr>
          </a:p>
          <a:p>
            <a:pPr marL="533400" indent="-533400" eaLnBrk="1" hangingPunct="1">
              <a:lnSpc>
                <a:spcPct val="90000"/>
              </a:lnSpc>
            </a:pPr>
            <a:r>
              <a:rPr lang="en-US" sz="2000" dirty="0" smtClean="0">
                <a:solidFill>
                  <a:srgbClr val="000066"/>
                </a:solidFill>
                <a:ea typeface="ＭＳ Ｐゴシック" pitchFamily="34" charset="-128"/>
              </a:rPr>
              <a:t> Solving this for p, gives:      </a:t>
            </a:r>
            <a:r>
              <a:rPr lang="en-US" sz="2000" dirty="0" smtClean="0">
                <a:solidFill>
                  <a:srgbClr val="0000FF"/>
                </a:solidFill>
                <a:ea typeface="ＭＳ Ｐゴシック" pitchFamily="34" charset="-128"/>
              </a:rPr>
              <a:t>p=k/m</a:t>
            </a:r>
            <a:endParaRPr lang="en-US" sz="2000" dirty="0" smtClean="0">
              <a:solidFill>
                <a:srgbClr val="000066"/>
              </a:solidFill>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143</a:t>
            </a:fld>
            <a:endParaRPr lang="en-US" dirty="0"/>
          </a:p>
        </p:txBody>
      </p:sp>
    </p:spTree>
    <p:extLst>
      <p:ext uri="{BB962C8B-B14F-4D97-AF65-F5344CB8AC3E}">
        <p14:creationId xmlns:p14="http://schemas.microsoft.com/office/powerpoint/2010/main" val="42320897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056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056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056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9056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9056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9056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90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uiExpand="1"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ea typeface="ＭＳ Ｐゴシック" pitchFamily="34" charset="-128"/>
              </a:rPr>
              <a:t>Key Intuition (2)</a:t>
            </a:r>
            <a:endParaRPr lang="en-US" dirty="0" smtClean="0">
              <a:solidFill>
                <a:srgbClr val="FF00FF"/>
              </a:solidFill>
              <a:ea typeface="ＭＳ Ｐゴシック" pitchFamily="34" charset="-128"/>
            </a:endParaRPr>
          </a:p>
        </p:txBody>
      </p:sp>
      <p:sp>
        <p:nvSpPr>
          <p:cNvPr id="1121283" name="Rectangle 3"/>
          <p:cNvSpPr>
            <a:spLocks noGrp="1" noChangeArrowheads="1"/>
          </p:cNvSpPr>
          <p:nvPr>
            <p:ph idx="4294967295"/>
          </p:nvPr>
        </p:nvSpPr>
        <p:spPr>
          <a:xfrm>
            <a:off x="762000" y="1219200"/>
            <a:ext cx="8382000" cy="4419600"/>
          </a:xfrm>
        </p:spPr>
        <p:txBody>
          <a:bodyPr/>
          <a:lstStyle/>
          <a:p>
            <a:pPr marL="533400" indent="-533400" eaLnBrk="1" hangingPunct="1"/>
            <a:r>
              <a:rPr lang="en-US" sz="2000" dirty="0" smtClean="0">
                <a:solidFill>
                  <a:srgbClr val="000066"/>
                </a:solidFill>
                <a:ea typeface="ＭＳ Ｐゴシック" pitchFamily="34" charset="-128"/>
              </a:rPr>
              <a:t>If we knew which of the data points (HHHT), (HTHT), (HTTH)  came from Coin1 and which from Coin2, there was no problem.</a:t>
            </a:r>
          </a:p>
          <a:p>
            <a:pPr marL="533400" indent="-533400" eaLnBrk="1" hangingPunct="1"/>
            <a:r>
              <a:rPr lang="en-US" sz="2000" dirty="0" smtClean="0">
                <a:solidFill>
                  <a:srgbClr val="000066"/>
                </a:solidFill>
                <a:ea typeface="ＭＳ Ｐゴシック" pitchFamily="34" charset="-128"/>
              </a:rPr>
              <a:t>Instead, use an iterative approach for estimating the parameters:</a:t>
            </a:r>
          </a:p>
          <a:p>
            <a:pPr marL="933450" lvl="1" indent="-533400" eaLnBrk="1" hangingPunct="1"/>
            <a:r>
              <a:rPr lang="en-US" sz="1800" dirty="0" smtClean="0">
                <a:solidFill>
                  <a:srgbClr val="0000FF"/>
                </a:solidFill>
                <a:ea typeface="ＭＳ Ｐゴシック" pitchFamily="34" charset="-128"/>
              </a:rPr>
              <a:t>Guess the probability that a given data point came from Coin 1 or 2;   Generate fictional labels, weighted according to this probability.</a:t>
            </a:r>
            <a:endParaRPr lang="en-US" sz="1800" dirty="0" smtClean="0">
              <a:solidFill>
                <a:srgbClr val="0000FF"/>
              </a:solidFill>
              <a:ea typeface="ＭＳ Ｐゴシック" pitchFamily="34" charset="-128"/>
              <a:sym typeface="Symbol" pitchFamily="18" charset="2"/>
            </a:endParaRPr>
          </a:p>
          <a:p>
            <a:pPr marL="933450" lvl="1" indent="-533400" eaLnBrk="1" hangingPunct="1"/>
            <a:r>
              <a:rPr lang="en-US" sz="1800" dirty="0" smtClean="0">
                <a:solidFill>
                  <a:srgbClr val="000066"/>
                </a:solidFill>
                <a:ea typeface="ＭＳ Ｐゴシック" pitchFamily="34" charset="-128"/>
              </a:rPr>
              <a:t>Now, compute the most likely value of the parameters. [recall NB example]</a:t>
            </a:r>
          </a:p>
          <a:p>
            <a:pPr marL="933450" lvl="1" indent="-533400" eaLnBrk="1" hangingPunct="1"/>
            <a:r>
              <a:rPr lang="en-US" sz="1800" dirty="0" smtClean="0">
                <a:solidFill>
                  <a:srgbClr val="0000FF"/>
                </a:solidFill>
                <a:ea typeface="ＭＳ Ｐゴシック" pitchFamily="34" charset="-128"/>
              </a:rPr>
              <a:t>Compute the likelihood of the data given this model.</a:t>
            </a:r>
          </a:p>
          <a:p>
            <a:pPr marL="933450" lvl="1" indent="-533400" eaLnBrk="1" hangingPunct="1"/>
            <a:r>
              <a:rPr lang="en-US" sz="1800" dirty="0" smtClean="0">
                <a:solidFill>
                  <a:srgbClr val="000066"/>
                </a:solidFill>
                <a:ea typeface="ＭＳ Ｐゴシック" pitchFamily="34" charset="-128"/>
              </a:rPr>
              <a:t>Re-estimate the initial parameter setting: set them to maximize  the likelihood of the data.</a:t>
            </a:r>
          </a:p>
          <a:p>
            <a:pPr marL="533400" indent="-533400" algn="ctr" eaLnBrk="1" hangingPunct="1">
              <a:buFont typeface="Wingdings" pitchFamily="2" charset="2"/>
              <a:buNone/>
            </a:pPr>
            <a:r>
              <a:rPr lang="en-US" sz="2000" dirty="0" smtClean="0">
                <a:solidFill>
                  <a:srgbClr val="000066"/>
                </a:solidFill>
                <a:ea typeface="ＭＳ Ｐゴシック" pitchFamily="34" charset="-128"/>
              </a:rPr>
              <a:t>            </a:t>
            </a:r>
            <a:r>
              <a:rPr lang="en-US" sz="2000" dirty="0" smtClean="0">
                <a:solidFill>
                  <a:srgbClr val="FF0000"/>
                </a:solidFill>
                <a:ea typeface="ＭＳ Ｐゴシック" pitchFamily="34" charset="-128"/>
              </a:rPr>
              <a:t>(</a:t>
            </a:r>
            <a:r>
              <a:rPr lang="en-US" sz="2000" dirty="0" smtClean="0">
                <a:solidFill>
                  <a:schemeClr val="hlink"/>
                </a:solidFill>
                <a:ea typeface="ＭＳ Ｐゴシック" pitchFamily="34" charset="-128"/>
              </a:rPr>
              <a:t>Labels </a:t>
            </a:r>
            <a:r>
              <a:rPr lang="en-US" sz="2000" dirty="0" smtClean="0">
                <a:solidFill>
                  <a:schemeClr val="hlink"/>
                </a:solidFill>
                <a:ea typeface="ＭＳ Ｐゴシック" pitchFamily="34" charset="-128"/>
                <a:sym typeface="Wingdings" pitchFamily="2" charset="2"/>
              </a:rPr>
              <a:t> Model Parameters</a:t>
            </a:r>
            <a:r>
              <a:rPr lang="en-US" sz="2000" dirty="0" smtClean="0">
                <a:solidFill>
                  <a:srgbClr val="FF0000"/>
                </a:solidFill>
                <a:ea typeface="ＭＳ Ｐゴシック" pitchFamily="34" charset="-128"/>
                <a:sym typeface="Wingdings" pitchFamily="2" charset="2"/>
              </a:rPr>
              <a:t>)</a:t>
            </a:r>
            <a:r>
              <a:rPr lang="en-US" sz="2000" dirty="0" smtClean="0">
                <a:solidFill>
                  <a:schemeClr val="hlink"/>
                </a:solidFill>
                <a:ea typeface="ＭＳ Ｐゴシック" pitchFamily="34" charset="-128"/>
                <a:sym typeface="Wingdings" pitchFamily="2" charset="2"/>
              </a:rPr>
              <a:t> Likelihood of the data</a:t>
            </a:r>
            <a:endParaRPr lang="en-US" sz="2000" dirty="0" smtClean="0">
              <a:solidFill>
                <a:schemeClr val="hlink"/>
              </a:solidFill>
              <a:ea typeface="ＭＳ Ｐゴシック" pitchFamily="34" charset="-128"/>
            </a:endParaRPr>
          </a:p>
          <a:p>
            <a:pPr marL="533400" indent="-533400" eaLnBrk="1" hangingPunct="1"/>
            <a:r>
              <a:rPr lang="en-US" sz="2000" dirty="0" smtClean="0">
                <a:solidFill>
                  <a:srgbClr val="0000FF"/>
                </a:solidFill>
                <a:ea typeface="ＭＳ Ｐゴシック" pitchFamily="34" charset="-128"/>
              </a:rPr>
              <a:t>This process can be iterated and can be shown to converge to a local maximum of the likelihood function</a:t>
            </a: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144</a:t>
            </a:fld>
            <a:endParaRPr lang="en-US" dirty="0"/>
          </a:p>
        </p:txBody>
      </p:sp>
    </p:spTree>
    <p:extLst>
      <p:ext uri="{BB962C8B-B14F-4D97-AF65-F5344CB8AC3E}">
        <p14:creationId xmlns:p14="http://schemas.microsoft.com/office/powerpoint/2010/main" val="2676879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1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-I</a:t>
            </a:r>
            <a:endParaRPr lang="en-US" smtClean="0">
              <a:solidFill>
                <a:srgbClr val="FF00FF"/>
              </a:solidFill>
              <a:ea typeface="ＭＳ Ｐゴシック" pitchFamily="34" charset="-128"/>
            </a:endParaRPr>
          </a:p>
        </p:txBody>
      </p:sp>
      <p:sp>
        <p:nvSpPr>
          <p:cNvPr id="39941" name="Rectangle 3"/>
          <p:cNvSpPr>
            <a:spLocks noGrp="1" noChangeArrowheads="1"/>
          </p:cNvSpPr>
          <p:nvPr>
            <p:ph type="body" sz="half" idx="4294967295"/>
          </p:nvPr>
        </p:nvSpPr>
        <p:spPr>
          <a:xfrm>
            <a:off x="0" y="1295400"/>
            <a:ext cx="8001000" cy="4800600"/>
          </a:xfrm>
        </p:spPr>
        <p:txBody>
          <a:bodyPr/>
          <a:lstStyle/>
          <a:p>
            <a:pPr marL="533400" indent="-533400" eaLnBrk="1" hangingPunct="1"/>
            <a:r>
              <a:rPr lang="en-US" sz="2000" dirty="0" smtClean="0">
                <a:solidFill>
                  <a:srgbClr val="000066"/>
                </a:solidFill>
                <a:ea typeface="ＭＳ Ｐゴシック" pitchFamily="34" charset="-128"/>
              </a:rPr>
              <a:t>We will assume (for a minute) that we know the parameters             and use it to estimate which Coin it is (Problem 1)</a:t>
            </a:r>
          </a:p>
          <a:p>
            <a:pPr marL="533400" indent="-533400" eaLnBrk="1" hangingPunct="1"/>
            <a:r>
              <a:rPr lang="en-US" sz="2000" dirty="0" smtClean="0">
                <a:solidFill>
                  <a:srgbClr val="000066"/>
                </a:solidFill>
                <a:ea typeface="ＭＳ Ｐゴシック" pitchFamily="34" charset="-128"/>
              </a:rPr>
              <a:t>Then, we will use this </a:t>
            </a:r>
            <a:r>
              <a:rPr lang="en-US" sz="2000" dirty="0" smtClean="0">
                <a:solidFill>
                  <a:srgbClr val="0000FF"/>
                </a:solidFill>
                <a:ea typeface="ＭＳ Ｐゴシック" pitchFamily="34" charset="-128"/>
              </a:rPr>
              <a:t>“label” </a:t>
            </a:r>
            <a:r>
              <a:rPr lang="en-US" sz="2000" dirty="0">
                <a:solidFill>
                  <a:srgbClr val="000066"/>
                </a:solidFill>
                <a:ea typeface="ＭＳ Ｐゴシック" pitchFamily="34" charset="-128"/>
              </a:rPr>
              <a:t>estimation </a:t>
            </a:r>
            <a:r>
              <a:rPr lang="en-US" sz="2000" dirty="0" smtClean="0">
                <a:solidFill>
                  <a:srgbClr val="000066"/>
                </a:solidFill>
                <a:ea typeface="ＭＳ Ｐゴシック" pitchFamily="34" charset="-128"/>
              </a:rPr>
              <a:t>of </a:t>
            </a:r>
            <a:r>
              <a:rPr lang="en-US" sz="2000" dirty="0">
                <a:solidFill>
                  <a:srgbClr val="000066"/>
                </a:solidFill>
                <a:ea typeface="ＭＳ Ｐゴシック" pitchFamily="34" charset="-128"/>
              </a:rPr>
              <a:t>the </a:t>
            </a:r>
            <a:r>
              <a:rPr lang="en-US" sz="2000" dirty="0" smtClean="0">
                <a:solidFill>
                  <a:srgbClr val="000066"/>
                </a:solidFill>
                <a:ea typeface="ＭＳ Ｐゴシック" pitchFamily="34" charset="-128"/>
              </a:rPr>
              <a:t>observed tosses, to estimate the </a:t>
            </a:r>
            <a:r>
              <a:rPr lang="en-US" sz="2000" dirty="0" smtClean="0">
                <a:solidFill>
                  <a:srgbClr val="0000FF"/>
                </a:solidFill>
                <a:ea typeface="ＭＳ Ｐゴシック" pitchFamily="34" charset="-128"/>
              </a:rPr>
              <a:t>most likely </a:t>
            </a:r>
            <a:r>
              <a:rPr lang="en-US" sz="2000" dirty="0" smtClean="0">
                <a:solidFill>
                  <a:srgbClr val="000066"/>
                </a:solidFill>
                <a:ea typeface="ＭＳ Ｐゴシック" pitchFamily="34" charset="-128"/>
              </a:rPr>
              <a:t>parameters </a:t>
            </a:r>
          </a:p>
          <a:p>
            <a:pPr marL="933450" lvl="1" indent="-533400" eaLnBrk="1" hangingPunct="1"/>
            <a:r>
              <a:rPr lang="en-US" sz="1600" dirty="0" smtClean="0">
                <a:solidFill>
                  <a:srgbClr val="000066"/>
                </a:solidFill>
                <a:ea typeface="ＭＳ Ｐゴシック" pitchFamily="34" charset="-128"/>
              </a:rPr>
              <a:t>and so on...</a:t>
            </a:r>
          </a:p>
          <a:p>
            <a:pPr marL="533400" indent="-533400" eaLnBrk="1" hangingPunct="1"/>
            <a:r>
              <a:rPr lang="en-US" dirty="0" smtClean="0">
                <a:ea typeface="ＭＳ Ｐゴシック" pitchFamily="34" charset="-128"/>
              </a:rPr>
              <a:t>Notation:</a:t>
            </a:r>
            <a:r>
              <a:rPr lang="en-US" dirty="0" smtClean="0">
                <a:solidFill>
                  <a:srgbClr val="0000FF"/>
                </a:solidFill>
                <a:ea typeface="ＭＳ Ｐゴシック" pitchFamily="34" charset="-128"/>
              </a:rPr>
              <a:t> </a:t>
            </a:r>
            <a:r>
              <a:rPr lang="en-US" dirty="0">
                <a:solidFill>
                  <a:srgbClr val="0000FF"/>
                </a:solidFill>
                <a:ea typeface="ＭＳ Ｐゴシック" pitchFamily="34" charset="-128"/>
              </a:rPr>
              <a:t>n</a:t>
            </a:r>
            <a:r>
              <a:rPr lang="en-US" dirty="0">
                <a:solidFill>
                  <a:srgbClr val="000066"/>
                </a:solidFill>
                <a:ea typeface="ＭＳ Ｐゴシック" pitchFamily="34" charset="-128"/>
              </a:rPr>
              <a:t> data </a:t>
            </a:r>
            <a:r>
              <a:rPr lang="en-US" dirty="0" smtClean="0">
                <a:solidFill>
                  <a:srgbClr val="000066"/>
                </a:solidFill>
                <a:ea typeface="ＭＳ Ｐゴシック" pitchFamily="34" charset="-128"/>
              </a:rPr>
              <a:t>points; in each one: </a:t>
            </a:r>
            <a:r>
              <a:rPr lang="en-US" dirty="0" smtClean="0">
                <a:solidFill>
                  <a:srgbClr val="0000FF"/>
                </a:solidFill>
                <a:ea typeface="ＭＳ Ｐゴシック" pitchFamily="34" charset="-128"/>
              </a:rPr>
              <a:t>m</a:t>
            </a:r>
            <a:r>
              <a:rPr lang="en-US" dirty="0" smtClean="0">
                <a:solidFill>
                  <a:srgbClr val="000066"/>
                </a:solidFill>
                <a:ea typeface="ＭＳ Ｐゴシック" pitchFamily="34" charset="-128"/>
              </a:rPr>
              <a:t> tosses, </a:t>
            </a:r>
            <a:r>
              <a:rPr lang="en-US" dirty="0" smtClean="0">
                <a:solidFill>
                  <a:srgbClr val="0000FF"/>
                </a:solidFill>
                <a:latin typeface="Tahoma"/>
                <a:ea typeface="ＭＳ Ｐゴシック" pitchFamily="34" charset="-128"/>
              </a:rPr>
              <a:t>h</a:t>
            </a:r>
            <a:r>
              <a:rPr lang="en-US" baseline="-25000" dirty="0" smtClean="0">
                <a:solidFill>
                  <a:srgbClr val="0000FF"/>
                </a:solidFill>
                <a:latin typeface="Calibri"/>
                <a:ea typeface="ＭＳ Ｐゴシック" pitchFamily="34" charset="-128"/>
              </a:rPr>
              <a:t>i</a:t>
            </a:r>
            <a:r>
              <a:rPr lang="en-US" dirty="0" smtClean="0">
                <a:solidFill>
                  <a:srgbClr val="000066"/>
                </a:solidFill>
                <a:ea typeface="ＭＳ Ｐゴシック" pitchFamily="34" charset="-128"/>
              </a:rPr>
              <a:t> heads. </a:t>
            </a:r>
          </a:p>
          <a:p>
            <a:pPr marL="533400" indent="-533400" eaLnBrk="1" hangingPunct="1"/>
            <a:r>
              <a:rPr lang="en-US" sz="2000" dirty="0" smtClean="0">
                <a:solidFill>
                  <a:srgbClr val="000066"/>
                </a:solidFill>
                <a:ea typeface="ＭＳ Ｐゴシック" pitchFamily="34" charset="-128"/>
              </a:rPr>
              <a:t>What is the probability that the </a:t>
            </a:r>
            <a:r>
              <a:rPr lang="en-US" sz="2000" dirty="0" err="1" smtClean="0">
                <a:solidFill>
                  <a:schemeClr val="hlink"/>
                </a:solidFill>
                <a:ea typeface="ＭＳ Ｐゴシック" pitchFamily="34" charset="-128"/>
              </a:rPr>
              <a:t>ith</a:t>
            </a:r>
            <a:r>
              <a:rPr lang="en-US" sz="2000" dirty="0" smtClean="0">
                <a:solidFill>
                  <a:schemeClr val="hlink"/>
                </a:solidFill>
                <a:ea typeface="ＭＳ Ｐゴシック" pitchFamily="34" charset="-128"/>
              </a:rPr>
              <a:t> data point</a:t>
            </a:r>
            <a:r>
              <a:rPr lang="en-US" sz="2000" dirty="0" smtClean="0">
                <a:solidFill>
                  <a:srgbClr val="000066"/>
                </a:solidFill>
                <a:ea typeface="ＭＳ Ｐゴシック" pitchFamily="34" charset="-128"/>
              </a:rPr>
              <a:t> came from </a:t>
            </a:r>
            <a:r>
              <a:rPr lang="en-US" sz="2000" dirty="0" smtClean="0">
                <a:solidFill>
                  <a:schemeClr val="hlink"/>
                </a:solidFill>
                <a:ea typeface="ＭＳ Ｐゴシック" pitchFamily="34" charset="-128"/>
              </a:rPr>
              <a:t>Coin1</a:t>
            </a:r>
            <a:r>
              <a:rPr lang="en-US" sz="2000" dirty="0" smtClean="0">
                <a:solidFill>
                  <a:srgbClr val="000066"/>
                </a:solidFill>
                <a:ea typeface="ＭＳ Ｐゴシック" pitchFamily="34" charset="-128"/>
              </a:rPr>
              <a:t> ?</a:t>
            </a:r>
          </a:p>
          <a:p>
            <a:pPr marL="533400" indent="-533400" eaLnBrk="1" hangingPunct="1"/>
            <a:r>
              <a:rPr lang="en-US" sz="2000" dirty="0" smtClean="0">
                <a:solidFill>
                  <a:srgbClr val="FF0000"/>
                </a:solidFill>
                <a:ea typeface="ＭＳ Ｐゴシック" pitchFamily="34" charset="-128"/>
              </a:rPr>
              <a:t>STEP 1 (</a:t>
            </a:r>
            <a:r>
              <a:rPr lang="en-US" sz="2000" dirty="0" smtClean="0">
                <a:solidFill>
                  <a:srgbClr val="0000FF"/>
                </a:solidFill>
                <a:ea typeface="ＭＳ Ｐゴシック" pitchFamily="34" charset="-128"/>
              </a:rPr>
              <a:t>E</a:t>
            </a:r>
            <a:r>
              <a:rPr lang="en-US" sz="2000" dirty="0" smtClean="0">
                <a:solidFill>
                  <a:srgbClr val="FF0000"/>
                </a:solidFill>
                <a:ea typeface="ＭＳ Ｐゴシック" pitchFamily="34" charset="-128"/>
              </a:rPr>
              <a:t>xpectation Step):                                                         </a:t>
            </a:r>
            <a:r>
              <a:rPr lang="en-US" sz="2000" dirty="0" smtClean="0">
                <a:ea typeface="ＭＳ Ｐゴシック" pitchFamily="34" charset="-128"/>
              </a:rPr>
              <a:t>(Here </a:t>
            </a:r>
            <a:r>
              <a:rPr lang="en-US" sz="2000" dirty="0" smtClean="0">
                <a:latin typeface="Tahoma"/>
                <a:ea typeface="ＭＳ Ｐゴシック" pitchFamily="34" charset="-128"/>
              </a:rPr>
              <a:t>h=h</a:t>
            </a:r>
            <a:r>
              <a:rPr lang="en-US" sz="2000" baseline="-25000" dirty="0" smtClean="0">
                <a:latin typeface="Calibri"/>
                <a:ea typeface="ＭＳ Ｐゴシック" pitchFamily="34" charset="-128"/>
              </a:rPr>
              <a:t>i </a:t>
            </a:r>
            <a:r>
              <a:rPr lang="en-US" sz="2000" dirty="0" smtClean="0">
                <a:ea typeface="ＭＳ Ｐゴシック" pitchFamily="34" charset="-128"/>
              </a:rPr>
              <a:t>)</a:t>
            </a:r>
            <a:endParaRPr lang="en-US" sz="2000" baseline="-25000" dirty="0" smtClean="0">
              <a:latin typeface="Calibri"/>
              <a:ea typeface="ＭＳ Ｐゴシック" pitchFamily="34" charset="-128"/>
            </a:endParaRPr>
          </a:p>
          <a:p>
            <a:pPr marL="533400" indent="-533400" eaLnBrk="1" hangingPunct="1">
              <a:buFont typeface="Wingdings" pitchFamily="2" charset="2"/>
              <a:buNone/>
            </a:pPr>
            <a:endParaRPr lang="en-US" sz="2000" dirty="0" smtClean="0">
              <a:solidFill>
                <a:srgbClr val="000066"/>
              </a:solidFill>
              <a:ea typeface="ＭＳ Ｐゴシック" pitchFamily="34" charset="-128"/>
            </a:endParaRPr>
          </a:p>
        </p:txBody>
      </p:sp>
      <p:graphicFrame>
        <p:nvGraphicFramePr>
          <p:cNvPr id="39938" name="Object 2"/>
          <p:cNvGraphicFramePr>
            <a:graphicFrameLocks noGrp="1" noChangeAspect="1"/>
          </p:cNvGraphicFramePr>
          <p:nvPr>
            <p:ph sz="quarter" idx="4294967295"/>
            <p:extLst/>
          </p:nvPr>
        </p:nvGraphicFramePr>
        <p:xfrm>
          <a:off x="1987550" y="4202113"/>
          <a:ext cx="4794250" cy="1741487"/>
        </p:xfrm>
        <a:graphic>
          <a:graphicData uri="http://schemas.openxmlformats.org/presentationml/2006/ole">
            <mc:AlternateContent xmlns:mc="http://schemas.openxmlformats.org/markup-compatibility/2006">
              <mc:Choice xmlns:v="urn:schemas-microsoft-com:vml" Requires="v">
                <p:oleObj spid="_x0000_s36870" name="Equation" r:id="rId4" imgW="3111480" imgH="1130040" progId="Equation.3">
                  <p:embed/>
                </p:oleObj>
              </mc:Choice>
              <mc:Fallback>
                <p:oleObj name="Equation" r:id="rId4" imgW="3111480" imgH="1130040" progId="Equation.3">
                  <p:embed/>
                  <p:pic>
                    <p:nvPicPr>
                      <p:cNvPr id="39938" name="Object 2"/>
                      <p:cNvPicPr>
                        <a:picLocks noChangeAspect="1" noChangeArrowheads="1"/>
                      </p:cNvPicPr>
                      <p:nvPr/>
                    </p:nvPicPr>
                    <p:blipFill>
                      <a:blip r:embed="rId5"/>
                      <a:srcRect/>
                      <a:stretch>
                        <a:fillRect/>
                      </a:stretch>
                    </p:blipFill>
                    <p:spPr bwMode="auto">
                      <a:xfrm>
                        <a:off x="1987550" y="4202113"/>
                        <a:ext cx="4794250" cy="174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3"/>
          <p:cNvGraphicFramePr>
            <a:graphicFrameLocks noGrp="1" noChangeAspect="1"/>
          </p:cNvGraphicFramePr>
          <p:nvPr>
            <p:ph sz="quarter" idx="4294967295"/>
            <p:extLst/>
          </p:nvPr>
        </p:nvGraphicFramePr>
        <p:xfrm>
          <a:off x="6858000" y="1295400"/>
          <a:ext cx="762000" cy="369888"/>
        </p:xfrm>
        <a:graphic>
          <a:graphicData uri="http://schemas.openxmlformats.org/presentationml/2006/ole">
            <mc:AlternateContent xmlns:mc="http://schemas.openxmlformats.org/markup-compatibility/2006">
              <mc:Choice xmlns:v="urn:schemas-microsoft-com:vml" Requires="v">
                <p:oleObj spid="_x0000_s36871" name="משוואה" r:id="rId6" imgW="444240" imgH="215640" progId="Equation.3">
                  <p:embed/>
                </p:oleObj>
              </mc:Choice>
              <mc:Fallback>
                <p:oleObj name="משוואה" r:id="rId6" imgW="444240" imgH="215640" progId="Equation.3">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295400"/>
                        <a:ext cx="762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145</a:t>
            </a:fld>
            <a:endParaRPr lang="en-US" dirty="0"/>
          </a:p>
        </p:txBody>
      </p:sp>
    </p:spTree>
    <p:extLst>
      <p:ext uri="{BB962C8B-B14F-4D97-AF65-F5344CB8AC3E}">
        <p14:creationId xmlns:p14="http://schemas.microsoft.com/office/powerpoint/2010/main" val="18646135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4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 II</a:t>
            </a:r>
            <a:endParaRPr lang="en-US" smtClean="0">
              <a:solidFill>
                <a:srgbClr val="FF00FF"/>
              </a:solidFill>
              <a:ea typeface="ＭＳ Ｐゴシック" pitchFamily="34" charset="-128"/>
            </a:endParaRPr>
          </a:p>
        </p:txBody>
      </p:sp>
      <p:sp>
        <p:nvSpPr>
          <p:cNvPr id="1092611" name="Rectangle 3"/>
          <p:cNvSpPr>
            <a:spLocks noGrp="1" noChangeArrowheads="1"/>
          </p:cNvSpPr>
          <p:nvPr>
            <p:ph type="body" sz="half" idx="4294967295"/>
          </p:nvPr>
        </p:nvSpPr>
        <p:spPr>
          <a:xfrm>
            <a:off x="838200" y="1143000"/>
            <a:ext cx="8305800" cy="4800600"/>
          </a:xfrm>
        </p:spPr>
        <p:txBody>
          <a:bodyPr/>
          <a:lstStyle/>
          <a:p>
            <a:pPr marL="533400" indent="-533400" eaLnBrk="1" hangingPunct="1"/>
            <a:r>
              <a:rPr lang="en-US" sz="2000" dirty="0" smtClean="0">
                <a:solidFill>
                  <a:srgbClr val="000066"/>
                </a:solidFill>
                <a:ea typeface="ＭＳ Ｐゴシック" pitchFamily="34" charset="-128"/>
              </a:rPr>
              <a:t>Now, we would like to compute the likelihood of the data, and find the parameters that maximize it.</a:t>
            </a:r>
          </a:p>
          <a:p>
            <a:pPr marL="533400" indent="-533400" eaLnBrk="1" hangingPunct="1"/>
            <a:r>
              <a:rPr lang="en-US" sz="2000" dirty="0" smtClean="0">
                <a:solidFill>
                  <a:srgbClr val="000066"/>
                </a:solidFill>
                <a:ea typeface="ＭＳ Ｐゴシック" pitchFamily="34" charset="-128"/>
              </a:rPr>
              <a:t>We will maximize the log likelihood of the data (</a:t>
            </a:r>
            <a:r>
              <a:rPr lang="en-US" sz="2000" dirty="0" smtClean="0">
                <a:solidFill>
                  <a:srgbClr val="0000FF"/>
                </a:solidFill>
                <a:ea typeface="ＭＳ Ｐゴシック" pitchFamily="34" charset="-128"/>
              </a:rPr>
              <a:t>n</a:t>
            </a:r>
            <a:r>
              <a:rPr lang="en-US" sz="2000" dirty="0" smtClean="0">
                <a:solidFill>
                  <a:srgbClr val="000066"/>
                </a:solidFill>
                <a:ea typeface="ＭＳ Ｐゴシック" pitchFamily="34" charset="-128"/>
              </a:rPr>
              <a:t> data points)  </a:t>
            </a:r>
          </a:p>
          <a:p>
            <a:pPr marL="933450" lvl="1" indent="-533400" eaLnBrk="1" hangingPunct="1"/>
            <a:r>
              <a:rPr lang="en-US" sz="1800" dirty="0" smtClean="0">
                <a:solidFill>
                  <a:srgbClr val="0000FF"/>
                </a:solidFill>
                <a:ea typeface="ＭＳ Ｐゴシック" pitchFamily="34" charset="-128"/>
              </a:rPr>
              <a:t>LL = </a:t>
            </a:r>
            <a:r>
              <a:rPr lang="en-US" sz="1800" dirty="0" smtClean="0">
                <a:solidFill>
                  <a:srgbClr val="0000FF"/>
                </a:solidFill>
                <a:latin typeface="Symbol" pitchFamily="18" charset="2"/>
                <a:ea typeface="ＭＳ Ｐゴシック" pitchFamily="34" charset="-128"/>
                <a:sym typeface="Symbol" pitchFamily="18" charset="2"/>
              </a:rPr>
              <a:t></a:t>
            </a:r>
            <a:r>
              <a:rPr lang="en-US" sz="1800" baseline="-25000" dirty="0" smtClean="0">
                <a:solidFill>
                  <a:srgbClr val="0000FF"/>
                </a:solidFill>
                <a:ea typeface="ＭＳ Ｐゴシック" pitchFamily="34" charset="-128"/>
                <a:sym typeface="Symbol" pitchFamily="18" charset="2"/>
              </a:rPr>
              <a:t>1,n</a:t>
            </a:r>
            <a:r>
              <a:rPr lang="en-US" sz="1800" dirty="0" smtClean="0">
                <a:solidFill>
                  <a:srgbClr val="0000FF"/>
                </a:solidFill>
                <a:ea typeface="ＭＳ Ｐゴシック" pitchFamily="34" charset="-128"/>
              </a:rPr>
              <a:t> </a:t>
            </a:r>
            <a:r>
              <a:rPr lang="en-US" sz="1800" dirty="0" err="1" smtClean="0">
                <a:solidFill>
                  <a:srgbClr val="0000FF"/>
                </a:solidFill>
                <a:ea typeface="ＭＳ Ｐゴシック" pitchFamily="34" charset="-128"/>
              </a:rPr>
              <a:t>logP</a:t>
            </a:r>
            <a:r>
              <a:rPr lang="en-US" sz="1800" dirty="0" smtClean="0">
                <a:solidFill>
                  <a:srgbClr val="0000FF"/>
                </a:solidFill>
                <a:ea typeface="ＭＳ Ｐゴシック" pitchFamily="34" charset="-128"/>
              </a:rPr>
              <a:t>(D</a:t>
            </a:r>
            <a:r>
              <a:rPr lang="en-US" sz="1800" baseline="30000" dirty="0" smtClean="0">
                <a:solidFill>
                  <a:srgbClr val="0000FF"/>
                </a:solidFill>
                <a:ea typeface="ＭＳ Ｐゴシック" pitchFamily="34" charset="-128"/>
              </a:rPr>
              <a:t>i</a:t>
            </a:r>
            <a:r>
              <a:rPr lang="en-US" sz="1800" dirty="0" smtClean="0">
                <a:solidFill>
                  <a:srgbClr val="0000FF"/>
                </a:solidFill>
                <a:ea typeface="ＭＳ Ｐゴシック" pitchFamily="34" charset="-128"/>
              </a:rPr>
              <a:t> |</a:t>
            </a:r>
            <a:r>
              <a:rPr lang="en-US" sz="1800" dirty="0" err="1" smtClean="0">
                <a:solidFill>
                  <a:srgbClr val="0000FF"/>
                </a:solidFill>
                <a:ea typeface="ＭＳ Ｐゴシック" pitchFamily="34" charset="-128"/>
              </a:rPr>
              <a:t>p,q</a:t>
            </a:r>
            <a:r>
              <a:rPr lang="en-US" sz="1800" dirty="0" smtClean="0">
                <a:solidFill>
                  <a:srgbClr val="0000FF"/>
                </a:solidFill>
                <a:ea typeface="ＭＳ Ｐゴシック" pitchFamily="34" charset="-128"/>
              </a:rPr>
              <a:t>,</a:t>
            </a:r>
            <a:r>
              <a:rPr lang="en-US" sz="1800" dirty="0" smtClean="0">
                <a:solidFill>
                  <a:srgbClr val="0000FF"/>
                </a:solidFill>
                <a:latin typeface="Symbol" pitchFamily="18" charset="2"/>
                <a:ea typeface="ＭＳ Ｐゴシック" pitchFamily="34" charset="-128"/>
                <a:sym typeface="Symbol" pitchFamily="18" charset="2"/>
              </a:rPr>
              <a:t></a:t>
            </a:r>
            <a:r>
              <a:rPr lang="en-US" sz="1800" dirty="0" smtClean="0">
                <a:solidFill>
                  <a:srgbClr val="0000FF"/>
                </a:solidFill>
                <a:ea typeface="ＭＳ Ｐゴシック" pitchFamily="34" charset="-128"/>
              </a:rPr>
              <a:t>)</a:t>
            </a:r>
          </a:p>
          <a:p>
            <a:pPr marL="533400" indent="-533400" eaLnBrk="1" hangingPunct="1"/>
            <a:r>
              <a:rPr lang="en-US" sz="2000" dirty="0" smtClean="0">
                <a:ea typeface="ＭＳ Ｐゴシック" pitchFamily="34" charset="-128"/>
              </a:rPr>
              <a:t>But, one of the variables – the coin’s name - is hidden. </a:t>
            </a:r>
            <a:r>
              <a:rPr lang="en-US" sz="2000" dirty="0" smtClean="0">
                <a:solidFill>
                  <a:srgbClr val="000066"/>
                </a:solidFill>
                <a:ea typeface="ＭＳ Ｐゴシック" pitchFamily="34" charset="-128"/>
              </a:rPr>
              <a:t>We can marginalize:</a:t>
            </a:r>
            <a:endParaRPr lang="en-US" dirty="0" smtClean="0">
              <a:solidFill>
                <a:srgbClr val="000066"/>
              </a:solidFill>
              <a:ea typeface="ＭＳ Ｐゴシック" pitchFamily="34" charset="-128"/>
            </a:endParaRPr>
          </a:p>
          <a:p>
            <a:pPr marL="933450" lvl="1" indent="-533400" eaLnBrk="1" hangingPunct="1"/>
            <a:r>
              <a:rPr lang="en-US" dirty="0" smtClean="0">
                <a:solidFill>
                  <a:srgbClr val="0000FF"/>
                </a:solidFill>
                <a:ea typeface="ＭＳ Ｐゴシック" pitchFamily="34" charset="-128"/>
              </a:rPr>
              <a:t>LL=  </a:t>
            </a:r>
            <a:r>
              <a:rPr lang="en-US" dirty="0">
                <a:solidFill>
                  <a:srgbClr val="0000FF"/>
                </a:solidFill>
                <a:latin typeface="Symbol" pitchFamily="18" charset="2"/>
                <a:ea typeface="ＭＳ Ｐゴシック" pitchFamily="34" charset="-128"/>
                <a:sym typeface="Symbol" pitchFamily="18" charset="2"/>
              </a:rPr>
              <a:t></a:t>
            </a:r>
            <a:r>
              <a:rPr lang="en-US" baseline="-25000" dirty="0" err="1" smtClean="0">
                <a:solidFill>
                  <a:srgbClr val="0000FF"/>
                </a:solidFill>
                <a:ea typeface="ＭＳ Ｐゴシック" pitchFamily="34" charset="-128"/>
                <a:sym typeface="Symbol" pitchFamily="18" charset="2"/>
              </a:rPr>
              <a:t>i</a:t>
            </a:r>
            <a:r>
              <a:rPr lang="en-US" baseline="-25000" dirty="0" smtClean="0">
                <a:solidFill>
                  <a:srgbClr val="0000FF"/>
                </a:solidFill>
                <a:ea typeface="ＭＳ Ｐゴシック" pitchFamily="34" charset="-128"/>
                <a:sym typeface="Symbol" pitchFamily="18" charset="2"/>
              </a:rPr>
              <a:t>=1,n</a:t>
            </a:r>
            <a:r>
              <a:rPr lang="en-US" dirty="0" smtClean="0">
                <a:solidFill>
                  <a:srgbClr val="0000FF"/>
                </a:solidFill>
                <a:ea typeface="ＭＳ Ｐゴシック" pitchFamily="34" charset="-128"/>
              </a:rPr>
              <a:t> log </a:t>
            </a:r>
            <a:r>
              <a:rPr lang="en-US" dirty="0" smtClean="0">
                <a:solidFill>
                  <a:srgbClr val="0000FF"/>
                </a:solidFill>
                <a:latin typeface="Symbol"/>
                <a:ea typeface="ＭＳ Ｐゴシック" pitchFamily="34" charset="-128"/>
                <a:sym typeface="Symbol"/>
              </a:rPr>
              <a:t></a:t>
            </a:r>
            <a:r>
              <a:rPr lang="en-US" baseline="-25000" dirty="0" smtClean="0">
                <a:solidFill>
                  <a:srgbClr val="0000FF"/>
                </a:solidFill>
                <a:latin typeface="Tahoma"/>
                <a:ea typeface="ＭＳ Ｐゴシック" pitchFamily="34" charset="-128"/>
                <a:sym typeface="Symbol"/>
              </a:rPr>
              <a:t>y=0</a:t>
            </a:r>
            <a:r>
              <a:rPr lang="en-US" baseline="-25000" dirty="0" smtClean="0">
                <a:solidFill>
                  <a:srgbClr val="0000FF"/>
                </a:solidFill>
                <a:latin typeface="Symbol"/>
                <a:ea typeface="ＭＳ Ｐゴシック" pitchFamily="34" charset="-128"/>
                <a:sym typeface="Symbol"/>
              </a:rPr>
              <a:t>,1</a:t>
            </a:r>
            <a:r>
              <a:rPr lang="en-US" dirty="0" smtClean="0">
                <a:solidFill>
                  <a:srgbClr val="0000FF"/>
                </a:solidFill>
                <a:ea typeface="ＭＳ Ｐゴシック" pitchFamily="34" charset="-128"/>
              </a:rPr>
              <a:t> P(D</a:t>
            </a:r>
            <a:r>
              <a:rPr lang="en-US" baseline="30000" dirty="0" smtClean="0">
                <a:solidFill>
                  <a:srgbClr val="0000FF"/>
                </a:solidFill>
                <a:ea typeface="ＭＳ Ｐゴシック" pitchFamily="34" charset="-128"/>
              </a:rPr>
              <a:t>i</a:t>
            </a:r>
            <a:r>
              <a:rPr lang="en-US" dirty="0">
                <a:solidFill>
                  <a:srgbClr val="0000FF"/>
                </a:solidFill>
                <a:ea typeface="ＭＳ Ｐゴシック" pitchFamily="34" charset="-128"/>
              </a:rPr>
              <a:t>, </a:t>
            </a:r>
            <a:r>
              <a:rPr lang="en-US" dirty="0" smtClean="0">
                <a:solidFill>
                  <a:srgbClr val="0000FF"/>
                </a:solidFill>
                <a:ea typeface="ＭＳ Ｐゴシック" pitchFamily="34" charset="-128"/>
              </a:rPr>
              <a:t>y </a:t>
            </a:r>
            <a:r>
              <a:rPr lang="en-US" dirty="0">
                <a:solidFill>
                  <a:srgbClr val="0000FF"/>
                </a:solidFill>
                <a:ea typeface="ＭＳ Ｐゴシック" pitchFamily="34" charset="-128"/>
              </a:rPr>
              <a:t>| </a:t>
            </a:r>
            <a:r>
              <a:rPr lang="en-US" dirty="0" err="1">
                <a:solidFill>
                  <a:srgbClr val="0000FF"/>
                </a:solidFill>
                <a:ea typeface="ＭＳ Ｐゴシック" pitchFamily="34" charset="-128"/>
              </a:rPr>
              <a:t>p,q</a:t>
            </a:r>
            <a:r>
              <a:rPr lang="en-US" dirty="0">
                <a:solidFill>
                  <a:srgbClr val="0000FF"/>
                </a:solidFill>
                <a:ea typeface="ＭＳ Ｐゴシック" pitchFamily="34" charset="-128"/>
              </a:rPr>
              <a:t>,</a:t>
            </a:r>
            <a:r>
              <a:rPr lang="en-US" dirty="0">
                <a:solidFill>
                  <a:srgbClr val="0000FF"/>
                </a:solidFill>
                <a:latin typeface="Symbol" pitchFamily="18" charset="2"/>
                <a:ea typeface="ＭＳ Ｐゴシック" pitchFamily="34" charset="-128"/>
                <a:sym typeface="Symbol" pitchFamily="18" charset="2"/>
              </a:rPr>
              <a:t> </a:t>
            </a:r>
            <a:r>
              <a:rPr lang="en-US" dirty="0" smtClean="0">
                <a:solidFill>
                  <a:srgbClr val="0000FF"/>
                </a:solidFill>
                <a:ea typeface="ＭＳ Ｐゴシック" pitchFamily="34" charset="-128"/>
              </a:rPr>
              <a:t>) </a:t>
            </a:r>
          </a:p>
          <a:p>
            <a:pPr marL="533400" indent="-533400" eaLnBrk="1" hangingPunct="1"/>
            <a:r>
              <a:rPr lang="en-US" sz="2000" dirty="0" smtClean="0">
                <a:solidFill>
                  <a:srgbClr val="000066"/>
                </a:solidFill>
                <a:ea typeface="ＭＳ Ｐゴシック" pitchFamily="34" charset="-128"/>
              </a:rPr>
              <a:t>However, the sum is inside the log, making ML solution difficult. </a:t>
            </a:r>
          </a:p>
          <a:p>
            <a:pPr marL="533400" indent="-533400" eaLnBrk="1" hangingPunct="1"/>
            <a:r>
              <a:rPr lang="en-US" sz="2000" dirty="0" smtClean="0"/>
              <a:t>Since the latent </a:t>
            </a:r>
            <a:r>
              <a:rPr lang="en-US" sz="2000" dirty="0"/>
              <a:t>variable </a:t>
            </a:r>
            <a:r>
              <a:rPr lang="en-US" sz="2000" dirty="0" smtClean="0">
                <a:solidFill>
                  <a:srgbClr val="0000FF"/>
                </a:solidFill>
              </a:rPr>
              <a:t>y</a:t>
            </a:r>
            <a:r>
              <a:rPr lang="en-US" sz="2000" dirty="0" smtClean="0"/>
              <a:t> </a:t>
            </a:r>
            <a:r>
              <a:rPr lang="en-US" sz="2000" dirty="0"/>
              <a:t>is not observed, we cannot use </a:t>
            </a:r>
            <a:r>
              <a:rPr lang="en-US" sz="2000" dirty="0" smtClean="0"/>
              <a:t>the complete-data </a:t>
            </a:r>
            <a:r>
              <a:rPr lang="en-US" sz="2000" dirty="0"/>
              <a:t>log likelihood. </a:t>
            </a:r>
            <a:r>
              <a:rPr lang="en-US" sz="2000" dirty="0">
                <a:solidFill>
                  <a:srgbClr val="0000FF"/>
                </a:solidFill>
              </a:rPr>
              <a:t>Instead,</a:t>
            </a:r>
            <a:r>
              <a:rPr lang="en-US" sz="2000" dirty="0"/>
              <a:t> we use the expectation </a:t>
            </a:r>
            <a:r>
              <a:rPr lang="en-US" sz="2000" dirty="0" smtClean="0"/>
              <a:t>of the complete-data </a:t>
            </a:r>
            <a:r>
              <a:rPr lang="en-US" sz="2000" dirty="0"/>
              <a:t>log </a:t>
            </a:r>
            <a:r>
              <a:rPr lang="en-US" sz="2000" dirty="0" smtClean="0"/>
              <a:t>likelihood </a:t>
            </a:r>
            <a:r>
              <a:rPr lang="en-US" sz="2000" dirty="0"/>
              <a:t>under the posterior distribution of </a:t>
            </a:r>
            <a:r>
              <a:rPr lang="en-US" sz="2000" dirty="0" smtClean="0"/>
              <a:t>the latent </a:t>
            </a:r>
            <a:r>
              <a:rPr lang="en-US" sz="2000" dirty="0"/>
              <a:t>variable to approximate </a:t>
            </a:r>
            <a:r>
              <a:rPr lang="en-US" sz="2000" dirty="0" smtClean="0">
                <a:solidFill>
                  <a:srgbClr val="0000FF"/>
                </a:solidFill>
              </a:rPr>
              <a:t>log </a:t>
            </a:r>
            <a:r>
              <a:rPr lang="en-US" sz="2000" dirty="0" smtClean="0">
                <a:solidFill>
                  <a:srgbClr val="0000FF"/>
                </a:solidFill>
                <a:latin typeface="Tahoma"/>
              </a:rPr>
              <a:t>p(D</a:t>
            </a:r>
            <a:r>
              <a:rPr lang="en-US" sz="2000" baseline="30000" dirty="0" smtClean="0">
                <a:solidFill>
                  <a:srgbClr val="0000FF"/>
                </a:solidFill>
                <a:latin typeface="Calibri"/>
              </a:rPr>
              <a:t>i</a:t>
            </a:r>
            <a:r>
              <a:rPr lang="en-US" sz="2000" dirty="0" smtClean="0">
                <a:solidFill>
                  <a:srgbClr val="0000FF"/>
                </a:solidFill>
              </a:rPr>
              <a:t>| </a:t>
            </a:r>
            <a:r>
              <a:rPr lang="en-US" sz="2000" dirty="0" err="1" smtClean="0">
                <a:solidFill>
                  <a:srgbClr val="0000FF"/>
                </a:solidFill>
              </a:rPr>
              <a:t>p’,q</a:t>
            </a:r>
            <a:r>
              <a:rPr lang="en-US" sz="2000" dirty="0" smtClean="0">
                <a:solidFill>
                  <a:srgbClr val="0000FF"/>
                </a:solidFill>
              </a:rPr>
              <a:t>’,</a:t>
            </a:r>
            <a:r>
              <a:rPr lang="en-US" sz="2000" dirty="0" smtClean="0">
                <a:solidFill>
                  <a:srgbClr val="0000FF"/>
                </a:solidFill>
                <a:latin typeface="cmmi10"/>
              </a:rPr>
              <a:t>®’</a:t>
            </a:r>
            <a:r>
              <a:rPr lang="en-US" sz="2000" dirty="0" smtClean="0">
                <a:solidFill>
                  <a:srgbClr val="0000FF"/>
                </a:solidFill>
              </a:rPr>
              <a:t>)</a:t>
            </a:r>
          </a:p>
          <a:p>
            <a:pPr marL="533400" indent="-533400" eaLnBrk="1" hangingPunct="1"/>
            <a:r>
              <a:rPr lang="en-US" sz="2000" dirty="0" smtClean="0">
                <a:solidFill>
                  <a:srgbClr val="000066"/>
                </a:solidFill>
                <a:ea typeface="ＭＳ Ｐゴシック" pitchFamily="34" charset="-128"/>
              </a:rPr>
              <a:t>We think of the likelihood </a:t>
            </a:r>
            <a:r>
              <a:rPr lang="en-US" sz="2000" dirty="0" err="1" smtClean="0">
                <a:solidFill>
                  <a:schemeClr val="hlink"/>
                </a:solidFill>
                <a:ea typeface="ＭＳ Ｐゴシック" pitchFamily="34" charset="-128"/>
              </a:rPr>
              <a:t>logP</a:t>
            </a:r>
            <a:r>
              <a:rPr lang="en-US" sz="2000" dirty="0" smtClean="0">
                <a:solidFill>
                  <a:schemeClr val="hlink"/>
                </a:solidFill>
                <a:ea typeface="ＭＳ Ｐゴシック" pitchFamily="34" charset="-128"/>
              </a:rPr>
              <a:t>(</a:t>
            </a:r>
            <a:r>
              <a:rPr lang="en-US" sz="2000" dirty="0" err="1" smtClean="0">
                <a:solidFill>
                  <a:schemeClr val="hlink"/>
                </a:solidFill>
                <a:ea typeface="ＭＳ Ｐゴシック" pitchFamily="34" charset="-128"/>
              </a:rPr>
              <a:t>D</a:t>
            </a:r>
            <a:r>
              <a:rPr lang="en-US" sz="2000" baseline="30000" dirty="0" err="1" smtClean="0">
                <a:solidFill>
                  <a:schemeClr val="hlink"/>
                </a:solidFill>
                <a:ea typeface="ＭＳ Ｐゴシック" pitchFamily="34" charset="-128"/>
              </a:rPr>
              <a:t>i</a:t>
            </a:r>
            <a:r>
              <a:rPr lang="en-US" sz="2000" dirty="0" err="1" smtClean="0">
                <a:solidFill>
                  <a:schemeClr val="hlink"/>
                </a:solidFill>
                <a:ea typeface="ＭＳ Ｐゴシック" pitchFamily="34" charset="-128"/>
              </a:rPr>
              <a:t>|p</a:t>
            </a:r>
            <a:r>
              <a:rPr lang="en-US" sz="2000" dirty="0" smtClean="0">
                <a:solidFill>
                  <a:schemeClr val="hlink"/>
                </a:solidFill>
                <a:ea typeface="ＭＳ Ｐゴシック" pitchFamily="34" charset="-128"/>
              </a:rPr>
              <a:t>’,q’,</a:t>
            </a:r>
            <a:r>
              <a:rPr lang="en-US" sz="2000" dirty="0" smtClean="0">
                <a:solidFill>
                  <a:schemeClr val="hlink"/>
                </a:solidFill>
                <a:latin typeface="Symbol" pitchFamily="18" charset="2"/>
                <a:ea typeface="ＭＳ Ｐゴシック" pitchFamily="34" charset="-128"/>
                <a:sym typeface="Symbol" pitchFamily="18" charset="2"/>
              </a:rPr>
              <a:t></a:t>
            </a:r>
            <a:r>
              <a:rPr lang="en-US" sz="2000" dirty="0" smtClean="0">
                <a:solidFill>
                  <a:schemeClr val="hlink"/>
                </a:solidFill>
                <a:ea typeface="ＭＳ Ｐゴシック" pitchFamily="34" charset="-128"/>
                <a:sym typeface="Symbol" pitchFamily="18" charset="2"/>
              </a:rPr>
              <a:t>’</a:t>
            </a:r>
            <a:r>
              <a:rPr lang="en-US" sz="2000" dirty="0" smtClean="0">
                <a:solidFill>
                  <a:schemeClr val="hlink"/>
                </a:solidFill>
                <a:ea typeface="ＭＳ Ｐゴシック" pitchFamily="34" charset="-128"/>
              </a:rPr>
              <a:t>)</a:t>
            </a:r>
            <a:r>
              <a:rPr lang="en-US" sz="2000" dirty="0" smtClean="0">
                <a:solidFill>
                  <a:srgbClr val="000066"/>
                </a:solidFill>
                <a:ea typeface="ＭＳ Ｐゴシック" pitchFamily="34" charset="-128"/>
              </a:rPr>
              <a:t> as a random variable that depends on the value </a:t>
            </a:r>
            <a:r>
              <a:rPr lang="en-US" sz="2000" dirty="0" smtClean="0">
                <a:solidFill>
                  <a:srgbClr val="0000FF"/>
                </a:solidFill>
                <a:ea typeface="ＭＳ Ｐゴシック" pitchFamily="34" charset="-128"/>
              </a:rPr>
              <a:t>y</a:t>
            </a:r>
            <a:r>
              <a:rPr lang="en-US" sz="2000" dirty="0" smtClean="0">
                <a:solidFill>
                  <a:srgbClr val="000066"/>
                </a:solidFill>
                <a:ea typeface="ＭＳ Ｐゴシック" pitchFamily="34" charset="-128"/>
              </a:rPr>
              <a:t> of the coin in the </a:t>
            </a:r>
            <a:r>
              <a:rPr lang="en-US" sz="2000" dirty="0" err="1" smtClean="0">
                <a:solidFill>
                  <a:srgbClr val="000066"/>
                </a:solidFill>
                <a:ea typeface="ＭＳ Ｐゴシック" pitchFamily="34" charset="-128"/>
              </a:rPr>
              <a:t>i</a:t>
            </a:r>
            <a:r>
              <a:rPr lang="en-US" sz="2000" baseline="30000" dirty="0" err="1" smtClean="0">
                <a:solidFill>
                  <a:srgbClr val="000066"/>
                </a:solidFill>
                <a:ea typeface="ＭＳ Ｐゴシック" pitchFamily="34" charset="-128"/>
              </a:rPr>
              <a:t>th</a:t>
            </a:r>
            <a:r>
              <a:rPr lang="en-US" sz="2000" dirty="0" smtClean="0">
                <a:solidFill>
                  <a:srgbClr val="000066"/>
                </a:solidFill>
                <a:ea typeface="ＭＳ Ｐゴシック" pitchFamily="34" charset="-128"/>
              </a:rPr>
              <a:t>  toss. Therefore, instead of maximizing the </a:t>
            </a:r>
            <a:r>
              <a:rPr lang="en-US" sz="2000" dirty="0" smtClean="0">
                <a:solidFill>
                  <a:srgbClr val="0000FF"/>
                </a:solidFill>
                <a:ea typeface="ＭＳ Ｐゴシック" pitchFamily="34" charset="-128"/>
              </a:rPr>
              <a:t>LL</a:t>
            </a:r>
            <a:r>
              <a:rPr lang="en-US" sz="2000" dirty="0" smtClean="0">
                <a:solidFill>
                  <a:srgbClr val="000066"/>
                </a:solidFill>
                <a:ea typeface="ＭＳ Ｐゴシック" pitchFamily="34" charset="-128"/>
              </a:rPr>
              <a:t> we will </a:t>
            </a:r>
            <a:r>
              <a:rPr lang="en-US" sz="2000" dirty="0" smtClean="0">
                <a:solidFill>
                  <a:schemeClr val="hlink"/>
                </a:solidFill>
                <a:ea typeface="ＭＳ Ｐゴシック" pitchFamily="34" charset="-128"/>
              </a:rPr>
              <a:t>maximize the expectation of this random variable (over the coin’s name).  </a:t>
            </a:r>
            <a:r>
              <a:rPr lang="en-US" sz="1600" dirty="0" smtClean="0">
                <a:solidFill>
                  <a:srgbClr val="050000"/>
                </a:solidFill>
                <a:ea typeface="ＭＳ Ｐゴシック" pitchFamily="34" charset="-128"/>
              </a:rPr>
              <a:t>[Justified using Jensen’s Inequality; later &amp; above] </a:t>
            </a: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146</a:t>
            </a:fld>
            <a:endParaRPr lang="en-US" dirty="0"/>
          </a:p>
        </p:txBody>
      </p:sp>
      <p:sp>
        <p:nvSpPr>
          <p:cNvPr id="3" name="Rectangular Callout 2"/>
          <p:cNvSpPr/>
          <p:nvPr/>
        </p:nvSpPr>
        <p:spPr>
          <a:xfrm>
            <a:off x="4495800" y="76200"/>
            <a:ext cx="4648200" cy="1524000"/>
          </a:xfrm>
          <a:prstGeom prst="wedgeRectCallout">
            <a:avLst>
              <a:gd name="adj1" fmla="val -7044"/>
              <a:gd name="adj2" fmla="val 353528"/>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933450" lvl="1" indent="-533400"/>
            <a:r>
              <a:rPr lang="en-US" sz="1600" dirty="0" smtClean="0">
                <a:solidFill>
                  <a:schemeClr val="tx1"/>
                </a:solidFill>
                <a:ea typeface="ＭＳ Ｐゴシック" pitchFamily="34" charset="-128"/>
              </a:rPr>
              <a:t>LL</a:t>
            </a:r>
            <a:r>
              <a:rPr lang="en-US" sz="1600" dirty="0">
                <a:solidFill>
                  <a:schemeClr val="tx1"/>
                </a:solidFill>
                <a:ea typeface="ＭＳ Ｐゴシック" pitchFamily="34" charset="-128"/>
              </a:rPr>
              <a:t>= </a:t>
            </a:r>
            <a:r>
              <a:rPr lang="en-US" sz="1600" dirty="0" smtClean="0">
                <a:solidFill>
                  <a:schemeClr val="tx1"/>
                </a:solidFill>
                <a:latin typeface="Symbol" pitchFamily="18" charset="2"/>
                <a:ea typeface="ＭＳ Ｐゴシック" pitchFamily="34" charset="-128"/>
                <a:sym typeface="Symbol" pitchFamily="18" charset="2"/>
              </a:rPr>
              <a:t></a:t>
            </a:r>
            <a:r>
              <a:rPr lang="en-US" sz="1600" baseline="-25000" dirty="0" err="1">
                <a:solidFill>
                  <a:schemeClr val="tx1"/>
                </a:solidFill>
                <a:ea typeface="ＭＳ Ｐゴシック" pitchFamily="34" charset="-128"/>
                <a:sym typeface="Symbol" pitchFamily="18" charset="2"/>
              </a:rPr>
              <a:t>i</a:t>
            </a:r>
            <a:r>
              <a:rPr lang="en-US" sz="1600" baseline="-25000" dirty="0">
                <a:solidFill>
                  <a:schemeClr val="tx1"/>
                </a:solidFill>
                <a:ea typeface="ＭＳ Ｐゴシック" pitchFamily="34" charset="-128"/>
                <a:sym typeface="Symbol" pitchFamily="18" charset="2"/>
              </a:rPr>
              <a:t>=1,n</a:t>
            </a:r>
            <a:r>
              <a:rPr lang="en-US" sz="1600" dirty="0">
                <a:solidFill>
                  <a:schemeClr val="tx1"/>
                </a:solidFill>
                <a:ea typeface="ＭＳ Ｐゴシック" pitchFamily="34" charset="-128"/>
              </a:rPr>
              <a:t> log </a:t>
            </a:r>
            <a:r>
              <a:rPr lang="en-US" sz="1600" dirty="0">
                <a:solidFill>
                  <a:schemeClr val="tx1"/>
                </a:solidFill>
                <a:latin typeface="Symbol"/>
                <a:ea typeface="ＭＳ Ｐゴシック" pitchFamily="34" charset="-128"/>
                <a:sym typeface="Symbol"/>
              </a:rPr>
              <a:t></a:t>
            </a:r>
            <a:r>
              <a:rPr lang="en-US" sz="1600" baseline="-25000" dirty="0">
                <a:solidFill>
                  <a:schemeClr val="tx1"/>
                </a:solidFill>
                <a:latin typeface="Tahoma"/>
                <a:ea typeface="ＭＳ Ｐゴシック" pitchFamily="34" charset="-128"/>
                <a:sym typeface="Symbol"/>
              </a:rPr>
              <a:t>y=0</a:t>
            </a:r>
            <a:r>
              <a:rPr lang="en-US" sz="1600" baseline="-25000" dirty="0">
                <a:solidFill>
                  <a:schemeClr val="tx1"/>
                </a:solidFill>
                <a:latin typeface="Symbol"/>
                <a:ea typeface="ＭＳ Ｐゴシック" pitchFamily="34" charset="-128"/>
                <a:sym typeface="Symbol"/>
              </a:rPr>
              <a:t>,1</a:t>
            </a:r>
            <a:r>
              <a:rPr lang="en-US" sz="1600" dirty="0">
                <a:solidFill>
                  <a:schemeClr val="tx1"/>
                </a:solidFill>
                <a:ea typeface="ＭＳ Ｐゴシック" pitchFamily="34" charset="-128"/>
              </a:rPr>
              <a:t> P(D</a:t>
            </a:r>
            <a:r>
              <a:rPr lang="en-US" sz="1600" baseline="30000" dirty="0">
                <a:solidFill>
                  <a:schemeClr val="tx1"/>
                </a:solidFill>
                <a:ea typeface="ＭＳ Ｐゴシック" pitchFamily="34" charset="-128"/>
              </a:rPr>
              <a:t>i</a:t>
            </a:r>
            <a:r>
              <a:rPr lang="en-US" sz="1600" dirty="0">
                <a:solidFill>
                  <a:schemeClr val="tx1"/>
                </a:solidFill>
                <a:ea typeface="ＭＳ Ｐゴシック" pitchFamily="34" charset="-128"/>
              </a:rPr>
              <a:t>, y | </a:t>
            </a:r>
            <a:r>
              <a:rPr lang="en-US" sz="1600" dirty="0" err="1">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a:t>
            </a:r>
            <a:r>
              <a:rPr lang="en-US" sz="1600" dirty="0">
                <a:solidFill>
                  <a:schemeClr val="tx1"/>
                </a:solidFill>
                <a:ea typeface="ＭＳ Ｐゴシック" pitchFamily="34" charset="-128"/>
              </a:rPr>
              <a:t>) </a:t>
            </a:r>
            <a:r>
              <a:rPr lang="en-US" sz="1600" dirty="0" smtClean="0">
                <a:solidFill>
                  <a:schemeClr val="tx1"/>
                </a:solidFill>
                <a:ea typeface="ＭＳ Ｐゴシック" pitchFamily="34" charset="-128"/>
              </a:rPr>
              <a:t>=</a:t>
            </a:r>
          </a:p>
          <a:p>
            <a:pPr marL="933450" lvl="1" indent="-533400"/>
            <a:r>
              <a:rPr lang="en-US" sz="1600" dirty="0">
                <a:solidFill>
                  <a:schemeClr val="tx1"/>
                </a:solidFill>
                <a:ea typeface="ＭＳ Ｐゴシック" pitchFamily="34" charset="-128"/>
              </a:rPr>
              <a:t> </a:t>
            </a:r>
            <a:r>
              <a:rPr lang="en-US" sz="1600" dirty="0" smtClean="0">
                <a:solidFill>
                  <a:schemeClr val="tx1"/>
                </a:solidFill>
                <a:ea typeface="ＭＳ Ｐゴシック" pitchFamily="34" charset="-128"/>
              </a:rPr>
              <a:t>   = </a:t>
            </a:r>
            <a:r>
              <a:rPr lang="en-US" sz="1600" dirty="0" smtClean="0">
                <a:solidFill>
                  <a:schemeClr val="tx1"/>
                </a:solidFill>
                <a:latin typeface="Symbol" pitchFamily="18" charset="2"/>
                <a:ea typeface="ＭＳ Ｐゴシック" pitchFamily="34" charset="-128"/>
                <a:sym typeface="Symbol" pitchFamily="18" charset="2"/>
              </a:rPr>
              <a:t></a:t>
            </a:r>
            <a:r>
              <a:rPr lang="en-US" sz="1600" baseline="-25000" dirty="0" err="1">
                <a:solidFill>
                  <a:schemeClr val="tx1"/>
                </a:solidFill>
                <a:ea typeface="ＭＳ Ｐゴシック" pitchFamily="34" charset="-128"/>
                <a:sym typeface="Symbol" pitchFamily="18" charset="2"/>
              </a:rPr>
              <a:t>i</a:t>
            </a:r>
            <a:r>
              <a:rPr lang="en-US" sz="1600" baseline="-25000" dirty="0">
                <a:solidFill>
                  <a:schemeClr val="tx1"/>
                </a:solidFill>
                <a:ea typeface="ＭＳ Ｐゴシック" pitchFamily="34" charset="-128"/>
                <a:sym typeface="Symbol" pitchFamily="18" charset="2"/>
              </a:rPr>
              <a:t>=1,n</a:t>
            </a:r>
            <a:r>
              <a:rPr lang="en-US" sz="1600" dirty="0">
                <a:solidFill>
                  <a:schemeClr val="tx1"/>
                </a:solidFill>
                <a:ea typeface="ＭＳ Ｐゴシック" pitchFamily="34" charset="-128"/>
              </a:rPr>
              <a:t> log </a:t>
            </a:r>
            <a:r>
              <a:rPr lang="en-US" sz="1600" dirty="0" smtClean="0">
                <a:solidFill>
                  <a:schemeClr val="tx1"/>
                </a:solidFill>
                <a:latin typeface="Symbol"/>
                <a:ea typeface="ＭＳ Ｐゴシック" pitchFamily="34" charset="-128"/>
                <a:sym typeface="Symbol"/>
              </a:rPr>
              <a:t></a:t>
            </a:r>
            <a:r>
              <a:rPr lang="en-US" sz="1600" baseline="-25000" dirty="0">
                <a:solidFill>
                  <a:schemeClr val="tx1"/>
                </a:solidFill>
                <a:latin typeface="Tahoma"/>
                <a:ea typeface="ＭＳ Ｐゴシック" pitchFamily="34" charset="-128"/>
                <a:sym typeface="Symbol"/>
              </a:rPr>
              <a:t>y=0</a:t>
            </a:r>
            <a:r>
              <a:rPr lang="en-US" sz="1600" baseline="-25000" dirty="0">
                <a:solidFill>
                  <a:schemeClr val="tx1"/>
                </a:solidFill>
                <a:latin typeface="Symbol"/>
                <a:ea typeface="ＭＳ Ｐゴシック" pitchFamily="34" charset="-128"/>
                <a:sym typeface="Symbol"/>
              </a:rPr>
              <a:t>,1</a:t>
            </a:r>
            <a:r>
              <a:rPr lang="en-US" sz="1600" dirty="0">
                <a:solidFill>
                  <a:schemeClr val="tx1"/>
                </a:solidFill>
                <a:ea typeface="ＭＳ Ｐゴシック" pitchFamily="34" charset="-128"/>
              </a:rPr>
              <a:t> </a:t>
            </a:r>
            <a:r>
              <a:rPr lang="en-US" sz="1600" dirty="0" smtClean="0">
                <a:solidFill>
                  <a:schemeClr val="tx1"/>
                </a:solidFill>
                <a:ea typeface="ＭＳ Ｐゴシック" pitchFamily="34" charset="-128"/>
              </a:rPr>
              <a:t>P(</a:t>
            </a:r>
            <a:r>
              <a:rPr lang="en-US" sz="1600" dirty="0" err="1" smtClean="0">
                <a:solidFill>
                  <a:schemeClr val="tx1"/>
                </a:solidFill>
                <a:ea typeface="ＭＳ Ｐゴシック" pitchFamily="34" charset="-128"/>
              </a:rPr>
              <a:t>D</a:t>
            </a:r>
            <a:r>
              <a:rPr lang="en-US" sz="1600" baseline="30000" dirty="0" err="1" smtClean="0">
                <a:solidFill>
                  <a:schemeClr val="tx1"/>
                </a:solidFill>
                <a:ea typeface="ＭＳ Ｐゴシック" pitchFamily="34" charset="-128"/>
              </a:rPr>
              <a:t>i</a:t>
            </a:r>
            <a:r>
              <a:rPr lang="en-US" sz="1600" dirty="0" err="1" smtClean="0">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 </a:t>
            </a:r>
            <a:r>
              <a:rPr lang="en-US" sz="1600" dirty="0" smtClean="0">
                <a:solidFill>
                  <a:schemeClr val="tx1"/>
                </a:solidFill>
                <a:latin typeface="Symbol" pitchFamily="18" charset="2"/>
                <a:ea typeface="ＭＳ Ｐゴシック" pitchFamily="34" charset="-128"/>
                <a:sym typeface="Symbol" pitchFamily="18" charset="2"/>
              </a:rPr>
              <a:t>)</a:t>
            </a:r>
            <a:r>
              <a:rPr lang="en-US" sz="1600" dirty="0" smtClean="0">
                <a:solidFill>
                  <a:schemeClr val="tx1"/>
                </a:solidFill>
                <a:ea typeface="ＭＳ Ｐゴシック" pitchFamily="34" charset="-128"/>
              </a:rPr>
              <a:t>P(</a:t>
            </a:r>
            <a:r>
              <a:rPr lang="en-US" sz="1600" dirty="0" err="1" smtClean="0">
                <a:solidFill>
                  <a:schemeClr val="tx1"/>
                </a:solidFill>
                <a:ea typeface="ＭＳ Ｐゴシック" pitchFamily="34" charset="-128"/>
              </a:rPr>
              <a:t>y|D</a:t>
            </a:r>
            <a:r>
              <a:rPr lang="en-US" sz="1600" baseline="30000" dirty="0" err="1" smtClean="0">
                <a:solidFill>
                  <a:schemeClr val="tx1"/>
                </a:solidFill>
                <a:ea typeface="ＭＳ Ｐゴシック" pitchFamily="34" charset="-128"/>
              </a:rPr>
              <a:t>i</a:t>
            </a:r>
            <a:r>
              <a:rPr lang="en-US" sz="1600" dirty="0" err="1" smtClean="0">
                <a:solidFill>
                  <a:schemeClr val="tx1"/>
                </a:solidFill>
                <a:ea typeface="ＭＳ Ｐゴシック" pitchFamily="34" charset="-128"/>
              </a:rPr>
              <a:t>,p,q</a:t>
            </a:r>
            <a:r>
              <a:rPr lang="en-US" sz="1600" dirty="0" smtClean="0">
                <a:solidFill>
                  <a:schemeClr val="tx1"/>
                </a:solidFill>
                <a:ea typeface="ＭＳ Ｐゴシック" pitchFamily="34" charset="-128"/>
              </a:rPr>
              <a:t>,</a:t>
            </a:r>
            <a:r>
              <a:rPr lang="en-US" sz="1600" dirty="0" smtClean="0">
                <a:solidFill>
                  <a:schemeClr val="tx1"/>
                </a:solidFill>
                <a:latin typeface="Symbol" pitchFamily="18" charset="2"/>
                <a:ea typeface="ＭＳ Ｐゴシック" pitchFamily="34" charset="-128"/>
                <a:sym typeface="Symbol" pitchFamily="18" charset="2"/>
              </a:rPr>
              <a:t></a:t>
            </a:r>
            <a:r>
              <a:rPr lang="en-US" sz="1600" dirty="0" smtClean="0">
                <a:solidFill>
                  <a:schemeClr val="tx1"/>
                </a:solidFill>
                <a:ea typeface="ＭＳ Ｐゴシック" pitchFamily="34" charset="-128"/>
              </a:rPr>
              <a:t>) = </a:t>
            </a:r>
          </a:p>
          <a:p>
            <a:pPr marL="400050" lvl="1"/>
            <a:r>
              <a:rPr lang="en-US" sz="1600" dirty="0" smtClean="0">
                <a:solidFill>
                  <a:schemeClr val="tx1"/>
                </a:solidFill>
                <a:latin typeface="+mj-lt"/>
                <a:ea typeface="ＭＳ Ｐゴシック" pitchFamily="34" charset="-128"/>
                <a:sym typeface="Symbol" pitchFamily="18" charset="2"/>
              </a:rPr>
              <a:t>    =</a:t>
            </a:r>
            <a:r>
              <a:rPr lang="en-US" sz="1600" dirty="0" smtClean="0">
                <a:solidFill>
                  <a:schemeClr val="tx1"/>
                </a:solidFill>
                <a:latin typeface="Symbol" pitchFamily="18" charset="2"/>
                <a:ea typeface="ＭＳ Ｐゴシック" pitchFamily="34" charset="-128"/>
                <a:sym typeface="Symbol" pitchFamily="18" charset="2"/>
              </a:rPr>
              <a:t> </a:t>
            </a:r>
            <a:r>
              <a:rPr lang="en-US" sz="1600" baseline="-25000" dirty="0" err="1">
                <a:solidFill>
                  <a:schemeClr val="tx1"/>
                </a:solidFill>
                <a:ea typeface="ＭＳ Ｐゴシック" pitchFamily="34" charset="-128"/>
                <a:sym typeface="Symbol" pitchFamily="18" charset="2"/>
              </a:rPr>
              <a:t>i</a:t>
            </a:r>
            <a:r>
              <a:rPr lang="en-US" sz="1600" baseline="-25000" dirty="0">
                <a:solidFill>
                  <a:schemeClr val="tx1"/>
                </a:solidFill>
                <a:ea typeface="ＭＳ Ｐゴシック" pitchFamily="34" charset="-128"/>
                <a:sym typeface="Symbol" pitchFamily="18" charset="2"/>
              </a:rPr>
              <a:t>=1,n</a:t>
            </a:r>
            <a:r>
              <a:rPr lang="en-US" sz="1600" dirty="0">
                <a:solidFill>
                  <a:schemeClr val="tx1"/>
                </a:solidFill>
                <a:ea typeface="ＭＳ Ｐゴシック" pitchFamily="34" charset="-128"/>
              </a:rPr>
              <a:t> log </a:t>
            </a:r>
            <a:r>
              <a:rPr lang="en-US" sz="1600" dirty="0" err="1" smtClean="0">
                <a:solidFill>
                  <a:schemeClr val="tx1"/>
                </a:solidFill>
                <a:ea typeface="ＭＳ Ｐゴシック" pitchFamily="34" charset="-128"/>
              </a:rPr>
              <a:t>E_</a:t>
            </a:r>
            <a:r>
              <a:rPr lang="en-US" sz="1600" dirty="0" err="1" smtClean="0">
                <a:solidFill>
                  <a:srgbClr val="FF0000"/>
                </a:solidFill>
                <a:ea typeface="ＭＳ Ｐゴシック" pitchFamily="34" charset="-128"/>
              </a:rPr>
              <a:t>y</a:t>
            </a:r>
            <a:r>
              <a:rPr lang="en-US" sz="1600" dirty="0" smtClean="0">
                <a:solidFill>
                  <a:schemeClr val="tx1"/>
                </a:solidFill>
                <a:ea typeface="ＭＳ Ｐゴシック" pitchFamily="34" charset="-128"/>
              </a:rPr>
              <a:t> P(D</a:t>
            </a:r>
            <a:r>
              <a:rPr lang="en-US" sz="1600" baseline="30000" dirty="0" smtClean="0">
                <a:solidFill>
                  <a:schemeClr val="tx1"/>
                </a:solidFill>
                <a:ea typeface="ＭＳ Ｐゴシック" pitchFamily="34" charset="-128"/>
              </a:rPr>
              <a:t>i</a:t>
            </a:r>
            <a:r>
              <a:rPr lang="en-US" sz="1600" dirty="0" smtClean="0">
                <a:solidFill>
                  <a:schemeClr val="tx1"/>
                </a:solidFill>
                <a:ea typeface="ＭＳ Ｐゴシック" pitchFamily="34" charset="-128"/>
              </a:rPr>
              <a:t> |</a:t>
            </a:r>
            <a:r>
              <a:rPr lang="en-US" sz="1600" dirty="0" err="1" smtClean="0">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a:t>
            </a:r>
            <a:r>
              <a:rPr lang="en-US" sz="1600" dirty="0" smtClean="0">
                <a:solidFill>
                  <a:schemeClr val="tx1"/>
                </a:solidFill>
                <a:ea typeface="ＭＳ Ｐゴシック" pitchFamily="34" charset="-128"/>
              </a:rPr>
              <a:t>) </a:t>
            </a:r>
            <a:r>
              <a:rPr lang="en-US" sz="1600" dirty="0" smtClean="0">
                <a:solidFill>
                  <a:schemeClr val="tx1"/>
                </a:solidFill>
                <a:latin typeface="cmsy10"/>
                <a:ea typeface="ＭＳ Ｐゴシック" pitchFamily="34" charset="-128"/>
                <a:sym typeface="Symbol" pitchFamily="18" charset="2"/>
              </a:rPr>
              <a:t>¸</a:t>
            </a:r>
            <a:r>
              <a:rPr lang="en-US" sz="1600" dirty="0" smtClean="0">
                <a:solidFill>
                  <a:schemeClr val="tx1"/>
                </a:solidFill>
                <a:latin typeface="+mj-lt"/>
                <a:ea typeface="ＭＳ Ｐゴシック" pitchFamily="34" charset="-128"/>
                <a:sym typeface="Symbol" pitchFamily="18" charset="2"/>
              </a:rPr>
              <a:t> </a:t>
            </a:r>
          </a:p>
          <a:p>
            <a:pPr marL="400050" lvl="1"/>
            <a:r>
              <a:rPr lang="en-US" sz="1600" dirty="0" smtClean="0">
                <a:solidFill>
                  <a:schemeClr val="tx1"/>
                </a:solidFill>
                <a:latin typeface="cmsy10"/>
                <a:ea typeface="ＭＳ Ｐゴシック" pitchFamily="34" charset="-128"/>
                <a:sym typeface="Symbol" pitchFamily="18" charset="2"/>
              </a:rPr>
              <a:t>   ¸</a:t>
            </a:r>
            <a:r>
              <a:rPr lang="en-US" sz="1600" dirty="0" smtClean="0">
                <a:solidFill>
                  <a:schemeClr val="tx1"/>
                </a:solidFill>
                <a:latin typeface="+mj-lt"/>
                <a:ea typeface="ＭＳ Ｐゴシック" pitchFamily="34" charset="-128"/>
                <a:sym typeface="Symbol" pitchFamily="18" charset="2"/>
              </a:rPr>
              <a:t> </a:t>
            </a:r>
            <a:r>
              <a:rPr lang="en-US" sz="1600" dirty="0" smtClean="0">
                <a:solidFill>
                  <a:schemeClr val="tx1"/>
                </a:solidFill>
                <a:latin typeface="Symbol" pitchFamily="18" charset="2"/>
                <a:ea typeface="ＭＳ Ｐゴシック" pitchFamily="34" charset="-128"/>
                <a:sym typeface="Symbol" pitchFamily="18" charset="2"/>
              </a:rPr>
              <a:t></a:t>
            </a:r>
            <a:r>
              <a:rPr lang="en-US" sz="1600" baseline="-25000" dirty="0" err="1">
                <a:solidFill>
                  <a:schemeClr val="tx1"/>
                </a:solidFill>
                <a:ea typeface="ＭＳ Ｐゴシック" pitchFamily="34" charset="-128"/>
                <a:sym typeface="Symbol" pitchFamily="18" charset="2"/>
              </a:rPr>
              <a:t>i</a:t>
            </a:r>
            <a:r>
              <a:rPr lang="en-US" sz="1600" baseline="-25000" dirty="0">
                <a:solidFill>
                  <a:schemeClr val="tx1"/>
                </a:solidFill>
                <a:ea typeface="ＭＳ Ｐゴシック" pitchFamily="34" charset="-128"/>
                <a:sym typeface="Symbol" pitchFamily="18" charset="2"/>
              </a:rPr>
              <a:t>=1,n</a:t>
            </a:r>
            <a:r>
              <a:rPr lang="en-US" sz="1600" dirty="0">
                <a:solidFill>
                  <a:schemeClr val="tx1"/>
                </a:solidFill>
                <a:ea typeface="ＭＳ Ｐゴシック" pitchFamily="34" charset="-128"/>
              </a:rPr>
              <a:t> </a:t>
            </a:r>
            <a:r>
              <a:rPr lang="en-US" sz="1600" dirty="0" err="1" smtClean="0">
                <a:solidFill>
                  <a:schemeClr val="tx1"/>
                </a:solidFill>
                <a:ea typeface="ＭＳ Ｐゴシック" pitchFamily="34" charset="-128"/>
              </a:rPr>
              <a:t>E_</a:t>
            </a:r>
            <a:r>
              <a:rPr lang="en-US" sz="1600" dirty="0" err="1" smtClean="0">
                <a:solidFill>
                  <a:srgbClr val="FF0000"/>
                </a:solidFill>
                <a:ea typeface="ＭＳ Ｐゴシック" pitchFamily="34" charset="-128"/>
              </a:rPr>
              <a:t>y</a:t>
            </a:r>
            <a:r>
              <a:rPr lang="en-US" sz="1600" dirty="0" smtClean="0">
                <a:solidFill>
                  <a:schemeClr val="tx1"/>
                </a:solidFill>
                <a:ea typeface="ＭＳ Ｐゴシック" pitchFamily="34" charset="-128"/>
              </a:rPr>
              <a:t> log P(D</a:t>
            </a:r>
            <a:r>
              <a:rPr lang="en-US" sz="1600" baseline="30000" dirty="0" smtClean="0">
                <a:solidFill>
                  <a:schemeClr val="tx1"/>
                </a:solidFill>
                <a:ea typeface="ＭＳ Ｐゴシック" pitchFamily="34" charset="-128"/>
              </a:rPr>
              <a:t>i</a:t>
            </a:r>
            <a:r>
              <a:rPr lang="en-US" sz="1600" dirty="0" smtClean="0">
                <a:solidFill>
                  <a:schemeClr val="tx1"/>
                </a:solidFill>
                <a:ea typeface="ＭＳ Ｐゴシック" pitchFamily="34" charset="-128"/>
              </a:rPr>
              <a:t> |</a:t>
            </a:r>
            <a:r>
              <a:rPr lang="en-US" sz="1600" dirty="0" err="1" smtClean="0">
                <a:solidFill>
                  <a:schemeClr val="tx1"/>
                </a:solidFill>
                <a:ea typeface="ＭＳ Ｐゴシック" pitchFamily="34" charset="-128"/>
              </a:rPr>
              <a:t>p,q</a:t>
            </a:r>
            <a:r>
              <a:rPr lang="en-US" sz="1600" dirty="0">
                <a:solidFill>
                  <a:schemeClr val="tx1"/>
                </a:solidFill>
                <a:ea typeface="ＭＳ Ｐゴシック" pitchFamily="34" charset="-128"/>
              </a:rPr>
              <a:t>,</a:t>
            </a:r>
            <a:r>
              <a:rPr lang="en-US" sz="1600" dirty="0">
                <a:solidFill>
                  <a:schemeClr val="tx1"/>
                </a:solidFill>
                <a:latin typeface="Symbol" pitchFamily="18" charset="2"/>
                <a:ea typeface="ＭＳ Ｐゴシック" pitchFamily="34" charset="-128"/>
                <a:sym typeface="Symbol" pitchFamily="18" charset="2"/>
              </a:rPr>
              <a:t> </a:t>
            </a:r>
            <a:r>
              <a:rPr lang="en-US" sz="1600" dirty="0" smtClean="0">
                <a:solidFill>
                  <a:schemeClr val="tx1"/>
                </a:solidFill>
                <a:ea typeface="ＭＳ Ｐゴシック" pitchFamily="34" charset="-128"/>
              </a:rPr>
              <a:t>)</a:t>
            </a:r>
          </a:p>
          <a:p>
            <a:pPr marL="400050" lvl="1"/>
            <a:r>
              <a:rPr lang="en-US" sz="1600" dirty="0" smtClean="0">
                <a:solidFill>
                  <a:schemeClr val="tx1"/>
                </a:solidFill>
                <a:ea typeface="ＭＳ Ｐゴシック" pitchFamily="34" charset="-128"/>
              </a:rPr>
              <a:t>Where the inequality is due to Jensen’s Inequality.</a:t>
            </a:r>
          </a:p>
          <a:p>
            <a:pPr marL="400050" lvl="1"/>
            <a:r>
              <a:rPr lang="en-US" sz="1600" dirty="0" smtClean="0">
                <a:solidFill>
                  <a:schemeClr val="tx1"/>
                </a:solidFill>
                <a:ea typeface="ＭＳ Ｐゴシック" pitchFamily="34" charset="-128"/>
              </a:rPr>
              <a:t>We maximize a lower bound on the Likelihood. </a:t>
            </a:r>
            <a:endParaRPr lang="en-US" sz="1800" dirty="0">
              <a:solidFill>
                <a:srgbClr val="0000FF"/>
              </a:solidFill>
              <a:ea typeface="ＭＳ Ｐゴシック" pitchFamily="34" charset="-128"/>
            </a:endParaRPr>
          </a:p>
        </p:txBody>
      </p:sp>
      <p:cxnSp>
        <p:nvCxnSpPr>
          <p:cNvPr id="5" name="Straight Connector 4"/>
          <p:cNvCxnSpPr/>
          <p:nvPr/>
        </p:nvCxnSpPr>
        <p:spPr>
          <a:xfrm>
            <a:off x="7543800" y="6096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668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92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2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26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righ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 III</a:t>
            </a:r>
            <a:endParaRPr lang="en-US" smtClean="0">
              <a:solidFill>
                <a:srgbClr val="FF00FF"/>
              </a:solidFill>
              <a:ea typeface="ＭＳ Ｐゴシック" pitchFamily="34" charset="-128"/>
            </a:endParaRPr>
          </a:p>
        </p:txBody>
      </p:sp>
      <p:sp>
        <p:nvSpPr>
          <p:cNvPr id="1161219" name="Rectangle 3"/>
          <p:cNvSpPr>
            <a:spLocks noGrp="1" noChangeArrowheads="1"/>
          </p:cNvSpPr>
          <p:nvPr>
            <p:ph type="body" sz="half" idx="4294967295"/>
          </p:nvPr>
        </p:nvSpPr>
        <p:spPr>
          <a:xfrm>
            <a:off x="838200" y="1295400"/>
            <a:ext cx="8305800" cy="4800600"/>
          </a:xfrm>
        </p:spPr>
        <p:txBody>
          <a:bodyPr/>
          <a:lstStyle/>
          <a:p>
            <a:pPr marL="533400" indent="-533400" eaLnBrk="1" hangingPunct="1"/>
            <a:r>
              <a:rPr lang="en-US" dirty="0" smtClean="0">
                <a:solidFill>
                  <a:srgbClr val="000066"/>
                </a:solidFill>
                <a:ea typeface="ＭＳ Ｐゴシック" pitchFamily="34" charset="-128"/>
              </a:rPr>
              <a:t>We </a:t>
            </a:r>
            <a:r>
              <a:rPr lang="en-US" dirty="0" smtClean="0">
                <a:solidFill>
                  <a:srgbClr val="0000FF"/>
                </a:solidFill>
                <a:ea typeface="ＭＳ Ｐゴシック" pitchFamily="34" charset="-128"/>
              </a:rPr>
              <a:t>maximize the expectation of this random variable (over the coin name).</a:t>
            </a:r>
          </a:p>
          <a:p>
            <a:pPr marL="533400" indent="-533400" eaLnBrk="1" hangingPunct="1">
              <a:buFont typeface="Wingdings" pitchFamily="2" charset="2"/>
              <a:buNone/>
            </a:pPr>
            <a:r>
              <a:rPr lang="en-US" sz="2000" dirty="0" smtClean="0">
                <a:solidFill>
                  <a:srgbClr val="0000FF"/>
                </a:solidFill>
                <a:ea typeface="ＭＳ Ｐゴシック" pitchFamily="34" charset="-128"/>
              </a:rPr>
              <a:t>    </a:t>
            </a:r>
          </a:p>
          <a:p>
            <a:pPr marL="533400" indent="-533400" eaLnBrk="1" hangingPunct="1">
              <a:buFont typeface="Wingdings" pitchFamily="2" charset="2"/>
              <a:buNone/>
            </a:pPr>
            <a:r>
              <a:rPr lang="en-US" sz="2000" dirty="0" smtClean="0">
                <a:solidFill>
                  <a:srgbClr val="0000FF"/>
                </a:solidFill>
                <a:ea typeface="ＭＳ Ｐゴシック" pitchFamily="34" charset="-128"/>
              </a:rPr>
              <a:t>  E[LL] = E[</a:t>
            </a:r>
            <a:r>
              <a:rPr lang="en-US" sz="2000" dirty="0" smtClean="0">
                <a:solidFill>
                  <a:srgbClr val="0000FF"/>
                </a:solidFill>
                <a:latin typeface="Symbol" pitchFamily="18" charset="2"/>
                <a:ea typeface="ＭＳ Ｐゴシック" pitchFamily="34" charset="-128"/>
                <a:sym typeface="Symbol" pitchFamily="18" charset="2"/>
              </a:rPr>
              <a:t></a:t>
            </a:r>
            <a:r>
              <a:rPr lang="en-US" sz="2000" baseline="-25000" dirty="0" err="1" smtClean="0">
                <a:solidFill>
                  <a:srgbClr val="0000FF"/>
                </a:solidFill>
                <a:ea typeface="ＭＳ Ｐゴシック" pitchFamily="34" charset="-128"/>
                <a:sym typeface="Symbol" pitchFamily="18" charset="2"/>
              </a:rPr>
              <a:t>i</a:t>
            </a:r>
            <a:r>
              <a:rPr lang="en-US" sz="2000" baseline="-25000" dirty="0" smtClean="0">
                <a:solidFill>
                  <a:srgbClr val="0000FF"/>
                </a:solidFill>
                <a:ea typeface="ＭＳ Ｐゴシック" pitchFamily="34" charset="-128"/>
                <a:sym typeface="Symbol" pitchFamily="18" charset="2"/>
              </a:rPr>
              <a:t>=1,n</a:t>
            </a: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a:t>
            </a:r>
            <a:r>
              <a:rPr lang="en-US" sz="2000" dirty="0" smtClean="0">
                <a:solidFill>
                  <a:srgbClr val="0000FF"/>
                </a:solidFill>
                <a:latin typeface="Symbol" pitchFamily="18" charset="2"/>
                <a:ea typeface="ＭＳ Ｐゴシック" pitchFamily="34" charset="-128"/>
                <a:sym typeface="Symbol" pitchFamily="18" charset="2"/>
              </a:rPr>
              <a:t></a:t>
            </a:r>
            <a:r>
              <a:rPr lang="en-US" sz="2000" baseline="-25000" dirty="0" err="1" smtClean="0">
                <a:solidFill>
                  <a:srgbClr val="0000FF"/>
                </a:solidFill>
                <a:ea typeface="ＭＳ Ｐゴシック" pitchFamily="34" charset="-128"/>
                <a:sym typeface="Symbol" pitchFamily="18" charset="2"/>
              </a:rPr>
              <a:t>i</a:t>
            </a:r>
            <a:r>
              <a:rPr lang="en-US" sz="2000" baseline="-25000" dirty="0" smtClean="0">
                <a:solidFill>
                  <a:srgbClr val="0000FF"/>
                </a:solidFill>
                <a:ea typeface="ＭＳ Ｐゴシック" pitchFamily="34" charset="-128"/>
                <a:sym typeface="Symbol" pitchFamily="18" charset="2"/>
              </a:rPr>
              <a:t>=1,n</a:t>
            </a:r>
            <a:r>
              <a:rPr lang="en-US" sz="2000" dirty="0" smtClean="0">
                <a:solidFill>
                  <a:srgbClr val="0000FF"/>
                </a:solidFill>
                <a:ea typeface="ＭＳ Ｐゴシック" pitchFamily="34" charset="-128"/>
              </a:rPr>
              <a:t>E[log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a:t>
            </a:r>
          </a:p>
          <a:p>
            <a:pPr marL="533400" indent="-533400" eaLnBrk="1" hangingPunct="1">
              <a:buFont typeface="Wingdings" pitchFamily="2" charset="2"/>
              <a:buNone/>
            </a:pPr>
            <a:r>
              <a:rPr lang="en-US" sz="2000" dirty="0" smtClean="0">
                <a:solidFill>
                  <a:srgbClr val="0000FF"/>
                </a:solidFill>
                <a:ea typeface="ＭＳ Ｐゴシック" pitchFamily="34" charset="-128"/>
              </a:rPr>
              <a:t>            =  </a:t>
            </a:r>
            <a:r>
              <a:rPr lang="en-US" sz="2000" dirty="0" smtClean="0">
                <a:solidFill>
                  <a:srgbClr val="0000FF"/>
                </a:solidFill>
                <a:latin typeface="Symbol" pitchFamily="18" charset="2"/>
                <a:ea typeface="ＭＳ Ｐゴシック" pitchFamily="34" charset="-128"/>
                <a:sym typeface="Symbol" pitchFamily="18" charset="2"/>
              </a:rPr>
              <a:t></a:t>
            </a:r>
            <a:r>
              <a:rPr lang="en-US" sz="2000" baseline="-25000" dirty="0" err="1" smtClean="0">
                <a:solidFill>
                  <a:srgbClr val="0000FF"/>
                </a:solidFill>
                <a:ea typeface="ＭＳ Ｐゴシック" pitchFamily="34" charset="-128"/>
                <a:sym typeface="Symbol" pitchFamily="18" charset="2"/>
              </a:rPr>
              <a:t>i</a:t>
            </a:r>
            <a:r>
              <a:rPr lang="en-US" sz="2000" baseline="-25000" dirty="0" smtClean="0">
                <a:solidFill>
                  <a:srgbClr val="0000FF"/>
                </a:solidFill>
                <a:ea typeface="ＭＳ Ｐゴシック" pitchFamily="34" charset="-128"/>
                <a:sym typeface="Symbol" pitchFamily="18" charset="2"/>
              </a:rPr>
              <a:t>=1,n</a:t>
            </a:r>
            <a:r>
              <a:rPr lang="en-US" sz="2000" dirty="0" smtClean="0">
                <a:solidFill>
                  <a:srgbClr val="0000FF"/>
                </a:solidFill>
                <a:ea typeface="ＭＳ Ｐゴシック" pitchFamily="34" charset="-128"/>
              </a:rPr>
              <a:t> 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1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(1-P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0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a:t>
            </a:r>
          </a:p>
          <a:p>
            <a:pPr marL="533400" indent="-533400" eaLnBrk="1" hangingPunct="1"/>
            <a:endParaRPr lang="en-US" sz="2000" dirty="0" smtClean="0">
              <a:solidFill>
                <a:srgbClr val="000066"/>
              </a:solidFill>
              <a:ea typeface="ＭＳ Ｐゴシック" pitchFamily="34" charset="-128"/>
            </a:endParaRPr>
          </a:p>
          <a:p>
            <a:pPr marL="533400" indent="-533400" eaLnBrk="1" hangingPunct="1"/>
            <a:r>
              <a:rPr lang="en-US" dirty="0" smtClean="0">
                <a:solidFill>
                  <a:srgbClr val="000066"/>
                </a:solidFill>
                <a:ea typeface="ＭＳ Ｐゴシック" pitchFamily="34" charset="-128"/>
              </a:rPr>
              <a:t>This is due to the linearity of the expectation and the random variable definition:</a:t>
            </a:r>
          </a:p>
          <a:p>
            <a:pPr marL="533400" indent="-533400" eaLnBrk="1" hangingPunct="1">
              <a:buFont typeface="Wingdings" pitchFamily="2" charset="2"/>
              <a:buNone/>
            </a:pPr>
            <a:r>
              <a:rPr lang="en-US" sz="2000" dirty="0" smtClean="0">
                <a:solidFill>
                  <a:srgbClr val="0000FF"/>
                </a:solidFill>
                <a:ea typeface="ＭＳ Ｐゴシック" pitchFamily="34" charset="-128"/>
              </a:rPr>
              <a:t>        </a:t>
            </a:r>
          </a:p>
          <a:p>
            <a:pPr marL="533400" indent="-533400" eaLnBrk="1" hangingPunct="1">
              <a:buFont typeface="Wingdings" pitchFamily="2" charset="2"/>
              <a:buNone/>
            </a:pP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y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1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with Probability  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a:t>
            </a:r>
          </a:p>
          <a:p>
            <a:pPr marL="533400" indent="-533400" eaLnBrk="1" hangingPunct="1">
              <a:buFont typeface="Wingdings" pitchFamily="2" charset="2"/>
              <a:buNone/>
            </a:pPr>
            <a:r>
              <a:rPr lang="en-US" sz="2000" dirty="0" smtClean="0">
                <a:solidFill>
                  <a:srgbClr val="0000FF"/>
                </a:solidFill>
                <a:ea typeface="ＭＳ Ｐゴシック" pitchFamily="34" charset="-128"/>
              </a:rPr>
              <a:t>                                               log P(D</a:t>
            </a:r>
            <a:r>
              <a:rPr lang="en-US" sz="2000" baseline="30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0 | </a:t>
            </a:r>
            <a:r>
              <a:rPr lang="en-US" sz="2000" dirty="0" err="1" smtClean="0">
                <a:solidFill>
                  <a:srgbClr val="0000FF"/>
                </a:solidFill>
                <a:ea typeface="ＭＳ Ｐゴシック" pitchFamily="34" charset="-128"/>
              </a:rPr>
              <a:t>p,q</a:t>
            </a:r>
            <a:r>
              <a:rPr lang="en-US" sz="2000" dirty="0" smtClean="0">
                <a:solidFill>
                  <a:srgbClr val="0000FF"/>
                </a:solidFill>
                <a:ea typeface="ＭＳ Ｐゴシック" pitchFamily="34" charset="-128"/>
              </a:rPr>
              <a:t>,</a:t>
            </a:r>
            <a:r>
              <a:rPr lang="en-US" sz="2000" dirty="0" smtClean="0">
                <a:solidFill>
                  <a:srgbClr val="0000FF"/>
                </a:solidFill>
                <a:latin typeface="Symbol" pitchFamily="18" charset="2"/>
                <a:ea typeface="ＭＳ Ｐゴシック" pitchFamily="34" charset="-128"/>
                <a:sym typeface="Symbol" pitchFamily="18" charset="2"/>
              </a:rPr>
              <a:t> </a:t>
            </a:r>
            <a:r>
              <a:rPr lang="en-US" sz="2000" dirty="0" smtClean="0">
                <a:solidFill>
                  <a:srgbClr val="0000FF"/>
                </a:solidFill>
                <a:ea typeface="ＭＳ Ｐゴシック" pitchFamily="34" charset="-128"/>
              </a:rPr>
              <a:t>)   with Probability (1-P</a:t>
            </a:r>
            <a:r>
              <a:rPr lang="en-US" sz="2000" baseline="-25000" dirty="0" smtClean="0">
                <a:solidFill>
                  <a:srgbClr val="0000FF"/>
                </a:solidFill>
                <a:ea typeface="ＭＳ Ｐゴシック" pitchFamily="34" charset="-128"/>
              </a:rPr>
              <a:t>1</a:t>
            </a:r>
            <a:r>
              <a:rPr lang="en-US" sz="2000" baseline="15000" dirty="0" smtClean="0">
                <a:solidFill>
                  <a:srgbClr val="0000FF"/>
                </a:solidFill>
                <a:ea typeface="ＭＳ Ｐゴシック" pitchFamily="34" charset="-128"/>
              </a:rPr>
              <a:t>i</a:t>
            </a:r>
            <a:r>
              <a:rPr lang="en-US" sz="2000" dirty="0" smtClean="0">
                <a:solidFill>
                  <a:srgbClr val="0000FF"/>
                </a:solidFill>
                <a:ea typeface="ＭＳ Ｐゴシック" pitchFamily="34" charset="-128"/>
              </a:rPr>
              <a:t>) </a:t>
            </a:r>
          </a:p>
          <a:p>
            <a:pPr marL="533400" indent="-533400" eaLnBrk="1" hangingPunct="1"/>
            <a:endParaRPr lang="en-US" sz="2000" dirty="0" smtClean="0">
              <a:solidFill>
                <a:srgbClr val="000066"/>
              </a:solidFill>
              <a:ea typeface="ＭＳ Ｐゴシック" pitchFamily="34" charset="-128"/>
            </a:endParaRPr>
          </a:p>
          <a:p>
            <a:pPr marL="533400" indent="-533400" eaLnBrk="1" hangingPunct="1"/>
            <a:endParaRPr lang="en-US" sz="2000" dirty="0" smtClean="0">
              <a:solidFill>
                <a:srgbClr val="000066"/>
              </a:solidFill>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147</a:t>
            </a:fld>
            <a:endParaRPr lang="en-US" dirty="0"/>
          </a:p>
        </p:txBody>
      </p:sp>
      <p:cxnSp>
        <p:nvCxnSpPr>
          <p:cNvPr id="5" name="Straight Connector 4"/>
          <p:cNvCxnSpPr/>
          <p:nvPr/>
        </p:nvCxnSpPr>
        <p:spPr>
          <a:xfrm>
            <a:off x="4495800" y="2819400"/>
            <a:ext cx="2514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14149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61219">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61219">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61219">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61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smtClean="0">
                <a:ea typeface="ＭＳ Ｐゴシック" pitchFamily="34" charset="-128"/>
              </a:rPr>
              <a:t>EM Algorithm (Coins) - IV</a:t>
            </a:r>
            <a:endParaRPr lang="en-US" smtClean="0">
              <a:solidFill>
                <a:srgbClr val="FF00FF"/>
              </a:solidFill>
              <a:ea typeface="ＭＳ Ｐゴシック" pitchFamily="34" charset="-128"/>
            </a:endParaRPr>
          </a:p>
        </p:txBody>
      </p:sp>
      <p:sp>
        <p:nvSpPr>
          <p:cNvPr id="46084" name="Rectangle 3"/>
          <p:cNvSpPr>
            <a:spLocks noGrp="1" noChangeArrowheads="1"/>
          </p:cNvSpPr>
          <p:nvPr>
            <p:ph type="body" sz="half" idx="4294967295"/>
          </p:nvPr>
        </p:nvSpPr>
        <p:spPr>
          <a:xfrm>
            <a:off x="838200" y="1295400"/>
            <a:ext cx="8305800" cy="4800600"/>
          </a:xfrm>
        </p:spPr>
        <p:txBody>
          <a:bodyPr/>
          <a:lstStyle/>
          <a:p>
            <a:pPr marL="533400" indent="-533400" eaLnBrk="1" hangingPunct="1"/>
            <a:r>
              <a:rPr lang="en-US" b="1" dirty="0" smtClean="0">
                <a:solidFill>
                  <a:srgbClr val="000066"/>
                </a:solidFill>
                <a:ea typeface="ＭＳ Ｐゴシック" pitchFamily="34" charset="-128"/>
              </a:rPr>
              <a:t>Explicitly, we get:</a:t>
            </a:r>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dirty="0" smtClean="0">
              <a:solidFill>
                <a:srgbClr val="000066"/>
              </a:solidFill>
              <a:ea typeface="ＭＳ Ｐゴシック" pitchFamily="34" charset="-128"/>
            </a:endParaRPr>
          </a:p>
        </p:txBody>
      </p:sp>
      <p:graphicFrame>
        <p:nvGraphicFramePr>
          <p:cNvPr id="46082" name="Object 2"/>
          <p:cNvGraphicFramePr>
            <a:graphicFrameLocks noGrp="1" noChangeAspect="1"/>
          </p:cNvGraphicFramePr>
          <p:nvPr>
            <p:ph sz="half" idx="4294967295"/>
            <p:extLst/>
          </p:nvPr>
        </p:nvGraphicFramePr>
        <p:xfrm>
          <a:off x="1211262" y="2286000"/>
          <a:ext cx="7704138" cy="2986087"/>
        </p:xfrm>
        <a:graphic>
          <a:graphicData uri="http://schemas.openxmlformats.org/presentationml/2006/ole">
            <mc:AlternateContent xmlns:mc="http://schemas.openxmlformats.org/markup-compatibility/2006">
              <mc:Choice xmlns:v="urn:schemas-microsoft-com:vml" Requires="v">
                <p:oleObj spid="_x0000_s37892" name="Equation" r:id="rId4" imgW="4292280" imgH="1663560" progId="Equation.DSMT4">
                  <p:embed/>
                </p:oleObj>
              </mc:Choice>
              <mc:Fallback>
                <p:oleObj name="Equation" r:id="rId4" imgW="4292280" imgH="1663560" progId="Equation.DSMT4">
                  <p:embed/>
                  <p:pic>
                    <p:nvPicPr>
                      <p:cNvPr id="460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2" y="2286000"/>
                        <a:ext cx="7704138" cy="298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148</a:t>
            </a:fld>
            <a:endParaRPr lang="en-US" dirty="0"/>
          </a:p>
        </p:txBody>
      </p:sp>
    </p:spTree>
    <p:extLst>
      <p:ext uri="{BB962C8B-B14F-4D97-AF65-F5344CB8AC3E}">
        <p14:creationId xmlns:p14="http://schemas.microsoft.com/office/powerpoint/2010/main" val="3174508860"/>
      </p:ext>
    </p:extLst>
  </p:cSld>
  <p:clrMapOvr>
    <a:masterClrMapping/>
  </p:clrMapOvr>
  <p:transition>
    <p:zoom dir="in"/>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4" name="Rectangle 2"/>
          <p:cNvSpPr>
            <a:spLocks noGrp="1" noChangeArrowheads="1"/>
          </p:cNvSpPr>
          <p:nvPr>
            <p:ph type="title"/>
          </p:nvPr>
        </p:nvSpPr>
        <p:spPr/>
        <p:txBody>
          <a:bodyPr/>
          <a:lstStyle/>
          <a:p>
            <a:pPr eaLnBrk="1" hangingPunct="1"/>
            <a:r>
              <a:rPr lang="en-US" dirty="0" smtClean="0">
                <a:ea typeface="ＭＳ Ｐゴシック" pitchFamily="34" charset="-128"/>
              </a:rPr>
              <a:t>EM Algorithm (Coins) - V</a:t>
            </a:r>
          </a:p>
        </p:txBody>
      </p:sp>
      <p:sp>
        <p:nvSpPr>
          <p:cNvPr id="48135" name="Rectangle 3"/>
          <p:cNvSpPr>
            <a:spLocks noGrp="1" noChangeArrowheads="1"/>
          </p:cNvSpPr>
          <p:nvPr>
            <p:ph type="body" sz="half" idx="4294967295"/>
          </p:nvPr>
        </p:nvSpPr>
        <p:spPr>
          <a:xfrm>
            <a:off x="990600" y="1295400"/>
            <a:ext cx="8153400" cy="4800600"/>
          </a:xfrm>
        </p:spPr>
        <p:txBody>
          <a:bodyPr/>
          <a:lstStyle/>
          <a:p>
            <a:pPr marL="533400" indent="-533400" eaLnBrk="1" hangingPunct="1"/>
            <a:r>
              <a:rPr lang="en-US" dirty="0" smtClean="0">
                <a:solidFill>
                  <a:srgbClr val="000066"/>
                </a:solidFill>
                <a:ea typeface="ＭＳ Ｐゴシック" pitchFamily="34" charset="-128"/>
              </a:rPr>
              <a:t>Finally, to find the most likely parameters, we maximize the derivatives with respect to             : </a:t>
            </a:r>
          </a:p>
          <a:p>
            <a:pPr marL="533400" indent="-533400" eaLnBrk="1" hangingPunct="1"/>
            <a:r>
              <a:rPr lang="en-US" dirty="0" smtClean="0">
                <a:solidFill>
                  <a:srgbClr val="FF0000"/>
                </a:solidFill>
                <a:ea typeface="ＭＳ Ｐゴシック" pitchFamily="34" charset="-128"/>
              </a:rPr>
              <a:t>STEP 2: </a:t>
            </a:r>
            <a:r>
              <a:rPr lang="en-US" dirty="0" smtClean="0">
                <a:solidFill>
                  <a:srgbClr val="0000FF"/>
                </a:solidFill>
                <a:ea typeface="ＭＳ Ｐゴシック" pitchFamily="34" charset="-128"/>
              </a:rPr>
              <a:t>M</a:t>
            </a:r>
            <a:r>
              <a:rPr lang="en-US" dirty="0" smtClean="0">
                <a:solidFill>
                  <a:srgbClr val="FF0000"/>
                </a:solidFill>
                <a:ea typeface="ＭＳ Ｐゴシック" pitchFamily="34" charset="-128"/>
              </a:rPr>
              <a:t>aximization Step</a:t>
            </a:r>
          </a:p>
          <a:p>
            <a:pPr marL="533400" indent="-533400" eaLnBrk="1" hangingPunct="1"/>
            <a:r>
              <a:rPr lang="en-US" dirty="0" smtClean="0">
                <a:solidFill>
                  <a:srgbClr val="000066"/>
                </a:solidFill>
                <a:ea typeface="ＭＳ Ｐゴシック" pitchFamily="34" charset="-128"/>
              </a:rPr>
              <a:t>(Sanity </a:t>
            </a:r>
            <a:r>
              <a:rPr lang="en-US" dirty="0">
                <a:solidFill>
                  <a:srgbClr val="000066"/>
                </a:solidFill>
                <a:ea typeface="ＭＳ Ｐゴシック" pitchFamily="34" charset="-128"/>
              </a:rPr>
              <a:t>check: Think of the weighted fictional </a:t>
            </a:r>
            <a:r>
              <a:rPr lang="en-US" dirty="0" smtClean="0">
                <a:solidFill>
                  <a:srgbClr val="000066"/>
                </a:solidFill>
                <a:ea typeface="ＭＳ Ｐゴシック" pitchFamily="34" charset="-128"/>
              </a:rPr>
              <a:t>points)</a:t>
            </a:r>
            <a:endParaRPr lang="en-US" dirty="0" smtClean="0">
              <a:solidFill>
                <a:srgbClr val="FF0000"/>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b="1" dirty="0" smtClean="0">
              <a:solidFill>
                <a:srgbClr val="0000FF"/>
              </a:solidFill>
              <a:ea typeface="ＭＳ Ｐゴシック" pitchFamily="34" charset="-128"/>
            </a:endParaRPr>
          </a:p>
          <a:p>
            <a:pPr marL="533400" indent="-533400" eaLnBrk="1" hangingPunct="1"/>
            <a:endParaRPr lang="en-US" dirty="0" smtClean="0">
              <a:solidFill>
                <a:srgbClr val="000066"/>
              </a:solidFill>
              <a:ea typeface="ＭＳ Ｐゴシック" pitchFamily="34" charset="-128"/>
            </a:endParaRPr>
          </a:p>
        </p:txBody>
      </p:sp>
      <p:graphicFrame>
        <p:nvGraphicFramePr>
          <p:cNvPr id="48130" name="Object 2"/>
          <p:cNvGraphicFramePr>
            <a:graphicFrameLocks noGrp="1" noChangeAspect="1"/>
          </p:cNvGraphicFramePr>
          <p:nvPr>
            <p:ph sz="quarter" idx="4294967295"/>
            <p:extLst/>
          </p:nvPr>
        </p:nvGraphicFramePr>
        <p:xfrm>
          <a:off x="5562600" y="1701800"/>
          <a:ext cx="849312" cy="412750"/>
        </p:xfrm>
        <a:graphic>
          <a:graphicData uri="http://schemas.openxmlformats.org/presentationml/2006/ole">
            <mc:AlternateContent xmlns:mc="http://schemas.openxmlformats.org/markup-compatibility/2006">
              <mc:Choice xmlns:v="urn:schemas-microsoft-com:vml" Requires="v">
                <p:oleObj spid="_x0000_s38922" name="משוואה" r:id="rId4" imgW="444240" imgH="215640" progId="Equation.3">
                  <p:embed/>
                </p:oleObj>
              </mc:Choice>
              <mc:Fallback>
                <p:oleObj name="משוואה" r:id="rId4" imgW="444240" imgH="215640" progId="Equation.3">
                  <p:embed/>
                  <p:pic>
                    <p:nvPicPr>
                      <p:cNvPr id="481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701800"/>
                        <a:ext cx="8493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nvPr>
        </p:nvGraphicFramePr>
        <p:xfrm>
          <a:off x="533400" y="3140075"/>
          <a:ext cx="6094413" cy="965200"/>
        </p:xfrm>
        <a:graphic>
          <a:graphicData uri="http://schemas.openxmlformats.org/presentationml/2006/ole">
            <mc:AlternateContent xmlns:mc="http://schemas.openxmlformats.org/markup-compatibility/2006">
              <mc:Choice xmlns:v="urn:schemas-microsoft-com:vml" Requires="v">
                <p:oleObj spid="_x0000_s38923" name="Equation" r:id="rId6" imgW="2908080" imgH="457200" progId="Equation.3">
                  <p:embed/>
                </p:oleObj>
              </mc:Choice>
              <mc:Fallback>
                <p:oleObj name="Equation" r:id="rId6" imgW="2908080" imgH="457200" progId="Equation.3">
                  <p:embed/>
                  <p:pic>
                    <p:nvPicPr>
                      <p:cNvPr id="48131" name="Object 3"/>
                      <p:cNvPicPr>
                        <a:picLocks noChangeAspect="1" noChangeArrowheads="1"/>
                      </p:cNvPicPr>
                      <p:nvPr/>
                    </p:nvPicPr>
                    <p:blipFill>
                      <a:blip r:embed="rId7"/>
                      <a:srcRect/>
                      <a:stretch>
                        <a:fillRect/>
                      </a:stretch>
                    </p:blipFill>
                    <p:spPr bwMode="auto">
                      <a:xfrm>
                        <a:off x="533400" y="3140075"/>
                        <a:ext cx="6094413"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nvPr>
        </p:nvGraphicFramePr>
        <p:xfrm>
          <a:off x="533400" y="3816350"/>
          <a:ext cx="7161213" cy="1368425"/>
        </p:xfrm>
        <a:graphic>
          <a:graphicData uri="http://schemas.openxmlformats.org/presentationml/2006/ole">
            <mc:AlternateContent xmlns:mc="http://schemas.openxmlformats.org/markup-compatibility/2006">
              <mc:Choice xmlns:v="urn:schemas-microsoft-com:vml" Requires="v">
                <p:oleObj spid="_x0000_s38924" name="משוואה" r:id="rId8" imgW="3416040" imgH="647640" progId="Equation.3">
                  <p:embed/>
                </p:oleObj>
              </mc:Choice>
              <mc:Fallback>
                <p:oleObj name="משוואה" r:id="rId8" imgW="3416040" imgH="647640" progId="Equation.3">
                  <p:embed/>
                  <p:pic>
                    <p:nvPicPr>
                      <p:cNvPr id="481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16350"/>
                        <a:ext cx="7161213"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5"/>
          <p:cNvGraphicFramePr>
            <a:graphicFrameLocks noChangeAspect="1"/>
          </p:cNvGraphicFramePr>
          <p:nvPr>
            <p:extLst/>
          </p:nvPr>
        </p:nvGraphicFramePr>
        <p:xfrm>
          <a:off x="652463" y="4905375"/>
          <a:ext cx="8145462" cy="1316038"/>
        </p:xfrm>
        <a:graphic>
          <a:graphicData uri="http://schemas.openxmlformats.org/presentationml/2006/ole">
            <mc:AlternateContent xmlns:mc="http://schemas.openxmlformats.org/markup-compatibility/2006">
              <mc:Choice xmlns:v="urn:schemas-microsoft-com:vml" Requires="v">
                <p:oleObj spid="_x0000_s38925" name="Equation" r:id="rId10" imgW="3886200" imgH="622080" progId="Equation.3">
                  <p:embed/>
                </p:oleObj>
              </mc:Choice>
              <mc:Fallback>
                <p:oleObj name="Equation" r:id="rId10" imgW="3886200" imgH="622080" progId="Equation.3">
                  <p:embed/>
                  <p:pic>
                    <p:nvPicPr>
                      <p:cNvPr id="48133" name="Object 5"/>
                      <p:cNvPicPr>
                        <a:picLocks noChangeAspect="1" noChangeArrowheads="1"/>
                      </p:cNvPicPr>
                      <p:nvPr/>
                    </p:nvPicPr>
                    <p:blipFill>
                      <a:blip r:embed="rId11"/>
                      <a:srcRect/>
                      <a:stretch>
                        <a:fillRect/>
                      </a:stretch>
                    </p:blipFill>
                    <p:spPr bwMode="auto">
                      <a:xfrm>
                        <a:off x="652463" y="4905375"/>
                        <a:ext cx="8145462"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690" name="AutoShape 10"/>
          <p:cNvSpPr>
            <a:spLocks noChangeArrowheads="1"/>
          </p:cNvSpPr>
          <p:nvPr/>
        </p:nvSpPr>
        <p:spPr bwMode="auto">
          <a:xfrm>
            <a:off x="5862638" y="90488"/>
            <a:ext cx="3124200" cy="1281112"/>
          </a:xfrm>
          <a:prstGeom prst="wedgeRectCallout">
            <a:avLst>
              <a:gd name="adj1" fmla="val -96037"/>
              <a:gd name="adj2" fmla="val 186681"/>
            </a:avLst>
          </a:prstGeom>
          <a:solidFill>
            <a:srgbClr val="FFFF99"/>
          </a:solidFill>
          <a:ln w="9525">
            <a:solidFill>
              <a:schemeClr val="accent2"/>
            </a:solidFill>
            <a:miter lim="800000"/>
            <a:headEnd/>
            <a:tailEnd/>
          </a:ln>
        </p:spPr>
        <p:txBody>
          <a:bodyPr/>
          <a:lstStyle/>
          <a:p>
            <a:pPr algn="ctr"/>
            <a:r>
              <a:rPr lang="en-US" sz="1600" dirty="0">
                <a:latin typeface="+mn-lt"/>
              </a:rPr>
              <a:t>When computing the derivatives, notice P</a:t>
            </a:r>
            <a:r>
              <a:rPr lang="en-US" sz="1600" baseline="-25000" dirty="0">
                <a:latin typeface="+mn-lt"/>
              </a:rPr>
              <a:t>1</a:t>
            </a:r>
            <a:r>
              <a:rPr lang="en-US" sz="1600" baseline="15000" dirty="0">
                <a:latin typeface="+mn-lt"/>
              </a:rPr>
              <a:t>i</a:t>
            </a:r>
            <a:r>
              <a:rPr lang="en-US" sz="1600" dirty="0">
                <a:latin typeface="+mn-lt"/>
              </a:rPr>
              <a:t> here is a constant; it was computed using the current </a:t>
            </a:r>
            <a:r>
              <a:rPr lang="en-US" sz="1600" dirty="0" smtClean="0">
                <a:latin typeface="+mn-lt"/>
              </a:rPr>
              <a:t>parameters in the E step</a:t>
            </a:r>
            <a:endParaRPr lang="en-US" sz="1600" dirty="0">
              <a:latin typeface="+mn-lt"/>
            </a:endParaRP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149</a:t>
            </a:fld>
            <a:endParaRPr lang="en-US" dirty="0"/>
          </a:p>
        </p:txBody>
      </p:sp>
    </p:spTree>
    <p:extLst>
      <p:ext uri="{BB962C8B-B14F-4D97-AF65-F5344CB8AC3E}">
        <p14:creationId xmlns:p14="http://schemas.microsoft.com/office/powerpoint/2010/main" val="30807343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General Stochastic Gradient Algorithms </a:t>
            </a:r>
            <a:endParaRPr lang="en-US" dirty="0">
              <a:latin typeface="Calibri" pitchFamily="34" charset="0"/>
            </a:endParaRPr>
          </a:p>
        </p:txBody>
      </p:sp>
      <p:sp>
        <p:nvSpPr>
          <p:cNvPr id="1064963" name="Rectangle 3"/>
          <p:cNvSpPr>
            <a:spLocks noGrp="1" noChangeArrowheads="1"/>
          </p:cNvSpPr>
          <p:nvPr>
            <p:ph idx="1"/>
          </p:nvPr>
        </p:nvSpPr>
        <p:spPr>
          <a:xfrm>
            <a:off x="1524000" y="1295400"/>
            <a:ext cx="7620000" cy="4953000"/>
          </a:xfrm>
        </p:spPr>
        <p:txBody>
          <a:bodyPr/>
          <a:lstStyle/>
          <a:p>
            <a:pPr>
              <a:lnSpc>
                <a:spcPct val="80000"/>
              </a:lnSpc>
            </a:pPr>
            <a:r>
              <a:rPr lang="en-US" sz="2000" dirty="0" smtClean="0">
                <a:latin typeface="Calibri" pitchFamily="34" charset="0"/>
                <a:cs typeface="Arial" pitchFamily="34" charset="0"/>
              </a:rPr>
              <a:t>Given examples </a:t>
            </a:r>
            <a:r>
              <a:rPr lang="en-US" sz="2000" dirty="0" smtClean="0">
                <a:solidFill>
                  <a:srgbClr val="0000FF"/>
                </a:solidFill>
                <a:latin typeface="Calibri" pitchFamily="34" charset="0"/>
                <a:cs typeface="Arial" pitchFamily="34" charset="0"/>
              </a:rPr>
              <a:t>{z=(</a:t>
            </a:r>
            <a:r>
              <a:rPr lang="en-US" sz="2000" dirty="0" err="1" smtClean="0">
                <a:solidFill>
                  <a:srgbClr val="0000FF"/>
                </a:solidFill>
                <a:latin typeface="Calibri" pitchFamily="34" charset="0"/>
                <a:cs typeface="Arial" pitchFamily="34" charset="0"/>
              </a:rPr>
              <a:t>x,y</a:t>
            </a:r>
            <a:r>
              <a:rPr lang="en-US" sz="2000" dirty="0" smtClean="0">
                <a:solidFill>
                  <a:srgbClr val="0000FF"/>
                </a:solidFill>
                <a:latin typeface="Calibri" pitchFamily="34" charset="0"/>
                <a:cs typeface="Arial" pitchFamily="34" charset="0"/>
              </a:rPr>
              <a:t>)}</a:t>
            </a:r>
            <a:r>
              <a:rPr lang="en-US" sz="2000" baseline="-25000" dirty="0" smtClean="0">
                <a:solidFill>
                  <a:srgbClr val="0000FF"/>
                </a:solidFill>
                <a:latin typeface="Calibri" pitchFamily="34" charset="0"/>
                <a:cs typeface="Arial" pitchFamily="34" charset="0"/>
              </a:rPr>
              <a:t>1, m</a:t>
            </a:r>
            <a:r>
              <a:rPr lang="en-US" sz="2000" dirty="0" smtClean="0">
                <a:solidFill>
                  <a:srgbClr val="0000FF"/>
                </a:solidFill>
                <a:latin typeface="Calibri" pitchFamily="34" charset="0"/>
                <a:cs typeface="Arial" pitchFamily="34" charset="0"/>
              </a:rPr>
              <a:t> </a:t>
            </a:r>
            <a:r>
              <a:rPr lang="en-US" sz="2000" dirty="0" smtClean="0">
                <a:latin typeface="Calibri" pitchFamily="34" charset="0"/>
                <a:cs typeface="Arial" pitchFamily="34" charset="0"/>
              </a:rPr>
              <a:t>from a distribution over </a:t>
            </a:r>
            <a:r>
              <a:rPr lang="en-US" sz="2000" dirty="0" err="1" smtClean="0">
                <a:solidFill>
                  <a:srgbClr val="0000FF"/>
                </a:solidFill>
                <a:latin typeface="Calibri" pitchFamily="34" charset="0"/>
                <a:cs typeface="Arial" pitchFamily="34" charset="0"/>
              </a:rPr>
              <a:t>X</a:t>
            </a:r>
            <a:r>
              <a:rPr lang="en-US" sz="1400" dirty="0" err="1" smtClean="0">
                <a:solidFill>
                  <a:srgbClr val="0000FF"/>
                </a:solidFill>
                <a:latin typeface="Calibri" pitchFamily="34" charset="0"/>
                <a:cs typeface="Arial" pitchFamily="34" charset="0"/>
              </a:rPr>
              <a:t>x</a:t>
            </a:r>
            <a:r>
              <a:rPr lang="en-US" sz="2000" dirty="0" err="1" smtClean="0">
                <a:solidFill>
                  <a:srgbClr val="0000FF"/>
                </a:solidFill>
                <a:latin typeface="Calibri" pitchFamily="34" charset="0"/>
                <a:cs typeface="Arial" pitchFamily="34" charset="0"/>
              </a:rPr>
              <a:t>Y</a:t>
            </a:r>
            <a:r>
              <a:rPr lang="en-US" sz="2000" dirty="0" smtClean="0">
                <a:latin typeface="Calibri" pitchFamily="34" charset="0"/>
                <a:cs typeface="Arial" pitchFamily="34" charset="0"/>
              </a:rPr>
              <a:t>, we are trying to learn a linear function, parameterized by a weight vector </a:t>
            </a:r>
            <a:r>
              <a:rPr lang="en-US" sz="2000" dirty="0" smtClean="0">
                <a:solidFill>
                  <a:srgbClr val="0000FF"/>
                </a:solidFill>
                <a:latin typeface="Calibri" pitchFamily="34" charset="0"/>
                <a:cs typeface="Arial" pitchFamily="34" charset="0"/>
              </a:rPr>
              <a:t>w</a:t>
            </a:r>
            <a:r>
              <a:rPr lang="en-US" sz="2000" dirty="0" smtClean="0">
                <a:latin typeface="Calibri" pitchFamily="34" charset="0"/>
                <a:cs typeface="Arial" pitchFamily="34" charset="0"/>
              </a:rPr>
              <a:t>, so </a:t>
            </a:r>
            <a:r>
              <a:rPr lang="en-US" sz="2000" dirty="0">
                <a:latin typeface="Calibri" pitchFamily="34" charset="0"/>
                <a:cs typeface="Arial" pitchFamily="34" charset="0"/>
              </a:rPr>
              <a:t>that </a:t>
            </a:r>
            <a:r>
              <a:rPr lang="en-US" sz="2000" dirty="0" smtClean="0">
                <a:latin typeface="Calibri" pitchFamily="34" charset="0"/>
                <a:cs typeface="Arial" pitchFamily="34" charset="0"/>
              </a:rPr>
              <a:t>we minimize the expected </a:t>
            </a:r>
            <a:r>
              <a:rPr lang="en-US" sz="2000" dirty="0">
                <a:latin typeface="Calibri" pitchFamily="34" charset="0"/>
                <a:cs typeface="Arial" pitchFamily="34" charset="0"/>
              </a:rPr>
              <a:t>risk function</a:t>
            </a:r>
            <a:endParaRPr lang="en-US" sz="2000" dirty="0" smtClean="0">
              <a:latin typeface="Calibri" pitchFamily="34" charset="0"/>
              <a:cs typeface="Arial" pitchFamily="34" charset="0"/>
            </a:endParaRP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err="1" smtClean="0">
                <a:solidFill>
                  <a:srgbClr val="0000FF"/>
                </a:solidFill>
                <a:latin typeface="Calibri"/>
                <a:cs typeface="Arial" pitchFamily="34" charset="0"/>
              </a:rPr>
              <a:t>E</a:t>
            </a:r>
            <a:r>
              <a:rPr lang="en-US" sz="2000" baseline="-25000" dirty="0" err="1" smtClean="0">
                <a:solidFill>
                  <a:srgbClr val="0000FF"/>
                </a:solidFill>
                <a:latin typeface="Calibri"/>
                <a:cs typeface="Arial" pitchFamily="34" charset="0"/>
              </a:rPr>
              <a:t>z</a:t>
            </a:r>
            <a:r>
              <a:rPr lang="en-US" sz="2000" dirty="0" smtClean="0">
                <a:solidFill>
                  <a:srgbClr val="0000FF"/>
                </a:solidFill>
                <a:latin typeface="Calibri" pitchFamily="34" charset="0"/>
                <a:cs typeface="Arial" pitchFamily="34" charset="0"/>
              </a:rPr>
              <a:t> Q(</a:t>
            </a:r>
            <a:r>
              <a:rPr lang="en-US" sz="2000" dirty="0" err="1" smtClean="0">
                <a:solidFill>
                  <a:srgbClr val="0000FF"/>
                </a:solidFill>
                <a:latin typeface="Calibri" pitchFamily="34" charset="0"/>
                <a:cs typeface="Arial" pitchFamily="34" charset="0"/>
              </a:rPr>
              <a:t>z,w</a:t>
            </a:r>
            <a:r>
              <a:rPr lang="en-US" sz="2000" dirty="0" smtClean="0">
                <a:solidFill>
                  <a:srgbClr val="0000FF"/>
                </a:solidFill>
                <a:latin typeface="Calibri" pitchFamily="34" charset="0"/>
                <a:cs typeface="Arial" pitchFamily="34" charset="0"/>
              </a:rPr>
              <a:t>) ~=~ 1/m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r>
              <a:rPr lang="en-US" sz="2000" dirty="0" smtClean="0">
                <a:latin typeface="Calibri" pitchFamily="34" charset="0"/>
                <a:cs typeface="Arial" pitchFamily="34" charset="0"/>
              </a:rPr>
              <a:t>In Stochastic Gradient Descent Algorithms we approximate this minimization by incrementally updating the weight vector w as follows: </a:t>
            </a:r>
          </a:p>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Where </a:t>
            </a:r>
            <a:r>
              <a:rPr lang="en-US" dirty="0" err="1" smtClean="0">
                <a:solidFill>
                  <a:srgbClr val="0000FF"/>
                </a:solidFill>
                <a:latin typeface="Calibri" pitchFamily="34" charset="0"/>
                <a:cs typeface="Arial" pitchFamily="34" charset="0"/>
              </a:rPr>
              <a:t>g_t</a:t>
            </a:r>
            <a:r>
              <a:rPr lang="en-US" dirty="0" smtClean="0">
                <a:solidFill>
                  <a:srgbClr val="0000FF"/>
                </a:solidFill>
                <a:latin typeface="Calibri" pitchFamily="34" charset="0"/>
                <a:cs typeface="Arial" pitchFamily="34" charset="0"/>
              </a:rPr>
              <a:t> = </a:t>
            </a:r>
            <a:r>
              <a:rPr lang="en-US" dirty="0" err="1" smtClean="0">
                <a:solidFill>
                  <a:srgbClr val="0000FF"/>
                </a:solidFill>
                <a:cs typeface="Arial" pitchFamily="34" charset="0"/>
              </a:rPr>
              <a:t>g</a:t>
            </a:r>
            <a:r>
              <a:rPr lang="en-US" baseline="-25000" dirty="0" err="1" smtClean="0">
                <a:solidFill>
                  <a:srgbClr val="0000FF"/>
                </a:solidFill>
                <a:cs typeface="Arial" pitchFamily="34" charset="0"/>
              </a:rPr>
              <a:t>w</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Q(</a:t>
            </a:r>
            <a:r>
              <a:rPr lang="en-US" dirty="0" err="1">
                <a:solidFill>
                  <a:srgbClr val="0000FF"/>
                </a:solidFill>
                <a:cs typeface="Arial" pitchFamily="34" charset="0"/>
              </a:rPr>
              <a:t>z</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is the gradient with respect to </a:t>
            </a:r>
            <a:r>
              <a:rPr lang="en-US" dirty="0" smtClean="0">
                <a:solidFill>
                  <a:srgbClr val="0000FF"/>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 at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endParaRPr lang="en-US" dirty="0" smtClean="0">
              <a:solidFill>
                <a:schemeClr val="tx1"/>
              </a:solidFill>
              <a:cs typeface="Arial" pitchFamily="34" charset="0"/>
            </a:endParaRPr>
          </a:p>
          <a:p>
            <a:pPr>
              <a:lnSpc>
                <a:spcPct val="80000"/>
              </a:lnSpc>
            </a:pPr>
            <a:r>
              <a:rPr lang="en-US" sz="2000" dirty="0" smtClean="0">
                <a:latin typeface="Calibri" pitchFamily="34" charset="0"/>
                <a:cs typeface="Arial" pitchFamily="34" charset="0"/>
              </a:rPr>
              <a:t>The difference between algorithms now amounts to choosing a different loss function </a:t>
            </a:r>
            <a:r>
              <a:rPr lang="en-US" sz="2000" dirty="0" smtClean="0">
                <a:solidFill>
                  <a:srgbClr val="0000FF"/>
                </a:solidFill>
                <a:cs typeface="Arial" pitchFamily="34" charset="0"/>
              </a:rPr>
              <a:t>Q(z</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a:t>
            </a:r>
            <a:endParaRPr lang="en-US" sz="2000" dirty="0">
              <a:solidFill>
                <a:srgbClr val="0000FF"/>
              </a:solidFill>
              <a:latin typeface="Calibri" pitchFamily="34" charset="0"/>
              <a:cs typeface="Arial"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15</a:t>
            </a:fld>
            <a:endParaRPr lang="en-US"/>
          </a:p>
        </p:txBody>
      </p:sp>
    </p:spTree>
    <p:extLst>
      <p:ext uri="{BB962C8B-B14F-4D97-AF65-F5344CB8AC3E}">
        <p14:creationId xmlns:p14="http://schemas.microsoft.com/office/powerpoint/2010/main" val="389230143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ea typeface="ＭＳ Ｐゴシック" pitchFamily="34" charset="-128"/>
              </a:rPr>
              <a:t>The General EM Procedure </a:t>
            </a:r>
            <a:endParaRPr lang="en-US" dirty="0" smtClean="0">
              <a:solidFill>
                <a:srgbClr val="FF00FF"/>
              </a:solidFill>
              <a:ea typeface="ＭＳ Ｐゴシック" pitchFamily="34" charset="-128"/>
            </a:endParaRPr>
          </a:p>
        </p:txBody>
      </p:sp>
      <p:sp>
        <p:nvSpPr>
          <p:cNvPr id="2" name="Slide Number Placeholder 1"/>
          <p:cNvSpPr>
            <a:spLocks noGrp="1"/>
          </p:cNvSpPr>
          <p:nvPr>
            <p:ph type="sldNum" sz="quarter" idx="10"/>
          </p:nvPr>
        </p:nvSpPr>
        <p:spPr/>
        <p:txBody>
          <a:bodyPr/>
          <a:lstStyle/>
          <a:p>
            <a:pPr>
              <a:defRPr/>
            </a:pPr>
            <a:fld id="{1081A49A-5B14-409F-93CB-CEF6A4DEA4DC}" type="slidenum">
              <a:rPr lang="en-US" smtClean="0"/>
              <a:pPr>
                <a:defRPr/>
              </a:pPr>
              <a:t>150</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2427"/>
            <a:ext cx="9144000" cy="4899773"/>
          </a:xfrm>
          <a:prstGeom prst="rect">
            <a:avLst/>
          </a:prstGeom>
        </p:spPr>
      </p:pic>
      <p:sp>
        <p:nvSpPr>
          <p:cNvPr id="4" name="Rectangle 3"/>
          <p:cNvSpPr/>
          <p:nvPr/>
        </p:nvSpPr>
        <p:spPr>
          <a:xfrm>
            <a:off x="8305800" y="3886200"/>
            <a:ext cx="762000" cy="457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50000"/>
                </a:solidFill>
              </a:rPr>
              <a:t>E</a:t>
            </a:r>
            <a:endParaRPr lang="en-US" dirty="0">
              <a:solidFill>
                <a:srgbClr val="050000"/>
              </a:solidFill>
            </a:endParaRPr>
          </a:p>
        </p:txBody>
      </p:sp>
      <p:sp>
        <p:nvSpPr>
          <p:cNvPr id="7" name="Rectangle 6"/>
          <p:cNvSpPr/>
          <p:nvPr/>
        </p:nvSpPr>
        <p:spPr>
          <a:xfrm>
            <a:off x="8305800" y="5486400"/>
            <a:ext cx="762000" cy="457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50000"/>
                </a:solidFill>
              </a:rPr>
              <a:t>M</a:t>
            </a:r>
            <a:endParaRPr lang="en-US" dirty="0">
              <a:solidFill>
                <a:srgbClr val="050000"/>
              </a:solidFill>
            </a:endParaRPr>
          </a:p>
        </p:txBody>
      </p:sp>
      <p:sp>
        <p:nvSpPr>
          <p:cNvPr id="5" name="Rectangle 4"/>
          <p:cNvSpPr/>
          <p:nvPr/>
        </p:nvSpPr>
        <p:spPr>
          <a:xfrm>
            <a:off x="5791200" y="2438400"/>
            <a:ext cx="1524000" cy="4572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3834245"/>
            <a:ext cx="1274618" cy="4572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5486400"/>
            <a:ext cx="817418" cy="45720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1784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EM</a:t>
            </a:r>
            <a:endParaRPr lang="en-US" dirty="0"/>
          </a:p>
        </p:txBody>
      </p:sp>
      <p:sp>
        <p:nvSpPr>
          <p:cNvPr id="8" name="Content Placeholder 7"/>
          <p:cNvSpPr>
            <a:spLocks noGrp="1"/>
          </p:cNvSpPr>
          <p:nvPr>
            <p:ph idx="1"/>
          </p:nvPr>
        </p:nvSpPr>
        <p:spPr>
          <a:xfrm>
            <a:off x="1524000" y="1371600"/>
            <a:ext cx="7391400" cy="4953000"/>
          </a:xfrm>
        </p:spPr>
        <p:txBody>
          <a:bodyPr/>
          <a:lstStyle/>
          <a:p>
            <a:r>
              <a:rPr lang="en-US" sz="2000" dirty="0" smtClean="0"/>
              <a:t>EM is a general procedure for learning in the presence of   unobserved variables. </a:t>
            </a:r>
          </a:p>
          <a:p>
            <a:r>
              <a:rPr lang="en-US" sz="2000" dirty="0" smtClean="0"/>
              <a:t>We have shown how to use it in order to estimate the most likely density function for a mixture of probability distributions.</a:t>
            </a:r>
          </a:p>
          <a:p>
            <a:r>
              <a:rPr lang="en-US" sz="2000" dirty="0" smtClean="0"/>
              <a:t>EM is an iterative algorithm that can be shown to converge to a local maximum of the likelihood function. Thus, might requires many restarts.</a:t>
            </a:r>
          </a:p>
          <a:p>
            <a:r>
              <a:rPr lang="en-US" sz="2000" dirty="0" smtClean="0"/>
              <a:t>It depends on assuming a family of probability distributions.</a:t>
            </a:r>
          </a:p>
          <a:p>
            <a:r>
              <a:rPr lang="en-US" sz="2000" dirty="0" smtClean="0"/>
              <a:t>It has been shown to be quite useful in practice, when the assumptions made on the probability distribution are correct,  but can fail otherwise.</a:t>
            </a:r>
          </a:p>
        </p:txBody>
      </p:sp>
      <p:sp>
        <p:nvSpPr>
          <p:cNvPr id="13" name="Content Placeholder 12"/>
          <p:cNvSpPr>
            <a:spLocks noGrp="1"/>
          </p:cNvSpPr>
          <p:nvPr>
            <p:ph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1081A49A-5B14-409F-93CB-CEF6A4DEA4DC}" type="slidenum">
              <a:rPr lang="en-US" smtClean="0"/>
              <a:pPr/>
              <a:t>151</a:t>
            </a:fld>
            <a:endParaRPr lang="en-US" dirty="0"/>
          </a:p>
        </p:txBody>
      </p:sp>
    </p:spTree>
    <p:extLst>
      <p:ext uri="{BB962C8B-B14F-4D97-AF65-F5344CB8AC3E}">
        <p14:creationId xmlns:p14="http://schemas.microsoft.com/office/powerpoint/2010/main" val="29671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11: Representing Probability Distribution</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Goal: </a:t>
            </a:r>
            <a:r>
              <a:rPr lang="en-US" sz="2000" dirty="0" smtClean="0"/>
              <a:t>To represent all joint probability distributions over a set of random variables </a:t>
            </a:r>
            <a:r>
              <a:rPr lang="en-US" sz="2000" dirty="0" smtClean="0">
                <a:solidFill>
                  <a:srgbClr val="0000FF"/>
                </a:solidFill>
                <a:latin typeface="Calibri"/>
              </a:rPr>
              <a:t>X</a:t>
            </a:r>
            <a:r>
              <a:rPr lang="en-US" sz="2000" baseline="-25000" dirty="0" smtClean="0">
                <a:solidFill>
                  <a:srgbClr val="0000FF"/>
                </a:solidFill>
                <a:latin typeface="Calibri"/>
              </a:rPr>
              <a:t>1</a:t>
            </a:r>
            <a:r>
              <a:rPr lang="en-US" sz="2000" dirty="0" smtClean="0">
                <a:solidFill>
                  <a:srgbClr val="0000FF"/>
                </a:solidFill>
              </a:rPr>
              <a:t>,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err="1" smtClean="0">
                <a:solidFill>
                  <a:srgbClr val="0000FF"/>
                </a:solidFill>
                <a:latin typeface="Calibri"/>
              </a:rPr>
              <a:t>X</a:t>
            </a:r>
            <a:r>
              <a:rPr lang="en-US" sz="2000" baseline="-25000" dirty="0" err="1" smtClean="0">
                <a:solidFill>
                  <a:srgbClr val="0000FF"/>
                </a:solidFill>
                <a:latin typeface="Calibri"/>
              </a:rPr>
              <a:t>n</a:t>
            </a:r>
            <a:endParaRPr lang="en-US" sz="2000" baseline="-25000" dirty="0" smtClean="0">
              <a:solidFill>
                <a:srgbClr val="0000FF"/>
              </a:solidFill>
              <a:latin typeface="Calibri"/>
            </a:endParaRPr>
          </a:p>
          <a:p>
            <a:r>
              <a:rPr lang="en-US" sz="2000" dirty="0" smtClean="0"/>
              <a:t>There are many ways to represent distributions. </a:t>
            </a:r>
          </a:p>
          <a:p>
            <a:r>
              <a:rPr lang="en-US" sz="2000" dirty="0" smtClean="0"/>
              <a:t>A table, listing the probability of each instance in {</a:t>
            </a:r>
            <a:r>
              <a:rPr lang="en-US" sz="2000" dirty="0" smtClean="0">
                <a:latin typeface="Calibri"/>
              </a:rPr>
              <a:t>0,1}</a:t>
            </a:r>
            <a:r>
              <a:rPr lang="en-US" sz="2000" baseline="30000" dirty="0" smtClean="0">
                <a:latin typeface="Calibri"/>
              </a:rPr>
              <a:t>n</a:t>
            </a:r>
            <a:r>
              <a:rPr lang="en-US" sz="2000" dirty="0" smtClean="0"/>
              <a:t> </a:t>
            </a:r>
          </a:p>
          <a:p>
            <a:pPr lvl="1"/>
            <a:r>
              <a:rPr lang="en-US" sz="1800" dirty="0" smtClean="0"/>
              <a:t>We </a:t>
            </a:r>
            <a:r>
              <a:rPr lang="en-US" sz="1800" dirty="0"/>
              <a:t>will </a:t>
            </a:r>
            <a:r>
              <a:rPr lang="en-US" sz="1800" dirty="0" smtClean="0"/>
              <a:t>need 2</a:t>
            </a:r>
            <a:r>
              <a:rPr lang="en-US" sz="1800" baseline="30000" dirty="0" smtClean="0"/>
              <a:t>n</a:t>
            </a:r>
            <a:r>
              <a:rPr lang="en-US" sz="1800" dirty="0" smtClean="0"/>
              <a:t>-1 numbers</a:t>
            </a:r>
          </a:p>
          <a:p>
            <a:pPr marL="0" indent="0">
              <a:buNone/>
            </a:pPr>
            <a:r>
              <a:rPr lang="en-US" sz="2000" dirty="0" smtClean="0"/>
              <a:t>What </a:t>
            </a:r>
            <a:r>
              <a:rPr lang="en-US" sz="2000" dirty="0"/>
              <a:t>can we do</a:t>
            </a:r>
            <a:r>
              <a:rPr lang="en-US" sz="2000" dirty="0" smtClean="0"/>
              <a:t>? Make Independence </a:t>
            </a:r>
            <a:r>
              <a:rPr lang="en-US" sz="2000" dirty="0"/>
              <a:t>Assumptions</a:t>
            </a:r>
          </a:p>
          <a:p>
            <a:pPr lvl="1"/>
            <a:endParaRPr lang="en-US" sz="1800" dirty="0"/>
          </a:p>
          <a:p>
            <a:r>
              <a:rPr lang="en-US" sz="2000" dirty="0"/>
              <a:t>Multi-linear polynomials</a:t>
            </a:r>
          </a:p>
          <a:p>
            <a:pPr lvl="1"/>
            <a:r>
              <a:rPr lang="en-US" sz="1800" dirty="0"/>
              <a:t>Polynomials over </a:t>
            </a:r>
            <a:r>
              <a:rPr lang="en-US" sz="1800" dirty="0" smtClean="0"/>
              <a:t>variables  (</a:t>
            </a:r>
            <a:r>
              <a:rPr lang="en-US" sz="1600" dirty="0" smtClean="0"/>
              <a:t>Samdani &amp; Roth’09, Poon &amp; Domingos’11)</a:t>
            </a:r>
            <a:endParaRPr lang="en-US" sz="1600" dirty="0"/>
          </a:p>
          <a:p>
            <a:r>
              <a:rPr lang="en-US" sz="2000" dirty="0" smtClean="0"/>
              <a:t>Bayesian </a:t>
            </a:r>
            <a:r>
              <a:rPr lang="en-US" sz="2000" dirty="0"/>
              <a:t>Networks</a:t>
            </a:r>
          </a:p>
          <a:p>
            <a:pPr lvl="1"/>
            <a:r>
              <a:rPr lang="en-US" sz="1800" dirty="0"/>
              <a:t>Directed acyclic graphs</a:t>
            </a:r>
          </a:p>
          <a:p>
            <a:r>
              <a:rPr lang="en-US" sz="2000" dirty="0" smtClean="0"/>
              <a:t>Markov </a:t>
            </a:r>
            <a:r>
              <a:rPr lang="en-US" sz="2000" dirty="0"/>
              <a:t>Networks</a:t>
            </a:r>
          </a:p>
          <a:p>
            <a:pPr lvl="1"/>
            <a:r>
              <a:rPr lang="en-US" sz="1800" dirty="0"/>
              <a:t>Undirected graphs</a:t>
            </a:r>
          </a:p>
          <a:p>
            <a:endParaRPr lang="en-US" sz="2000" dirty="0" smtClean="0"/>
          </a:p>
          <a:p>
            <a:endParaRPr lang="en-US" sz="2000" dirty="0" smtClean="0"/>
          </a:p>
        </p:txBody>
      </p:sp>
      <p:sp>
        <p:nvSpPr>
          <p:cNvPr id="11" name="Content Placeholder 10"/>
          <p:cNvSpPr>
            <a:spLocks noGrp="1"/>
          </p:cNvSpPr>
          <p:nvPr>
            <p:ph sz="quarter" idx="13"/>
          </p:nvPr>
        </p:nvSpPr>
        <p:spPr/>
        <p:txBody>
          <a:bodyPr/>
          <a:lstStyle/>
          <a:p>
            <a:endParaRPr lang="en-US"/>
          </a:p>
        </p:txBody>
      </p:sp>
      <p:sp>
        <p:nvSpPr>
          <p:cNvPr id="6" name="Slide Number Placeholder 5"/>
          <p:cNvSpPr>
            <a:spLocks noGrp="1"/>
          </p:cNvSpPr>
          <p:nvPr>
            <p:ph type="sldNum" sz="quarter" idx="14"/>
          </p:nvPr>
        </p:nvSpPr>
        <p:spPr/>
        <p:txBody>
          <a:bodyPr/>
          <a:lstStyle/>
          <a:p>
            <a:fld id="{DAD67F5E-66AE-D146-874F-50BFEBEA0DDA}" type="slidenum">
              <a:rPr lang="en-US" smtClean="0"/>
              <a:pPr/>
              <a:t>152</a:t>
            </a:fld>
            <a:endParaRPr lang="en-US"/>
          </a:p>
        </p:txBody>
      </p:sp>
      <p:sp>
        <p:nvSpPr>
          <p:cNvPr id="12" name="Right Arrow 11"/>
          <p:cNvSpPr/>
          <p:nvPr/>
        </p:nvSpPr>
        <p:spPr>
          <a:xfrm>
            <a:off x="1170296" y="45720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26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sp>
        <p:nvSpPr>
          <p:cNvPr id="3" name="Content Placeholder 2"/>
          <p:cNvSpPr>
            <a:spLocks noGrp="1"/>
          </p:cNvSpPr>
          <p:nvPr>
            <p:ph idx="1"/>
          </p:nvPr>
        </p:nvSpPr>
        <p:spPr>
          <a:xfrm>
            <a:off x="1600200" y="1295400"/>
            <a:ext cx="7162800" cy="4525963"/>
          </a:xfrm>
        </p:spPr>
        <p:txBody>
          <a:bodyPr/>
          <a:lstStyle/>
          <a:p>
            <a:r>
              <a:rPr lang="en-US" dirty="0">
                <a:solidFill>
                  <a:srgbClr val="000066"/>
                </a:solidFill>
              </a:rPr>
              <a:t>In general, the problem is very hard. But, under some assumptions </a:t>
            </a:r>
            <a:r>
              <a:rPr lang="en-US" dirty="0" smtClean="0">
                <a:solidFill>
                  <a:srgbClr val="000066"/>
                </a:solidFill>
              </a:rPr>
              <a:t>on the </a:t>
            </a:r>
            <a:r>
              <a:rPr lang="en-US" dirty="0">
                <a:solidFill>
                  <a:srgbClr val="000066"/>
                </a:solidFill>
              </a:rPr>
              <a:t>distribution we have shown that we can do it. </a:t>
            </a:r>
            <a:r>
              <a:rPr lang="en-US" dirty="0" smtClean="0">
                <a:solidFill>
                  <a:srgbClr val="000066"/>
                </a:solidFill>
              </a:rPr>
              <a:t> </a:t>
            </a:r>
            <a:r>
              <a:rPr lang="en-US" sz="2000" dirty="0" smtClean="0">
                <a:solidFill>
                  <a:srgbClr val="000066"/>
                </a:solidFill>
              </a:rPr>
              <a:t>(exercise: show it’s the </a:t>
            </a:r>
            <a:r>
              <a:rPr lang="en-US" sz="2000" dirty="0">
                <a:solidFill>
                  <a:srgbClr val="000066"/>
                </a:solidFill>
              </a:rPr>
              <a:t>most likely </a:t>
            </a:r>
            <a:r>
              <a:rPr lang="en-US" sz="2000" dirty="0" smtClean="0">
                <a:solidFill>
                  <a:srgbClr val="000066"/>
                </a:solidFill>
              </a:rPr>
              <a:t>distribution) </a:t>
            </a:r>
            <a:endParaRPr lang="en-US" sz="2000" dirty="0">
              <a:solidFill>
                <a:srgbClr val="000066"/>
              </a:solidFill>
            </a:endParaRPr>
          </a:p>
          <a:p>
            <a:endParaRPr lang="en-US" dirty="0">
              <a:solidFill>
                <a:srgbClr val="000066"/>
              </a:solidFill>
            </a:endParaRPr>
          </a:p>
          <a:p>
            <a:endParaRPr lang="en-US" dirty="0">
              <a:solidFill>
                <a:srgbClr val="000066"/>
              </a:solidFill>
            </a:endParaRPr>
          </a:p>
          <a:p>
            <a:endParaRPr lang="en-US" dirty="0">
              <a:solidFill>
                <a:srgbClr val="000066"/>
              </a:solidFill>
            </a:endParaRPr>
          </a:p>
          <a:p>
            <a:endParaRPr lang="en-US" dirty="0" smtClean="0">
              <a:solidFill>
                <a:srgbClr val="000066"/>
              </a:solidFill>
            </a:endParaRPr>
          </a:p>
          <a:p>
            <a:r>
              <a:rPr lang="en-US" dirty="0" smtClean="0">
                <a:solidFill>
                  <a:srgbClr val="000066"/>
                </a:solidFill>
              </a:rPr>
              <a:t>Assumptions</a:t>
            </a:r>
            <a:r>
              <a:rPr lang="en-US" dirty="0">
                <a:solidFill>
                  <a:srgbClr val="000066"/>
                </a:solidFill>
              </a:rPr>
              <a:t>:  </a:t>
            </a:r>
            <a:r>
              <a:rPr lang="en-US" dirty="0" smtClean="0">
                <a:solidFill>
                  <a:srgbClr val="000066"/>
                </a:solidFill>
              </a:rPr>
              <a:t>(</a:t>
            </a:r>
            <a:r>
              <a:rPr lang="en-US" dirty="0">
                <a:solidFill>
                  <a:srgbClr val="000066"/>
                </a:solidFill>
              </a:rPr>
              <a:t>conditional </a:t>
            </a:r>
            <a:r>
              <a:rPr lang="en-US" dirty="0" smtClean="0">
                <a:solidFill>
                  <a:srgbClr val="000066"/>
                </a:solidFill>
              </a:rPr>
              <a:t>independence given y)</a:t>
            </a:r>
          </a:p>
          <a:p>
            <a:pPr lvl="1"/>
            <a:r>
              <a:rPr lang="en-US" dirty="0" smtClean="0">
                <a:solidFill>
                  <a:srgbClr val="000066"/>
                </a:solidFill>
                <a:latin typeface="Calibri"/>
              </a:rPr>
              <a:t>P(x</a:t>
            </a:r>
            <a:r>
              <a:rPr lang="en-US" baseline="-25000" dirty="0" smtClean="0">
                <a:solidFill>
                  <a:srgbClr val="000066"/>
                </a:solidFill>
                <a:latin typeface="Calibri"/>
              </a:rPr>
              <a:t>i</a:t>
            </a:r>
            <a:r>
              <a:rPr lang="en-US" dirty="0" smtClean="0">
                <a:solidFill>
                  <a:srgbClr val="000066"/>
                </a:solidFill>
                <a:latin typeface="Calibri"/>
              </a:rPr>
              <a:t> | </a:t>
            </a:r>
            <a:r>
              <a:rPr lang="en-US" dirty="0" err="1" smtClean="0">
                <a:solidFill>
                  <a:srgbClr val="000066"/>
                </a:solidFill>
                <a:latin typeface="Calibri"/>
              </a:rPr>
              <a:t>x</a:t>
            </a:r>
            <a:r>
              <a:rPr lang="en-US" baseline="-25000" dirty="0" err="1" smtClean="0">
                <a:solidFill>
                  <a:srgbClr val="000066"/>
                </a:solidFill>
                <a:latin typeface="Calibri"/>
              </a:rPr>
              <a:t>j</a:t>
            </a:r>
            <a:r>
              <a:rPr lang="en-US" dirty="0" err="1" smtClean="0">
                <a:solidFill>
                  <a:srgbClr val="000066"/>
                </a:solidFill>
                <a:latin typeface="Calibri"/>
              </a:rPr>
              <a:t>,y</a:t>
            </a:r>
            <a:r>
              <a:rPr lang="en-US" dirty="0" smtClean="0">
                <a:solidFill>
                  <a:srgbClr val="000066"/>
                </a:solidFill>
              </a:rPr>
              <a:t>) = </a:t>
            </a:r>
            <a:r>
              <a:rPr lang="en-US" dirty="0" smtClean="0">
                <a:solidFill>
                  <a:srgbClr val="000066"/>
                </a:solidFill>
                <a:latin typeface="Calibri"/>
              </a:rPr>
              <a:t>P(</a:t>
            </a:r>
            <a:r>
              <a:rPr lang="en-US" dirty="0" err="1" smtClean="0">
                <a:solidFill>
                  <a:srgbClr val="000066"/>
                </a:solidFill>
                <a:latin typeface="Calibri"/>
              </a:rPr>
              <a:t>x</a:t>
            </a:r>
            <a:r>
              <a:rPr lang="en-US" baseline="-25000" dirty="0" err="1" smtClean="0">
                <a:solidFill>
                  <a:srgbClr val="000066"/>
                </a:solidFill>
                <a:latin typeface="Calibri"/>
              </a:rPr>
              <a:t>i</a:t>
            </a:r>
            <a:r>
              <a:rPr lang="en-US" dirty="0" err="1" smtClean="0">
                <a:solidFill>
                  <a:srgbClr val="000066"/>
                </a:solidFill>
                <a:latin typeface="Calibri"/>
              </a:rPr>
              <a:t>|y</a:t>
            </a:r>
            <a:r>
              <a:rPr lang="en-US" dirty="0" smtClean="0">
                <a:solidFill>
                  <a:srgbClr val="000066"/>
                </a:solidFill>
              </a:rPr>
              <a:t>)     </a:t>
            </a:r>
            <a:r>
              <a:rPr lang="en-US" dirty="0" err="1" smtClean="0">
                <a:solidFill>
                  <a:srgbClr val="000066"/>
                </a:solidFill>
              </a:rPr>
              <a:t>i,j</a:t>
            </a:r>
            <a:endParaRPr lang="en-US" dirty="0" smtClean="0">
              <a:solidFill>
                <a:srgbClr val="000066"/>
              </a:solidFill>
            </a:endParaRPr>
          </a:p>
          <a:p>
            <a:r>
              <a:rPr lang="en-US" dirty="0" smtClean="0">
                <a:solidFill>
                  <a:srgbClr val="000066"/>
                </a:solidFill>
              </a:rPr>
              <a:t>Can </a:t>
            </a:r>
            <a:r>
              <a:rPr lang="en-US" dirty="0">
                <a:solidFill>
                  <a:srgbClr val="000066"/>
                </a:solidFill>
              </a:rPr>
              <a:t>these assumptions be relaxed ? </a:t>
            </a:r>
          </a:p>
          <a:p>
            <a:r>
              <a:rPr lang="en-US" dirty="0">
                <a:solidFill>
                  <a:srgbClr val="000066"/>
                </a:solidFill>
              </a:rPr>
              <a:t>Can we learn more general probability distributions ?</a:t>
            </a:r>
          </a:p>
          <a:p>
            <a:pPr lvl="1"/>
            <a:r>
              <a:rPr lang="en-US" dirty="0" smtClean="0">
                <a:solidFill>
                  <a:srgbClr val="000066"/>
                </a:solidFill>
              </a:rPr>
              <a:t>(These are essential in many applications: language</a:t>
            </a:r>
            <a:r>
              <a:rPr lang="en-US" dirty="0">
                <a:solidFill>
                  <a:srgbClr val="000066"/>
                </a:solidFill>
              </a:rPr>
              <a:t>, </a:t>
            </a:r>
            <a:r>
              <a:rPr lang="en-US" dirty="0" smtClean="0">
                <a:solidFill>
                  <a:srgbClr val="000066"/>
                </a:solidFill>
              </a:rPr>
              <a:t>vision.)</a:t>
            </a:r>
            <a:endParaRPr lang="en-US" dirty="0">
              <a:solidFill>
                <a:srgbClr val="000066"/>
              </a:solidFill>
            </a:endParaRPr>
          </a:p>
          <a:p>
            <a:endParaRPr lang="en-US" dirty="0"/>
          </a:p>
        </p:txBody>
      </p:sp>
      <p:grpSp>
        <p:nvGrpSpPr>
          <p:cNvPr id="5127" name="Group 29"/>
          <p:cNvGrpSpPr>
            <a:grpSpLocks/>
          </p:cNvGrpSpPr>
          <p:nvPr/>
        </p:nvGrpSpPr>
        <p:grpSpPr bwMode="auto">
          <a:xfrm>
            <a:off x="2065337" y="2406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39956" name="משוואה" r:id="rId4" imgW="939240" imgH="355680" progId="Equation.3">
                    <p:embed/>
                  </p:oleObj>
                </mc:Choice>
                <mc:Fallback>
                  <p:oleObj name="משוואה" r:id="rId4" imgW="939240" imgH="355680" progId="Equation.3">
                    <p:embed/>
                    <p:pic>
                      <p:nvPicPr>
                        <p:cNvPr id="5143"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39957" name="משוואה" r:id="rId6" imgW="203024" imgH="215713" progId="Equation.3">
                    <p:embed/>
                  </p:oleObj>
                </mc:Choice>
                <mc:Fallback>
                  <p:oleObj name="משוואה" r:id="rId6" imgW="203024" imgH="215713" progId="Equation.3">
                    <p:embed/>
                    <p:pic>
                      <p:nvPicPr>
                        <p:cNvPr id="5144"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39958" name="משוואה" r:id="rId8" imgW="215619" imgH="215619" progId="Equation.3">
                    <p:embed/>
                  </p:oleObj>
                </mc:Choice>
                <mc:Fallback>
                  <p:oleObj name="משוואה" r:id="rId8" imgW="215619" imgH="215619" progId="Equation.3">
                    <p:embed/>
                    <p:pic>
                      <p:nvPicPr>
                        <p:cNvPr id="5145"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39959" name="משוואה" r:id="rId10" imgW="215619" imgH="215619" progId="Equation.3">
                    <p:embed/>
                  </p:oleObj>
                </mc:Choice>
                <mc:Fallback>
                  <p:oleObj name="משוואה" r:id="rId10" imgW="215619" imgH="215619" progId="Equation.3">
                    <p:embed/>
                    <p:pic>
                      <p:nvPicPr>
                        <p:cNvPr id="5146"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39960" name="משוואה" r:id="rId12" imgW="152268" imgH="164957" progId="Equation.3">
                    <p:embed/>
                  </p:oleObj>
                </mc:Choice>
                <mc:Fallback>
                  <p:oleObj name="משוואה" r:id="rId12" imgW="152268" imgH="164957" progId="Equation.3">
                    <p:embed/>
                    <p:pic>
                      <p:nvPicPr>
                        <p:cNvPr id="5147"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39961" name="משוואה" r:id="rId14" imgW="215619" imgH="215619" progId="Equation.3">
                    <p:embed/>
                  </p:oleObj>
                </mc:Choice>
                <mc:Fallback>
                  <p:oleObj name="משוואה" r:id="rId14" imgW="215619" imgH="215619" progId="Equation.3">
                    <p:embed/>
                    <p:pic>
                      <p:nvPicPr>
                        <p:cNvPr id="5148"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39962" name="משוואה" r:id="rId16" imgW="964800" imgH="355680" progId="Equation.3">
                    <p:embed/>
                  </p:oleObj>
                </mc:Choice>
                <mc:Fallback>
                  <p:oleObj name="משוואה" r:id="rId16" imgW="964800" imgH="355680" progId="Equation.3">
                    <p:embed/>
                    <p:pic>
                      <p:nvPicPr>
                        <p:cNvPr id="5149"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39963" name="משוואה" r:id="rId18" imgW="964800" imgH="355680" progId="Equation.3">
                    <p:embed/>
                  </p:oleObj>
                </mc:Choice>
                <mc:Fallback>
                  <p:oleObj name="משוואה" r:id="rId18" imgW="964800" imgH="355680" progId="Equation.3">
                    <p:embed/>
                    <p:pic>
                      <p:nvPicPr>
                        <p:cNvPr id="515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39964" name="משוואה" r:id="rId20" imgW="558360" imgH="330120" progId="Equation.3">
                    <p:embed/>
                  </p:oleObj>
                </mc:Choice>
                <mc:Fallback>
                  <p:oleObj name="משוואה" r:id="rId20" imgW="558360" imgH="330120" progId="Equation.3">
                    <p:embed/>
                    <p:pic>
                      <p:nvPicPr>
                        <p:cNvPr id="5151"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153</a:t>
            </a:fld>
            <a:endParaRPr lang="en-US"/>
          </a:p>
        </p:txBody>
      </p:sp>
      <p:sp>
        <p:nvSpPr>
          <p:cNvPr id="32" name="Text Box 3"/>
          <p:cNvSpPr txBox="1">
            <a:spLocks noChangeArrowheads="1"/>
          </p:cNvSpPr>
          <p:nvPr/>
        </p:nvSpPr>
        <p:spPr bwMode="auto">
          <a:xfrm>
            <a:off x="48904" y="2512874"/>
            <a:ext cx="2057400" cy="1754326"/>
          </a:xfrm>
          <a:prstGeom prst="rect">
            <a:avLst/>
          </a:prstGeom>
          <a:solidFill>
            <a:srgbClr val="FFFFCC"/>
          </a:solidFill>
          <a:ln w="9525">
            <a:solidFill>
              <a:schemeClr val="tx1"/>
            </a:solidFill>
            <a:miter lim="800000"/>
            <a:headEnd/>
            <a:tailEnd/>
          </a:ln>
          <a:effectLst/>
          <a:extLst/>
        </p:spPr>
        <p:txBody>
          <a:bodyPr wrap="square">
            <a:spAutoFit/>
          </a:bodyPr>
          <a:lstStyle/>
          <a:p>
            <a:r>
              <a:rPr lang="en-US" sz="1800" u="none" dirty="0" smtClean="0">
                <a:solidFill>
                  <a:schemeClr val="accent2"/>
                </a:solidFill>
                <a:effectLst/>
                <a:latin typeface="+mn-lt"/>
                <a:cs typeface="Arial"/>
              </a:rPr>
              <a:t>We can compute the probability of any event  or conditional event over  the n+1 variables. </a:t>
            </a:r>
            <a:endParaRPr lang="en-US" sz="1800" i="1" u="none" dirty="0">
              <a:solidFill>
                <a:schemeClr val="accent2"/>
              </a:solidFill>
              <a:effectLst/>
              <a:latin typeface="+mn-lt"/>
              <a:cs typeface="Arial"/>
            </a:endParaRPr>
          </a:p>
        </p:txBody>
      </p:sp>
      <p:pic>
        <p:nvPicPr>
          <p:cNvPr id="5" name="Picture 4"/>
          <p:cNvPicPr>
            <a:picLocks noChangeAspect="1"/>
          </p:cNvPicPr>
          <p:nvPr/>
        </p:nvPicPr>
        <p:blipFill>
          <a:blip r:embed="rId22"/>
          <a:stretch>
            <a:fillRect/>
          </a:stretch>
        </p:blipFill>
        <p:spPr>
          <a:xfrm>
            <a:off x="4366335" y="4724400"/>
            <a:ext cx="205665" cy="264427"/>
          </a:xfrm>
          <a:prstGeom prst="rect">
            <a:avLst/>
          </a:prstGeom>
        </p:spPr>
      </p:pic>
    </p:spTree>
    <p:extLst>
      <p:ext uri="{BB962C8B-B14F-4D97-AF65-F5344CB8AC3E}">
        <p14:creationId xmlns:p14="http://schemas.microsoft.com/office/powerpoint/2010/main" val="1267200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76200" y="3063875"/>
            <a:ext cx="2514600" cy="2136835"/>
          </a:xfrm>
          <a:prstGeom prst="wedgeRectCallout">
            <a:avLst>
              <a:gd name="adj1" fmla="val 40043"/>
              <a:gd name="adj2" fmla="val 8602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chemeClr val="tx1"/>
                </a:solidFill>
              </a:rPr>
              <a:t>This is a theorem.  To prove it, order the nodes from leaves up, and use the product rule.</a:t>
            </a:r>
          </a:p>
          <a:p>
            <a:r>
              <a:rPr lang="en-US" sz="1600" u="none" dirty="0" smtClean="0">
                <a:solidFill>
                  <a:schemeClr val="tx1"/>
                </a:solidFill>
              </a:rPr>
              <a:t>The terms are called </a:t>
            </a:r>
            <a:r>
              <a:rPr lang="en-US" sz="1600" u="none" dirty="0" smtClean="0">
                <a:solidFill>
                  <a:srgbClr val="0000FF"/>
                </a:solidFill>
              </a:rPr>
              <a:t>CPTs (Conditional Probability tables)</a:t>
            </a:r>
            <a:r>
              <a:rPr lang="en-US" sz="1600" u="none" dirty="0" smtClean="0">
                <a:solidFill>
                  <a:schemeClr val="tx1"/>
                </a:solidFill>
              </a:rPr>
              <a:t> and they completely define the probability distribution.</a:t>
            </a:r>
            <a:endParaRPr lang="en-US" sz="1600" u="none" dirty="0">
              <a:solidFill>
                <a:schemeClr val="tx1"/>
              </a:solidFill>
            </a:endParaRPr>
          </a:p>
        </p:txBody>
      </p:sp>
      <p:sp>
        <p:nvSpPr>
          <p:cNvPr id="3" name="Content Placeholder 2"/>
          <p:cNvSpPr>
            <a:spLocks noGrp="1"/>
          </p:cNvSpPr>
          <p:nvPr>
            <p:ph idx="1"/>
          </p:nvPr>
        </p:nvSpPr>
        <p:spPr>
          <a:xfrm>
            <a:off x="1219200" y="1295400"/>
            <a:ext cx="7772400" cy="4525963"/>
          </a:xfrm>
        </p:spPr>
        <p:txBody>
          <a:bodyPr/>
          <a:lstStyle/>
          <a:p>
            <a:r>
              <a:rPr lang="en-US" dirty="0">
                <a:solidFill>
                  <a:srgbClr val="0000FF"/>
                </a:solidFill>
              </a:rPr>
              <a:t>Bayesian Networks</a:t>
            </a:r>
            <a:r>
              <a:rPr lang="en-US" dirty="0">
                <a:solidFill>
                  <a:srgbClr val="000066"/>
                </a:solidFill>
              </a:rPr>
              <a:t> represent the joint probability distribution </a:t>
            </a:r>
            <a:r>
              <a:rPr lang="en-US" dirty="0" smtClean="0">
                <a:solidFill>
                  <a:srgbClr val="000066"/>
                </a:solidFill>
              </a:rPr>
              <a:t>over a </a:t>
            </a:r>
            <a:r>
              <a:rPr lang="en-US" dirty="0">
                <a:solidFill>
                  <a:srgbClr val="000066"/>
                </a:solidFill>
              </a:rPr>
              <a:t>set of variables. </a:t>
            </a:r>
          </a:p>
          <a:p>
            <a:r>
              <a:rPr lang="en-US" dirty="0" smtClean="0">
                <a:solidFill>
                  <a:srgbClr val="0000FF"/>
                </a:solidFill>
              </a:rPr>
              <a:t>Independence </a:t>
            </a:r>
            <a:r>
              <a:rPr lang="en-US" dirty="0">
                <a:solidFill>
                  <a:srgbClr val="0000FF"/>
                </a:solidFill>
              </a:rPr>
              <a:t>Assumption</a:t>
            </a:r>
            <a:r>
              <a:rPr lang="en-US" dirty="0" smtClean="0">
                <a:solidFill>
                  <a:srgbClr val="0000FF"/>
                </a:solidFill>
              </a:rPr>
              <a:t>:  </a:t>
            </a:r>
            <a:r>
              <a:rPr lang="en-US" dirty="0" smtClean="0"/>
              <a:t> x,</a:t>
            </a:r>
            <a:r>
              <a:rPr lang="en-US" dirty="0" smtClean="0">
                <a:solidFill>
                  <a:srgbClr val="FF0000"/>
                </a:solidFill>
              </a:rPr>
              <a:t> x  </a:t>
            </a:r>
            <a:r>
              <a:rPr lang="en-US" dirty="0">
                <a:solidFill>
                  <a:srgbClr val="FF0000"/>
                </a:solidFill>
              </a:rPr>
              <a:t>is independent of </a:t>
            </a:r>
            <a:r>
              <a:rPr lang="en-US" dirty="0" smtClean="0">
                <a:solidFill>
                  <a:srgbClr val="FF0000"/>
                </a:solidFill>
              </a:rPr>
              <a:t>its non-descendants given </a:t>
            </a:r>
            <a:r>
              <a:rPr lang="en-US" dirty="0">
                <a:solidFill>
                  <a:srgbClr val="FF0000"/>
                </a:solidFill>
              </a:rPr>
              <a:t>its parents</a:t>
            </a: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endParaRPr lang="en-US" dirty="0" smtClean="0">
              <a:solidFill>
                <a:srgbClr val="000066"/>
              </a:solidFill>
            </a:endParaRPr>
          </a:p>
          <a:p>
            <a:r>
              <a:rPr lang="en-US" dirty="0" smtClean="0">
                <a:solidFill>
                  <a:srgbClr val="000066"/>
                </a:solidFill>
              </a:rPr>
              <a:t>With these conventions, </a:t>
            </a:r>
            <a:r>
              <a:rPr lang="en-US" dirty="0">
                <a:solidFill>
                  <a:srgbClr val="000066"/>
                </a:solidFill>
              </a:rPr>
              <a:t>the joint probability distribution is given by:</a:t>
            </a:r>
          </a:p>
          <a:p>
            <a:endParaRPr lang="en-US" dirty="0"/>
          </a:p>
        </p:txBody>
      </p:sp>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p:sp>
        <p:nvSpPr>
          <p:cNvPr id="670725" name="Oval 5"/>
          <p:cNvSpPr>
            <a:spLocks noChangeArrowheads="1"/>
          </p:cNvSpPr>
          <p:nvPr/>
        </p:nvSpPr>
        <p:spPr bwMode="auto">
          <a:xfrm>
            <a:off x="29051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9909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50768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5720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7056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0671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9813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6482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6482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nvPr>
        </p:nvGraphicFramePr>
        <p:xfrm>
          <a:off x="2362200" y="5834062"/>
          <a:ext cx="5965825" cy="719138"/>
        </p:xfrm>
        <a:graphic>
          <a:graphicData uri="http://schemas.openxmlformats.org/presentationml/2006/ole">
            <mc:AlternateContent xmlns:mc="http://schemas.openxmlformats.org/markup-compatibility/2006">
              <mc:Choice xmlns:v="urn:schemas-microsoft-com:vml" Requires="v">
                <p:oleObj spid="_x0000_s40964" name="משוואה" r:id="rId4" imgW="5026680" imgH="584280" progId="Equation.3">
                  <p:embed/>
                </p:oleObj>
              </mc:Choice>
              <mc:Fallback>
                <p:oleObj name="משוואה" r:id="rId4" imgW="5026680" imgH="584280" progId="Equation.3">
                  <p:embed/>
                  <p:pic>
                    <p:nvPicPr>
                      <p:cNvPr id="6161"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8340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819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6482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400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8956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9813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8956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0671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1530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7244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6482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7244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4" name="Text Box 41"/>
          <p:cNvSpPr txBox="1">
            <a:spLocks noChangeArrowheads="1"/>
          </p:cNvSpPr>
          <p:nvPr/>
        </p:nvSpPr>
        <p:spPr bwMode="auto">
          <a:xfrm>
            <a:off x="6380642" y="3333690"/>
            <a:ext cx="2458558"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x is a descendant of y</a:t>
            </a:r>
            <a:endParaRPr lang="en-US" sz="2000" u="none" baseline="-25000" dirty="0">
              <a:solidFill>
                <a:srgbClr val="000066"/>
              </a:solidFill>
              <a:latin typeface="+mn-lt"/>
            </a:endParaRPr>
          </a:p>
        </p:txBody>
      </p:sp>
      <p:sp>
        <p:nvSpPr>
          <p:cNvPr id="6176" name="Text Box 43"/>
          <p:cNvSpPr txBox="1">
            <a:spLocks noChangeArrowheads="1"/>
          </p:cNvSpPr>
          <p:nvPr/>
        </p:nvSpPr>
        <p:spPr bwMode="auto">
          <a:xfrm>
            <a:off x="6922144" y="2754750"/>
            <a:ext cx="1912255"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z is a parent of x</a:t>
            </a:r>
          </a:p>
        </p:txBody>
      </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154</a:t>
            </a:fld>
            <a:endParaRPr lang="en-US"/>
          </a:p>
        </p:txBody>
      </p:sp>
      <p:sp>
        <p:nvSpPr>
          <p:cNvPr id="41" name="TextBox 40"/>
          <p:cNvSpPr txBox="1"/>
          <p:nvPr/>
        </p:nvSpPr>
        <p:spPr>
          <a:xfrm>
            <a:off x="4876800" y="29526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2" name="TextBox 41"/>
          <p:cNvSpPr txBox="1"/>
          <p:nvPr/>
        </p:nvSpPr>
        <p:spPr>
          <a:xfrm>
            <a:off x="47419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3" name="TextBox 42"/>
          <p:cNvSpPr txBox="1"/>
          <p:nvPr/>
        </p:nvSpPr>
        <p:spPr>
          <a:xfrm>
            <a:off x="31242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4" name="TextBox 43"/>
          <p:cNvSpPr txBox="1"/>
          <p:nvPr/>
        </p:nvSpPr>
        <p:spPr>
          <a:xfrm>
            <a:off x="41789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5" name="TextBox 44"/>
          <p:cNvSpPr txBox="1"/>
          <p:nvPr/>
        </p:nvSpPr>
        <p:spPr>
          <a:xfrm>
            <a:off x="69221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598108" y="4800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7" name="TextBox 46"/>
          <p:cNvSpPr txBox="1"/>
          <p:nvPr/>
        </p:nvSpPr>
        <p:spPr>
          <a:xfrm>
            <a:off x="4878312" y="48006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8" name="TextBox 47"/>
          <p:cNvSpPr txBox="1"/>
          <p:nvPr/>
        </p:nvSpPr>
        <p:spPr>
          <a:xfrm>
            <a:off x="3048000" y="48006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pic>
        <p:nvPicPr>
          <p:cNvPr id="6" name="Picture 5"/>
          <p:cNvPicPr>
            <a:picLocks noChangeAspect="1"/>
          </p:cNvPicPr>
          <p:nvPr/>
        </p:nvPicPr>
        <p:blipFill>
          <a:blip r:embed="rId6"/>
          <a:stretch>
            <a:fillRect/>
          </a:stretch>
        </p:blipFill>
        <p:spPr>
          <a:xfrm>
            <a:off x="5064478" y="2194659"/>
            <a:ext cx="192617" cy="247650"/>
          </a:xfrm>
          <a:prstGeom prst="rect">
            <a:avLst/>
          </a:prstGeom>
        </p:spPr>
      </p:pic>
    </p:spTree>
    <p:extLst>
      <p:ext uri="{BB962C8B-B14F-4D97-AF65-F5344CB8AC3E}">
        <p14:creationId xmlns:p14="http://schemas.microsoft.com/office/powerpoint/2010/main" val="428115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a:t>
            </a:r>
            <a:endParaRPr lang="en-US" dirty="0"/>
          </a:p>
        </p:txBody>
      </p:sp>
      <p:sp>
        <p:nvSpPr>
          <p:cNvPr id="10" name="Content Placeholder 9"/>
          <p:cNvSpPr>
            <a:spLocks noGrp="1"/>
          </p:cNvSpPr>
          <p:nvPr>
            <p:ph idx="1"/>
          </p:nvPr>
        </p:nvSpPr>
        <p:spPr/>
        <p:txBody>
          <a:bodyPr/>
          <a:lstStyle/>
          <a:p>
            <a:r>
              <a:rPr lang="en-US" dirty="0" smtClean="0"/>
              <a:t>Semantics of the DAG</a:t>
            </a:r>
          </a:p>
          <a:p>
            <a:pPr lvl="1"/>
            <a:r>
              <a:rPr lang="en-US" sz="2300" dirty="0" smtClean="0"/>
              <a:t>Nodes are </a:t>
            </a:r>
            <a:r>
              <a:rPr lang="en-US" sz="2300" dirty="0" smtClean="0">
                <a:solidFill>
                  <a:srgbClr val="3333CC"/>
                </a:solidFill>
              </a:rPr>
              <a:t>random variables</a:t>
            </a:r>
          </a:p>
          <a:p>
            <a:pPr lvl="1"/>
            <a:r>
              <a:rPr lang="en-US" sz="2300" dirty="0" smtClean="0"/>
              <a:t>Edges represent </a:t>
            </a:r>
            <a:r>
              <a:rPr lang="en-US" sz="2300" dirty="0" smtClean="0">
                <a:solidFill>
                  <a:srgbClr val="3333CC"/>
                </a:solidFill>
              </a:rPr>
              <a:t>causal influences</a:t>
            </a:r>
            <a:endParaRPr lang="en-US" sz="2300" dirty="0">
              <a:solidFill>
                <a:srgbClr val="3333CC"/>
              </a:solidFill>
            </a:endParaRPr>
          </a:p>
          <a:p>
            <a:pPr lvl="1"/>
            <a:r>
              <a:rPr lang="en-US" sz="2300" dirty="0" smtClean="0"/>
              <a:t>Each node is associated with a </a:t>
            </a:r>
            <a:r>
              <a:rPr lang="en-US" sz="2300" dirty="0" smtClean="0">
                <a:solidFill>
                  <a:srgbClr val="3333CC"/>
                </a:solidFill>
              </a:rPr>
              <a:t>conditional probability distribution</a:t>
            </a:r>
          </a:p>
          <a:p>
            <a:r>
              <a:rPr lang="en-US" dirty="0" smtClean="0"/>
              <a:t>Two equivalent viewpoints</a:t>
            </a:r>
          </a:p>
          <a:p>
            <a:pPr lvl="1"/>
            <a:r>
              <a:rPr lang="en-US" sz="2300" dirty="0" smtClean="0"/>
              <a:t>A data structure that represents the joint distribution compactly</a:t>
            </a:r>
          </a:p>
          <a:p>
            <a:pPr lvl="1"/>
            <a:r>
              <a:rPr lang="en-US" sz="2300" dirty="0" smtClean="0"/>
              <a:t>A representation for a set of conditional independence assumptions about a distribution</a:t>
            </a:r>
            <a:endParaRPr lang="en-US" sz="2300" dirty="0"/>
          </a:p>
        </p:txBody>
      </p:sp>
      <p:sp>
        <p:nvSpPr>
          <p:cNvPr id="7" name="Content Placeholder 6"/>
          <p:cNvSpPr>
            <a:spLocks noGrp="1"/>
          </p:cNvSpPr>
          <p:nvPr>
            <p:ph sz="quarter" idx="13"/>
          </p:nvPr>
        </p:nvSpPr>
        <p:spPr/>
        <p:txBody>
          <a:bodyPr/>
          <a:lstStyle/>
          <a:p>
            <a:endParaRPr lang="en-US"/>
          </a:p>
        </p:txBody>
      </p:sp>
      <p:sp>
        <p:nvSpPr>
          <p:cNvPr id="3" name="Slide Number Placeholder 2"/>
          <p:cNvSpPr>
            <a:spLocks noGrp="1"/>
          </p:cNvSpPr>
          <p:nvPr>
            <p:ph type="sldNum" sz="quarter" idx="14"/>
          </p:nvPr>
        </p:nvSpPr>
        <p:spPr/>
        <p:txBody>
          <a:bodyPr/>
          <a:lstStyle/>
          <a:p>
            <a:pPr>
              <a:defRPr/>
            </a:pPr>
            <a:fld id="{AF9B7836-A88A-4C3B-9E7E-6BB7F8A64E5A}" type="slidenum">
              <a:rPr lang="en-US" smtClean="0"/>
              <a:pPr>
                <a:defRPr/>
              </a:pPr>
              <a:t>155</a:t>
            </a:fld>
            <a:endParaRPr lang="en-US"/>
          </a:p>
        </p:txBody>
      </p:sp>
    </p:spTree>
    <p:extLst>
      <p:ext uri="{BB962C8B-B14F-4D97-AF65-F5344CB8AC3E}">
        <p14:creationId xmlns:p14="http://schemas.microsoft.com/office/powerpoint/2010/main" val="8681732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3" name="Content Placeholder 2"/>
          <p:cNvSpPr>
            <a:spLocks noGrp="1"/>
          </p:cNvSpPr>
          <p:nvPr>
            <p:ph idx="1"/>
          </p:nvPr>
        </p:nvSpPr>
        <p:spPr/>
        <p:txBody>
          <a:bodyPr/>
          <a:lstStyle/>
          <a:p>
            <a:pPr marL="0" indent="0">
              <a:buNone/>
            </a:pPr>
            <a:r>
              <a:rPr lang="en-US" sz="2800" dirty="0" smtClean="0"/>
              <a:t>The burglar alarm in your house rings when there is a burglary or an earthquake. An earthquake will be reported on the radio. If an alarm rings and your neighbors hear it, they will call you.</a:t>
            </a:r>
          </a:p>
          <a:p>
            <a:pPr marL="0" indent="0">
              <a:buNone/>
            </a:pPr>
            <a:endParaRPr lang="en-US" sz="2800" dirty="0"/>
          </a:p>
          <a:p>
            <a:pPr marL="0" indent="0">
              <a:buNone/>
            </a:pPr>
            <a:r>
              <a:rPr lang="en-US" sz="2800" dirty="0" smtClean="0"/>
              <a:t>What are the random variables?</a:t>
            </a:r>
            <a:endParaRPr lang="en-US" sz="2800" dirty="0"/>
          </a:p>
        </p:txBody>
      </p:sp>
      <p:sp>
        <p:nvSpPr>
          <p:cNvPr id="8" name="Content Placeholder 7"/>
          <p:cNvSpPr>
            <a:spLocks noGrp="1"/>
          </p:cNvSpPr>
          <p:nvPr>
            <p:ph sz="quarter" idx="13"/>
          </p:nvPr>
        </p:nvSpPr>
        <p:spPr/>
        <p:txBody>
          <a:bodyPr/>
          <a:lstStyle/>
          <a:p>
            <a:endParaRPr lang="en-US"/>
          </a:p>
        </p:txBody>
      </p:sp>
      <p:sp>
        <p:nvSpPr>
          <p:cNvPr id="7" name="Slide Number Placeholder 6"/>
          <p:cNvSpPr>
            <a:spLocks noGrp="1"/>
          </p:cNvSpPr>
          <p:nvPr>
            <p:ph type="sldNum" sz="quarter" idx="14"/>
          </p:nvPr>
        </p:nvSpPr>
        <p:spPr/>
        <p:txBody>
          <a:bodyPr/>
          <a:lstStyle/>
          <a:p>
            <a:pPr>
              <a:defRPr/>
            </a:pPr>
            <a:fld id="{AF9B7836-A88A-4C3B-9E7E-6BB7F8A64E5A}" type="slidenum">
              <a:rPr lang="en-US" smtClean="0"/>
              <a:pPr>
                <a:defRPr/>
              </a:pPr>
              <a:t>156</a:t>
            </a:fld>
            <a:endParaRPr lang="en-US"/>
          </a:p>
        </p:txBody>
      </p:sp>
    </p:spTree>
    <p:extLst>
      <p:ext uri="{BB962C8B-B14F-4D97-AF65-F5344CB8AC3E}">
        <p14:creationId xmlns:p14="http://schemas.microsoft.com/office/powerpoint/2010/main" val="1764042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 Network: Example</a:t>
            </a:r>
            <a:endParaRPr lang="en-US" dirty="0"/>
          </a:p>
        </p:txBody>
      </p:sp>
      <p:sp>
        <p:nvSpPr>
          <p:cNvPr id="7" name="Oval 6"/>
          <p:cNvSpPr/>
          <p:nvPr/>
        </p:nvSpPr>
        <p:spPr bwMode="auto">
          <a:xfrm>
            <a:off x="4299655" y="1483863"/>
            <a:ext cx="1480257"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81041"/>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4018219"/>
            <a:ext cx="1305274" cy="67676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4018225"/>
            <a:ext cx="1305274" cy="676761"/>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943320"/>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943320"/>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940498"/>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3210501"/>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3210501"/>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7164212" y="2405592"/>
            <a:ext cx="1806222" cy="738664"/>
          </a:xfrm>
          <a:prstGeom prst="rect">
            <a:avLst/>
          </a:prstGeom>
          <a:noFill/>
          <a:ln>
            <a:solidFill>
              <a:schemeClr val="accent1"/>
            </a:solidFill>
          </a:ln>
        </p:spPr>
        <p:txBody>
          <a:bodyPr wrap="square" rtlCol="0">
            <a:spAutoFit/>
          </a:bodyPr>
          <a:lstStyle/>
          <a:p>
            <a:r>
              <a:rPr lang="en-US" sz="1400" u="none" dirty="0" smtClean="0">
                <a:latin typeface="+mj-lt"/>
              </a:rPr>
              <a:t>An alarm can ring  because of a burglary or an earthquake.</a:t>
            </a:r>
            <a:endParaRPr lang="en-US" sz="1400" u="none" dirty="0">
              <a:latin typeface="+mj-lt"/>
            </a:endParaRPr>
          </a:p>
        </p:txBody>
      </p:sp>
      <p:sp>
        <p:nvSpPr>
          <p:cNvPr id="35" name="TextBox 34"/>
          <p:cNvSpPr txBox="1"/>
          <p:nvPr/>
        </p:nvSpPr>
        <p:spPr>
          <a:xfrm>
            <a:off x="2427108" y="1300822"/>
            <a:ext cx="1744841" cy="954107"/>
          </a:xfrm>
          <a:prstGeom prst="rect">
            <a:avLst/>
          </a:prstGeom>
          <a:noFill/>
          <a:ln>
            <a:solidFill>
              <a:schemeClr val="accent1"/>
            </a:solidFill>
          </a:ln>
        </p:spPr>
        <p:txBody>
          <a:bodyPr wrap="square" rtlCol="0">
            <a:spAutoFit/>
          </a:bodyPr>
          <a:lstStyle/>
          <a:p>
            <a:r>
              <a:rPr lang="en-US" sz="1400" u="none" dirty="0" smtClean="0">
                <a:latin typeface="+mj-lt"/>
              </a:rPr>
              <a:t>If there’s an earthquake, you’ll probably hear about it on the radio.</a:t>
            </a:r>
            <a:endParaRPr lang="en-US" sz="1400" u="none" dirty="0">
              <a:latin typeface="+mj-lt"/>
            </a:endParaRPr>
          </a:p>
        </p:txBody>
      </p:sp>
      <p:sp>
        <p:nvSpPr>
          <p:cNvPr id="36" name="TextBox 35"/>
          <p:cNvSpPr txBox="1"/>
          <p:nvPr/>
        </p:nvSpPr>
        <p:spPr>
          <a:xfrm>
            <a:off x="5602111" y="4945592"/>
            <a:ext cx="2455333" cy="523220"/>
          </a:xfrm>
          <a:prstGeom prst="rect">
            <a:avLst/>
          </a:prstGeom>
          <a:noFill/>
          <a:ln>
            <a:solidFill>
              <a:schemeClr val="accent1"/>
            </a:solidFill>
          </a:ln>
        </p:spPr>
        <p:txBody>
          <a:bodyPr wrap="square" rtlCol="0">
            <a:spAutoFit/>
          </a:bodyPr>
          <a:lstStyle/>
          <a:p>
            <a:r>
              <a:rPr lang="en-US" sz="1400" u="none" dirty="0" smtClean="0">
                <a:latin typeface="+mj-lt"/>
              </a:rPr>
              <a:t>If your neighbors hear an alarm, they will call you.</a:t>
            </a:r>
            <a:endParaRPr lang="en-US" sz="1400" u="none" dirty="0">
              <a:latin typeface="+mj-lt"/>
            </a:endParaRPr>
          </a:p>
        </p:txBody>
      </p:sp>
      <p:sp>
        <p:nvSpPr>
          <p:cNvPr id="37" name="TextBox 36"/>
          <p:cNvSpPr txBox="1"/>
          <p:nvPr/>
        </p:nvSpPr>
        <p:spPr>
          <a:xfrm>
            <a:off x="685799" y="3901369"/>
            <a:ext cx="3613855" cy="2123658"/>
          </a:xfrm>
          <a:prstGeom prst="rect">
            <a:avLst/>
          </a:prstGeom>
          <a:noFill/>
          <a:ln>
            <a:solidFill>
              <a:schemeClr val="accent1"/>
            </a:solidFill>
          </a:ln>
        </p:spPr>
        <p:txBody>
          <a:bodyPr wrap="square" rtlCol="0">
            <a:spAutoFit/>
          </a:bodyPr>
          <a:lstStyle/>
          <a:p>
            <a:r>
              <a:rPr lang="en-US" sz="2200" u="none" dirty="0" smtClean="0">
                <a:solidFill>
                  <a:schemeClr val="accent2"/>
                </a:solidFill>
                <a:latin typeface="+mj-lt"/>
                <a:cs typeface="Arial"/>
              </a:rPr>
              <a:t>How many parameters do we have? </a:t>
            </a:r>
          </a:p>
          <a:p>
            <a:endParaRPr lang="en-US" sz="2200" u="none" dirty="0">
              <a:solidFill>
                <a:schemeClr val="accent2"/>
              </a:solidFill>
              <a:latin typeface="+mj-lt"/>
              <a:cs typeface="Arial"/>
            </a:endParaRPr>
          </a:p>
          <a:p>
            <a:r>
              <a:rPr lang="en-US" sz="2200" u="none" dirty="0" smtClean="0">
                <a:solidFill>
                  <a:schemeClr val="accent2"/>
                </a:solidFill>
                <a:latin typeface="+mj-lt"/>
                <a:cs typeface="Arial"/>
              </a:rPr>
              <a:t>How many would we have if we had to store the entire joint?</a:t>
            </a:r>
            <a:endParaRPr lang="en-US" sz="2200" u="none" dirty="0">
              <a:solidFill>
                <a:schemeClr val="accent2"/>
              </a:solidFill>
              <a:latin typeface="+mj-lt"/>
              <a:cs typeface="Arial"/>
            </a:endParaRPr>
          </a:p>
        </p:txBody>
      </p:sp>
      <p:sp>
        <p:nvSpPr>
          <p:cNvPr id="3" name="Slide Number Placeholder 2"/>
          <p:cNvSpPr>
            <a:spLocks noGrp="1"/>
          </p:cNvSpPr>
          <p:nvPr>
            <p:ph type="sldNum" sz="quarter" idx="10"/>
          </p:nvPr>
        </p:nvSpPr>
        <p:spPr/>
        <p:txBody>
          <a:bodyPr/>
          <a:lstStyle/>
          <a:p>
            <a:pPr>
              <a:defRPr/>
            </a:pPr>
            <a:fld id="{AF9B7836-A88A-4C3B-9E7E-6BB7F8A64E5A}" type="slidenum">
              <a:rPr lang="en-US" smtClean="0"/>
              <a:pPr>
                <a:defRPr/>
              </a:pPr>
              <a:t>157</a:t>
            </a:fld>
            <a:endParaRPr lang="en-US"/>
          </a:p>
        </p:txBody>
      </p:sp>
    </p:spTree>
    <p:extLst>
      <p:ext uri="{BB962C8B-B14F-4D97-AF65-F5344CB8AC3E}">
        <p14:creationId xmlns:p14="http://schemas.microsoft.com/office/powerpoint/2010/main" val="23640149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7" name="Oval 6"/>
          <p:cNvSpPr/>
          <p:nvPr/>
        </p:nvSpPr>
        <p:spPr bwMode="auto">
          <a:xfrm>
            <a:off x="4299655" y="1402210"/>
            <a:ext cx="1480257"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39938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669391"/>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669391"/>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3936566"/>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3936572"/>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861667"/>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861667"/>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858845"/>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3128848"/>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3128848"/>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276600" y="1399388"/>
            <a:ext cx="870656" cy="369332"/>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800" u="none" dirty="0" smtClean="0">
                <a:solidFill>
                  <a:schemeClr val="tx1"/>
                </a:solidFill>
                <a:latin typeface="+mj-lt"/>
              </a:rPr>
              <a:t>P(E)</a:t>
            </a:r>
            <a:endParaRPr lang="en-US" sz="1800" u="none" dirty="0">
              <a:solidFill>
                <a:schemeClr val="tx1"/>
              </a:solidFill>
              <a:latin typeface="+mj-lt"/>
            </a:endParaRPr>
          </a:p>
        </p:txBody>
      </p:sp>
      <p:sp>
        <p:nvSpPr>
          <p:cNvPr id="11" name="TextBox 10"/>
          <p:cNvSpPr txBox="1"/>
          <p:nvPr/>
        </p:nvSpPr>
        <p:spPr>
          <a:xfrm>
            <a:off x="1806222" y="2484725"/>
            <a:ext cx="931334" cy="369332"/>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800" u="none" dirty="0" smtClean="0">
                <a:solidFill>
                  <a:schemeClr val="tx1"/>
                </a:solidFill>
                <a:latin typeface="+mj-lt"/>
              </a:rPr>
              <a:t>P(R | E)</a:t>
            </a:r>
            <a:endParaRPr lang="en-US" sz="1800" u="none" dirty="0">
              <a:solidFill>
                <a:schemeClr val="tx1"/>
              </a:solidFill>
              <a:latin typeface="+mj-lt"/>
            </a:endParaRPr>
          </a:p>
        </p:txBody>
      </p:sp>
      <p:sp>
        <p:nvSpPr>
          <p:cNvPr id="23" name="TextBox 22"/>
          <p:cNvSpPr txBox="1"/>
          <p:nvPr/>
        </p:nvSpPr>
        <p:spPr>
          <a:xfrm>
            <a:off x="6350000" y="1385853"/>
            <a:ext cx="746482" cy="369332"/>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800" u="none" dirty="0" smtClean="0">
                <a:solidFill>
                  <a:schemeClr val="tx1"/>
                </a:solidFill>
                <a:latin typeface="+mj-lt"/>
              </a:rPr>
              <a:t>P(B)</a:t>
            </a:r>
            <a:endParaRPr lang="en-US" sz="1800" u="none" dirty="0">
              <a:solidFill>
                <a:schemeClr val="tx1"/>
              </a:solidFill>
              <a:latin typeface="+mj-lt"/>
            </a:endParaRPr>
          </a:p>
        </p:txBody>
      </p:sp>
      <p:sp>
        <p:nvSpPr>
          <p:cNvPr id="25" name="TextBox 24"/>
          <p:cNvSpPr txBox="1"/>
          <p:nvPr/>
        </p:nvSpPr>
        <p:spPr>
          <a:xfrm>
            <a:off x="7172682" y="2484725"/>
            <a:ext cx="1310215" cy="369332"/>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800" u="none" dirty="0" smtClean="0">
                <a:solidFill>
                  <a:schemeClr val="tx1"/>
                </a:solidFill>
                <a:latin typeface="+mj-lt"/>
              </a:rPr>
              <a:t>P(A | E, B)</a:t>
            </a:r>
            <a:endParaRPr lang="en-US" sz="1800" u="none" dirty="0">
              <a:solidFill>
                <a:schemeClr val="tx1"/>
              </a:solidFill>
              <a:latin typeface="+mj-lt"/>
            </a:endParaRPr>
          </a:p>
        </p:txBody>
      </p:sp>
      <p:sp>
        <p:nvSpPr>
          <p:cNvPr id="26" name="TextBox 25"/>
          <p:cNvSpPr txBox="1"/>
          <p:nvPr/>
        </p:nvSpPr>
        <p:spPr>
          <a:xfrm>
            <a:off x="3788127" y="3567240"/>
            <a:ext cx="1023055" cy="369332"/>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800" u="none" dirty="0" smtClean="0">
                <a:solidFill>
                  <a:schemeClr val="tx1"/>
                </a:solidFill>
                <a:latin typeface="+mj-lt"/>
              </a:rPr>
              <a:t>P(M | A)</a:t>
            </a:r>
            <a:endParaRPr lang="en-US" sz="1800" u="none" dirty="0">
              <a:solidFill>
                <a:schemeClr val="tx1"/>
              </a:solidFill>
              <a:latin typeface="+mj-lt"/>
            </a:endParaRPr>
          </a:p>
        </p:txBody>
      </p:sp>
      <p:sp>
        <p:nvSpPr>
          <p:cNvPr id="28" name="TextBox 27"/>
          <p:cNvSpPr txBox="1"/>
          <p:nvPr/>
        </p:nvSpPr>
        <p:spPr>
          <a:xfrm>
            <a:off x="7999588" y="3567234"/>
            <a:ext cx="966618" cy="369332"/>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800" u="none" dirty="0" smtClean="0">
                <a:solidFill>
                  <a:schemeClr val="tx1"/>
                </a:solidFill>
                <a:latin typeface="+mj-lt"/>
              </a:rPr>
              <a:t>P(J | A)</a:t>
            </a:r>
            <a:endParaRPr lang="en-US" sz="1800" u="none" dirty="0">
              <a:solidFill>
                <a:schemeClr val="tx1"/>
              </a:solidFill>
              <a:latin typeface="+mj-lt"/>
            </a:endParaRPr>
          </a:p>
        </p:txBody>
      </p:sp>
      <p:sp>
        <p:nvSpPr>
          <p:cNvPr id="17" name="TextBox 16"/>
          <p:cNvSpPr txBox="1"/>
          <p:nvPr/>
        </p:nvSpPr>
        <p:spPr>
          <a:xfrm>
            <a:off x="228600" y="3048000"/>
            <a:ext cx="3048000" cy="1938992"/>
          </a:xfrm>
          <a:prstGeom prst="rect">
            <a:avLst/>
          </a:prstGeom>
          <a:solidFill>
            <a:srgbClr val="FFFFCC"/>
          </a:solidFill>
          <a:ln>
            <a:solidFill>
              <a:schemeClr val="accent1"/>
            </a:solidFill>
          </a:ln>
        </p:spPr>
        <p:txBody>
          <a:bodyPr wrap="square" rtlCol="0">
            <a:spAutoFit/>
          </a:bodyPr>
          <a:lstStyle/>
          <a:p>
            <a:r>
              <a:rPr lang="en-US" sz="2000" u="none" dirty="0" smtClean="0">
                <a:solidFill>
                  <a:schemeClr val="accent2"/>
                </a:solidFill>
                <a:latin typeface="+mj-lt"/>
                <a:cs typeface="Arial"/>
              </a:rPr>
              <a:t>With these probabilities, </a:t>
            </a:r>
          </a:p>
          <a:p>
            <a:r>
              <a:rPr lang="en-US" sz="2000" u="none" dirty="0" smtClean="0">
                <a:solidFill>
                  <a:schemeClr val="accent2"/>
                </a:solidFill>
                <a:latin typeface="+mj-lt"/>
                <a:cs typeface="Arial"/>
              </a:rPr>
              <a:t>(and assumptions, encoded in the graph) we can compute the probability of any event over these variables.</a:t>
            </a:r>
            <a:endParaRPr lang="en-US" sz="2000" u="none" dirty="0">
              <a:solidFill>
                <a:schemeClr val="accent2"/>
              </a:solidFill>
              <a:latin typeface="+mj-lt"/>
              <a:cs typeface="Arial"/>
            </a:endParaRPr>
          </a:p>
        </p:txBody>
      </p:sp>
      <p:graphicFrame>
        <p:nvGraphicFramePr>
          <p:cNvPr id="18" name="Object 17"/>
          <p:cNvGraphicFramePr>
            <a:graphicFrameLocks noChangeAspect="1"/>
          </p:cNvGraphicFramePr>
          <p:nvPr>
            <p:extLst/>
          </p:nvPr>
        </p:nvGraphicFramePr>
        <p:xfrm>
          <a:off x="457200" y="5065889"/>
          <a:ext cx="8126539" cy="797630"/>
        </p:xfrm>
        <a:graphic>
          <a:graphicData uri="http://schemas.openxmlformats.org/presentationml/2006/ole">
            <mc:AlternateContent xmlns:mc="http://schemas.openxmlformats.org/markup-compatibility/2006">
              <mc:Choice xmlns:v="urn:schemas-microsoft-com:vml" Requires="v">
                <p:oleObj spid="_x0000_s41988" name="Equation" r:id="rId4" imgW="4406900" imgH="431800" progId="Equation.3">
                  <p:embed/>
                </p:oleObj>
              </mc:Choice>
              <mc:Fallback>
                <p:oleObj name="Equation" r:id="rId4" imgW="4406900" imgH="431800" progId="Equation.3">
                  <p:embed/>
                  <p:pic>
                    <p:nvPicPr>
                      <p:cNvPr id="18" name="Object 17"/>
                      <p:cNvPicPr/>
                      <p:nvPr/>
                    </p:nvPicPr>
                    <p:blipFill>
                      <a:blip r:embed="rId5"/>
                      <a:stretch>
                        <a:fillRect/>
                      </a:stretch>
                    </p:blipFill>
                    <p:spPr>
                      <a:xfrm>
                        <a:off x="457200" y="5065889"/>
                        <a:ext cx="8126539" cy="797630"/>
                      </a:xfrm>
                      <a:prstGeom prst="rect">
                        <a:avLst/>
                      </a:prstGeom>
                    </p:spPr>
                  </p:pic>
                </p:oleObj>
              </mc:Fallback>
            </mc:AlternateContent>
          </a:graphicData>
        </a:graphic>
      </p:graphicFrame>
      <p:sp>
        <p:nvSpPr>
          <p:cNvPr id="14" name="Slide Number Placeholder 13"/>
          <p:cNvSpPr>
            <a:spLocks noGrp="1"/>
          </p:cNvSpPr>
          <p:nvPr>
            <p:ph type="sldNum" sz="quarter" idx="10"/>
          </p:nvPr>
        </p:nvSpPr>
        <p:spPr/>
        <p:txBody>
          <a:bodyPr/>
          <a:lstStyle/>
          <a:p>
            <a:pPr>
              <a:defRPr/>
            </a:pPr>
            <a:fld id="{AF9B7836-A88A-4C3B-9E7E-6BB7F8A64E5A}" type="slidenum">
              <a:rPr lang="en-US" smtClean="0"/>
              <a:pPr>
                <a:defRPr/>
              </a:pPr>
              <a:t>158</a:t>
            </a:fld>
            <a:endParaRPr lang="en-US"/>
          </a:p>
        </p:txBody>
      </p:sp>
    </p:spTree>
    <p:extLst>
      <p:ext uri="{BB962C8B-B14F-4D97-AF65-F5344CB8AC3E}">
        <p14:creationId xmlns:p14="http://schemas.microsoft.com/office/powerpoint/2010/main" val="3720022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Problems</a:t>
            </a:r>
            <a:endParaRPr lang="en-US" dirty="0"/>
          </a:p>
        </p:txBody>
      </p:sp>
      <p:sp>
        <p:nvSpPr>
          <p:cNvPr id="3" name="Content Placeholder 2"/>
          <p:cNvSpPr>
            <a:spLocks noGrp="1"/>
          </p:cNvSpPr>
          <p:nvPr>
            <p:ph idx="1"/>
          </p:nvPr>
        </p:nvSpPr>
        <p:spPr>
          <a:xfrm>
            <a:off x="1447800" y="1371600"/>
            <a:ext cx="7620000" cy="4525963"/>
          </a:xfrm>
        </p:spPr>
        <p:txBody>
          <a:bodyPr/>
          <a:lstStyle/>
          <a:p>
            <a:r>
              <a:rPr lang="en-US" sz="2000" dirty="0" smtClean="0"/>
              <a:t>Learning the </a:t>
            </a:r>
            <a:r>
              <a:rPr lang="en-US" sz="2000" dirty="0" smtClean="0">
                <a:solidFill>
                  <a:srgbClr val="0000FF"/>
                </a:solidFill>
              </a:rPr>
              <a:t>structure</a:t>
            </a:r>
            <a:r>
              <a:rPr lang="en-US" sz="2000" dirty="0" smtClean="0"/>
              <a:t> of the Bayes net</a:t>
            </a:r>
          </a:p>
          <a:p>
            <a:pPr lvl="1"/>
            <a:r>
              <a:rPr lang="en-US" sz="1800" dirty="0" smtClean="0"/>
              <a:t>(What would be the guiding principle?)</a:t>
            </a:r>
            <a:endParaRPr lang="en-US" sz="1600" dirty="0" smtClean="0"/>
          </a:p>
          <a:p>
            <a:pPr>
              <a:lnSpc>
                <a:spcPct val="130000"/>
              </a:lnSpc>
            </a:pPr>
            <a:r>
              <a:rPr lang="en-US" sz="2000" dirty="0" smtClean="0"/>
              <a:t>Learning the </a:t>
            </a:r>
            <a:r>
              <a:rPr lang="en-US" sz="2000" dirty="0" smtClean="0">
                <a:solidFill>
                  <a:srgbClr val="0000FF"/>
                </a:solidFill>
              </a:rPr>
              <a:t>parameters</a:t>
            </a:r>
          </a:p>
          <a:p>
            <a:pPr lvl="1"/>
            <a:r>
              <a:rPr lang="en-US" sz="1800" dirty="0" smtClean="0"/>
              <a:t>Supervised? Unsupervised? </a:t>
            </a:r>
            <a:endParaRPr lang="en-US" sz="1600" dirty="0" smtClean="0"/>
          </a:p>
          <a:p>
            <a:r>
              <a:rPr lang="en-US" sz="2000" dirty="0" smtClean="0">
                <a:solidFill>
                  <a:srgbClr val="0000FF"/>
                </a:solidFill>
              </a:rPr>
              <a:t>Inference: </a:t>
            </a:r>
          </a:p>
          <a:p>
            <a:pPr lvl="1"/>
            <a:r>
              <a:rPr lang="en-US" sz="1800" dirty="0" smtClean="0"/>
              <a:t>Computing the probability of an event: </a:t>
            </a:r>
            <a:r>
              <a:rPr lang="en-US" sz="1400" dirty="0">
                <a:solidFill>
                  <a:schemeClr val="tx1"/>
                </a:solidFill>
              </a:rPr>
              <a:t>[</a:t>
            </a:r>
            <a:r>
              <a:rPr lang="en-US" sz="1400" dirty="0" smtClean="0">
                <a:solidFill>
                  <a:schemeClr val="tx1"/>
                </a:solidFill>
              </a:rPr>
              <a:t>#P Complete, Roth’93, ’96]</a:t>
            </a:r>
            <a:endParaRPr lang="en-US" sz="1200" dirty="0" smtClean="0">
              <a:solidFill>
                <a:schemeClr val="tx1"/>
              </a:solidFill>
            </a:endParaRPr>
          </a:p>
          <a:p>
            <a:pPr lvl="2"/>
            <a:r>
              <a:rPr lang="en-US" sz="1600" dirty="0" smtClean="0"/>
              <a:t>Given structure and parameters</a:t>
            </a:r>
          </a:p>
          <a:p>
            <a:pPr lvl="2"/>
            <a:r>
              <a:rPr lang="en-US" sz="1600" dirty="0" smtClean="0"/>
              <a:t>Given an observation E, what is the probability of Y? </a:t>
            </a:r>
            <a:r>
              <a:rPr lang="en-US" sz="1600" b="1" dirty="0">
                <a:solidFill>
                  <a:srgbClr val="FF0000"/>
                </a:solidFill>
              </a:rPr>
              <a:t>P(Y=y | E=e) </a:t>
            </a:r>
          </a:p>
          <a:p>
            <a:pPr lvl="2"/>
            <a:r>
              <a:rPr lang="en-US" sz="1600" dirty="0" smtClean="0"/>
              <a:t>(E, Y are sets of instantiated variables) </a:t>
            </a:r>
          </a:p>
          <a:p>
            <a:pPr lvl="1"/>
            <a:r>
              <a:rPr lang="en-US" sz="1800" dirty="0" smtClean="0"/>
              <a:t>Most likely explanation (Maximum </a:t>
            </a:r>
            <a:r>
              <a:rPr lang="en-US" sz="1800" dirty="0"/>
              <a:t>A Posteriori </a:t>
            </a:r>
            <a:r>
              <a:rPr lang="en-US" sz="1800" dirty="0" smtClean="0"/>
              <a:t>assignment, MAP, MPE) </a:t>
            </a:r>
            <a:r>
              <a:rPr lang="en-US" sz="1400" dirty="0">
                <a:solidFill>
                  <a:schemeClr val="tx1"/>
                </a:solidFill>
              </a:rPr>
              <a:t>[</a:t>
            </a:r>
            <a:r>
              <a:rPr lang="en-US" sz="1400" dirty="0" smtClean="0">
                <a:solidFill>
                  <a:schemeClr val="tx1"/>
                </a:solidFill>
              </a:rPr>
              <a:t>NP-Hard; Shimony’94]</a:t>
            </a:r>
            <a:endParaRPr lang="en-US" sz="1400" dirty="0">
              <a:solidFill>
                <a:schemeClr val="tx1"/>
              </a:solidFill>
            </a:endParaRPr>
          </a:p>
          <a:p>
            <a:pPr lvl="2"/>
            <a:r>
              <a:rPr lang="en-US" sz="1600" dirty="0"/>
              <a:t>Given structure and parameters</a:t>
            </a:r>
          </a:p>
          <a:p>
            <a:pPr lvl="2"/>
            <a:r>
              <a:rPr lang="en-US" sz="1600" dirty="0"/>
              <a:t>Given </a:t>
            </a:r>
            <a:r>
              <a:rPr lang="en-US" sz="1600" dirty="0" smtClean="0"/>
              <a:t>an </a:t>
            </a:r>
            <a:r>
              <a:rPr lang="en-US" sz="1600" dirty="0"/>
              <a:t>observation E, what is the </a:t>
            </a:r>
            <a:r>
              <a:rPr lang="en-US" sz="1600" dirty="0" smtClean="0"/>
              <a:t>most likely assignment to Y?</a:t>
            </a:r>
          </a:p>
          <a:p>
            <a:pPr lvl="2"/>
            <a:r>
              <a:rPr lang="en-US" sz="1600" dirty="0" err="1" smtClean="0">
                <a:latin typeface="Calibri"/>
              </a:rPr>
              <a:t>Argmax</a:t>
            </a:r>
            <a:r>
              <a:rPr lang="en-US" sz="1600" baseline="-25000" dirty="0" err="1" smtClean="0">
                <a:latin typeface="Calibri"/>
              </a:rPr>
              <a:t>y</a:t>
            </a:r>
            <a:r>
              <a:rPr lang="en-US" sz="1600" dirty="0" smtClean="0"/>
              <a:t> </a:t>
            </a:r>
            <a:r>
              <a:rPr lang="en-US" sz="1600" b="1" dirty="0" smtClean="0">
                <a:solidFill>
                  <a:srgbClr val="FF0000"/>
                </a:solidFill>
              </a:rPr>
              <a:t>P(Y=y </a:t>
            </a:r>
            <a:r>
              <a:rPr lang="en-US" sz="1600" b="1" dirty="0">
                <a:solidFill>
                  <a:srgbClr val="FF0000"/>
                </a:solidFill>
              </a:rPr>
              <a:t>| E=e) </a:t>
            </a:r>
          </a:p>
          <a:p>
            <a:pPr lvl="2"/>
            <a:r>
              <a:rPr lang="en-US" sz="1600" dirty="0"/>
              <a:t>(E, Y are sets of instantiated variables) </a:t>
            </a:r>
          </a:p>
          <a:p>
            <a:pPr marL="457200" lvl="1" indent="0">
              <a:buNone/>
            </a:pPr>
            <a:r>
              <a:rPr lang="en-US" sz="1800" dirty="0" smtClean="0"/>
              <a:t>  </a:t>
            </a:r>
          </a:p>
        </p:txBody>
      </p:sp>
      <p:sp>
        <p:nvSpPr>
          <p:cNvPr id="9" name="Content Placeholder 8"/>
          <p:cNvSpPr>
            <a:spLocks noGrp="1"/>
          </p:cNvSpPr>
          <p:nvPr>
            <p:ph sz="quarter" idx="13"/>
          </p:nvPr>
        </p:nvSpPr>
        <p:spPr/>
        <p:txBody>
          <a:bodyPr/>
          <a:lstStyle/>
          <a:p>
            <a:endParaRPr lang="en-US"/>
          </a:p>
        </p:txBody>
      </p:sp>
      <p:sp>
        <p:nvSpPr>
          <p:cNvPr id="8" name="Slide Number Placeholder 7"/>
          <p:cNvSpPr>
            <a:spLocks noGrp="1"/>
          </p:cNvSpPr>
          <p:nvPr>
            <p:ph type="sldNum" sz="quarter" idx="14"/>
          </p:nvPr>
        </p:nvSpPr>
        <p:spPr/>
        <p:txBody>
          <a:bodyPr/>
          <a:lstStyle/>
          <a:p>
            <a:pPr>
              <a:defRPr/>
            </a:pPr>
            <a:fld id="{AF9B7836-A88A-4C3B-9E7E-6BB7F8A64E5A}" type="slidenum">
              <a:rPr lang="en-US" smtClean="0"/>
              <a:pPr>
                <a:defRPr/>
              </a:pPr>
              <a:t>159</a:t>
            </a:fld>
            <a:endParaRPr lang="en-US"/>
          </a:p>
        </p:txBody>
      </p:sp>
    </p:spTree>
    <p:extLst>
      <p:ext uri="{BB962C8B-B14F-4D97-AF65-F5344CB8AC3E}">
        <p14:creationId xmlns:p14="http://schemas.microsoft.com/office/powerpoint/2010/main" val="1422868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3" name="Rectangle 3"/>
          <p:cNvSpPr>
            <a:spLocks noGrp="1" noChangeArrowheads="1"/>
          </p:cNvSpPr>
          <p:nvPr>
            <p:ph idx="1"/>
          </p:nvPr>
        </p:nvSpPr>
        <p:spPr>
          <a:xfrm>
            <a:off x="1524000" y="1295400"/>
            <a:ext cx="7620000" cy="4953000"/>
          </a:xfrm>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accent1">
                    <a:lumMod val="75000"/>
                  </a:schemeClr>
                </a:solidFill>
                <a:latin typeface="Calibri" pitchFamily="34" charset="0"/>
                <a:cs typeface="Arial" pitchFamily="34" charset="0"/>
              </a:rPr>
              <a:t>LMS:</a:t>
            </a:r>
            <a:r>
              <a:rPr lang="en-US" dirty="0" smtClean="0">
                <a:solidFill>
                  <a:schemeClr val="tx1"/>
                </a:solidFill>
                <a:latin typeface="Calibri" pitchFamily="34" charset="0"/>
                <a:cs typeface="Arial" pitchFamily="34" charset="0"/>
              </a:rPr>
              <a:t> </a:t>
            </a:r>
            <a:r>
              <a:rPr lang="en-US" dirty="0" smtClean="0">
                <a:solidFill>
                  <a:srgbClr val="0000FF"/>
                </a:solidFill>
                <a:cs typeface="Arial" pitchFamily="34" charset="0"/>
              </a:rPr>
              <a:t>Q((x, y)</a:t>
            </a:r>
            <a:r>
              <a:rPr lang="en-US" dirty="0" smtClean="0">
                <a:solidFill>
                  <a:srgbClr val="0000FF"/>
                </a:solidFill>
                <a:latin typeface="Calibri" pitchFamily="34" charset="0"/>
                <a:cs typeface="Arial" pitchFamily="34" charset="0"/>
              </a:rPr>
              <a:t>, </a:t>
            </a:r>
            <a:r>
              <a:rPr lang="en-US" dirty="0" smtClean="0">
                <a:solidFill>
                  <a:srgbClr val="0000FF"/>
                </a:solidFill>
                <a:cs typeface="Arial" pitchFamily="34" charset="0"/>
              </a:rPr>
              <a:t>w</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1/2</a:t>
            </a:r>
            <a:r>
              <a:rPr lang="en-US" dirty="0" smtClean="0">
                <a:solidFill>
                  <a:schemeClr val="tx1"/>
                </a:solidFill>
                <a:latin typeface="Calibri" pitchFamily="34" charset="0"/>
                <a:cs typeface="Arial" pitchFamily="34" charset="0"/>
              </a:rPr>
              <a:t> (y – w </a:t>
            </a:r>
            <a:r>
              <a:rPr lang="en-US" dirty="0" smtClean="0">
                <a:solidFill>
                  <a:schemeClr val="tx1"/>
                </a:solidFill>
                <a:latin typeface="cmsy10"/>
                <a:cs typeface="Arial" pitchFamily="34" charset="0"/>
              </a:rPr>
              <a:t>¢</a:t>
            </a:r>
            <a:r>
              <a:rPr lang="en-US" dirty="0" smtClean="0">
                <a:solidFill>
                  <a:schemeClr val="tx1"/>
                </a:solidFill>
                <a:latin typeface="Calibri" pitchFamily="34" charset="0"/>
                <a:cs typeface="Arial" pitchFamily="34" charset="0"/>
              </a:rPr>
              <a:t> </a:t>
            </a:r>
            <a:r>
              <a:rPr lang="en-US" dirty="0" smtClean="0">
                <a:solidFill>
                  <a:schemeClr val="tx1"/>
                </a:solidFill>
                <a:latin typeface="Calibri"/>
                <a:cs typeface="Arial" pitchFamily="34" charset="0"/>
              </a:rPr>
              <a:t>x)</a:t>
            </a:r>
            <a:r>
              <a:rPr lang="en-US" baseline="30000" dirty="0" smtClean="0">
                <a:solidFill>
                  <a:schemeClr val="tx1"/>
                </a:solidFill>
                <a:latin typeface="Calibri"/>
                <a:cs typeface="Arial" pitchFamily="34" charset="0"/>
              </a:rPr>
              <a:t>2</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l</a:t>
            </a:r>
            <a:r>
              <a:rPr lang="en-US" dirty="0" smtClean="0">
                <a:solidFill>
                  <a:schemeClr val="tx1"/>
                </a:solidFill>
                <a:latin typeface="Calibri" pitchFamily="34" charset="0"/>
                <a:cs typeface="Arial" pitchFamily="34" charset="0"/>
              </a:rPr>
              <a:t>eads to the update rule (Also called </a:t>
            </a:r>
            <a:r>
              <a:rPr lang="en-US" dirty="0" err="1" smtClean="0">
                <a:solidFill>
                  <a:schemeClr val="tx1"/>
                </a:solidFill>
                <a:latin typeface="Calibri" pitchFamily="34" charset="0"/>
                <a:cs typeface="Arial" pitchFamily="34" charset="0"/>
              </a:rPr>
              <a:t>Widrow’s</a:t>
            </a:r>
            <a:r>
              <a:rPr lang="en-US" dirty="0" smtClean="0">
                <a:solidFill>
                  <a:schemeClr val="tx1"/>
                </a:solidFill>
                <a:latin typeface="Calibri" pitchFamily="34" charset="0"/>
                <a:cs typeface="Arial" pitchFamily="34" charset="0"/>
              </a:rPr>
              <a:t> </a:t>
            </a:r>
            <a:r>
              <a:rPr lang="en-US" dirty="0" err="1" smtClean="0">
                <a:solidFill>
                  <a:schemeClr val="tx1"/>
                </a:solidFill>
                <a:latin typeface="Calibri" pitchFamily="34" charset="0"/>
                <a:cs typeface="Arial" pitchFamily="34" charset="0"/>
              </a:rPr>
              <a:t>Adaline</a:t>
            </a:r>
            <a:r>
              <a:rPr lang="en-US" dirty="0" smtClean="0">
                <a:solidFill>
                  <a:schemeClr val="tx1"/>
                </a:solidFill>
                <a:latin typeface="Calibri" pitchFamily="34" charset="0"/>
                <a:cs typeface="Arial" pitchFamily="34" charset="0"/>
              </a:rPr>
              <a:t>):</a:t>
            </a:r>
          </a:p>
          <a:p>
            <a:pPr marL="0" lvl="1" indent="0" algn="ctr">
              <a:lnSpc>
                <a:spcPct val="80000"/>
              </a:lnSpc>
              <a:buClrTx/>
              <a:buNone/>
            </a:pPr>
            <a:r>
              <a:rPr lang="en-US" dirty="0" smtClean="0">
                <a:solidFill>
                  <a:srgbClr val="0000FF"/>
                </a:solidFill>
                <a:latin typeface="Calibri"/>
                <a:cs typeface="Arial" pitchFamily="34" charset="0"/>
              </a:rPr>
              <a:t>w</a:t>
            </a:r>
            <a:r>
              <a:rPr lang="en-US" baseline="-25000" dirty="0" smtClean="0">
                <a:solidFill>
                  <a:srgbClr val="0000FF"/>
                </a:solidFill>
                <a:latin typeface="Calibri"/>
                <a:cs typeface="Arial" pitchFamily="34" charset="0"/>
              </a:rPr>
              <a:t>t+1</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r (</a:t>
            </a:r>
            <a:r>
              <a:rPr lang="en-US" dirty="0" err="1" smtClean="0">
                <a:solidFill>
                  <a:srgbClr val="0000FF"/>
                </a:solidFill>
                <a:latin typeface="Calibri"/>
                <a:cs typeface="Arial" pitchFamily="34" charset="0"/>
              </a:rPr>
              <a:t>y</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smtClean="0">
                <a:solidFill>
                  <a:srgbClr val="0000FF"/>
                </a:solidFill>
                <a:latin typeface="cmsy10"/>
                <a:cs typeface="Arial" pitchFamily="34" charset="0"/>
              </a:rPr>
              <a: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Here, even though we make binary predictions based on </a:t>
            </a:r>
            <a:r>
              <a:rPr lang="en-US" dirty="0" smtClean="0">
                <a:solidFill>
                  <a:srgbClr val="0000FF"/>
                </a:solidFill>
                <a:latin typeface="Calibri" pitchFamily="34" charset="0"/>
                <a:cs typeface="Arial" pitchFamily="34" charset="0"/>
              </a:rPr>
              <a:t>sign (w </a:t>
            </a:r>
            <a:r>
              <a:rPr lang="en-US" dirty="0" smtClean="0">
                <a:solidFill>
                  <a:srgbClr val="0000FF"/>
                </a:solidFill>
                <a:latin typeface="cmsy10"/>
                <a:cs typeface="Arial" pitchFamily="34" charset="0"/>
              </a:rPr>
              <a:t>¢</a:t>
            </a:r>
            <a:r>
              <a:rPr lang="en-US" dirty="0" smtClean="0">
                <a:solidFill>
                  <a:srgbClr val="0000FF"/>
                </a:solidFill>
                <a:latin typeface="Calibri" pitchFamily="34" charset="0"/>
                <a:cs typeface="Arial" pitchFamily="34" charset="0"/>
              </a:rPr>
              <a:t> x) </a:t>
            </a:r>
            <a:r>
              <a:rPr lang="en-US" dirty="0" smtClean="0">
                <a:solidFill>
                  <a:schemeClr val="tx1"/>
                </a:solidFill>
                <a:latin typeface="Calibri" pitchFamily="34" charset="0"/>
                <a:cs typeface="Arial" pitchFamily="34" charset="0"/>
              </a:rPr>
              <a:t>we do not take the </a:t>
            </a:r>
            <a:r>
              <a:rPr lang="en-US" dirty="0" smtClean="0">
                <a:solidFill>
                  <a:srgbClr val="0000FF"/>
                </a:solidFill>
                <a:latin typeface="Calibri" pitchFamily="34" charset="0"/>
                <a:cs typeface="Arial" pitchFamily="34" charset="0"/>
              </a:rPr>
              <a:t>sign</a:t>
            </a:r>
            <a:r>
              <a:rPr lang="en-US" dirty="0" smtClean="0">
                <a:solidFill>
                  <a:schemeClr val="tx1"/>
                </a:solidFill>
                <a:latin typeface="Calibri" pitchFamily="34" charset="0"/>
                <a:cs typeface="Arial" pitchFamily="34" charset="0"/>
              </a:rPr>
              <a:t> of the dot-product into account in the loss.</a:t>
            </a:r>
          </a:p>
          <a:p>
            <a:pPr marL="342900" lvl="1" indent="-342900">
              <a:lnSpc>
                <a:spcPct val="80000"/>
              </a:lnSpc>
              <a:buClrTx/>
              <a:buBlip>
                <a:blip r:embed="rId3"/>
              </a:buBlip>
            </a:pPr>
            <a:endParaRPr lang="en-US" dirty="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Another common loss function is:</a:t>
            </a:r>
          </a:p>
          <a:p>
            <a:pPr marL="342900" lvl="1" indent="-342900">
              <a:lnSpc>
                <a:spcPct val="80000"/>
              </a:lnSpc>
              <a:buClrTx/>
              <a:buBlip>
                <a:blip r:embed="rId3"/>
              </a:buBlip>
            </a:pPr>
            <a:r>
              <a:rPr lang="en-US" sz="2000" dirty="0" smtClean="0">
                <a:solidFill>
                  <a:schemeClr val="accent1">
                    <a:lumMod val="75000"/>
                  </a:schemeClr>
                </a:solidFill>
                <a:latin typeface="Calibri" pitchFamily="34" charset="0"/>
                <a:cs typeface="Arial" pitchFamily="34" charset="0"/>
              </a:rPr>
              <a:t>Hinge loss: </a:t>
            </a:r>
          </a:p>
          <a:p>
            <a:pPr marL="0" lvl="1" indent="0">
              <a:lnSpc>
                <a:spcPct val="80000"/>
              </a:lnSpc>
              <a:buClrTx/>
              <a:buNone/>
            </a:pPr>
            <a:r>
              <a:rPr lang="en-US" dirty="0">
                <a:solidFill>
                  <a:schemeClr val="accent1">
                    <a:lumMod val="75000"/>
                  </a:schemeClr>
                </a:solidFill>
                <a:latin typeface="Calibri" pitchFamily="34" charset="0"/>
                <a:cs typeface="Arial" pitchFamily="34" charset="0"/>
              </a:rPr>
              <a:t> </a:t>
            </a:r>
            <a:r>
              <a:rPr lang="en-US" dirty="0" smtClean="0">
                <a:solidFill>
                  <a:schemeClr val="accent1">
                    <a:lumMod val="75000"/>
                  </a:schemeClr>
                </a:solidFill>
                <a:latin typeface="Calibri" pitchFamily="34" charset="0"/>
                <a:cs typeface="Arial" pitchFamily="34" charset="0"/>
              </a:rPr>
              <a:t>       </a:t>
            </a:r>
            <a:r>
              <a:rPr lang="en-US" sz="2000" dirty="0" smtClean="0">
                <a:solidFill>
                  <a:srgbClr val="0000FF"/>
                </a:solidFill>
                <a:cs typeface="Arial" pitchFamily="34" charset="0"/>
              </a:rPr>
              <a:t>Q((x, y)</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 = </a:t>
            </a:r>
            <a:r>
              <a:rPr lang="en-US" dirty="0">
                <a:solidFill>
                  <a:srgbClr val="0000FF"/>
                </a:solidFill>
              </a:rPr>
              <a:t>max(0, 1 - y </a:t>
            </a:r>
            <a:r>
              <a:rPr lang="en-US" dirty="0">
                <a:solidFill>
                  <a:srgbClr val="0000FF"/>
                </a:solidFill>
                <a:latin typeface="Calibri" pitchFamily="34" charset="0"/>
                <a:cs typeface="Arial" pitchFamily="34" charset="0"/>
              </a:rPr>
              <a:t>w </a:t>
            </a:r>
            <a:r>
              <a:rPr lang="en-US" dirty="0">
                <a:solidFill>
                  <a:srgbClr val="0000FF"/>
                </a:solidFill>
                <a:latin typeface="cmsy10"/>
                <a:cs typeface="Arial" pitchFamily="34" charset="0"/>
              </a:rPr>
              <a:t>¢</a:t>
            </a:r>
            <a:r>
              <a:rPr lang="en-US" dirty="0">
                <a:solidFill>
                  <a:srgbClr val="0000FF"/>
                </a:solidFill>
                <a:latin typeface="Calibri" pitchFamily="34" charset="0"/>
                <a:cs typeface="Arial" pitchFamily="34" charset="0"/>
              </a:rPr>
              <a:t> </a:t>
            </a:r>
            <a:r>
              <a:rPr lang="en-US" dirty="0">
                <a:solidFill>
                  <a:srgbClr val="0000FF"/>
                </a:solidFill>
                <a:cs typeface="Arial" pitchFamily="34" charset="0"/>
              </a:rPr>
              <a:t>x</a:t>
            </a:r>
            <a:r>
              <a:rPr lang="en-US" dirty="0" smtClean="0">
                <a:solidFill>
                  <a:srgbClr val="0000FF"/>
                </a:solidFill>
                <a:cs typeface="Arial" pitchFamily="34" charset="0"/>
              </a:rPr>
              <a:t>)</a:t>
            </a:r>
            <a:r>
              <a:rPr lang="en-US" dirty="0" smtClean="0">
                <a:solidFill>
                  <a:srgbClr val="0000FF"/>
                </a:solidFill>
                <a:latin typeface="Calibri" pitchFamily="34" charset="0"/>
                <a:cs typeface="Arial" pitchFamily="34" charset="0"/>
              </a:rPr>
              <a:t>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sz="2000" dirty="0" smtClean="0">
                <a:solidFill>
                  <a:schemeClr val="tx1"/>
                </a:solidFill>
                <a:latin typeface="Calibri" pitchFamily="34" charset="0"/>
                <a:cs typeface="Arial" pitchFamily="34" charset="0"/>
              </a:rPr>
              <a:t>This leads to the </a:t>
            </a:r>
            <a:r>
              <a:rPr lang="en-US" sz="2000" dirty="0" smtClean="0">
                <a:solidFill>
                  <a:srgbClr val="0000FF"/>
                </a:solidFill>
                <a:latin typeface="Calibri" pitchFamily="34" charset="0"/>
                <a:cs typeface="Arial" pitchFamily="34" charset="0"/>
              </a:rPr>
              <a:t>perceptron</a:t>
            </a:r>
            <a:r>
              <a:rPr lang="en-US" sz="2000" dirty="0" smtClean="0">
                <a:solidFill>
                  <a:schemeClr val="tx1"/>
                </a:solidFill>
                <a:latin typeface="Calibri" pitchFamily="34" charset="0"/>
                <a:cs typeface="Arial" pitchFamily="34" charset="0"/>
              </a:rPr>
              <a:t> update rule:</a:t>
            </a: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r>
              <a:rPr lang="en-US" sz="2000" dirty="0" smtClean="0">
                <a:solidFill>
                  <a:srgbClr val="0000FF"/>
                </a:solidFill>
              </a:rPr>
              <a:t>If </a:t>
            </a:r>
            <a:r>
              <a:rPr lang="en-US" sz="2000" dirty="0" err="1" smtClean="0">
                <a:solidFill>
                  <a:srgbClr val="0000FF"/>
                </a:solidFill>
                <a:latin typeface="Calibri"/>
              </a:rPr>
              <a:t>y</a:t>
            </a:r>
            <a:r>
              <a:rPr lang="en-US" sz="2000" baseline="-25000" dirty="0" err="1" smtClean="0">
                <a:solidFill>
                  <a:srgbClr val="0000FF"/>
                </a:solidFill>
                <a:latin typeface="Calibri"/>
              </a:rPr>
              <a:t>i</a:t>
            </a:r>
            <a:r>
              <a:rPr lang="en-US" sz="2000" dirty="0" smtClean="0">
                <a:solidFill>
                  <a:srgbClr val="0000FF"/>
                </a:solidFill>
              </a:rPr>
              <a:t>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i</a:t>
            </a:r>
            <a:r>
              <a:rPr lang="en-US" dirty="0" smtClean="0">
                <a:solidFill>
                  <a:srgbClr val="0000FF"/>
                </a:solidFill>
                <a:latin typeface="Calibri" pitchFamily="34" charset="0"/>
                <a:cs typeface="Arial" pitchFamily="34" charset="0"/>
              </a:rPr>
              <a:t> </a:t>
            </a:r>
            <a:r>
              <a:rPr lang="en-US" dirty="0">
                <a:solidFill>
                  <a:srgbClr val="0000FF"/>
                </a:solidFill>
                <a:latin typeface="cmsy10"/>
                <a:cs typeface="Arial" pitchFamily="34" charset="0"/>
              </a:rPr>
              <a:t>¢</a:t>
            </a:r>
            <a:r>
              <a:rPr lang="en-US" dirty="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i</a:t>
            </a:r>
            <a:r>
              <a:rPr lang="en-US" sz="2000" dirty="0" smtClean="0">
                <a:solidFill>
                  <a:srgbClr val="0000FF"/>
                </a:solidFill>
              </a:rPr>
              <a:t> &gt; 1   </a:t>
            </a:r>
            <a:r>
              <a:rPr lang="en-US" sz="2000" dirty="0" smtClean="0">
                <a:solidFill>
                  <a:schemeClr val="tx1"/>
                </a:solidFill>
              </a:rPr>
              <a:t>(No mistake, by a margin):       </a:t>
            </a:r>
            <a:r>
              <a:rPr lang="en-US" sz="2000" dirty="0" smtClean="0">
                <a:solidFill>
                  <a:srgbClr val="0000FF"/>
                </a:solidFill>
              </a:rPr>
              <a:t>No update</a:t>
            </a:r>
          </a:p>
          <a:p>
            <a:pPr marL="342900" lvl="1" indent="-342900">
              <a:lnSpc>
                <a:spcPct val="80000"/>
              </a:lnSpc>
              <a:buClrTx/>
              <a:buBlip>
                <a:blip r:embed="rId3"/>
              </a:buBlip>
            </a:pPr>
            <a:r>
              <a:rPr lang="en-US" sz="2000" dirty="0" smtClean="0">
                <a:solidFill>
                  <a:srgbClr val="0000FF"/>
                </a:solidFill>
              </a:rPr>
              <a:t>Otherwise </a:t>
            </a:r>
            <a:r>
              <a:rPr lang="en-US" sz="2000" dirty="0" smtClean="0"/>
              <a:t>       </a:t>
            </a:r>
            <a:r>
              <a:rPr lang="en-US" sz="2000" dirty="0" smtClean="0">
                <a:solidFill>
                  <a:schemeClr val="tx1"/>
                </a:solidFill>
              </a:rPr>
              <a:t>(Mistake, relative to margin</a:t>
            </a:r>
            <a:r>
              <a:rPr lang="en-US" sz="2000" dirty="0">
                <a:solidFill>
                  <a:schemeClr val="tx1"/>
                </a:solidFill>
              </a:rPr>
              <a:t>): </a:t>
            </a:r>
            <a:r>
              <a:rPr lang="en-US" sz="2000" dirty="0" smtClean="0">
                <a:solidFill>
                  <a:schemeClr val="tx1"/>
                </a:solidFill>
              </a:rPr>
              <a:t>  </a:t>
            </a:r>
            <a:r>
              <a:rPr lang="en-US" dirty="0">
                <a:solidFill>
                  <a:srgbClr val="0000FF"/>
                </a:solidFill>
                <a:cs typeface="Arial" pitchFamily="34" charset="0"/>
              </a:rPr>
              <a:t>w</a:t>
            </a:r>
            <a:r>
              <a:rPr lang="en-US" baseline="-25000" dirty="0">
                <a:solidFill>
                  <a:srgbClr val="0000FF"/>
                </a:solidFill>
                <a:cs typeface="Arial" pitchFamily="34" charset="0"/>
              </a:rPr>
              <a:t>t+1</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smtClean="0">
                <a:solidFill>
                  <a:srgbClr val="0000FF"/>
                </a:solidFill>
                <a:latin typeface="Calibri" pitchFamily="34" charset="0"/>
                <a:cs typeface="Arial" pitchFamily="34" charset="0"/>
              </a:rPr>
              <a:t>+ </a:t>
            </a:r>
            <a:r>
              <a:rPr lang="en-US" dirty="0">
                <a:solidFill>
                  <a:srgbClr val="0000FF"/>
                </a:solidFill>
                <a:latin typeface="Calibri" pitchFamily="34" charset="0"/>
                <a:cs typeface="Arial" pitchFamily="34" charset="0"/>
              </a:rPr>
              <a:t>r </a:t>
            </a:r>
            <a:r>
              <a:rPr lang="en-US" dirty="0" err="1" smtClean="0">
                <a:solidFill>
                  <a:srgbClr val="0000FF"/>
                </a:solidFill>
                <a:cs typeface="Arial" pitchFamily="34" charset="0"/>
              </a:rPr>
              <a:t>y</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x</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endParaRPr lang="en-US" dirty="0">
              <a:solidFill>
                <a:srgbClr val="0000FF"/>
              </a:solidFill>
              <a:latin typeface="Calibri" pitchFamily="34" charset="0"/>
              <a:cs typeface="Arial" pitchFamily="34" charset="0"/>
            </a:endParaRPr>
          </a:p>
          <a:p>
            <a:pPr marL="0" indent="0">
              <a:lnSpc>
                <a:spcPct val="80000"/>
              </a:lnSpc>
              <a:buNone/>
            </a:pPr>
            <a:endParaRPr lang="en-US" sz="2000" b="1" dirty="0">
              <a:solidFill>
                <a:srgbClr val="0000FF"/>
              </a:solidFill>
            </a:endParaRPr>
          </a:p>
        </p:txBody>
      </p:sp>
      <p:pic>
        <p:nvPicPr>
          <p:cNvPr id="5" name="Picture 5" descr="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276600"/>
            <a:ext cx="2667000" cy="1978056"/>
          </a:xfrm>
          <a:prstGeom prst="rect">
            <a:avLst/>
          </a:prstGeom>
          <a:solidFill>
            <a:schemeClr val="tx1"/>
          </a:solidFill>
          <a:ln>
            <a:solidFill>
              <a:schemeClr val="tx1"/>
            </a:solidFill>
          </a:ln>
          <a:extLst/>
        </p:spPr>
      </p:pic>
      <p:sp>
        <p:nvSpPr>
          <p:cNvPr id="1064962" name="Rectangle 2"/>
          <p:cNvSpPr>
            <a:spLocks noGrp="1" noChangeArrowheads="1"/>
          </p:cNvSpPr>
          <p:nvPr>
            <p:ph type="title"/>
          </p:nvPr>
        </p:nvSpPr>
        <p:spPr/>
        <p:txBody>
          <a:bodyPr/>
          <a:lstStyle/>
          <a:p>
            <a:r>
              <a:rPr lang="en-US" dirty="0" smtClean="0">
                <a:latin typeface="Calibri" pitchFamily="34" charset="0"/>
              </a:rPr>
              <a:t>Stochastic Gradient Algorithms </a:t>
            </a:r>
            <a:endParaRPr lang="en-US" dirty="0">
              <a:latin typeface="Calibri"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16</a:t>
            </a:fld>
            <a:endParaRPr lang="en-US"/>
          </a:p>
        </p:txBody>
      </p:sp>
      <p:sp>
        <p:nvSpPr>
          <p:cNvPr id="7" name="Right Arrow 6"/>
          <p:cNvSpPr/>
          <p:nvPr/>
        </p:nvSpPr>
        <p:spPr>
          <a:xfrm rot="7175910" flipV="1">
            <a:off x="7758120" y="4403295"/>
            <a:ext cx="931140" cy="15856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69210" y="4818830"/>
            <a:ext cx="424966" cy="246221"/>
          </a:xfrm>
          <a:prstGeom prst="rect">
            <a:avLst/>
          </a:prstGeom>
          <a:solidFill>
            <a:srgbClr val="FFFFCC"/>
          </a:solidFill>
          <a:ln>
            <a:solidFill>
              <a:schemeClr val="accent1"/>
            </a:solidFill>
          </a:ln>
        </p:spPr>
        <p:txBody>
          <a:bodyPr wrap="square" rtlCol="0">
            <a:spAutoFit/>
          </a:bodyPr>
          <a:lstStyle/>
          <a:p>
            <a:r>
              <a:rPr lang="en-US" sz="1000" u="none" dirty="0">
                <a:solidFill>
                  <a:srgbClr val="0000FF"/>
                </a:solidFill>
                <a:latin typeface="Calibri" pitchFamily="34" charset="0"/>
                <a:cs typeface="Arial" pitchFamily="34" charset="0"/>
              </a:rPr>
              <a:t>w </a:t>
            </a:r>
            <a:r>
              <a:rPr lang="en-US" sz="1000" u="none" dirty="0">
                <a:solidFill>
                  <a:srgbClr val="0000FF"/>
                </a:solidFill>
                <a:latin typeface="cmsy10"/>
                <a:cs typeface="Arial" pitchFamily="34" charset="0"/>
              </a:rPr>
              <a:t>¢</a:t>
            </a:r>
            <a:r>
              <a:rPr lang="en-US" sz="1000" u="none" dirty="0">
                <a:solidFill>
                  <a:srgbClr val="0000FF"/>
                </a:solidFill>
                <a:latin typeface="Calibri" pitchFamily="34" charset="0"/>
                <a:cs typeface="Arial" pitchFamily="34" charset="0"/>
              </a:rPr>
              <a:t> x</a:t>
            </a:r>
            <a:endParaRPr lang="en-US" sz="600" dirty="0"/>
          </a:p>
        </p:txBody>
      </p:sp>
    </p:spTree>
    <p:extLst>
      <p:ext uri="{BB962C8B-B14F-4D97-AF65-F5344CB8AC3E}">
        <p14:creationId xmlns:p14="http://schemas.microsoft.com/office/powerpoint/2010/main" val="353834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496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64963">
                                            <p:txEl>
                                              <p:pRg st="10" end="1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64963">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04800" y="1189037"/>
            <a:ext cx="4429125" cy="5440363"/>
          </a:xfrm>
        </p:spPr>
        <p:txBody>
          <a:bodyPr/>
          <a:lstStyle/>
          <a:p>
            <a:r>
              <a:rPr lang="en-US" dirty="0" smtClean="0"/>
              <a:t> Directed Acyclic  graph</a:t>
            </a:r>
          </a:p>
          <a:p>
            <a:pPr lvl="1"/>
            <a:r>
              <a:rPr lang="en-US" dirty="0" smtClean="0"/>
              <a:t>Each node has at most one parent</a:t>
            </a:r>
          </a:p>
          <a:p>
            <a:r>
              <a:rPr lang="en-US" dirty="0" smtClean="0">
                <a:solidFill>
                  <a:srgbClr val="0000FF"/>
                </a:solidFill>
              </a:rPr>
              <a:t>Independence Assumption:</a:t>
            </a:r>
          </a:p>
          <a:p>
            <a:pPr lvl="1"/>
            <a:r>
              <a:rPr lang="en-US" dirty="0" smtClean="0"/>
              <a:t>x is independent of its non-descendants given its parents</a:t>
            </a:r>
          </a:p>
          <a:p>
            <a:r>
              <a:rPr lang="en-US" dirty="0" smtClean="0"/>
              <a:t>(x is independent of other nodes give z; v is independent of w given u;)  </a:t>
            </a:r>
          </a:p>
          <a:p>
            <a:endParaRPr lang="en-US" dirty="0"/>
          </a:p>
          <a:p>
            <a:r>
              <a:rPr lang="en-US" dirty="0" smtClean="0">
                <a:solidFill>
                  <a:srgbClr val="0000FF"/>
                </a:solidFill>
              </a:rPr>
              <a:t>Need to know two numbers for each link: p(</a:t>
            </a:r>
            <a:r>
              <a:rPr lang="en-US" dirty="0" err="1" smtClean="0">
                <a:solidFill>
                  <a:srgbClr val="0000FF"/>
                </a:solidFill>
              </a:rPr>
              <a:t>x|z</a:t>
            </a:r>
            <a:r>
              <a:rPr lang="en-US" dirty="0" smtClean="0">
                <a:solidFill>
                  <a:srgbClr val="0000FF"/>
                </a:solidFill>
              </a:rPr>
              <a:t>), and a prior for the root p(y) </a:t>
            </a:r>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160</a:t>
            </a:fld>
            <a:endParaRPr lang="en-US"/>
          </a:p>
        </p:txBody>
      </p:sp>
      <p:graphicFrame>
        <p:nvGraphicFramePr>
          <p:cNvPr id="8199" name="Object 39"/>
          <p:cNvGraphicFramePr>
            <a:graphicFrameLocks noChangeAspect="1"/>
          </p:cNvGraphicFramePr>
          <p:nvPr>
            <p:extLst/>
          </p:nvPr>
        </p:nvGraphicFramePr>
        <p:xfrm>
          <a:off x="3233738" y="4343400"/>
          <a:ext cx="5300662" cy="642938"/>
        </p:xfrm>
        <a:graphic>
          <a:graphicData uri="http://schemas.openxmlformats.org/presentationml/2006/ole">
            <mc:AlternateContent xmlns:mc="http://schemas.openxmlformats.org/markup-compatibility/2006">
              <mc:Choice xmlns:v="urn:schemas-microsoft-com:vml" Requires="v">
                <p:oleObj spid="_x0000_s43012"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43434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Tree>
    <p:extLst>
      <p:ext uri="{BB962C8B-B14F-4D97-AF65-F5344CB8AC3E}">
        <p14:creationId xmlns:p14="http://schemas.microsoft.com/office/powerpoint/2010/main" val="2914402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228600" y="1295401"/>
            <a:ext cx="4343400" cy="2590800"/>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p(x)</a:t>
            </a:r>
            <a:r>
              <a:rPr lang="en-US" dirty="0" smtClean="0"/>
              <a:t> ?</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161</a:t>
            </a:fld>
            <a:endParaRPr lang="en-US"/>
          </a:p>
        </p:txBody>
      </p:sp>
      <p:graphicFrame>
        <p:nvGraphicFramePr>
          <p:cNvPr id="8199" name="Object 39"/>
          <p:cNvGraphicFramePr>
            <a:graphicFrameLocks noChangeAspect="1"/>
          </p:cNvGraphicFramePr>
          <p:nvPr>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44036"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 </a:t>
            </a:r>
            <a:r>
              <a:rPr lang="en-US" u="none" dirty="0" smtClean="0"/>
              <a:t>=                 </a:t>
            </a:r>
          </a:p>
          <a:p>
            <a:pPr marL="0" indent="0">
              <a:buNone/>
            </a:pPr>
            <a:r>
              <a:rPr lang="en-US" u="none" dirty="0"/>
              <a:t> </a:t>
            </a:r>
            <a:r>
              <a:rPr lang="en-US" u="none" dirty="0" smtClean="0"/>
              <a:t>                 = P(x=1|z=1)P(z=1) + P(x=1|z=0)P(z=0)</a:t>
            </a:r>
            <a:endParaRPr lang="en-US" u="none" dirty="0"/>
          </a:p>
          <a:p>
            <a:r>
              <a:rPr lang="en-US" u="none" dirty="0" smtClean="0"/>
              <a:t>Recursively, go up the tree: </a:t>
            </a:r>
          </a:p>
          <a:p>
            <a:pPr marL="0" indent="0">
              <a:buNone/>
            </a:pPr>
            <a:r>
              <a:rPr lang="en-US" u="none" dirty="0"/>
              <a:t> </a:t>
            </a:r>
            <a:r>
              <a:rPr lang="en-US" u="none" dirty="0" smtClean="0"/>
              <a:t>    </a:t>
            </a:r>
            <a:r>
              <a:rPr lang="en-US" u="none" dirty="0" smtClean="0">
                <a:solidFill>
                  <a:srgbClr val="0000FF"/>
                </a:solidFill>
              </a:rPr>
              <a:t>P(z=1)</a:t>
            </a:r>
            <a:r>
              <a:rPr lang="en-US" u="none" dirty="0" smtClean="0"/>
              <a:t> = P(z=1|y=1)P(y=1</a:t>
            </a:r>
            <a:r>
              <a:rPr lang="en-US" u="none" dirty="0"/>
              <a:t>) + </a:t>
            </a:r>
            <a:r>
              <a:rPr lang="en-US" u="none" dirty="0" smtClean="0"/>
              <a:t>P(z=1|y=0)P(y=0)</a:t>
            </a:r>
          </a:p>
          <a:p>
            <a:pPr marL="0" indent="0">
              <a:buNone/>
            </a:pPr>
            <a:r>
              <a:rPr lang="en-US" u="none" dirty="0"/>
              <a:t> </a:t>
            </a:r>
            <a:r>
              <a:rPr lang="en-US" u="none" dirty="0" smtClean="0"/>
              <a:t>    </a:t>
            </a:r>
            <a:r>
              <a:rPr lang="en-US" u="none" dirty="0" smtClean="0">
                <a:solidFill>
                  <a:srgbClr val="0000FF"/>
                </a:solidFill>
              </a:rPr>
              <a:t>P(z=0) </a:t>
            </a:r>
            <a:r>
              <a:rPr lang="en-US" u="none" dirty="0"/>
              <a:t>= </a:t>
            </a:r>
            <a:r>
              <a:rPr lang="en-US" u="none" dirty="0" smtClean="0"/>
              <a:t>P(z=0|y=1)P(y=1</a:t>
            </a:r>
            <a:r>
              <a:rPr lang="en-US" u="none" dirty="0"/>
              <a:t>) + </a:t>
            </a:r>
            <a:r>
              <a:rPr lang="en-US" u="none" dirty="0" smtClean="0"/>
              <a:t>P(z=0|y=0)P(y=0)</a:t>
            </a:r>
          </a:p>
          <a:p>
            <a:pPr marL="0" indent="0">
              <a:buNone/>
            </a:pPr>
            <a:r>
              <a:rPr lang="en-US" u="none" dirty="0" smtClean="0"/>
              <a:t>     Linear Time Algorithm</a:t>
            </a:r>
          </a:p>
          <a:p>
            <a:pPr marL="0" indent="0">
              <a:buNone/>
            </a:pPr>
            <a:r>
              <a:rPr lang="en-US" u="none" dirty="0" smtClean="0"/>
              <a:t>      </a:t>
            </a:r>
          </a:p>
          <a:p>
            <a:endParaRPr lang="en-US" u="none" dirty="0"/>
          </a:p>
        </p:txBody>
      </p:sp>
      <p:sp>
        <p:nvSpPr>
          <p:cNvPr id="13" name="TextBox 12"/>
          <p:cNvSpPr txBox="1"/>
          <p:nvPr/>
        </p:nvSpPr>
        <p:spPr>
          <a:xfrm>
            <a:off x="6553200" y="50011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2215475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228600" y="1295401"/>
            <a:ext cx="4343400" cy="2590800"/>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x,y</a:t>
            </a:r>
            <a:r>
              <a:rPr lang="en-US" dirty="0" smtClean="0">
                <a:solidFill>
                  <a:srgbClr val="0000FF"/>
                </a:solidFill>
              </a:rPr>
              <a:t>)</a:t>
            </a:r>
            <a:r>
              <a:rPr lang="en-US" dirty="0" smtClean="0"/>
              <a:t> ?</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162</a:t>
            </a:fld>
            <a:endParaRPr lang="en-US"/>
          </a:p>
        </p:txBody>
      </p:sp>
      <p:graphicFrame>
        <p:nvGraphicFramePr>
          <p:cNvPr id="8199" name="Object 39"/>
          <p:cNvGraphicFramePr>
            <a:graphicFrameLocks noChangeAspect="1"/>
          </p:cNvGraphicFramePr>
          <p:nvPr>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45060"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P(x=1,y=0) </a:t>
            </a:r>
            <a:r>
              <a:rPr lang="en-US" u="none" dirty="0" smtClean="0"/>
              <a:t>=                 </a:t>
            </a:r>
          </a:p>
          <a:p>
            <a:pPr marL="0" indent="0">
              <a:buNone/>
            </a:pPr>
            <a:r>
              <a:rPr lang="en-US" u="none" dirty="0"/>
              <a:t> </a:t>
            </a:r>
            <a:r>
              <a:rPr lang="en-US" u="none" dirty="0" smtClean="0"/>
              <a:t>                        = P(x=1|y=0)P(y=0) </a:t>
            </a:r>
            <a:endParaRPr lang="en-US" u="none" dirty="0"/>
          </a:p>
          <a:p>
            <a:r>
              <a:rPr lang="en-US" u="none" dirty="0" smtClean="0"/>
              <a:t>Recursively, go up the tree along the path from x to y: </a:t>
            </a:r>
          </a:p>
          <a:p>
            <a:pPr marL="0" indent="0">
              <a:buNone/>
            </a:pPr>
            <a:r>
              <a:rPr lang="en-US" u="none" dirty="0"/>
              <a:t> </a:t>
            </a:r>
            <a:r>
              <a:rPr lang="en-US" u="none" dirty="0" smtClean="0"/>
              <a:t>    </a:t>
            </a:r>
            <a:r>
              <a:rPr lang="en-US" u="none" dirty="0" smtClean="0">
                <a:solidFill>
                  <a:srgbClr val="0000FF"/>
                </a:solidFill>
              </a:rPr>
              <a:t>P(x=1|y=0)</a:t>
            </a:r>
            <a:r>
              <a:rPr lang="en-US" u="none" dirty="0" smtClean="0"/>
              <a:t> = </a:t>
            </a:r>
            <a:r>
              <a:rPr lang="en-US" u="none" dirty="0" smtClean="0">
                <a:latin typeface="Symbol"/>
                <a:sym typeface="Symbol"/>
              </a:rPr>
              <a:t></a:t>
            </a:r>
            <a:r>
              <a:rPr lang="en-US" u="none" baseline="-25000" dirty="0" smtClean="0">
                <a:sym typeface="Symbol"/>
              </a:rPr>
              <a:t>z=0,1</a:t>
            </a:r>
            <a:r>
              <a:rPr lang="en-US" u="none" dirty="0" smtClean="0"/>
              <a:t> P(x=1|y=0, z)P(</a:t>
            </a:r>
            <a:r>
              <a:rPr lang="en-US" u="none" dirty="0" err="1" smtClean="0"/>
              <a:t>z|y</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a:sym typeface="Symbol"/>
              </a:rPr>
              <a:t>z=0,1</a:t>
            </a:r>
            <a:r>
              <a:rPr lang="en-US" u="none" dirty="0"/>
              <a:t> </a:t>
            </a:r>
            <a:r>
              <a:rPr lang="en-US" u="none" dirty="0" smtClean="0"/>
              <a:t>P(x=1|z)P(</a:t>
            </a:r>
            <a:r>
              <a:rPr lang="en-US" u="none" dirty="0" err="1" smtClean="0"/>
              <a:t>z|y</a:t>
            </a:r>
            <a:r>
              <a:rPr lang="en-US" u="none" dirty="0" smtClean="0"/>
              <a:t>=0)       </a:t>
            </a:r>
          </a:p>
          <a:p>
            <a:endParaRPr lang="en-US" u="none" dirty="0"/>
          </a:p>
        </p:txBody>
      </p:sp>
      <p:sp>
        <p:nvSpPr>
          <p:cNvPr id="13" name="TextBox 12"/>
          <p:cNvSpPr txBox="1"/>
          <p:nvPr/>
        </p:nvSpPr>
        <p:spPr>
          <a:xfrm>
            <a:off x="6553200" y="51535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2353582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228600" y="1295401"/>
            <a:ext cx="4343400" cy="2590800"/>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x,u</a:t>
            </a:r>
            <a:r>
              <a:rPr lang="en-US" dirty="0" smtClean="0">
                <a:solidFill>
                  <a:srgbClr val="0000FF"/>
                </a:solidFill>
              </a:rPr>
              <a:t>)</a:t>
            </a:r>
            <a:r>
              <a:rPr lang="en-US" dirty="0" smtClean="0"/>
              <a:t> ?</a:t>
            </a:r>
          </a:p>
          <a:p>
            <a:pPr lvl="1"/>
            <a:r>
              <a:rPr lang="en-US" dirty="0" smtClean="0"/>
              <a:t>(No direct path from x to u)</a:t>
            </a:r>
          </a:p>
        </p:txBody>
      </p:sp>
      <p:sp>
        <p:nvSpPr>
          <p:cNvPr id="4" name="Slide Number Placeholder 3"/>
          <p:cNvSpPr>
            <a:spLocks noGrp="1"/>
          </p:cNvSpPr>
          <p:nvPr>
            <p:ph type="sldNum" sz="quarter" idx="10"/>
          </p:nvPr>
        </p:nvSpPr>
        <p:spPr/>
        <p:txBody>
          <a:bodyPr/>
          <a:lstStyle/>
          <a:p>
            <a:fld id="{AF9B7836-A88A-4C3B-9E7E-6BB7F8A64E5A}" type="slidenum">
              <a:rPr lang="en-US" smtClean="0"/>
              <a:pPr/>
              <a:t>163</a:t>
            </a:fld>
            <a:endParaRPr lang="en-US"/>
          </a:p>
        </p:txBody>
      </p:sp>
      <p:graphicFrame>
        <p:nvGraphicFramePr>
          <p:cNvPr id="8199" name="Object 39"/>
          <p:cNvGraphicFramePr>
            <a:graphicFrameLocks noChangeAspect="1"/>
          </p:cNvGraphicFramePr>
          <p:nvPr>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46084"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4160837"/>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P(x=1,u=0) </a:t>
            </a:r>
            <a:r>
              <a:rPr lang="en-US" u="none" dirty="0" smtClean="0"/>
              <a:t>= P(x=1|u=0)P(u=0) </a:t>
            </a:r>
            <a:endParaRPr lang="en-US" u="none" dirty="0"/>
          </a:p>
          <a:p>
            <a:r>
              <a:rPr lang="en-US" u="none" dirty="0" smtClean="0"/>
              <a:t>Let y be a parent of x and u (we always have one)  </a:t>
            </a:r>
          </a:p>
          <a:p>
            <a:pPr marL="0" indent="0">
              <a:buNone/>
            </a:pPr>
            <a:r>
              <a:rPr lang="en-US" u="none" dirty="0"/>
              <a:t> </a:t>
            </a:r>
            <a:r>
              <a:rPr lang="en-US" u="none" dirty="0" smtClean="0"/>
              <a:t>    </a:t>
            </a:r>
            <a:r>
              <a:rPr lang="en-US" u="none" dirty="0" smtClean="0">
                <a:solidFill>
                  <a:srgbClr val="0000FF"/>
                </a:solidFill>
              </a:rPr>
              <a:t>P(x=1|u=0)</a:t>
            </a:r>
            <a:r>
              <a:rPr lang="en-US" u="none" dirty="0" smtClean="0"/>
              <a:t> = </a:t>
            </a:r>
            <a:r>
              <a:rPr lang="en-US" u="none" dirty="0" smtClean="0">
                <a:latin typeface="Symbol"/>
                <a:sym typeface="Symbol"/>
              </a:rPr>
              <a:t></a:t>
            </a:r>
            <a:r>
              <a:rPr lang="en-US" u="none" baseline="-25000" dirty="0" smtClean="0">
                <a:sym typeface="Symbol"/>
              </a:rPr>
              <a:t>y=0,1</a:t>
            </a:r>
            <a:r>
              <a:rPr lang="en-US" u="none" dirty="0" smtClean="0"/>
              <a:t> P(x=1|u=0, y)P(</a:t>
            </a:r>
            <a:r>
              <a:rPr lang="en-US" u="none" dirty="0" err="1" smtClean="0"/>
              <a:t>y|u</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smtClean="0">
                <a:sym typeface="Symbol"/>
              </a:rPr>
              <a:t>y=0,1</a:t>
            </a:r>
            <a:r>
              <a:rPr lang="en-US" u="none" dirty="0" smtClean="0"/>
              <a:t> P(x=1|y)P(</a:t>
            </a:r>
            <a:r>
              <a:rPr lang="en-US" u="none" dirty="0" err="1" smtClean="0"/>
              <a:t>y|u</a:t>
            </a:r>
            <a:r>
              <a:rPr lang="en-US" u="none" dirty="0" smtClean="0"/>
              <a:t>=0) =       </a:t>
            </a:r>
          </a:p>
          <a:p>
            <a:endParaRPr lang="en-US" u="none" dirty="0"/>
          </a:p>
        </p:txBody>
      </p:sp>
      <p:sp>
        <p:nvSpPr>
          <p:cNvPr id="13" name="TextBox 12"/>
          <p:cNvSpPr txBox="1"/>
          <p:nvPr/>
        </p:nvSpPr>
        <p:spPr>
          <a:xfrm>
            <a:off x="6400800" y="5308937"/>
            <a:ext cx="2514600" cy="1015663"/>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reduced it to cases we have seen  </a:t>
            </a:r>
            <a:endParaRPr lang="en-US" sz="2000" u="none" dirty="0">
              <a:latin typeface="+mn-lt"/>
            </a:endParaRPr>
          </a:p>
        </p:txBody>
      </p:sp>
    </p:spTree>
    <p:extLst>
      <p:ext uri="{BB962C8B-B14F-4D97-AF65-F5344CB8AC3E}">
        <p14:creationId xmlns:p14="http://schemas.microsoft.com/office/powerpoint/2010/main" val="2968411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p:sp>
        <p:nvSpPr>
          <p:cNvPr id="3" name="Content Placeholder 2"/>
          <p:cNvSpPr>
            <a:spLocks noGrp="1"/>
          </p:cNvSpPr>
          <p:nvPr>
            <p:ph idx="1"/>
          </p:nvPr>
        </p:nvSpPr>
        <p:spPr>
          <a:xfrm>
            <a:off x="1600200" y="1295400"/>
            <a:ext cx="7315200" cy="4525963"/>
          </a:xfrm>
        </p:spPr>
        <p:txBody>
          <a:bodyPr/>
          <a:lstStyle/>
          <a:p>
            <a:r>
              <a:rPr lang="en-US" dirty="0">
                <a:solidFill>
                  <a:srgbClr val="000066"/>
                </a:solidFill>
              </a:rPr>
              <a:t>For general Bayesian Networks </a:t>
            </a:r>
            <a:endParaRPr lang="en-US" dirty="0" smtClean="0">
              <a:solidFill>
                <a:srgbClr val="000066"/>
              </a:solidFill>
            </a:endParaRPr>
          </a:p>
          <a:p>
            <a:pPr lvl="1"/>
            <a:r>
              <a:rPr lang="en-US" dirty="0" smtClean="0">
                <a:solidFill>
                  <a:srgbClr val="000066"/>
                </a:solidFill>
              </a:rPr>
              <a:t>The </a:t>
            </a:r>
            <a:r>
              <a:rPr lang="en-US" dirty="0">
                <a:solidFill>
                  <a:srgbClr val="0000FF"/>
                </a:solidFill>
              </a:rPr>
              <a:t>learning problem</a:t>
            </a:r>
            <a:r>
              <a:rPr lang="en-US" dirty="0">
                <a:solidFill>
                  <a:srgbClr val="000066"/>
                </a:solidFill>
              </a:rPr>
              <a:t> is </a:t>
            </a:r>
            <a:r>
              <a:rPr lang="en-US" dirty="0" smtClean="0">
                <a:solidFill>
                  <a:srgbClr val="000066"/>
                </a:solidFill>
              </a:rPr>
              <a:t>hard </a:t>
            </a:r>
          </a:p>
          <a:p>
            <a:pPr lvl="1"/>
            <a:r>
              <a:rPr lang="en-US" dirty="0" smtClean="0">
                <a:solidFill>
                  <a:srgbClr val="000066"/>
                </a:solidFill>
              </a:rPr>
              <a:t>The </a:t>
            </a:r>
            <a:r>
              <a:rPr lang="en-US" dirty="0">
                <a:solidFill>
                  <a:srgbClr val="0000FF"/>
                </a:solidFill>
              </a:rPr>
              <a:t>inference problem</a:t>
            </a:r>
            <a:r>
              <a:rPr lang="en-US" dirty="0">
                <a:solidFill>
                  <a:srgbClr val="000066"/>
                </a:solidFill>
              </a:rPr>
              <a:t> (given the network, evaluate the </a:t>
            </a:r>
            <a:r>
              <a:rPr lang="en-US" dirty="0" smtClean="0">
                <a:solidFill>
                  <a:srgbClr val="000066"/>
                </a:solidFill>
              </a:rPr>
              <a:t>probability of </a:t>
            </a:r>
            <a:r>
              <a:rPr lang="en-US" dirty="0">
                <a:solidFill>
                  <a:srgbClr val="000066"/>
                </a:solidFill>
              </a:rPr>
              <a:t>a given event) is </a:t>
            </a:r>
            <a:r>
              <a:rPr lang="en-US" dirty="0" smtClean="0">
                <a:solidFill>
                  <a:srgbClr val="000066"/>
                </a:solidFill>
              </a:rPr>
              <a:t>hard (#P Complete)     </a:t>
            </a:r>
            <a:endParaRPr lang="en-US" dirty="0">
              <a:solidFill>
                <a:srgbClr val="0000FF"/>
              </a:solidFill>
            </a:endParaRPr>
          </a:p>
          <a:p>
            <a:endParaRPr lang="en-US" dirty="0">
              <a:solidFill>
                <a:srgbClr val="0000FF"/>
              </a:solidFill>
            </a:endParaRP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pPr marL="0" indent="0">
              <a:buNone/>
            </a:pPr>
            <a:endParaRPr lang="en-US" dirty="0" smtClean="0">
              <a:solidFill>
                <a:srgbClr val="000066"/>
              </a:solidFill>
            </a:endParaRPr>
          </a:p>
        </p:txBody>
      </p:sp>
      <p:sp>
        <p:nvSpPr>
          <p:cNvPr id="670725" name="Oval 5"/>
          <p:cNvSpPr>
            <a:spLocks noChangeArrowheads="1"/>
          </p:cNvSpPr>
          <p:nvPr/>
        </p:nvSpPr>
        <p:spPr bwMode="auto">
          <a:xfrm>
            <a:off x="27527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8385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9244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4196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5532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39147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8289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4958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4958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nvPr>
        </p:nvGraphicFramePr>
        <p:xfrm>
          <a:off x="1981200" y="5757862"/>
          <a:ext cx="5965825" cy="719138"/>
        </p:xfrm>
        <a:graphic>
          <a:graphicData uri="http://schemas.openxmlformats.org/presentationml/2006/ole">
            <mc:AlternateContent xmlns:mc="http://schemas.openxmlformats.org/markup-compatibility/2006">
              <mc:Choice xmlns:v="urn:schemas-microsoft-com:vml" Requires="v">
                <p:oleObj spid="_x0000_s47108" name="משוואה" r:id="rId4" imgW="5026680" imgH="584280" progId="Equation.3">
                  <p:embed/>
                </p:oleObj>
              </mc:Choice>
              <mc:Fallback>
                <p:oleObj name="משוואה" r:id="rId4" imgW="5026680" imgH="584280" progId="Equation.3">
                  <p:embed/>
                  <p:pic>
                    <p:nvPicPr>
                      <p:cNvPr id="6161"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578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6670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495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248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7432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8289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7432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39147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0006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5720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4958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5720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164</a:t>
            </a:fld>
            <a:endParaRPr lang="en-US"/>
          </a:p>
        </p:txBody>
      </p:sp>
      <p:sp>
        <p:nvSpPr>
          <p:cNvPr id="5" name="TextBox 4"/>
          <p:cNvSpPr txBox="1"/>
          <p:nvPr/>
        </p:nvSpPr>
        <p:spPr>
          <a:xfrm>
            <a:off x="4953000" y="269240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37" name="TextBox 36"/>
          <p:cNvSpPr txBox="1"/>
          <p:nvPr/>
        </p:nvSpPr>
        <p:spPr>
          <a:xfrm>
            <a:off x="7162800" y="3867090"/>
            <a:ext cx="1023037"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P(z</a:t>
            </a:r>
            <a:r>
              <a:rPr lang="en-US" sz="2000" b="1" u="none" baseline="-25000" dirty="0" smtClean="0">
                <a:solidFill>
                  <a:srgbClr val="0000FF"/>
                </a:solidFill>
                <a:latin typeface="Calibri"/>
              </a:rPr>
              <a:t>3</a:t>
            </a:r>
            <a:r>
              <a:rPr lang="en-US" sz="2000" b="1" u="none" dirty="0" smtClean="0">
                <a:solidFill>
                  <a:srgbClr val="0000FF"/>
                </a:solidFill>
                <a:latin typeface="+mn-lt"/>
              </a:rPr>
              <a:t> | y)</a:t>
            </a:r>
            <a:endParaRPr lang="en-US" sz="2000" b="1" u="none" dirty="0">
              <a:solidFill>
                <a:srgbClr val="0000FF"/>
              </a:solidFill>
              <a:latin typeface="+mn-lt"/>
            </a:endParaRPr>
          </a:p>
        </p:txBody>
      </p:sp>
      <p:sp>
        <p:nvSpPr>
          <p:cNvPr id="38" name="TextBox 37"/>
          <p:cNvSpPr txBox="1"/>
          <p:nvPr/>
        </p:nvSpPr>
        <p:spPr>
          <a:xfrm>
            <a:off x="4006163" y="5238690"/>
            <a:ext cx="190468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dirty="0" smtClean="0">
                <a:solidFill>
                  <a:srgbClr val="0000FF"/>
                </a:solidFill>
                <a:latin typeface="+mn-lt"/>
              </a:rPr>
              <a:t> | </a:t>
            </a:r>
            <a:r>
              <a:rPr lang="en-US" sz="2000" b="1" u="none" dirty="0" smtClean="0">
                <a:solidFill>
                  <a:srgbClr val="0000FF"/>
                </a:solidFill>
                <a:latin typeface="Calibri"/>
              </a:rPr>
              <a:t>z</a:t>
            </a:r>
            <a:r>
              <a:rPr lang="en-US" sz="2000" b="1" u="none" baseline="-25000" dirty="0" smtClean="0">
                <a:solidFill>
                  <a:srgbClr val="0000FF"/>
                </a:solidFill>
                <a:latin typeface="Calibri"/>
              </a:rPr>
              <a:t>1</a:t>
            </a:r>
            <a:r>
              <a:rPr lang="en-US" sz="2000" b="1" u="none" dirty="0" smtClean="0">
                <a:solidFill>
                  <a:srgbClr val="0000FF"/>
                </a:solidFill>
                <a:latin typeface="+mn-lt"/>
              </a:rPr>
              <a:t>, </a:t>
            </a:r>
            <a:r>
              <a:rPr lang="en-US" sz="2000" b="1" u="none" dirty="0" smtClean="0">
                <a:solidFill>
                  <a:srgbClr val="0000FF"/>
                </a:solidFill>
                <a:latin typeface="Calibri"/>
              </a:rPr>
              <a:t>z</a:t>
            </a:r>
            <a:r>
              <a:rPr lang="en-US" sz="2000" b="1" u="none" baseline="-25000" dirty="0" smtClean="0">
                <a:solidFill>
                  <a:srgbClr val="0000FF"/>
                </a:solidFill>
                <a:latin typeface="Calibri"/>
              </a:rPr>
              <a:t>2</a:t>
            </a:r>
            <a:r>
              <a:rPr lang="en-US" sz="2000" b="1" u="none" dirty="0" smtClean="0">
                <a:solidFill>
                  <a:srgbClr val="0000FF"/>
                </a:solidFill>
                <a:latin typeface="+mn-lt"/>
              </a:rPr>
              <a:t> ,z, </a:t>
            </a:r>
            <a:r>
              <a:rPr lang="en-US" sz="2000" b="1" u="none" dirty="0" smtClean="0">
                <a:solidFill>
                  <a:srgbClr val="0000FF"/>
                </a:solidFill>
                <a:latin typeface="Calibri"/>
              </a:rPr>
              <a:t>z</a:t>
            </a:r>
            <a:r>
              <a:rPr lang="en-US" sz="2000" b="1" u="none" baseline="-25000" dirty="0" smtClean="0">
                <a:solidFill>
                  <a:srgbClr val="0000FF"/>
                </a:solidFill>
                <a:latin typeface="Calibri"/>
              </a:rPr>
              <a:t>3</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9" name="TextBox 38"/>
          <p:cNvSpPr txBox="1"/>
          <p:nvPr/>
        </p:nvSpPr>
        <p:spPr>
          <a:xfrm>
            <a:off x="4025684" y="2800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0" name="TextBox 39"/>
          <p:cNvSpPr txBox="1"/>
          <p:nvPr/>
        </p:nvSpPr>
        <p:spPr>
          <a:xfrm>
            <a:off x="45895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1" name="TextBox 40"/>
          <p:cNvSpPr txBox="1"/>
          <p:nvPr/>
        </p:nvSpPr>
        <p:spPr>
          <a:xfrm>
            <a:off x="22860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2" name="TextBox 41"/>
          <p:cNvSpPr txBox="1"/>
          <p:nvPr/>
        </p:nvSpPr>
        <p:spPr>
          <a:xfrm>
            <a:off x="39624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3" name="TextBox 42"/>
          <p:cNvSpPr txBox="1"/>
          <p:nvPr/>
        </p:nvSpPr>
        <p:spPr>
          <a:xfrm>
            <a:off x="66935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4" name="TextBox 43"/>
          <p:cNvSpPr txBox="1"/>
          <p:nvPr/>
        </p:nvSpPr>
        <p:spPr>
          <a:xfrm>
            <a:off x="6400800" y="48576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6" name="TextBox 45"/>
          <p:cNvSpPr txBox="1"/>
          <p:nvPr/>
        </p:nvSpPr>
        <p:spPr>
          <a:xfrm>
            <a:off x="4725912" y="48768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7" name="TextBox 46"/>
          <p:cNvSpPr txBox="1"/>
          <p:nvPr/>
        </p:nvSpPr>
        <p:spPr>
          <a:xfrm>
            <a:off x="2895600" y="48768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extLst>
      <p:ext uri="{BB962C8B-B14F-4D97-AF65-F5344CB8AC3E}">
        <p14:creationId xmlns:p14="http://schemas.microsoft.com/office/powerpoint/2010/main" val="3830426629"/>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0999" y="1295400"/>
            <a:ext cx="4276725" cy="4000500"/>
          </a:xfrm>
        </p:spPr>
        <p:txBody>
          <a:bodyPr/>
          <a:lstStyle/>
          <a:p>
            <a:r>
              <a:rPr lang="en-US" b="1" dirty="0" smtClean="0">
                <a:solidFill>
                  <a:srgbClr val="0000FF"/>
                </a:solidFill>
              </a:rPr>
              <a:t>Learning Problem:</a:t>
            </a:r>
          </a:p>
          <a:p>
            <a:endParaRPr lang="en-US" dirty="0" smtClean="0"/>
          </a:p>
          <a:p>
            <a:r>
              <a:rPr lang="en-US" dirty="0"/>
              <a:t>Given data (n tuples) </a:t>
            </a:r>
            <a:r>
              <a:rPr lang="en-US" dirty="0" smtClean="0"/>
              <a:t>assumed </a:t>
            </a:r>
            <a:r>
              <a:rPr lang="en-US" dirty="0"/>
              <a:t>to be sampled </a:t>
            </a:r>
            <a:r>
              <a:rPr lang="en-US" dirty="0" smtClean="0"/>
              <a:t>from a </a:t>
            </a:r>
            <a:r>
              <a:rPr lang="en-US" dirty="0"/>
              <a:t>tree-dependent </a:t>
            </a:r>
            <a:r>
              <a:rPr lang="en-US" dirty="0" smtClean="0"/>
              <a:t>distribution</a:t>
            </a:r>
          </a:p>
          <a:p>
            <a:pPr lvl="1"/>
            <a:r>
              <a:rPr lang="en-US" dirty="0" smtClean="0">
                <a:solidFill>
                  <a:srgbClr val="FF0000"/>
                </a:solidFill>
              </a:rPr>
              <a:t>What </a:t>
            </a:r>
            <a:r>
              <a:rPr lang="en-US" dirty="0">
                <a:solidFill>
                  <a:srgbClr val="FF0000"/>
                </a:solidFill>
              </a:rPr>
              <a:t>does that mean</a:t>
            </a:r>
            <a:r>
              <a:rPr lang="en-US" dirty="0" smtClean="0">
                <a:solidFill>
                  <a:srgbClr val="FF0000"/>
                </a:solidFill>
              </a:rPr>
              <a:t>?  </a:t>
            </a:r>
          </a:p>
          <a:p>
            <a:pPr lvl="1"/>
            <a:r>
              <a:rPr lang="en-US" dirty="0" smtClean="0">
                <a:solidFill>
                  <a:srgbClr val="FF0000"/>
                </a:solidFill>
              </a:rPr>
              <a:t>Generative model</a:t>
            </a:r>
            <a:endParaRPr lang="en-US" dirty="0"/>
          </a:p>
          <a:p>
            <a:r>
              <a:rPr lang="en-US" dirty="0" smtClean="0"/>
              <a:t>Find </a:t>
            </a:r>
            <a:r>
              <a:rPr lang="en-US" dirty="0"/>
              <a:t>the tree representation of the distribution</a:t>
            </a:r>
            <a:r>
              <a:rPr lang="en-US" dirty="0" smtClean="0"/>
              <a:t>.</a:t>
            </a:r>
          </a:p>
          <a:p>
            <a:pPr lvl="1"/>
            <a:r>
              <a:rPr lang="en-US" dirty="0" smtClean="0">
                <a:solidFill>
                  <a:srgbClr val="FF0000"/>
                </a:solidFill>
              </a:rPr>
              <a:t>What does that mean?</a:t>
            </a:r>
          </a:p>
          <a:p>
            <a:pPr lvl="1"/>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165</a:t>
            </a:fld>
            <a:endParaRPr lang="en-US"/>
          </a:p>
        </p:txBody>
      </p:sp>
      <p:graphicFrame>
        <p:nvGraphicFramePr>
          <p:cNvPr id="8199" name="Object 39"/>
          <p:cNvGraphicFramePr>
            <a:graphicFrameLocks noChangeAspect="1"/>
          </p:cNvGraphicFramePr>
          <p:nvPr>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48132"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381000" y="5295900"/>
            <a:ext cx="830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t>Among all trees, find the </a:t>
            </a:r>
            <a:r>
              <a:rPr lang="en-US" u="none" dirty="0" smtClean="0">
                <a:solidFill>
                  <a:srgbClr val="0000FF"/>
                </a:solidFill>
              </a:rPr>
              <a:t>most likely one, given the data:</a:t>
            </a:r>
          </a:p>
          <a:p>
            <a:pPr marL="0" indent="0">
              <a:buNone/>
            </a:pPr>
            <a:r>
              <a:rPr lang="en-US" u="none" dirty="0" smtClean="0"/>
              <a:t>                                      </a:t>
            </a:r>
            <a:r>
              <a:rPr lang="en-US" b="1" u="none" dirty="0" smtClean="0">
                <a:solidFill>
                  <a:srgbClr val="0000FF"/>
                </a:solidFill>
              </a:rPr>
              <a:t>P(T|D) = P(D|T) P(T)/P(D)</a:t>
            </a:r>
          </a:p>
        </p:txBody>
      </p:sp>
    </p:spTree>
    <p:extLst>
      <p:ext uri="{BB962C8B-B14F-4D97-AF65-F5344CB8AC3E}">
        <p14:creationId xmlns:p14="http://schemas.microsoft.com/office/powerpoint/2010/main" val="1360260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0999" y="1295400"/>
            <a:ext cx="4276725" cy="2514600"/>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166</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381000" y="3810000"/>
            <a:ext cx="830410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mmi10"/>
              </a:rPr>
              <a:t>¦</a:t>
            </a:r>
            <a:r>
              <a:rPr lang="en-US" u="none" baseline="-25000" dirty="0" smtClean="0">
                <a:solidFill>
                  <a:srgbClr val="0000FF"/>
                </a:solidFill>
                <a:latin typeface="Calibri"/>
              </a:rPr>
              <a:t> {</a:t>
            </a:r>
            <a:r>
              <a:rPr lang="en-US" b="1" u="none" baseline="-25000" dirty="0" smtClean="0">
                <a:solidFill>
                  <a:srgbClr val="0000FF"/>
                </a:solidFill>
                <a:latin typeface="cmmi10"/>
              </a:rPr>
              <a:t>x</a:t>
            </a:r>
            <a:r>
              <a:rPr lang="en-US" u="none" baseline="-25000" dirty="0" smtClean="0">
                <a:solidFill>
                  <a:srgbClr val="0000FF"/>
                </a:solidFill>
                <a:latin typeface="Calibri"/>
              </a:rPr>
              <a:t>}</a:t>
            </a:r>
            <a:r>
              <a:rPr lang="en-US" u="none" dirty="0" smtClean="0">
                <a:solidFill>
                  <a:srgbClr val="0000FF"/>
                </a:solidFill>
                <a:latin typeface="Calibri"/>
              </a:rPr>
              <a:t> P</a:t>
            </a:r>
            <a:r>
              <a:rPr lang="en-US" b="1" u="none" baseline="-25000" dirty="0"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b="1" u="none" baseline="-25000" dirty="0" err="1" smtClean="0">
                <a:solidFill>
                  <a:srgbClr val="0000FF"/>
                </a:solidFill>
                <a:latin typeface="Calibri"/>
              </a:rPr>
              <a:t>n</a:t>
            </a:r>
            <a:r>
              <a:rPr lang="en-US" u="none" dirty="0" smtClean="0">
                <a:solidFill>
                  <a:srgbClr val="0000FF"/>
                </a:solidFill>
              </a:rPr>
              <a:t>)  </a:t>
            </a:r>
          </a:p>
          <a:p>
            <a:endParaRPr lang="en-US" u="none" dirty="0" smtClean="0">
              <a:latin typeface="Arial" charset="0"/>
            </a:endParaRPr>
          </a:p>
          <a:p>
            <a:r>
              <a:rPr lang="en-US" u="none" dirty="0" smtClean="0"/>
              <a:t>Now </a:t>
            </a:r>
            <a:r>
              <a:rPr lang="en-US" u="none" dirty="0"/>
              <a:t>we can see why we had to solve the inference </a:t>
            </a:r>
            <a:r>
              <a:rPr lang="en-US" u="none" dirty="0" smtClean="0"/>
              <a:t>problem </a:t>
            </a:r>
            <a:r>
              <a:rPr lang="en-US" u="none" dirty="0"/>
              <a:t>first; it is required for learning.</a:t>
            </a:r>
          </a:p>
          <a:p>
            <a:endParaRPr lang="en-US" u="none" dirty="0">
              <a:solidFill>
                <a:srgbClr val="000066"/>
              </a:solidFill>
            </a:endParaRPr>
          </a:p>
          <a:p>
            <a:pPr marL="0" indent="0">
              <a:buNone/>
            </a:pPr>
            <a:endParaRPr lang="en-US" b="1" u="none" dirty="0" smtClean="0">
              <a:solidFill>
                <a:srgbClr val="0000FF"/>
              </a:solidFill>
            </a:endParaRPr>
          </a:p>
        </p:txBody>
      </p:sp>
    </p:spTree>
    <p:extLst>
      <p:ext uri="{BB962C8B-B14F-4D97-AF65-F5344CB8AC3E}">
        <p14:creationId xmlns:p14="http://schemas.microsoft.com/office/powerpoint/2010/main" val="3075216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380999" y="1295400"/>
            <a:ext cx="4276725" cy="2514600"/>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167</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381000" y="3810000"/>
            <a:ext cx="861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mmi10"/>
              </a:rPr>
              <a:t>          </a:t>
            </a:r>
            <a:r>
              <a:rPr lang="en-US" u="none" dirty="0" smtClean="0">
                <a:solidFill>
                  <a:srgbClr val="0000FF"/>
                </a:solidFill>
                <a:latin typeface="Calibri"/>
              </a:rPr>
              <a:t>P</a:t>
            </a:r>
            <a:r>
              <a:rPr lang="en-US" b="1" u="none" baseline="-25000" dirty="0"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b="1" u="none" baseline="-25000" dirty="0" err="1" smtClean="0">
                <a:solidFill>
                  <a:srgbClr val="0000FF"/>
                </a:solidFill>
                <a:latin typeface="Calibri"/>
              </a:rPr>
              <a:t>n</a:t>
            </a:r>
            <a:r>
              <a:rPr lang="en-US" u="none" dirty="0" smtClean="0">
                <a:solidFill>
                  <a:srgbClr val="0000FF"/>
                </a:solidFill>
              </a:rPr>
              <a:t>) =             </a:t>
            </a:r>
          </a:p>
          <a:p>
            <a:pPr marL="0" indent="0">
              <a:buNone/>
            </a:pPr>
            <a:r>
              <a:rPr lang="en-US" u="none" dirty="0">
                <a:solidFill>
                  <a:srgbClr val="0000FF"/>
                </a:solidFill>
              </a:rPr>
              <a:t> </a:t>
            </a:r>
            <a:r>
              <a:rPr lang="en-US" u="none" dirty="0" smtClean="0">
                <a:solidFill>
                  <a:srgbClr val="0000FF"/>
                </a:solidFill>
              </a:rPr>
              <a:t>                       =                                 </a:t>
            </a:r>
            <a:r>
              <a:rPr lang="en-US" u="none" dirty="0" err="1" smtClean="0">
                <a:solidFill>
                  <a:srgbClr val="0000FF"/>
                </a:solidFill>
              </a:rPr>
              <a:t>argmax</a:t>
            </a:r>
            <a:r>
              <a:rPr lang="en-US" u="none" baseline="-25000" dirty="0" err="1" smtClean="0">
                <a:solidFill>
                  <a:srgbClr val="0000FF"/>
                </a:solidFill>
              </a:rPr>
              <a:t>T</a:t>
            </a:r>
            <a:r>
              <a:rPr lang="en-US" u="none" dirty="0" smtClean="0">
                <a:solidFill>
                  <a:srgbClr val="0000FF"/>
                </a:solidFill>
              </a:rPr>
              <a:t> </a:t>
            </a:r>
            <a:r>
              <a:rPr lang="en-US" u="none" dirty="0" smtClean="0">
                <a:solidFill>
                  <a:srgbClr val="0000FF"/>
                </a:solidFill>
                <a:latin typeface="cmmi10"/>
              </a:rPr>
              <a:t>               </a:t>
            </a:r>
            <a:r>
              <a:rPr lang="en-US" u="none" dirty="0" smtClean="0">
                <a:solidFill>
                  <a:srgbClr val="0000FF"/>
                </a:solidFill>
                <a:latin typeface="Calibri"/>
              </a:rPr>
              <a:t>P</a:t>
            </a:r>
            <a:r>
              <a:rPr lang="en-US" u="none" baseline="-25000" dirty="0" smtClean="0">
                <a:solidFill>
                  <a:srgbClr val="0000FF"/>
                </a:solidFill>
                <a:latin typeface="Calibri"/>
              </a:rPr>
              <a:t>T</a:t>
            </a:r>
            <a:r>
              <a:rPr lang="en-US" u="none" dirty="0" smtClean="0">
                <a:solidFill>
                  <a:srgbClr val="0000FF"/>
                </a:solidFill>
                <a:latin typeface="Calibri"/>
              </a:rPr>
              <a:t> (</a:t>
            </a:r>
            <a:r>
              <a:rPr lang="en-US" u="none" dirty="0" err="1" smtClean="0">
                <a:solidFill>
                  <a:srgbClr val="0000FF"/>
                </a:solidFill>
                <a:latin typeface="Calibri"/>
              </a:rPr>
              <a:t>x</a:t>
            </a:r>
            <a:r>
              <a:rPr lang="en-US" u="none" baseline="-25000" dirty="0" err="1" smtClean="0">
                <a:solidFill>
                  <a:srgbClr val="0000FF"/>
                </a:solidFill>
                <a:latin typeface="Calibri"/>
              </a:rPr>
              <a:t>i</a:t>
            </a:r>
            <a:r>
              <a:rPr lang="en-US" u="none" dirty="0" err="1" smtClean="0">
                <a:solidFill>
                  <a:srgbClr val="0000FF"/>
                </a:solidFill>
                <a:latin typeface="Calibri"/>
              </a:rPr>
              <a:t>|Parents</a:t>
            </a:r>
            <a:r>
              <a:rPr lang="en-US" u="none" dirty="0" smtClean="0">
                <a:solidFill>
                  <a:srgbClr val="0000FF"/>
                </a:solidFill>
                <a:latin typeface="Calibri"/>
              </a:rPr>
              <a:t>(x</a:t>
            </a:r>
            <a:r>
              <a:rPr lang="en-US" b="1" u="none" baseline="-25000" dirty="0" smtClean="0">
                <a:solidFill>
                  <a:srgbClr val="0000FF"/>
                </a:solidFill>
                <a:latin typeface="Calibri"/>
              </a:rPr>
              <a:t>i</a:t>
            </a:r>
            <a:r>
              <a:rPr lang="en-US" u="none" dirty="0" smtClean="0">
                <a:solidFill>
                  <a:srgbClr val="0000FF"/>
                </a:solidFill>
              </a:rPr>
              <a:t>))  </a:t>
            </a:r>
          </a:p>
          <a:p>
            <a:r>
              <a:rPr lang="en-US" u="none" dirty="0">
                <a:solidFill>
                  <a:srgbClr val="0000FF"/>
                </a:solidFill>
              </a:rPr>
              <a:t>Try this for naïve Bayes</a:t>
            </a:r>
            <a:endParaRPr lang="en-US" u="none" dirty="0">
              <a:solidFill>
                <a:srgbClr val="000066"/>
              </a:solidFill>
            </a:endParaRPr>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p:pic>
        <p:nvPicPr>
          <p:cNvPr id="5" name="Picture 4"/>
          <p:cNvPicPr>
            <a:picLocks noChangeAspect="1"/>
          </p:cNvPicPr>
          <p:nvPr/>
        </p:nvPicPr>
        <p:blipFill>
          <a:blip r:embed="rId4"/>
          <a:stretch>
            <a:fillRect/>
          </a:stretch>
        </p:blipFill>
        <p:spPr>
          <a:xfrm>
            <a:off x="5572865" y="4717937"/>
            <a:ext cx="728370" cy="395401"/>
          </a:xfrm>
          <a:prstGeom prst="rect">
            <a:avLst/>
          </a:prstGeom>
        </p:spPr>
      </p:pic>
      <p:pic>
        <p:nvPicPr>
          <p:cNvPr id="6" name="Picture 5"/>
          <p:cNvPicPr>
            <a:picLocks noChangeAspect="1"/>
          </p:cNvPicPr>
          <p:nvPr/>
        </p:nvPicPr>
        <p:blipFill>
          <a:blip r:embed="rId5"/>
          <a:stretch>
            <a:fillRect/>
          </a:stretch>
        </p:blipFill>
        <p:spPr>
          <a:xfrm>
            <a:off x="5583569" y="5157544"/>
            <a:ext cx="1130641" cy="390585"/>
          </a:xfrm>
          <a:prstGeom prst="rect">
            <a:avLst/>
          </a:prstGeom>
        </p:spPr>
      </p:pic>
    </p:spTree>
    <p:extLst>
      <p:ext uri="{BB962C8B-B14F-4D97-AF65-F5344CB8AC3E}">
        <p14:creationId xmlns:p14="http://schemas.microsoft.com/office/powerpoint/2010/main" val="3985569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7162800" cy="45259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rgbClr val="A50021"/>
                </a:solidFill>
              </a:rPr>
              <a:t>0.1</a:t>
            </a:r>
            <a:r>
              <a:rPr lang="en-US" dirty="0">
                <a:solidFill>
                  <a:srgbClr val="000066"/>
                </a:solidFill>
              </a:rPr>
              <a:t>    0001 </a:t>
            </a:r>
            <a:r>
              <a:rPr lang="en-US" dirty="0">
                <a:solidFill>
                  <a:srgbClr val="A50021"/>
                </a:solidFill>
              </a:rPr>
              <a:t>0.1</a:t>
            </a:r>
            <a:r>
              <a:rPr lang="en-US" dirty="0">
                <a:solidFill>
                  <a:srgbClr val="000066"/>
                </a:solidFill>
              </a:rPr>
              <a:t>   0010   </a:t>
            </a:r>
            <a:r>
              <a:rPr lang="en-US" dirty="0">
                <a:solidFill>
                  <a:srgbClr val="A50021"/>
                </a:solidFill>
              </a:rPr>
              <a:t>0.1</a:t>
            </a:r>
            <a:r>
              <a:rPr lang="en-US" dirty="0">
                <a:solidFill>
                  <a:srgbClr val="000066"/>
                </a:solidFill>
              </a:rPr>
              <a:t>    0011  </a:t>
            </a:r>
            <a:r>
              <a:rPr lang="en-US" dirty="0" smtClean="0">
                <a:solidFill>
                  <a:srgbClr val="A50021"/>
                </a:solidFill>
              </a:rPr>
              <a:t>0.1</a:t>
            </a:r>
            <a:endParaRPr lang="en-US" dirty="0">
              <a:solidFill>
                <a:srgbClr val="A50021"/>
              </a:solidFill>
            </a:endParaRPr>
          </a:p>
          <a:p>
            <a:pPr marL="0" indent="0">
              <a:buNone/>
            </a:pPr>
            <a:r>
              <a:rPr lang="en-US" dirty="0" smtClean="0">
                <a:solidFill>
                  <a:srgbClr val="000066"/>
                </a:solidFill>
              </a:rPr>
              <a:t>     0100  </a:t>
            </a:r>
            <a:r>
              <a:rPr lang="en-US" dirty="0">
                <a:solidFill>
                  <a:srgbClr val="A50021"/>
                </a:solidFill>
              </a:rPr>
              <a:t>0.1</a:t>
            </a:r>
            <a:r>
              <a:rPr lang="en-US" dirty="0">
                <a:solidFill>
                  <a:srgbClr val="000066"/>
                </a:solidFill>
              </a:rPr>
              <a:t>    0101 </a:t>
            </a:r>
            <a:r>
              <a:rPr lang="en-US" dirty="0">
                <a:solidFill>
                  <a:srgbClr val="A50021"/>
                </a:solidFill>
              </a:rPr>
              <a:t>0.1</a:t>
            </a:r>
            <a:r>
              <a:rPr lang="en-US" dirty="0">
                <a:solidFill>
                  <a:srgbClr val="000066"/>
                </a:solidFill>
              </a:rPr>
              <a:t>   0110   </a:t>
            </a:r>
            <a:r>
              <a:rPr lang="en-US" dirty="0">
                <a:solidFill>
                  <a:srgbClr val="A50021"/>
                </a:solidFill>
              </a:rPr>
              <a:t>0.1</a:t>
            </a:r>
            <a:r>
              <a:rPr lang="en-US" dirty="0">
                <a:solidFill>
                  <a:srgbClr val="000066"/>
                </a:solidFill>
              </a:rPr>
              <a:t>    0111  </a:t>
            </a:r>
            <a:r>
              <a:rPr lang="en-US" dirty="0">
                <a:solidFill>
                  <a:srgbClr val="A50021"/>
                </a:solidFill>
              </a:rPr>
              <a:t>0.1</a:t>
            </a:r>
          </a:p>
          <a:p>
            <a:pPr marL="0" indent="0">
              <a:buNone/>
            </a:pPr>
            <a:r>
              <a:rPr lang="en-US" dirty="0" smtClean="0">
                <a:solidFill>
                  <a:srgbClr val="000066"/>
                </a:solidFill>
              </a:rPr>
              <a:t>     1000  </a:t>
            </a:r>
            <a:r>
              <a:rPr lang="en-US" dirty="0">
                <a:solidFill>
                  <a:srgbClr val="A50021"/>
                </a:solidFill>
              </a:rPr>
              <a:t>0</a:t>
            </a:r>
            <a:r>
              <a:rPr lang="en-US" dirty="0">
                <a:solidFill>
                  <a:schemeClr val="accent2"/>
                </a:solidFill>
              </a:rPr>
              <a:t>   </a:t>
            </a:r>
            <a:r>
              <a:rPr lang="en-US" dirty="0">
                <a:solidFill>
                  <a:srgbClr val="000066"/>
                </a:solidFill>
              </a:rPr>
              <a:t>   1001  </a:t>
            </a:r>
            <a:r>
              <a:rPr lang="en-US" dirty="0">
                <a:solidFill>
                  <a:srgbClr val="A50021"/>
                </a:solidFill>
              </a:rPr>
              <a:t>0</a:t>
            </a:r>
            <a:r>
              <a:rPr lang="en-US" dirty="0">
                <a:solidFill>
                  <a:schemeClr val="accent2"/>
                </a:solidFill>
              </a:rPr>
              <a:t> </a:t>
            </a:r>
            <a:r>
              <a:rPr lang="en-US" dirty="0">
                <a:solidFill>
                  <a:srgbClr val="000066"/>
                </a:solidFill>
              </a:rPr>
              <a:t>     1010   </a:t>
            </a:r>
            <a:r>
              <a:rPr lang="en-US" b="1" dirty="0">
                <a:solidFill>
                  <a:srgbClr val="A50021"/>
                </a:solidFill>
              </a:rPr>
              <a:t>0</a:t>
            </a:r>
            <a:r>
              <a:rPr lang="en-US" dirty="0">
                <a:solidFill>
                  <a:srgbClr val="000066"/>
                </a:solidFill>
              </a:rPr>
              <a:t>      1011  </a:t>
            </a:r>
            <a:r>
              <a:rPr lang="en-US" dirty="0">
                <a:solidFill>
                  <a:srgbClr val="A50021"/>
                </a:solidFill>
              </a:rPr>
              <a:t>0</a:t>
            </a:r>
            <a:r>
              <a:rPr lang="en-US" dirty="0">
                <a:solidFill>
                  <a:srgbClr val="000066"/>
                </a:solidFill>
              </a:rPr>
              <a:t> </a:t>
            </a:r>
          </a:p>
          <a:p>
            <a:pPr marL="0" indent="0">
              <a:buNone/>
            </a:pPr>
            <a:r>
              <a:rPr lang="en-US" dirty="0" smtClean="0">
                <a:solidFill>
                  <a:srgbClr val="000066"/>
                </a:solidFill>
              </a:rPr>
              <a:t>     1100  </a:t>
            </a:r>
            <a:r>
              <a:rPr lang="en-US" dirty="0">
                <a:solidFill>
                  <a:srgbClr val="A50021"/>
                </a:solidFill>
              </a:rPr>
              <a:t>0.05</a:t>
            </a:r>
            <a:r>
              <a:rPr lang="en-US" dirty="0">
                <a:solidFill>
                  <a:srgbClr val="000066"/>
                </a:solidFill>
              </a:rPr>
              <a:t> 1101  </a:t>
            </a:r>
            <a:r>
              <a:rPr lang="en-US" dirty="0">
                <a:solidFill>
                  <a:srgbClr val="A50021"/>
                </a:solidFill>
              </a:rPr>
              <a:t>0.05</a:t>
            </a:r>
            <a:r>
              <a:rPr lang="en-US" dirty="0">
                <a:solidFill>
                  <a:srgbClr val="000066"/>
                </a:solidFill>
              </a:rPr>
              <a:t> 1110   </a:t>
            </a:r>
            <a:r>
              <a:rPr lang="en-US" dirty="0">
                <a:solidFill>
                  <a:srgbClr val="A50021"/>
                </a:solidFill>
              </a:rPr>
              <a:t>0.05</a:t>
            </a:r>
            <a:r>
              <a:rPr lang="en-US" dirty="0">
                <a:solidFill>
                  <a:srgbClr val="000066"/>
                </a:solidFill>
              </a:rPr>
              <a:t>  1111  </a:t>
            </a:r>
            <a:r>
              <a:rPr lang="en-US" dirty="0" smtClean="0">
                <a:solidFill>
                  <a:srgbClr val="A50021"/>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168</a:t>
            </a:fld>
            <a:endParaRPr lang="en-US"/>
          </a:p>
        </p:txBody>
      </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6105526" y="1241961"/>
            <a:ext cx="2962274" cy="1323439"/>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Are these representations of the same </a:t>
            </a:r>
            <a:r>
              <a:rPr lang="en-US" sz="2000" b="1" u="none" dirty="0">
                <a:solidFill>
                  <a:schemeClr val="accent2"/>
                </a:solidFill>
                <a:latin typeface="+mn-lt"/>
              </a:rPr>
              <a:t>distribution?</a:t>
            </a:r>
          </a:p>
          <a:p>
            <a:r>
              <a:rPr lang="en-US" sz="2000" b="1" u="none" dirty="0">
                <a:solidFill>
                  <a:schemeClr val="accent2"/>
                </a:solidFill>
                <a:latin typeface="+mn-lt"/>
              </a:rPr>
              <a:t>Given a sample, which of </a:t>
            </a:r>
            <a:r>
              <a:rPr lang="en-US" sz="2000" b="1" u="none" dirty="0" smtClean="0">
                <a:solidFill>
                  <a:schemeClr val="accent2"/>
                </a:solidFill>
                <a:latin typeface="+mn-lt"/>
              </a:rPr>
              <a:t>these </a:t>
            </a:r>
            <a:r>
              <a:rPr lang="en-US" sz="2000" b="1" u="none" dirty="0">
                <a:solidFill>
                  <a:schemeClr val="accent2"/>
                </a:solidFill>
                <a:latin typeface="+mn-lt"/>
              </a:rPr>
              <a:t>generated it?</a:t>
            </a:r>
            <a:endParaRPr lang="en-US" sz="2000" b="1" u="none" dirty="0">
              <a:solidFill>
                <a:srgbClr val="000066"/>
              </a:solidFill>
              <a:latin typeface="+mn-lt"/>
            </a:endParaRPr>
          </a:p>
        </p:txBody>
      </p:sp>
    </p:spTree>
    <p:extLst>
      <p:ext uri="{BB962C8B-B14F-4D97-AF65-F5344CB8AC3E}">
        <p14:creationId xmlns:p14="http://schemas.microsoft.com/office/powerpoint/2010/main" val="2776796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3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3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3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31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9" grpId="0" animBg="1"/>
      <p:bldP spid="733190" grpId="0" animBg="1"/>
      <p:bldP spid="733191" grpId="0" animBg="1"/>
      <p:bldP spid="73319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5"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7162800" cy="45259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Slide Number Placeholder 3"/>
          <p:cNvSpPr>
            <a:spLocks noGrp="1"/>
          </p:cNvSpPr>
          <p:nvPr>
            <p:ph type="sldNum" sz="quarter" idx="10"/>
          </p:nvPr>
        </p:nvSpPr>
        <p:spPr/>
        <p:txBody>
          <a:bodyPr/>
          <a:lstStyle/>
          <a:p>
            <a:pPr>
              <a:defRPr/>
            </a:pPr>
            <a:fld id="{AF9B7836-A88A-4C3B-9E7E-6BB7F8A64E5A}" type="slidenum">
              <a:rPr lang="en-US" smtClean="0"/>
              <a:pPr>
                <a:defRPr/>
              </a:pPr>
              <a:t>169</a:t>
            </a:fld>
            <a:endParaRPr lang="en-US"/>
          </a:p>
        </p:txBody>
      </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6105526" y="1241961"/>
            <a:ext cx="2962274" cy="1323439"/>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We are given 3 data points</a:t>
            </a:r>
            <a:r>
              <a:rPr lang="en-US" sz="2000" b="1" u="none" dirty="0">
                <a:solidFill>
                  <a:schemeClr val="accent2"/>
                </a:solidFill>
                <a:latin typeface="+mn-lt"/>
              </a:rPr>
              <a:t>: 1011; 1001; 0100</a:t>
            </a:r>
          </a:p>
          <a:p>
            <a:r>
              <a:rPr lang="en-US" sz="2000" b="1" u="none" dirty="0" smtClean="0">
                <a:solidFill>
                  <a:schemeClr val="accent2"/>
                </a:solidFill>
                <a:latin typeface="+mn-lt"/>
              </a:rPr>
              <a:t>Which one is the target distribution?</a:t>
            </a:r>
            <a:endParaRPr lang="en-US" sz="2000" b="1" u="none" dirty="0">
              <a:solidFill>
                <a:srgbClr val="000066"/>
              </a:solidFill>
              <a:latin typeface="+mn-lt"/>
            </a:endParaRPr>
          </a:p>
        </p:txBody>
      </p:sp>
    </p:spTree>
    <p:extLst>
      <p:ext uri="{BB962C8B-B14F-4D97-AF65-F5344CB8AC3E}">
        <p14:creationId xmlns:p14="http://schemas.microsoft.com/office/powerpoint/2010/main" val="3933688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3" name="Rectangle 3"/>
          <p:cNvSpPr>
            <a:spLocks noGrp="1" noChangeArrowheads="1"/>
          </p:cNvSpPr>
          <p:nvPr>
            <p:ph idx="1"/>
          </p:nvPr>
        </p:nvSpPr>
        <p:spPr>
          <a:xfrm>
            <a:off x="1524000" y="1295400"/>
            <a:ext cx="7620000" cy="4953000"/>
          </a:xfrm>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r>
              <a:rPr lang="en-US" sz="2000" baseline="-25000" dirty="0" smtClean="0">
                <a:solidFill>
                  <a:srgbClr val="0000FF"/>
                </a:solidFill>
                <a:latin typeface="Calibri"/>
                <a:cs typeface="Arial" pitchFamily="34" charset="0"/>
              </a:rPr>
              <a:t>(notice that this is a vector, each coordinate (feature) has its own </a:t>
            </a:r>
            <a:r>
              <a:rPr lang="en-US" sz="2000" baseline="-25000" dirty="0" err="1" smtClean="0">
                <a:solidFill>
                  <a:srgbClr val="0000FF"/>
                </a:solidFill>
                <a:latin typeface="Calibri"/>
                <a:cs typeface="Arial" pitchFamily="34" charset="0"/>
              </a:rPr>
              <a:t>w</a:t>
            </a:r>
            <a:r>
              <a:rPr lang="en-US" sz="1600" baseline="-50000" dirty="0" err="1" smtClean="0">
                <a:solidFill>
                  <a:srgbClr val="0000FF"/>
                </a:solidFill>
                <a:latin typeface="Calibri"/>
                <a:cs typeface="Arial" pitchFamily="34" charset="0"/>
              </a:rPr>
              <a:t>t,</a:t>
            </a:r>
            <a:r>
              <a:rPr lang="en-US" sz="2000" baseline="-50000" dirty="0" err="1" smtClean="0">
                <a:solidFill>
                  <a:srgbClr val="0000FF"/>
                </a:solidFill>
                <a:latin typeface="Calibri"/>
                <a:cs typeface="Arial" pitchFamily="34" charset="0"/>
              </a:rPr>
              <a:t>j</a:t>
            </a:r>
            <a:r>
              <a:rPr lang="en-US" sz="2000" baseline="-25000" dirty="0" smtClean="0">
                <a:solidFill>
                  <a:srgbClr val="0000FF"/>
                </a:solidFill>
                <a:latin typeface="Calibri"/>
                <a:cs typeface="Arial" pitchFamily="34" charset="0"/>
              </a:rPr>
              <a:t> and </a:t>
            </a:r>
            <a:r>
              <a:rPr lang="en-US" sz="2000" baseline="-25000" dirty="0" err="1" smtClean="0">
                <a:solidFill>
                  <a:srgbClr val="0000FF"/>
                </a:solidFill>
                <a:latin typeface="Calibri"/>
                <a:cs typeface="Arial" pitchFamily="34" charset="0"/>
              </a:rPr>
              <a:t>g</a:t>
            </a:r>
            <a:r>
              <a:rPr lang="en-US" sz="2000" baseline="-50000" dirty="0" err="1" smtClean="0">
                <a:solidFill>
                  <a:srgbClr val="0000FF"/>
                </a:solidFill>
                <a:latin typeface="Calibri"/>
                <a:cs typeface="Arial" pitchFamily="34" charset="0"/>
              </a:rPr>
              <a:t>t,j</a:t>
            </a:r>
            <a:r>
              <a:rPr lang="en-US" sz="2000" baseline="-25000" dirty="0" smtClean="0">
                <a:solidFill>
                  <a:srgbClr val="0000FF"/>
                </a:solidFill>
                <a:latin typeface="Calibri"/>
                <a:cs typeface="Arial" pitchFamily="34" charset="0"/>
              </a:rPr>
              <a:t>)</a:t>
            </a:r>
          </a:p>
          <a:p>
            <a:pPr marL="0" indent="0" algn="ctr">
              <a:lnSpc>
                <a:spcPct val="80000"/>
              </a:lnSpc>
              <a:buNone/>
            </a:pPr>
            <a:endParaRPr lang="en-US" sz="2000" baseline="-25000" dirty="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So far, we used fixed learning rates </a:t>
            </a:r>
            <a:r>
              <a:rPr lang="en-US" dirty="0" smtClean="0">
                <a:solidFill>
                  <a:srgbClr val="0000FF"/>
                </a:solidFill>
                <a:latin typeface="Calibri" pitchFamily="34" charset="0"/>
                <a:cs typeface="Arial" pitchFamily="34" charset="0"/>
              </a:rPr>
              <a:t>r = </a:t>
            </a: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a:t>
            </a:r>
            <a:r>
              <a:rPr lang="en-US" dirty="0" smtClean="0">
                <a:solidFill>
                  <a:schemeClr val="tx1"/>
                </a:solidFill>
                <a:latin typeface="Calibri" pitchFamily="34" charset="0"/>
                <a:cs typeface="Arial" pitchFamily="34" charset="0"/>
              </a:rPr>
              <a:t>, but this can change. </a:t>
            </a:r>
          </a:p>
          <a:p>
            <a:pPr marL="342900" lvl="1" indent="-342900">
              <a:lnSpc>
                <a:spcPct val="80000"/>
              </a:lnSpc>
              <a:buClrTx/>
              <a:buBlip>
                <a:blip r:embed="rId3"/>
              </a:buBlip>
            </a:pPr>
            <a:r>
              <a:rPr lang="en-US" dirty="0" err="1" smtClean="0">
                <a:solidFill>
                  <a:srgbClr val="0000FF"/>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a:t>
            </a:r>
            <a:r>
              <a:rPr lang="en-US" dirty="0">
                <a:solidFill>
                  <a:schemeClr val="tx1"/>
                </a:solidFill>
                <a:latin typeface="Calibri" pitchFamily="34" charset="0"/>
                <a:cs typeface="Arial" pitchFamily="34" charset="0"/>
              </a:rPr>
              <a:t>alters </a:t>
            </a:r>
            <a:r>
              <a:rPr lang="en-US" dirty="0" smtClean="0">
                <a:solidFill>
                  <a:schemeClr val="tx1"/>
                </a:solidFill>
                <a:latin typeface="Calibri" pitchFamily="34" charset="0"/>
                <a:cs typeface="Arial" pitchFamily="34" charset="0"/>
              </a:rPr>
              <a:t>the </a:t>
            </a:r>
            <a:r>
              <a:rPr lang="en-US" dirty="0">
                <a:solidFill>
                  <a:schemeClr val="tx1"/>
                </a:solidFill>
                <a:latin typeface="Calibri" pitchFamily="34" charset="0"/>
                <a:cs typeface="Arial" pitchFamily="34" charset="0"/>
              </a:rPr>
              <a:t>update to adapt based on historical information, so that frequently occurring </a:t>
            </a:r>
            <a:r>
              <a:rPr lang="en-US" dirty="0" smtClean="0">
                <a:solidFill>
                  <a:schemeClr val="tx1"/>
                </a:solidFill>
                <a:latin typeface="Calibri" pitchFamily="34" charset="0"/>
                <a:cs typeface="Arial" pitchFamily="34" charset="0"/>
              </a:rPr>
              <a:t>features in </a:t>
            </a:r>
            <a:r>
              <a:rPr lang="en-US" dirty="0">
                <a:solidFill>
                  <a:schemeClr val="tx1"/>
                </a:solidFill>
                <a:latin typeface="Calibri" pitchFamily="34" charset="0"/>
                <a:cs typeface="Arial" pitchFamily="34" charset="0"/>
              </a:rPr>
              <a:t>the gradients get small learning rates and infrequent features get higher ones.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The idea is to “learn slowly” </a:t>
            </a:r>
            <a:r>
              <a:rPr lang="en-US" dirty="0">
                <a:solidFill>
                  <a:schemeClr val="tx1"/>
                </a:solidFill>
                <a:latin typeface="Calibri" pitchFamily="34" charset="0"/>
                <a:cs typeface="Arial" pitchFamily="34" charset="0"/>
              </a:rPr>
              <a:t>from frequent features but “</a:t>
            </a:r>
            <a:r>
              <a:rPr lang="en-US" dirty="0" smtClean="0">
                <a:solidFill>
                  <a:schemeClr val="tx1"/>
                </a:solidFill>
                <a:latin typeface="Calibri" pitchFamily="34" charset="0"/>
                <a:cs typeface="Arial" pitchFamily="34" charset="0"/>
              </a:rPr>
              <a:t>pay </a:t>
            </a:r>
            <a:r>
              <a:rPr lang="en-US" dirty="0">
                <a:solidFill>
                  <a:schemeClr val="tx1"/>
                </a:solidFill>
                <a:latin typeface="Calibri" pitchFamily="34" charset="0"/>
                <a:cs typeface="Arial" pitchFamily="34" charset="0"/>
              </a:rPr>
              <a:t>attention” to rare but informative features</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Define a “per feature” learning rate for the feature </a:t>
            </a:r>
            <a:r>
              <a:rPr lang="en-US" dirty="0" smtClean="0">
                <a:solidFill>
                  <a:srgbClr val="0000FF"/>
                </a:solidFill>
                <a:latin typeface="Calibri" pitchFamily="34" charset="0"/>
                <a:cs typeface="Arial" pitchFamily="34" charset="0"/>
              </a:rPr>
              <a:t>j</a:t>
            </a:r>
            <a:r>
              <a:rPr lang="en-US" dirty="0" smtClean="0">
                <a:solidFill>
                  <a:schemeClr val="tx1"/>
                </a:solidFill>
                <a:latin typeface="Calibri" pitchFamily="34" charset="0"/>
                <a:cs typeface="Arial" pitchFamily="34" charset="0"/>
              </a:rPr>
              <a:t>, as: </a:t>
            </a:r>
          </a:p>
          <a:p>
            <a:pPr marL="0" lvl="1" indent="0" algn="ctr">
              <a:lnSpc>
                <a:spcPct val="80000"/>
              </a:lnSpc>
              <a:buClrTx/>
              <a:buNone/>
            </a:pP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r/(</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a:t>
            </a:r>
            <a:r>
              <a:rPr lang="en-US" baseline="-25000" dirty="0" err="1" smtClean="0">
                <a:solidFill>
                  <a:srgbClr val="0000FF"/>
                </a:solidFill>
                <a:latin typeface="Calibri" pitchFamily="34" charset="0"/>
                <a:cs typeface="Arial" pitchFamily="34" charset="0"/>
              </a:rPr>
              <a:t>,j</a:t>
            </a:r>
            <a:r>
              <a:rPr lang="en-US" dirty="0" smtClean="0">
                <a:solidFill>
                  <a:srgbClr val="0000FF"/>
                </a:solidFill>
                <a:latin typeface="Calibri"/>
                <a:cs typeface="Arial" pitchFamily="34" charset="0"/>
              </a:rPr>
              <a:t>)</a:t>
            </a:r>
            <a:r>
              <a:rPr lang="en-US" baseline="30000" dirty="0" smtClean="0">
                <a:solidFill>
                  <a:srgbClr val="0000FF"/>
                </a:solidFill>
                <a:latin typeface="Calibri"/>
                <a:cs typeface="Arial" pitchFamily="34" charset="0"/>
              </a:rPr>
              <a:t>1/2</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here</a:t>
            </a:r>
            <a:r>
              <a:rPr lang="en-US" dirty="0" smtClean="0">
                <a:solidFill>
                  <a:schemeClr val="accent1">
                    <a:lumMod val="75000"/>
                  </a:schemeClr>
                </a:solidFill>
                <a:latin typeface="Calibri" pitchFamily="34" charset="0"/>
                <a:cs typeface="Arial" pitchFamily="34" charset="0"/>
              </a:rPr>
              <a:t> </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a:t>
            </a:r>
            <a:r>
              <a:rPr lang="en-US" dirty="0" smtClean="0">
                <a:solidFill>
                  <a:srgbClr val="0000FF"/>
                </a:solidFill>
                <a:latin typeface="Symbol"/>
                <a:cs typeface="Arial" pitchFamily="34" charset="0"/>
                <a:sym typeface="Symbol"/>
              </a:rPr>
              <a:t></a:t>
            </a:r>
            <a:r>
              <a:rPr lang="en-US" baseline="-25000" dirty="0" smtClean="0">
                <a:solidFill>
                  <a:srgbClr val="0000FF"/>
                </a:solidFill>
                <a:latin typeface="+mj-lt"/>
                <a:cs typeface="Arial" pitchFamily="34" charset="0"/>
                <a:sym typeface="Symbol"/>
              </a:rPr>
              <a:t>k</a:t>
            </a:r>
            <a:r>
              <a:rPr lang="en-US" baseline="-25000" dirty="0" smtClean="0">
                <a:solidFill>
                  <a:srgbClr val="0000FF"/>
                </a:solidFill>
                <a:latin typeface="Symbol"/>
                <a:cs typeface="Arial" pitchFamily="34" charset="0"/>
                <a:sym typeface="Symbol"/>
              </a:rPr>
              <a:t>=1, </a:t>
            </a:r>
            <a:r>
              <a:rPr lang="en-US" baseline="-25000" dirty="0" smtClean="0">
                <a:solidFill>
                  <a:srgbClr val="0000FF"/>
                </a:solidFill>
                <a:latin typeface="+mj-lt"/>
                <a:cs typeface="Arial" pitchFamily="34" charset="0"/>
                <a:sym typeface="Symbol"/>
              </a:rPr>
              <a:t>t</a:t>
            </a:r>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g</a:t>
            </a:r>
            <a:r>
              <a:rPr lang="en-US" baseline="30000" dirty="0" smtClean="0">
                <a:solidFill>
                  <a:srgbClr val="0000FF"/>
                </a:solidFill>
                <a:cs typeface="Arial" pitchFamily="34" charset="0"/>
              </a:rPr>
              <a:t>2</a:t>
            </a:r>
            <a:r>
              <a:rPr lang="en-US" baseline="-25000" dirty="0" smtClean="0">
                <a:solidFill>
                  <a:srgbClr val="0000FF"/>
                </a:solidFill>
                <a:latin typeface="Calibri"/>
                <a:cs typeface="Arial" pitchFamily="34" charset="0"/>
              </a:rPr>
              <a:t>k,j</a:t>
            </a:r>
            <a:r>
              <a:rPr lang="en-US" dirty="0" smtClean="0">
                <a:solidFill>
                  <a:srgbClr val="0000FF"/>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the sum of squares of gradients at feature </a:t>
            </a:r>
            <a:r>
              <a:rPr lang="en-US" dirty="0" smtClean="0">
                <a:solidFill>
                  <a:srgbClr val="0000FF"/>
                </a:solidFill>
                <a:latin typeface="Calibri" pitchFamily="34" charset="0"/>
                <a:cs typeface="Arial" pitchFamily="34" charset="0"/>
              </a:rPr>
              <a:t>j</a:t>
            </a:r>
            <a:r>
              <a:rPr lang="en-US" dirty="0" smtClean="0">
                <a:solidFill>
                  <a:schemeClr val="accent1">
                    <a:lumMod val="75000"/>
                  </a:schemeClr>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until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Overall, the update rule for </a:t>
            </a:r>
            <a:r>
              <a:rPr lang="en-US" dirty="0" err="1" smtClean="0">
                <a:solidFill>
                  <a:schemeClr val="tx1"/>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is:</a:t>
            </a:r>
          </a:p>
          <a:p>
            <a:pPr marL="0" lvl="1" indent="0" algn="ctr">
              <a:lnSpc>
                <a:spcPct val="80000"/>
              </a:lnSpc>
              <a:buClrTx/>
              <a:buNone/>
            </a:pPr>
            <a:r>
              <a:rPr lang="en-US" dirty="0">
                <a:solidFill>
                  <a:srgbClr val="0000FF"/>
                </a:solidFill>
                <a:cs typeface="Arial" pitchFamily="34" charset="0"/>
              </a:rPr>
              <a:t>w</a:t>
            </a:r>
            <a:r>
              <a:rPr lang="en-US" baseline="-25000" dirty="0">
                <a:solidFill>
                  <a:srgbClr val="0000FF"/>
                </a:solidFill>
                <a:cs typeface="Arial" pitchFamily="34" charset="0"/>
              </a:rPr>
              <a:t>t+1,j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g</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r/(</a:t>
            </a:r>
            <a:r>
              <a:rPr lang="en-US" dirty="0" err="1">
                <a:solidFill>
                  <a:srgbClr val="0000FF"/>
                </a:solidFill>
                <a:cs typeface="Arial" pitchFamily="34" charset="0"/>
              </a:rPr>
              <a:t>G</a:t>
            </a:r>
            <a:r>
              <a:rPr lang="en-US" baseline="-25000" dirty="0" err="1">
                <a:solidFill>
                  <a:srgbClr val="0000FF"/>
                </a:solidFill>
                <a:cs typeface="Arial" pitchFamily="34" charset="0"/>
              </a:rPr>
              <a:t>t</a:t>
            </a:r>
            <a:r>
              <a:rPr lang="en-US" baseline="-25000" dirty="0" err="1">
                <a:solidFill>
                  <a:srgbClr val="0000FF"/>
                </a:solidFill>
                <a:latin typeface="Calibri" pitchFamily="34" charset="0"/>
                <a:cs typeface="Arial" pitchFamily="34" charset="0"/>
              </a:rPr>
              <a:t>,j</a:t>
            </a:r>
            <a:r>
              <a:rPr lang="en-US" dirty="0">
                <a:solidFill>
                  <a:srgbClr val="0000FF"/>
                </a:solidFill>
                <a:cs typeface="Arial" pitchFamily="34" charset="0"/>
              </a:rPr>
              <a:t>)</a:t>
            </a:r>
            <a:r>
              <a:rPr lang="en-US" baseline="30000" dirty="0">
                <a:solidFill>
                  <a:srgbClr val="0000FF"/>
                </a:solidFill>
                <a:cs typeface="Arial" pitchFamily="34" charset="0"/>
              </a:rPr>
              <a:t>1/2</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This algorithm is supposed to update weights faster than Perceptron or LMS when needed.</a:t>
            </a:r>
            <a:endParaRPr lang="en-US" baseline="30000" dirty="0">
              <a:solidFill>
                <a:srgbClr val="0000FF"/>
              </a:solidFill>
              <a:cs typeface="Arial" pitchFamily="34" charset="0"/>
            </a:endParaRPr>
          </a:p>
        </p:txBody>
      </p:sp>
      <p:sp>
        <p:nvSpPr>
          <p:cNvPr id="1064962" name="Rectangle 2"/>
          <p:cNvSpPr>
            <a:spLocks noGrp="1" noChangeArrowheads="1"/>
          </p:cNvSpPr>
          <p:nvPr>
            <p:ph type="title"/>
          </p:nvPr>
        </p:nvSpPr>
        <p:spPr/>
        <p:txBody>
          <a:bodyPr/>
          <a:lstStyle/>
          <a:p>
            <a:r>
              <a:rPr lang="en-US" dirty="0" smtClean="0">
                <a:latin typeface="Calibri" pitchFamily="34" charset="0"/>
              </a:rPr>
              <a:t>New Stochastic Gradient Algorithms </a:t>
            </a:r>
            <a:endParaRPr lang="en-US" dirty="0">
              <a:latin typeface="Calibri"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17</a:t>
            </a:fld>
            <a:endParaRPr lang="en-US"/>
          </a:p>
        </p:txBody>
      </p:sp>
    </p:spTree>
    <p:extLst>
      <p:ext uri="{BB962C8B-B14F-4D97-AF65-F5344CB8AC3E}">
        <p14:creationId xmlns:p14="http://schemas.microsoft.com/office/powerpoint/2010/main" val="420578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49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4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077200" cy="5181600"/>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dirty="0" smtClean="0"/>
              <a:t>What is the likelihood that this table generated the data?</a:t>
            </a:r>
          </a:p>
          <a:p>
            <a:pPr marL="0" indent="0">
              <a:buNone/>
            </a:pPr>
            <a:r>
              <a:rPr lang="en-US" dirty="0"/>
              <a:t> </a:t>
            </a:r>
            <a:r>
              <a:rPr lang="en-US" dirty="0" smtClean="0"/>
              <a:t>                               P(T|D</a:t>
            </a:r>
            <a:r>
              <a:rPr lang="en-US" dirty="0"/>
              <a:t>) = P(D|T) P(T)/P(D)</a:t>
            </a:r>
          </a:p>
          <a:p>
            <a:r>
              <a:rPr lang="en-US" dirty="0">
                <a:solidFill>
                  <a:srgbClr val="0000FF"/>
                </a:solidFill>
              </a:rPr>
              <a:t>Likelihood(T) </a:t>
            </a:r>
            <a:r>
              <a:rPr lang="en-US" dirty="0" smtClean="0">
                <a:solidFill>
                  <a:srgbClr val="0000FF"/>
                </a:solidFill>
              </a:rPr>
              <a:t>~= </a:t>
            </a:r>
            <a:r>
              <a:rPr lang="en-US" dirty="0">
                <a:solidFill>
                  <a:srgbClr val="0000FF"/>
                </a:solidFill>
              </a:rPr>
              <a:t>P(D|T) </a:t>
            </a:r>
            <a:r>
              <a:rPr lang="en-US" dirty="0" smtClean="0">
                <a:solidFill>
                  <a:srgbClr val="0000FF"/>
                </a:solidFill>
              </a:rPr>
              <a:t>~= </a:t>
            </a:r>
            <a:r>
              <a:rPr lang="en-US" dirty="0">
                <a:solidFill>
                  <a:srgbClr val="0000FF"/>
                </a:solidFill>
              </a:rPr>
              <a:t>P(1011|T) P(1001|T)P(0100|T)</a:t>
            </a:r>
          </a:p>
          <a:p>
            <a:pPr lvl="1"/>
            <a:r>
              <a:rPr lang="en-US" dirty="0"/>
              <a:t>P(1011|T)=  </a:t>
            </a:r>
            <a:r>
              <a:rPr lang="en-US" dirty="0" smtClean="0"/>
              <a:t>0</a:t>
            </a:r>
            <a:endParaRPr lang="en-US" dirty="0"/>
          </a:p>
          <a:p>
            <a:pPr lvl="1"/>
            <a:r>
              <a:rPr lang="en-US" dirty="0"/>
              <a:t>P(1001|T)=  </a:t>
            </a:r>
            <a:r>
              <a:rPr lang="en-US" dirty="0" smtClean="0"/>
              <a:t>0.1</a:t>
            </a:r>
            <a:endParaRPr lang="en-US" dirty="0"/>
          </a:p>
          <a:p>
            <a:pPr lvl="1"/>
            <a:r>
              <a:rPr lang="en-US" dirty="0"/>
              <a:t>P(0100|T)=  </a:t>
            </a:r>
            <a:r>
              <a:rPr lang="en-US" dirty="0" smtClean="0"/>
              <a:t>0.1</a:t>
            </a:r>
            <a:endParaRPr lang="en-US" dirty="0"/>
          </a:p>
          <a:p>
            <a:r>
              <a:rPr lang="en-US" dirty="0">
                <a:solidFill>
                  <a:srgbClr val="0000FF"/>
                </a:solidFill>
              </a:rPr>
              <a:t>P(</a:t>
            </a:r>
            <a:r>
              <a:rPr lang="en-US" dirty="0" err="1">
                <a:solidFill>
                  <a:srgbClr val="0000FF"/>
                </a:solidFill>
              </a:rPr>
              <a:t>Data|Table</a:t>
            </a:r>
            <a:r>
              <a:rPr lang="en-US" dirty="0">
                <a:solidFill>
                  <a:srgbClr val="0000FF"/>
                </a:solidFill>
              </a:rPr>
              <a:t>)=</a:t>
            </a:r>
            <a:r>
              <a:rPr lang="en-US" dirty="0" smtClean="0">
                <a:solidFill>
                  <a:srgbClr val="0000FF"/>
                </a:solidFill>
              </a:rPr>
              <a:t>0</a:t>
            </a: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5" name="Rectangle 4"/>
          <p:cNvSpPr/>
          <p:nvPr/>
        </p:nvSpPr>
        <p:spPr>
          <a:xfrm>
            <a:off x="6105526" y="1241961"/>
            <a:ext cx="2962274" cy="1323439"/>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We are given 3 data points</a:t>
            </a:r>
            <a:r>
              <a:rPr lang="en-US" sz="2000" b="1" u="none" dirty="0">
                <a:solidFill>
                  <a:schemeClr val="accent2"/>
                </a:solidFill>
                <a:latin typeface="+mn-lt"/>
              </a:rPr>
              <a:t>: 1011; 1001; 0100</a:t>
            </a:r>
          </a:p>
          <a:p>
            <a:r>
              <a:rPr lang="en-US" sz="2000" b="1" u="none" dirty="0" smtClean="0">
                <a:solidFill>
                  <a:schemeClr val="accent2"/>
                </a:solidFill>
                <a:latin typeface="+mn-lt"/>
              </a:rPr>
              <a:t>Which one is the target distribution?</a:t>
            </a:r>
            <a:endParaRPr lang="en-US" sz="2000" b="1" u="none" dirty="0">
              <a:solidFill>
                <a:srgbClr val="000066"/>
              </a:solidFill>
              <a:latin typeface="+mn-lt"/>
            </a:endParaRPr>
          </a:p>
        </p:txBody>
      </p:sp>
      <p:sp>
        <p:nvSpPr>
          <p:cNvPr id="6" name="Slide Number Placeholder 5"/>
          <p:cNvSpPr>
            <a:spLocks noGrp="1"/>
          </p:cNvSpPr>
          <p:nvPr>
            <p:ph type="sldNum" sz="quarter" idx="10"/>
          </p:nvPr>
        </p:nvSpPr>
        <p:spPr/>
        <p:txBody>
          <a:bodyPr/>
          <a:lstStyle/>
          <a:p>
            <a:pPr>
              <a:defRPr/>
            </a:pPr>
            <a:fld id="{AF9B7836-A88A-4C3B-9E7E-6BB7F8A64E5A}" type="slidenum">
              <a:rPr lang="en-US" smtClean="0"/>
              <a:pPr>
                <a:defRPr/>
              </a:pPr>
              <a:t>170</a:t>
            </a:fld>
            <a:endParaRPr lang="en-US"/>
          </a:p>
        </p:txBody>
      </p:sp>
    </p:spTree>
    <p:extLst>
      <p:ext uri="{BB962C8B-B14F-4D97-AF65-F5344CB8AC3E}">
        <p14:creationId xmlns:p14="http://schemas.microsoft.com/office/powerpoint/2010/main" val="2693101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4525963"/>
          </a:xfrm>
        </p:spPr>
        <p:txBody>
          <a:bodyPr/>
          <a:lstStyle/>
          <a:p>
            <a:r>
              <a:rPr lang="en-US" b="1" dirty="0" smtClean="0">
                <a:solidFill>
                  <a:srgbClr val="0000FF"/>
                </a:solidFill>
              </a:rPr>
              <a:t>Probability </a:t>
            </a:r>
            <a:r>
              <a:rPr lang="en-US" b="1" dirty="0">
                <a:solidFill>
                  <a:srgbClr val="0000FF"/>
                </a:solidFill>
              </a:rPr>
              <a:t>Distribution </a:t>
            </a:r>
            <a:r>
              <a:rPr lang="en-US" b="1" dirty="0" smtClean="0">
                <a:solidFill>
                  <a:srgbClr val="0000FF"/>
                </a:solidFill>
              </a:rPr>
              <a:t>2:</a:t>
            </a:r>
            <a:endParaRPr lang="en-US" b="1" dirty="0">
              <a:solidFill>
                <a:srgbClr val="0000FF"/>
              </a:solidFill>
            </a:endParaRPr>
          </a:p>
          <a:p>
            <a:r>
              <a:rPr lang="en-US" dirty="0" smtClean="0"/>
              <a:t>What </a:t>
            </a:r>
            <a:r>
              <a:rPr lang="en-US" dirty="0"/>
              <a:t>is the likelihood that </a:t>
            </a:r>
            <a:r>
              <a:rPr lang="en-US" dirty="0" smtClean="0"/>
              <a:t>the data was </a:t>
            </a:r>
          </a:p>
          <a:p>
            <a:pPr marL="0" indent="0">
              <a:buNone/>
            </a:pPr>
            <a:r>
              <a:rPr lang="en-US" dirty="0"/>
              <a:t> </a:t>
            </a:r>
            <a:r>
              <a:rPr lang="en-US" dirty="0" smtClean="0"/>
              <a:t>    sampled from Distribution 2? </a:t>
            </a:r>
          </a:p>
          <a:p>
            <a:r>
              <a:rPr lang="en-US" dirty="0"/>
              <a:t>Need to define it: </a:t>
            </a:r>
            <a:endParaRPr lang="en-US" dirty="0" smtClean="0"/>
          </a:p>
          <a:p>
            <a:pPr lvl="1"/>
            <a:r>
              <a:rPr lang="en-US" dirty="0" smtClean="0">
                <a:latin typeface="Calibri"/>
              </a:rPr>
              <a:t>P(x</a:t>
            </a:r>
            <a:r>
              <a:rPr lang="en-US" baseline="-25000" dirty="0" smtClean="0">
                <a:latin typeface="Calibri"/>
              </a:rPr>
              <a:t>4</a:t>
            </a:r>
            <a:r>
              <a:rPr lang="en-US" dirty="0" smtClean="0">
                <a:latin typeface="Calibri"/>
              </a:rPr>
              <a:t>=1</a:t>
            </a:r>
            <a:r>
              <a:rPr lang="en-US" dirty="0"/>
              <a:t>)=1/2</a:t>
            </a:r>
          </a:p>
          <a:p>
            <a:pPr lvl="1"/>
            <a:r>
              <a:rPr lang="en-US" dirty="0" smtClean="0">
                <a:latin typeface="Calibri"/>
              </a:rPr>
              <a:t>p(</a:t>
            </a:r>
            <a:r>
              <a:rPr lang="en-US" dirty="0" smtClean="0"/>
              <a:t>x</a:t>
            </a:r>
            <a:r>
              <a:rPr lang="en-US" baseline="-25000" dirty="0" smtClean="0"/>
              <a:t>1</a:t>
            </a:r>
            <a:r>
              <a:rPr lang="en-US" dirty="0" smtClean="0">
                <a:latin typeface="Calibri"/>
              </a:rPr>
              <a:t>=1|x</a:t>
            </a:r>
            <a:r>
              <a:rPr lang="en-US" baseline="-25000" dirty="0" smtClean="0">
                <a:latin typeface="Calibri"/>
              </a:rPr>
              <a:t>4</a:t>
            </a:r>
            <a:r>
              <a:rPr lang="en-US" dirty="0" smtClean="0">
                <a:latin typeface="Calibri"/>
              </a:rPr>
              <a:t>=0</a:t>
            </a:r>
            <a:r>
              <a:rPr lang="en-US" dirty="0"/>
              <a:t>)=1/2           </a:t>
            </a:r>
            <a:r>
              <a:rPr lang="en-US" dirty="0" smtClean="0"/>
              <a:t>p(x</a:t>
            </a:r>
            <a:r>
              <a:rPr lang="en-US" baseline="-25000" dirty="0" smtClean="0"/>
              <a:t>1</a:t>
            </a:r>
            <a:r>
              <a:rPr lang="en-US" dirty="0" smtClean="0"/>
              <a:t>=1|x</a:t>
            </a:r>
            <a:r>
              <a:rPr lang="en-US" baseline="-25000" dirty="0" smtClean="0"/>
              <a:t>4</a:t>
            </a:r>
            <a:r>
              <a:rPr lang="en-US" dirty="0" smtClean="0"/>
              <a:t>=1</a:t>
            </a:r>
            <a:r>
              <a:rPr lang="en-US" dirty="0"/>
              <a:t>)=1/2</a:t>
            </a:r>
          </a:p>
          <a:p>
            <a:pPr lvl="1"/>
            <a:r>
              <a:rPr lang="en-US" dirty="0" smtClean="0"/>
              <a:t>p(x</a:t>
            </a:r>
            <a:r>
              <a:rPr lang="en-US" baseline="-25000" dirty="0" smtClean="0"/>
              <a:t>2</a:t>
            </a:r>
            <a:r>
              <a:rPr lang="en-US" dirty="0" smtClean="0"/>
              <a:t>=1|x</a:t>
            </a:r>
            <a:r>
              <a:rPr lang="en-US" baseline="-25000" dirty="0" smtClean="0"/>
              <a:t>4</a:t>
            </a:r>
            <a:r>
              <a:rPr lang="en-US" dirty="0" smtClean="0"/>
              <a:t>=0</a:t>
            </a:r>
            <a:r>
              <a:rPr lang="en-US" dirty="0"/>
              <a:t>)=1/3           </a:t>
            </a:r>
            <a:r>
              <a:rPr lang="en-US" dirty="0" smtClean="0"/>
              <a:t>p(x</a:t>
            </a:r>
            <a:r>
              <a:rPr lang="en-US" baseline="-25000" dirty="0" smtClean="0"/>
              <a:t>2</a:t>
            </a:r>
            <a:r>
              <a:rPr lang="en-US" dirty="0" smtClean="0"/>
              <a:t>=1|x</a:t>
            </a:r>
            <a:r>
              <a:rPr lang="en-US" baseline="-25000" dirty="0" smtClean="0"/>
              <a:t>4</a:t>
            </a:r>
            <a:r>
              <a:rPr lang="en-US" dirty="0" smtClean="0"/>
              <a:t>=1</a:t>
            </a:r>
            <a:r>
              <a:rPr lang="en-US" dirty="0"/>
              <a:t>)=1/3</a:t>
            </a:r>
          </a:p>
          <a:p>
            <a:pPr lvl="1"/>
            <a:r>
              <a:rPr lang="en-US" dirty="0" smtClean="0"/>
              <a:t>p(x</a:t>
            </a:r>
            <a:r>
              <a:rPr lang="en-US" baseline="-25000" dirty="0" smtClean="0"/>
              <a:t>3</a:t>
            </a:r>
            <a:r>
              <a:rPr lang="en-US" dirty="0" smtClean="0"/>
              <a:t>=1|x</a:t>
            </a:r>
            <a:r>
              <a:rPr lang="en-US" baseline="-25000" dirty="0" smtClean="0"/>
              <a:t>4</a:t>
            </a:r>
            <a:r>
              <a:rPr lang="en-US" dirty="0" smtClean="0"/>
              <a:t>=0</a:t>
            </a:r>
            <a:r>
              <a:rPr lang="en-US" dirty="0"/>
              <a:t>)=1/6           </a:t>
            </a:r>
            <a:r>
              <a:rPr lang="en-US" dirty="0" smtClean="0"/>
              <a:t>p(x</a:t>
            </a:r>
            <a:r>
              <a:rPr lang="en-US" baseline="-25000" dirty="0" smtClean="0"/>
              <a:t>3</a:t>
            </a:r>
            <a:r>
              <a:rPr lang="en-US" dirty="0" smtClean="0"/>
              <a:t>=1|x</a:t>
            </a:r>
            <a:r>
              <a:rPr lang="en-US" baseline="-25000" dirty="0" smtClean="0"/>
              <a:t>4</a:t>
            </a:r>
            <a:r>
              <a:rPr lang="en-US" dirty="0" smtClean="0"/>
              <a:t>=1</a:t>
            </a:r>
            <a:r>
              <a:rPr lang="en-US" dirty="0"/>
              <a:t>)=</a:t>
            </a:r>
            <a:r>
              <a:rPr lang="en-US" dirty="0" smtClean="0"/>
              <a:t>5/6</a:t>
            </a:r>
            <a:endParaRPr lang="en-US" dirty="0"/>
          </a:p>
          <a:p>
            <a:r>
              <a:rPr lang="en-US" sz="2000" dirty="0" smtClean="0">
                <a:solidFill>
                  <a:srgbClr val="0000FF"/>
                </a:solidFill>
              </a:rPr>
              <a:t>Likelihood(T</a:t>
            </a:r>
            <a:r>
              <a:rPr lang="en-US" sz="2000" dirty="0">
                <a:solidFill>
                  <a:srgbClr val="0000FF"/>
                </a:solidFill>
              </a:rPr>
              <a: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4</a:t>
            </a:r>
            <a:r>
              <a:rPr lang="en-US" sz="1600" dirty="0" smtClean="0"/>
              <a:t>=1)=</a:t>
            </a:r>
            <a:r>
              <a:rPr lang="en-US" dirty="0" smtClean="0"/>
              <a:t>1/2 </a:t>
            </a:r>
            <a:r>
              <a:rPr lang="en-US" dirty="0"/>
              <a:t>1/2 </a:t>
            </a:r>
            <a:r>
              <a:rPr lang="en-US" dirty="0" smtClean="0"/>
              <a:t>2/3 </a:t>
            </a:r>
            <a:r>
              <a:rPr lang="en-US" dirty="0"/>
              <a:t>5/6</a:t>
            </a:r>
            <a:r>
              <a:rPr lang="en-US"/>
              <a:t>= </a:t>
            </a:r>
            <a:r>
              <a:rPr lang="en-US" smtClean="0"/>
              <a:t>10/72</a:t>
            </a:r>
            <a:endParaRPr lang="en-US" dirty="0"/>
          </a:p>
          <a:p>
            <a:pPr lvl="1"/>
            <a:r>
              <a:rPr lang="en-US" dirty="0"/>
              <a:t>P(1001|T)=                                       </a:t>
            </a:r>
            <a:r>
              <a:rPr lang="en-US" dirty="0" smtClean="0"/>
              <a:t>                             = </a:t>
            </a:r>
            <a:r>
              <a:rPr lang="en-US" dirty="0"/>
              <a:t>1/2 1/2 2/3 5/6=10/72</a:t>
            </a:r>
          </a:p>
          <a:p>
            <a:pPr lvl="1"/>
            <a:r>
              <a:rPr lang="en-US" dirty="0"/>
              <a:t>P(0100|T)=                                        </a:t>
            </a:r>
            <a:r>
              <a:rPr lang="en-US" dirty="0" smtClean="0"/>
              <a:t>                            =1/2 </a:t>
            </a:r>
            <a:r>
              <a:rPr lang="en-US" dirty="0"/>
              <a:t>1/2 2/3 5/6=10/72</a:t>
            </a:r>
          </a:p>
          <a:p>
            <a:pPr lvl="1"/>
            <a:r>
              <a:rPr lang="en-US" dirty="0"/>
              <a:t>P(</a:t>
            </a:r>
            <a:r>
              <a:rPr lang="en-US" dirty="0" err="1"/>
              <a:t>Data|Tree</a:t>
            </a:r>
            <a:r>
              <a:rPr lang="en-US" dirty="0" smtClean="0"/>
              <a:t>)=</a:t>
            </a:r>
            <a:r>
              <a:rPr lang="en-US" dirty="0" smtClean="0">
                <a:latin typeface="Calibri"/>
              </a:rPr>
              <a:t>125/4*3</a:t>
            </a:r>
            <a:r>
              <a:rPr lang="en-US" baseline="30000" dirty="0" smtClean="0">
                <a:latin typeface="Calibri"/>
              </a:rPr>
              <a:t>6</a:t>
            </a:r>
            <a:endParaRPr lang="en-US" baseline="30000" dirty="0">
              <a:latin typeface="Calibri"/>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grpSp>
        <p:nvGrpSpPr>
          <p:cNvPr id="25609" name="Group 22"/>
          <p:cNvGrpSpPr>
            <a:grpSpLocks/>
          </p:cNvGrpSpPr>
          <p:nvPr/>
        </p:nvGrpSpPr>
        <p:grpSpPr bwMode="auto">
          <a:xfrm>
            <a:off x="4562474" y="15922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26511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1295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2590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26670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2590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24384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1905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 name="Slide Number Placeholder 5"/>
          <p:cNvSpPr>
            <a:spLocks noGrp="1"/>
          </p:cNvSpPr>
          <p:nvPr>
            <p:ph type="sldNum" sz="quarter" idx="10"/>
          </p:nvPr>
        </p:nvSpPr>
        <p:spPr/>
        <p:txBody>
          <a:bodyPr/>
          <a:lstStyle/>
          <a:p>
            <a:pPr>
              <a:defRPr/>
            </a:pPr>
            <a:fld id="{AF9B7836-A88A-4C3B-9E7E-6BB7F8A64E5A}" type="slidenum">
              <a:rPr lang="en-US" smtClean="0"/>
              <a:pPr>
                <a:defRPr/>
              </a:pPr>
              <a:t>171</a:t>
            </a:fld>
            <a:endParaRPr lang="en-US"/>
          </a:p>
        </p:txBody>
      </p:sp>
    </p:spTree>
    <p:extLst>
      <p:ext uri="{BB962C8B-B14F-4D97-AF65-F5344CB8AC3E}">
        <p14:creationId xmlns:p14="http://schemas.microsoft.com/office/powerpoint/2010/main" val="2134245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257800"/>
          </a:xfrm>
        </p:spPr>
        <p:txBody>
          <a:bodyPr/>
          <a:lstStyle/>
          <a:p>
            <a:r>
              <a:rPr lang="en-US" b="1" dirty="0">
                <a:solidFill>
                  <a:srgbClr val="0000FF"/>
                </a:solidFill>
              </a:rPr>
              <a:t>Probability Distribution </a:t>
            </a:r>
            <a:r>
              <a:rPr lang="en-US" b="1" dirty="0" smtClean="0">
                <a:solidFill>
                  <a:srgbClr val="0000FF"/>
                </a:solidFill>
              </a:rPr>
              <a:t>3:</a:t>
            </a:r>
          </a:p>
          <a:p>
            <a:r>
              <a:rPr lang="en-US" dirty="0"/>
              <a:t>What is the likelihood that the data was </a:t>
            </a:r>
          </a:p>
          <a:p>
            <a:pPr marL="0" indent="0">
              <a:buNone/>
            </a:pPr>
            <a:r>
              <a:rPr lang="en-US" dirty="0"/>
              <a:t>     sampled from Distribution 2? </a:t>
            </a:r>
          </a:p>
          <a:p>
            <a:r>
              <a:rPr lang="en-US" dirty="0"/>
              <a:t>Need to define it: </a:t>
            </a:r>
          </a:p>
          <a:p>
            <a:pPr lvl="1"/>
            <a:r>
              <a:rPr lang="en-US" dirty="0"/>
              <a:t>P(x</a:t>
            </a:r>
            <a:r>
              <a:rPr lang="en-US" baseline="-25000" dirty="0"/>
              <a:t>4</a:t>
            </a:r>
            <a:r>
              <a:rPr lang="en-US" dirty="0"/>
              <a:t>=1</a:t>
            </a:r>
            <a:r>
              <a:rPr lang="en-US" dirty="0" smtClean="0"/>
              <a:t>)=2/3</a:t>
            </a:r>
            <a:endParaRPr lang="en-US" dirty="0"/>
          </a:p>
          <a:p>
            <a:pPr lvl="1"/>
            <a:r>
              <a:rPr lang="en-US" dirty="0"/>
              <a:t>p(x</a:t>
            </a:r>
            <a:r>
              <a:rPr lang="en-US" baseline="-25000" dirty="0"/>
              <a:t>1</a:t>
            </a:r>
            <a:r>
              <a:rPr lang="en-US" dirty="0"/>
              <a:t>=1|x</a:t>
            </a:r>
            <a:r>
              <a:rPr lang="en-US" baseline="-25000" dirty="0"/>
              <a:t>4</a:t>
            </a:r>
            <a:r>
              <a:rPr lang="en-US" dirty="0"/>
              <a:t>=0)=</a:t>
            </a:r>
            <a:r>
              <a:rPr lang="en-US" dirty="0" smtClean="0"/>
              <a:t>1/3          p(x</a:t>
            </a:r>
            <a:r>
              <a:rPr lang="en-US" baseline="-25000" dirty="0" smtClean="0"/>
              <a:t>1</a:t>
            </a:r>
            <a:r>
              <a:rPr lang="en-US" dirty="0" smtClean="0"/>
              <a:t>=1|x</a:t>
            </a:r>
            <a:r>
              <a:rPr lang="en-US" baseline="-25000" dirty="0" smtClean="0"/>
              <a:t>4</a:t>
            </a:r>
            <a:r>
              <a:rPr lang="en-US" dirty="0" smtClean="0"/>
              <a:t>=1</a:t>
            </a:r>
            <a:r>
              <a:rPr lang="en-US" dirty="0"/>
              <a:t>)=</a:t>
            </a:r>
            <a:r>
              <a:rPr lang="en-US" dirty="0" smtClean="0"/>
              <a:t>1</a:t>
            </a:r>
            <a:endParaRPr lang="en-US" dirty="0"/>
          </a:p>
          <a:p>
            <a:pPr lvl="1"/>
            <a:r>
              <a:rPr lang="en-US" dirty="0"/>
              <a:t>p(x</a:t>
            </a:r>
            <a:r>
              <a:rPr lang="en-US" baseline="-25000" dirty="0"/>
              <a:t>2</a:t>
            </a:r>
            <a:r>
              <a:rPr lang="en-US" dirty="0"/>
              <a:t>=1|x</a:t>
            </a:r>
            <a:r>
              <a:rPr lang="en-US" baseline="-25000" dirty="0"/>
              <a:t>4</a:t>
            </a:r>
            <a:r>
              <a:rPr lang="en-US" dirty="0"/>
              <a:t>=0)=</a:t>
            </a:r>
            <a:r>
              <a:rPr lang="en-US" dirty="0" smtClean="0"/>
              <a:t>1</a:t>
            </a:r>
            <a:r>
              <a:rPr lang="en-US" dirty="0"/>
              <a:t> </a:t>
            </a:r>
            <a:r>
              <a:rPr lang="en-US" dirty="0" smtClean="0"/>
              <a:t>             </a:t>
            </a:r>
            <a:r>
              <a:rPr lang="en-US" dirty="0"/>
              <a:t>p(x</a:t>
            </a:r>
            <a:r>
              <a:rPr lang="en-US" baseline="-25000" dirty="0"/>
              <a:t>2</a:t>
            </a:r>
            <a:r>
              <a:rPr lang="en-US" dirty="0"/>
              <a:t>=1|x</a:t>
            </a:r>
            <a:r>
              <a:rPr lang="en-US" baseline="-25000" dirty="0"/>
              <a:t>4</a:t>
            </a:r>
            <a:r>
              <a:rPr lang="en-US" dirty="0"/>
              <a:t>=1)=</a:t>
            </a:r>
            <a:r>
              <a:rPr lang="en-US" dirty="0" smtClean="0"/>
              <a:t>1/2</a:t>
            </a:r>
            <a:endParaRPr lang="en-US" dirty="0"/>
          </a:p>
          <a:p>
            <a:pPr lvl="1"/>
            <a:r>
              <a:rPr lang="en-US" dirty="0" smtClean="0"/>
              <a:t>p(x</a:t>
            </a:r>
            <a:r>
              <a:rPr lang="en-US" baseline="-25000" dirty="0" smtClean="0"/>
              <a:t>3</a:t>
            </a:r>
            <a:r>
              <a:rPr lang="en-US" dirty="0" smtClean="0"/>
              <a:t>=1|x</a:t>
            </a:r>
            <a:r>
              <a:rPr lang="en-US" baseline="-25000" dirty="0" smtClean="0"/>
              <a:t>2</a:t>
            </a:r>
            <a:r>
              <a:rPr lang="en-US" dirty="0" smtClean="0"/>
              <a:t>=0)=2/3          p(x</a:t>
            </a:r>
            <a:r>
              <a:rPr lang="en-US" baseline="-25000" dirty="0" smtClean="0"/>
              <a:t>3</a:t>
            </a:r>
            <a:r>
              <a:rPr lang="en-US" dirty="0" smtClean="0"/>
              <a:t>=1|x</a:t>
            </a:r>
            <a:r>
              <a:rPr lang="en-US" baseline="-25000" dirty="0" smtClean="0"/>
              <a:t>2</a:t>
            </a:r>
            <a:r>
              <a:rPr lang="en-US" dirty="0" smtClean="0"/>
              <a:t>=1)=1/6</a:t>
            </a:r>
            <a:endParaRPr lang="en-US" dirty="0"/>
          </a:p>
          <a:p>
            <a:r>
              <a:rPr lang="en-US" sz="2000" dirty="0">
                <a:solidFill>
                  <a:srgbClr val="0000FF"/>
                </a:solidFill>
              </a:rPr>
              <a:t>Likelihood(T)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2</a:t>
            </a:r>
            <a:r>
              <a:rPr lang="en-US" sz="1600" dirty="0" smtClean="0"/>
              <a:t>=1)=</a:t>
            </a:r>
            <a:r>
              <a:rPr lang="en-US" dirty="0" smtClean="0"/>
              <a:t>2/3 1 1/2 2/3= 2/9</a:t>
            </a:r>
            <a:endParaRPr lang="en-US" dirty="0"/>
          </a:p>
          <a:p>
            <a:pPr lvl="1"/>
            <a:r>
              <a:rPr lang="en-US" dirty="0"/>
              <a:t>P(1001|T)=                                                                    = </a:t>
            </a:r>
            <a:r>
              <a:rPr lang="en-US" dirty="0" smtClean="0"/>
              <a:t>2/3 1 1/2 1/3=1/9</a:t>
            </a:r>
            <a:endParaRPr lang="en-US" dirty="0"/>
          </a:p>
          <a:p>
            <a:pPr lvl="1"/>
            <a:r>
              <a:rPr lang="en-US" dirty="0"/>
              <a:t>P(0100|T)=                                                                    </a:t>
            </a:r>
            <a:r>
              <a:rPr lang="en-US" dirty="0" smtClean="0"/>
              <a:t>=1/3 2/3 1 5/6=10/54</a:t>
            </a:r>
            <a:endParaRPr lang="en-US" dirty="0"/>
          </a:p>
          <a:p>
            <a:pPr lvl="1"/>
            <a:r>
              <a:rPr lang="en-US" dirty="0"/>
              <a:t>P(</a:t>
            </a:r>
            <a:r>
              <a:rPr lang="en-US" dirty="0" err="1"/>
              <a:t>Data|Tree</a:t>
            </a:r>
            <a:r>
              <a:rPr lang="en-US" dirty="0" smtClean="0"/>
              <a:t>)=</a:t>
            </a:r>
            <a:r>
              <a:rPr lang="en-US" dirty="0" smtClean="0">
                <a:latin typeface="Calibri"/>
              </a:rPr>
              <a:t>10/3</a:t>
            </a:r>
            <a:r>
              <a:rPr lang="en-US" baseline="30000" dirty="0" smtClean="0">
                <a:latin typeface="Calibri"/>
              </a:rPr>
              <a:t>7</a:t>
            </a:r>
            <a:endParaRPr lang="en-US" baseline="30000" dirty="0">
              <a:latin typeface="Calibri"/>
            </a:endParaRPr>
          </a:p>
          <a:p>
            <a:endParaRPr lang="en-US" dirty="0" smtClean="0">
              <a:solidFill>
                <a:srgbClr val="0000FF"/>
              </a:solidFill>
            </a:endParaRPr>
          </a:p>
          <a:p>
            <a:endParaRPr lang="en-US" dirty="0">
              <a:solidFill>
                <a:srgbClr val="0000FF"/>
              </a:solidFill>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2" name="Title 1"/>
          <p:cNvSpPr>
            <a:spLocks noGrp="1"/>
          </p:cNvSpPr>
          <p:nvPr>
            <p:ph type="title"/>
          </p:nvPr>
        </p:nvSpPr>
        <p:spPr/>
        <p:txBody>
          <a:bodyPr/>
          <a:lstStyle/>
          <a:p>
            <a:r>
              <a:rPr lang="en-US" dirty="0" smtClean="0"/>
              <a:t>Example: Learning </a:t>
            </a:r>
            <a:r>
              <a:rPr lang="en-US" dirty="0"/>
              <a:t>Distributions</a:t>
            </a:r>
          </a:p>
        </p:txBody>
      </p:sp>
      <p:sp>
        <p:nvSpPr>
          <p:cNvPr id="733189" name="Oval 5"/>
          <p:cNvSpPr>
            <a:spLocks noChangeArrowheads="1"/>
          </p:cNvSpPr>
          <p:nvPr/>
        </p:nvSpPr>
        <p:spPr bwMode="auto">
          <a:xfrm>
            <a:off x="4567237" y="26781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7472362" y="23051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6777037" y="16113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8539162" y="32195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4643437" y="168757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6773862" y="161137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7639050" y="238131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a:xfrm>
            <a:off x="7391400" y="3098860"/>
            <a:ext cx="2133600" cy="365125"/>
          </a:xfrm>
        </p:spPr>
        <p:txBody>
          <a:bodyPr/>
          <a:lstStyle/>
          <a:p>
            <a:pPr>
              <a:defRPr/>
            </a:pPr>
            <a:fld id="{AF9B7836-A88A-4C3B-9E7E-6BB7F8A64E5A}" type="slidenum">
              <a:rPr lang="en-US" smtClean="0"/>
              <a:pPr>
                <a:defRPr/>
              </a:pPr>
              <a:t>172</a:t>
            </a:fld>
            <a:endParaRPr lang="en-US"/>
          </a:p>
        </p:txBody>
      </p:sp>
      <p:sp>
        <p:nvSpPr>
          <p:cNvPr id="49" name="TextBox 48"/>
          <p:cNvSpPr txBox="1"/>
          <p:nvPr/>
        </p:nvSpPr>
        <p:spPr>
          <a:xfrm>
            <a:off x="8503108" y="2819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934200" y="1447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7696200" y="215271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4800600" y="2514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4" name="TextBox 53"/>
          <p:cNvSpPr txBox="1"/>
          <p:nvPr/>
        </p:nvSpPr>
        <p:spPr>
          <a:xfrm>
            <a:off x="60198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3429000" y="25337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6324600" y="2133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7444781" y="28385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37" name="Rectangle 36"/>
          <p:cNvSpPr/>
          <p:nvPr/>
        </p:nvSpPr>
        <p:spPr>
          <a:xfrm>
            <a:off x="3352800" y="5997714"/>
            <a:ext cx="4450892" cy="707886"/>
          </a:xfrm>
          <a:prstGeom prst="rect">
            <a:avLst/>
          </a:prstGeom>
          <a:solidFill>
            <a:srgbClr val="FFFFCC"/>
          </a:solidFill>
          <a:ln>
            <a:solidFill>
              <a:schemeClr val="accent1"/>
            </a:solidFill>
          </a:ln>
        </p:spPr>
        <p:txBody>
          <a:bodyPr wrap="square">
            <a:spAutoFit/>
          </a:bodyPr>
          <a:lstStyle/>
          <a:p>
            <a:r>
              <a:rPr lang="en-US" sz="2000" b="1" u="none" dirty="0" smtClean="0">
                <a:solidFill>
                  <a:schemeClr val="accent2"/>
                </a:solidFill>
                <a:latin typeface="+mn-lt"/>
              </a:rPr>
              <a:t>Distribution 2 is the most likely distribution to have produced the data. </a:t>
            </a:r>
            <a:endParaRPr lang="en-US" sz="2000" b="1" u="none" dirty="0">
              <a:solidFill>
                <a:srgbClr val="000066"/>
              </a:solidFill>
              <a:latin typeface="+mn-lt"/>
            </a:endParaRPr>
          </a:p>
        </p:txBody>
      </p:sp>
    </p:spTree>
    <p:extLst>
      <p:ext uri="{BB962C8B-B14F-4D97-AF65-F5344CB8AC3E}">
        <p14:creationId xmlns:p14="http://schemas.microsoft.com/office/powerpoint/2010/main" val="266476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257800"/>
          </a:xfrm>
        </p:spPr>
        <p:txBody>
          <a:bodyPr/>
          <a:lstStyle/>
          <a:p>
            <a:r>
              <a:rPr lang="en-US" dirty="0" smtClean="0"/>
              <a:t>We are now in the same situation we were when we decided which of two coins, fair (0.5,0.5) or biased (0.7,0.3) generated the data. </a:t>
            </a:r>
          </a:p>
          <a:p>
            <a:r>
              <a:rPr lang="en-US" dirty="0" smtClean="0">
                <a:solidFill>
                  <a:srgbClr val="0000FF"/>
                </a:solidFill>
              </a:rPr>
              <a:t>But, this isn’t the most interesting case. </a:t>
            </a:r>
          </a:p>
          <a:p>
            <a:r>
              <a:rPr lang="en-US" dirty="0" smtClean="0"/>
              <a:t>In general, we will not have a small number of possible distributions to choose from, but rather a parameterized family of distributions.  (analogous to a coin with p   [0,1] )</a:t>
            </a:r>
          </a:p>
          <a:p>
            <a:endParaRPr lang="en-US" dirty="0" smtClean="0"/>
          </a:p>
          <a:p>
            <a:r>
              <a:rPr lang="en-US" dirty="0" smtClean="0"/>
              <a:t>We need a systematic way to search this family of distributions.</a:t>
            </a:r>
            <a:endParaRPr lang="en-US" dirty="0"/>
          </a:p>
        </p:txBody>
      </p:sp>
      <p:sp>
        <p:nvSpPr>
          <p:cNvPr id="2" name="Title 1"/>
          <p:cNvSpPr>
            <a:spLocks noGrp="1"/>
          </p:cNvSpPr>
          <p:nvPr>
            <p:ph type="title"/>
          </p:nvPr>
        </p:nvSpPr>
        <p:spPr/>
        <p:txBody>
          <a:bodyPr/>
          <a:lstStyle/>
          <a:p>
            <a:r>
              <a:rPr lang="en-US" dirty="0" smtClean="0"/>
              <a:t>Example: Summary</a:t>
            </a:r>
            <a:endParaRPr lang="en-US" dirty="0"/>
          </a:p>
        </p:txBody>
      </p:sp>
      <p:sp>
        <p:nvSpPr>
          <p:cNvPr id="4" name="Slide Number Placeholder 3"/>
          <p:cNvSpPr>
            <a:spLocks noGrp="1"/>
          </p:cNvSpPr>
          <p:nvPr>
            <p:ph type="sldNum" sz="quarter" idx="10"/>
          </p:nvPr>
        </p:nvSpPr>
        <p:spPr>
          <a:xfrm>
            <a:off x="7391400" y="3098860"/>
            <a:ext cx="2133600" cy="365125"/>
          </a:xfrm>
        </p:spPr>
        <p:txBody>
          <a:bodyPr/>
          <a:lstStyle/>
          <a:p>
            <a:pPr>
              <a:defRPr/>
            </a:pPr>
            <a:fld id="{AF9B7836-A88A-4C3B-9E7E-6BB7F8A64E5A}" type="slidenum">
              <a:rPr lang="en-US" smtClean="0"/>
              <a:pPr>
                <a:defRPr/>
              </a:pPr>
              <a:t>173</a:t>
            </a:fld>
            <a:endParaRPr lang="en-US"/>
          </a:p>
        </p:txBody>
      </p:sp>
      <p:pic>
        <p:nvPicPr>
          <p:cNvPr id="5" name="Picture 4"/>
          <p:cNvPicPr>
            <a:picLocks noChangeAspect="1"/>
          </p:cNvPicPr>
          <p:nvPr/>
        </p:nvPicPr>
        <p:blipFill>
          <a:blip r:embed="rId3"/>
          <a:stretch>
            <a:fillRect/>
          </a:stretch>
        </p:blipFill>
        <p:spPr>
          <a:xfrm>
            <a:off x="6171045" y="3733800"/>
            <a:ext cx="153555" cy="177800"/>
          </a:xfrm>
          <a:prstGeom prst="rect">
            <a:avLst/>
          </a:prstGeom>
        </p:spPr>
      </p:pic>
    </p:spTree>
    <p:extLst>
      <p:ext uri="{BB962C8B-B14F-4D97-AF65-F5344CB8AC3E}">
        <p14:creationId xmlns:p14="http://schemas.microsoft.com/office/powerpoint/2010/main" val="1502013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66675" y="1295400"/>
            <a:ext cx="4276725" cy="4953000"/>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174</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6" name="Oval 5"/>
          <p:cNvSpPr/>
          <p:nvPr/>
        </p:nvSpPr>
        <p:spPr>
          <a:xfrm>
            <a:off x="5724241" y="4724400"/>
            <a:ext cx="1600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67300" y="4495800"/>
            <a:ext cx="2667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7324441" y="3962400"/>
            <a:ext cx="1647825" cy="503942"/>
          </a:xfrm>
          <a:prstGeom prst="wedgeRectCallout">
            <a:avLst>
              <a:gd name="adj1" fmla="val -61349"/>
              <a:gd name="adj2" fmla="val 10958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none" dirty="0" smtClean="0">
                <a:solidFill>
                  <a:schemeClr val="tx1"/>
                </a:solidFill>
              </a:rPr>
              <a:t>Space </a:t>
            </a:r>
            <a:r>
              <a:rPr lang="en-US" sz="1600" u="none" dirty="0">
                <a:solidFill>
                  <a:schemeClr val="tx1"/>
                </a:solidFill>
              </a:rPr>
              <a:t>of all Tree </a:t>
            </a:r>
            <a:r>
              <a:rPr lang="en-US" sz="1600" u="none" dirty="0" smtClean="0">
                <a:solidFill>
                  <a:schemeClr val="tx1"/>
                </a:solidFill>
              </a:rPr>
              <a:t>Distributions</a:t>
            </a:r>
            <a:endParaRPr lang="en-US" sz="1600" dirty="0"/>
          </a:p>
        </p:txBody>
      </p:sp>
      <p:sp>
        <p:nvSpPr>
          <p:cNvPr id="39" name="Rectangular Callout 38"/>
          <p:cNvSpPr/>
          <p:nvPr/>
        </p:nvSpPr>
        <p:spPr>
          <a:xfrm>
            <a:off x="7384505" y="5451656"/>
            <a:ext cx="1647825" cy="503942"/>
          </a:xfrm>
          <a:prstGeom prst="wedgeRectCallout">
            <a:avLst>
              <a:gd name="adj1" fmla="val -128436"/>
              <a:gd name="adj2" fmla="val -1151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Target Distribution</a:t>
            </a:r>
            <a:endParaRPr lang="en-US" sz="1800" dirty="0"/>
          </a:p>
        </p:txBody>
      </p:sp>
      <p:sp>
        <p:nvSpPr>
          <p:cNvPr id="49" name="Rectangular Callout 48"/>
          <p:cNvSpPr/>
          <p:nvPr/>
        </p:nvSpPr>
        <p:spPr>
          <a:xfrm>
            <a:off x="4693872" y="3883301"/>
            <a:ext cx="1647825" cy="503942"/>
          </a:xfrm>
          <a:prstGeom prst="wedgeRectCallout">
            <a:avLst>
              <a:gd name="adj1" fmla="val -10827"/>
              <a:gd name="adj2" fmla="val 1312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Space </a:t>
            </a:r>
            <a:r>
              <a:rPr lang="en-US" sz="1800" u="none" dirty="0">
                <a:solidFill>
                  <a:schemeClr val="tx1"/>
                </a:solidFill>
              </a:rPr>
              <a:t>of all </a:t>
            </a:r>
            <a:r>
              <a:rPr lang="en-US" sz="1800" u="none" dirty="0" smtClean="0">
                <a:solidFill>
                  <a:schemeClr val="tx1"/>
                </a:solidFill>
              </a:rPr>
              <a:t>Distributions</a:t>
            </a:r>
            <a:endParaRPr lang="en-US" sz="1800" dirty="0"/>
          </a:p>
        </p:txBody>
      </p:sp>
      <p:sp>
        <p:nvSpPr>
          <p:cNvPr id="11" name="Rectangle 10"/>
          <p:cNvSpPr/>
          <p:nvPr/>
        </p:nvSpPr>
        <p:spPr>
          <a:xfrm>
            <a:off x="5875045" y="4988256"/>
            <a:ext cx="39428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ular Callout 51"/>
          <p:cNvSpPr/>
          <p:nvPr/>
        </p:nvSpPr>
        <p:spPr>
          <a:xfrm>
            <a:off x="6758573" y="6188747"/>
            <a:ext cx="1647825" cy="503942"/>
          </a:xfrm>
          <a:prstGeom prst="wedgeRectCallout">
            <a:avLst>
              <a:gd name="adj1" fmla="val -126780"/>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Target Distribution</a:t>
            </a:r>
            <a:endParaRPr lang="en-US" sz="1800" dirty="0"/>
          </a:p>
        </p:txBody>
      </p:sp>
      <p:sp>
        <p:nvSpPr>
          <p:cNvPr id="53" name="Oval 52"/>
          <p:cNvSpPr/>
          <p:nvPr/>
        </p:nvSpPr>
        <p:spPr>
          <a:xfrm>
            <a:off x="6019800" y="533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ular Callout 53"/>
          <p:cNvSpPr/>
          <p:nvPr/>
        </p:nvSpPr>
        <p:spPr>
          <a:xfrm>
            <a:off x="3866591" y="6126820"/>
            <a:ext cx="1887067" cy="503942"/>
          </a:xfrm>
          <a:prstGeom prst="wedgeRectCallout">
            <a:avLst>
              <a:gd name="adj1" fmla="val 63095"/>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none" dirty="0" smtClean="0">
                <a:solidFill>
                  <a:schemeClr val="tx1"/>
                </a:solidFill>
              </a:rPr>
              <a:t>Find the Tree closest  to the target</a:t>
            </a:r>
            <a:endParaRPr lang="en-US" sz="1600" dirty="0"/>
          </a:p>
        </p:txBody>
      </p:sp>
    </p:spTree>
    <p:extLst>
      <p:ext uri="{BB962C8B-B14F-4D97-AF65-F5344CB8AC3E}">
        <p14:creationId xmlns:p14="http://schemas.microsoft.com/office/powerpoint/2010/main" val="3254593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022E-16 3.80204E-6 L -0.07083 0.04995 " pathEditMode="relative" rAng="0" ptsTypes="AA">
                                      <p:cBhvr>
                                        <p:cTn id="30" dur="2000" fill="hold"/>
                                        <p:tgtEl>
                                          <p:spTgt spid="7"/>
                                        </p:tgtEl>
                                        <p:attrNameLst>
                                          <p:attrName>ppt_x</p:attrName>
                                          <p:attrName>ppt_y</p:attrName>
                                        </p:attrNameLst>
                                      </p:cBhvr>
                                      <p:rCtr x="-3542" y="2498"/>
                                    </p:animMotion>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7" grpId="0" animBg="1"/>
      <p:bldP spid="10" grpId="0" animBg="1"/>
      <p:bldP spid="39" grpId="0" animBg="1"/>
      <p:bldP spid="49" grpId="0" animBg="1"/>
      <p:bldP spid="11" grpId="0" animBg="1"/>
      <p:bldP spid="52" grpId="0" animBg="1"/>
      <p:bldP spid="53" grpId="0" animBg="1"/>
      <p:bldP spid="5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66675" y="1295400"/>
            <a:ext cx="4276725" cy="4953000"/>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10"/>
          </p:nvPr>
        </p:nvSpPr>
        <p:spPr/>
        <p:txBody>
          <a:bodyPr/>
          <a:lstStyle/>
          <a:p>
            <a:fld id="{AF9B7836-A88A-4C3B-9E7E-6BB7F8A64E5A}" type="slidenum">
              <a:rPr lang="en-US" smtClean="0"/>
              <a:pPr/>
              <a:t>175</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4152900" y="3657600"/>
            <a:ext cx="4991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none" dirty="0">
                <a:solidFill>
                  <a:srgbClr val="000066"/>
                </a:solidFill>
              </a:rPr>
              <a:t>The simple minded algorithm </a:t>
            </a:r>
            <a:r>
              <a:rPr lang="en-US" sz="2000" u="none" dirty="0" smtClean="0">
                <a:solidFill>
                  <a:srgbClr val="000066"/>
                </a:solidFill>
              </a:rPr>
              <a:t>for </a:t>
            </a:r>
            <a:r>
              <a:rPr lang="en-US" sz="2000" u="none" dirty="0">
                <a:solidFill>
                  <a:srgbClr val="000066"/>
                </a:solidFill>
              </a:rPr>
              <a:t>learning a tree dependent </a:t>
            </a:r>
            <a:r>
              <a:rPr lang="en-US" sz="2000" u="none" dirty="0" smtClean="0">
                <a:solidFill>
                  <a:srgbClr val="000066"/>
                </a:solidFill>
              </a:rPr>
              <a:t>distribution </a:t>
            </a:r>
            <a:r>
              <a:rPr lang="en-US" sz="2000" u="none" dirty="0">
                <a:solidFill>
                  <a:srgbClr val="000066"/>
                </a:solidFill>
              </a:rPr>
              <a:t>requires </a:t>
            </a:r>
            <a:endParaRPr lang="en-US" sz="2000" u="none" dirty="0" smtClean="0">
              <a:solidFill>
                <a:srgbClr val="000066"/>
              </a:solidFill>
            </a:endParaRPr>
          </a:p>
          <a:p>
            <a:r>
              <a:rPr lang="en-US" sz="2000" u="none" dirty="0" smtClean="0">
                <a:solidFill>
                  <a:srgbClr val="0000FF"/>
                </a:solidFill>
              </a:rPr>
              <a:t>(</a:t>
            </a:r>
            <a:r>
              <a:rPr lang="en-US" sz="2000" u="none" dirty="0">
                <a:solidFill>
                  <a:srgbClr val="0000FF"/>
                </a:solidFill>
              </a:rPr>
              <a:t>1)</a:t>
            </a:r>
            <a:r>
              <a:rPr lang="en-US" sz="2000" u="none" dirty="0">
                <a:solidFill>
                  <a:srgbClr val="000066"/>
                </a:solidFill>
              </a:rPr>
              <a:t> for each tree, compute its likelihood</a:t>
            </a:r>
          </a:p>
          <a:p>
            <a:pPr marL="0" indent="0">
              <a:buNone/>
            </a:pPr>
            <a:r>
              <a:rPr lang="en-US" u="none" dirty="0" smtClean="0">
                <a:solidFill>
                  <a:srgbClr val="0000FF"/>
                </a:solidFill>
                <a:latin typeface="Calibri"/>
              </a:rPr>
              <a:t>     L(T)</a:t>
            </a:r>
            <a:r>
              <a:rPr lang="en-US" u="none" dirty="0" smtClean="0">
                <a:solidFill>
                  <a:srgbClr val="0000FF"/>
                </a:solidFill>
              </a:rPr>
              <a:t> = P(D|T) = </a:t>
            </a:r>
          </a:p>
          <a:p>
            <a:pPr marL="0" indent="0">
              <a:buNone/>
            </a:pPr>
            <a:r>
              <a:rPr lang="en-US" u="none" dirty="0">
                <a:solidFill>
                  <a:srgbClr val="0000FF"/>
                </a:solidFill>
                <a:latin typeface="Calibri"/>
              </a:rPr>
              <a:t> </a:t>
            </a:r>
            <a:r>
              <a:rPr lang="en-US" u="none" dirty="0" smtClean="0">
                <a:solidFill>
                  <a:srgbClr val="0000FF"/>
                </a:solidFill>
                <a:latin typeface="Calibri"/>
              </a:rPr>
              <a:t>            = </a:t>
            </a:r>
            <a:r>
              <a:rPr lang="en-US" u="none" dirty="0">
                <a:solidFill>
                  <a:srgbClr val="0000FF"/>
                </a:solidFill>
                <a:latin typeface="cmmi10"/>
              </a:rPr>
              <a:t> </a:t>
            </a:r>
            <a:r>
              <a:rPr lang="en-US" u="none" dirty="0" smtClean="0">
                <a:solidFill>
                  <a:srgbClr val="0000FF"/>
                </a:solidFill>
                <a:latin typeface="cmmi10"/>
              </a:rPr>
              <a:t>         </a:t>
            </a:r>
            <a:r>
              <a:rPr lang="en-US" u="none" dirty="0" smtClean="0">
                <a:solidFill>
                  <a:srgbClr val="0000FF"/>
                </a:solidFill>
                <a:latin typeface="Calibri"/>
              </a:rPr>
              <a:t>P</a:t>
            </a:r>
            <a:r>
              <a:rPr lang="en-US" b="1" u="none" baseline="-25000" dirty="0"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1</a:t>
            </a:r>
            <a:r>
              <a:rPr lang="en-US" u="none" dirty="0" smtClean="0">
                <a:solidFill>
                  <a:srgbClr val="0000FF"/>
                </a:solidFill>
              </a:rPr>
              <a:t>, </a:t>
            </a:r>
            <a:r>
              <a:rPr lang="en-US" u="none" dirty="0" smtClean="0">
                <a:solidFill>
                  <a:srgbClr val="0000FF"/>
                </a:solidFill>
                <a:latin typeface="Calibri"/>
              </a:rPr>
              <a:t>x</a:t>
            </a:r>
            <a:r>
              <a:rPr lang="en-US" b="1" u="none" baseline="-25000" dirty="0" smtClean="0">
                <a:solidFill>
                  <a:srgbClr val="0000FF"/>
                </a:solidFill>
                <a:latin typeface="Calibri"/>
              </a:rPr>
              <a:t>2</a:t>
            </a:r>
            <a:r>
              <a:rPr lang="en-US" u="none" dirty="0" smtClean="0">
                <a:solidFill>
                  <a:srgbClr val="0000FF"/>
                </a:solidFill>
              </a:rPr>
              <a:t>, … </a:t>
            </a:r>
            <a:r>
              <a:rPr lang="en-US" u="none" dirty="0" err="1" smtClean="0">
                <a:solidFill>
                  <a:srgbClr val="0000FF"/>
                </a:solidFill>
                <a:latin typeface="Calibri"/>
              </a:rPr>
              <a:t>x</a:t>
            </a:r>
            <a:r>
              <a:rPr lang="en-US" b="1" u="none" baseline="-25000" dirty="0" err="1" smtClean="0">
                <a:solidFill>
                  <a:srgbClr val="0000FF"/>
                </a:solidFill>
                <a:latin typeface="Calibri"/>
              </a:rPr>
              <a:t>n</a:t>
            </a:r>
            <a:r>
              <a:rPr lang="en-US" u="none" dirty="0" smtClean="0">
                <a:solidFill>
                  <a:srgbClr val="0000FF"/>
                </a:solidFill>
              </a:rPr>
              <a:t>) =             </a:t>
            </a:r>
          </a:p>
          <a:p>
            <a:pPr marL="0" indent="0">
              <a:buNone/>
            </a:pPr>
            <a:r>
              <a:rPr lang="en-US" u="none" dirty="0">
                <a:solidFill>
                  <a:srgbClr val="0000FF"/>
                </a:solidFill>
              </a:rPr>
              <a:t> </a:t>
            </a:r>
            <a:r>
              <a:rPr lang="en-US" u="none" dirty="0" smtClean="0">
                <a:solidFill>
                  <a:srgbClr val="0000FF"/>
                </a:solidFill>
              </a:rPr>
              <a:t>            = </a:t>
            </a:r>
            <a:r>
              <a:rPr lang="en-US" u="none" dirty="0" smtClean="0">
                <a:solidFill>
                  <a:srgbClr val="0000FF"/>
                </a:solidFill>
                <a:latin typeface="cmmi10"/>
              </a:rPr>
              <a:t>                </a:t>
            </a:r>
            <a:r>
              <a:rPr lang="en-US" u="none" dirty="0" smtClean="0">
                <a:solidFill>
                  <a:srgbClr val="0000FF"/>
                </a:solidFill>
                <a:latin typeface="Calibri"/>
              </a:rPr>
              <a:t>P</a:t>
            </a:r>
            <a:r>
              <a:rPr lang="en-US" u="none" baseline="-25000" dirty="0" smtClean="0">
                <a:solidFill>
                  <a:srgbClr val="0000FF"/>
                </a:solidFill>
                <a:latin typeface="Calibri"/>
              </a:rPr>
              <a:t>T</a:t>
            </a:r>
            <a:r>
              <a:rPr lang="en-US" u="none" dirty="0" smtClean="0">
                <a:solidFill>
                  <a:srgbClr val="0000FF"/>
                </a:solidFill>
                <a:latin typeface="Calibri"/>
              </a:rPr>
              <a:t> (</a:t>
            </a:r>
            <a:r>
              <a:rPr lang="en-US" u="none" dirty="0" err="1" smtClean="0">
                <a:solidFill>
                  <a:srgbClr val="0000FF"/>
                </a:solidFill>
                <a:latin typeface="Calibri"/>
              </a:rPr>
              <a:t>x</a:t>
            </a:r>
            <a:r>
              <a:rPr lang="en-US" u="none" baseline="-25000" dirty="0" err="1" smtClean="0">
                <a:solidFill>
                  <a:srgbClr val="0000FF"/>
                </a:solidFill>
                <a:latin typeface="Calibri"/>
              </a:rPr>
              <a:t>i</a:t>
            </a:r>
            <a:r>
              <a:rPr lang="en-US" u="none" dirty="0" err="1" smtClean="0">
                <a:solidFill>
                  <a:srgbClr val="0000FF"/>
                </a:solidFill>
                <a:latin typeface="Calibri"/>
              </a:rPr>
              <a:t>|Parents</a:t>
            </a:r>
            <a:r>
              <a:rPr lang="en-US" u="none" dirty="0" smtClean="0">
                <a:solidFill>
                  <a:srgbClr val="0000FF"/>
                </a:solidFill>
                <a:latin typeface="Calibri"/>
              </a:rPr>
              <a:t>(x</a:t>
            </a:r>
            <a:r>
              <a:rPr lang="en-US" b="1" u="none" baseline="-25000" dirty="0" smtClean="0">
                <a:solidFill>
                  <a:srgbClr val="0000FF"/>
                </a:solidFill>
                <a:latin typeface="Calibri"/>
              </a:rPr>
              <a:t>i</a:t>
            </a:r>
            <a:r>
              <a:rPr lang="en-US" u="none" dirty="0" smtClean="0">
                <a:solidFill>
                  <a:srgbClr val="0000FF"/>
                </a:solidFill>
              </a:rPr>
              <a:t>))  </a:t>
            </a:r>
          </a:p>
          <a:p>
            <a:r>
              <a:rPr lang="en-US" sz="2000" u="none" dirty="0" smtClean="0">
                <a:solidFill>
                  <a:srgbClr val="0000FF"/>
                </a:solidFill>
              </a:rPr>
              <a:t>(2)</a:t>
            </a:r>
            <a:r>
              <a:rPr lang="en-US" sz="2000" u="none" dirty="0" smtClean="0"/>
              <a:t> Find the maximal one</a:t>
            </a:r>
            <a:endParaRPr lang="en-US" sz="2000" u="none" dirty="0"/>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p:pic>
        <p:nvPicPr>
          <p:cNvPr id="7" name="Picture 6"/>
          <p:cNvPicPr>
            <a:picLocks noChangeAspect="1"/>
          </p:cNvPicPr>
          <p:nvPr/>
        </p:nvPicPr>
        <p:blipFill>
          <a:blip r:embed="rId4"/>
          <a:stretch>
            <a:fillRect/>
          </a:stretch>
        </p:blipFill>
        <p:spPr>
          <a:xfrm>
            <a:off x="5290701" y="5226384"/>
            <a:ext cx="725237" cy="393700"/>
          </a:xfrm>
          <a:prstGeom prst="rect">
            <a:avLst/>
          </a:prstGeom>
        </p:spPr>
      </p:pic>
      <p:pic>
        <p:nvPicPr>
          <p:cNvPr id="8" name="Picture 7"/>
          <p:cNvPicPr>
            <a:picLocks noChangeAspect="1"/>
          </p:cNvPicPr>
          <p:nvPr/>
        </p:nvPicPr>
        <p:blipFill>
          <a:blip r:embed="rId5"/>
          <a:stretch>
            <a:fillRect/>
          </a:stretch>
        </p:blipFill>
        <p:spPr>
          <a:xfrm>
            <a:off x="5334000" y="5688114"/>
            <a:ext cx="1169988" cy="407886"/>
          </a:xfrm>
          <a:prstGeom prst="rect">
            <a:avLst/>
          </a:prstGeom>
        </p:spPr>
      </p:pic>
    </p:spTree>
    <p:extLst>
      <p:ext uri="{BB962C8B-B14F-4D97-AF65-F5344CB8AC3E}">
        <p14:creationId xmlns:p14="http://schemas.microsoft.com/office/powerpoint/2010/main" val="3263674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Distance Measure</a:t>
            </a:r>
            <a:endParaRPr lang="en-US" dirty="0"/>
          </a:p>
        </p:txBody>
      </p:sp>
      <p:sp>
        <p:nvSpPr>
          <p:cNvPr id="3" name="Content Placeholder 2"/>
          <p:cNvSpPr>
            <a:spLocks noGrp="1"/>
          </p:cNvSpPr>
          <p:nvPr>
            <p:ph idx="1"/>
          </p:nvPr>
        </p:nvSpPr>
        <p:spPr>
          <a:xfrm>
            <a:off x="838200" y="1295400"/>
            <a:ext cx="8077200" cy="4525963"/>
          </a:xfrm>
        </p:spPr>
        <p:txBody>
          <a:bodyPr/>
          <a:lstStyle/>
          <a:p>
            <a:r>
              <a:rPr lang="en-US" dirty="0" smtClean="0"/>
              <a:t>To measure how well a probability distribution </a:t>
            </a:r>
            <a:r>
              <a:rPr lang="en-US" dirty="0" smtClean="0">
                <a:solidFill>
                  <a:srgbClr val="0000FF"/>
                </a:solidFill>
              </a:rPr>
              <a:t>P</a:t>
            </a:r>
            <a:r>
              <a:rPr lang="en-US" dirty="0" smtClean="0"/>
              <a:t> is approximated by probability distribution </a:t>
            </a:r>
            <a:r>
              <a:rPr lang="en-US" dirty="0" smtClean="0">
                <a:solidFill>
                  <a:srgbClr val="0000FF"/>
                </a:solidFill>
              </a:rPr>
              <a:t>T</a:t>
            </a:r>
            <a:r>
              <a:rPr lang="en-US" dirty="0" smtClean="0"/>
              <a:t> we use here the </a:t>
            </a:r>
            <a:r>
              <a:rPr lang="en-US" dirty="0" err="1" smtClean="0"/>
              <a:t>Kullback-Leibler</a:t>
            </a:r>
            <a:r>
              <a:rPr lang="en-US" dirty="0" smtClean="0"/>
              <a:t> cross entropy measure (</a:t>
            </a:r>
            <a:r>
              <a:rPr lang="en-US" dirty="0" smtClean="0">
                <a:solidFill>
                  <a:srgbClr val="0000FF"/>
                </a:solidFill>
              </a:rPr>
              <a:t>KL-divergence</a:t>
            </a:r>
            <a:r>
              <a:rPr lang="en-US" dirty="0" smtClean="0"/>
              <a:t>):</a:t>
            </a:r>
          </a:p>
          <a:p>
            <a:endParaRPr lang="en-US" dirty="0" smtClean="0"/>
          </a:p>
          <a:p>
            <a:pPr marL="0" indent="0">
              <a:buNone/>
            </a:pPr>
            <a:endParaRPr lang="en-US" dirty="0" smtClean="0"/>
          </a:p>
          <a:p>
            <a:endParaRPr lang="en-US" dirty="0" smtClean="0"/>
          </a:p>
          <a:p>
            <a:r>
              <a:rPr lang="en-US" dirty="0" smtClean="0"/>
              <a:t>Non negative.</a:t>
            </a:r>
          </a:p>
          <a:p>
            <a:r>
              <a:rPr lang="en-US" dirty="0" smtClean="0"/>
              <a:t>D(P,T)=0 </a:t>
            </a:r>
            <a:r>
              <a:rPr lang="en-US" dirty="0" err="1" smtClean="0"/>
              <a:t>iff</a:t>
            </a:r>
            <a:r>
              <a:rPr lang="en-US" dirty="0" smtClean="0"/>
              <a:t> P and T are identical</a:t>
            </a:r>
          </a:p>
          <a:p>
            <a:r>
              <a:rPr lang="en-US" dirty="0" smtClean="0"/>
              <a:t>Non symmetric. Measures how much P differs from T.</a:t>
            </a:r>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176</a:t>
            </a:fld>
            <a:endParaRPr lang="en-US"/>
          </a:p>
        </p:txBody>
      </p:sp>
      <p:graphicFrame>
        <p:nvGraphicFramePr>
          <p:cNvPr id="38919" name="Object 30"/>
          <p:cNvGraphicFramePr>
            <a:graphicFrameLocks noChangeAspect="1"/>
          </p:cNvGraphicFramePr>
          <p:nvPr>
            <p:extLst/>
          </p:nvPr>
        </p:nvGraphicFramePr>
        <p:xfrm>
          <a:off x="2286000" y="2819400"/>
          <a:ext cx="4400604" cy="1190625"/>
        </p:xfrm>
        <a:graphic>
          <a:graphicData uri="http://schemas.openxmlformats.org/presentationml/2006/ole">
            <mc:AlternateContent xmlns:mc="http://schemas.openxmlformats.org/markup-compatibility/2006">
              <mc:Choice xmlns:v="urn:schemas-microsoft-com:vml" Requires="v">
                <p:oleObj spid="_x0000_s49156" name="משוואה" r:id="rId4" imgW="1625400" imgH="419040" progId="Equation.3">
                  <p:embed/>
                </p:oleObj>
              </mc:Choice>
              <mc:Fallback>
                <p:oleObj name="משוואה" r:id="rId4" imgW="1625400" imgH="419040" progId="Equation.3">
                  <p:embed/>
                  <p:pic>
                    <p:nvPicPr>
                      <p:cNvPr id="38919" name="Object 30"/>
                      <p:cNvPicPr>
                        <a:picLocks noChangeAspect="1" noChangeArrowheads="1"/>
                      </p:cNvPicPr>
                      <p:nvPr/>
                    </p:nvPicPr>
                    <p:blipFill>
                      <a:blip r:embed="rId5"/>
                      <a:srcRect/>
                      <a:stretch>
                        <a:fillRect/>
                      </a:stretch>
                    </p:blipFill>
                    <p:spPr bwMode="auto">
                      <a:xfrm>
                        <a:off x="2286000" y="2819400"/>
                        <a:ext cx="4400604" cy="11906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96435700"/>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Ranking Dependencies</a:t>
            </a:r>
            <a:endParaRPr lang="en-US" dirty="0"/>
          </a:p>
        </p:txBody>
      </p:sp>
      <p:sp>
        <p:nvSpPr>
          <p:cNvPr id="3" name="Content Placeholder 2"/>
          <p:cNvSpPr>
            <a:spLocks noGrp="1"/>
          </p:cNvSpPr>
          <p:nvPr>
            <p:ph idx="1"/>
          </p:nvPr>
        </p:nvSpPr>
        <p:spPr>
          <a:xfrm>
            <a:off x="1600200" y="1371600"/>
            <a:ext cx="7162800" cy="4525963"/>
          </a:xfrm>
        </p:spPr>
        <p:txBody>
          <a:bodyPr/>
          <a:lstStyle/>
          <a:p>
            <a:r>
              <a:rPr lang="en-US" dirty="0" smtClean="0"/>
              <a:t>Intuitively, the important edges to keep in the tree are edges (x---y) for x, y which depend on each other. </a:t>
            </a:r>
          </a:p>
          <a:p>
            <a:r>
              <a:rPr lang="en-US" dirty="0" smtClean="0"/>
              <a:t>Given that the distance between the distribution is measured using the KL divergence, the corresponding measure of dependence is the </a:t>
            </a:r>
            <a:r>
              <a:rPr lang="en-US" dirty="0" smtClean="0">
                <a:solidFill>
                  <a:srgbClr val="0000FF"/>
                </a:solidFill>
              </a:rPr>
              <a:t>mutual information between x and y</a:t>
            </a:r>
            <a:r>
              <a:rPr lang="en-US" dirty="0" smtClean="0"/>
              <a:t>, (measuring the information x gives about y) </a:t>
            </a:r>
          </a:p>
          <a:p>
            <a:endParaRPr lang="en-US" dirty="0" smtClean="0"/>
          </a:p>
          <a:p>
            <a:endParaRPr lang="en-US" dirty="0" smtClean="0"/>
          </a:p>
          <a:p>
            <a:r>
              <a:rPr lang="en-US" dirty="0" smtClean="0"/>
              <a:t>which we can estimate with respect to the empirical distribution (that is, the given data).</a:t>
            </a:r>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177</a:t>
            </a:fld>
            <a:endParaRPr lang="en-US"/>
          </a:p>
        </p:txBody>
      </p:sp>
      <p:graphicFrame>
        <p:nvGraphicFramePr>
          <p:cNvPr id="39943" name="Object 4"/>
          <p:cNvGraphicFramePr>
            <a:graphicFrameLocks noChangeAspect="1"/>
          </p:cNvGraphicFramePr>
          <p:nvPr>
            <p:extLst/>
          </p:nvPr>
        </p:nvGraphicFramePr>
        <p:xfrm>
          <a:off x="3089275" y="3886200"/>
          <a:ext cx="4073525" cy="909637"/>
        </p:xfrm>
        <a:graphic>
          <a:graphicData uri="http://schemas.openxmlformats.org/presentationml/2006/ole">
            <mc:AlternateContent xmlns:mc="http://schemas.openxmlformats.org/markup-compatibility/2006">
              <mc:Choice xmlns:v="urn:schemas-microsoft-com:vml" Requires="v">
                <p:oleObj spid="_x0000_s50180" name="משוואה" r:id="rId4" imgW="3427200" imgH="736560" progId="Equation.3">
                  <p:embed/>
                </p:oleObj>
              </mc:Choice>
              <mc:Fallback>
                <p:oleObj name="משוואה" r:id="rId4" imgW="3427200" imgH="736560" progId="Equation.3">
                  <p:embed/>
                  <p:pic>
                    <p:nvPicPr>
                      <p:cNvPr id="3994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3886200"/>
                        <a:ext cx="4073525"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24134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304800" y="1371600"/>
            <a:ext cx="8763000" cy="4800600"/>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178</a:t>
            </a:fld>
            <a:endParaRPr lang="en-US"/>
          </a:p>
        </p:txBody>
      </p:sp>
    </p:spTree>
    <p:extLst>
      <p:ext uri="{BB962C8B-B14F-4D97-AF65-F5344CB8AC3E}">
        <p14:creationId xmlns:p14="http://schemas.microsoft.com/office/powerpoint/2010/main" val="3599448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304800" y="1371600"/>
            <a:ext cx="8763000" cy="4800600"/>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r>
              <a:rPr lang="en-US" dirty="0"/>
              <a:t>Transform the resulting undirected tree to a </a:t>
            </a:r>
            <a:r>
              <a:rPr lang="en-US" dirty="0">
                <a:solidFill>
                  <a:srgbClr val="0000FF"/>
                </a:solidFill>
              </a:rPr>
              <a:t>directed tree</a:t>
            </a:r>
            <a:r>
              <a:rPr lang="en-US" dirty="0"/>
              <a:t>. </a:t>
            </a:r>
            <a:endParaRPr lang="en-US" dirty="0" smtClean="0"/>
          </a:p>
          <a:p>
            <a:pPr lvl="1"/>
            <a:r>
              <a:rPr lang="en-US" dirty="0" smtClean="0"/>
              <a:t>Choose </a:t>
            </a:r>
            <a:r>
              <a:rPr lang="en-US" dirty="0"/>
              <a:t>a </a:t>
            </a:r>
            <a:r>
              <a:rPr lang="en-US" dirty="0" smtClean="0"/>
              <a:t>root </a:t>
            </a:r>
            <a:r>
              <a:rPr lang="en-US" dirty="0"/>
              <a:t>variable and set the direction of all the edges away from it</a:t>
            </a:r>
            <a:r>
              <a:rPr lang="en-US" dirty="0" smtClean="0"/>
              <a:t>.</a:t>
            </a:r>
          </a:p>
          <a:p>
            <a:r>
              <a:rPr lang="en-US" dirty="0" smtClean="0"/>
              <a:t>Place </a:t>
            </a:r>
            <a:r>
              <a:rPr lang="en-US" dirty="0"/>
              <a:t>the corresponding </a:t>
            </a:r>
            <a:r>
              <a:rPr lang="en-US" dirty="0">
                <a:solidFill>
                  <a:srgbClr val="0000FF"/>
                </a:solidFill>
              </a:rPr>
              <a:t>conditional probabilities </a:t>
            </a:r>
            <a:r>
              <a:rPr lang="en-US" dirty="0"/>
              <a:t>on the edges. </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9B7836-A88A-4C3B-9E7E-6BB7F8A64E5A}" type="slidenum">
              <a:rPr lang="en-US" smtClean="0"/>
              <a:pPr/>
              <a:t>179</a:t>
            </a:fld>
            <a:endParaRPr lang="en-US"/>
          </a:p>
        </p:txBody>
      </p:sp>
      <p:sp>
        <p:nvSpPr>
          <p:cNvPr id="5" name="TextBox 4"/>
          <p:cNvSpPr txBox="1"/>
          <p:nvPr/>
        </p:nvSpPr>
        <p:spPr>
          <a:xfrm>
            <a:off x="0" y="5638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(1)</a:t>
            </a:r>
            <a:endParaRPr lang="en-US" sz="2000" u="none" dirty="0">
              <a:latin typeface="+mn-lt"/>
            </a:endParaRPr>
          </a:p>
        </p:txBody>
      </p:sp>
      <p:sp>
        <p:nvSpPr>
          <p:cNvPr id="6" name="TextBox 5"/>
          <p:cNvSpPr txBox="1"/>
          <p:nvPr/>
        </p:nvSpPr>
        <p:spPr>
          <a:xfrm>
            <a:off x="0" y="4876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(3)</a:t>
            </a:r>
            <a:endParaRPr lang="en-US" sz="2000" u="none" dirty="0">
              <a:latin typeface="+mn-lt"/>
            </a:endParaRPr>
          </a:p>
        </p:txBody>
      </p:sp>
      <p:sp>
        <p:nvSpPr>
          <p:cNvPr id="7" name="TextBox 6"/>
          <p:cNvSpPr txBox="1"/>
          <p:nvPr/>
        </p:nvSpPr>
        <p:spPr>
          <a:xfrm>
            <a:off x="0" y="39624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(2)</a:t>
            </a:r>
            <a:endParaRPr lang="en-US" sz="2000" u="none" dirty="0">
              <a:latin typeface="+mn-lt"/>
            </a:endParaRPr>
          </a:p>
        </p:txBody>
      </p:sp>
    </p:spTree>
    <p:extLst>
      <p:ext uri="{BB962C8B-B14F-4D97-AF65-F5344CB8AC3E}">
        <p14:creationId xmlns:p14="http://schemas.microsoft.com/office/powerpoint/2010/main" val="269446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Regularization</a:t>
            </a:r>
            <a:endParaRPr lang="en-US" dirty="0">
              <a:latin typeface="Calibri" pitchFamily="34" charset="0"/>
            </a:endParaRPr>
          </a:p>
        </p:txBody>
      </p:sp>
      <p:sp>
        <p:nvSpPr>
          <p:cNvPr id="1064963" name="Rectangle 3"/>
          <p:cNvSpPr>
            <a:spLocks noGrp="1" noChangeArrowheads="1"/>
          </p:cNvSpPr>
          <p:nvPr>
            <p:ph idx="1"/>
          </p:nvPr>
        </p:nvSpPr>
        <p:spPr>
          <a:xfrm>
            <a:off x="1524000" y="1295400"/>
            <a:ext cx="7620000" cy="4953000"/>
          </a:xfrm>
        </p:spPr>
        <p:txBody>
          <a:bodyPr/>
          <a:lstStyle/>
          <a:p>
            <a:pPr>
              <a:lnSpc>
                <a:spcPct val="80000"/>
              </a:lnSpc>
            </a:pPr>
            <a:r>
              <a:rPr lang="en-US" sz="2000" dirty="0" smtClean="0">
                <a:latin typeface="Calibri" pitchFamily="34" charset="0"/>
                <a:cs typeface="Arial" pitchFamily="34" charset="0"/>
              </a:rPr>
              <a:t>The more general formalism adds a </a:t>
            </a:r>
            <a:r>
              <a:rPr lang="en-US" sz="2000" dirty="0" smtClean="0">
                <a:solidFill>
                  <a:srgbClr val="0000FF"/>
                </a:solidFill>
                <a:latin typeface="Calibri" pitchFamily="34" charset="0"/>
                <a:cs typeface="Arial" pitchFamily="34" charset="0"/>
              </a:rPr>
              <a:t>regularization</a:t>
            </a:r>
            <a:r>
              <a:rPr lang="en-US" sz="2000" dirty="0" smtClean="0">
                <a:latin typeface="Calibri" pitchFamily="34" charset="0"/>
                <a:cs typeface="Arial" pitchFamily="34" charset="0"/>
              </a:rPr>
              <a:t> term to the risk function, and attempts to minimize: </a:t>
            </a: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 </a:t>
            </a:r>
            <a:r>
              <a:rPr lang="en-US" sz="2000" dirty="0" smtClean="0">
                <a:solidFill>
                  <a:srgbClr val="0000FF"/>
                </a:solidFill>
                <a:latin typeface="cmmi10"/>
                <a:cs typeface="Arial" pitchFamily="34" charset="0"/>
              </a:rPr>
              <a: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r>
              <a:rPr lang="en-US" sz="2000" dirty="0" smtClean="0">
                <a:latin typeface="Calibri" pitchFamily="34" charset="0"/>
                <a:cs typeface="Arial" pitchFamily="34" charset="0"/>
              </a:rPr>
              <a:t>Where R is used to enforce “simplicity” of the learned functions. </a:t>
            </a:r>
          </a:p>
          <a:p>
            <a:pPr marL="0" indent="0">
              <a:lnSpc>
                <a:spcPct val="80000"/>
              </a:lnSpc>
              <a:buNone/>
            </a:pPr>
            <a:endParaRPr lang="en-US" sz="2000" dirty="0" smtClean="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LMS case: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=(y </a:t>
            </a:r>
            <a:r>
              <a:rPr lang="en-US" sz="2000" dirty="0">
                <a:solidFill>
                  <a:srgbClr val="0000FF"/>
                </a:solidFill>
                <a:latin typeface="Calibri" pitchFamily="34" charset="0"/>
                <a:cs typeface="Arial" pitchFamily="34" charset="0"/>
              </a:rPr>
              <a:t>– w </a:t>
            </a:r>
            <a:r>
              <a:rPr lang="en-US" sz="2000" dirty="0">
                <a:solidFill>
                  <a:srgbClr val="0000FF"/>
                </a:solidFill>
                <a:latin typeface="cmsy10"/>
                <a:cs typeface="Arial" pitchFamily="34" charset="0"/>
              </a:rPr>
              <a:t>¢</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x)</a:t>
            </a:r>
            <a:r>
              <a:rPr lang="en-US" sz="2000" baseline="30000" dirty="0">
                <a:solidFill>
                  <a:srgbClr val="0000FF"/>
                </a:solidFill>
                <a:cs typeface="Arial" pitchFamily="34" charset="0"/>
              </a:rPr>
              <a:t>2</a:t>
            </a:r>
            <a:r>
              <a:rPr lang="en-US" sz="2000" dirty="0" smtClean="0">
                <a:solidFill>
                  <a:srgbClr val="0000FF"/>
                </a:solidFill>
                <a:latin typeface="Calibri" pitchFamily="34" charset="0"/>
                <a:cs typeface="Arial" pitchFamily="34" charset="0"/>
              </a:rPr>
              <a:t> </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spc="-300" baseline="30000" dirty="0" smtClean="0">
                <a:solidFill>
                  <a:srgbClr val="0000FF"/>
                </a:solidFill>
                <a:latin typeface="Calibri" pitchFamily="34" charset="0"/>
                <a:cs typeface="Arial" pitchFamily="34" charset="0"/>
              </a:rPr>
              <a:t>2</a:t>
            </a:r>
            <a:r>
              <a:rPr lang="en-US" sz="1600" spc="-3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the optimization problem called Ridge Regression.</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baseline="-25000" dirty="0" smtClean="0">
                <a:solidFill>
                  <a:srgbClr val="0000FF"/>
                </a:solidFill>
                <a:latin typeface="Calibri" pitchFamily="34" charset="0"/>
                <a:cs typeface="Arial" pitchFamily="34" charset="0"/>
              </a:rPr>
              <a:t>1</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 problem called the LASSO problem</a:t>
            </a:r>
          </a:p>
          <a:p>
            <a:pPr lvl="1">
              <a:lnSpc>
                <a:spcPct val="80000"/>
              </a:lnSpc>
            </a:pPr>
            <a:endParaRPr lang="en-US" sz="1600" dirty="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Hinge Loss case: </a:t>
            </a:r>
            <a:r>
              <a:rPr lang="en-US" sz="2000" dirty="0">
                <a:solidFill>
                  <a:schemeClr val="accent1">
                    <a:lumMod val="75000"/>
                  </a:schemeClr>
                </a:solidFill>
                <a:latin typeface="Calibri" pitchFamily="34" charset="0"/>
                <a:cs typeface="Arial" pitchFamily="34" charset="0"/>
              </a:rPr>
              <a:t>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 </a:t>
            </a:r>
            <a:r>
              <a:rPr lang="en-US" sz="2000" dirty="0">
                <a:solidFill>
                  <a:srgbClr val="0000FF"/>
                </a:solidFill>
              </a:rPr>
              <a:t>max(0, 1 - y </a:t>
            </a:r>
            <a:r>
              <a:rPr lang="en-US" sz="2000" dirty="0">
                <a:solidFill>
                  <a:srgbClr val="0000FF"/>
                </a:solidFill>
                <a:latin typeface="Calibri" pitchFamily="34" charset="0"/>
                <a:cs typeface="Arial" pitchFamily="34" charset="0"/>
              </a:rPr>
              <a:t>w </a:t>
            </a:r>
            <a:r>
              <a:rPr lang="en-US" sz="2000" dirty="0">
                <a:solidFill>
                  <a:srgbClr val="0000FF"/>
                </a:solidFill>
                <a:latin typeface="cmsy10"/>
                <a:cs typeface="Arial" pitchFamily="34" charset="0"/>
              </a:rPr>
              <a:t>¢</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x)</a:t>
            </a:r>
            <a:r>
              <a:rPr lang="en-US" sz="2000" dirty="0">
                <a:solidFill>
                  <a:srgbClr val="0000FF"/>
                </a:solidFill>
                <a:latin typeface="Calibri" pitchFamily="34" charset="0"/>
                <a:cs typeface="Arial" pitchFamily="34" charset="0"/>
              </a:rPr>
              <a:t> </a:t>
            </a:r>
            <a:endParaRPr lang="en-US" sz="2000" dirty="0" smtClean="0">
              <a:latin typeface="Calibri" pitchFamily="34" charset="0"/>
              <a:cs typeface="Arial" pitchFamily="34" charset="0"/>
            </a:endParaRPr>
          </a:p>
          <a:p>
            <a:pPr lvl="1">
              <a:lnSpc>
                <a:spcPct val="80000"/>
              </a:lnSpc>
            </a:pPr>
            <a:r>
              <a:rPr lang="en-US" sz="1600" dirty="0">
                <a:solidFill>
                  <a:srgbClr val="0000FF"/>
                </a:solidFill>
                <a:latin typeface="Calibri" pitchFamily="34" charset="0"/>
                <a:cs typeface="Arial" pitchFamily="34" charset="0"/>
              </a:rPr>
              <a:t>R(w) = </a:t>
            </a:r>
            <a:r>
              <a:rPr lang="en-US" sz="1600" spc="-300" dirty="0">
                <a:solidFill>
                  <a:srgbClr val="0000FF"/>
                </a:solidFill>
                <a:latin typeface="Calibri" pitchFamily="34" charset="0"/>
                <a:cs typeface="Arial" pitchFamily="34" charset="0"/>
              </a:rPr>
              <a:t>||</a:t>
            </a:r>
            <a:r>
              <a:rPr lang="en-US" sz="1600" dirty="0" smtClean="0">
                <a:solidFill>
                  <a:srgbClr val="0000FF"/>
                </a:solidFill>
                <a:latin typeface="Calibri"/>
                <a:cs typeface="Arial" pitchFamily="34" charset="0"/>
              </a:rPr>
              <a:t>w</a:t>
            </a:r>
            <a:r>
              <a:rPr lang="en-US" sz="1600" spc="-300" dirty="0" smtClean="0">
                <a:solidFill>
                  <a:srgbClr val="0000FF"/>
                </a:solidFill>
                <a:latin typeface="Calibri"/>
                <a:cs typeface="Arial" pitchFamily="34" charset="0"/>
              </a:rPr>
              <a:t>||</a:t>
            </a:r>
            <a:r>
              <a:rPr lang="en-US" sz="1600" baseline="30000" dirty="0" smtClean="0">
                <a:solidFill>
                  <a:srgbClr val="0000FF"/>
                </a:solidFill>
                <a:latin typeface="Calibri"/>
                <a:cs typeface="Arial" pitchFamily="34" charset="0"/>
              </a:rPr>
              <a:t>2</a:t>
            </a:r>
            <a:r>
              <a:rPr lang="en-US" sz="16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a:solidFill>
                  <a:schemeClr val="tx1"/>
                </a:solidFill>
                <a:latin typeface="Calibri" pitchFamily="34" charset="0"/>
                <a:cs typeface="Arial" pitchFamily="34" charset="0"/>
              </a:rPr>
              <a:t>gives the </a:t>
            </a:r>
            <a:r>
              <a:rPr lang="en-US" sz="1600" dirty="0" smtClean="0">
                <a:solidFill>
                  <a:schemeClr val="tx1"/>
                </a:solidFill>
                <a:latin typeface="Calibri" pitchFamily="34" charset="0"/>
                <a:cs typeface="Arial" pitchFamily="34" charset="0"/>
              </a:rPr>
              <a:t>problem </a:t>
            </a:r>
            <a:r>
              <a:rPr lang="en-US" sz="1600" dirty="0">
                <a:solidFill>
                  <a:schemeClr val="tx1"/>
                </a:solidFill>
                <a:latin typeface="Calibri" pitchFamily="34" charset="0"/>
                <a:cs typeface="Arial" pitchFamily="34" charset="0"/>
              </a:rPr>
              <a:t>called </a:t>
            </a:r>
            <a:r>
              <a:rPr lang="en-US" sz="1600" dirty="0" smtClean="0">
                <a:solidFill>
                  <a:schemeClr val="tx1"/>
                </a:solidFill>
                <a:latin typeface="Calibri" pitchFamily="34" charset="0"/>
                <a:cs typeface="Arial" pitchFamily="34" charset="0"/>
              </a:rPr>
              <a:t>Support Vector Machines</a:t>
            </a:r>
            <a:endParaRPr lang="en-US" sz="1600" dirty="0">
              <a:solidFill>
                <a:schemeClr val="tx1"/>
              </a:solidFill>
              <a:latin typeface="Calibri" pitchFamily="34" charset="0"/>
              <a:cs typeface="Arial" pitchFamily="34" charset="0"/>
            </a:endParaRPr>
          </a:p>
          <a:p>
            <a:pPr>
              <a:lnSpc>
                <a:spcPct val="80000"/>
              </a:lnSpc>
            </a:pPr>
            <a:endParaRPr lang="en-US" sz="2000" dirty="0" smtClean="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Logistics Loss case:  </a:t>
            </a:r>
            <a:r>
              <a:rPr lang="en-US" sz="2000" dirty="0" smtClean="0">
                <a:solidFill>
                  <a:srgbClr val="0000FF"/>
                </a:solidFill>
              </a:rPr>
              <a:t>Q((</a:t>
            </a:r>
            <a:r>
              <a:rPr lang="en-US" sz="2000" dirty="0" err="1" smtClean="0">
                <a:solidFill>
                  <a:srgbClr val="0000FF"/>
                </a:solidFill>
              </a:rPr>
              <a:t>x,y</a:t>
            </a:r>
            <a:r>
              <a:rPr lang="en-US" sz="2000" dirty="0" smtClean="0">
                <a:solidFill>
                  <a:srgbClr val="0000FF"/>
                </a:solidFill>
              </a:rPr>
              <a:t>),w) = log </a:t>
            </a:r>
            <a:r>
              <a:rPr lang="en-US" sz="2000" dirty="0">
                <a:solidFill>
                  <a:srgbClr val="0000FF"/>
                </a:solidFill>
              </a:rPr>
              <a:t>(1+exp{-</a:t>
            </a:r>
            <a:r>
              <a:rPr lang="en-US" sz="2000" dirty="0" smtClean="0">
                <a:solidFill>
                  <a:srgbClr val="0000FF"/>
                </a:solidFill>
              </a:rPr>
              <a:t>y w </a:t>
            </a:r>
            <a:r>
              <a:rPr lang="en-US" sz="2000" dirty="0" smtClean="0">
                <a:solidFill>
                  <a:srgbClr val="0000FF"/>
                </a:solidFill>
                <a:latin typeface="cmsy10"/>
              </a:rPr>
              <a:t>¢</a:t>
            </a:r>
            <a:r>
              <a:rPr lang="en-US" sz="2000" dirty="0" smtClean="0">
                <a:solidFill>
                  <a:srgbClr val="0000FF"/>
                </a:solidFill>
              </a:rPr>
              <a:t> x}) </a:t>
            </a:r>
          </a:p>
          <a:p>
            <a:pPr lvl="1">
              <a:lnSpc>
                <a:spcPct val="80000"/>
              </a:lnSpc>
            </a:pPr>
            <a:r>
              <a:rPr lang="en-US" sz="1600" dirty="0" smtClean="0">
                <a:solidFill>
                  <a:srgbClr val="0000FF"/>
                </a:solidFill>
                <a:latin typeface="Calibri" pitchFamily="34" charset="0"/>
                <a:cs typeface="Arial" pitchFamily="34" charset="0"/>
              </a:rPr>
              <a:t>R(w</a:t>
            </a:r>
            <a:r>
              <a:rPr lang="en-US" sz="1600" dirty="0">
                <a:solidFill>
                  <a:srgbClr val="0000FF"/>
                </a:solidFill>
                <a:latin typeface="Calibri" pitchFamily="34" charset="0"/>
                <a:cs typeface="Arial" pitchFamily="34" charset="0"/>
              </a:rPr>
              <a:t>) = </a:t>
            </a:r>
            <a:r>
              <a:rPr lang="en-US" sz="1600" spc="-300" dirty="0">
                <a:solidFill>
                  <a:srgbClr val="0000FF"/>
                </a:solidFill>
                <a:latin typeface="Calibri" pitchFamily="34" charset="0"/>
                <a:cs typeface="Arial" pitchFamily="34" charset="0"/>
              </a:rPr>
              <a:t>||</a:t>
            </a:r>
            <a:r>
              <a:rPr lang="en-US" sz="1600" dirty="0">
                <a:solidFill>
                  <a:srgbClr val="0000FF"/>
                </a:solidFill>
                <a:latin typeface="Calibri" pitchFamily="34" charset="0"/>
                <a:cs typeface="Arial" pitchFamily="34" charset="0"/>
              </a:rPr>
              <a:t>w</a:t>
            </a:r>
            <a:r>
              <a:rPr lang="en-US" sz="1600" spc="-300" dirty="0">
                <a:solidFill>
                  <a:srgbClr val="0000FF"/>
                </a:solidFill>
                <a:latin typeface="Calibri" pitchFamily="34" charset="0"/>
                <a:cs typeface="Arial" pitchFamily="34" charset="0"/>
              </a:rPr>
              <a:t>||</a:t>
            </a:r>
            <a:r>
              <a:rPr lang="en-US" sz="1600" spc="-300" baseline="30000" dirty="0">
                <a:solidFill>
                  <a:srgbClr val="0000FF"/>
                </a:solidFill>
                <a:latin typeface="Calibri" pitchFamily="34" charset="0"/>
                <a:cs typeface="Arial" pitchFamily="34" charset="0"/>
              </a:rPr>
              <a:t>2</a:t>
            </a:r>
            <a:r>
              <a:rPr lang="en-US" sz="1600" spc="-300" baseline="-25000" dirty="0">
                <a:solidFill>
                  <a:srgbClr val="0000FF"/>
                </a:solidFill>
                <a:cs typeface="Arial" pitchFamily="34" charset="0"/>
              </a:rPr>
              <a:t>2</a:t>
            </a:r>
            <a:r>
              <a:rPr lang="en-US" sz="1600" dirty="0">
                <a:solidFill>
                  <a:srgbClr val="0000FF"/>
                </a:solidFill>
                <a:latin typeface="Calibri" pitchFamily="34" charset="0"/>
                <a:cs typeface="Arial" pitchFamily="34" charset="0"/>
              </a:rPr>
              <a:t> </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t>
            </a:r>
            <a:r>
              <a:rPr lang="en-US" sz="1600" dirty="0">
                <a:solidFill>
                  <a:schemeClr val="tx1"/>
                </a:solidFill>
                <a:latin typeface="Calibri" pitchFamily="34" charset="0"/>
                <a:cs typeface="Arial" pitchFamily="34" charset="0"/>
              </a:rPr>
              <a:t>the problem called </a:t>
            </a:r>
            <a:r>
              <a:rPr lang="en-US" sz="1600" dirty="0" smtClean="0">
                <a:solidFill>
                  <a:schemeClr val="tx1"/>
                </a:solidFill>
                <a:latin typeface="Calibri" pitchFamily="34" charset="0"/>
                <a:cs typeface="Arial" pitchFamily="34" charset="0"/>
              </a:rPr>
              <a:t>Logistics Regression</a:t>
            </a:r>
          </a:p>
          <a:p>
            <a:pPr lvl="1">
              <a:lnSpc>
                <a:spcPct val="80000"/>
              </a:lnSpc>
            </a:pPr>
            <a:endParaRPr lang="en-US" sz="1600" dirty="0">
              <a:solidFill>
                <a:schemeClr val="tx1"/>
              </a:solidFill>
              <a:latin typeface="Calibri" pitchFamily="34" charset="0"/>
              <a:cs typeface="Arial" pitchFamily="34" charset="0"/>
            </a:endParaRPr>
          </a:p>
          <a:p>
            <a:pPr>
              <a:lnSpc>
                <a:spcPct val="80000"/>
              </a:lnSpc>
            </a:pPr>
            <a:r>
              <a:rPr lang="en-US" sz="1800" dirty="0" smtClean="0">
                <a:latin typeface="Calibri" pitchFamily="34" charset="0"/>
                <a:cs typeface="Arial" pitchFamily="34" charset="0"/>
              </a:rPr>
              <a:t>These are convex optimization problems and, in principle, the same gradient descent mechanism can be used in all cases. </a:t>
            </a:r>
          </a:p>
          <a:p>
            <a:pPr>
              <a:lnSpc>
                <a:spcPct val="80000"/>
              </a:lnSpc>
            </a:pPr>
            <a:r>
              <a:rPr lang="en-US" sz="1800" dirty="0" smtClean="0">
                <a:solidFill>
                  <a:srgbClr val="0000FF"/>
                </a:solidFill>
                <a:latin typeface="Calibri" pitchFamily="34" charset="0"/>
                <a:cs typeface="Arial" pitchFamily="34" charset="0"/>
              </a:rPr>
              <a:t>We will see later why it makes sense to use the “size” of w as a way to control “simplicity”.</a:t>
            </a:r>
            <a:endParaRPr lang="en-US" sz="1800" dirty="0">
              <a:solidFill>
                <a:srgbClr val="0000FF"/>
              </a:solidFill>
              <a:latin typeface="Calibri" pitchFamily="34" charset="0"/>
              <a:cs typeface="Arial" pitchFamily="34" charset="0"/>
            </a:endParaRPr>
          </a:p>
          <a:p>
            <a:pPr>
              <a:lnSpc>
                <a:spcPct val="80000"/>
              </a:lnSpc>
            </a:pPr>
            <a:endParaRPr lang="en-US" dirty="0" smtClean="0">
              <a:latin typeface="Calibri" pitchFamily="34" charset="0"/>
              <a:cs typeface="Arial"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18</a:t>
            </a:fld>
            <a:endParaRPr lang="en-US"/>
          </a:p>
        </p:txBody>
      </p:sp>
    </p:spTree>
    <p:extLst>
      <p:ext uri="{BB962C8B-B14F-4D97-AF65-F5344CB8AC3E}">
        <p14:creationId xmlns:p14="http://schemas.microsoft.com/office/powerpoint/2010/main" val="33617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dirty="0">
                <a:solidFill>
                  <a:schemeClr val="tx1"/>
                </a:solidFill>
              </a:rPr>
              <a:t>Generalization</a:t>
            </a:r>
          </a:p>
        </p:txBody>
      </p:sp>
      <p:sp>
        <p:nvSpPr>
          <p:cNvPr id="2" name="Content Placeholder 1"/>
          <p:cNvSpPr>
            <a:spLocks noGrp="1"/>
          </p:cNvSpPr>
          <p:nvPr>
            <p:ph idx="1"/>
          </p:nvPr>
        </p:nvSpPr>
        <p:spPr>
          <a:xfrm>
            <a:off x="1524000" y="1371600"/>
            <a:ext cx="7391400" cy="4525963"/>
          </a:xfrm>
        </p:spPr>
        <p:txBody>
          <a:bodyPr/>
          <a:lstStyle/>
          <a:p>
            <a:r>
              <a:rPr lang="en-US" dirty="0"/>
              <a:t>Dominated by the sparseness of the function space</a:t>
            </a:r>
          </a:p>
          <a:p>
            <a:pPr lvl="1"/>
            <a:r>
              <a:rPr lang="en-US" dirty="0" smtClean="0"/>
              <a:t>Most </a:t>
            </a:r>
            <a:r>
              <a:rPr lang="en-US" dirty="0"/>
              <a:t>features are </a:t>
            </a:r>
            <a:r>
              <a:rPr lang="en-US" dirty="0" smtClean="0"/>
              <a:t>irrelevant</a:t>
            </a:r>
          </a:p>
          <a:p>
            <a:pPr lvl="1"/>
            <a:endParaRPr lang="en-US" dirty="0"/>
          </a:p>
          <a:p>
            <a:r>
              <a:rPr lang="en-US" dirty="0" smtClean="0"/>
              <a:t> </a:t>
            </a:r>
            <a:r>
              <a:rPr lang="en-US" dirty="0"/>
              <a:t># of examples required by multiplicative </a:t>
            </a:r>
            <a:r>
              <a:rPr lang="en-US" dirty="0" smtClean="0"/>
              <a:t>algorithms depends </a:t>
            </a:r>
            <a:r>
              <a:rPr lang="en-US" dirty="0"/>
              <a:t>mostly on # of relevant </a:t>
            </a:r>
            <a:r>
              <a:rPr lang="en-US" dirty="0" smtClean="0"/>
              <a:t>features</a:t>
            </a:r>
          </a:p>
          <a:p>
            <a:pPr lvl="1"/>
            <a:r>
              <a:rPr lang="en-US" dirty="0" smtClean="0"/>
              <a:t>(</a:t>
            </a:r>
            <a:r>
              <a:rPr lang="en-US" dirty="0"/>
              <a:t>Generalization b</a:t>
            </a:r>
            <a:r>
              <a:rPr lang="en-US" dirty="0" smtClean="0"/>
              <a:t>ounds </a:t>
            </a:r>
            <a:r>
              <a:rPr lang="en-US" dirty="0"/>
              <a:t>depend on </a:t>
            </a:r>
            <a:r>
              <a:rPr lang="en-US" dirty="0" smtClean="0"/>
              <a:t>the </a:t>
            </a:r>
            <a:r>
              <a:rPr lang="en-US" dirty="0" smtClean="0">
                <a:solidFill>
                  <a:srgbClr val="0000FF"/>
                </a:solidFill>
              </a:rPr>
              <a:t>target ||u|| </a:t>
            </a:r>
            <a:r>
              <a:rPr lang="en-US" dirty="0" smtClean="0"/>
              <a:t>)</a:t>
            </a:r>
          </a:p>
          <a:p>
            <a:pPr lvl="1"/>
            <a:endParaRPr lang="en-US" dirty="0" smtClean="0"/>
          </a:p>
          <a:p>
            <a:r>
              <a:rPr lang="en-US" dirty="0" smtClean="0"/>
              <a:t># of examples required by additive </a:t>
            </a:r>
            <a:r>
              <a:rPr lang="en-US" dirty="0" err="1" smtClean="0"/>
              <a:t>algoirithms</a:t>
            </a:r>
            <a:r>
              <a:rPr lang="en-US" dirty="0" smtClean="0"/>
              <a:t> depends heavily on sparseness </a:t>
            </a:r>
            <a:r>
              <a:rPr lang="en-US" dirty="0"/>
              <a:t>of features space: </a:t>
            </a:r>
          </a:p>
          <a:p>
            <a:pPr lvl="1"/>
            <a:r>
              <a:rPr lang="en-US" dirty="0" smtClean="0"/>
              <a:t>Advantage </a:t>
            </a:r>
            <a:r>
              <a:rPr lang="en-US" dirty="0"/>
              <a:t>to  additive. Generalization depend on </a:t>
            </a:r>
            <a:r>
              <a:rPr lang="en-US" dirty="0" smtClean="0">
                <a:solidFill>
                  <a:srgbClr val="0000FF"/>
                </a:solidFill>
              </a:rPr>
              <a:t>input </a:t>
            </a:r>
            <a:r>
              <a:rPr lang="en-US" dirty="0">
                <a:solidFill>
                  <a:srgbClr val="0000FF"/>
                </a:solidFill>
              </a:rPr>
              <a:t>||x||</a:t>
            </a:r>
          </a:p>
          <a:p>
            <a:pPr lvl="2"/>
            <a:r>
              <a:rPr lang="en-US" dirty="0" smtClean="0"/>
              <a:t>(</a:t>
            </a:r>
            <a:r>
              <a:rPr lang="en-US" dirty="0" err="1"/>
              <a:t>Kivinen</a:t>
            </a:r>
            <a:r>
              <a:rPr lang="en-US" dirty="0"/>
              <a:t>/</a:t>
            </a:r>
            <a:r>
              <a:rPr lang="en-US" dirty="0" err="1"/>
              <a:t>Warmuth</a:t>
            </a:r>
            <a:r>
              <a:rPr lang="en-US" dirty="0"/>
              <a:t> 95</a:t>
            </a:r>
            <a:r>
              <a:rPr lang="en-US" dirty="0" smtClean="0"/>
              <a:t>).</a:t>
            </a:r>
            <a:endParaRPr lang="en-US" dirty="0"/>
          </a:p>
          <a:p>
            <a:pPr lvl="1"/>
            <a:endParaRPr lang="en-US" dirty="0"/>
          </a:p>
        </p:txBody>
      </p:sp>
      <p:sp>
        <p:nvSpPr>
          <p:cNvPr id="3" name="Content Placeholder 2"/>
          <p:cNvSpPr>
            <a:spLocks noGrp="1"/>
          </p:cNvSpPr>
          <p:nvPr>
            <p:ph sz="quarter" idx="13"/>
          </p:nvPr>
        </p:nvSpPr>
        <p:spPr/>
        <p:txBody>
          <a:bodyPr/>
          <a:lstStyle/>
          <a:p>
            <a:r>
              <a:rPr lang="en-US" dirty="0" smtClean="0"/>
              <a:t>Generalization</a:t>
            </a:r>
            <a:endParaRPr lang="en-US" dirty="0"/>
          </a:p>
        </p:txBody>
      </p:sp>
      <p:sp>
        <p:nvSpPr>
          <p:cNvPr id="7" name="Slide Number Placeholder 5"/>
          <p:cNvSpPr>
            <a:spLocks noGrp="1"/>
          </p:cNvSpPr>
          <p:nvPr>
            <p:ph type="sldNum" sz="quarter" idx="14"/>
          </p:nvPr>
        </p:nvSpPr>
        <p:spPr/>
        <p:txBody>
          <a:bodyPr/>
          <a:lstStyle/>
          <a:p>
            <a:fld id="{3A857B7E-AF11-49BD-B567-0104848ECD5B}" type="slidenum">
              <a:rPr lang="en-US"/>
              <a:pPr/>
              <a:t>19</a:t>
            </a:fld>
            <a:endParaRPr lang="en-US"/>
          </a:p>
        </p:txBody>
      </p:sp>
    </p:spTree>
    <p:extLst>
      <p:ext uri="{BB962C8B-B14F-4D97-AF65-F5344CB8AC3E}">
        <p14:creationId xmlns:p14="http://schemas.microsoft.com/office/powerpoint/2010/main" val="1221182215"/>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0893" y="0"/>
            <a:ext cx="7772400" cy="1143000"/>
          </a:xfrm>
        </p:spPr>
        <p:txBody>
          <a:bodyPr/>
          <a:lstStyle/>
          <a:p>
            <a:r>
              <a:rPr lang="en-US" dirty="0" smtClean="0"/>
              <a:t>Representation</a:t>
            </a:r>
            <a:endParaRPr lang="en-US" dirty="0"/>
          </a:p>
        </p:txBody>
      </p:sp>
      <p:sp>
        <p:nvSpPr>
          <p:cNvPr id="9" name="Content Placeholder 8"/>
          <p:cNvSpPr>
            <a:spLocks noGrp="1"/>
          </p:cNvSpPr>
          <p:nvPr>
            <p:ph idx="1"/>
          </p:nvPr>
        </p:nvSpPr>
        <p:spPr>
          <a:xfrm>
            <a:off x="1524000" y="1371600"/>
            <a:ext cx="7620000" cy="4800600"/>
          </a:xfrm>
        </p:spPr>
        <p:txBody>
          <a:bodyPr/>
          <a:lstStyle/>
          <a:p>
            <a:r>
              <a:rPr lang="en-US" sz="2000" dirty="0" smtClean="0"/>
              <a:t>Assume that you want to learn conjunctions. Should your hypothesis space be the class of conjunctions?</a:t>
            </a:r>
          </a:p>
          <a:p>
            <a:pPr lvl="1"/>
            <a:r>
              <a:rPr lang="en-US" sz="1600" b="1" dirty="0" smtClean="0"/>
              <a:t>Theorem</a:t>
            </a:r>
            <a:r>
              <a:rPr lang="en-US" sz="1600" b="1" dirty="0"/>
              <a:t>:   </a:t>
            </a:r>
            <a:r>
              <a:rPr lang="en-US" sz="1600" dirty="0"/>
              <a:t>Given a sample on n attributes that is consistent </a:t>
            </a:r>
            <a:r>
              <a:rPr lang="en-US" sz="1600" dirty="0" smtClean="0"/>
              <a:t>with a conjunctive </a:t>
            </a:r>
            <a:r>
              <a:rPr lang="en-US" sz="1600" dirty="0"/>
              <a:t>concept, it is NP-hard to find a </a:t>
            </a:r>
            <a:r>
              <a:rPr lang="en-US" sz="1600" dirty="0" smtClean="0"/>
              <a:t>pure conjunctive </a:t>
            </a:r>
            <a:r>
              <a:rPr lang="en-US" sz="1600" dirty="0"/>
              <a:t>hypothesis that is both consistent with the </a:t>
            </a:r>
            <a:r>
              <a:rPr lang="en-US" sz="1600" dirty="0" smtClean="0"/>
              <a:t>sample </a:t>
            </a:r>
            <a:r>
              <a:rPr lang="en-US" sz="1600" dirty="0"/>
              <a:t>and has the minimum number of </a:t>
            </a:r>
            <a:r>
              <a:rPr lang="en-US" sz="1600" dirty="0" smtClean="0"/>
              <a:t>attributes. </a:t>
            </a:r>
          </a:p>
          <a:p>
            <a:pPr lvl="1"/>
            <a:r>
              <a:rPr lang="en-US" sz="1100" dirty="0" smtClean="0">
                <a:solidFill>
                  <a:schemeClr val="tx1"/>
                </a:solidFill>
              </a:rPr>
              <a:t>[David Haussler, AIJ’88: “Quantifying </a:t>
            </a:r>
            <a:r>
              <a:rPr lang="en-US" sz="1100" dirty="0">
                <a:solidFill>
                  <a:schemeClr val="tx1"/>
                </a:solidFill>
              </a:rPr>
              <a:t>Inductive Bias: </a:t>
            </a:r>
            <a:r>
              <a:rPr lang="en-US" sz="1100" dirty="0" smtClean="0">
                <a:solidFill>
                  <a:schemeClr val="tx1"/>
                </a:solidFill>
              </a:rPr>
              <a:t>AI </a:t>
            </a:r>
            <a:r>
              <a:rPr lang="en-US" sz="1100" dirty="0">
                <a:solidFill>
                  <a:schemeClr val="tx1"/>
                </a:solidFill>
              </a:rPr>
              <a:t>Learning Algorithms and </a:t>
            </a:r>
            <a:r>
              <a:rPr lang="en-US" sz="1100" dirty="0" err="1" smtClean="0">
                <a:solidFill>
                  <a:schemeClr val="tx1"/>
                </a:solidFill>
              </a:rPr>
              <a:t>Valiant's</a:t>
            </a:r>
            <a:r>
              <a:rPr lang="en-US" sz="1100" dirty="0" smtClean="0">
                <a:solidFill>
                  <a:schemeClr val="tx1"/>
                </a:solidFill>
              </a:rPr>
              <a:t> </a:t>
            </a:r>
            <a:r>
              <a:rPr lang="en-US" sz="1100" dirty="0">
                <a:solidFill>
                  <a:schemeClr val="tx1"/>
                </a:solidFill>
              </a:rPr>
              <a:t>Learning </a:t>
            </a:r>
            <a:r>
              <a:rPr lang="en-US" sz="1100" dirty="0" smtClean="0">
                <a:solidFill>
                  <a:schemeClr val="tx1"/>
                </a:solidFill>
              </a:rPr>
              <a:t>Framework”] </a:t>
            </a:r>
          </a:p>
          <a:p>
            <a:r>
              <a:rPr lang="en-US" sz="2000" dirty="0" smtClean="0"/>
              <a:t>Same </a:t>
            </a:r>
            <a:r>
              <a:rPr lang="en-US" sz="2000" dirty="0"/>
              <a:t>holds for </a:t>
            </a:r>
            <a:r>
              <a:rPr lang="en-US" sz="2000" dirty="0" smtClean="0"/>
              <a:t>Disjunctions</a:t>
            </a:r>
            <a:r>
              <a:rPr lang="en-US" sz="2000" dirty="0"/>
              <a:t>.</a:t>
            </a:r>
          </a:p>
          <a:p>
            <a:r>
              <a:rPr lang="en-US" sz="2000" dirty="0" smtClean="0"/>
              <a:t>Intuition</a:t>
            </a:r>
            <a:r>
              <a:rPr lang="en-US" sz="2000" dirty="0"/>
              <a:t>: Reduction to minimum set cover problem.</a:t>
            </a:r>
          </a:p>
          <a:p>
            <a:pPr lvl="1"/>
            <a:r>
              <a:rPr lang="en-US" sz="1800" dirty="0" smtClean="0"/>
              <a:t>Given </a:t>
            </a:r>
            <a:r>
              <a:rPr lang="en-US" sz="1800" dirty="0"/>
              <a:t>a collection of sets that cover X, define a set of examples  </a:t>
            </a:r>
            <a:r>
              <a:rPr lang="en-US" sz="1800" dirty="0" smtClean="0"/>
              <a:t>so </a:t>
            </a:r>
            <a:r>
              <a:rPr lang="en-US" sz="1800" dirty="0"/>
              <a:t>that learning the best </a:t>
            </a:r>
            <a:r>
              <a:rPr lang="en-US" sz="1800" dirty="0" smtClean="0"/>
              <a:t>(dis/</a:t>
            </a:r>
            <a:r>
              <a:rPr lang="en-US" sz="1800" dirty="0" err="1" smtClean="0"/>
              <a:t>conj</a:t>
            </a:r>
            <a:r>
              <a:rPr lang="en-US" sz="1800" dirty="0" smtClean="0"/>
              <a:t>)junction </a:t>
            </a:r>
            <a:r>
              <a:rPr lang="en-US" sz="1800" dirty="0"/>
              <a:t>implies a minimal cover</a:t>
            </a:r>
            <a:r>
              <a:rPr lang="en-US" sz="1800" dirty="0" smtClean="0"/>
              <a:t>.</a:t>
            </a:r>
          </a:p>
          <a:p>
            <a:r>
              <a:rPr lang="en-US" sz="2000" dirty="0" smtClean="0"/>
              <a:t>Consequently</a:t>
            </a:r>
            <a:r>
              <a:rPr lang="en-US" sz="2000" dirty="0"/>
              <a:t>, we cannot learn the concept efficiently </a:t>
            </a:r>
            <a:r>
              <a:rPr lang="en-US" sz="2000" b="1" dirty="0" smtClean="0"/>
              <a:t>as </a:t>
            </a:r>
            <a:r>
              <a:rPr lang="en-US" sz="2000" b="1" dirty="0"/>
              <a:t>a </a:t>
            </a:r>
            <a:r>
              <a:rPr lang="en-US" sz="2000" b="1" dirty="0" smtClean="0"/>
              <a:t>(dis/con)junction</a:t>
            </a:r>
            <a:r>
              <a:rPr lang="en-US" sz="2000" b="1" dirty="0"/>
              <a:t>.</a:t>
            </a:r>
          </a:p>
          <a:p>
            <a:r>
              <a:rPr lang="en-US" sz="2000" dirty="0" smtClean="0"/>
              <a:t>But</a:t>
            </a:r>
            <a:r>
              <a:rPr lang="en-US" sz="2000" dirty="0"/>
              <a:t>, we will see that we can do that, if we are willing to </a:t>
            </a:r>
            <a:r>
              <a:rPr lang="en-US" sz="2000" dirty="0" smtClean="0"/>
              <a:t>learn the </a:t>
            </a:r>
            <a:r>
              <a:rPr lang="en-US" sz="2000" dirty="0"/>
              <a:t>concept as a Linear Threshold function</a:t>
            </a:r>
            <a:r>
              <a:rPr lang="en-US" sz="2000" dirty="0" smtClean="0"/>
              <a:t>.</a:t>
            </a:r>
          </a:p>
          <a:p>
            <a:r>
              <a:rPr lang="en-US" sz="2000" b="1" dirty="0" smtClean="0"/>
              <a:t>In a more expressive class, the search for a good hypothesis sometimes becomes combinatorially easier.</a:t>
            </a:r>
          </a:p>
          <a:p>
            <a:pPr marL="0" indent="0">
              <a:buNone/>
            </a:pPr>
            <a:endParaRPr lang="en-US" sz="2000" dirty="0"/>
          </a:p>
        </p:txBody>
      </p:sp>
      <p:sp>
        <p:nvSpPr>
          <p:cNvPr id="11" name="Slide Number Placeholder 10"/>
          <p:cNvSpPr>
            <a:spLocks noGrp="1"/>
          </p:cNvSpPr>
          <p:nvPr>
            <p:ph type="sldNum" sz="quarter" idx="14"/>
          </p:nvPr>
        </p:nvSpPr>
        <p:spPr/>
        <p:txBody>
          <a:bodyPr/>
          <a:lstStyle/>
          <a:p>
            <a:fld id="{FA6F6034-1516-478C-9756-BC6A8296D6DE}" type="slidenum">
              <a:rPr lang="en-US" smtClean="0"/>
              <a:pPr/>
              <a:t>2</a:t>
            </a:fld>
            <a:endParaRPr lang="en-US" dirty="0"/>
          </a:p>
        </p:txBody>
      </p:sp>
      <p:sp>
        <p:nvSpPr>
          <p:cNvPr id="16" name="Content Placeholder 9"/>
          <p:cNvSpPr>
            <a:spLocks noGrp="1"/>
          </p:cNvSpPr>
          <p:nvPr>
            <p:ph sz="quarter" idx="13"/>
          </p:nvPr>
        </p:nvSpPr>
        <p:spPr>
          <a:xfrm rot="18627426">
            <a:off x="57359" y="1852399"/>
            <a:ext cx="2183449" cy="1558925"/>
          </a:xfrm>
        </p:spPr>
        <p:txBody>
          <a:bodyPr/>
          <a:lstStyle/>
          <a:p>
            <a:r>
              <a:rPr lang="en-US" dirty="0" smtClean="0"/>
              <a:t>Importance of Representation</a:t>
            </a:r>
            <a:endParaRPr lang="en-US" dirty="0"/>
          </a:p>
        </p:txBody>
      </p:sp>
    </p:spTree>
    <p:extLst>
      <p:ext uri="{BB962C8B-B14F-4D97-AF65-F5344CB8AC3E}">
        <p14:creationId xmlns:p14="http://schemas.microsoft.com/office/powerpoint/2010/main" val="395690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Which Algorithm to Choose?</a:t>
            </a:r>
          </a:p>
        </p:txBody>
      </p:sp>
      <p:sp>
        <p:nvSpPr>
          <p:cNvPr id="921603" name="Rectangle 3"/>
          <p:cNvSpPr>
            <a:spLocks noGrp="1" noChangeArrowheads="1"/>
          </p:cNvSpPr>
          <p:nvPr>
            <p:ph idx="1"/>
          </p:nvPr>
        </p:nvSpPr>
        <p:spPr>
          <a:xfrm>
            <a:off x="1524000" y="1189037"/>
            <a:ext cx="7315200" cy="4525963"/>
          </a:xfrm>
        </p:spPr>
        <p:txBody>
          <a:bodyPr/>
          <a:lstStyle/>
          <a:p>
            <a:r>
              <a:rPr lang="en-US" dirty="0"/>
              <a:t>Generalization</a:t>
            </a:r>
          </a:p>
          <a:p>
            <a:endParaRPr lang="en-US" sz="1100" dirty="0"/>
          </a:p>
          <a:p>
            <a:pPr lvl="1"/>
            <a:endParaRPr lang="en-US" sz="2400" dirty="0"/>
          </a:p>
          <a:p>
            <a:pPr lvl="1"/>
            <a:endParaRPr lang="en-US" sz="2400" dirty="0"/>
          </a:p>
          <a:p>
            <a:pPr lvl="1"/>
            <a:endParaRPr lang="en-US" dirty="0" smtClean="0"/>
          </a:p>
          <a:p>
            <a:pPr lvl="1"/>
            <a:r>
              <a:rPr lang="en-US" dirty="0" smtClean="0"/>
              <a:t>Multiplicative </a:t>
            </a:r>
            <a:r>
              <a:rPr lang="en-US" dirty="0"/>
              <a:t>algorithms:</a:t>
            </a:r>
          </a:p>
          <a:p>
            <a:pPr lvl="2"/>
            <a:r>
              <a:rPr lang="en-US" dirty="0"/>
              <a:t>Bounds depend on</a:t>
            </a:r>
            <a:r>
              <a:rPr lang="en-US" dirty="0">
                <a:solidFill>
                  <a:schemeClr val="hlink"/>
                </a:solidFill>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 </a:t>
            </a:r>
            <a:r>
              <a:rPr lang="en-US" dirty="0">
                <a:latin typeface="+mj-lt"/>
              </a:rPr>
              <a:t>the separating </a:t>
            </a:r>
            <a:r>
              <a:rPr lang="en-US" dirty="0" err="1" smtClean="0">
                <a:latin typeface="+mj-lt"/>
              </a:rPr>
              <a:t>hyperplane</a:t>
            </a:r>
            <a:r>
              <a:rPr lang="en-US" dirty="0" smtClean="0">
                <a:latin typeface="+mj-lt"/>
              </a:rPr>
              <a:t>; </a:t>
            </a:r>
            <a:r>
              <a:rPr lang="en-US" dirty="0" smtClean="0">
                <a:solidFill>
                  <a:srgbClr val="0000FF"/>
                </a:solidFill>
                <a:latin typeface="+mj-lt"/>
              </a:rPr>
              <a:t>i</a:t>
            </a:r>
            <a:r>
              <a:rPr lang="en-US" dirty="0" smtClean="0">
                <a:latin typeface="+mj-lt"/>
              </a:rPr>
              <a:t>: example #)</a:t>
            </a:r>
            <a:endParaRPr lang="en-US" dirty="0">
              <a:latin typeface="+mj-lt"/>
            </a:endParaRPr>
          </a:p>
          <a:p>
            <a:pPr lvl="2"/>
            <a:r>
              <a:rPr lang="en-US" dirty="0" smtClean="0">
                <a:solidFill>
                  <a:srgbClr val="0000FF"/>
                </a:solidFill>
                <a:latin typeface="Calibri"/>
              </a:rPr>
              <a:t>M</a:t>
            </a:r>
            <a:r>
              <a:rPr lang="en-US" baseline="-25000" dirty="0" smtClean="0">
                <a:solidFill>
                  <a:srgbClr val="0000FF"/>
                </a:solidFill>
                <a:latin typeface="Times"/>
              </a:rPr>
              <a:t>w</a:t>
            </a:r>
            <a:r>
              <a:rPr lang="en-US" dirty="0" smtClean="0">
                <a:solidFill>
                  <a:srgbClr val="0000FF"/>
                </a:solidFill>
                <a:latin typeface="Times" pitchFamily="18" charset="0"/>
              </a:rPr>
              <a:t> </a:t>
            </a:r>
            <a:r>
              <a:rPr lang="en-US" dirty="0">
                <a:solidFill>
                  <a:srgbClr val="0000FF"/>
                </a:solidFill>
                <a:latin typeface="Times" pitchFamily="18" charset="0"/>
              </a:rPr>
              <a:t>=2ln n ||u||</a:t>
            </a:r>
            <a:r>
              <a:rPr lang="en-US" baseline="-25000" dirty="0">
                <a:solidFill>
                  <a:srgbClr val="0000FF"/>
                </a:solidFill>
                <a:latin typeface="Times" pitchFamily="18" charset="0"/>
              </a:rPr>
              <a:t>1</a:t>
            </a:r>
            <a:r>
              <a:rPr lang="en-US" baseline="30000" dirty="0">
                <a:solidFill>
                  <a:srgbClr val="0000FF"/>
                </a:solidFill>
                <a:latin typeface="Times" pitchFamily="18" charset="0"/>
              </a:rPr>
              <a:t>2</a:t>
            </a:r>
            <a:r>
              <a:rPr lang="en-US" dirty="0">
                <a:solidFill>
                  <a:srgbClr val="0000FF"/>
                </a:solidFill>
                <a:latin typeface="Times" pitchFamily="18" charset="0"/>
              </a:rPr>
              <a:t> max</a:t>
            </a:r>
            <a:r>
              <a:rPr lang="en-US" baseline="-25000" dirty="0">
                <a:solidFill>
                  <a:srgbClr val="0000FF"/>
                </a:solidFill>
                <a:latin typeface="Times" pitchFamily="18" charset="0"/>
              </a:rPr>
              <a:t>i</a:t>
            </a:r>
            <a:r>
              <a:rPr lang="en-US" dirty="0">
                <a:solidFill>
                  <a:srgbClr val="0000FF"/>
                </a:solidFill>
                <a:latin typeface="Times" pitchFamily="18" charset="0"/>
              </a:rPr>
              <a:t>||x</a:t>
            </a:r>
            <a:r>
              <a:rPr lang="en-US" baseline="30000" dirty="0">
                <a:solidFill>
                  <a:srgbClr val="0000FF"/>
                </a:solidFill>
                <a:latin typeface="Times" pitchFamily="18" charset="0"/>
              </a:rPr>
              <a:t>(i)</a:t>
            </a:r>
            <a:r>
              <a:rPr lang="en-US" dirty="0">
                <a:solidFill>
                  <a:srgbClr val="0000FF"/>
                </a:solidFill>
                <a:latin typeface="Times" pitchFamily="18" charset="0"/>
              </a:rPr>
              <a:t>||</a:t>
            </a:r>
            <a:r>
              <a:rPr lang="en-US" baseline="-25000" dirty="0" smtClean="0">
                <a:solidFill>
                  <a:srgbClr val="0000FF"/>
                </a:solidFill>
                <a:latin typeface="cmsy10"/>
              </a:rPr>
              <a:t>1</a:t>
            </a:r>
            <a:r>
              <a:rPr lang="en-US" baseline="30000" dirty="0" smtClean="0">
                <a:solidFill>
                  <a:srgbClr val="0000FF"/>
                </a:solidFill>
                <a:latin typeface="Times" pitchFamily="18" charset="0"/>
              </a:rPr>
              <a:t>2 </a:t>
            </a:r>
            <a:r>
              <a:rPr lang="en-US" dirty="0" smtClean="0">
                <a:solidFill>
                  <a:srgbClr val="0000FF"/>
                </a:solidFill>
                <a:latin typeface="Times" pitchFamily="18" charset="0"/>
              </a:rPr>
              <a:t>/</a:t>
            </a:r>
            <a:r>
              <a:rPr lang="en-US" dirty="0">
                <a:solidFill>
                  <a:srgbClr val="0000FF"/>
                </a:solidFill>
                <a:latin typeface="Times" pitchFamily="18" charset="0"/>
              </a:rPr>
              <a:t>min</a:t>
            </a:r>
            <a:r>
              <a:rPr lang="en-US" baseline="-25000" dirty="0">
                <a:solidFill>
                  <a:srgbClr val="0000FF"/>
                </a:solidFill>
              </a:rPr>
              <a:t>i</a:t>
            </a:r>
            <a:r>
              <a:rPr lang="en-US" dirty="0">
                <a:solidFill>
                  <a:srgbClr val="0000FF"/>
                </a:solidFill>
                <a:latin typeface="Times" pitchFamily="18" charset="0"/>
              </a:rPr>
              <a:t>(u </a:t>
            </a:r>
            <a:r>
              <a:rPr lang="en-US" dirty="0">
                <a:solidFill>
                  <a:srgbClr val="0000FF"/>
                </a:solidFill>
                <a:latin typeface="cmsy10"/>
              </a:rPr>
              <a:t>¢</a:t>
            </a:r>
            <a:r>
              <a:rPr lang="en-US" dirty="0">
                <a:solidFill>
                  <a:srgbClr val="0000FF"/>
                </a:solidFill>
                <a:latin typeface="Times" pitchFamily="18" charset="0"/>
              </a:rPr>
              <a:t> 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endParaRPr lang="en-US" dirty="0">
              <a:solidFill>
                <a:schemeClr val="accent2"/>
              </a:solidFill>
            </a:endParaRPr>
          </a:p>
          <a:p>
            <a:pPr lvl="2"/>
            <a:r>
              <a:rPr lang="en-US" dirty="0" smtClean="0"/>
              <a:t>Do not care much about data; advantage </a:t>
            </a:r>
            <a:r>
              <a:rPr lang="en-US" dirty="0"/>
              <a:t>with </a:t>
            </a:r>
            <a:r>
              <a:rPr lang="en-US" dirty="0" smtClean="0"/>
              <a:t>sparse </a:t>
            </a:r>
            <a:r>
              <a:rPr lang="en-US" dirty="0" smtClean="0">
                <a:solidFill>
                  <a:srgbClr val="0000FF"/>
                </a:solidFill>
              </a:rPr>
              <a:t>target u</a:t>
            </a:r>
            <a:endParaRPr lang="en-US" dirty="0">
              <a:solidFill>
                <a:srgbClr val="0000FF"/>
              </a:solidFill>
            </a:endParaRPr>
          </a:p>
          <a:p>
            <a:pPr lvl="1"/>
            <a:endParaRPr lang="en-US" sz="1400" dirty="0">
              <a:solidFill>
                <a:srgbClr val="0000FF"/>
              </a:solidFill>
            </a:endParaRPr>
          </a:p>
          <a:p>
            <a:pPr lvl="1"/>
            <a:r>
              <a:rPr lang="en-US" dirty="0"/>
              <a:t>Additive algorithms:</a:t>
            </a:r>
          </a:p>
          <a:p>
            <a:pPr lvl="2"/>
            <a:r>
              <a:rPr lang="en-US" dirty="0"/>
              <a:t>Bounds depend on</a:t>
            </a:r>
            <a:r>
              <a:rPr lang="en-US" dirty="0">
                <a:solidFill>
                  <a:schemeClr val="accent2"/>
                </a:solidFill>
              </a:rPr>
              <a:t> </a:t>
            </a:r>
            <a:r>
              <a:rPr lang="en-US" dirty="0">
                <a:solidFill>
                  <a:srgbClr val="0000FF"/>
                </a:solidFill>
                <a:latin typeface="Times" pitchFamily="18" charset="0"/>
              </a:rPr>
              <a:t>||</a:t>
            </a:r>
            <a:r>
              <a:rPr lang="en-US" b="1" dirty="0">
                <a:solidFill>
                  <a:srgbClr val="0000FF"/>
                </a:solidFill>
                <a:latin typeface="Times" pitchFamily="18" charset="0"/>
              </a:rPr>
              <a:t>x</a:t>
            </a:r>
            <a:r>
              <a:rPr lang="en-US" dirty="0">
                <a:solidFill>
                  <a:srgbClr val="0000FF"/>
                </a:solidFill>
                <a:latin typeface="Times" pitchFamily="18" charset="0"/>
              </a:rPr>
              <a:t>|</a:t>
            </a:r>
            <a:r>
              <a:rPr lang="en-US" dirty="0">
                <a:solidFill>
                  <a:schemeClr val="accent2"/>
                </a:solidFill>
                <a:latin typeface="Times" pitchFamily="18" charset="0"/>
              </a:rPr>
              <a:t>|</a:t>
            </a:r>
            <a:r>
              <a:rPr lang="en-US" dirty="0"/>
              <a:t>  (</a:t>
            </a:r>
            <a:r>
              <a:rPr lang="en-US" dirty="0" err="1"/>
              <a:t>Kivinen</a:t>
            </a:r>
            <a:r>
              <a:rPr lang="en-US" dirty="0"/>
              <a:t> / </a:t>
            </a:r>
            <a:r>
              <a:rPr lang="en-US" dirty="0" err="1"/>
              <a:t>Warmuth</a:t>
            </a:r>
            <a:r>
              <a:rPr lang="en-US" dirty="0"/>
              <a:t>, </a:t>
            </a:r>
            <a:r>
              <a:rPr lang="en-US" dirty="0">
                <a:latin typeface="Arial"/>
              </a:rPr>
              <a:t>‘</a:t>
            </a:r>
            <a:r>
              <a:rPr lang="en-US" dirty="0"/>
              <a:t>95)</a:t>
            </a:r>
          </a:p>
          <a:p>
            <a:pPr lvl="2"/>
            <a:r>
              <a:rPr lang="en-US" dirty="0" err="1" smtClean="0">
                <a:solidFill>
                  <a:srgbClr val="0000FF"/>
                </a:solidFill>
                <a:latin typeface="Calibri"/>
              </a:rPr>
              <a:t>M</a:t>
            </a:r>
            <a:r>
              <a:rPr lang="en-US" baseline="-25000" dirty="0" err="1" smtClean="0">
                <a:solidFill>
                  <a:srgbClr val="0000FF"/>
                </a:solidFill>
                <a:latin typeface="Times"/>
              </a:rPr>
              <a:t>p</a:t>
            </a:r>
            <a:r>
              <a:rPr lang="en-US" dirty="0" smtClean="0">
                <a:solidFill>
                  <a:srgbClr val="0000FF"/>
                </a:solidFill>
                <a:latin typeface="Times" pitchFamily="18" charset="0"/>
              </a:rPr>
              <a:t> </a:t>
            </a:r>
            <a:r>
              <a:rPr lang="en-US" dirty="0">
                <a:solidFill>
                  <a:srgbClr val="0000FF"/>
                </a:solidFill>
                <a:latin typeface="Times" pitchFamily="18" charset="0"/>
              </a:rPr>
              <a:t>= ||u</a:t>
            </a:r>
            <a:r>
              <a:rPr lang="en-US" dirty="0" smtClean="0">
                <a:solidFill>
                  <a:srgbClr val="0000FF"/>
                </a:solidFill>
                <a:latin typeface="Times" pitchFamily="18" charset="0"/>
              </a:rPr>
              <a:t>||</a:t>
            </a:r>
            <a:r>
              <a:rPr lang="en-US" baseline="-25000" dirty="0" smtClean="0">
                <a:solidFill>
                  <a:srgbClr val="0000FF"/>
                </a:solidFill>
                <a:latin typeface="Times" pitchFamily="18" charset="0"/>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 max</a:t>
            </a:r>
            <a:r>
              <a:rPr lang="en-US" baseline="-25000" dirty="0" smtClean="0">
                <a:solidFill>
                  <a:srgbClr val="0000FF"/>
                </a:solidFill>
                <a:latin typeface="Times" pitchFamily="18" charset="0"/>
              </a:rPr>
              <a:t>i</a:t>
            </a:r>
            <a:r>
              <a:rPr lang="en-US" dirty="0" smtClean="0">
                <a:solidFill>
                  <a:srgbClr val="0000FF"/>
                </a:solidFill>
                <a:latin typeface="Times" pitchFamily="18" charset="0"/>
              </a:rPr>
              <a:t>||</a:t>
            </a:r>
            <a:r>
              <a:rPr lang="en-US" dirty="0">
                <a:solidFill>
                  <a:srgbClr val="0000FF"/>
                </a:solidFill>
                <a:latin typeface="Times" pitchFamily="18" charset="0"/>
              </a:rPr>
              <a:t>x</a:t>
            </a:r>
            <a:r>
              <a:rPr lang="en-US" baseline="30000" dirty="0">
                <a:solidFill>
                  <a:srgbClr val="0000FF"/>
                </a:solidFill>
                <a:latin typeface="Times" pitchFamily="18" charset="0"/>
              </a:rPr>
              <a:t>(</a:t>
            </a:r>
            <a:r>
              <a:rPr lang="en-US" baseline="30000" dirty="0" err="1">
                <a:solidFill>
                  <a:srgbClr val="0000FF"/>
                </a:solidFill>
                <a:latin typeface="Times" pitchFamily="18" charset="0"/>
              </a:rPr>
              <a:t>i</a:t>
            </a:r>
            <a:r>
              <a:rPr lang="en-US" baseline="30000" dirty="0" smtClean="0">
                <a:solidFill>
                  <a:srgbClr val="0000FF"/>
                </a:solidFill>
                <a:latin typeface="Times" pitchFamily="18" charset="0"/>
              </a:rPr>
              <a:t>)</a:t>
            </a:r>
            <a:r>
              <a:rPr lang="en-US" dirty="0" smtClean="0">
                <a:solidFill>
                  <a:srgbClr val="0000FF"/>
                </a:solidFill>
                <a:latin typeface="Times" pitchFamily="18" charset="0"/>
              </a:rPr>
              <a:t>||</a:t>
            </a:r>
            <a:r>
              <a:rPr lang="en-US" baseline="-25000" dirty="0" smtClean="0">
                <a:solidFill>
                  <a:srgbClr val="0000FF"/>
                </a:solidFill>
                <a:latin typeface="+mj-lt"/>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/min</a:t>
            </a:r>
            <a:r>
              <a:rPr lang="en-US" baseline="-25000" dirty="0" smtClean="0">
                <a:solidFill>
                  <a:srgbClr val="0000FF"/>
                </a:solidFill>
              </a:rPr>
              <a:t>i</a:t>
            </a:r>
            <a:r>
              <a:rPr lang="en-US" dirty="0" smtClean="0">
                <a:solidFill>
                  <a:srgbClr val="0000FF"/>
                </a:solidFill>
                <a:latin typeface="Times" pitchFamily="18" charset="0"/>
              </a:rPr>
              <a:t>(u </a:t>
            </a:r>
            <a:r>
              <a:rPr lang="en-US" dirty="0">
                <a:solidFill>
                  <a:srgbClr val="0000FF"/>
                </a:solidFill>
                <a:latin typeface="cmsy10"/>
              </a:rPr>
              <a:t>¢</a:t>
            </a:r>
            <a:r>
              <a:rPr lang="en-US" dirty="0">
                <a:solidFill>
                  <a:srgbClr val="0000FF"/>
                </a:solidFill>
                <a:latin typeface="Times" pitchFamily="18" charset="0"/>
              </a:rPr>
              <a:t> 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p>
          <a:p>
            <a:pPr lvl="2"/>
            <a:r>
              <a:rPr lang="en-US" dirty="0"/>
              <a:t>Advantage with few active features per example</a:t>
            </a:r>
          </a:p>
        </p:txBody>
      </p:sp>
      <p:sp>
        <p:nvSpPr>
          <p:cNvPr id="2" name="Content Placeholder 1"/>
          <p:cNvSpPr>
            <a:spLocks noGrp="1"/>
          </p:cNvSpPr>
          <p:nvPr>
            <p:ph sz="quarter" idx="13"/>
          </p:nvPr>
        </p:nvSpPr>
        <p:spPr/>
        <p:txBody>
          <a:bodyPr/>
          <a:lstStyle/>
          <a:p>
            <a:endParaRPr lang="en-US"/>
          </a:p>
        </p:txBody>
      </p:sp>
      <p:sp>
        <p:nvSpPr>
          <p:cNvPr id="8" name="Slide Number Placeholder 5"/>
          <p:cNvSpPr>
            <a:spLocks noGrp="1"/>
          </p:cNvSpPr>
          <p:nvPr>
            <p:ph type="sldNum" sz="quarter" idx="14"/>
          </p:nvPr>
        </p:nvSpPr>
        <p:spPr/>
        <p:txBody>
          <a:bodyPr/>
          <a:lstStyle/>
          <a:p>
            <a:fld id="{7B663147-DA83-4A6B-94CC-78B43F778566}" type="slidenum">
              <a:rPr lang="en-US"/>
              <a:pPr/>
              <a:t>20</a:t>
            </a:fld>
            <a:endParaRPr lang="en-US"/>
          </a:p>
        </p:txBody>
      </p:sp>
      <p:sp>
        <p:nvSpPr>
          <p:cNvPr id="921604" name="Text Box 4"/>
          <p:cNvSpPr txBox="1">
            <a:spLocks noChangeArrowheads="1"/>
          </p:cNvSpPr>
          <p:nvPr/>
        </p:nvSpPr>
        <p:spPr bwMode="auto">
          <a:xfrm>
            <a:off x="2133600" y="1828800"/>
            <a:ext cx="6858000" cy="12144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none" dirty="0"/>
              <a:t>The l</a:t>
            </a:r>
            <a:r>
              <a:rPr lang="en-US" sz="2000" u="none" baseline="-25000" dirty="0"/>
              <a:t>1</a:t>
            </a:r>
            <a:r>
              <a:rPr lang="en-US" sz="2000" u="none" dirty="0"/>
              <a:t> norm: ||x||</a:t>
            </a:r>
            <a:r>
              <a:rPr lang="en-US" sz="2000" u="none" baseline="-25000" dirty="0"/>
              <a:t>1</a:t>
            </a:r>
            <a:r>
              <a:rPr lang="en-US" sz="2000" u="none" dirty="0"/>
              <a:t> = </a:t>
            </a:r>
            <a:r>
              <a:rPr lang="en-US" sz="2000" u="none" dirty="0">
                <a:latin typeface="Symbol" pitchFamily="18" charset="2"/>
                <a:sym typeface="Symbol" pitchFamily="18" charset="2"/>
              </a:rPr>
              <a:t></a:t>
            </a:r>
            <a:r>
              <a:rPr lang="en-US" sz="2000" u="none" baseline="-25000" dirty="0" err="1">
                <a:sym typeface="Symbol" pitchFamily="18" charset="2"/>
              </a:rPr>
              <a:t>i</a:t>
            </a:r>
            <a:r>
              <a:rPr lang="en-US" sz="2000" u="none" dirty="0" err="1"/>
              <a:t>|x</a:t>
            </a:r>
            <a:r>
              <a:rPr lang="en-US" sz="2000" u="none" baseline="-25000" dirty="0" err="1"/>
              <a:t>i</a:t>
            </a:r>
            <a:r>
              <a:rPr lang="en-US" sz="2000" u="none" dirty="0"/>
              <a:t>|              The l</a:t>
            </a:r>
            <a:r>
              <a:rPr lang="en-US" sz="2000" u="none" baseline="-25000" dirty="0"/>
              <a:t>2</a:t>
            </a:r>
            <a:r>
              <a:rPr lang="en-US" sz="2000" u="none" dirty="0"/>
              <a:t> norm: ||x||</a:t>
            </a:r>
            <a:r>
              <a:rPr lang="en-US" sz="2000" u="none" baseline="-25000" dirty="0"/>
              <a:t>2</a:t>
            </a:r>
            <a:r>
              <a:rPr lang="en-US" sz="2000" u="none" dirty="0"/>
              <a:t> =(</a:t>
            </a:r>
            <a:r>
              <a:rPr lang="en-US" sz="2000" u="none" dirty="0">
                <a:sym typeface="Symbol" pitchFamily="18" charset="2"/>
              </a:rPr>
              <a:t></a:t>
            </a:r>
            <a:r>
              <a:rPr lang="en-US" sz="2000" u="none" baseline="-25000" dirty="0">
                <a:sym typeface="Symbol" pitchFamily="18" charset="2"/>
              </a:rPr>
              <a:t>1</a:t>
            </a:r>
            <a:r>
              <a:rPr lang="en-US" sz="2000" u="none" baseline="30000" dirty="0">
                <a:sym typeface="Symbol" pitchFamily="18" charset="2"/>
              </a:rPr>
              <a:t>n</a:t>
            </a:r>
            <a:r>
              <a:rPr lang="en-US" sz="2000" u="none" dirty="0"/>
              <a:t>|x</a:t>
            </a:r>
            <a:r>
              <a:rPr lang="en-US" sz="2000" u="none" baseline="-25000" dirty="0"/>
              <a:t>i</a:t>
            </a:r>
            <a:r>
              <a:rPr lang="en-US" sz="2000" u="none" dirty="0"/>
              <a:t>|</a:t>
            </a:r>
            <a:r>
              <a:rPr lang="en-US" sz="2000" u="none" baseline="30000" dirty="0"/>
              <a:t>2</a:t>
            </a:r>
            <a:r>
              <a:rPr lang="en-US" sz="2000" u="none" dirty="0"/>
              <a:t>)</a:t>
            </a:r>
            <a:r>
              <a:rPr lang="en-US" sz="2000" u="none" baseline="30000" dirty="0"/>
              <a:t>1/2</a:t>
            </a:r>
            <a:endParaRPr lang="en-US" sz="2000" u="none" dirty="0"/>
          </a:p>
          <a:p>
            <a:endParaRPr lang="en-US" sz="2000" u="none" dirty="0"/>
          </a:p>
          <a:p>
            <a:r>
              <a:rPr lang="en-US" sz="2000" u="none" dirty="0"/>
              <a:t>The </a:t>
            </a:r>
            <a:r>
              <a:rPr lang="en-US" sz="2000" u="none" dirty="0" err="1"/>
              <a:t>l</a:t>
            </a:r>
            <a:r>
              <a:rPr lang="en-US" sz="2000" u="none" baseline="-25000" dirty="0" err="1"/>
              <a:t>p</a:t>
            </a:r>
            <a:r>
              <a:rPr lang="en-US" sz="2000" u="none" dirty="0"/>
              <a:t> norm: ||x||</a:t>
            </a:r>
            <a:r>
              <a:rPr lang="en-US" sz="2000" u="none" baseline="-25000" dirty="0"/>
              <a:t>p</a:t>
            </a:r>
            <a:r>
              <a:rPr lang="en-US" sz="2000" u="none" dirty="0"/>
              <a:t> = (</a:t>
            </a:r>
            <a:r>
              <a:rPr lang="en-US" sz="2000" u="none" dirty="0">
                <a:sym typeface="Symbol" pitchFamily="18" charset="2"/>
              </a:rPr>
              <a:t></a:t>
            </a:r>
            <a:r>
              <a:rPr lang="en-US" sz="2000" u="none" baseline="-25000" dirty="0">
                <a:sym typeface="Symbol" pitchFamily="18" charset="2"/>
              </a:rPr>
              <a:t>1</a:t>
            </a:r>
            <a:r>
              <a:rPr lang="en-US" sz="2000" u="none" baseline="30000" dirty="0">
                <a:sym typeface="Symbol" pitchFamily="18" charset="2"/>
              </a:rPr>
              <a:t>n</a:t>
            </a:r>
            <a:r>
              <a:rPr lang="en-US" sz="2000" u="none" dirty="0"/>
              <a:t>|x</a:t>
            </a:r>
            <a:r>
              <a:rPr lang="en-US" sz="2000" u="none" baseline="-25000" dirty="0"/>
              <a:t>i</a:t>
            </a:r>
            <a:r>
              <a:rPr lang="en-US" sz="2000" u="none" dirty="0"/>
              <a:t>|</a:t>
            </a:r>
            <a:r>
              <a:rPr lang="en-US" sz="2000" u="none" baseline="55000" dirty="0"/>
              <a:t>P</a:t>
            </a:r>
            <a:r>
              <a:rPr lang="en-US" sz="2000" u="none" baseline="15000" dirty="0"/>
              <a:t> </a:t>
            </a:r>
            <a:r>
              <a:rPr lang="en-US" sz="2000" u="none" dirty="0"/>
              <a:t>)</a:t>
            </a:r>
            <a:r>
              <a:rPr lang="en-US" sz="2000" u="none" baseline="55000" dirty="0"/>
              <a:t>1/p</a:t>
            </a:r>
            <a:r>
              <a:rPr lang="en-US" sz="2000" u="none" baseline="15000" dirty="0"/>
              <a:t>       </a:t>
            </a:r>
            <a:r>
              <a:rPr lang="en-US" sz="2000" u="none" dirty="0"/>
              <a:t>The l</a:t>
            </a:r>
            <a:r>
              <a:rPr lang="en-US" sz="2000" u="none" baseline="-25000" dirty="0">
                <a:latin typeface="cmsy10"/>
              </a:rPr>
              <a:t>1</a:t>
            </a:r>
            <a:r>
              <a:rPr lang="en-US" sz="2000" u="none" dirty="0"/>
              <a:t> norm: ||x||</a:t>
            </a:r>
            <a:r>
              <a:rPr lang="en-US" sz="2000" u="none" baseline="-25000" dirty="0">
                <a:latin typeface="cmsy10"/>
              </a:rPr>
              <a:t>1</a:t>
            </a:r>
            <a:r>
              <a:rPr lang="en-US" sz="2000" u="none" dirty="0"/>
              <a:t> = </a:t>
            </a:r>
            <a:r>
              <a:rPr lang="en-US" sz="2000" u="none" dirty="0" err="1"/>
              <a:t>max</a:t>
            </a:r>
            <a:r>
              <a:rPr lang="en-US" sz="2000" u="none" baseline="-50000" dirty="0" err="1"/>
              <a:t>i</a:t>
            </a:r>
            <a:r>
              <a:rPr lang="en-US" sz="2000" u="none" dirty="0" err="1"/>
              <a:t>|x</a:t>
            </a:r>
            <a:r>
              <a:rPr lang="en-US" sz="2000" u="none" baseline="-50000" dirty="0" err="1"/>
              <a:t>i</a:t>
            </a:r>
            <a:r>
              <a:rPr lang="en-US" sz="2000" u="none" dirty="0"/>
              <a:t>|</a:t>
            </a:r>
          </a:p>
          <a:p>
            <a:endParaRPr lang="en-US" sz="2000" u="none" baseline="-25000" dirty="0"/>
          </a:p>
        </p:txBody>
      </p:sp>
      <p:cxnSp>
        <p:nvCxnSpPr>
          <p:cNvPr id="4" name="Straight Connector 3"/>
          <p:cNvCxnSpPr/>
          <p:nvPr/>
        </p:nvCxnSpPr>
        <p:spPr>
          <a:xfrm>
            <a:off x="4173908" y="4106254"/>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57150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0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03">
                                            <p:txEl>
                                              <p:pRg st="11" end="1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21603">
                                            <p:txEl>
                                              <p:pRg st="13" end="1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21</a:t>
            </a:fld>
            <a:endParaRPr lang="en-US"/>
          </a:p>
        </p:txBody>
      </p:sp>
      <p:pic>
        <p:nvPicPr>
          <p:cNvPr id="9" name="Picture 8" descr="Circ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5" name="TextBox 4"/>
          <p:cNvSpPr txBox="1"/>
          <p:nvPr/>
        </p:nvSpPr>
        <p:spPr>
          <a:xfrm>
            <a:off x="2350170" y="5346188"/>
            <a:ext cx="4477841" cy="584776"/>
          </a:xfrm>
          <a:prstGeom prst="rect">
            <a:avLst/>
          </a:prstGeom>
          <a:noFill/>
        </p:spPr>
        <p:txBody>
          <a:bodyPr wrap="none" rtlCol="0">
            <a:spAutoFit/>
          </a:bodyPr>
          <a:lstStyle/>
          <a:p>
            <a:r>
              <a:rPr lang="en-US" sz="3200" u="none" dirty="0" smtClean="0"/>
              <a:t>f(</a:t>
            </a:r>
            <a:r>
              <a:rPr lang="en-US" sz="3200" b="1" u="none" dirty="0" smtClean="0"/>
              <a:t>x</a:t>
            </a:r>
            <a:r>
              <a:rPr lang="en-US" sz="3200" u="none" dirty="0" smtClean="0"/>
              <a:t>) = 1 iff  x</a:t>
            </a:r>
            <a:r>
              <a:rPr lang="en-US" sz="3200" u="none" baseline="-25000" dirty="0" smtClean="0"/>
              <a:t>1</a:t>
            </a:r>
            <a:r>
              <a:rPr lang="en-US" sz="3200" u="none" baseline="30000" dirty="0" smtClean="0"/>
              <a:t>2</a:t>
            </a:r>
            <a:r>
              <a:rPr lang="en-US" sz="3200" u="none" dirty="0" smtClean="0"/>
              <a:t> + x</a:t>
            </a:r>
            <a:r>
              <a:rPr lang="en-US" sz="3200" u="none" baseline="-25000" dirty="0" smtClean="0"/>
              <a:t>2</a:t>
            </a:r>
            <a:r>
              <a:rPr lang="en-US" sz="3200" u="none" baseline="30000" dirty="0" smtClean="0"/>
              <a:t>2</a:t>
            </a:r>
            <a:r>
              <a:rPr lang="en-US" sz="3200" u="none" dirty="0" smtClean="0"/>
              <a:t>  ≤  1</a:t>
            </a:r>
            <a:endParaRPr lang="en-US" sz="3200" u="none" dirty="0"/>
          </a:p>
        </p:txBody>
      </p:sp>
    </p:spTree>
    <p:extLst>
      <p:ext uri="{BB962C8B-B14F-4D97-AF65-F5344CB8AC3E}">
        <p14:creationId xmlns:p14="http://schemas.microsoft.com/office/powerpoint/2010/main" val="33734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a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22</a:t>
            </a:fld>
            <a:endParaRPr lang="en-US"/>
          </a:p>
        </p:txBody>
      </p:sp>
      <p:sp>
        <p:nvSpPr>
          <p:cNvPr id="8" name="TextBox 7"/>
          <p:cNvSpPr txBox="1"/>
          <p:nvPr/>
        </p:nvSpPr>
        <p:spPr>
          <a:xfrm>
            <a:off x="1605626" y="5112603"/>
            <a:ext cx="6547774" cy="830997"/>
          </a:xfrm>
          <a:prstGeom prst="rect">
            <a:avLst/>
          </a:prstGeom>
          <a:noFill/>
        </p:spPr>
        <p:txBody>
          <a:bodyPr wrap="square" rtlCol="0">
            <a:spAutoFit/>
          </a:bodyPr>
          <a:lstStyle/>
          <a:p>
            <a:r>
              <a:rPr lang="en-US" sz="2400" u="none" dirty="0" smtClean="0">
                <a:latin typeface="+mn-lt"/>
              </a:rPr>
              <a:t>Transform data: </a:t>
            </a:r>
            <a:r>
              <a:rPr lang="en-US" sz="2400" b="1" u="none" dirty="0" smtClean="0">
                <a:latin typeface="+mn-lt"/>
              </a:rPr>
              <a:t>x = </a:t>
            </a:r>
            <a:r>
              <a:rPr lang="en-US" sz="2400" u="none" dirty="0" smtClean="0">
                <a:latin typeface="+mn-lt"/>
              </a:rPr>
              <a:t>(x</a:t>
            </a:r>
            <a:r>
              <a:rPr lang="en-US" sz="2400" u="none" baseline="-25000" dirty="0" smtClean="0">
                <a:latin typeface="+mn-lt"/>
              </a:rPr>
              <a:t>1</a:t>
            </a:r>
            <a:r>
              <a:rPr lang="en-US" sz="2400" u="none" dirty="0" smtClean="0">
                <a:latin typeface="+mn-lt"/>
              </a:rPr>
              <a:t>, x</a:t>
            </a:r>
            <a:r>
              <a:rPr lang="en-US" sz="2400" u="none" baseline="-25000" dirty="0" smtClean="0">
                <a:latin typeface="+mn-lt"/>
              </a:rPr>
              <a:t>2</a:t>
            </a:r>
            <a:r>
              <a:rPr lang="en-US" sz="2400" u="none" baseline="30000" dirty="0" smtClean="0">
                <a:latin typeface="+mn-lt"/>
              </a:rPr>
              <a:t> </a:t>
            </a:r>
            <a:r>
              <a:rPr lang="en-US" sz="2400" u="none" dirty="0" smtClean="0">
                <a:latin typeface="+mn-lt"/>
              </a:rPr>
              <a:t>)  =&gt; </a:t>
            </a:r>
            <a:r>
              <a:rPr lang="en-US" sz="2400" b="1" u="none" dirty="0" smtClean="0">
                <a:latin typeface="+mn-lt"/>
              </a:rPr>
              <a:t>x’ </a:t>
            </a:r>
            <a:r>
              <a:rPr lang="en-US" sz="2400" b="1" u="none" dirty="0">
                <a:latin typeface="+mn-lt"/>
              </a:rPr>
              <a:t>= </a:t>
            </a:r>
            <a:r>
              <a:rPr lang="en-US" sz="2400" u="none" dirty="0">
                <a:latin typeface="+mn-lt"/>
              </a:rPr>
              <a:t>(</a:t>
            </a:r>
            <a:r>
              <a:rPr lang="en-US" sz="2400" u="none" dirty="0" smtClean="0">
                <a:latin typeface="+mn-lt"/>
              </a:rPr>
              <a:t>x</a:t>
            </a:r>
            <a:r>
              <a:rPr lang="en-US" sz="2400" u="none" baseline="-25000" dirty="0" smtClean="0">
                <a:latin typeface="+mn-lt"/>
              </a:rPr>
              <a:t>1</a:t>
            </a:r>
            <a:r>
              <a:rPr lang="en-US" sz="2400" u="none" baseline="30000" dirty="0">
                <a:latin typeface="+mn-lt"/>
              </a:rPr>
              <a:t>2</a:t>
            </a:r>
            <a:r>
              <a:rPr lang="en-US" sz="2400" u="none" dirty="0" smtClean="0">
                <a:latin typeface="+mn-lt"/>
              </a:rPr>
              <a:t>, x</a:t>
            </a:r>
            <a:r>
              <a:rPr lang="en-US" sz="2400" u="none" baseline="-25000" dirty="0" smtClean="0">
                <a:latin typeface="+mn-lt"/>
              </a:rPr>
              <a:t>2</a:t>
            </a:r>
            <a:r>
              <a:rPr lang="en-US" sz="2400" u="none" baseline="30000" dirty="0">
                <a:latin typeface="+mn-lt"/>
              </a:rPr>
              <a:t>2</a:t>
            </a:r>
            <a:r>
              <a:rPr lang="en-US" sz="2400" u="none" baseline="30000" dirty="0" smtClean="0">
                <a:latin typeface="+mn-lt"/>
              </a:rPr>
              <a:t> </a:t>
            </a:r>
            <a:r>
              <a:rPr lang="en-US" sz="2400" u="none" dirty="0">
                <a:latin typeface="+mn-lt"/>
              </a:rPr>
              <a:t>) </a:t>
            </a:r>
            <a:endParaRPr lang="en-US" sz="2400" b="1" u="none" dirty="0" smtClean="0">
              <a:latin typeface="+mn-lt"/>
            </a:endParaRPr>
          </a:p>
          <a:p>
            <a:r>
              <a:rPr lang="en-US" sz="2400" u="none" dirty="0" smtClean="0">
                <a:latin typeface="+mn-lt"/>
              </a:rPr>
              <a:t>f(</a:t>
            </a:r>
            <a:r>
              <a:rPr lang="en-US" sz="2400" b="1" u="none" dirty="0" smtClean="0">
                <a:latin typeface="+mn-lt"/>
              </a:rPr>
              <a:t>x’</a:t>
            </a:r>
            <a:r>
              <a:rPr lang="en-US" sz="2400" u="none" dirty="0" smtClean="0">
                <a:latin typeface="+mn-lt"/>
              </a:rPr>
              <a:t>) = 1 iff  x’</a:t>
            </a:r>
            <a:r>
              <a:rPr lang="en-US" sz="2400" u="none" baseline="-25000" dirty="0" smtClean="0">
                <a:latin typeface="+mn-lt"/>
              </a:rPr>
              <a:t>1</a:t>
            </a:r>
            <a:r>
              <a:rPr lang="en-US" sz="2400" u="none" dirty="0" smtClean="0">
                <a:latin typeface="+mn-lt"/>
              </a:rPr>
              <a:t> + x’</a:t>
            </a:r>
            <a:r>
              <a:rPr lang="en-US" sz="2400" u="none" baseline="-25000" dirty="0" smtClean="0">
                <a:latin typeface="+mn-lt"/>
              </a:rPr>
              <a:t>2</a:t>
            </a:r>
            <a:r>
              <a:rPr lang="en-US" sz="2400" u="none" dirty="0" smtClean="0">
                <a:latin typeface="+mn-lt"/>
              </a:rPr>
              <a:t>  ≤  1</a:t>
            </a:r>
            <a:endParaRPr lang="en-US" sz="2400" u="none" dirty="0">
              <a:latin typeface="+mn-lt"/>
            </a:endParaRPr>
          </a:p>
        </p:txBody>
      </p:sp>
      <p:sp>
        <p:nvSpPr>
          <p:cNvPr id="5" name="TextBox 4"/>
          <p:cNvSpPr txBox="1"/>
          <p:nvPr/>
        </p:nvSpPr>
        <p:spPr>
          <a:xfrm>
            <a:off x="51276" y="1219200"/>
            <a:ext cx="3377724" cy="1237262"/>
          </a:xfrm>
          <a:prstGeom prst="rect">
            <a:avLst/>
          </a:prstGeom>
          <a:solidFill>
            <a:srgbClr val="FFFFCC"/>
          </a:solidFill>
          <a:ln>
            <a:solidFill>
              <a:schemeClr val="accent1">
                <a:lumMod val="75000"/>
              </a:schemeClr>
            </a:solidFill>
          </a:ln>
        </p:spPr>
        <p:txBody>
          <a:bodyPr wrap="square" rtlCol="0">
            <a:spAutoFit/>
          </a:bodyPr>
          <a:lstStyle/>
          <a:p>
            <a:pPr marL="342900" lvl="0" indent="-342900" eaLnBrk="1" hangingPunct="1">
              <a:spcBef>
                <a:spcPct val="20000"/>
              </a:spcBef>
              <a:buSzPct val="75000"/>
              <a:buBlip>
                <a:blip r:embed="rId3"/>
              </a:buBlip>
            </a:pPr>
            <a:r>
              <a:rPr lang="en-US" sz="1800" u="none" dirty="0" smtClean="0">
                <a:latin typeface="+mn-lt"/>
              </a:rPr>
              <a:t>In order to deal with this, we introduce two new concepts: </a:t>
            </a:r>
          </a:p>
          <a:p>
            <a:pPr marL="800100" lvl="1" indent="-342900" eaLnBrk="1" hangingPunct="1">
              <a:spcBef>
                <a:spcPct val="20000"/>
              </a:spcBef>
              <a:buSzPct val="75000"/>
              <a:buBlip>
                <a:blip r:embed="rId3"/>
              </a:buBlip>
            </a:pPr>
            <a:r>
              <a:rPr lang="en-US" sz="1600" u="none" dirty="0" smtClean="0">
                <a:latin typeface="+mn-lt"/>
              </a:rPr>
              <a:t>Dual Representation</a:t>
            </a:r>
          </a:p>
          <a:p>
            <a:pPr marL="800100" lvl="1" indent="-342900" eaLnBrk="1" hangingPunct="1">
              <a:spcBef>
                <a:spcPct val="20000"/>
              </a:spcBef>
              <a:buSzPct val="75000"/>
              <a:buBlip>
                <a:blip r:embed="rId3"/>
              </a:buBlip>
            </a:pPr>
            <a:r>
              <a:rPr lang="en-US" sz="1600" u="none" dirty="0" smtClean="0">
                <a:latin typeface="+mn-lt"/>
              </a:rPr>
              <a:t>Kernel (&amp; the kernel trick)</a:t>
            </a:r>
            <a:endParaRPr lang="en-US" sz="1600" u="none" dirty="0">
              <a:latin typeface="+mn-lt"/>
            </a:endParaRPr>
          </a:p>
        </p:txBody>
      </p:sp>
    </p:spTree>
    <p:extLst>
      <p:ext uri="{BB962C8B-B14F-4D97-AF65-F5344CB8AC3E}">
        <p14:creationId xmlns:p14="http://schemas.microsoft.com/office/powerpoint/2010/main" val="163770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23</a:t>
            </a:fld>
            <a:endParaRPr lang="en-US"/>
          </a:p>
        </p:txBody>
      </p:sp>
      <p:graphicFrame>
        <p:nvGraphicFramePr>
          <p:cNvPr id="99330" name="Object 2"/>
          <p:cNvGraphicFramePr>
            <a:graphicFrameLocks noChangeAspect="1"/>
          </p:cNvGraphicFramePr>
          <p:nvPr/>
        </p:nvGraphicFramePr>
        <p:xfrm>
          <a:off x="30163" y="2286000"/>
          <a:ext cx="9050337" cy="860425"/>
        </p:xfrm>
        <a:graphic>
          <a:graphicData uri="http://schemas.openxmlformats.org/presentationml/2006/ole">
            <mc:AlternateContent xmlns:mc="http://schemas.openxmlformats.org/markup-compatibility/2006">
              <mc:Choice xmlns:v="urn:schemas-microsoft-com:vml" Requires="v">
                <p:oleObj spid="_x0000_s20486" name="Equation" r:id="rId4" imgW="4597200" imgH="457200" progId="Equation.3">
                  <p:embed/>
                </p:oleObj>
              </mc:Choice>
              <mc:Fallback>
                <p:oleObj name="Equation" r:id="rId4" imgW="4597200" imgH="457200" progId="Equation.3">
                  <p:embed/>
                  <p:pic>
                    <p:nvPicPr>
                      <p:cNvPr id="993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2286000"/>
                        <a:ext cx="9050337" cy="86042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1143000" y="1143000"/>
          <a:ext cx="6900863" cy="1004888"/>
        </p:xfrm>
        <a:graphic>
          <a:graphicData uri="http://schemas.openxmlformats.org/presentationml/2006/ole">
            <mc:AlternateContent xmlns:mc="http://schemas.openxmlformats.org/markup-compatibility/2006">
              <mc:Choice xmlns:v="urn:schemas-microsoft-com:vml" Requires="v">
                <p:oleObj spid="_x0000_s20487" name="Equation" r:id="rId6" imgW="3504960" imgH="533160" progId="Equation.3">
                  <p:embed/>
                </p:oleObj>
              </mc:Choice>
              <mc:Fallback>
                <p:oleObj name="Equation" r:id="rId6" imgW="3504960" imgH="533160" progId="Equation.3">
                  <p:embed/>
                  <p:pic>
                    <p:nvPicPr>
                      <p:cNvPr id="993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143000"/>
                        <a:ext cx="690086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2" name="Rectangle 4"/>
          <p:cNvSpPr>
            <a:spLocks noGrp="1" noChangeArrowheads="1"/>
          </p:cNvSpPr>
          <p:nvPr>
            <p:ph type="body" idx="1"/>
          </p:nvPr>
        </p:nvSpPr>
        <p:spPr>
          <a:xfrm>
            <a:off x="152400" y="3276600"/>
            <a:ext cx="8686800" cy="2971800"/>
          </a:xfrm>
        </p:spPr>
        <p:txBody>
          <a:bodyPr/>
          <a:lstStyle/>
          <a:p>
            <a:pPr>
              <a:lnSpc>
                <a:spcPct val="80000"/>
              </a:lnSpc>
            </a:pPr>
            <a:r>
              <a:rPr lang="en-US" sz="2000" dirty="0"/>
              <a:t>Let </a:t>
            </a:r>
            <a:r>
              <a:rPr lang="en-US" sz="2000" dirty="0">
                <a:solidFill>
                  <a:srgbClr val="FF0000"/>
                </a:solidFill>
              </a:rPr>
              <a:t>w</a:t>
            </a:r>
            <a:r>
              <a:rPr lang="en-US" sz="2000" dirty="0"/>
              <a:t> be an initial weight vector for perceptron. Let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solidFill>
                  <a:srgbClr val="FF0000"/>
                </a:solidFill>
              </a:rPr>
              <a:t>,+), (x</a:t>
            </a:r>
            <a:r>
              <a:rPr lang="en-US" sz="2000" baseline="30000" dirty="0">
                <a:solidFill>
                  <a:srgbClr val="FF0000"/>
                </a:solidFill>
              </a:rPr>
              <a:t>3</a:t>
            </a:r>
            <a:r>
              <a:rPr lang="en-US" sz="2000" dirty="0">
                <a:solidFill>
                  <a:srgbClr val="FF0000"/>
                </a:solidFill>
              </a:rPr>
              <a:t>,-), (x</a:t>
            </a:r>
            <a:r>
              <a:rPr lang="en-US" sz="2000" baseline="30000" dirty="0">
                <a:solidFill>
                  <a:srgbClr val="FF0000"/>
                </a:solidFill>
              </a:rPr>
              <a:t>4</a:t>
            </a:r>
            <a:r>
              <a:rPr lang="en-US" sz="2000" dirty="0">
                <a:solidFill>
                  <a:srgbClr val="FF0000"/>
                </a:solidFill>
              </a:rPr>
              <a:t>,-)</a:t>
            </a:r>
            <a:r>
              <a:rPr lang="en-US" sz="2000" dirty="0"/>
              <a:t> be examples and assume mistakes are made on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t> and </a:t>
            </a:r>
            <a:r>
              <a:rPr lang="en-US" sz="2000" dirty="0">
                <a:solidFill>
                  <a:srgbClr val="FF0000"/>
                </a:solidFill>
              </a:rPr>
              <a:t>x</a:t>
            </a:r>
            <a:r>
              <a:rPr lang="en-US" sz="2000" baseline="30000" dirty="0">
                <a:solidFill>
                  <a:srgbClr val="FF0000"/>
                </a:solidFill>
              </a:rPr>
              <a:t>4</a:t>
            </a:r>
            <a:r>
              <a:rPr lang="en-US" sz="2000" dirty="0"/>
              <a:t>. </a:t>
            </a:r>
          </a:p>
          <a:p>
            <a:pPr>
              <a:lnSpc>
                <a:spcPct val="80000"/>
              </a:lnSpc>
            </a:pPr>
            <a:r>
              <a:rPr lang="en-US" sz="2000" dirty="0"/>
              <a:t>What is the resulting weight vector? </a:t>
            </a:r>
          </a:p>
          <a:p>
            <a:pPr lvl="4">
              <a:lnSpc>
                <a:spcPct val="80000"/>
              </a:lnSpc>
              <a:buFontTx/>
              <a:buNone/>
            </a:pPr>
            <a:r>
              <a:rPr lang="en-US" sz="2400" dirty="0">
                <a:latin typeface="Tempus Sans ITC" pitchFamily="82" charset="0"/>
              </a:rPr>
              <a:t>   </a:t>
            </a:r>
            <a:r>
              <a:rPr lang="en-US" sz="2800" dirty="0"/>
              <a:t>w = w + </a:t>
            </a:r>
            <a:r>
              <a:rPr lang="en-US" sz="2800" dirty="0">
                <a:solidFill>
                  <a:srgbClr val="FF0000"/>
                </a:solidFill>
              </a:rPr>
              <a:t>x</a:t>
            </a:r>
            <a:r>
              <a:rPr lang="en-US" sz="2800" baseline="30000" dirty="0">
                <a:solidFill>
                  <a:srgbClr val="FF0000"/>
                </a:solidFill>
              </a:rPr>
              <a:t>1</a:t>
            </a:r>
            <a:r>
              <a:rPr lang="en-US" sz="2800" dirty="0">
                <a:solidFill>
                  <a:srgbClr val="FF0000"/>
                </a:solidFill>
              </a:rPr>
              <a:t> </a:t>
            </a:r>
            <a:r>
              <a:rPr lang="en-US" sz="2800" dirty="0"/>
              <a:t>+</a:t>
            </a:r>
            <a:r>
              <a:rPr lang="en-US" sz="2800" dirty="0">
                <a:solidFill>
                  <a:srgbClr val="FF0000"/>
                </a:solidFill>
              </a:rPr>
              <a:t> x</a:t>
            </a:r>
            <a:r>
              <a:rPr lang="en-US" sz="2800" baseline="30000" dirty="0">
                <a:solidFill>
                  <a:srgbClr val="FF0000"/>
                </a:solidFill>
              </a:rPr>
              <a:t>2</a:t>
            </a:r>
            <a:r>
              <a:rPr lang="en-US" sz="2800" dirty="0"/>
              <a:t> - </a:t>
            </a:r>
            <a:r>
              <a:rPr lang="en-US" sz="2800" dirty="0">
                <a:solidFill>
                  <a:srgbClr val="FF0000"/>
                </a:solidFill>
              </a:rPr>
              <a:t>x</a:t>
            </a:r>
            <a:r>
              <a:rPr lang="en-US" sz="2800" baseline="30000" dirty="0">
                <a:solidFill>
                  <a:srgbClr val="FF0000"/>
                </a:solidFill>
              </a:rPr>
              <a:t>4</a:t>
            </a:r>
            <a:r>
              <a:rPr lang="en-US" sz="2800" dirty="0"/>
              <a:t> </a:t>
            </a:r>
          </a:p>
          <a:p>
            <a:pPr>
              <a:lnSpc>
                <a:spcPct val="80000"/>
              </a:lnSpc>
            </a:pPr>
            <a:endParaRPr lang="en-US" sz="2000" dirty="0"/>
          </a:p>
          <a:p>
            <a:pPr>
              <a:lnSpc>
                <a:spcPct val="80000"/>
              </a:lnSpc>
            </a:pPr>
            <a:r>
              <a:rPr lang="en-US" sz="2000" dirty="0"/>
              <a:t>In general, the weight vector w can be written </a:t>
            </a:r>
          </a:p>
          <a:p>
            <a:pPr>
              <a:lnSpc>
                <a:spcPct val="80000"/>
              </a:lnSpc>
              <a:buFontTx/>
              <a:buNone/>
            </a:pPr>
            <a:r>
              <a:rPr lang="en-US" sz="2000" dirty="0"/>
              <a:t>      as a linear combination of examples: </a:t>
            </a:r>
          </a:p>
          <a:p>
            <a:pPr>
              <a:lnSpc>
                <a:spcPct val="80000"/>
              </a:lnSpc>
              <a:buFontTx/>
              <a:buNone/>
            </a:pPr>
            <a:r>
              <a:rPr lang="en-US" sz="2000" dirty="0">
                <a:latin typeface="Tempus Sans ITC" pitchFamily="82" charset="0"/>
              </a:rPr>
              <a:t>                                </a:t>
            </a:r>
            <a:r>
              <a:rPr lang="en-US" sz="2800" dirty="0"/>
              <a:t>w = </a:t>
            </a:r>
            <a:r>
              <a:rPr lang="en-US" sz="2800" dirty="0">
                <a:sym typeface="Symbol" pitchFamily="18" charset="2"/>
              </a:rPr>
              <a:t></a:t>
            </a:r>
            <a:r>
              <a:rPr lang="en-US" sz="2800" baseline="-25000" dirty="0">
                <a:sym typeface="Symbol" pitchFamily="18" charset="2"/>
              </a:rPr>
              <a:t>1,m</a:t>
            </a:r>
            <a:r>
              <a:rPr lang="en-US" sz="2800" dirty="0"/>
              <a:t> r </a:t>
            </a:r>
            <a:r>
              <a:rPr lang="en-US" sz="2800" dirty="0">
                <a:latin typeface="cmmi10" pitchFamily="34" charset="0"/>
              </a:rPr>
              <a:t>®</a:t>
            </a:r>
            <a:r>
              <a:rPr lang="en-US" sz="2800" baseline="-25000" dirty="0">
                <a:latin typeface="Tempus Sans ITC" pitchFamily="82" charset="0"/>
              </a:rPr>
              <a:t>i</a:t>
            </a:r>
            <a:r>
              <a:rPr lang="en-US" sz="2800" dirty="0">
                <a:latin typeface="Tempus Sans ITC" pitchFamily="82" charset="0"/>
              </a:rPr>
              <a:t> </a:t>
            </a:r>
            <a:r>
              <a:rPr lang="en-US" sz="2800" dirty="0" err="1"/>
              <a:t>y</a:t>
            </a:r>
            <a:r>
              <a:rPr lang="en-US" sz="2800" baseline="-25000" dirty="0" err="1"/>
              <a:t>i</a:t>
            </a:r>
            <a:r>
              <a:rPr lang="en-US" sz="2800" dirty="0"/>
              <a:t> x</a:t>
            </a:r>
            <a:r>
              <a:rPr lang="en-US" sz="2800" baseline="-25000" dirty="0"/>
              <a:t>i</a:t>
            </a:r>
            <a:r>
              <a:rPr lang="en-US" sz="2400" dirty="0"/>
              <a:t> </a:t>
            </a:r>
          </a:p>
          <a:p>
            <a:pPr>
              <a:lnSpc>
                <a:spcPct val="80000"/>
              </a:lnSpc>
            </a:pPr>
            <a:r>
              <a:rPr lang="en-US" sz="2000" dirty="0"/>
              <a:t>Where</a:t>
            </a:r>
            <a:r>
              <a:rPr lang="en-US" sz="2000" dirty="0">
                <a:latin typeface="Tempus Sans ITC" pitchFamily="82" charset="0"/>
              </a:rPr>
              <a:t> </a:t>
            </a:r>
            <a:r>
              <a:rPr lang="en-US" sz="2000" dirty="0">
                <a:solidFill>
                  <a:srgbClr val="FF0000"/>
                </a:solidFill>
                <a:latin typeface="cmmi10" pitchFamily="34" charset="0"/>
              </a:rPr>
              <a:t>®</a:t>
            </a:r>
            <a:r>
              <a:rPr lang="en-US" sz="2000" baseline="-25000" dirty="0">
                <a:solidFill>
                  <a:srgbClr val="FF0000"/>
                </a:solidFill>
                <a:latin typeface="Tempus Sans ITC" pitchFamily="82" charset="0"/>
              </a:rPr>
              <a:t>i</a:t>
            </a:r>
            <a:r>
              <a:rPr lang="en-US" sz="2000" dirty="0">
                <a:latin typeface="Tempus Sans ITC" pitchFamily="82" charset="0"/>
              </a:rPr>
              <a:t> </a:t>
            </a:r>
            <a:r>
              <a:rPr lang="en-US" sz="2000" dirty="0"/>
              <a:t>is the </a:t>
            </a:r>
            <a:r>
              <a:rPr lang="en-US" sz="2000" dirty="0">
                <a:solidFill>
                  <a:srgbClr val="FF0000"/>
                </a:solidFill>
              </a:rPr>
              <a:t>number of mistakes</a:t>
            </a:r>
            <a:r>
              <a:rPr lang="en-US" sz="2000" dirty="0"/>
              <a:t> made on x</a:t>
            </a:r>
            <a:r>
              <a:rPr lang="en-US" sz="2000" baseline="-25000" dirty="0"/>
              <a:t>i</a:t>
            </a:r>
            <a:r>
              <a:rPr lang="en-US" sz="2000" dirty="0"/>
              <a:t>.</a:t>
            </a:r>
          </a:p>
        </p:txBody>
      </p:sp>
      <p:sp>
        <p:nvSpPr>
          <p:cNvPr id="99335" name="Rectangle 7"/>
          <p:cNvSpPr>
            <a:spLocks noGrp="1" noChangeArrowheads="1"/>
          </p:cNvSpPr>
          <p:nvPr>
            <p:ph type="title"/>
          </p:nvPr>
        </p:nvSpPr>
        <p:spPr/>
        <p:txBody>
          <a:bodyPr/>
          <a:lstStyle/>
          <a:p>
            <a:r>
              <a:rPr lang="en-US" dirty="0"/>
              <a:t>Dual Representation</a:t>
            </a:r>
          </a:p>
        </p:txBody>
      </p:sp>
      <p:sp>
        <p:nvSpPr>
          <p:cNvPr id="99336" name="Rectangle 8"/>
          <p:cNvSpPr>
            <a:spLocks noChangeArrowheads="1"/>
          </p:cNvSpPr>
          <p:nvPr/>
        </p:nvSpPr>
        <p:spPr bwMode="auto">
          <a:xfrm>
            <a:off x="5486400" y="3962400"/>
            <a:ext cx="3581400" cy="1323439"/>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none" dirty="0">
                <a:latin typeface="+mn-lt"/>
              </a:rPr>
              <a:t>Note: We care about the dot product: f(x) = w </a:t>
            </a:r>
            <a:r>
              <a:rPr lang="en-US" sz="2000" u="none" dirty="0" smtClean="0">
                <a:latin typeface="cmsy10"/>
              </a:rPr>
              <a:t>¢</a:t>
            </a:r>
            <a:r>
              <a:rPr lang="en-US" sz="2000" u="none" dirty="0" smtClean="0">
                <a:latin typeface="+mn-lt"/>
              </a:rPr>
              <a:t> x </a:t>
            </a:r>
            <a:r>
              <a:rPr lang="en-US" sz="2000" u="none" dirty="0">
                <a:latin typeface="+mn-lt"/>
              </a:rPr>
              <a:t>=</a:t>
            </a: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err="1" smtClean="0">
                <a:latin typeface="+mn-lt"/>
              </a:rPr>
              <a:t>r</a:t>
            </a:r>
            <a:r>
              <a:rPr lang="en-US" sz="2000" u="none" dirty="0" err="1" smtClean="0">
                <a:latin typeface="cmmi10"/>
              </a:rPr>
              <a:t>®</a:t>
            </a:r>
            <a:r>
              <a:rPr lang="en-US" sz="2000" u="none" baseline="-25000" dirty="0" err="1" smtClean="0">
                <a:latin typeface="+mn-lt"/>
              </a:rPr>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x</a:t>
            </a:r>
            <a:r>
              <a:rPr lang="en-US" sz="2000" u="none" baseline="-25000" dirty="0">
                <a:latin typeface="+mn-lt"/>
              </a:rPr>
              <a:t>i</a:t>
            </a:r>
            <a:r>
              <a:rPr lang="en-US" sz="2000" u="none" dirty="0">
                <a:latin typeface="+mn-lt"/>
              </a:rPr>
              <a:t>) </a:t>
            </a:r>
            <a:r>
              <a:rPr lang="en-US" sz="2000" u="none" dirty="0" smtClean="0">
                <a:latin typeface="cmsy10"/>
              </a:rPr>
              <a:t>¢</a:t>
            </a:r>
            <a:r>
              <a:rPr lang="en-US" sz="2000" u="none" dirty="0" smtClean="0">
                <a:latin typeface="+mn-lt"/>
              </a:rPr>
              <a:t> </a:t>
            </a:r>
            <a:r>
              <a:rPr lang="en-US" sz="2000" u="none" dirty="0">
                <a:latin typeface="+mn-lt"/>
              </a:rPr>
              <a:t>x            </a:t>
            </a: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err="1" smtClean="0">
                <a:latin typeface="+mn-lt"/>
              </a:rPr>
              <a:t>r</a:t>
            </a:r>
            <a:r>
              <a:rPr lang="en-US" sz="2000" u="none" dirty="0" err="1" smtClean="0">
                <a:latin typeface="cmmi10"/>
              </a:rPr>
              <a:t>®</a:t>
            </a:r>
            <a:r>
              <a:rPr lang="en-US" sz="2000" u="none" baseline="-25000" dirty="0" err="1" smtClean="0">
                <a:latin typeface="+mn-lt"/>
              </a:rPr>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(x</a:t>
            </a:r>
            <a:r>
              <a:rPr lang="en-US" sz="2000" u="none" baseline="-25000" dirty="0">
                <a:latin typeface="+mn-lt"/>
              </a:rPr>
              <a:t>i</a:t>
            </a:r>
            <a:r>
              <a:rPr lang="en-US" sz="2000" u="none" dirty="0">
                <a:latin typeface="+mn-lt"/>
              </a:rPr>
              <a:t> </a:t>
            </a:r>
            <a:r>
              <a:rPr lang="en-US" sz="2000" u="none" dirty="0" smtClean="0">
                <a:latin typeface="cmsy10"/>
              </a:rPr>
              <a:t>¢</a:t>
            </a:r>
            <a:r>
              <a:rPr lang="en-US" sz="2000" u="none" dirty="0" smtClean="0">
                <a:latin typeface="+mn-lt"/>
              </a:rPr>
              <a:t> </a:t>
            </a:r>
            <a:r>
              <a:rPr lang="en-US" sz="2000" u="none" dirty="0">
                <a:latin typeface="+mn-lt"/>
              </a:rPr>
              <a:t>x) </a:t>
            </a:r>
          </a:p>
        </p:txBody>
      </p:sp>
    </p:spTree>
    <p:extLst>
      <p:ext uri="{BB962C8B-B14F-4D97-AF65-F5344CB8AC3E}">
        <p14:creationId xmlns:p14="http://schemas.microsoft.com/office/powerpoint/2010/main" val="223930610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933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371600" y="228600"/>
            <a:ext cx="7772400" cy="1143000"/>
          </a:xfrm>
        </p:spPr>
        <p:txBody>
          <a:bodyPr/>
          <a:lstStyle/>
          <a:p>
            <a:r>
              <a:rPr lang="en-US" dirty="0"/>
              <a:t>Kernel Based Methods</a:t>
            </a:r>
          </a:p>
        </p:txBody>
      </p:sp>
      <p:sp>
        <p:nvSpPr>
          <p:cNvPr id="2" name="Content Placeholder 1"/>
          <p:cNvSpPr>
            <a:spLocks noGrp="1"/>
          </p:cNvSpPr>
          <p:nvPr>
            <p:ph idx="1"/>
          </p:nvPr>
        </p:nvSpPr>
        <p:spPr>
          <a:xfrm>
            <a:off x="1524000" y="1874837"/>
            <a:ext cx="7162800" cy="4525963"/>
          </a:xfrm>
        </p:spPr>
        <p:txBody>
          <a:bodyPr/>
          <a:lstStyle/>
          <a:p>
            <a:r>
              <a:rPr lang="en-US" sz="2000" dirty="0"/>
              <a:t>A method to  run Perceptron on a very large feature set, without incurring the cost of keeping a very large weight vector. </a:t>
            </a:r>
          </a:p>
          <a:p>
            <a:r>
              <a:rPr lang="en-US" sz="2000" dirty="0">
                <a:solidFill>
                  <a:schemeClr val="accent2">
                    <a:lumMod val="75000"/>
                    <a:lumOff val="25000"/>
                  </a:schemeClr>
                </a:solidFill>
              </a:rPr>
              <a:t>Computing the </a:t>
            </a:r>
            <a:r>
              <a:rPr lang="en-US" sz="2000" dirty="0" smtClean="0">
                <a:solidFill>
                  <a:schemeClr val="accent2">
                    <a:lumMod val="75000"/>
                    <a:lumOff val="25000"/>
                  </a:schemeClr>
                </a:solidFill>
              </a:rPr>
              <a:t>dot product can be </a:t>
            </a:r>
            <a:r>
              <a:rPr lang="en-US" sz="2000" dirty="0">
                <a:solidFill>
                  <a:schemeClr val="accent2">
                    <a:lumMod val="75000"/>
                    <a:lumOff val="25000"/>
                  </a:schemeClr>
                </a:solidFill>
              </a:rPr>
              <a:t>done in the original feature space.</a:t>
            </a:r>
          </a:p>
          <a:p>
            <a:r>
              <a:rPr lang="en-US" sz="2000" dirty="0">
                <a:solidFill>
                  <a:srgbClr val="FF0000"/>
                </a:solidFill>
              </a:rPr>
              <a:t>Notice:</a:t>
            </a:r>
            <a:r>
              <a:rPr lang="en-US" sz="2000" dirty="0"/>
              <a:t> this pertains only to efficiency: The classifier is identical to the one you get by blowing up the feature space.</a:t>
            </a:r>
          </a:p>
          <a:p>
            <a:r>
              <a:rPr lang="en-US" sz="2000" dirty="0"/>
              <a:t>Generalization is still relative to the real dimensionality (or, related properties).</a:t>
            </a:r>
          </a:p>
          <a:p>
            <a:r>
              <a:rPr lang="en-US" sz="2000" dirty="0">
                <a:solidFill>
                  <a:srgbClr val="FF0000"/>
                </a:solidFill>
              </a:rPr>
              <a:t>Kernels</a:t>
            </a:r>
            <a:r>
              <a:rPr lang="en-US" sz="2000" dirty="0"/>
              <a:t> were popularized by </a:t>
            </a:r>
            <a:r>
              <a:rPr lang="en-US" sz="2000" dirty="0" smtClean="0"/>
              <a:t>SVMs, but many other algorithms can make use of them (== run in the dual). </a:t>
            </a:r>
          </a:p>
          <a:p>
            <a:pPr lvl="1"/>
            <a:r>
              <a:rPr lang="en-US" sz="1600" dirty="0" smtClean="0"/>
              <a:t>Linear Kernels: no kernels; stay in the original space. A lot of applications  </a:t>
            </a:r>
            <a:r>
              <a:rPr lang="en-US" sz="1600" dirty="0"/>
              <a:t>actually use linear kernels.</a:t>
            </a:r>
          </a:p>
          <a:p>
            <a:endParaRPr lang="en-US" sz="2000" dirty="0"/>
          </a:p>
        </p:txBody>
      </p:sp>
      <p:sp>
        <p:nvSpPr>
          <p:cNvPr id="3" name="Content Placeholder 2"/>
          <p:cNvSpPr>
            <a:spLocks noGrp="1"/>
          </p:cNvSpPr>
          <p:nvPr>
            <p:ph sz="quarter" idx="13"/>
          </p:nvPr>
        </p:nvSpPr>
        <p:spPr/>
        <p:txBody>
          <a:bodyPr/>
          <a:lstStyle/>
          <a:p>
            <a:r>
              <a:rPr lang="en-US" dirty="0" smtClean="0"/>
              <a:t>General</a:t>
            </a:r>
            <a:endParaRPr lang="en-US" dirty="0"/>
          </a:p>
        </p:txBody>
      </p:sp>
      <p:sp>
        <p:nvSpPr>
          <p:cNvPr id="7" name="Slide Number Placeholder 5"/>
          <p:cNvSpPr>
            <a:spLocks noGrp="1"/>
          </p:cNvSpPr>
          <p:nvPr>
            <p:ph type="sldNum" sz="quarter" idx="14"/>
          </p:nvPr>
        </p:nvSpPr>
        <p:spPr/>
        <p:txBody>
          <a:bodyPr/>
          <a:lstStyle/>
          <a:p>
            <a:fld id="{063C9128-3AAE-408B-85FF-605403CEC1A1}" type="slidenum">
              <a:rPr lang="en-US"/>
              <a:pPr/>
              <a:t>24</a:t>
            </a:fld>
            <a:endParaRPr lang="en-US"/>
          </a:p>
        </p:txBody>
      </p:sp>
      <p:graphicFrame>
        <p:nvGraphicFramePr>
          <p:cNvPr id="7170" name="Object 2"/>
          <p:cNvGraphicFramePr>
            <a:graphicFrameLocks noChangeAspect="1"/>
          </p:cNvGraphicFramePr>
          <p:nvPr>
            <p:extLst/>
          </p:nvPr>
        </p:nvGraphicFramePr>
        <p:xfrm>
          <a:off x="2470150" y="1171575"/>
          <a:ext cx="4768850" cy="1114425"/>
        </p:xfrm>
        <a:graphic>
          <a:graphicData uri="http://schemas.openxmlformats.org/presentationml/2006/ole">
            <mc:AlternateContent xmlns:mc="http://schemas.openxmlformats.org/markup-compatibility/2006">
              <mc:Choice xmlns:v="urn:schemas-microsoft-com:vml" Requires="v">
                <p:oleObj spid="_x0000_s21508" name="Equation" r:id="rId4" imgW="2082600" imgH="507960" progId="Equation.3">
                  <p:embed/>
                </p:oleObj>
              </mc:Choice>
              <mc:Fallback>
                <p:oleObj name="Equation" r:id="rId4" imgW="2082600" imgH="507960" progId="Equation.3">
                  <p:embed/>
                  <p:pic>
                    <p:nvPicPr>
                      <p:cNvPr id="71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96506051"/>
      </p:ext>
    </p:extLst>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p:txBody>
          <a:bodyPr/>
          <a:lstStyle/>
          <a:p>
            <a:r>
              <a:rPr lang="en-US"/>
              <a:t>Implementation</a:t>
            </a:r>
          </a:p>
        </p:txBody>
      </p:sp>
      <p:sp>
        <p:nvSpPr>
          <p:cNvPr id="2" name="Content Placeholder 1"/>
          <p:cNvSpPr>
            <a:spLocks noGrp="1"/>
          </p:cNvSpPr>
          <p:nvPr>
            <p:ph idx="1"/>
          </p:nvPr>
        </p:nvSpPr>
        <p:spPr>
          <a:xfrm>
            <a:off x="1524000" y="2255837"/>
            <a:ext cx="7162800" cy="4525963"/>
          </a:xfrm>
        </p:spPr>
        <p:txBody>
          <a:bodyPr/>
          <a:lstStyle/>
          <a:p>
            <a:r>
              <a:rPr lang="en-US" dirty="0"/>
              <a:t>Simply run Perceptron in an on-line mode, but keep track of the set </a:t>
            </a:r>
            <a:r>
              <a:rPr lang="en-US" dirty="0">
                <a:solidFill>
                  <a:schemeClr val="accent1"/>
                </a:solidFill>
              </a:rPr>
              <a:t>M</a:t>
            </a:r>
            <a:r>
              <a:rPr lang="en-US" dirty="0"/>
              <a:t>.</a:t>
            </a:r>
          </a:p>
          <a:p>
            <a:r>
              <a:rPr lang="en-US" dirty="0"/>
              <a:t>Keeping the set </a:t>
            </a:r>
            <a:r>
              <a:rPr lang="en-US" dirty="0">
                <a:solidFill>
                  <a:schemeClr val="accent1"/>
                </a:solidFill>
              </a:rPr>
              <a:t>M</a:t>
            </a:r>
            <a:r>
              <a:rPr lang="en-US" dirty="0"/>
              <a:t> allows </a:t>
            </a:r>
            <a:r>
              <a:rPr lang="en-US" dirty="0" smtClean="0"/>
              <a:t>us to </a:t>
            </a:r>
            <a:r>
              <a:rPr lang="en-US" dirty="0"/>
              <a:t>keep track of </a:t>
            </a:r>
            <a:r>
              <a:rPr lang="en-US" dirty="0">
                <a:solidFill>
                  <a:schemeClr val="accent1"/>
                </a:solidFill>
              </a:rPr>
              <a:t>S(z</a:t>
            </a:r>
            <a:r>
              <a:rPr lang="en-US" dirty="0" smtClean="0">
                <a:solidFill>
                  <a:schemeClr val="accent1"/>
                </a:solidFill>
              </a:rPr>
              <a:t>)</a:t>
            </a:r>
            <a:r>
              <a:rPr lang="en-US" dirty="0" smtClean="0"/>
              <a:t>.</a:t>
            </a:r>
          </a:p>
          <a:p>
            <a:r>
              <a:rPr lang="en-US" dirty="0"/>
              <a:t>Rather than remembering the weight vector </a:t>
            </a:r>
            <a:r>
              <a:rPr lang="en-US" dirty="0">
                <a:solidFill>
                  <a:schemeClr val="accent1"/>
                </a:solidFill>
              </a:rPr>
              <a:t>w</a:t>
            </a:r>
            <a:r>
              <a:rPr lang="en-US" dirty="0" smtClean="0"/>
              <a:t>,    </a:t>
            </a:r>
            <a:r>
              <a:rPr lang="en-US" dirty="0">
                <a:solidFill>
                  <a:schemeClr val="accent1">
                    <a:lumMod val="75000"/>
                  </a:schemeClr>
                </a:solidFill>
              </a:rPr>
              <a:t>remember the set M </a:t>
            </a:r>
            <a:r>
              <a:rPr lang="en-US" dirty="0"/>
              <a:t>(P and D) – all those examples on which we made mistakes</a:t>
            </a:r>
            <a:r>
              <a:rPr lang="en-US" dirty="0" smtClean="0"/>
              <a:t>.</a:t>
            </a:r>
          </a:p>
          <a:p>
            <a:endParaRPr lang="en-US" dirty="0" smtClean="0"/>
          </a:p>
          <a:p>
            <a:r>
              <a:rPr lang="en-US" dirty="0" smtClean="0"/>
              <a:t>Dual </a:t>
            </a:r>
            <a:r>
              <a:rPr lang="en-US" dirty="0"/>
              <a:t>Representation</a:t>
            </a:r>
          </a:p>
          <a:p>
            <a:endParaRPr lang="en-US" dirty="0" smtClean="0"/>
          </a:p>
          <a:p>
            <a:endParaRPr lang="en-US" dirty="0" smtClean="0"/>
          </a:p>
          <a:p>
            <a:endParaRPr lang="en-US" dirty="0"/>
          </a:p>
        </p:txBody>
      </p:sp>
      <p:sp>
        <p:nvSpPr>
          <p:cNvPr id="3" name="Content Placeholder 2"/>
          <p:cNvSpPr>
            <a:spLocks noGrp="1"/>
          </p:cNvSpPr>
          <p:nvPr>
            <p:ph sz="quarter" idx="13"/>
          </p:nvPr>
        </p:nvSpPr>
        <p:spPr/>
        <p:txBody>
          <a:bodyPr/>
          <a:lstStyle/>
          <a:p>
            <a:endParaRPr lang="en-US" dirty="0"/>
          </a:p>
        </p:txBody>
      </p:sp>
      <p:sp>
        <p:nvSpPr>
          <p:cNvPr id="10" name="Slide Number Placeholder 5"/>
          <p:cNvSpPr>
            <a:spLocks noGrp="1"/>
          </p:cNvSpPr>
          <p:nvPr>
            <p:ph type="sldNum" sz="quarter" idx="14"/>
          </p:nvPr>
        </p:nvSpPr>
        <p:spPr/>
        <p:txBody>
          <a:bodyPr/>
          <a:lstStyle/>
          <a:p>
            <a:fld id="{15A90D03-51A7-4C00-A282-7D15522C187F}" type="slidenum">
              <a:rPr lang="en-US"/>
              <a:pPr/>
              <a:t>25</a:t>
            </a:fld>
            <a:endParaRPr lang="en-US"/>
          </a:p>
        </p:txBody>
      </p:sp>
      <p:graphicFrame>
        <p:nvGraphicFramePr>
          <p:cNvPr id="29698" name="Object 2"/>
          <p:cNvGraphicFramePr>
            <a:graphicFrameLocks noChangeAspect="1"/>
          </p:cNvGraphicFramePr>
          <p:nvPr>
            <p:extLst/>
          </p:nvPr>
        </p:nvGraphicFramePr>
        <p:xfrm>
          <a:off x="1905000" y="1219200"/>
          <a:ext cx="4768850" cy="1114425"/>
        </p:xfrm>
        <a:graphic>
          <a:graphicData uri="http://schemas.openxmlformats.org/presentationml/2006/ole">
            <mc:AlternateContent xmlns:mc="http://schemas.openxmlformats.org/markup-compatibility/2006">
              <mc:Choice xmlns:v="urn:schemas-microsoft-com:vml" Requires="v">
                <p:oleObj spid="_x0000_s22534" name="Equation" r:id="rId4" imgW="2082600" imgH="507960" progId="Equation.3">
                  <p:embed/>
                </p:oleObj>
              </mc:Choice>
              <mc:Fallback>
                <p:oleObj name="Equation" r:id="rId4" imgW="2082600" imgH="507960" progId="Equation.3">
                  <p:embed/>
                  <p:pic>
                    <p:nvPicPr>
                      <p:cNvPr id="29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192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590800" y="1866900"/>
          <a:ext cx="3149600" cy="647700"/>
        </p:xfrm>
        <a:graphic>
          <a:graphicData uri="http://schemas.openxmlformats.org/presentationml/2006/ole">
            <mc:AlternateContent xmlns:mc="http://schemas.openxmlformats.org/markup-compatibility/2006">
              <mc:Choice xmlns:v="urn:schemas-microsoft-com:vml" Requires="v">
                <p:oleObj spid="_x0000_s22535" name="Equation" r:id="rId6" imgW="1600200" imgH="342720" progId="Equation.3">
                  <p:embed/>
                </p:oleObj>
              </mc:Choice>
              <mc:Fallback>
                <p:oleObj name="Equation" r:id="rId6" imgW="1600200" imgH="342720" progId="Equation.3">
                  <p:embed/>
                  <p:pic>
                    <p:nvPicPr>
                      <p:cNvPr id="296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8669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82489652"/>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7391400" cy="1219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4"/>
          <p:cNvSpPr>
            <a:spLocks noGrp="1" noChangeArrowheads="1"/>
          </p:cNvSpPr>
          <p:nvPr>
            <p:ph type="title"/>
          </p:nvPr>
        </p:nvSpPr>
        <p:spPr/>
        <p:txBody>
          <a:bodyPr/>
          <a:lstStyle/>
          <a:p>
            <a:pPr eaLnBrk="1" hangingPunct="1"/>
            <a:r>
              <a:rPr lang="en-US" dirty="0" smtClean="0"/>
              <a:t>Kernels – General Conditions</a:t>
            </a:r>
          </a:p>
        </p:txBody>
      </p:sp>
      <p:sp>
        <p:nvSpPr>
          <p:cNvPr id="2" name="Content Placeholder 1"/>
          <p:cNvSpPr>
            <a:spLocks noGrp="1"/>
          </p:cNvSpPr>
          <p:nvPr>
            <p:ph idx="1"/>
          </p:nvPr>
        </p:nvSpPr>
        <p:spPr>
          <a:xfrm>
            <a:off x="1524000" y="1371600"/>
            <a:ext cx="7391400" cy="4525963"/>
          </a:xfrm>
        </p:spPr>
        <p:txBody>
          <a:bodyPr/>
          <a:lstStyle/>
          <a:p>
            <a:r>
              <a:rPr lang="en-US" sz="1800" dirty="0" smtClean="0">
                <a:solidFill>
                  <a:srgbClr val="FF0000"/>
                </a:solidFill>
              </a:rPr>
              <a:t>Kernel Trick: </a:t>
            </a:r>
            <a:r>
              <a:rPr lang="en-US" sz="1800" dirty="0" smtClean="0"/>
              <a:t>You </a:t>
            </a:r>
            <a:r>
              <a:rPr lang="en-US" sz="1800" dirty="0"/>
              <a:t>want to work with degree 2 polynomial features, </a:t>
            </a:r>
            <a:r>
              <a:rPr lang="en-US" sz="1800" dirty="0" smtClean="0">
                <a:latin typeface="cmmi10"/>
              </a:rPr>
              <a:t>Á</a:t>
            </a:r>
            <a:r>
              <a:rPr lang="en-US" sz="1800" dirty="0" smtClean="0"/>
              <a:t>(x</a:t>
            </a:r>
            <a:r>
              <a:rPr lang="en-US" sz="1800" dirty="0"/>
              <a:t>). Then, your dot product will be in a space of dimensionality </a:t>
            </a:r>
            <a:r>
              <a:rPr lang="en-US" sz="1800" dirty="0">
                <a:solidFill>
                  <a:srgbClr val="FF0000"/>
                </a:solidFill>
              </a:rPr>
              <a:t>n(n+1)/2</a:t>
            </a:r>
            <a:r>
              <a:rPr lang="en-US" sz="1800" dirty="0"/>
              <a:t>. The kernel trick allows you to save and compute dot products in an </a:t>
            </a:r>
            <a:r>
              <a:rPr lang="en-US" sz="1800" dirty="0">
                <a:solidFill>
                  <a:srgbClr val="FF0000"/>
                </a:solidFill>
              </a:rPr>
              <a:t>n </a:t>
            </a:r>
            <a:r>
              <a:rPr lang="en-US" sz="1800" dirty="0"/>
              <a:t>dimensional space. </a:t>
            </a:r>
            <a:r>
              <a:rPr lang="en-US" sz="1800" baseline="30000" dirty="0"/>
              <a:t> </a:t>
            </a:r>
          </a:p>
          <a:p>
            <a:r>
              <a:rPr lang="en-US" sz="2000" dirty="0" smtClean="0">
                <a:solidFill>
                  <a:srgbClr val="FF0000"/>
                </a:solidFill>
              </a:rPr>
              <a:t>Can we use any K(.,.)? </a:t>
            </a:r>
          </a:p>
          <a:p>
            <a:pPr lvl="1"/>
            <a:r>
              <a:rPr lang="en-US" sz="1600" dirty="0" smtClean="0"/>
              <a:t>A </a:t>
            </a:r>
            <a:r>
              <a:rPr lang="en-US" sz="1600" dirty="0"/>
              <a:t>function K(</a:t>
            </a:r>
            <a:r>
              <a:rPr lang="en-US" sz="1600" dirty="0" err="1"/>
              <a:t>x,z</a:t>
            </a:r>
            <a:r>
              <a:rPr lang="en-US" sz="1600" dirty="0"/>
              <a:t>) is a valid kernel </a:t>
            </a:r>
            <a:r>
              <a:rPr lang="en-US" sz="1600" dirty="0">
                <a:solidFill>
                  <a:srgbClr val="FF0000"/>
                </a:solidFill>
              </a:rPr>
              <a:t>if</a:t>
            </a:r>
            <a:r>
              <a:rPr lang="en-US" sz="1600" dirty="0"/>
              <a:t> it corresponds to an inner product in some (perhaps </a:t>
            </a:r>
            <a:r>
              <a:rPr lang="en-US" sz="1600" dirty="0" smtClean="0"/>
              <a:t>infinite dimensional</a:t>
            </a:r>
            <a:r>
              <a:rPr lang="en-US" sz="1600" dirty="0"/>
              <a:t>) feature space. </a:t>
            </a:r>
          </a:p>
          <a:p>
            <a:r>
              <a:rPr lang="en-US" sz="2000" dirty="0"/>
              <a:t>Take </a:t>
            </a:r>
            <a:r>
              <a:rPr lang="en-US" sz="2000" dirty="0" smtClean="0"/>
              <a:t>the </a:t>
            </a:r>
            <a:r>
              <a:rPr lang="en-US" sz="2000" dirty="0" smtClean="0">
                <a:solidFill>
                  <a:srgbClr val="FF0000"/>
                </a:solidFill>
              </a:rPr>
              <a:t>quadratic kernel: </a:t>
            </a:r>
            <a:r>
              <a:rPr lang="en-US" sz="2000" dirty="0" smtClean="0"/>
              <a:t>k(</a:t>
            </a:r>
            <a:r>
              <a:rPr lang="en-US" sz="2000" dirty="0" err="1" smtClean="0"/>
              <a:t>x,z</a:t>
            </a:r>
            <a:r>
              <a:rPr lang="en-US" sz="2000" dirty="0"/>
              <a:t>) = (</a:t>
            </a:r>
            <a:r>
              <a:rPr lang="en-US" sz="2000" dirty="0" err="1" smtClean="0">
                <a:latin typeface="Calibri"/>
              </a:rPr>
              <a:t>x</a:t>
            </a:r>
            <a:r>
              <a:rPr lang="en-US" sz="2000" baseline="30000" dirty="0" err="1" smtClean="0">
                <a:latin typeface="Calibri"/>
              </a:rPr>
              <a:t>T</a:t>
            </a:r>
            <a:r>
              <a:rPr lang="en-US" sz="2000" dirty="0" err="1" smtClean="0">
                <a:latin typeface="Calibri"/>
              </a:rPr>
              <a:t>z</a:t>
            </a:r>
            <a:r>
              <a:rPr lang="en-US" sz="2000" dirty="0" smtClean="0">
                <a:latin typeface="Calibri"/>
              </a:rPr>
              <a:t>)</a:t>
            </a:r>
            <a:r>
              <a:rPr lang="en-US" sz="2000" baseline="30000" dirty="0" smtClean="0">
                <a:latin typeface="Calibri"/>
              </a:rPr>
              <a:t>2</a:t>
            </a:r>
            <a:r>
              <a:rPr lang="en-US" sz="2000" dirty="0" smtClean="0"/>
              <a:t> </a:t>
            </a:r>
            <a:endParaRPr lang="en-US" sz="2000" dirty="0"/>
          </a:p>
          <a:p>
            <a:r>
              <a:rPr lang="en-US" sz="2000" dirty="0" smtClean="0">
                <a:solidFill>
                  <a:schemeClr val="accent1">
                    <a:lumMod val="75000"/>
                  </a:schemeClr>
                </a:solidFill>
              </a:rPr>
              <a:t>Example: Direct construction  (2 dimensional, for simplicity): </a:t>
            </a:r>
          </a:p>
          <a:p>
            <a:r>
              <a:rPr lang="en-US" sz="2000" b="1" dirty="0" smtClean="0"/>
              <a:t>K(</a:t>
            </a:r>
            <a:r>
              <a:rPr lang="en-US" sz="2000" b="1" dirty="0" err="1" smtClean="0"/>
              <a:t>x,z</a:t>
            </a:r>
            <a:r>
              <a:rPr lang="en-US" sz="2000" b="1" dirty="0"/>
              <a:t>) = (x</a:t>
            </a:r>
            <a:r>
              <a:rPr lang="en-US" sz="2000" b="1" baseline="-25000" dirty="0"/>
              <a:t>1</a:t>
            </a:r>
            <a:r>
              <a:rPr lang="en-US" sz="2000" b="1" dirty="0"/>
              <a:t> z</a:t>
            </a:r>
            <a:r>
              <a:rPr lang="en-US" sz="2000" b="1" baseline="-25000" dirty="0"/>
              <a:t>1</a:t>
            </a:r>
            <a:r>
              <a:rPr lang="en-US" sz="2000" b="1" dirty="0"/>
              <a:t> + x</a:t>
            </a:r>
            <a:r>
              <a:rPr lang="en-US" sz="2000" b="1" baseline="-25000" dirty="0"/>
              <a:t>2</a:t>
            </a:r>
            <a:r>
              <a:rPr lang="en-US" sz="2000" b="1" dirty="0"/>
              <a:t> z</a:t>
            </a:r>
            <a:r>
              <a:rPr lang="en-US" sz="2000" b="1" baseline="-25000" dirty="0"/>
              <a:t>2</a:t>
            </a:r>
            <a:r>
              <a:rPr lang="en-US" sz="2000" b="1" dirty="0"/>
              <a:t>)</a:t>
            </a:r>
            <a:r>
              <a:rPr lang="en-US" sz="2000" b="1" baseline="30000" dirty="0"/>
              <a:t>2</a:t>
            </a:r>
            <a:r>
              <a:rPr lang="en-US" sz="2000" b="1" dirty="0"/>
              <a:t> = x</a:t>
            </a:r>
            <a:r>
              <a:rPr lang="en-US" sz="2000" b="1" baseline="-25000" dirty="0"/>
              <a:t>1</a:t>
            </a:r>
            <a:r>
              <a:rPr lang="en-US" sz="2000" b="1" baseline="15000" dirty="0"/>
              <a:t>2</a:t>
            </a:r>
            <a:r>
              <a:rPr lang="en-US" sz="2000" b="1" dirty="0"/>
              <a:t> z</a:t>
            </a:r>
            <a:r>
              <a:rPr lang="en-US" sz="2000" b="1" baseline="-25000" dirty="0"/>
              <a:t>1</a:t>
            </a:r>
            <a:r>
              <a:rPr lang="en-US" sz="2000" b="1" baseline="15000" dirty="0"/>
              <a:t>2</a:t>
            </a:r>
            <a:r>
              <a:rPr lang="en-US" sz="2000" b="1" dirty="0"/>
              <a:t> +2x</a:t>
            </a:r>
            <a:r>
              <a:rPr lang="en-US" sz="2000" b="1" baseline="-25000" dirty="0"/>
              <a:t>1</a:t>
            </a:r>
            <a:r>
              <a:rPr lang="en-US" sz="2000" b="1" dirty="0"/>
              <a:t> z</a:t>
            </a:r>
            <a:r>
              <a:rPr lang="en-US" sz="2000" b="1" baseline="-25000" dirty="0"/>
              <a:t>1</a:t>
            </a:r>
            <a:r>
              <a:rPr lang="en-US" sz="2000" b="1" dirty="0"/>
              <a:t> x</a:t>
            </a:r>
            <a:r>
              <a:rPr lang="en-US" sz="2000" b="1" baseline="-25000" dirty="0"/>
              <a:t>2</a:t>
            </a:r>
            <a:r>
              <a:rPr lang="en-US" sz="2000" b="1" dirty="0"/>
              <a:t> z</a:t>
            </a:r>
            <a:r>
              <a:rPr lang="en-US" sz="2000" b="1" baseline="-25000" dirty="0"/>
              <a:t>2</a:t>
            </a:r>
            <a:r>
              <a:rPr lang="en-US" sz="2000" b="1" dirty="0"/>
              <a:t> + x</a:t>
            </a:r>
            <a:r>
              <a:rPr lang="en-US" sz="2000" b="1" baseline="-25000" dirty="0"/>
              <a:t>2</a:t>
            </a:r>
            <a:r>
              <a:rPr lang="en-US" sz="2000" b="1" baseline="15000" dirty="0"/>
              <a:t>2</a:t>
            </a:r>
            <a:r>
              <a:rPr lang="en-US" sz="2000" b="1" dirty="0"/>
              <a:t> z</a:t>
            </a:r>
            <a:r>
              <a:rPr lang="en-US" sz="2000" b="1" baseline="-25000" dirty="0"/>
              <a:t>2</a:t>
            </a:r>
            <a:r>
              <a:rPr lang="en-US" sz="2000" b="1" baseline="15000" dirty="0"/>
              <a:t>2</a:t>
            </a:r>
            <a:r>
              <a:rPr lang="en-US" sz="2000" b="1" dirty="0"/>
              <a:t> </a:t>
            </a:r>
          </a:p>
          <a:p>
            <a:pPr eaLnBrk="0" hangingPunct="0">
              <a:lnSpc>
                <a:spcPct val="110000"/>
              </a:lnSpc>
            </a:pPr>
            <a:r>
              <a:rPr lang="en-US" sz="2000" b="1" dirty="0"/>
              <a:t>               = (x</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x</a:t>
            </a:r>
            <a:r>
              <a:rPr lang="en-US" sz="2000" b="1" baseline="-25000" dirty="0"/>
              <a:t>1</a:t>
            </a:r>
            <a:r>
              <a:rPr lang="en-US" sz="2000" b="1" dirty="0"/>
              <a:t>x</a:t>
            </a:r>
            <a:r>
              <a:rPr lang="en-US" sz="2000" b="1" baseline="-25000" dirty="0"/>
              <a:t>2</a:t>
            </a:r>
            <a:r>
              <a:rPr lang="en-US" sz="2000" b="1" dirty="0"/>
              <a:t>, x</a:t>
            </a:r>
            <a:r>
              <a:rPr lang="en-US" sz="2000" b="1" baseline="-25000" dirty="0"/>
              <a:t>2</a:t>
            </a:r>
            <a:r>
              <a:rPr lang="en-US" sz="2000" b="1" baseline="15000" dirty="0"/>
              <a:t>2</a:t>
            </a:r>
            <a:r>
              <a:rPr lang="en-US" sz="2000" b="1" dirty="0"/>
              <a:t>) (z</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z</a:t>
            </a:r>
            <a:r>
              <a:rPr lang="en-US" sz="2000" b="1" baseline="-25000" dirty="0"/>
              <a:t>1</a:t>
            </a:r>
            <a:r>
              <a:rPr lang="en-US" sz="2000" b="1" dirty="0"/>
              <a:t>z</a:t>
            </a:r>
            <a:r>
              <a:rPr lang="en-US" sz="2000" b="1" baseline="-25000" dirty="0"/>
              <a:t>2</a:t>
            </a:r>
            <a:r>
              <a:rPr lang="en-US" sz="2000" b="1" dirty="0"/>
              <a:t>, z</a:t>
            </a:r>
            <a:r>
              <a:rPr lang="en-US" sz="2000" b="1" baseline="-25000" dirty="0"/>
              <a:t>2</a:t>
            </a:r>
            <a:r>
              <a:rPr lang="en-US" sz="2000" b="1" baseline="15000" dirty="0"/>
              <a:t>2</a:t>
            </a:r>
            <a:r>
              <a:rPr lang="en-US" sz="2000" b="1" dirty="0"/>
              <a:t>)  </a:t>
            </a:r>
          </a:p>
          <a:p>
            <a:pPr eaLnBrk="0" hangingPunct="0">
              <a:lnSpc>
                <a:spcPct val="110000"/>
              </a:lnSpc>
            </a:pPr>
            <a:r>
              <a:rPr lang="en-US" sz="2000" b="1" dirty="0"/>
              <a:t>               = </a:t>
            </a:r>
            <a:r>
              <a:rPr lang="en-US" sz="2000" b="1" dirty="0" smtClean="0">
                <a:latin typeface="cmmi10"/>
              </a:rPr>
              <a:t>©</a:t>
            </a:r>
            <a:r>
              <a:rPr lang="en-US" sz="2000" b="1" dirty="0" smtClean="0"/>
              <a:t>(x)</a:t>
            </a:r>
            <a:r>
              <a:rPr lang="en-US" sz="2000" b="1" baseline="30000" dirty="0" smtClean="0"/>
              <a:t>T</a:t>
            </a:r>
            <a:r>
              <a:rPr lang="en-US" sz="2000" b="1" dirty="0" smtClean="0"/>
              <a:t> </a:t>
            </a:r>
            <a:r>
              <a:rPr lang="en-US" sz="2000" b="1" dirty="0" smtClean="0">
                <a:latin typeface="cmmi10"/>
              </a:rPr>
              <a:t>©</a:t>
            </a:r>
            <a:r>
              <a:rPr lang="en-US" sz="2000" b="1" dirty="0" smtClean="0"/>
              <a:t>(z) </a:t>
            </a:r>
            <a:r>
              <a:rPr lang="en-US" sz="2000" b="1" dirty="0" smtClean="0">
                <a:sym typeface="Wingdings" panose="05000000000000000000" pitchFamily="2" charset="2"/>
              </a:rPr>
              <a:t> A dot product in an expanded space.</a:t>
            </a:r>
            <a:endParaRPr lang="en-US" sz="2000" b="1" dirty="0" smtClean="0"/>
          </a:p>
          <a:p>
            <a:pPr eaLnBrk="0" hangingPunct="0">
              <a:lnSpc>
                <a:spcPct val="110000"/>
              </a:lnSpc>
            </a:pPr>
            <a:r>
              <a:rPr lang="en-US" sz="1800" dirty="0" smtClean="0"/>
              <a:t>It is not necessary to explicitly show the feature function </a:t>
            </a:r>
            <a:r>
              <a:rPr lang="en-US" sz="1800" dirty="0" smtClean="0">
                <a:latin typeface="cmmi10"/>
              </a:rPr>
              <a:t>Á</a:t>
            </a:r>
            <a:r>
              <a:rPr lang="en-US" sz="1800" dirty="0" smtClean="0"/>
              <a:t>.</a:t>
            </a:r>
          </a:p>
          <a:p>
            <a:pPr eaLnBrk="0" hangingPunct="0">
              <a:lnSpc>
                <a:spcPct val="110000"/>
              </a:lnSpc>
            </a:pPr>
            <a:r>
              <a:rPr lang="en-US" sz="1800" dirty="0" smtClean="0">
                <a:solidFill>
                  <a:schemeClr val="accent1">
                    <a:lumMod val="75000"/>
                  </a:schemeClr>
                </a:solidFill>
              </a:rPr>
              <a:t>General </a:t>
            </a:r>
            <a:r>
              <a:rPr lang="en-US" sz="1800" dirty="0">
                <a:solidFill>
                  <a:schemeClr val="accent1">
                    <a:lumMod val="75000"/>
                  </a:schemeClr>
                </a:solidFill>
              </a:rPr>
              <a:t>condition: </a:t>
            </a:r>
            <a:r>
              <a:rPr lang="en-US" sz="1800" dirty="0"/>
              <a:t>construct the Gram matrix {</a:t>
            </a:r>
            <a:r>
              <a:rPr lang="en-US" sz="1800" dirty="0" smtClean="0">
                <a:latin typeface="Calibri"/>
              </a:rPr>
              <a:t>k(x</a:t>
            </a:r>
            <a:r>
              <a:rPr lang="en-US" sz="1800" baseline="-25000" dirty="0" smtClean="0">
                <a:latin typeface="Calibri"/>
              </a:rPr>
              <a:t>i</a:t>
            </a:r>
            <a:r>
              <a:rPr lang="en-US" sz="1800" dirty="0" smtClean="0">
                <a:latin typeface="Calibri"/>
              </a:rPr>
              <a:t> ,</a:t>
            </a:r>
            <a:r>
              <a:rPr lang="en-US" sz="1800" dirty="0" err="1" smtClean="0">
                <a:latin typeface="Calibri"/>
              </a:rPr>
              <a:t>z</a:t>
            </a:r>
            <a:r>
              <a:rPr lang="en-US" sz="1800" baseline="-25000" dirty="0" err="1" smtClean="0">
                <a:latin typeface="Calibri"/>
              </a:rPr>
              <a:t>j</a:t>
            </a:r>
            <a:r>
              <a:rPr lang="en-US" sz="1800" dirty="0" smtClean="0"/>
              <a:t>)}; </a:t>
            </a:r>
            <a:r>
              <a:rPr lang="en-US" sz="1800" dirty="0"/>
              <a:t>check that it’s positive </a:t>
            </a:r>
            <a:r>
              <a:rPr lang="en-US" sz="1800" dirty="0" smtClean="0"/>
              <a:t>semi definite.  </a:t>
            </a:r>
            <a:endParaRPr lang="en-US" sz="1800" dirty="0"/>
          </a:p>
          <a:p>
            <a:endParaRPr lang="en-US" dirty="0">
              <a:solidFill>
                <a:srgbClr val="FFC000"/>
              </a:solidFill>
            </a:endParaRPr>
          </a:p>
        </p:txBody>
      </p:sp>
      <p:sp>
        <p:nvSpPr>
          <p:cNvPr id="3" name="Content Placeholder 2"/>
          <p:cNvSpPr>
            <a:spLocks noGrp="1"/>
          </p:cNvSpPr>
          <p:nvPr>
            <p:ph sz="quarter" idx="13"/>
          </p:nvPr>
        </p:nvSpPr>
        <p:spPr/>
        <p:txBody>
          <a:bodyPr/>
          <a:lstStyle/>
          <a:p>
            <a:r>
              <a:rPr lang="en-US" dirty="0" smtClean="0"/>
              <a:t>Kernel: Example</a:t>
            </a:r>
            <a:endParaRPr lang="en-US" dirty="0"/>
          </a:p>
        </p:txBody>
      </p:sp>
      <p:sp>
        <p:nvSpPr>
          <p:cNvPr id="7" name="Slide Number Placeholder 5"/>
          <p:cNvSpPr>
            <a:spLocks noGrp="1"/>
          </p:cNvSpPr>
          <p:nvPr>
            <p:ph type="sldNum" sz="quarter" idx="14"/>
          </p:nvPr>
        </p:nvSpPr>
        <p:spPr/>
        <p:txBody>
          <a:bodyPr/>
          <a:lstStyle/>
          <a:p>
            <a:pPr>
              <a:defRPr/>
            </a:pPr>
            <a:fld id="{40113967-CDEE-4E13-AB66-09108F4EB24B}" type="slidenum">
              <a:rPr lang="en-US"/>
              <a:pPr>
                <a:defRPr/>
              </a:pPr>
              <a:t>26</a:t>
            </a:fld>
            <a:endParaRPr lang="en-US"/>
          </a:p>
        </p:txBody>
      </p:sp>
      <p:pic>
        <p:nvPicPr>
          <p:cNvPr id="8" name="Picture 7" descr="Circl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79" y="-228600"/>
            <a:ext cx="2460627" cy="1722438"/>
          </a:xfrm>
          <a:prstGeom prst="rect">
            <a:avLst/>
          </a:prstGeom>
        </p:spPr>
      </p:pic>
      <p:graphicFrame>
        <p:nvGraphicFramePr>
          <p:cNvPr id="9" name="Object 2"/>
          <p:cNvGraphicFramePr>
            <a:graphicFrameLocks noChangeAspect="1"/>
          </p:cNvGraphicFramePr>
          <p:nvPr>
            <p:extLst/>
          </p:nvPr>
        </p:nvGraphicFramePr>
        <p:xfrm>
          <a:off x="4267200" y="2570704"/>
          <a:ext cx="3886200" cy="609600"/>
        </p:xfrm>
        <a:graphic>
          <a:graphicData uri="http://schemas.openxmlformats.org/presentationml/2006/ole">
            <mc:AlternateContent xmlns:mc="http://schemas.openxmlformats.org/markup-compatibility/2006">
              <mc:Choice xmlns:v="urn:schemas-microsoft-com:vml" Requires="v">
                <p:oleObj spid="_x0000_s23558" name="Equation" r:id="rId5" imgW="2082600" imgH="507960" progId="Equation.3">
                  <p:embed/>
                </p:oleObj>
              </mc:Choice>
              <mc:Fallback>
                <p:oleObj name="Equation" r:id="rId5" imgW="2082600" imgH="507960" progId="Equation.3">
                  <p:embed/>
                  <p:pic>
                    <p:nvPicPr>
                      <p:cNvPr id="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70704"/>
                        <a:ext cx="3886200" cy="609600"/>
                      </a:xfrm>
                      <a:prstGeom prst="rect">
                        <a:avLst/>
                      </a:prstGeom>
                      <a:noFill/>
                      <a:ln>
                        <a:noFill/>
                      </a:ln>
                      <a:effectLst/>
                      <a:extLst/>
                    </p:spPr>
                  </p:pic>
                </p:oleObj>
              </mc:Fallback>
            </mc:AlternateContent>
          </a:graphicData>
        </a:graphic>
      </p:graphicFrame>
      <p:graphicFrame>
        <p:nvGraphicFramePr>
          <p:cNvPr id="10" name="Object 3"/>
          <p:cNvGraphicFramePr>
            <a:graphicFrameLocks noChangeAspect="1"/>
          </p:cNvGraphicFramePr>
          <p:nvPr>
            <p:extLst/>
          </p:nvPr>
        </p:nvGraphicFramePr>
        <p:xfrm>
          <a:off x="5842000" y="3195484"/>
          <a:ext cx="2844800" cy="309716"/>
        </p:xfrm>
        <a:graphic>
          <a:graphicData uri="http://schemas.openxmlformats.org/presentationml/2006/ole">
            <mc:AlternateContent xmlns:mc="http://schemas.openxmlformats.org/markup-compatibility/2006">
              <mc:Choice xmlns:v="urn:schemas-microsoft-com:vml" Requires="v">
                <p:oleObj spid="_x0000_s23559" name="Equation" r:id="rId7" imgW="1600200" imgH="342720" progId="Equation.3">
                  <p:embed/>
                </p:oleObj>
              </mc:Choice>
              <mc:Fallback>
                <p:oleObj name="Equation" r:id="rId7" imgW="1600200" imgH="342720" progId="Equation.3">
                  <p:embed/>
                  <p:pic>
                    <p:nvPicPr>
                      <p:cNvPr id="1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0" y="3195484"/>
                        <a:ext cx="2844800" cy="3097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395012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Kernel </a:t>
            </a:r>
            <a:r>
              <a:rPr lang="en-US" dirty="0"/>
              <a:t>M</a:t>
            </a:r>
            <a:r>
              <a:rPr lang="en-US" dirty="0" smtClean="0"/>
              <a:t>atrix</a:t>
            </a:r>
            <a:endParaRPr lang="en-US" dirty="0"/>
          </a:p>
        </p:txBody>
      </p:sp>
      <p:sp>
        <p:nvSpPr>
          <p:cNvPr id="4" name="Content Placeholder 3"/>
          <p:cNvSpPr>
            <a:spLocks noGrp="1"/>
          </p:cNvSpPr>
          <p:nvPr>
            <p:ph idx="1"/>
          </p:nvPr>
        </p:nvSpPr>
        <p:spPr/>
        <p:txBody>
          <a:bodyPr>
            <a:noAutofit/>
          </a:bodyPr>
          <a:lstStyle/>
          <a:p>
            <a:r>
              <a:rPr lang="en-US" dirty="0" smtClean="0"/>
              <a:t>The </a:t>
            </a:r>
            <a:r>
              <a:rPr lang="en-US" dirty="0" smtClean="0">
                <a:solidFill>
                  <a:schemeClr val="accent1">
                    <a:lumMod val="75000"/>
                  </a:schemeClr>
                </a:solidFill>
              </a:rPr>
              <a:t>Gram matrix </a:t>
            </a:r>
            <a:r>
              <a:rPr lang="en-US" dirty="0" smtClean="0"/>
              <a:t>of a set of </a:t>
            </a:r>
            <a:r>
              <a:rPr lang="en-US" i="1" dirty="0" smtClean="0"/>
              <a:t>n </a:t>
            </a:r>
            <a:r>
              <a:rPr lang="en-US" dirty="0" smtClean="0"/>
              <a:t>vectors S = {</a:t>
            </a:r>
            <a:r>
              <a:rPr lang="en-US" b="1" dirty="0" smtClean="0"/>
              <a:t>x</a:t>
            </a:r>
            <a:r>
              <a:rPr lang="en-US" baseline="-25000" dirty="0" smtClean="0"/>
              <a:t>1</a:t>
            </a:r>
            <a:r>
              <a:rPr lang="en-US" dirty="0" smtClean="0"/>
              <a:t>…</a:t>
            </a:r>
            <a:r>
              <a:rPr lang="en-US" b="1" dirty="0" smtClean="0"/>
              <a:t>x</a:t>
            </a:r>
            <a:r>
              <a:rPr lang="en-US" i="1" baseline="-25000" dirty="0" smtClean="0"/>
              <a:t>n</a:t>
            </a:r>
            <a:r>
              <a:rPr lang="en-US" dirty="0" smtClean="0"/>
              <a:t>} is the </a:t>
            </a:r>
            <a:r>
              <a:rPr lang="en-US" i="1" dirty="0" err="1" smtClean="0"/>
              <a:t>n</a:t>
            </a:r>
            <a:r>
              <a:rPr lang="en-US" dirty="0" err="1" smtClean="0"/>
              <a:t>×</a:t>
            </a:r>
            <a:r>
              <a:rPr lang="en-US" i="1" dirty="0" err="1" smtClean="0"/>
              <a:t>n</a:t>
            </a:r>
            <a:r>
              <a:rPr lang="en-US" dirty="0" smtClean="0"/>
              <a:t> matrix </a:t>
            </a:r>
            <a:r>
              <a:rPr lang="en-US" b="1" dirty="0" smtClean="0"/>
              <a:t>G</a:t>
            </a:r>
            <a:r>
              <a:rPr lang="en-US" dirty="0" smtClean="0"/>
              <a:t> with </a:t>
            </a:r>
            <a:r>
              <a:rPr lang="en-US" b="1" dirty="0" err="1" smtClean="0"/>
              <a:t>G</a:t>
            </a:r>
            <a:r>
              <a:rPr lang="en-US" baseline="-25000" dirty="0" err="1" smtClean="0"/>
              <a:t>ij</a:t>
            </a:r>
            <a:r>
              <a:rPr lang="en-US" dirty="0" smtClean="0"/>
              <a:t> = </a:t>
            </a:r>
            <a:r>
              <a:rPr lang="en-US" b="1" dirty="0" err="1" smtClean="0"/>
              <a:t>x</a:t>
            </a:r>
            <a:r>
              <a:rPr lang="en-US" baseline="-25000" dirty="0" err="1" smtClean="0"/>
              <a:t>i</a:t>
            </a:r>
            <a:r>
              <a:rPr lang="en-US" b="1" dirty="0" err="1" smtClean="0"/>
              <a:t>x</a:t>
            </a:r>
            <a:r>
              <a:rPr lang="en-US" baseline="-25000" dirty="0" err="1" smtClean="0"/>
              <a:t>j</a:t>
            </a:r>
            <a:r>
              <a:rPr lang="en-US" dirty="0"/>
              <a:t> </a:t>
            </a:r>
            <a:endParaRPr lang="en-US" dirty="0" smtClean="0"/>
          </a:p>
          <a:p>
            <a:pPr lvl="1"/>
            <a:r>
              <a:rPr lang="en-US" dirty="0" smtClean="0"/>
              <a:t>The kernel matrix is the Gram matrix of {</a:t>
            </a:r>
            <a:r>
              <a:rPr lang="en-US" dirty="0"/>
              <a:t>φ(</a:t>
            </a:r>
            <a:r>
              <a:rPr lang="en-US" b="1" dirty="0" smtClean="0"/>
              <a:t>x</a:t>
            </a:r>
            <a:r>
              <a:rPr lang="en-US" baseline="-25000" dirty="0" smtClean="0"/>
              <a:t>1</a:t>
            </a:r>
            <a:r>
              <a:rPr lang="en-US" dirty="0" smtClean="0"/>
              <a:t>), …,φ</a:t>
            </a:r>
            <a:r>
              <a:rPr lang="en-US" dirty="0"/>
              <a:t>(</a:t>
            </a:r>
            <a:r>
              <a:rPr lang="en-US" b="1" dirty="0" smtClean="0"/>
              <a:t>x</a:t>
            </a:r>
            <a:r>
              <a:rPr lang="en-US" i="1" baseline="-25000" dirty="0" smtClean="0"/>
              <a:t>n</a:t>
            </a:r>
            <a:r>
              <a:rPr lang="en-US" dirty="0" smtClean="0"/>
              <a:t>)} </a:t>
            </a:r>
          </a:p>
          <a:p>
            <a:pPr lvl="1"/>
            <a:r>
              <a:rPr lang="en-US" dirty="0" smtClean="0"/>
              <a:t>(size depends on the # of examples, not dimensionality) </a:t>
            </a:r>
          </a:p>
          <a:p>
            <a:endParaRPr lang="en-US" sz="2800" dirty="0" smtClean="0"/>
          </a:p>
          <a:p>
            <a:r>
              <a:rPr lang="en-US" dirty="0" smtClean="0"/>
              <a:t>Direct option: </a:t>
            </a:r>
          </a:p>
          <a:p>
            <a:pPr lvl="1"/>
            <a:r>
              <a:rPr lang="en-US" dirty="0" smtClean="0"/>
              <a:t>If you have the φ(</a:t>
            </a:r>
            <a:r>
              <a:rPr lang="en-US" b="1" dirty="0" smtClean="0"/>
              <a:t>x</a:t>
            </a:r>
            <a:r>
              <a:rPr lang="en-US" baseline="-25000" dirty="0" smtClean="0"/>
              <a:t>i</a:t>
            </a:r>
            <a:r>
              <a:rPr lang="en-US" dirty="0" smtClean="0"/>
              <a:t>), you have the Gram matrix (and it’s easy to see that it will be positive semi-definite)</a:t>
            </a:r>
          </a:p>
          <a:p>
            <a:r>
              <a:rPr lang="en-US" dirty="0" smtClean="0"/>
              <a:t>Indirect:</a:t>
            </a:r>
          </a:p>
          <a:p>
            <a:pPr lvl="1"/>
            <a:r>
              <a:rPr lang="en-US" dirty="0" smtClean="0"/>
              <a:t>If you have the Kernel, write down the Kernel matrix </a:t>
            </a:r>
            <a:r>
              <a:rPr lang="en-US" dirty="0" err="1" smtClean="0">
                <a:latin typeface="Calibri"/>
              </a:rPr>
              <a:t>K</a:t>
            </a:r>
            <a:r>
              <a:rPr lang="en-US" baseline="-25000" dirty="0" err="1" smtClean="0">
                <a:latin typeface="Calibri"/>
              </a:rPr>
              <a:t>ij</a:t>
            </a:r>
            <a:r>
              <a:rPr lang="en-US" dirty="0" smtClean="0"/>
              <a:t>, and show that it is a legitimate kernel, without an explicit construction of </a:t>
            </a:r>
            <a:r>
              <a:rPr lang="en-US" dirty="0"/>
              <a:t>φ(</a:t>
            </a:r>
            <a:r>
              <a:rPr lang="en-US" b="1" dirty="0"/>
              <a:t>x</a:t>
            </a:r>
            <a:r>
              <a:rPr lang="en-US" baseline="-25000" dirty="0"/>
              <a:t>i</a:t>
            </a:r>
            <a:r>
              <a:rPr lang="en-US" dirty="0"/>
              <a:t>)</a:t>
            </a:r>
            <a:r>
              <a:rPr lang="en-US" dirty="0" smtClean="0"/>
              <a:t/>
            </a:r>
            <a:br>
              <a:rPr lang="en-US" dirty="0" smtClean="0"/>
            </a:br>
            <a:endParaRPr lang="en-US" dirty="0" smtClean="0"/>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27</a:t>
            </a:fld>
            <a:endParaRPr lang="en-US" dirty="0"/>
          </a:p>
        </p:txBody>
      </p:sp>
    </p:spTree>
    <p:extLst>
      <p:ext uri="{BB962C8B-B14F-4D97-AF65-F5344CB8AC3E}">
        <p14:creationId xmlns:p14="http://schemas.microsoft.com/office/powerpoint/2010/main" val="330681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Properties of the kernel matrix </a:t>
            </a:r>
            <a:r>
              <a:rPr lang="en-US" b="1" dirty="0" smtClean="0"/>
              <a:t>K</a:t>
            </a:r>
            <a:endParaRPr lang="en-US" b="1" dirty="0"/>
          </a:p>
        </p:txBody>
      </p:sp>
      <p:sp>
        <p:nvSpPr>
          <p:cNvPr id="4" name="Content Placeholder 3"/>
          <p:cNvSpPr>
            <a:spLocks noGrp="1"/>
          </p:cNvSpPr>
          <p:nvPr>
            <p:ph idx="1"/>
          </p:nvPr>
        </p:nvSpPr>
        <p:spPr>
          <a:xfrm>
            <a:off x="457200" y="1600200"/>
            <a:ext cx="8358094" cy="4525963"/>
          </a:xfrm>
        </p:spPr>
        <p:txBody>
          <a:bodyPr>
            <a:normAutofit/>
          </a:bodyPr>
          <a:lstStyle/>
          <a:p>
            <a:r>
              <a:rPr lang="en-US" sz="2800" b="1" dirty="0" smtClean="0">
                <a:solidFill>
                  <a:schemeClr val="accent6"/>
                </a:solidFill>
              </a:rPr>
              <a:t>K</a:t>
            </a:r>
            <a:r>
              <a:rPr lang="en-US" sz="2800" dirty="0" smtClean="0">
                <a:solidFill>
                  <a:schemeClr val="accent6"/>
                </a:solidFill>
              </a:rPr>
              <a:t> is symmetric: </a:t>
            </a:r>
          </a:p>
          <a:p>
            <a:r>
              <a:rPr lang="en-US" sz="2800" b="1" dirty="0" err="1" smtClean="0"/>
              <a:t>K</a:t>
            </a:r>
            <a:r>
              <a:rPr lang="en-US" sz="2800" baseline="-25000" dirty="0" err="1" smtClean="0"/>
              <a:t>ij</a:t>
            </a:r>
            <a:r>
              <a:rPr lang="en-US" sz="2800" dirty="0" smtClean="0"/>
              <a:t> </a:t>
            </a:r>
            <a:r>
              <a:rPr lang="en-US" sz="2800" dirty="0"/>
              <a:t>= </a:t>
            </a:r>
            <a:r>
              <a:rPr lang="en-US" sz="2800" i="1" dirty="0"/>
              <a:t>k</a:t>
            </a:r>
            <a:r>
              <a:rPr lang="en-US" sz="2800" dirty="0"/>
              <a:t>(</a:t>
            </a:r>
            <a:r>
              <a:rPr lang="en-US" sz="2800" b="1" dirty="0"/>
              <a:t>x</a:t>
            </a:r>
            <a:r>
              <a:rPr lang="en-US" sz="2800" baseline="-25000" dirty="0"/>
              <a:t>i</a:t>
            </a:r>
            <a:r>
              <a:rPr lang="en-US" sz="2800" dirty="0"/>
              <a:t>, </a:t>
            </a:r>
            <a:r>
              <a:rPr lang="en-US" sz="2800" b="1" dirty="0" err="1"/>
              <a:t>x</a:t>
            </a:r>
            <a:r>
              <a:rPr lang="en-US" sz="2800" baseline="-25000" dirty="0" err="1"/>
              <a:t>j</a:t>
            </a:r>
            <a:r>
              <a:rPr lang="en-US" sz="2800" dirty="0" smtClean="0"/>
              <a:t>) = </a:t>
            </a:r>
            <a:r>
              <a:rPr lang="en-US" sz="2800" dirty="0" err="1"/>
              <a:t>φ</a:t>
            </a:r>
            <a:r>
              <a:rPr lang="en-US" sz="2800" dirty="0"/>
              <a:t>(</a:t>
            </a:r>
            <a:r>
              <a:rPr lang="en-US" sz="2800" b="1" dirty="0" smtClean="0"/>
              <a:t>x</a:t>
            </a:r>
            <a:r>
              <a:rPr lang="en-US" sz="2800" baseline="-25000" dirty="0"/>
              <a:t>i</a:t>
            </a:r>
            <a:r>
              <a:rPr lang="en-US" sz="2800" dirty="0" smtClean="0"/>
              <a:t>)</a:t>
            </a:r>
            <a:r>
              <a:rPr lang="en-US" sz="2800" dirty="0" err="1"/>
              <a:t>φ</a:t>
            </a:r>
            <a:r>
              <a:rPr lang="en-US" sz="2800" dirty="0" smtClean="0"/>
              <a:t>(</a:t>
            </a:r>
            <a:r>
              <a:rPr lang="en-US" sz="2800" b="1" dirty="0" err="1" smtClean="0"/>
              <a:t>x</a:t>
            </a:r>
            <a:r>
              <a:rPr lang="en-US" sz="2800" baseline="-25000" dirty="0" err="1"/>
              <a:t>j</a:t>
            </a:r>
            <a:r>
              <a:rPr lang="en-US" sz="2800" dirty="0" smtClean="0"/>
              <a:t>) = </a:t>
            </a:r>
            <a:r>
              <a:rPr lang="en-US" sz="2800" i="1" dirty="0" smtClean="0"/>
              <a:t>k</a:t>
            </a:r>
            <a:r>
              <a:rPr lang="en-US" sz="2800" dirty="0"/>
              <a:t>(</a:t>
            </a:r>
            <a:r>
              <a:rPr lang="en-US" sz="2800" b="1" dirty="0" err="1" smtClean="0"/>
              <a:t>x</a:t>
            </a:r>
            <a:r>
              <a:rPr lang="en-US" sz="2800" baseline="-25000" dirty="0" err="1" smtClean="0"/>
              <a:t>j</a:t>
            </a:r>
            <a:r>
              <a:rPr lang="en-US" sz="2800" dirty="0" smtClean="0"/>
              <a:t>, </a:t>
            </a:r>
            <a:r>
              <a:rPr lang="en-US" sz="2800" b="1" dirty="0" smtClean="0"/>
              <a:t>x</a:t>
            </a:r>
            <a:r>
              <a:rPr lang="en-US" sz="2800" baseline="-25000" dirty="0" smtClean="0"/>
              <a:t>i</a:t>
            </a:r>
            <a:r>
              <a:rPr lang="en-US" sz="2800" dirty="0" smtClean="0"/>
              <a:t>) = </a:t>
            </a:r>
            <a:r>
              <a:rPr lang="en-US" sz="2800" b="1" dirty="0" err="1" smtClean="0"/>
              <a:t>K</a:t>
            </a:r>
            <a:r>
              <a:rPr lang="en-US" sz="2800" baseline="-25000" dirty="0" err="1" smtClean="0"/>
              <a:t>ji</a:t>
            </a:r>
            <a:r>
              <a:rPr lang="en-US" sz="2800" baseline="-25000" dirty="0" smtClean="0"/>
              <a:t/>
            </a:r>
            <a:br>
              <a:rPr lang="en-US" sz="2800" baseline="-25000" dirty="0" smtClean="0"/>
            </a:br>
            <a:endParaRPr lang="en-US" sz="2800" dirty="0"/>
          </a:p>
          <a:p>
            <a:r>
              <a:rPr lang="en-US" sz="2800" b="1" dirty="0" smtClean="0">
                <a:solidFill>
                  <a:srgbClr val="C00000"/>
                </a:solidFill>
              </a:rPr>
              <a:t>K</a:t>
            </a:r>
            <a:r>
              <a:rPr lang="en-US" sz="2800" dirty="0" smtClean="0">
                <a:solidFill>
                  <a:srgbClr val="C00000"/>
                </a:solidFill>
              </a:rPr>
              <a:t> is positive semi-definite </a:t>
            </a:r>
            <a:r>
              <a:rPr lang="en-US" sz="2800" dirty="0" smtClean="0"/>
              <a:t>(∀ vectors </a:t>
            </a:r>
            <a:r>
              <a:rPr lang="en-US" sz="2800" b="1" dirty="0" smtClean="0"/>
              <a:t>v</a:t>
            </a:r>
            <a:r>
              <a:rPr lang="en-US" sz="2800" dirty="0" smtClean="0"/>
              <a:t>:  </a:t>
            </a:r>
            <a:r>
              <a:rPr lang="en-US" sz="2800" b="1" dirty="0" err="1" smtClean="0"/>
              <a:t>v</a:t>
            </a:r>
            <a:r>
              <a:rPr lang="en-US" sz="2800" baseline="30000" dirty="0" err="1" smtClean="0"/>
              <a:t>T</a:t>
            </a:r>
            <a:r>
              <a:rPr lang="en-US" sz="2800" b="1" dirty="0" err="1" smtClean="0"/>
              <a:t>Kv</a:t>
            </a:r>
            <a:r>
              <a:rPr lang="en-US" sz="2800" dirty="0" smtClean="0"/>
              <a:t> ≥0):</a:t>
            </a:r>
          </a:p>
          <a:p>
            <a:r>
              <a:rPr lang="en-US" sz="2800" dirty="0" smtClean="0"/>
              <a:t>Proof:</a:t>
            </a:r>
            <a:endParaRPr lang="en-US" sz="2800" dirty="0"/>
          </a:p>
          <a:p>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t>28</a:t>
            </a:fld>
            <a:endParaRPr lang="en-US" dirty="0"/>
          </a:p>
        </p:txBody>
      </p:sp>
      <p:graphicFrame>
        <p:nvGraphicFramePr>
          <p:cNvPr id="6" name="Object 5"/>
          <p:cNvGraphicFramePr>
            <a:graphicFrameLocks noChangeAspect="1"/>
          </p:cNvGraphicFramePr>
          <p:nvPr>
            <p:extLst/>
          </p:nvPr>
        </p:nvGraphicFramePr>
        <p:xfrm>
          <a:off x="1601320" y="3733800"/>
          <a:ext cx="7213974" cy="2767810"/>
        </p:xfrm>
        <a:graphic>
          <a:graphicData uri="http://schemas.openxmlformats.org/presentationml/2006/ole">
            <mc:AlternateContent xmlns:mc="http://schemas.openxmlformats.org/markup-compatibility/2006">
              <mc:Choice xmlns:v="urn:schemas-microsoft-com:vml" Requires="v">
                <p:oleObj spid="_x0000_s24580" name="Equation" r:id="rId3" imgW="9423400" imgH="3619500" progId="Equation.3">
                  <p:embed/>
                </p:oleObj>
              </mc:Choice>
              <mc:Fallback>
                <p:oleObj name="Equation" r:id="rId3" imgW="9423400" imgH="3619500" progId="Equation.3">
                  <p:embed/>
                  <p:pic>
                    <p:nvPicPr>
                      <p:cNvPr id="6" name="Object 5"/>
                      <p:cNvPicPr/>
                      <p:nvPr/>
                    </p:nvPicPr>
                    <p:blipFill>
                      <a:blip r:embed="rId4"/>
                      <a:stretch>
                        <a:fillRect/>
                      </a:stretch>
                    </p:blipFill>
                    <p:spPr>
                      <a:xfrm>
                        <a:off x="1601320" y="3733800"/>
                        <a:ext cx="7213974" cy="2767810"/>
                      </a:xfrm>
                      <a:prstGeom prst="rect">
                        <a:avLst/>
                      </a:prstGeom>
                    </p:spPr>
                  </p:pic>
                </p:oleObj>
              </mc:Fallback>
            </mc:AlternateContent>
          </a:graphicData>
        </a:graphic>
      </p:graphicFrame>
    </p:spTree>
    <p:extLst>
      <p:ext uri="{BB962C8B-B14F-4D97-AF65-F5344CB8AC3E}">
        <p14:creationId xmlns:p14="http://schemas.microsoft.com/office/powerpoint/2010/main" val="48088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Constructing New </a:t>
            </a:r>
            <a:r>
              <a:rPr lang="en-US" dirty="0"/>
              <a:t>K</a:t>
            </a:r>
            <a:r>
              <a:rPr lang="en-US" dirty="0" smtClean="0"/>
              <a:t>ernels</a:t>
            </a:r>
            <a:endParaRPr lang="en-US" dirty="0"/>
          </a:p>
        </p:txBody>
      </p:sp>
      <p:sp>
        <p:nvSpPr>
          <p:cNvPr id="7" name="Content Placeholder 6"/>
          <p:cNvSpPr>
            <a:spLocks noGrp="1"/>
          </p:cNvSpPr>
          <p:nvPr>
            <p:ph idx="1"/>
          </p:nvPr>
        </p:nvSpPr>
        <p:spPr/>
        <p:txBody>
          <a:bodyPr>
            <a:normAutofit/>
          </a:bodyPr>
          <a:lstStyle/>
          <a:p>
            <a:pPr>
              <a:spcBef>
                <a:spcPts val="0"/>
              </a:spcBef>
              <a:spcAft>
                <a:spcPts val="1200"/>
              </a:spcAft>
            </a:pPr>
            <a:r>
              <a:rPr lang="en-US" sz="2600" dirty="0" smtClean="0"/>
              <a:t>You can construct new kernels </a:t>
            </a:r>
            <a:r>
              <a:rPr lang="en-US" sz="2600" i="1" dirty="0"/>
              <a:t>k’</a:t>
            </a:r>
            <a:r>
              <a:rPr lang="en-US" sz="2600" dirty="0"/>
              <a:t>(</a:t>
            </a:r>
            <a:r>
              <a:rPr lang="en-US" sz="2600" b="1" dirty="0"/>
              <a:t>x</a:t>
            </a:r>
            <a:r>
              <a:rPr lang="en-US" sz="2600" dirty="0"/>
              <a:t>, </a:t>
            </a:r>
            <a:r>
              <a:rPr lang="en-US" sz="2600" b="1" dirty="0"/>
              <a:t>x’</a:t>
            </a:r>
            <a:r>
              <a:rPr lang="en-US" sz="2600" dirty="0" smtClean="0"/>
              <a:t>) from existing ones:</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constant </a:t>
            </a:r>
            <a:r>
              <a:rPr lang="en-US" i="1" dirty="0" smtClean="0">
                <a:solidFill>
                  <a:schemeClr val="tx1"/>
                </a:solidFill>
              </a:rPr>
              <a:t>c</a:t>
            </a:r>
            <a:r>
              <a:rPr lang="en-US" dirty="0" smtClean="0">
                <a:solidFill>
                  <a:schemeClr val="tx1"/>
                </a:solidFill>
              </a:rPr>
              <a:t>:</a:t>
            </a:r>
            <a:r>
              <a:rPr lang="en-US" i="1" dirty="0" smtClean="0">
                <a:solidFill>
                  <a:schemeClr val="tx1"/>
                </a:solidFill>
              </a:rPr>
              <a:t> </a:t>
            </a:r>
            <a:br>
              <a:rPr lang="en-US" i="1" dirty="0" smtClean="0">
                <a:solidFill>
                  <a:schemeClr val="tx1"/>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err="1" smtClean="0">
                <a:solidFill>
                  <a:schemeClr val="accent1">
                    <a:lumMod val="75000"/>
                  </a:schemeClr>
                </a:solidFill>
              </a:rPr>
              <a:t>ck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function </a:t>
            </a:r>
            <a:r>
              <a:rPr lang="en-US" i="1" dirty="0" smtClean="0">
                <a:solidFill>
                  <a:schemeClr val="tx1"/>
                </a:solidFill>
              </a:rPr>
              <a:t>f </a:t>
            </a:r>
            <a:r>
              <a:rPr lang="en-US" dirty="0" smtClean="0">
                <a:solidFill>
                  <a:schemeClr val="tx1"/>
                </a:solidFill>
              </a:rPr>
              <a:t>applied to </a:t>
            </a:r>
            <a:r>
              <a:rPr lang="en-US" b="1" dirty="0" smtClean="0">
                <a:solidFill>
                  <a:schemeClr val="tx1"/>
                </a:solidFill>
              </a:rPr>
              <a:t>x</a:t>
            </a:r>
            <a:r>
              <a:rPr lang="en-US" i="1" dirty="0" smtClean="0">
                <a:solidFill>
                  <a:schemeClr val="tx1"/>
                </a:solidFill>
              </a:rPr>
              <a:t> </a:t>
            </a:r>
            <a:r>
              <a:rPr lang="en-US" dirty="0" smtClean="0">
                <a:solidFill>
                  <a:schemeClr val="tx1"/>
                </a:solidFill>
              </a:rPr>
              <a:t>and</a:t>
            </a:r>
            <a:r>
              <a:rPr lang="en-US" i="1" dirty="0">
                <a:solidFill>
                  <a:schemeClr val="tx1"/>
                </a:solidFill>
              </a:rPr>
              <a:t> </a:t>
            </a:r>
            <a:r>
              <a:rPr lang="en-US" b="1" dirty="0" smtClean="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f</a:t>
            </a:r>
            <a:r>
              <a:rPr lang="en-US" dirty="0" smtClean="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f</a:t>
            </a:r>
            <a:r>
              <a:rPr lang="en-US" dirty="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Applying a polynomial (with non-negative coefficients) to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P</a:t>
            </a:r>
            <a:r>
              <a:rPr lang="en-US" dirty="0" smtClean="0">
                <a:solidFill>
                  <a:schemeClr val="accent1">
                    <a:lumMod val="75000"/>
                  </a:schemeClr>
                </a:solidFill>
              </a:rPr>
              <a:t>( </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with </a:t>
            </a:r>
            <a:r>
              <a:rPr lang="en-US" i="1" dirty="0">
                <a:solidFill>
                  <a:schemeClr val="accent1">
                    <a:lumMod val="75000"/>
                  </a:schemeClr>
                </a:solidFill>
              </a:rPr>
              <a:t>P</a:t>
            </a:r>
            <a:r>
              <a:rPr lang="en-US" dirty="0">
                <a:solidFill>
                  <a:schemeClr val="accent1">
                    <a:lumMod val="75000"/>
                  </a:schemeClr>
                </a:solidFill>
              </a:rPr>
              <a:t>(</a:t>
            </a:r>
            <a:r>
              <a:rPr lang="en-US" i="1" dirty="0">
                <a:solidFill>
                  <a:schemeClr val="accent1">
                    <a:lumMod val="75000"/>
                  </a:schemeClr>
                </a:solidFill>
              </a:rPr>
              <a:t>z</a:t>
            </a:r>
            <a:r>
              <a:rPr lang="en-US" dirty="0">
                <a:solidFill>
                  <a:schemeClr val="accent1">
                    <a:lumMod val="75000"/>
                  </a:schemeClr>
                </a:solidFill>
              </a:rPr>
              <a:t>) = ∑</a:t>
            </a:r>
            <a:r>
              <a:rPr lang="en-US" i="1" baseline="-25000" dirty="0">
                <a:solidFill>
                  <a:schemeClr val="accent1">
                    <a:lumMod val="75000"/>
                  </a:schemeClr>
                </a:solidFill>
              </a:rPr>
              <a:t>i </a:t>
            </a:r>
            <a:r>
              <a:rPr lang="en-US" i="1" dirty="0" err="1">
                <a:solidFill>
                  <a:schemeClr val="accent1">
                    <a:lumMod val="75000"/>
                  </a:schemeClr>
                </a:solidFill>
              </a:rPr>
              <a:t>a</a:t>
            </a:r>
            <a:r>
              <a:rPr lang="en-US" i="1" baseline="-25000" dirty="0" err="1">
                <a:solidFill>
                  <a:schemeClr val="accent1">
                    <a:lumMod val="75000"/>
                  </a:schemeClr>
                </a:solidFill>
              </a:rPr>
              <a:t>i</a:t>
            </a:r>
            <a:r>
              <a:rPr lang="en-US" i="1" dirty="0" err="1">
                <a:solidFill>
                  <a:schemeClr val="accent1">
                    <a:lumMod val="75000"/>
                  </a:schemeClr>
                </a:solidFill>
              </a:rPr>
              <a:t>z</a:t>
            </a:r>
            <a:r>
              <a:rPr lang="en-US" i="1" baseline="30000" dirty="0" err="1">
                <a:solidFill>
                  <a:schemeClr val="accent1">
                    <a:lumMod val="75000"/>
                  </a:schemeClr>
                </a:solidFill>
              </a:rPr>
              <a:t>i</a:t>
            </a:r>
            <a:r>
              <a:rPr lang="en-US" i="1" baseline="30000" dirty="0">
                <a:solidFill>
                  <a:schemeClr val="accent1">
                    <a:lumMod val="75000"/>
                  </a:schemeClr>
                </a:solidFill>
              </a:rPr>
              <a:t> </a:t>
            </a:r>
            <a:r>
              <a:rPr lang="en-US" i="1" dirty="0" smtClean="0">
                <a:solidFill>
                  <a:schemeClr val="accent1">
                    <a:lumMod val="75000"/>
                  </a:schemeClr>
                </a:solidFill>
              </a:rPr>
              <a:t> </a:t>
            </a:r>
            <a:r>
              <a:rPr lang="en-US" dirty="0" smtClean="0">
                <a:solidFill>
                  <a:schemeClr val="accent1">
                    <a:lumMod val="75000"/>
                  </a:schemeClr>
                </a:solidFill>
              </a:rPr>
              <a:t>and</a:t>
            </a:r>
            <a:r>
              <a:rPr lang="en-US" i="1" dirty="0" smtClean="0">
                <a:solidFill>
                  <a:schemeClr val="accent1">
                    <a:lumMod val="75000"/>
                  </a:schemeClr>
                </a:solidFill>
              </a:rPr>
              <a:t> a</a:t>
            </a:r>
            <a:r>
              <a:rPr lang="en-US" i="1" baseline="-25000" dirty="0" smtClean="0">
                <a:solidFill>
                  <a:schemeClr val="accent1">
                    <a:lumMod val="75000"/>
                  </a:schemeClr>
                </a:solidFill>
              </a:rPr>
              <a:t>i</a:t>
            </a:r>
            <a:r>
              <a:rPr lang="en-US" dirty="0">
                <a:solidFill>
                  <a:schemeClr val="accent1">
                    <a:lumMod val="75000"/>
                  </a:schemeClr>
                </a:solidFill>
              </a:rPr>
              <a:t>≥</a:t>
            </a:r>
            <a:r>
              <a:rPr lang="en-US" dirty="0" smtClean="0">
                <a:solidFill>
                  <a:schemeClr val="accent1">
                    <a:lumMod val="75000"/>
                  </a:schemeClr>
                </a:solidFill>
              </a:rPr>
              <a:t>0</a:t>
            </a:r>
          </a:p>
          <a:p>
            <a:pPr lvl="1">
              <a:spcBef>
                <a:spcPts val="0"/>
              </a:spcBef>
              <a:spcAft>
                <a:spcPts val="1200"/>
              </a:spcAft>
            </a:pPr>
            <a:r>
              <a:rPr lang="en-US" dirty="0" smtClean="0">
                <a:solidFill>
                  <a:schemeClr val="tx1"/>
                </a:solidFill>
              </a:rPr>
              <a:t>Exponentiating </a:t>
            </a:r>
            <a:r>
              <a:rPr lang="en-US" i="1" dirty="0" smtClean="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exp(</a:t>
            </a: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endParaRPr lang="en-US" sz="2400" dirty="0"/>
          </a:p>
          <a:p>
            <a:pPr lvl="1">
              <a:spcBef>
                <a:spcPts val="0"/>
              </a:spcBef>
              <a:spcAft>
                <a:spcPts val="1200"/>
              </a:spcAft>
            </a:pPr>
            <a:endParaRPr lang="en-US" sz="2400" dirty="0"/>
          </a:p>
        </p:txBody>
      </p:sp>
      <p:sp>
        <p:nvSpPr>
          <p:cNvPr id="3" name="Content Placeholder 2"/>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29</a:t>
            </a:fld>
            <a:endParaRPr lang="en-US" dirty="0"/>
          </a:p>
        </p:txBody>
      </p:sp>
    </p:spTree>
    <p:extLst>
      <p:ext uri="{BB962C8B-B14F-4D97-AF65-F5344CB8AC3E}">
        <p14:creationId xmlns:p14="http://schemas.microsoft.com/office/powerpoint/2010/main" val="403794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Disjunctions</a:t>
            </a:r>
          </a:p>
          <a:p>
            <a:endParaRPr lang="en-US" dirty="0"/>
          </a:p>
          <a:p>
            <a:r>
              <a:rPr lang="en-US" dirty="0" smtClean="0"/>
              <a:t>At least m of n:</a:t>
            </a:r>
          </a:p>
          <a:p>
            <a:endParaRPr lang="en-US" dirty="0"/>
          </a:p>
          <a:p>
            <a:endParaRPr lang="en-US" dirty="0" smtClean="0"/>
          </a:p>
          <a:p>
            <a:r>
              <a:rPr lang="en-US" dirty="0" smtClean="0"/>
              <a:t>Exclusive-OR:</a:t>
            </a:r>
          </a:p>
          <a:p>
            <a:endParaRPr lang="en-US" dirty="0"/>
          </a:p>
          <a:p>
            <a:r>
              <a:rPr lang="en-US" dirty="0" smtClean="0"/>
              <a:t>Non-trivial DNF  </a:t>
            </a:r>
            <a:endParaRPr lang="en-US" dirty="0"/>
          </a:p>
        </p:txBody>
      </p:sp>
      <p:sp>
        <p:nvSpPr>
          <p:cNvPr id="4" name="Content Placeholder 3"/>
          <p:cNvSpPr>
            <a:spLocks noGrp="1"/>
          </p:cNvSpPr>
          <p:nvPr>
            <p:ph sz="quarter" idx="13"/>
          </p:nvPr>
        </p:nvSpPr>
        <p:spPr/>
        <p:txBody>
          <a:bodyPr/>
          <a:lstStyle/>
          <a:p>
            <a:r>
              <a:rPr lang="en-US" dirty="0" smtClean="0"/>
              <a:t>Linear Functions</a:t>
            </a:r>
            <a:endParaRPr lang="en-US" dirty="0"/>
          </a:p>
        </p:txBody>
      </p:sp>
      <p:sp>
        <p:nvSpPr>
          <p:cNvPr id="28" name="Slide Number Placeholder 3"/>
          <p:cNvSpPr>
            <a:spLocks noGrp="1"/>
          </p:cNvSpPr>
          <p:nvPr>
            <p:ph type="sldNum" sz="quarter" idx="14"/>
          </p:nvPr>
        </p:nvSpPr>
        <p:spPr/>
        <p:txBody>
          <a:bodyPr/>
          <a:lstStyle/>
          <a:p>
            <a:fld id="{F393D753-1717-405C-A86D-7823E8E50413}" type="slidenum">
              <a:rPr lang="en-US"/>
              <a:pPr/>
              <a:t>3</a:t>
            </a:fld>
            <a:endParaRPr lang="en-US"/>
          </a:p>
        </p:txBody>
      </p:sp>
      <p:grpSp>
        <p:nvGrpSpPr>
          <p:cNvPr id="727043" name="Group 3"/>
          <p:cNvGrpSpPr>
            <a:grpSpLocks/>
          </p:cNvGrpSpPr>
          <p:nvPr/>
        </p:nvGrpSpPr>
        <p:grpSpPr bwMode="auto">
          <a:xfrm>
            <a:off x="1857375" y="1114425"/>
            <a:ext cx="5719763" cy="1171575"/>
            <a:chOff x="1920" y="862"/>
            <a:chExt cx="3603" cy="738"/>
          </a:xfrm>
        </p:grpSpPr>
        <p:sp>
          <p:nvSpPr>
            <p:cNvPr id="727044" name="Text Box 4"/>
            <p:cNvSpPr txBox="1">
              <a:spLocks noChangeArrowheads="1"/>
            </p:cNvSpPr>
            <p:nvPr/>
          </p:nvSpPr>
          <p:spPr bwMode="auto">
            <a:xfrm>
              <a:off x="1920" y="1020"/>
              <a:ext cx="5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i="1" u="none" dirty="0">
                  <a:solidFill>
                    <a:srgbClr val="0000FF"/>
                  </a:solidFill>
                  <a:latin typeface="Arial Narrow" pitchFamily="34" charset="0"/>
                </a:rPr>
                <a:t>f </a:t>
              </a:r>
              <a:r>
                <a:rPr lang="en-US" sz="2800" u="none" dirty="0">
                  <a:solidFill>
                    <a:srgbClr val="0000FF"/>
                  </a:solidFill>
                  <a:latin typeface="Arial Narrow" pitchFamily="34" charset="0"/>
                </a:rPr>
                <a:t>(x)</a:t>
              </a:r>
              <a:r>
                <a:rPr lang="en-US" sz="2400" u="none" dirty="0">
                  <a:solidFill>
                    <a:srgbClr val="0000FF"/>
                  </a:solidFill>
                  <a:latin typeface="Arial Narrow" pitchFamily="34" charset="0"/>
                </a:rPr>
                <a:t> =</a:t>
              </a:r>
            </a:p>
          </p:txBody>
        </p:sp>
        <p:sp>
          <p:nvSpPr>
            <p:cNvPr id="727045" name="Text Box 5"/>
            <p:cNvSpPr txBox="1">
              <a:spLocks noChangeArrowheads="1"/>
            </p:cNvSpPr>
            <p:nvPr/>
          </p:nvSpPr>
          <p:spPr bwMode="auto">
            <a:xfrm>
              <a:off x="2784" y="863"/>
              <a:ext cx="2739"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solidFill>
                    <a:srgbClr val="0000FF"/>
                  </a:solidFill>
                  <a:latin typeface="Arial Narrow" pitchFamily="34" charset="0"/>
                </a:rPr>
                <a:t> 1      if    </a:t>
              </a:r>
              <a:r>
                <a:rPr lang="en-US" sz="3200" u="none" dirty="0">
                  <a:solidFill>
                    <a:srgbClr val="0000FF"/>
                  </a:solidFill>
                  <a:latin typeface="Arial Narrow" pitchFamily="34" charset="0"/>
                </a:rPr>
                <a:t>w</a:t>
              </a:r>
              <a:r>
                <a:rPr lang="en-US" sz="1600" u="none" dirty="0">
                  <a:solidFill>
                    <a:srgbClr val="0000FF"/>
                  </a:solidFill>
                  <a:latin typeface="Arial Narrow" pitchFamily="34" charset="0"/>
                </a:rPr>
                <a:t>1 </a:t>
              </a:r>
              <a:r>
                <a:rPr lang="en-US" sz="3200" u="none" dirty="0">
                  <a:solidFill>
                    <a:srgbClr val="0000FF"/>
                  </a:solidFill>
                  <a:latin typeface="Arial Narrow" pitchFamily="34" charset="0"/>
                </a:rPr>
                <a:t>x</a:t>
              </a:r>
              <a:r>
                <a:rPr lang="en-US" sz="1600" u="none" dirty="0">
                  <a:solidFill>
                    <a:srgbClr val="0000FF"/>
                  </a:solidFill>
                  <a:latin typeface="Arial Narrow" pitchFamily="34" charset="0"/>
                </a:rPr>
                <a:t>1 + </a:t>
              </a:r>
              <a:r>
                <a:rPr lang="en-US" sz="3200" u="none" dirty="0">
                  <a:solidFill>
                    <a:srgbClr val="0000FF"/>
                  </a:solidFill>
                  <a:latin typeface="Arial Narrow" pitchFamily="34" charset="0"/>
                </a:rPr>
                <a:t>w</a:t>
              </a:r>
              <a:r>
                <a:rPr lang="en-US" sz="1600" u="none" dirty="0">
                  <a:solidFill>
                    <a:srgbClr val="0000FF"/>
                  </a:solidFill>
                  <a:latin typeface="Arial Narrow" pitchFamily="34" charset="0"/>
                </a:rPr>
                <a:t>2 </a:t>
              </a:r>
              <a:r>
                <a:rPr lang="en-US" sz="3200" u="none" dirty="0">
                  <a:solidFill>
                    <a:srgbClr val="0000FF"/>
                  </a:solidFill>
                  <a:latin typeface="Arial Narrow" pitchFamily="34" charset="0"/>
                </a:rPr>
                <a:t>x</a:t>
              </a:r>
              <a:r>
                <a:rPr lang="en-US" sz="1600" u="none" dirty="0">
                  <a:solidFill>
                    <a:srgbClr val="0000FF"/>
                  </a:solidFill>
                  <a:latin typeface="Arial Narrow" pitchFamily="34" charset="0"/>
                </a:rPr>
                <a:t>2 +. . . </a:t>
              </a:r>
              <a:r>
                <a:rPr lang="en-US" sz="3200" u="none" dirty="0" err="1">
                  <a:solidFill>
                    <a:srgbClr val="0000FF"/>
                  </a:solidFill>
                  <a:latin typeface="Arial Narrow" pitchFamily="34" charset="0"/>
                </a:rPr>
                <a:t>w</a:t>
              </a:r>
              <a:r>
                <a:rPr lang="en-US" sz="1600" u="none" dirty="0" err="1">
                  <a:solidFill>
                    <a:srgbClr val="0000FF"/>
                  </a:solidFill>
                  <a:latin typeface="Arial Narrow" pitchFamily="34" charset="0"/>
                </a:rPr>
                <a:t>n</a:t>
              </a:r>
              <a:r>
                <a:rPr lang="en-US" sz="1600" u="none" dirty="0">
                  <a:solidFill>
                    <a:srgbClr val="0000FF"/>
                  </a:solidFill>
                  <a:latin typeface="Arial Narrow" pitchFamily="34" charset="0"/>
                </a:rPr>
                <a:t> </a:t>
              </a:r>
              <a:r>
                <a:rPr lang="en-US" sz="3200" u="none" dirty="0" err="1">
                  <a:solidFill>
                    <a:srgbClr val="0000FF"/>
                  </a:solidFill>
                  <a:latin typeface="Arial Narrow" pitchFamily="34" charset="0"/>
                </a:rPr>
                <a:t>x</a:t>
              </a:r>
              <a:r>
                <a:rPr lang="en-US" sz="1600" u="none" dirty="0" err="1">
                  <a:solidFill>
                    <a:srgbClr val="0000FF"/>
                  </a:solidFill>
                  <a:latin typeface="Arial Narrow" pitchFamily="34" charset="0"/>
                </a:rPr>
                <a:t>n</a:t>
              </a:r>
              <a:r>
                <a:rPr lang="en-US" sz="1600" u="none" dirty="0">
                  <a:solidFill>
                    <a:srgbClr val="0000FF"/>
                  </a:solidFill>
                  <a:latin typeface="Arial Narrow" pitchFamily="34" charset="0"/>
                </a:rPr>
                <a:t> </a:t>
              </a:r>
              <a:r>
                <a:rPr lang="en-US" sz="2400" u="none" dirty="0">
                  <a:solidFill>
                    <a:srgbClr val="0000FF"/>
                  </a:solidFill>
                  <a:latin typeface="Arial Narrow" pitchFamily="34" charset="0"/>
                </a:rPr>
                <a:t>&gt;= </a:t>
              </a:r>
              <a:r>
                <a:rPr lang="en-US" sz="2400" u="none" dirty="0">
                  <a:solidFill>
                    <a:srgbClr val="0000FF"/>
                  </a:solidFill>
                  <a:latin typeface="Arial Narrow" pitchFamily="34" charset="0"/>
                  <a:sym typeface="Symbol" pitchFamily="18" charset="2"/>
                </a:rPr>
                <a:t></a:t>
              </a:r>
            </a:p>
            <a:p>
              <a:r>
                <a:rPr lang="en-US" sz="2400" u="none" dirty="0">
                  <a:solidFill>
                    <a:srgbClr val="0000FF"/>
                  </a:solidFill>
                  <a:latin typeface="Arial Narrow" pitchFamily="34" charset="0"/>
                  <a:sym typeface="Symbol" pitchFamily="18" charset="2"/>
                </a:rPr>
                <a:t> 0   </a:t>
              </a:r>
              <a:r>
                <a:rPr lang="en-US" sz="2400" u="none" dirty="0" smtClean="0">
                  <a:solidFill>
                    <a:srgbClr val="0000FF"/>
                  </a:solidFill>
                  <a:latin typeface="Arial Narrow" pitchFamily="34" charset="0"/>
                  <a:sym typeface="Symbol" pitchFamily="18" charset="2"/>
                </a:rPr>
                <a:t>   </a:t>
              </a:r>
              <a:r>
                <a:rPr lang="en-US" sz="2400" u="none" dirty="0">
                  <a:solidFill>
                    <a:srgbClr val="0000FF"/>
                  </a:solidFill>
                  <a:latin typeface="Arial Narrow" pitchFamily="34" charset="0"/>
                  <a:sym typeface="Symbol" pitchFamily="18" charset="2"/>
                </a:rPr>
                <a:t>Otherwise </a:t>
              </a:r>
              <a:endParaRPr lang="en-US" sz="2400" u="none" dirty="0">
                <a:solidFill>
                  <a:srgbClr val="0000FF"/>
                </a:solidFill>
                <a:latin typeface="Arial Narrow" pitchFamily="34" charset="0"/>
              </a:endParaRPr>
            </a:p>
            <a:p>
              <a:endParaRPr lang="en-US" dirty="0">
                <a:effectLst>
                  <a:outerShdw blurRad="38100" dist="38100" dir="2700000" algn="tl">
                    <a:srgbClr val="C0C0C0"/>
                  </a:outerShdw>
                </a:effectLst>
              </a:endParaRPr>
            </a:p>
          </p:txBody>
        </p:sp>
        <p:sp>
          <p:nvSpPr>
            <p:cNvPr id="727046" name="Text Box 6"/>
            <p:cNvSpPr txBox="1">
              <a:spLocks noChangeArrowheads="1"/>
            </p:cNvSpPr>
            <p:nvPr/>
          </p:nvSpPr>
          <p:spPr bwMode="auto">
            <a:xfrm>
              <a:off x="2496" y="862"/>
              <a:ext cx="24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u="none" dirty="0">
                  <a:solidFill>
                    <a:srgbClr val="0000FF"/>
                  </a:solidFill>
                  <a:latin typeface="Arial Narrow" pitchFamily="34" charset="0"/>
                </a:rPr>
                <a:t>{</a:t>
              </a:r>
            </a:p>
          </p:txBody>
        </p:sp>
      </p:grpSp>
      <p:sp>
        <p:nvSpPr>
          <p:cNvPr id="727056" name="Text Box 16"/>
          <p:cNvSpPr txBox="1">
            <a:spLocks noChangeArrowheads="1"/>
          </p:cNvSpPr>
          <p:nvPr/>
        </p:nvSpPr>
        <p:spPr bwMode="auto">
          <a:xfrm>
            <a:off x="3810000" y="4343400"/>
            <a:ext cx="30732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smtClean="0">
                <a:solidFill>
                  <a:srgbClr val="000066"/>
                </a:solidFill>
                <a:latin typeface="Arial Narrow" pitchFamily="34" charset="0"/>
              </a:rPr>
              <a:t>x</a:t>
            </a:r>
            <a:r>
              <a:rPr lang="en-US" sz="1600" u="none" dirty="0" smtClean="0">
                <a:solidFill>
                  <a:srgbClr val="000066"/>
                </a:solidFill>
                <a:latin typeface="Arial Narrow" pitchFamily="34" charset="0"/>
              </a:rPr>
              <a:t>2</a:t>
            </a:r>
            <a:r>
              <a:rPr lang="en-US" sz="2400" u="none" dirty="0" smtClean="0">
                <a:solidFill>
                  <a:srgbClr val="000066"/>
                </a:solidFill>
                <a:latin typeface="Arial Narrow" pitchFamily="34" charset="0"/>
              </a:rPr>
              <a:t> </a:t>
            </a:r>
            <a:r>
              <a:rPr lang="en-US" sz="2400" u="none" dirty="0">
                <a:solidFill>
                  <a:srgbClr val="000066"/>
                </a:solidFill>
                <a:latin typeface="Arial Narrow" pitchFamily="34" charset="0"/>
                <a:sym typeface="Symbol" pitchFamily="18" charset="2"/>
              </a:rPr>
              <a:t>v</a:t>
            </a:r>
            <a:r>
              <a:rPr lang="en-US" sz="2400" u="none" dirty="0">
                <a:solidFill>
                  <a:srgbClr val="000066"/>
                </a:solidFill>
                <a:latin typeface="Arial Narrow" pitchFamily="34" charset="0"/>
              </a:rPr>
              <a:t> </a:t>
            </a:r>
            <a:r>
              <a:rPr lang="en-US" sz="2400" u="none" dirty="0" smtClean="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2</a:t>
            </a:r>
            <a:r>
              <a:rPr lang="en-US" sz="2400" u="none" dirty="0">
                <a:solidFill>
                  <a:srgbClr val="000066"/>
                </a:solidFill>
                <a:latin typeface="Arial Narrow" pitchFamily="34" charset="0"/>
              </a:rPr>
              <a:t>)</a:t>
            </a:r>
            <a:endParaRPr lang="en-US" sz="1600" u="none" dirty="0">
              <a:solidFill>
                <a:srgbClr val="0000FF"/>
              </a:solidFill>
              <a:latin typeface="Arial Narrow" pitchFamily="34" charset="0"/>
            </a:endParaRPr>
          </a:p>
        </p:txBody>
      </p:sp>
      <p:sp>
        <p:nvSpPr>
          <p:cNvPr id="727058" name="Text Box 18"/>
          <p:cNvSpPr txBox="1">
            <a:spLocks noChangeArrowheads="1"/>
          </p:cNvSpPr>
          <p:nvPr/>
        </p:nvSpPr>
        <p:spPr bwMode="auto">
          <a:xfrm>
            <a:off x="4038600" y="5211763"/>
            <a:ext cx="28686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2</a:t>
            </a:r>
            <a:r>
              <a:rPr lang="en-US" sz="2400" u="none" dirty="0">
                <a:solidFill>
                  <a:srgbClr val="000066"/>
                </a:solidFill>
                <a:latin typeface="Arial Narrow" pitchFamily="34" charset="0"/>
              </a:rPr>
              <a:t>) </a:t>
            </a:r>
            <a:r>
              <a:rPr lang="en-US" sz="2400" u="none" dirty="0">
                <a:solidFill>
                  <a:srgbClr val="000066"/>
                </a:solidFill>
                <a:latin typeface="Arial Narrow" pitchFamily="34" charset="0"/>
                <a:sym typeface="Symbol" pitchFamily="18" charset="2"/>
              </a:rPr>
              <a:t>v</a:t>
            </a:r>
            <a:r>
              <a:rPr lang="en-US" sz="24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4</a:t>
            </a:r>
            <a:r>
              <a:rPr lang="en-US" sz="2400" u="none" dirty="0">
                <a:solidFill>
                  <a:srgbClr val="000066"/>
                </a:solidFill>
                <a:latin typeface="Arial Narrow" pitchFamily="34" charset="0"/>
              </a:rPr>
              <a:t>)</a:t>
            </a:r>
            <a:r>
              <a:rPr lang="en-US" sz="1600" u="none" dirty="0">
                <a:solidFill>
                  <a:srgbClr val="0000FF"/>
                </a:solidFill>
                <a:latin typeface="Arial Narrow" pitchFamily="34" charset="0"/>
              </a:rPr>
              <a:t> </a:t>
            </a:r>
          </a:p>
        </p:txBody>
      </p:sp>
      <p:sp>
        <p:nvSpPr>
          <p:cNvPr id="727059" name="Line 19"/>
          <p:cNvSpPr>
            <a:spLocks noChangeShapeType="1"/>
          </p:cNvSpPr>
          <p:nvPr/>
        </p:nvSpPr>
        <p:spPr bwMode="auto">
          <a:xfrm>
            <a:off x="381000" y="4267200"/>
            <a:ext cx="8305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27062" name="Object 22"/>
          <p:cNvGraphicFramePr>
            <a:graphicFrameLocks noChangeAspect="1"/>
          </p:cNvGraphicFramePr>
          <p:nvPr/>
        </p:nvGraphicFramePr>
        <p:xfrm>
          <a:off x="7859713" y="2286000"/>
          <a:ext cx="750887" cy="638175"/>
        </p:xfrm>
        <a:graphic>
          <a:graphicData uri="http://schemas.openxmlformats.org/presentationml/2006/ole">
            <mc:AlternateContent xmlns:mc="http://schemas.openxmlformats.org/markup-compatibility/2006">
              <mc:Choice xmlns:v="urn:schemas-microsoft-com:vml" Requires="v">
                <p:oleObj spid="_x0000_s15370" name="Clip" r:id="rId4" imgW="370800" imgH="315360" progId="MS_ClipArt_Gallery.2">
                  <p:embed/>
                </p:oleObj>
              </mc:Choice>
              <mc:Fallback>
                <p:oleObj name="Clip" r:id="rId4" imgW="370800" imgH="315360" progId="MS_ClipArt_Gallery.2">
                  <p:embed/>
                  <p:pic>
                    <p:nvPicPr>
                      <p:cNvPr id="727062"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713" y="2286000"/>
                        <a:ext cx="75088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63" name="Object 23"/>
          <p:cNvGraphicFramePr>
            <a:graphicFrameLocks noChangeAspect="1"/>
          </p:cNvGraphicFramePr>
          <p:nvPr/>
        </p:nvGraphicFramePr>
        <p:xfrm>
          <a:off x="7772400" y="4462463"/>
          <a:ext cx="838200" cy="719137"/>
        </p:xfrm>
        <a:graphic>
          <a:graphicData uri="http://schemas.openxmlformats.org/presentationml/2006/ole">
            <mc:AlternateContent xmlns:mc="http://schemas.openxmlformats.org/markup-compatibility/2006">
              <mc:Choice xmlns:v="urn:schemas-microsoft-com:vml" Requires="v">
                <p:oleObj spid="_x0000_s15371" name="Clip" r:id="rId6" imgW="4039200" imgH="3468960" progId="MS_ClipArt_Gallery.2">
                  <p:embed/>
                </p:oleObj>
              </mc:Choice>
              <mc:Fallback>
                <p:oleObj name="Clip" r:id="rId6" imgW="4039200" imgH="3468960" progId="MS_ClipArt_Gallery.2">
                  <p:embed/>
                  <p:pic>
                    <p:nvPicPr>
                      <p:cNvPr id="727063"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462463"/>
                        <a:ext cx="8382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64" name="Object 24"/>
          <p:cNvGraphicFramePr>
            <a:graphicFrameLocks noChangeAspect="1"/>
          </p:cNvGraphicFramePr>
          <p:nvPr/>
        </p:nvGraphicFramePr>
        <p:xfrm>
          <a:off x="7772400" y="5410200"/>
          <a:ext cx="838200" cy="719138"/>
        </p:xfrm>
        <a:graphic>
          <a:graphicData uri="http://schemas.openxmlformats.org/presentationml/2006/ole">
            <mc:AlternateContent xmlns:mc="http://schemas.openxmlformats.org/markup-compatibility/2006">
              <mc:Choice xmlns:v="urn:schemas-microsoft-com:vml" Requires="v">
                <p:oleObj spid="_x0000_s15372" name="Clip" r:id="rId8" imgW="4039200" imgH="3468960" progId="MS_ClipArt_Gallery.2">
                  <p:embed/>
                </p:oleObj>
              </mc:Choice>
              <mc:Fallback>
                <p:oleObj name="Clip" r:id="rId8" imgW="4039200" imgH="3468960" progId="MS_ClipArt_Gallery.2">
                  <p:embed/>
                  <p:pic>
                    <p:nvPicPr>
                      <p:cNvPr id="727064"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5410200"/>
                        <a:ext cx="8382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65" name="Object 25"/>
          <p:cNvGraphicFramePr>
            <a:graphicFrameLocks noChangeAspect="1"/>
          </p:cNvGraphicFramePr>
          <p:nvPr/>
        </p:nvGraphicFramePr>
        <p:xfrm>
          <a:off x="7859713" y="3276600"/>
          <a:ext cx="750887" cy="638175"/>
        </p:xfrm>
        <a:graphic>
          <a:graphicData uri="http://schemas.openxmlformats.org/presentationml/2006/ole">
            <mc:AlternateContent xmlns:mc="http://schemas.openxmlformats.org/markup-compatibility/2006">
              <mc:Choice xmlns:v="urn:schemas-microsoft-com:vml" Requires="v">
                <p:oleObj spid="_x0000_s15373" name="Clip" r:id="rId9" imgW="370800" imgH="315360" progId="MS_ClipArt_Gallery.2">
                  <p:embed/>
                </p:oleObj>
              </mc:Choice>
              <mc:Fallback>
                <p:oleObj name="Clip" r:id="rId9" imgW="370800" imgH="315360" progId="MS_ClipArt_Gallery.2">
                  <p:embed/>
                  <p:pic>
                    <p:nvPicPr>
                      <p:cNvPr id="727065"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713" y="3276600"/>
                        <a:ext cx="75088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9"/>
          <p:cNvSpPr txBox="1">
            <a:spLocks noChangeArrowheads="1"/>
          </p:cNvSpPr>
          <p:nvPr/>
        </p:nvSpPr>
        <p:spPr bwMode="auto">
          <a:xfrm>
            <a:off x="3581400" y="2187523"/>
            <a:ext cx="2265363" cy="32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5</a:t>
            </a:r>
            <a:r>
              <a:rPr lang="en-US" sz="1600" u="none" dirty="0">
                <a:solidFill>
                  <a:srgbClr val="0000FF"/>
                </a:solidFill>
                <a:latin typeface="Arial Narrow" pitchFamily="34" charset="0"/>
              </a:rPr>
              <a:t> </a:t>
            </a:r>
          </a:p>
        </p:txBody>
      </p:sp>
      <p:sp>
        <p:nvSpPr>
          <p:cNvPr id="33" name="Text Box 10"/>
          <p:cNvSpPr txBox="1">
            <a:spLocks noChangeArrowheads="1"/>
          </p:cNvSpPr>
          <p:nvPr/>
        </p:nvSpPr>
        <p:spPr bwMode="auto">
          <a:xfrm>
            <a:off x="3578225" y="2514600"/>
            <a:ext cx="3508375" cy="32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 </a:t>
            </a:r>
            <a:r>
              <a:rPr lang="en-US" sz="2400" u="none" dirty="0">
                <a:solidFill>
                  <a:srgbClr val="000066"/>
                </a:solidFill>
                <a:latin typeface="Arial Narrow" pitchFamily="34" charset="0"/>
              </a:rPr>
              <a:t>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 </a:t>
            </a:r>
            <a:r>
              <a:rPr lang="en-US" sz="2400" u="none" dirty="0">
                <a:solidFill>
                  <a:srgbClr val="000066"/>
                </a:solidFill>
                <a:latin typeface="Arial Narrow" pitchFamily="34" charset="0"/>
              </a:rPr>
              <a:t>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5 </a:t>
            </a:r>
            <a:r>
              <a:rPr lang="en-US" sz="2400" u="none" dirty="0">
                <a:solidFill>
                  <a:srgbClr val="000066"/>
                </a:solidFill>
                <a:latin typeface="Arial Narrow" pitchFamily="34" charset="0"/>
              </a:rPr>
              <a:t>&gt;= 1)</a:t>
            </a:r>
          </a:p>
        </p:txBody>
      </p:sp>
      <p:sp>
        <p:nvSpPr>
          <p:cNvPr id="34" name="Text Box 13"/>
          <p:cNvSpPr txBox="1">
            <a:spLocks noChangeArrowheads="1"/>
          </p:cNvSpPr>
          <p:nvPr/>
        </p:nvSpPr>
        <p:spPr bwMode="auto">
          <a:xfrm>
            <a:off x="3859212" y="3065990"/>
            <a:ext cx="3455988" cy="35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a:solidFill>
                  <a:srgbClr val="000066"/>
                </a:solidFill>
                <a:latin typeface="Arial Narrow" pitchFamily="34" charset="0"/>
              </a:rPr>
              <a:t>y</a:t>
            </a:r>
            <a:r>
              <a:rPr lang="en-US" sz="2400" u="none">
                <a:solidFill>
                  <a:srgbClr val="000066"/>
                </a:solidFill>
                <a:latin typeface="Arial Narrow" pitchFamily="34" charset="0"/>
              </a:rPr>
              <a:t> = </a:t>
            </a:r>
            <a:r>
              <a:rPr lang="en-US" sz="1600" u="none">
                <a:solidFill>
                  <a:srgbClr val="000066"/>
                </a:solidFill>
                <a:latin typeface="Arial Narrow" pitchFamily="34" charset="0"/>
              </a:rPr>
              <a:t> </a:t>
            </a:r>
            <a:r>
              <a:rPr lang="en-US" sz="2400" u="none">
                <a:solidFill>
                  <a:srgbClr val="000066"/>
                </a:solidFill>
                <a:latin typeface="Arial Narrow" pitchFamily="34" charset="0"/>
              </a:rPr>
              <a:t>at least 2 of {</a:t>
            </a:r>
            <a:r>
              <a:rPr lang="en-US" sz="3200" u="none">
                <a:solidFill>
                  <a:srgbClr val="000066"/>
                </a:solidFill>
                <a:latin typeface="Arial Narrow" pitchFamily="34" charset="0"/>
              </a:rPr>
              <a:t>x</a:t>
            </a:r>
            <a:r>
              <a:rPr lang="en-US" sz="1600" u="none">
                <a:solidFill>
                  <a:srgbClr val="000066"/>
                </a:solidFill>
                <a:latin typeface="Arial Narrow" pitchFamily="34" charset="0"/>
              </a:rPr>
              <a:t>1 </a:t>
            </a:r>
            <a:r>
              <a:rPr lang="en-US" sz="1600" u="none">
                <a:solidFill>
                  <a:srgbClr val="000066"/>
                </a:solidFill>
                <a:latin typeface="Arial Narrow" pitchFamily="34" charset="0"/>
                <a:sym typeface="Symbol" pitchFamily="18" charset="2"/>
              </a:rPr>
              <a:t>,</a:t>
            </a:r>
            <a:r>
              <a:rPr lang="en-US" sz="1600" u="none">
                <a:solidFill>
                  <a:srgbClr val="000066"/>
                </a:solidFill>
                <a:latin typeface="Arial Narrow" pitchFamily="34" charset="0"/>
              </a:rPr>
              <a:t>  </a:t>
            </a:r>
            <a:r>
              <a:rPr lang="en-US" sz="3200" u="none">
                <a:solidFill>
                  <a:srgbClr val="000066"/>
                </a:solidFill>
                <a:latin typeface="Arial Narrow" pitchFamily="34" charset="0"/>
              </a:rPr>
              <a:t>x</a:t>
            </a:r>
            <a:r>
              <a:rPr lang="en-US" sz="1600" u="none">
                <a:solidFill>
                  <a:srgbClr val="000066"/>
                </a:solidFill>
                <a:latin typeface="Arial Narrow" pitchFamily="34" charset="0"/>
              </a:rPr>
              <a:t>3 ,   </a:t>
            </a:r>
            <a:r>
              <a:rPr lang="en-US" sz="3200" u="none">
                <a:solidFill>
                  <a:srgbClr val="000066"/>
                </a:solidFill>
                <a:latin typeface="Arial Narrow" pitchFamily="34" charset="0"/>
              </a:rPr>
              <a:t>x</a:t>
            </a:r>
            <a:r>
              <a:rPr lang="en-US" sz="1600" u="none">
                <a:solidFill>
                  <a:srgbClr val="000066"/>
                </a:solidFill>
                <a:latin typeface="Arial Narrow" pitchFamily="34" charset="0"/>
              </a:rPr>
              <a:t>5</a:t>
            </a:r>
            <a:r>
              <a:rPr lang="en-US" sz="2400" u="none">
                <a:solidFill>
                  <a:srgbClr val="000066"/>
                </a:solidFill>
                <a:latin typeface="Arial Narrow" pitchFamily="34" charset="0"/>
              </a:rPr>
              <a:t>}</a:t>
            </a:r>
            <a:r>
              <a:rPr lang="en-US" sz="1600" u="none">
                <a:solidFill>
                  <a:srgbClr val="0000FF"/>
                </a:solidFill>
                <a:latin typeface="Arial Narrow" pitchFamily="34" charset="0"/>
              </a:rPr>
              <a:t> </a:t>
            </a:r>
            <a:endParaRPr lang="en-US" sz="2400" u="none">
              <a:solidFill>
                <a:srgbClr val="0000FF"/>
              </a:solidFill>
              <a:latin typeface="Arial Narrow" pitchFamily="34" charset="0"/>
            </a:endParaRPr>
          </a:p>
        </p:txBody>
      </p:sp>
      <p:sp>
        <p:nvSpPr>
          <p:cNvPr id="35" name="Text Box 14"/>
          <p:cNvSpPr txBox="1">
            <a:spLocks noChangeArrowheads="1"/>
          </p:cNvSpPr>
          <p:nvPr/>
        </p:nvSpPr>
        <p:spPr bwMode="auto">
          <a:xfrm>
            <a:off x="3859212" y="3429000"/>
            <a:ext cx="3438525" cy="35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 </a:t>
            </a:r>
            <a:r>
              <a:rPr lang="en-US" sz="2400" u="none" dirty="0">
                <a:solidFill>
                  <a:srgbClr val="000066"/>
                </a:solidFill>
                <a:latin typeface="Arial Narrow" pitchFamily="34" charset="0"/>
              </a:rPr>
              <a:t>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 </a:t>
            </a:r>
            <a:r>
              <a:rPr lang="en-US" sz="2400" u="none" dirty="0">
                <a:solidFill>
                  <a:srgbClr val="000066"/>
                </a:solidFill>
                <a:latin typeface="Arial Narrow" pitchFamily="34" charset="0"/>
              </a:rPr>
              <a:t>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5 </a:t>
            </a:r>
            <a:r>
              <a:rPr lang="en-US" sz="2400" u="none" dirty="0">
                <a:solidFill>
                  <a:srgbClr val="000066"/>
                </a:solidFill>
                <a:latin typeface="Arial Narrow" pitchFamily="34" charset="0"/>
              </a:rPr>
              <a:t>&gt;=2)</a:t>
            </a:r>
          </a:p>
        </p:txBody>
      </p:sp>
    </p:spTree>
    <p:extLst>
      <p:ext uri="{BB962C8B-B14F-4D97-AF65-F5344CB8AC3E}">
        <p14:creationId xmlns:p14="http://schemas.microsoft.com/office/powerpoint/2010/main" val="134650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A46ED1E-4D44-4B7C-9567-12BAA6F94DB7}" type="slidenum">
              <a:rPr lang="en-US"/>
              <a:pPr>
                <a:defRPr/>
              </a:pPr>
              <a:t>30</a:t>
            </a:fld>
            <a:endParaRPr lang="en-US"/>
          </a:p>
        </p:txBody>
      </p:sp>
      <p:sp>
        <p:nvSpPr>
          <p:cNvPr id="19461" name="Rectangle 2"/>
          <p:cNvSpPr>
            <a:spLocks noGrp="1" noChangeArrowheads="1"/>
          </p:cNvSpPr>
          <p:nvPr>
            <p:ph type="body" idx="1"/>
          </p:nvPr>
        </p:nvSpPr>
        <p:spPr>
          <a:xfrm>
            <a:off x="381000" y="1676400"/>
            <a:ext cx="8458200" cy="4343400"/>
          </a:xfrm>
        </p:spPr>
        <p:txBody>
          <a:bodyPr/>
          <a:lstStyle/>
          <a:p>
            <a:pPr eaLnBrk="1" hangingPunct="1">
              <a:lnSpc>
                <a:spcPct val="90000"/>
              </a:lnSpc>
              <a:spcBef>
                <a:spcPct val="0"/>
              </a:spcBef>
              <a:buFontTx/>
              <a:buNone/>
            </a:pPr>
            <a:endParaRPr lang="en-US" sz="2400" dirty="0" smtClean="0"/>
          </a:p>
          <a:p>
            <a:pPr eaLnBrk="1" hangingPunct="1">
              <a:lnSpc>
                <a:spcPct val="90000"/>
              </a:lnSpc>
              <a:spcBef>
                <a:spcPct val="0"/>
              </a:spcBef>
            </a:pPr>
            <a:r>
              <a:rPr lang="en-US" dirty="0"/>
              <a:t>A method to  run Perceptron on a very large feature set, without incurring the cost of keeping a very large weight vector. </a:t>
            </a:r>
          </a:p>
          <a:p>
            <a:pPr eaLnBrk="1" hangingPunct="1">
              <a:lnSpc>
                <a:spcPct val="90000"/>
              </a:lnSpc>
              <a:spcBef>
                <a:spcPct val="0"/>
              </a:spcBef>
            </a:pPr>
            <a:endParaRPr lang="en-US" dirty="0" smtClean="0"/>
          </a:p>
          <a:p>
            <a:pPr eaLnBrk="1" hangingPunct="1">
              <a:lnSpc>
                <a:spcPct val="90000"/>
              </a:lnSpc>
              <a:spcBef>
                <a:spcPct val="0"/>
              </a:spcBef>
            </a:pPr>
            <a:r>
              <a:rPr lang="en-US" dirty="0" smtClean="0"/>
              <a:t>Computing </a:t>
            </a:r>
            <a:r>
              <a:rPr lang="en-US" dirty="0"/>
              <a:t>the weight vector can </a:t>
            </a:r>
            <a:r>
              <a:rPr lang="en-US" dirty="0" smtClean="0"/>
              <a:t>be </a:t>
            </a:r>
            <a:r>
              <a:rPr lang="en-US" dirty="0"/>
              <a:t>done in the original feature space.</a:t>
            </a:r>
          </a:p>
          <a:p>
            <a:pPr eaLnBrk="1" hangingPunct="1">
              <a:lnSpc>
                <a:spcPct val="90000"/>
              </a:lnSpc>
              <a:spcBef>
                <a:spcPct val="0"/>
              </a:spcBef>
            </a:pPr>
            <a:endParaRPr lang="en-US" dirty="0" smtClean="0"/>
          </a:p>
          <a:p>
            <a:pPr eaLnBrk="1" hangingPunct="1">
              <a:lnSpc>
                <a:spcPct val="90000"/>
              </a:lnSpc>
              <a:spcBef>
                <a:spcPct val="0"/>
              </a:spcBef>
            </a:pPr>
            <a:r>
              <a:rPr lang="en-US" dirty="0" smtClean="0">
                <a:solidFill>
                  <a:schemeClr val="accent1"/>
                </a:solidFill>
              </a:rPr>
              <a:t>Notice</a:t>
            </a:r>
            <a:r>
              <a:rPr lang="en-US" dirty="0">
                <a:solidFill>
                  <a:schemeClr val="accent1"/>
                </a:solidFill>
              </a:rPr>
              <a:t>:</a:t>
            </a:r>
            <a:r>
              <a:rPr lang="en-US" dirty="0">
                <a:solidFill>
                  <a:srgbClr val="FFC000"/>
                </a:solidFill>
              </a:rPr>
              <a:t> </a:t>
            </a:r>
            <a:r>
              <a:rPr lang="en-US" dirty="0"/>
              <a:t>this pertains only to </a:t>
            </a:r>
            <a:r>
              <a:rPr lang="en-US" dirty="0">
                <a:solidFill>
                  <a:schemeClr val="accent1"/>
                </a:solidFill>
              </a:rPr>
              <a:t>efficiency:</a:t>
            </a:r>
            <a:r>
              <a:rPr lang="en-US" dirty="0"/>
              <a:t> </a:t>
            </a:r>
            <a:r>
              <a:rPr lang="en-US" dirty="0" smtClean="0"/>
              <a:t>the </a:t>
            </a:r>
            <a:r>
              <a:rPr lang="en-US" dirty="0"/>
              <a:t>classifier is identical to the one you get by blowing up the feature space.</a:t>
            </a:r>
          </a:p>
          <a:p>
            <a:pPr eaLnBrk="1" hangingPunct="1">
              <a:lnSpc>
                <a:spcPct val="90000"/>
              </a:lnSpc>
              <a:spcBef>
                <a:spcPct val="0"/>
              </a:spcBef>
            </a:pPr>
            <a:r>
              <a:rPr lang="en-US" dirty="0">
                <a:solidFill>
                  <a:schemeClr val="accent1"/>
                </a:solidFill>
              </a:rPr>
              <a:t>Generalization</a:t>
            </a:r>
            <a:r>
              <a:rPr lang="en-US" dirty="0"/>
              <a:t> is still relative to the real dimensionality (or, related properties).</a:t>
            </a:r>
          </a:p>
          <a:p>
            <a:pPr eaLnBrk="1" hangingPunct="1">
              <a:lnSpc>
                <a:spcPct val="90000"/>
              </a:lnSpc>
              <a:spcBef>
                <a:spcPct val="0"/>
              </a:spcBef>
            </a:pPr>
            <a:r>
              <a:rPr lang="en-US" dirty="0"/>
              <a:t>Kernels were popularized by </a:t>
            </a:r>
            <a:r>
              <a:rPr lang="en-US" dirty="0" smtClean="0"/>
              <a:t>SVMs but apply to a range of models, Perceptron, Gaussian Models, PCAs, etc. </a:t>
            </a:r>
            <a:endParaRPr lang="en-US" dirty="0"/>
          </a:p>
          <a:p>
            <a:pPr algn="ctr" eaLnBrk="1" hangingPunct="1">
              <a:lnSpc>
                <a:spcPct val="90000"/>
              </a:lnSpc>
              <a:spcBef>
                <a:spcPct val="0"/>
              </a:spcBef>
              <a:buFontTx/>
              <a:buNone/>
            </a:pPr>
            <a:endParaRPr lang="en-US" sz="2400" dirty="0" smtClean="0">
              <a:solidFill>
                <a:srgbClr val="FF0000"/>
              </a:solidFill>
            </a:endParaRPr>
          </a:p>
        </p:txBody>
      </p:sp>
      <p:sp>
        <p:nvSpPr>
          <p:cNvPr id="19462" name="Rectangle 3"/>
          <p:cNvSpPr>
            <a:spLocks noGrp="1" noChangeArrowheads="1"/>
          </p:cNvSpPr>
          <p:nvPr>
            <p:ph type="title"/>
          </p:nvPr>
        </p:nvSpPr>
        <p:spPr>
          <a:xfrm>
            <a:off x="457200" y="152400"/>
            <a:ext cx="8229600" cy="1143000"/>
          </a:xfrm>
        </p:spPr>
        <p:txBody>
          <a:bodyPr/>
          <a:lstStyle/>
          <a:p>
            <a:pPr eaLnBrk="1" hangingPunct="1"/>
            <a:r>
              <a:rPr lang="en-US" dirty="0"/>
              <a:t>Summary – Kernel Based </a:t>
            </a:r>
            <a:r>
              <a:rPr lang="en-US" dirty="0" smtClean="0"/>
              <a:t>Methods</a:t>
            </a:r>
          </a:p>
        </p:txBody>
      </p:sp>
      <p:graphicFrame>
        <p:nvGraphicFramePr>
          <p:cNvPr id="2" name="Object 1"/>
          <p:cNvGraphicFramePr>
            <a:graphicFrameLocks noChangeAspect="1"/>
          </p:cNvGraphicFramePr>
          <p:nvPr/>
        </p:nvGraphicFramePr>
        <p:xfrm>
          <a:off x="1905000" y="1171575"/>
          <a:ext cx="4768850" cy="1114425"/>
        </p:xfrm>
        <a:graphic>
          <a:graphicData uri="http://schemas.openxmlformats.org/presentationml/2006/ole">
            <mc:AlternateContent xmlns:mc="http://schemas.openxmlformats.org/markup-compatibility/2006">
              <mc:Choice xmlns:v="urn:schemas-microsoft-com:vml" Requires="v">
                <p:oleObj spid="_x0000_s25604" name="Equation" r:id="rId4" imgW="2754720" imgH="647640" progId="Equation.3">
                  <p:embed/>
                </p:oleObj>
              </mc:Choice>
              <mc:Fallback>
                <p:oleObj name="Equation" r:id="rId4" imgW="2754720" imgH="64764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96350477"/>
      </p:ext>
    </p:extLst>
  </p:cSld>
  <p:clrMapOvr>
    <a:masterClrMapping/>
  </p:clrMapOvr>
  <p:transition>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3"/>
          <p:cNvSpPr>
            <a:spLocks noGrp="1" noChangeArrowheads="1"/>
          </p:cNvSpPr>
          <p:nvPr>
            <p:ph type="title"/>
          </p:nvPr>
        </p:nvSpPr>
        <p:spPr/>
        <p:txBody>
          <a:bodyPr/>
          <a:lstStyle/>
          <a:p>
            <a:pPr eaLnBrk="1" hangingPunct="1"/>
            <a:r>
              <a:rPr lang="en-US" smtClean="0"/>
              <a:t>Efficiency-Generalization Tradeoff</a:t>
            </a:r>
          </a:p>
        </p:txBody>
      </p:sp>
      <p:sp>
        <p:nvSpPr>
          <p:cNvPr id="19461" name="Rectangle 2"/>
          <p:cNvSpPr>
            <a:spLocks noGrp="1" noChangeArrowheads="1"/>
          </p:cNvSpPr>
          <p:nvPr>
            <p:ph idx="1"/>
          </p:nvPr>
        </p:nvSpPr>
        <p:spPr/>
        <p:txBody>
          <a:bodyPr/>
          <a:lstStyle/>
          <a:p>
            <a:pPr eaLnBrk="1" hangingPunct="1">
              <a:lnSpc>
                <a:spcPct val="90000"/>
              </a:lnSpc>
              <a:spcBef>
                <a:spcPct val="0"/>
              </a:spcBef>
            </a:pPr>
            <a:r>
              <a:rPr lang="en-US" sz="2400" dirty="0" smtClean="0"/>
              <a:t>There is a </a:t>
            </a:r>
            <a:r>
              <a:rPr lang="en-US" sz="2400" dirty="0" smtClean="0">
                <a:solidFill>
                  <a:srgbClr val="FF0000"/>
                </a:solidFill>
              </a:rPr>
              <a:t>tradeoff between the computational</a:t>
            </a:r>
            <a:r>
              <a:rPr lang="en-US" sz="2400" u="sng" dirty="0" smtClean="0">
                <a:solidFill>
                  <a:srgbClr val="FF0000"/>
                </a:solidFill>
              </a:rPr>
              <a:t> </a:t>
            </a:r>
            <a:r>
              <a:rPr lang="en-US" sz="2400" dirty="0" smtClean="0">
                <a:solidFill>
                  <a:srgbClr val="FF0000"/>
                </a:solidFill>
              </a:rPr>
              <a:t>efficiency</a:t>
            </a:r>
            <a:r>
              <a:rPr lang="en-US" sz="2400" dirty="0" smtClean="0"/>
              <a:t> with which these kernels can be computed </a:t>
            </a:r>
            <a:r>
              <a:rPr lang="en-US" sz="2400" dirty="0" smtClean="0">
                <a:solidFill>
                  <a:srgbClr val="FF0000"/>
                </a:solidFill>
              </a:rPr>
              <a:t>and the generalization ability</a:t>
            </a:r>
            <a:r>
              <a:rPr lang="en-US" sz="2400" dirty="0" smtClean="0"/>
              <a:t> of the classifier.  </a:t>
            </a:r>
          </a:p>
          <a:p>
            <a:pPr eaLnBrk="1" hangingPunct="1">
              <a:lnSpc>
                <a:spcPct val="90000"/>
              </a:lnSpc>
              <a:spcBef>
                <a:spcPct val="0"/>
              </a:spcBef>
              <a:buFontTx/>
              <a:buNone/>
            </a:pPr>
            <a:endParaRPr lang="en-US" sz="2400" dirty="0" smtClean="0"/>
          </a:p>
          <a:p>
            <a:pPr eaLnBrk="1" hangingPunct="1">
              <a:lnSpc>
                <a:spcPct val="90000"/>
              </a:lnSpc>
              <a:spcBef>
                <a:spcPct val="0"/>
              </a:spcBef>
              <a:buFontTx/>
              <a:buNone/>
            </a:pPr>
            <a:endParaRPr lang="en-US" sz="2400" dirty="0" smtClean="0"/>
          </a:p>
          <a:p>
            <a:pPr algn="just" eaLnBrk="1" hangingPunct="1">
              <a:lnSpc>
                <a:spcPct val="90000"/>
              </a:lnSpc>
              <a:spcBef>
                <a:spcPct val="0"/>
              </a:spcBef>
            </a:pPr>
            <a:r>
              <a:rPr lang="en-US" sz="2400" dirty="0" smtClean="0"/>
              <a:t>For example, using such kernels the </a:t>
            </a:r>
            <a:r>
              <a:rPr lang="en-US" sz="2400" dirty="0" smtClean="0">
                <a:solidFill>
                  <a:srgbClr val="FF0000"/>
                </a:solidFill>
              </a:rPr>
              <a:t>Perceptron algorithm can make an exponential number of mistakes</a:t>
            </a:r>
            <a:r>
              <a:rPr lang="en-US" sz="2400" dirty="0" smtClean="0"/>
              <a:t> even when learning simple functions. </a:t>
            </a:r>
            <a:r>
              <a:rPr lang="en-US" sz="1800" dirty="0" smtClean="0"/>
              <a:t>[Khardon,Roth,Servedio,NIPS’01; Ben David et al.]</a:t>
            </a:r>
          </a:p>
          <a:p>
            <a:pPr algn="just" eaLnBrk="1" hangingPunct="1">
              <a:lnSpc>
                <a:spcPct val="90000"/>
              </a:lnSpc>
              <a:spcBef>
                <a:spcPct val="0"/>
              </a:spcBef>
            </a:pPr>
            <a:endParaRPr lang="en-US" sz="1800" dirty="0" smtClean="0"/>
          </a:p>
          <a:p>
            <a:pPr algn="just" eaLnBrk="1" hangingPunct="1">
              <a:lnSpc>
                <a:spcPct val="90000"/>
              </a:lnSpc>
              <a:spcBef>
                <a:spcPct val="0"/>
              </a:spcBef>
            </a:pPr>
            <a:endParaRPr lang="en-US" sz="2400" dirty="0" smtClean="0"/>
          </a:p>
          <a:p>
            <a:pPr algn="just" eaLnBrk="1" hangingPunct="1">
              <a:lnSpc>
                <a:spcPct val="90000"/>
              </a:lnSpc>
              <a:spcBef>
                <a:spcPct val="0"/>
              </a:spcBef>
            </a:pPr>
            <a:r>
              <a:rPr lang="en-US" sz="2400" dirty="0" smtClean="0"/>
              <a:t>In addition, computing with kernels depends strongly on the number of examples. It turns out that </a:t>
            </a:r>
            <a:r>
              <a:rPr lang="en-US" sz="2400" dirty="0" smtClean="0">
                <a:solidFill>
                  <a:srgbClr val="FF0000"/>
                </a:solidFill>
              </a:rPr>
              <a:t>sometimes working in the blown up space is more efficient than using kernels. </a:t>
            </a:r>
            <a:r>
              <a:rPr lang="en-US" sz="1800" dirty="0" smtClean="0"/>
              <a:t>[Cumby,Roth,ICML’03]</a:t>
            </a:r>
          </a:p>
          <a:p>
            <a:pPr algn="ctr" eaLnBrk="1" hangingPunct="1">
              <a:lnSpc>
                <a:spcPct val="90000"/>
              </a:lnSpc>
              <a:spcBef>
                <a:spcPct val="0"/>
              </a:spcBef>
              <a:buFontTx/>
              <a:buNone/>
            </a:pPr>
            <a:endParaRPr lang="en-US" sz="2400" dirty="0" smtClean="0">
              <a:solidFill>
                <a:srgbClr val="FF0000"/>
              </a:solidFill>
            </a:endParaRPr>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pPr>
              <a:defRPr/>
            </a:pPr>
            <a:fld id="{0A46ED1E-4D44-4B7C-9567-12BAA6F94DB7}" type="slidenum">
              <a:rPr lang="en-US"/>
              <a:pPr>
                <a:defRPr/>
              </a:pPr>
              <a:t>31</a:t>
            </a:fld>
            <a:endParaRPr lang="en-US"/>
          </a:p>
        </p:txBody>
      </p:sp>
    </p:spTree>
    <p:extLst>
      <p:ext uri="{BB962C8B-B14F-4D97-AF65-F5344CB8AC3E}">
        <p14:creationId xmlns:p14="http://schemas.microsoft.com/office/powerpoint/2010/main" val="1807271730"/>
      </p:ext>
    </p:extLst>
  </p:cSld>
  <p:clrMapOvr>
    <a:masterClrMapping/>
  </p:clrMapOvr>
  <p:transition>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sz="4000" dirty="0" smtClean="0"/>
              <a:t>Explicit &amp; Implicit Kernels: Complexity</a:t>
            </a:r>
          </a:p>
        </p:txBody>
      </p:sp>
      <p:sp>
        <p:nvSpPr>
          <p:cNvPr id="23558" name="Rectangle 3"/>
          <p:cNvSpPr>
            <a:spLocks noGrp="1" noChangeArrowheads="1"/>
          </p:cNvSpPr>
          <p:nvPr>
            <p:ph idx="1"/>
          </p:nvPr>
        </p:nvSpPr>
        <p:spPr/>
        <p:txBody>
          <a:bodyPr/>
          <a:lstStyle/>
          <a:p>
            <a:pPr eaLnBrk="1" hangingPunct="1">
              <a:lnSpc>
                <a:spcPct val="90000"/>
              </a:lnSpc>
            </a:pPr>
            <a:r>
              <a:rPr lang="en-US" dirty="0" smtClean="0">
                <a:solidFill>
                  <a:srgbClr val="000099"/>
                </a:solidFill>
              </a:rPr>
              <a:t>Is it always worthwhile to define kernels and work in the dual space? </a:t>
            </a:r>
          </a:p>
          <a:p>
            <a:pPr eaLnBrk="1" hangingPunct="1">
              <a:lnSpc>
                <a:spcPct val="90000"/>
              </a:lnSpc>
            </a:pPr>
            <a:endParaRPr lang="en-US" dirty="0" smtClean="0">
              <a:solidFill>
                <a:srgbClr val="000099"/>
              </a:solidFill>
            </a:endParaRPr>
          </a:p>
          <a:p>
            <a:pPr eaLnBrk="1" hangingPunct="1">
              <a:lnSpc>
                <a:spcPct val="90000"/>
              </a:lnSpc>
            </a:pPr>
            <a:r>
              <a:rPr lang="en-US" dirty="0" smtClean="0">
                <a:solidFill>
                  <a:srgbClr val="000099"/>
                </a:solidFill>
              </a:rPr>
              <a:t>Computationally: </a:t>
            </a:r>
            <a:r>
              <a:rPr lang="en-US" sz="1600" dirty="0" smtClean="0">
                <a:solidFill>
                  <a:srgbClr val="000099"/>
                </a:solidFill>
              </a:rPr>
              <a:t>[</a:t>
            </a:r>
            <a:r>
              <a:rPr lang="en-US" sz="1600" dirty="0" err="1" smtClean="0">
                <a:solidFill>
                  <a:srgbClr val="000099"/>
                </a:solidFill>
              </a:rPr>
              <a:t>Cumby,Roth</a:t>
            </a:r>
            <a:r>
              <a:rPr lang="en-US" sz="1600" dirty="0" smtClean="0">
                <a:solidFill>
                  <a:srgbClr val="000099"/>
                </a:solidFill>
              </a:rPr>
              <a:t> 2003]</a:t>
            </a:r>
          </a:p>
          <a:p>
            <a:pPr lvl="1" eaLnBrk="1" hangingPunct="1">
              <a:lnSpc>
                <a:spcPct val="90000"/>
              </a:lnSpc>
            </a:pPr>
            <a:r>
              <a:rPr lang="en-US" dirty="0" smtClean="0">
                <a:solidFill>
                  <a:srgbClr val="000099"/>
                </a:solidFill>
              </a:rPr>
              <a:t>Dual space –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m</a:t>
            </a:r>
            <a:r>
              <a:rPr lang="en-US" baseline="30000" dirty="0" smtClean="0">
                <a:solidFill>
                  <a:srgbClr val="FF0000"/>
                </a:solidFill>
              </a:rPr>
              <a:t>2</a:t>
            </a:r>
            <a:r>
              <a:rPr lang="en-US" dirty="0" smtClean="0">
                <a:solidFill>
                  <a:srgbClr val="000099"/>
                </a:solidFill>
              </a:rPr>
              <a:t> vs, Primal Space – </a:t>
            </a:r>
            <a:r>
              <a:rPr lang="en-US" dirty="0" smtClean="0">
                <a:solidFill>
                  <a:srgbClr val="FF0000"/>
                </a:solidFill>
              </a:rPr>
              <a:t>t</a:t>
            </a:r>
            <a:r>
              <a:rPr lang="en-US" baseline="-25000" dirty="0" smtClean="0">
                <a:solidFill>
                  <a:srgbClr val="FF0000"/>
                </a:solidFill>
              </a:rPr>
              <a:t>2</a:t>
            </a:r>
            <a:r>
              <a:rPr lang="en-US" dirty="0" smtClean="0">
                <a:solidFill>
                  <a:srgbClr val="FF0000"/>
                </a:solidFill>
              </a:rPr>
              <a:t> m</a:t>
            </a:r>
          </a:p>
          <a:p>
            <a:pPr lvl="1" eaLnBrk="1" hangingPunct="1">
              <a:lnSpc>
                <a:spcPct val="90000"/>
              </a:lnSpc>
            </a:pPr>
            <a:r>
              <a:rPr lang="en-US" dirty="0" smtClean="0">
                <a:solidFill>
                  <a:srgbClr val="000099"/>
                </a:solidFill>
              </a:rPr>
              <a:t>Where </a:t>
            </a:r>
            <a:r>
              <a:rPr lang="en-US" dirty="0" smtClean="0">
                <a:solidFill>
                  <a:srgbClr val="FF0000"/>
                </a:solidFill>
              </a:rPr>
              <a:t>m</a:t>
            </a:r>
            <a:r>
              <a:rPr lang="en-US" dirty="0" smtClean="0">
                <a:solidFill>
                  <a:srgbClr val="000099"/>
                </a:solidFill>
              </a:rPr>
              <a:t> is # of examples,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t</a:t>
            </a:r>
            <a:r>
              <a:rPr lang="en-US" baseline="-25000" dirty="0" smtClean="0">
                <a:solidFill>
                  <a:srgbClr val="FF0000"/>
                </a:solidFill>
              </a:rPr>
              <a:t>2</a:t>
            </a:r>
            <a:r>
              <a:rPr lang="en-US" dirty="0" smtClean="0">
                <a:solidFill>
                  <a:srgbClr val="000099"/>
                </a:solidFill>
              </a:rPr>
              <a:t> are the sizes of the (Dual, Primal) feature spaces, respectively.</a:t>
            </a:r>
          </a:p>
          <a:p>
            <a:pPr lvl="1" eaLnBrk="1" hangingPunct="1">
              <a:lnSpc>
                <a:spcPct val="90000"/>
              </a:lnSpc>
            </a:pPr>
            <a:r>
              <a:rPr lang="en-US" dirty="0" smtClean="0">
                <a:solidFill>
                  <a:srgbClr val="000099"/>
                </a:solidFill>
              </a:rPr>
              <a:t>Typically,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&lt;&lt; t</a:t>
            </a:r>
            <a:r>
              <a:rPr lang="en-US" baseline="-25000" dirty="0" smtClean="0">
                <a:solidFill>
                  <a:srgbClr val="FF0000"/>
                </a:solidFill>
              </a:rPr>
              <a:t>2</a:t>
            </a:r>
            <a:r>
              <a:rPr lang="en-US" dirty="0" smtClean="0">
                <a:solidFill>
                  <a:srgbClr val="000099"/>
                </a:solidFill>
              </a:rPr>
              <a:t>, so it boils down to the </a:t>
            </a:r>
            <a:r>
              <a:rPr lang="en-US" dirty="0" smtClean="0">
                <a:solidFill>
                  <a:srgbClr val="FF0000"/>
                </a:solidFill>
              </a:rPr>
              <a:t>number of examples </a:t>
            </a:r>
            <a:r>
              <a:rPr lang="en-US" dirty="0" smtClean="0">
                <a:solidFill>
                  <a:srgbClr val="000099"/>
                </a:solidFill>
              </a:rPr>
              <a:t>one needs to consider</a:t>
            </a:r>
            <a:r>
              <a:rPr lang="en-US" dirty="0">
                <a:solidFill>
                  <a:srgbClr val="000099"/>
                </a:solidFill>
              </a:rPr>
              <a:t> </a:t>
            </a:r>
            <a:r>
              <a:rPr lang="en-US" dirty="0" smtClean="0">
                <a:solidFill>
                  <a:srgbClr val="000099"/>
                </a:solidFill>
              </a:rPr>
              <a:t>relative to the growth in dimensionality. </a:t>
            </a:r>
          </a:p>
          <a:p>
            <a:pPr>
              <a:lnSpc>
                <a:spcPct val="90000"/>
              </a:lnSpc>
            </a:pPr>
            <a:r>
              <a:rPr lang="en-US" sz="2000" dirty="0" smtClean="0">
                <a:solidFill>
                  <a:srgbClr val="000099"/>
                </a:solidFill>
              </a:rPr>
              <a:t>Rule of thumb: a lot of examples </a:t>
            </a:r>
            <a:r>
              <a:rPr lang="en-US" sz="2000" dirty="0" smtClean="0">
                <a:solidFill>
                  <a:srgbClr val="000099"/>
                </a:solidFill>
                <a:sym typeface="Wingdings" panose="05000000000000000000" pitchFamily="2" charset="2"/>
              </a:rPr>
              <a:t></a:t>
            </a:r>
            <a:r>
              <a:rPr lang="en-US" sz="2000" dirty="0" smtClean="0">
                <a:solidFill>
                  <a:srgbClr val="000099"/>
                </a:solidFill>
              </a:rPr>
              <a:t> use Primal space</a:t>
            </a:r>
          </a:p>
          <a:p>
            <a:pPr>
              <a:lnSpc>
                <a:spcPct val="90000"/>
              </a:lnSpc>
            </a:pPr>
            <a:r>
              <a:rPr lang="en-US" sz="2000" dirty="0" smtClean="0">
                <a:solidFill>
                  <a:srgbClr val="000099"/>
                </a:solidFill>
              </a:rPr>
              <a:t>Most applications today: People use </a:t>
            </a:r>
            <a:r>
              <a:rPr lang="en-US" sz="2000" dirty="0" smtClean="0">
                <a:solidFill>
                  <a:srgbClr val="FF0000"/>
                </a:solidFill>
              </a:rPr>
              <a:t>explicit</a:t>
            </a:r>
            <a:r>
              <a:rPr lang="en-US" sz="2000" dirty="0" smtClean="0">
                <a:solidFill>
                  <a:srgbClr val="000099"/>
                </a:solidFill>
              </a:rPr>
              <a:t> kernels. That is, they blow up the feature space explicitly. </a:t>
            </a:r>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pPr>
              <a:defRPr/>
            </a:pPr>
            <a:fld id="{7F6B2CEC-3D6C-46CA-BA48-A77FBAFE0EB5}" type="slidenum">
              <a:rPr lang="en-US"/>
              <a:pPr>
                <a:defRPr/>
              </a:pPr>
              <a:t>32</a:t>
            </a:fld>
            <a:endParaRPr lang="en-US"/>
          </a:p>
        </p:txBody>
      </p:sp>
    </p:spTree>
    <p:extLst>
      <p:ext uri="{BB962C8B-B14F-4D97-AF65-F5344CB8AC3E}">
        <p14:creationId xmlns:p14="http://schemas.microsoft.com/office/powerpoint/2010/main" val="222259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smtClean="0"/>
              <a:t>Kernels: Generalization</a:t>
            </a:r>
          </a:p>
        </p:txBody>
      </p:sp>
      <p:sp>
        <p:nvSpPr>
          <p:cNvPr id="24582" name="Rectangle 3"/>
          <p:cNvSpPr>
            <a:spLocks noGrp="1" noChangeArrowheads="1"/>
          </p:cNvSpPr>
          <p:nvPr>
            <p:ph idx="1"/>
          </p:nvPr>
        </p:nvSpPr>
        <p:spPr/>
        <p:txBody>
          <a:bodyPr/>
          <a:lstStyle/>
          <a:p>
            <a:r>
              <a:rPr lang="en-US" dirty="0" smtClean="0"/>
              <a:t>Do we want to use the most expressive kernels we can? </a:t>
            </a:r>
          </a:p>
          <a:p>
            <a:pPr lvl="1"/>
            <a:r>
              <a:rPr lang="en-US" dirty="0" smtClean="0"/>
              <a:t>(e.g., when you want to add quadratic terms, do you really want to add all of them?)</a:t>
            </a:r>
          </a:p>
          <a:p>
            <a:r>
              <a:rPr lang="en-US" dirty="0" smtClean="0"/>
              <a:t>No; this is equivalent to working in a larger feature space, and will lead to overfitting. </a:t>
            </a:r>
          </a:p>
          <a:p>
            <a:endParaRPr lang="en-US" dirty="0" smtClean="0"/>
          </a:p>
          <a:p>
            <a:r>
              <a:rPr lang="en-US" dirty="0" smtClean="0"/>
              <a:t>Here is a simple argument that shows that simply adding irrelevant features does not help. </a:t>
            </a:r>
          </a:p>
          <a:p>
            <a:endParaRPr lang="en-US" dirty="0" smtClean="0"/>
          </a:p>
        </p:txBody>
      </p:sp>
      <p:sp>
        <p:nvSpPr>
          <p:cNvPr id="8" name="Content Placeholder 7"/>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fld id="{3AB95D4F-ABFF-488E-B3ED-851D502CAA62}" type="slidenum">
              <a:rPr lang="en-US" smtClean="0"/>
              <a:pPr/>
              <a:t>33</a:t>
            </a:fld>
            <a:endParaRPr lang="en-US"/>
          </a:p>
        </p:txBody>
      </p:sp>
    </p:spTree>
    <p:extLst>
      <p:ext uri="{BB962C8B-B14F-4D97-AF65-F5344CB8AC3E}">
        <p14:creationId xmlns:p14="http://schemas.microsoft.com/office/powerpoint/2010/main" val="141731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3DF88A6-070C-46E2-82E1-70291F1DA9F2}" type="slidenum">
              <a:rPr lang="en-US"/>
              <a:pPr>
                <a:defRPr/>
              </a:pPr>
              <a:t>34</a:t>
            </a:fld>
            <a:endParaRPr lang="en-US"/>
          </a:p>
        </p:txBody>
      </p:sp>
      <p:sp>
        <p:nvSpPr>
          <p:cNvPr id="25605" name="Rectangle 2"/>
          <p:cNvSpPr>
            <a:spLocks noGrp="1" noChangeArrowheads="1"/>
          </p:cNvSpPr>
          <p:nvPr>
            <p:ph type="title"/>
          </p:nvPr>
        </p:nvSpPr>
        <p:spPr/>
        <p:txBody>
          <a:bodyPr/>
          <a:lstStyle/>
          <a:p>
            <a:pPr eaLnBrk="1" hangingPunct="1"/>
            <a:r>
              <a:rPr lang="en-US" sz="2800" smtClean="0"/>
              <a:t>Kernels: Generalization(2)</a:t>
            </a:r>
          </a:p>
        </p:txBody>
      </p:sp>
      <p:sp>
        <p:nvSpPr>
          <p:cNvPr id="25606" name="Rectangle 3"/>
          <p:cNvSpPr>
            <a:spLocks noGrp="1" noChangeArrowheads="1"/>
          </p:cNvSpPr>
          <p:nvPr>
            <p:ph type="body" idx="1"/>
          </p:nvPr>
        </p:nvSpPr>
        <p:spPr>
          <a:xfrm>
            <a:off x="609600" y="1219200"/>
            <a:ext cx="8229600" cy="4724400"/>
          </a:xfrm>
        </p:spPr>
        <p:txBody>
          <a:bodyPr/>
          <a:lstStyle/>
          <a:p>
            <a:pPr eaLnBrk="1" hangingPunct="1">
              <a:lnSpc>
                <a:spcPct val="90000"/>
              </a:lnSpc>
            </a:pPr>
            <a:r>
              <a:rPr lang="en-US" sz="2400" dirty="0" smtClean="0"/>
              <a:t>Given:  A linearly separable set of points </a:t>
            </a:r>
            <a:r>
              <a:rPr lang="en-US" sz="2400" dirty="0" smtClean="0">
                <a:solidFill>
                  <a:srgbClr val="FF0000"/>
                </a:solidFill>
              </a:rPr>
              <a:t>S={x</a:t>
            </a:r>
            <a:r>
              <a:rPr lang="en-US" sz="2400" baseline="-25000" dirty="0" smtClean="0">
                <a:solidFill>
                  <a:srgbClr val="FF0000"/>
                </a:solidFill>
              </a:rPr>
              <a:t>1</a:t>
            </a:r>
            <a:r>
              <a:rPr lang="en-US" sz="2400" dirty="0" smtClean="0">
                <a:solidFill>
                  <a:srgbClr val="FF0000"/>
                </a:solidFill>
              </a:rPr>
              <a:t>,…</a:t>
            </a:r>
            <a:r>
              <a:rPr lang="en-US" sz="2400" dirty="0" err="1" smtClean="0">
                <a:solidFill>
                  <a:srgbClr val="FF0000"/>
                </a:solidFill>
              </a:rPr>
              <a:t>x</a:t>
            </a:r>
            <a:r>
              <a:rPr lang="en-US" sz="2400" baseline="-25000" dirty="0" err="1" smtClean="0">
                <a:solidFill>
                  <a:srgbClr val="FF0000"/>
                </a:solidFill>
              </a:rPr>
              <a:t>n</a:t>
            </a:r>
            <a:r>
              <a:rPr lang="en-US" sz="2400" dirty="0" smtClean="0">
                <a:solidFill>
                  <a:srgbClr val="FF0000"/>
                </a:solidFill>
              </a:rPr>
              <a:t>} </a:t>
            </a:r>
            <a:r>
              <a:rPr lang="en-US" sz="2400" dirty="0" smtClean="0">
                <a:solidFill>
                  <a:srgbClr val="FF0000"/>
                </a:solidFill>
                <a:latin typeface="cmsy10"/>
              </a:rPr>
              <a:t>2</a:t>
            </a:r>
            <a:r>
              <a:rPr lang="en-US" sz="2400" dirty="0" smtClean="0">
                <a:solidFill>
                  <a:srgbClr val="FF0000"/>
                </a:solidFill>
              </a:rPr>
              <a:t> </a:t>
            </a:r>
            <a:r>
              <a:rPr lang="en-US" sz="2400" dirty="0" err="1" smtClean="0">
                <a:solidFill>
                  <a:srgbClr val="FF0000"/>
                </a:solidFill>
              </a:rPr>
              <a:t>R</a:t>
            </a:r>
            <a:r>
              <a:rPr lang="en-US" sz="2400" baseline="30000" dirty="0" err="1" smtClean="0">
                <a:solidFill>
                  <a:srgbClr val="FF0000"/>
                </a:solidFill>
              </a:rPr>
              <a:t>n</a:t>
            </a:r>
            <a:r>
              <a:rPr lang="en-US" sz="2400" dirty="0" smtClean="0"/>
              <a:t> with separator  </a:t>
            </a:r>
            <a:r>
              <a:rPr lang="en-US" sz="2400" dirty="0" smtClean="0">
                <a:solidFill>
                  <a:srgbClr val="FF0000"/>
                </a:solidFill>
              </a:rPr>
              <a:t>w </a:t>
            </a:r>
            <a:r>
              <a:rPr lang="en-US" sz="2400" dirty="0" smtClean="0">
                <a:solidFill>
                  <a:srgbClr val="FF0000"/>
                </a:solidFill>
                <a:latin typeface="cmsy10" pitchFamily="34" charset="0"/>
              </a:rPr>
              <a:t>2</a:t>
            </a:r>
            <a:r>
              <a:rPr lang="en-US" sz="2400" dirty="0" smtClean="0">
                <a:solidFill>
                  <a:srgbClr val="FF0000"/>
                </a:solidFill>
                <a:latin typeface="Tempus Sans ITC" pitchFamily="82" charset="0"/>
              </a:rPr>
              <a:t> </a:t>
            </a:r>
            <a:r>
              <a:rPr lang="en-US" sz="2400" dirty="0" err="1" smtClean="0">
                <a:solidFill>
                  <a:srgbClr val="FF0000"/>
                </a:solidFill>
              </a:rPr>
              <a:t>R</a:t>
            </a:r>
            <a:r>
              <a:rPr lang="en-US" sz="2400" baseline="30000" dirty="0" err="1" smtClean="0">
                <a:solidFill>
                  <a:srgbClr val="FF0000"/>
                </a:solidFill>
              </a:rPr>
              <a:t>n</a:t>
            </a:r>
            <a:endParaRPr lang="en-US" sz="2400" baseline="30000" dirty="0" smtClean="0">
              <a:solidFill>
                <a:srgbClr val="FF0000"/>
              </a:solidFill>
            </a:endParaRPr>
          </a:p>
          <a:p>
            <a:pPr eaLnBrk="1" hangingPunct="1">
              <a:lnSpc>
                <a:spcPct val="90000"/>
              </a:lnSpc>
            </a:pPr>
            <a:r>
              <a:rPr lang="en-US" sz="2400" dirty="0" smtClean="0"/>
              <a:t>Embed  </a:t>
            </a:r>
            <a:r>
              <a:rPr lang="en-US" sz="2400" i="1" dirty="0" smtClean="0">
                <a:solidFill>
                  <a:srgbClr val="FF0000"/>
                </a:solidFill>
              </a:rPr>
              <a:t>S </a:t>
            </a:r>
            <a:r>
              <a:rPr lang="en-US" sz="2400" i="1" dirty="0" smtClean="0"/>
              <a:t> </a:t>
            </a:r>
            <a:r>
              <a:rPr lang="en-US" sz="2400" dirty="0" smtClean="0"/>
              <a:t>into a higher  dimensional space </a:t>
            </a:r>
            <a:r>
              <a:rPr lang="en-US" dirty="0">
                <a:solidFill>
                  <a:srgbClr val="FF0000"/>
                </a:solidFill>
              </a:rPr>
              <a:t>n’&gt;n</a:t>
            </a:r>
            <a:r>
              <a:rPr lang="en-US" dirty="0"/>
              <a:t> </a:t>
            </a:r>
            <a:r>
              <a:rPr lang="en-US" dirty="0" smtClean="0"/>
              <a:t>, by </a:t>
            </a:r>
            <a:r>
              <a:rPr lang="en-US" sz="2400" dirty="0" smtClean="0"/>
              <a:t>adding zero-mean random noise </a:t>
            </a:r>
            <a:r>
              <a:rPr lang="en-US" sz="2400" i="1" dirty="0" smtClean="0">
                <a:solidFill>
                  <a:srgbClr val="FF0000"/>
                </a:solidFill>
              </a:rPr>
              <a:t>e</a:t>
            </a:r>
            <a:r>
              <a:rPr lang="en-US" sz="2400" i="1" dirty="0" smtClean="0"/>
              <a:t> </a:t>
            </a:r>
            <a:r>
              <a:rPr lang="en-US" sz="2400" dirty="0" smtClean="0"/>
              <a:t>to the additional dimensions.</a:t>
            </a:r>
            <a:endParaRPr lang="en-US" sz="2400" dirty="0" smtClean="0">
              <a:latin typeface="Tempus Sans ITC" pitchFamily="82" charset="0"/>
            </a:endParaRPr>
          </a:p>
          <a:p>
            <a:pPr eaLnBrk="1" hangingPunct="1">
              <a:lnSpc>
                <a:spcPct val="90000"/>
              </a:lnSpc>
            </a:pPr>
            <a:r>
              <a:rPr lang="en-US" sz="2400" dirty="0" smtClean="0"/>
              <a:t>Then </a:t>
            </a:r>
            <a:r>
              <a:rPr lang="en-US" sz="2400" dirty="0" smtClean="0">
                <a:solidFill>
                  <a:srgbClr val="FF0000"/>
                </a:solidFill>
              </a:rPr>
              <a:t>w’ </a:t>
            </a:r>
            <a:r>
              <a:rPr lang="en-US" sz="2400" dirty="0" smtClean="0">
                <a:solidFill>
                  <a:srgbClr val="FF0000"/>
                </a:solidFill>
                <a:latin typeface="cmsy10"/>
              </a:rPr>
              <a:t>¢</a:t>
            </a:r>
            <a:r>
              <a:rPr lang="en-US" sz="2400" dirty="0" smtClean="0">
                <a:solidFill>
                  <a:srgbClr val="FF0000"/>
                </a:solidFill>
              </a:rPr>
              <a:t> x= (w,0) </a:t>
            </a:r>
            <a:r>
              <a:rPr lang="en-US" sz="2400" dirty="0" smtClean="0">
                <a:solidFill>
                  <a:srgbClr val="FF0000"/>
                </a:solidFill>
                <a:latin typeface="cmsy10"/>
              </a:rPr>
              <a:t>¢</a:t>
            </a:r>
            <a:r>
              <a:rPr lang="en-US" sz="2400" dirty="0" smtClean="0">
                <a:solidFill>
                  <a:srgbClr val="FF0000"/>
                </a:solidFill>
              </a:rPr>
              <a:t> (</a:t>
            </a:r>
            <a:r>
              <a:rPr lang="en-US" sz="2400" dirty="0" err="1" smtClean="0">
                <a:solidFill>
                  <a:srgbClr val="FF0000"/>
                </a:solidFill>
              </a:rPr>
              <a:t>x,e</a:t>
            </a:r>
            <a:r>
              <a:rPr lang="en-US" sz="2400" dirty="0" smtClean="0">
                <a:solidFill>
                  <a:srgbClr val="FF0000"/>
                </a:solidFill>
              </a:rPr>
              <a:t>) = w </a:t>
            </a:r>
            <a:r>
              <a:rPr lang="en-US" sz="2400" dirty="0" smtClean="0">
                <a:solidFill>
                  <a:srgbClr val="FF0000"/>
                </a:solidFill>
                <a:latin typeface="cmsy10"/>
              </a:rPr>
              <a:t>¢</a:t>
            </a:r>
            <a:r>
              <a:rPr lang="en-US" sz="2400" dirty="0" smtClean="0">
                <a:solidFill>
                  <a:srgbClr val="FF0000"/>
                </a:solidFill>
              </a:rPr>
              <a:t> x </a:t>
            </a:r>
          </a:p>
          <a:p>
            <a:pPr eaLnBrk="1" hangingPunct="1">
              <a:lnSpc>
                <a:spcPct val="90000"/>
              </a:lnSpc>
            </a:pPr>
            <a:r>
              <a:rPr lang="en-US" sz="2400" dirty="0" smtClean="0"/>
              <a:t>So</a:t>
            </a:r>
            <a:r>
              <a:rPr lang="en-US" sz="2400" dirty="0" smtClean="0">
                <a:solidFill>
                  <a:srgbClr val="FF0000"/>
                </a:solidFill>
              </a:rPr>
              <a:t> w’ </a:t>
            </a:r>
            <a:r>
              <a:rPr lang="en-US" sz="2400" dirty="0" smtClean="0">
                <a:solidFill>
                  <a:srgbClr val="FF0000"/>
                </a:solidFill>
                <a:latin typeface="cmsy10"/>
              </a:rPr>
              <a:t>2</a:t>
            </a:r>
            <a:r>
              <a:rPr lang="en-US" sz="2400" dirty="0" smtClean="0">
                <a:solidFill>
                  <a:srgbClr val="FF0000"/>
                </a:solidFill>
              </a:rPr>
              <a:t> </a:t>
            </a:r>
            <a:r>
              <a:rPr lang="en-US" sz="2400" dirty="0" err="1" smtClean="0">
                <a:solidFill>
                  <a:srgbClr val="FF0000"/>
                </a:solidFill>
              </a:rPr>
              <a:t>R</a:t>
            </a:r>
            <a:r>
              <a:rPr lang="en-US" sz="2400" baseline="30000" dirty="0" err="1" smtClean="0">
                <a:solidFill>
                  <a:srgbClr val="FF0000"/>
                </a:solidFill>
              </a:rPr>
              <a:t>n</a:t>
            </a:r>
            <a:r>
              <a:rPr lang="en-US" sz="2400" dirty="0" smtClean="0">
                <a:solidFill>
                  <a:srgbClr val="FF0000"/>
                </a:solidFill>
              </a:rPr>
              <a:t>’</a:t>
            </a:r>
            <a:r>
              <a:rPr lang="en-US" sz="2400" dirty="0" smtClean="0"/>
              <a:t>  still separates </a:t>
            </a:r>
            <a:r>
              <a:rPr lang="en-US" sz="2400" i="1" dirty="0" smtClean="0">
                <a:solidFill>
                  <a:srgbClr val="FF0000"/>
                </a:solidFill>
              </a:rPr>
              <a:t>S</a:t>
            </a:r>
            <a:r>
              <a:rPr lang="en-US" sz="2400" dirty="0" smtClean="0">
                <a:solidFill>
                  <a:srgbClr val="FF0000"/>
                </a:solidFill>
              </a:rPr>
              <a:t>.</a:t>
            </a:r>
          </a:p>
          <a:p>
            <a:pPr eaLnBrk="1" hangingPunct="1">
              <a:lnSpc>
                <a:spcPct val="90000"/>
              </a:lnSpc>
            </a:pPr>
            <a:r>
              <a:rPr lang="en-US" sz="2400" dirty="0" smtClean="0"/>
              <a:t>We will now look at </a:t>
            </a:r>
            <a:r>
              <a:rPr lang="en-US" sz="2400" dirty="0" smtClean="0">
                <a:latin typeface="cmmi10"/>
              </a:rPr>
              <a:t>°</a:t>
            </a:r>
            <a:r>
              <a:rPr lang="en-US" sz="2400" dirty="0" smtClean="0"/>
              <a:t>/||x|| which </a:t>
            </a:r>
            <a:r>
              <a:rPr lang="en-US" dirty="0" smtClean="0"/>
              <a:t>we have shown to be inversely proportional to generalization (and mistake bound) </a:t>
            </a:r>
            <a:r>
              <a:rPr lang="en-US" sz="2400" dirty="0" smtClean="0">
                <a:solidFill>
                  <a:srgbClr val="FF0000"/>
                </a:solidFill>
              </a:rPr>
              <a:t>?</a:t>
            </a:r>
            <a:endParaRPr lang="en-US" dirty="0">
              <a:solidFill>
                <a:srgbClr val="FF0000"/>
              </a:solidFill>
            </a:endParaRPr>
          </a:p>
          <a:p>
            <a:pPr marL="0" indent="0" eaLnBrk="1" hangingPunct="1">
              <a:lnSpc>
                <a:spcPct val="90000"/>
              </a:lnSpc>
              <a:buNone/>
            </a:pPr>
            <a:r>
              <a:rPr lang="en-US" sz="2400" dirty="0" smtClean="0">
                <a:solidFill>
                  <a:srgbClr val="FF0000"/>
                </a:solidFill>
                <a:sym typeface="Symbol" pitchFamily="18" charset="2"/>
              </a:rPr>
              <a:t> 	</a:t>
            </a:r>
            <a:r>
              <a:rPr lang="en-US" sz="2400" dirty="0" smtClean="0">
                <a:sym typeface="Symbol" pitchFamily="18" charset="2"/>
              </a:rPr>
              <a:t></a:t>
            </a:r>
            <a:r>
              <a:rPr lang="en-US" sz="2400" dirty="0" smtClean="0"/>
              <a:t> (S, w’)/||x’|| = </a:t>
            </a:r>
            <a:r>
              <a:rPr lang="en-US" sz="2400" dirty="0" err="1" smtClean="0"/>
              <a:t>min</a:t>
            </a:r>
            <a:r>
              <a:rPr lang="en-US" sz="2400" baseline="-25000" dirty="0" err="1" smtClean="0"/>
              <a:t>S</a:t>
            </a:r>
            <a:r>
              <a:rPr lang="en-US" sz="2400" dirty="0" smtClean="0"/>
              <a:t>  </a:t>
            </a:r>
            <a:r>
              <a:rPr lang="en-US" sz="2400" dirty="0" err="1" smtClean="0"/>
              <a:t>w’</a:t>
            </a:r>
            <a:r>
              <a:rPr lang="en-US" sz="2400" baseline="30000" dirty="0" err="1" smtClean="0"/>
              <a:t>T</a:t>
            </a:r>
            <a:r>
              <a:rPr lang="en-US" sz="2400" dirty="0" smtClean="0"/>
              <a:t> x’ / ||w’|| ||x’|| = </a:t>
            </a:r>
          </a:p>
          <a:p>
            <a:pPr algn="ctr" eaLnBrk="1" hangingPunct="1">
              <a:lnSpc>
                <a:spcPct val="90000"/>
              </a:lnSpc>
              <a:buFontTx/>
              <a:buNone/>
            </a:pPr>
            <a:r>
              <a:rPr lang="en-US" dirty="0"/>
              <a:t> </a:t>
            </a:r>
            <a:r>
              <a:rPr lang="en-US" dirty="0" smtClean="0"/>
              <a:t>                                          </a:t>
            </a:r>
            <a:r>
              <a:rPr lang="en-US" sz="2400" dirty="0" err="1" smtClean="0"/>
              <a:t>min</a:t>
            </a:r>
            <a:r>
              <a:rPr lang="en-US" sz="2400" baseline="-25000" dirty="0" err="1" smtClean="0"/>
              <a:t>S</a:t>
            </a:r>
            <a:r>
              <a:rPr lang="en-US" sz="2400" dirty="0" smtClean="0"/>
              <a:t> </a:t>
            </a:r>
            <a:r>
              <a:rPr lang="en-US" sz="2400" dirty="0" err="1" smtClean="0"/>
              <a:t>w</a:t>
            </a:r>
            <a:r>
              <a:rPr lang="en-US" sz="2400" baseline="30000" dirty="0" err="1" smtClean="0"/>
              <a:t>T</a:t>
            </a:r>
            <a:r>
              <a:rPr lang="en-US" sz="2400" dirty="0" smtClean="0"/>
              <a:t> x /||w|| ||x’|| &lt; </a:t>
            </a:r>
            <a:r>
              <a:rPr lang="en-US" dirty="0">
                <a:solidFill>
                  <a:srgbClr val="FF0000"/>
                </a:solidFill>
              </a:rPr>
              <a:t> </a:t>
            </a:r>
            <a:r>
              <a:rPr lang="en-US" dirty="0">
                <a:sym typeface="Symbol" pitchFamily="18" charset="2"/>
              </a:rPr>
              <a:t></a:t>
            </a:r>
            <a:r>
              <a:rPr lang="en-US" dirty="0"/>
              <a:t> (S, w’)/||</a:t>
            </a:r>
            <a:r>
              <a:rPr lang="en-US" dirty="0" smtClean="0"/>
              <a:t>x|| </a:t>
            </a:r>
            <a:endParaRPr lang="en-US" sz="2400" dirty="0" smtClean="0"/>
          </a:p>
          <a:p>
            <a:pPr eaLnBrk="1" hangingPunct="1">
              <a:lnSpc>
                <a:spcPct val="90000"/>
              </a:lnSpc>
            </a:pPr>
            <a:r>
              <a:rPr lang="en-US" sz="2400" dirty="0" smtClean="0"/>
              <a:t>Since </a:t>
            </a:r>
            <a:r>
              <a:rPr lang="en-US" sz="2400" dirty="0" smtClean="0">
                <a:solidFill>
                  <a:srgbClr val="FF0000"/>
                </a:solidFill>
              </a:rPr>
              <a:t>||x’|| = ||(</a:t>
            </a:r>
            <a:r>
              <a:rPr lang="en-US" sz="2400" dirty="0" err="1" smtClean="0">
                <a:solidFill>
                  <a:srgbClr val="FF0000"/>
                </a:solidFill>
              </a:rPr>
              <a:t>x,e</a:t>
            </a:r>
            <a:r>
              <a:rPr lang="en-US" sz="2400" dirty="0" smtClean="0">
                <a:solidFill>
                  <a:srgbClr val="FF0000"/>
                </a:solidFill>
              </a:rPr>
              <a:t>)|| &gt; ||x||</a:t>
            </a:r>
          </a:p>
          <a:p>
            <a:pPr eaLnBrk="1" hangingPunct="1">
              <a:lnSpc>
                <a:spcPct val="90000"/>
              </a:lnSpc>
            </a:pPr>
            <a:r>
              <a:rPr lang="en-US" sz="2400" dirty="0" smtClean="0"/>
              <a:t>The new ratio is larger, which implies generalization</a:t>
            </a:r>
            <a:r>
              <a:rPr lang="en-US" dirty="0"/>
              <a:t> </a:t>
            </a:r>
            <a:r>
              <a:rPr lang="en-US" dirty="0" smtClean="0"/>
              <a:t>suffers.</a:t>
            </a:r>
            <a:endParaRPr lang="en-US" dirty="0"/>
          </a:p>
          <a:p>
            <a:pPr eaLnBrk="1" hangingPunct="1">
              <a:lnSpc>
                <a:spcPct val="90000"/>
              </a:lnSpc>
            </a:pPr>
            <a:r>
              <a:rPr lang="en-US" sz="2400" dirty="0" smtClean="0">
                <a:solidFill>
                  <a:schemeClr val="accent1">
                    <a:lumMod val="75000"/>
                  </a:schemeClr>
                </a:solidFill>
              </a:rPr>
              <a:t>Intuition: </a:t>
            </a:r>
            <a:r>
              <a:rPr lang="en-US" sz="2400" dirty="0" smtClean="0"/>
              <a:t>adding a lot of noisy/irrelevant features cannot help</a:t>
            </a:r>
          </a:p>
        </p:txBody>
      </p:sp>
    </p:spTree>
    <p:extLst>
      <p:ext uri="{BB962C8B-B14F-4D97-AF65-F5344CB8AC3E}">
        <p14:creationId xmlns:p14="http://schemas.microsoft.com/office/powerpoint/2010/main" val="1594957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a:t>
            </a:r>
            <a:endParaRPr lang="en-US" dirty="0">
              <a:solidFill>
                <a:schemeClr val="tx1"/>
              </a:solidFill>
            </a:endParaRPr>
          </a:p>
        </p:txBody>
      </p:sp>
      <p:sp>
        <p:nvSpPr>
          <p:cNvPr id="808963" name="Rectangle 3"/>
          <p:cNvSpPr>
            <a:spLocks noGrp="1" noChangeArrowheads="1"/>
          </p:cNvSpPr>
          <p:nvPr>
            <p:ph idx="1"/>
          </p:nvPr>
        </p:nvSpPr>
        <p:spPr>
          <a:ln>
            <a:noFill/>
          </a:ln>
        </p:spPr>
        <p:txBody>
          <a:bodyPr/>
          <a:lstStyle/>
          <a:p>
            <a:r>
              <a:rPr lang="en-US" dirty="0" smtClean="0">
                <a:latin typeface="+mj-lt"/>
              </a:rPr>
              <a:t>Multi-layer network were designed to overcome the computational (expressivity) limitation  of a single threshold element. </a:t>
            </a:r>
          </a:p>
          <a:p>
            <a:r>
              <a:rPr lang="en-US" dirty="0" smtClean="0">
                <a:latin typeface="+mj-lt"/>
              </a:rPr>
              <a:t>The idea is to stack 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endParaRPr lang="en-US" dirty="0">
              <a:latin typeface="+mj-lt"/>
            </a:endParaRPr>
          </a:p>
          <a:p>
            <a:r>
              <a:rPr lang="en-US" dirty="0" smtClean="0">
                <a:latin typeface="+mj-lt"/>
              </a:rPr>
              <a:t>Multi-layer </a:t>
            </a:r>
            <a:r>
              <a:rPr lang="en-US" dirty="0">
                <a:latin typeface="+mj-lt"/>
              </a:rPr>
              <a:t>networks can represent arbitrary functions, </a:t>
            </a:r>
            <a:r>
              <a:rPr lang="en-US" dirty="0" smtClean="0">
                <a:latin typeface="+mj-lt"/>
              </a:rPr>
              <a:t>but  building </a:t>
            </a:r>
            <a:r>
              <a:rPr lang="en-US" dirty="0">
                <a:latin typeface="+mj-lt"/>
              </a:rPr>
              <a:t>effective learning methods for such network </a:t>
            </a:r>
            <a:r>
              <a:rPr lang="en-US" dirty="0" smtClean="0">
                <a:latin typeface="+mj-lt"/>
              </a:rPr>
              <a:t>was [thought to be] difficult. </a:t>
            </a: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35</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34916887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Basic Units </a:t>
            </a:r>
            <a:endParaRPr lang="en-US" dirty="0">
              <a:solidFill>
                <a:schemeClr val="tx1"/>
              </a:solidFill>
            </a:endParaRPr>
          </a:p>
        </p:txBody>
      </p:sp>
      <p:sp>
        <p:nvSpPr>
          <p:cNvPr id="808963" name="Rectangle 3"/>
          <p:cNvSpPr>
            <a:spLocks noGrp="1" noChangeArrowheads="1"/>
          </p:cNvSpPr>
          <p:nvPr>
            <p:ph idx="1"/>
          </p:nvPr>
        </p:nvSpPr>
        <p:spPr>
          <a:ln>
            <a:noFill/>
          </a:ln>
        </p:spPr>
        <p:txBody>
          <a:bodyPr/>
          <a:lstStyle/>
          <a:p>
            <a:r>
              <a:rPr lang="en-US" dirty="0" smtClean="0">
                <a:solidFill>
                  <a:schemeClr val="accent1">
                    <a:lumMod val="75000"/>
                  </a:schemeClr>
                </a:solidFill>
                <a:latin typeface="+mj-lt"/>
              </a:rPr>
              <a:t>Linear </a:t>
            </a:r>
            <a:r>
              <a:rPr lang="en-US" dirty="0">
                <a:solidFill>
                  <a:schemeClr val="accent1">
                    <a:lumMod val="75000"/>
                  </a:schemeClr>
                </a:solidFill>
                <a:latin typeface="+mj-lt"/>
              </a:rPr>
              <a:t>Unit: </a:t>
            </a:r>
            <a:r>
              <a:rPr lang="en-US" dirty="0" smtClean="0">
                <a:solidFill>
                  <a:schemeClr val="accent1">
                    <a:lumMod val="75000"/>
                  </a:schemeClr>
                </a:solidFill>
                <a:latin typeface="+mj-lt"/>
              </a:rPr>
              <a:t> </a:t>
            </a:r>
            <a:r>
              <a:rPr lang="en-US" dirty="0" smtClean="0">
                <a:latin typeface="+mj-lt"/>
              </a:rPr>
              <a:t>Multiple </a:t>
            </a:r>
            <a:r>
              <a:rPr lang="en-US" dirty="0">
                <a:latin typeface="+mj-lt"/>
              </a:rPr>
              <a:t>layers of linear functions  </a:t>
            </a:r>
            <a:r>
              <a:rPr lang="en-US" dirty="0" smtClean="0">
                <a:latin typeface="+mj-lt"/>
              </a:rPr>
              <a:t>         </a:t>
            </a:r>
            <a:r>
              <a:rPr lang="en-US" dirty="0" err="1" smtClean="0">
                <a:solidFill>
                  <a:schemeClr val="accent1">
                    <a:lumMod val="75000"/>
                  </a:schemeClr>
                </a:solidFill>
              </a:rPr>
              <a:t>o</a:t>
            </a:r>
            <a:r>
              <a:rPr lang="en-US" baseline="-25000" dirty="0" err="1" smtClean="0">
                <a:solidFill>
                  <a:schemeClr val="accent1">
                    <a:lumMod val="75000"/>
                  </a:schemeClr>
                </a:solidFill>
              </a:rPr>
              <a:t>j</a:t>
            </a:r>
            <a:r>
              <a:rPr lang="en-US" dirty="0" smtClean="0">
                <a:solidFill>
                  <a:schemeClr val="accent1">
                    <a:lumMod val="75000"/>
                  </a:schemeClr>
                </a:solidFill>
              </a:rPr>
              <a:t> </a:t>
            </a:r>
            <a:r>
              <a:rPr lang="en-US" dirty="0">
                <a:solidFill>
                  <a:schemeClr val="accent1">
                    <a:lumMod val="75000"/>
                  </a:schemeClr>
                </a:solidFill>
              </a:rPr>
              <a:t>= 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r>
              <a:rPr lang="en-US" dirty="0" smtClean="0">
                <a:latin typeface="+mj-lt"/>
              </a:rPr>
              <a:t>produce </a:t>
            </a:r>
            <a:r>
              <a:rPr lang="en-US" dirty="0">
                <a:latin typeface="+mj-lt"/>
              </a:rPr>
              <a:t>linear functions.  </a:t>
            </a:r>
            <a:r>
              <a:rPr lang="en-US" dirty="0" smtClean="0">
                <a:latin typeface="+mj-lt"/>
              </a:rPr>
              <a:t>We </a:t>
            </a:r>
            <a:r>
              <a:rPr lang="en-US" dirty="0">
                <a:latin typeface="+mj-lt"/>
              </a:rPr>
              <a:t>want to represent nonlinear </a:t>
            </a:r>
            <a:r>
              <a:rPr lang="en-US" dirty="0" smtClean="0">
                <a:latin typeface="+mj-lt"/>
              </a:rPr>
              <a:t>functions</a:t>
            </a:r>
            <a:r>
              <a:rPr lang="en-US" dirty="0">
                <a:latin typeface="+mj-lt"/>
              </a:rPr>
              <a:t>.</a:t>
            </a:r>
          </a:p>
          <a:p>
            <a:r>
              <a:rPr lang="en-US" dirty="0" smtClean="0">
                <a:solidFill>
                  <a:schemeClr val="accent1">
                    <a:lumMod val="75000"/>
                  </a:schemeClr>
                </a:solidFill>
                <a:latin typeface="+mj-lt"/>
              </a:rPr>
              <a:t>Threshold units: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err="1" smtClean="0">
                <a:solidFill>
                  <a:schemeClr val="accent1">
                    <a:lumMod val="75000"/>
                  </a:schemeClr>
                </a:solidFill>
              </a:rPr>
              <a:t>sgn</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p>
          <a:p>
            <a:pPr marL="0" indent="0">
              <a:buNone/>
            </a:pPr>
            <a:r>
              <a:rPr lang="en-US" dirty="0">
                <a:latin typeface="+mj-lt"/>
              </a:rPr>
              <a:t> </a:t>
            </a:r>
            <a:r>
              <a:rPr lang="en-US" dirty="0" smtClean="0">
                <a:latin typeface="+mj-lt"/>
              </a:rPr>
              <a:t>    are </a:t>
            </a:r>
            <a:r>
              <a:rPr lang="en-US" dirty="0">
                <a:latin typeface="+mj-lt"/>
              </a:rPr>
              <a:t>not differentiable, </a:t>
            </a:r>
            <a:r>
              <a:rPr lang="en-US" dirty="0" smtClean="0">
                <a:latin typeface="+mj-lt"/>
              </a:rPr>
              <a:t> hence </a:t>
            </a:r>
          </a:p>
          <a:p>
            <a:pPr marL="0" indent="0">
              <a:buNone/>
            </a:pPr>
            <a:r>
              <a:rPr lang="en-US" dirty="0">
                <a:latin typeface="+mj-lt"/>
              </a:rPr>
              <a:t> </a:t>
            </a:r>
            <a:r>
              <a:rPr lang="en-US" dirty="0" smtClean="0">
                <a:latin typeface="+mj-lt"/>
              </a:rPr>
              <a:t>    unsuitable </a:t>
            </a:r>
            <a:r>
              <a:rPr lang="en-US" dirty="0">
                <a:latin typeface="+mj-lt"/>
              </a:rPr>
              <a:t>for gradient </a:t>
            </a:r>
            <a:r>
              <a:rPr lang="en-US" dirty="0" smtClean="0">
                <a:latin typeface="+mj-lt"/>
              </a:rPr>
              <a:t>descent. </a:t>
            </a:r>
            <a:endParaRPr lang="en-US" dirty="0">
              <a:latin typeface="+mj-lt"/>
            </a:endParaRPr>
          </a:p>
          <a:p>
            <a:endParaRPr lang="en-US" dirty="0" smtClean="0">
              <a:latin typeface="+mj-lt"/>
            </a:endParaRPr>
          </a:p>
          <a:p>
            <a:r>
              <a:rPr lang="en-US" dirty="0" smtClean="0">
                <a:latin typeface="+mj-lt"/>
              </a:rPr>
              <a:t>The key idea (</a:t>
            </a:r>
            <a:r>
              <a:rPr lang="en-US" dirty="0" err="1" smtClean="0">
                <a:latin typeface="+mj-lt"/>
              </a:rPr>
              <a:t>Rumelhart</a:t>
            </a:r>
            <a:r>
              <a:rPr lang="en-US" dirty="0" smtClean="0">
                <a:latin typeface="+mj-lt"/>
              </a:rPr>
              <a:t>, Hinton, </a:t>
            </a:r>
            <a:r>
              <a:rPr lang="en-US" dirty="0" err="1" smtClean="0">
                <a:latin typeface="+mj-lt"/>
              </a:rPr>
              <a:t>Williiam</a:t>
            </a:r>
            <a:r>
              <a:rPr lang="en-US" dirty="0" smtClean="0">
                <a:latin typeface="+mj-lt"/>
              </a:rPr>
              <a:t>, 1986)  was to notice that the discontinuity of the threshold element can be represents by a smooth non-linear approximation: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smtClean="0">
                <a:solidFill>
                  <a:schemeClr val="accent1">
                    <a:lumMod val="75000"/>
                  </a:schemeClr>
                </a:solidFill>
              </a:rPr>
              <a:t>[1+ </a:t>
            </a:r>
            <a:r>
              <a:rPr lang="en-US" dirty="0" err="1" smtClean="0">
                <a:solidFill>
                  <a:schemeClr val="accent1">
                    <a:lumMod val="75000"/>
                  </a:schemeClr>
                </a:solidFill>
              </a:rPr>
              <a:t>exp</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a:t>
            </a:r>
            <a:r>
              <a:rPr lang="en-US" dirty="0" smtClean="0">
                <a:solidFill>
                  <a:schemeClr val="accent1">
                    <a:lumMod val="75000"/>
                  </a:schemeClr>
                </a:solidFill>
                <a:latin typeface="Calibri"/>
              </a:rPr>
              <a:t>}]</a:t>
            </a:r>
            <a:r>
              <a:rPr lang="en-US" baseline="30000" dirty="0" smtClean="0">
                <a:solidFill>
                  <a:schemeClr val="accent1">
                    <a:lumMod val="75000"/>
                  </a:schemeClr>
                </a:solidFill>
                <a:latin typeface="Calibri"/>
              </a:rPr>
              <a:t>-</a:t>
            </a:r>
            <a:r>
              <a:rPr lang="en-US" baseline="30000" dirty="0" smtClean="0">
                <a:solidFill>
                  <a:schemeClr val="accent1">
                    <a:lumMod val="75000"/>
                  </a:schemeClr>
                </a:solidFill>
              </a:rPr>
              <a:t>1</a:t>
            </a:r>
            <a:r>
              <a:rPr lang="en-US" dirty="0" smtClean="0">
                <a:solidFill>
                  <a:schemeClr val="accent1">
                    <a:lumMod val="75000"/>
                  </a:schemeClr>
                </a:solidFill>
              </a:rPr>
              <a:t> </a:t>
            </a:r>
            <a:endParaRPr lang="en-US" dirty="0" smtClean="0">
              <a:solidFill>
                <a:schemeClr val="accent1">
                  <a:lumMod val="75000"/>
                </a:schemeClr>
              </a:solidFill>
              <a:latin typeface="+mj-lt"/>
            </a:endParaRP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36</a:t>
            </a:fld>
            <a:endParaRPr lang="en-US"/>
          </a:p>
        </p:txBody>
      </p:sp>
      <p:grpSp>
        <p:nvGrpSpPr>
          <p:cNvPr id="5" name="Group 4"/>
          <p:cNvGrpSpPr/>
          <p:nvPr/>
        </p:nvGrpSpPr>
        <p:grpSpPr>
          <a:xfrm>
            <a:off x="5638599" y="2140638"/>
            <a:ext cx="3454839" cy="2312432"/>
            <a:chOff x="5410200" y="2488168"/>
            <a:chExt cx="3454839" cy="2312432"/>
          </a:xfrm>
        </p:grpSpPr>
        <p:grpSp>
          <p:nvGrpSpPr>
            <p:cNvPr id="4" name="Group 3"/>
            <p:cNvGrpSpPr/>
            <p:nvPr/>
          </p:nvGrpSpPr>
          <p:grpSpPr>
            <a:xfrm>
              <a:off x="5410200" y="24881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47" name="Rectangle 46"/>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48" name="Rectangle 47"/>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spTree>
    <p:extLst>
      <p:ext uri="{BB962C8B-B14F-4D97-AF65-F5344CB8AC3E}">
        <p14:creationId xmlns:p14="http://schemas.microsoft.com/office/powerpoint/2010/main" val="4902760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37</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2392395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a:xfrm>
            <a:off x="1523999" y="1371600"/>
            <a:ext cx="7620001" cy="45259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output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(e.g., sum of squares) that is a differentiable function of the output, that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This can be done, for example, using gradient descent (or other optimization methods).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38</a:t>
            </a:fld>
            <a:endParaRPr lang="en-US"/>
          </a:p>
        </p:txBody>
      </p:sp>
      <p:grpSp>
        <p:nvGrpSpPr>
          <p:cNvPr id="4" name="Group 3"/>
          <p:cNvGrpSpPr/>
          <p:nvPr/>
        </p:nvGrpSpPr>
        <p:grpSpPr>
          <a:xfrm>
            <a:off x="5455045"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36448691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71600" y="30163"/>
            <a:ext cx="7772400" cy="1143000"/>
          </a:xfrm>
        </p:spPr>
        <p:txBody>
          <a:bodyPr/>
          <a:lstStyle/>
          <a:p>
            <a:pPr eaLnBrk="1" hangingPunct="1"/>
            <a:r>
              <a:rPr lang="en-US" smtClean="0"/>
              <a:t>Computational Learning Theory</a:t>
            </a:r>
          </a:p>
        </p:txBody>
      </p:sp>
      <p:sp>
        <p:nvSpPr>
          <p:cNvPr id="3" name="Content Placeholder 2"/>
          <p:cNvSpPr>
            <a:spLocks noGrp="1"/>
          </p:cNvSpPr>
          <p:nvPr>
            <p:ph idx="1"/>
          </p:nvPr>
        </p:nvSpPr>
        <p:spPr/>
        <p:txBody>
          <a:bodyPr/>
          <a:lstStyle/>
          <a:p>
            <a:pPr eaLnBrk="1" hangingPunct="1">
              <a:defRPr/>
            </a:pPr>
            <a:r>
              <a:rPr lang="en-US" dirty="0"/>
              <a:t>What general laws constrain inductive learning </a:t>
            </a:r>
            <a:r>
              <a:rPr lang="en-US" dirty="0" smtClean="0"/>
              <a:t>?</a:t>
            </a:r>
          </a:p>
          <a:p>
            <a:pPr lvl="1" eaLnBrk="1" hangingPunct="1">
              <a:defRPr/>
            </a:pPr>
            <a:r>
              <a:rPr lang="en-US" dirty="0"/>
              <a:t>What learning problems can be solved ? </a:t>
            </a:r>
            <a:r>
              <a:rPr lang="en-US" dirty="0" smtClean="0"/>
              <a:t> </a:t>
            </a:r>
          </a:p>
          <a:p>
            <a:pPr lvl="1" eaLnBrk="1" hangingPunct="1">
              <a:defRPr/>
            </a:pPr>
            <a:r>
              <a:rPr lang="en-US" dirty="0" smtClean="0"/>
              <a:t>When </a:t>
            </a:r>
            <a:r>
              <a:rPr lang="en-US" dirty="0"/>
              <a:t>can we trust the output of a  learning  algorithm ? </a:t>
            </a:r>
            <a:endParaRPr lang="en-US" dirty="0">
              <a:solidFill>
                <a:srgbClr val="0000FF"/>
              </a:solidFill>
            </a:endParaRPr>
          </a:p>
          <a:p>
            <a:pPr eaLnBrk="1" hangingPunct="1">
              <a:defRPr/>
            </a:pPr>
            <a:endParaRPr lang="en-US" dirty="0"/>
          </a:p>
          <a:p>
            <a:pPr eaLnBrk="1" hangingPunct="1">
              <a:defRPr/>
            </a:pPr>
            <a:r>
              <a:rPr lang="en-US" dirty="0"/>
              <a:t>  We seek theory to </a:t>
            </a:r>
            <a:r>
              <a:rPr lang="en-US" dirty="0" smtClean="0"/>
              <a:t>relate</a:t>
            </a:r>
          </a:p>
          <a:p>
            <a:pPr lvl="1" eaLnBrk="1" hangingPunct="1">
              <a:defRPr/>
            </a:pPr>
            <a:r>
              <a:rPr lang="en-US" dirty="0" smtClean="0"/>
              <a:t>Probability </a:t>
            </a:r>
            <a:r>
              <a:rPr lang="en-US" dirty="0"/>
              <a:t>of successful </a:t>
            </a:r>
            <a:r>
              <a:rPr lang="en-US" dirty="0" smtClean="0"/>
              <a:t>Learning</a:t>
            </a:r>
          </a:p>
          <a:p>
            <a:pPr lvl="1" eaLnBrk="1" hangingPunct="1">
              <a:defRPr/>
            </a:pPr>
            <a:r>
              <a:rPr lang="en-US" dirty="0" smtClean="0"/>
              <a:t>Number </a:t>
            </a:r>
            <a:r>
              <a:rPr lang="en-US" dirty="0"/>
              <a:t>of training </a:t>
            </a:r>
            <a:r>
              <a:rPr lang="en-US" dirty="0" smtClean="0"/>
              <a:t>examples</a:t>
            </a:r>
          </a:p>
          <a:p>
            <a:pPr lvl="1" eaLnBrk="1" hangingPunct="1">
              <a:defRPr/>
            </a:pPr>
            <a:r>
              <a:rPr lang="en-US" dirty="0" smtClean="0"/>
              <a:t>Complexity </a:t>
            </a:r>
            <a:r>
              <a:rPr lang="en-US" dirty="0"/>
              <a:t>of hypothesis </a:t>
            </a:r>
            <a:r>
              <a:rPr lang="en-US" dirty="0" smtClean="0"/>
              <a:t>space</a:t>
            </a:r>
          </a:p>
          <a:p>
            <a:pPr lvl="1" eaLnBrk="1" hangingPunct="1">
              <a:defRPr/>
            </a:pPr>
            <a:r>
              <a:rPr lang="en-US" dirty="0" smtClean="0"/>
              <a:t>Accuracy </a:t>
            </a:r>
            <a:r>
              <a:rPr lang="en-US" dirty="0"/>
              <a:t>to which target concept is </a:t>
            </a:r>
            <a:r>
              <a:rPr lang="en-US" dirty="0" smtClean="0"/>
              <a:t>approximated</a:t>
            </a:r>
          </a:p>
          <a:p>
            <a:pPr lvl="1" eaLnBrk="1" hangingPunct="1">
              <a:defRPr/>
            </a:pPr>
            <a:r>
              <a:rPr lang="en-US" dirty="0" smtClean="0"/>
              <a:t>Manner </a:t>
            </a:r>
            <a:r>
              <a:rPr lang="en-US" dirty="0"/>
              <a:t>in which training examples are presented</a:t>
            </a:r>
          </a:p>
          <a:p>
            <a:pPr marL="0" indent="0" eaLnBrk="1" hangingPunct="1">
              <a:buFontTx/>
              <a:buNone/>
              <a:defRPr/>
            </a:pPr>
            <a:endParaRPr lang="en-US" dirty="0"/>
          </a:p>
        </p:txBody>
      </p:sp>
      <p:sp>
        <p:nvSpPr>
          <p:cNvPr id="7" name="Content Placeholder 6"/>
          <p:cNvSpPr>
            <a:spLocks noGrp="1"/>
          </p:cNvSpPr>
          <p:nvPr>
            <p:ph sz="quarter" idx="13"/>
          </p:nvPr>
        </p:nvSpPr>
        <p:spPr>
          <a:xfrm rot="18627426">
            <a:off x="57151" y="3681412"/>
            <a:ext cx="2184400" cy="1558925"/>
          </a:xfrm>
        </p:spPr>
        <p:txBody>
          <a:bodyPr/>
          <a:lstStyle/>
          <a:p>
            <a:pPr eaLnBrk="1" hangingPunct="1">
              <a:defRPr/>
            </a:pPr>
            <a:endParaRPr lang="en-US"/>
          </a:p>
        </p:txBody>
      </p:sp>
      <p:sp>
        <p:nvSpPr>
          <p:cNvPr id="6" name="Slide Number Placeholder 3"/>
          <p:cNvSpPr>
            <a:spLocks noGrp="1"/>
          </p:cNvSpPr>
          <p:nvPr>
            <p:ph type="sldNum" sz="quarter" idx="14"/>
          </p:nvPr>
        </p:nvSpPr>
        <p:spPr/>
        <p:txBody>
          <a:bodyPr/>
          <a:lstStyle/>
          <a:p>
            <a:pPr>
              <a:defRPr/>
            </a:pPr>
            <a:fld id="{B9395F6E-BECD-4CBB-973C-F643834DDC99}" type="slidenum">
              <a:rPr lang="en-US">
                <a:solidFill>
                  <a:schemeClr val="tx1"/>
                </a:solidFill>
              </a:rPr>
              <a:pPr>
                <a:defRPr/>
              </a:pPr>
              <a:t>39</a:t>
            </a:fld>
            <a:endParaRPr lang="en-US">
              <a:solidFill>
                <a:schemeClr val="tx1"/>
              </a:solidFill>
            </a:endParaRPr>
          </a:p>
        </p:txBody>
      </p:sp>
    </p:spTree>
    <p:extLst>
      <p:ext uri="{BB962C8B-B14F-4D97-AF65-F5344CB8AC3E}">
        <p14:creationId xmlns:p14="http://schemas.microsoft.com/office/powerpoint/2010/main" val="61256608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dirty="0" smtClean="0"/>
              <a:t>Perceptron </a:t>
            </a:r>
            <a:r>
              <a:rPr lang="en-US" dirty="0"/>
              <a:t>learning rule</a:t>
            </a:r>
            <a:endParaRPr lang="en-US" sz="4000" dirty="0"/>
          </a:p>
        </p:txBody>
      </p:sp>
      <p:sp>
        <p:nvSpPr>
          <p:cNvPr id="733187" name="Rectangle 3"/>
          <p:cNvSpPr>
            <a:spLocks noGrp="1" noChangeArrowheads="1"/>
          </p:cNvSpPr>
          <p:nvPr>
            <p:ph idx="1"/>
          </p:nvPr>
        </p:nvSpPr>
        <p:spPr>
          <a:xfrm>
            <a:off x="1524000" y="1371600"/>
            <a:ext cx="7620000" cy="4525963"/>
          </a:xfrm>
          <a:ln/>
        </p:spPr>
        <p:txBody>
          <a:bodyPr/>
          <a:lstStyle/>
          <a:p>
            <a:r>
              <a:rPr lang="en-US" sz="2800" dirty="0"/>
              <a:t>We learn f:X</a:t>
            </a:r>
            <a:r>
              <a:rPr lang="en-US" sz="2800" dirty="0">
                <a:sym typeface="Symbol" pitchFamily="18" charset="2"/>
              </a:rPr>
              <a:t>{-1,+1</a:t>
            </a:r>
            <a:r>
              <a:rPr lang="en-US" sz="2800" dirty="0" smtClean="0">
                <a:sym typeface="Symbol" pitchFamily="18" charset="2"/>
              </a:rPr>
              <a:t>} </a:t>
            </a:r>
            <a:r>
              <a:rPr lang="en-US" sz="2800" dirty="0">
                <a:sym typeface="Symbol" pitchFamily="18" charset="2"/>
              </a:rPr>
              <a:t>represented </a:t>
            </a:r>
            <a:r>
              <a:rPr lang="en-US" sz="2800" dirty="0" smtClean="0">
                <a:sym typeface="Symbol" pitchFamily="18" charset="2"/>
              </a:rPr>
              <a:t>as f </a:t>
            </a:r>
            <a:r>
              <a:rPr lang="en-US" sz="2800" dirty="0">
                <a:sym typeface="Symbol" pitchFamily="18" charset="2"/>
              </a:rPr>
              <a:t>=</a:t>
            </a:r>
            <a:r>
              <a:rPr lang="en-US" sz="2800" dirty="0" err="1" smtClean="0">
                <a:sym typeface="Symbol" pitchFamily="18" charset="2"/>
              </a:rPr>
              <a:t>sgn</a:t>
            </a:r>
            <a:r>
              <a:rPr lang="en-US" sz="2800" dirty="0" smtClean="0">
                <a:sym typeface="Symbol" pitchFamily="18" charset="2"/>
              </a:rPr>
              <a:t>{</a:t>
            </a:r>
            <a:r>
              <a:rPr lang="en-US" sz="2800" dirty="0" err="1" smtClean="0">
                <a:sym typeface="Symbol" pitchFamily="18" charset="2"/>
              </a:rPr>
              <a:t>w</a:t>
            </a:r>
            <a:r>
              <a:rPr lang="en-US" sz="2800" dirty="0" err="1">
                <a:sym typeface="Symbol" pitchFamily="18" charset="2"/>
              </a:rPr>
              <a:t>x</a:t>
            </a:r>
            <a:r>
              <a:rPr lang="en-US" sz="2800" dirty="0" smtClean="0">
                <a:sym typeface="Symbol" pitchFamily="18" charset="2"/>
              </a:rPr>
              <a:t>)</a:t>
            </a:r>
          </a:p>
          <a:p>
            <a:r>
              <a:rPr lang="en-US" sz="2800" dirty="0" smtClean="0">
                <a:sym typeface="Symbol" pitchFamily="18" charset="2"/>
              </a:rPr>
              <a:t>Where </a:t>
            </a:r>
            <a:r>
              <a:rPr lang="en-US" sz="2800" dirty="0">
                <a:sym typeface="Symbol" pitchFamily="18" charset="2"/>
              </a:rPr>
              <a:t>X=  </a:t>
            </a:r>
            <a:r>
              <a:rPr lang="en-US" sz="2800" dirty="0" smtClean="0">
                <a:sym typeface="Symbol" pitchFamily="18" charset="2"/>
              </a:rPr>
              <a:t>{</a:t>
            </a:r>
            <a:r>
              <a:rPr lang="en-US" sz="2800" dirty="0" smtClean="0">
                <a:latin typeface="Calibri"/>
                <a:sym typeface="Symbol" pitchFamily="18" charset="2"/>
              </a:rPr>
              <a:t>0,1}</a:t>
            </a:r>
            <a:r>
              <a:rPr lang="en-US" sz="2800" baseline="30000" dirty="0" smtClean="0">
                <a:latin typeface="Calibri"/>
                <a:sym typeface="Symbol" pitchFamily="18" charset="2"/>
              </a:rPr>
              <a:t>n  </a:t>
            </a:r>
            <a:r>
              <a:rPr lang="en-US" sz="2800" dirty="0" smtClean="0">
                <a:sym typeface="Symbol" pitchFamily="18" charset="2"/>
              </a:rPr>
              <a:t>or X</a:t>
            </a:r>
            <a:r>
              <a:rPr lang="en-US" sz="2800" dirty="0">
                <a:sym typeface="Symbol" pitchFamily="18" charset="2"/>
              </a:rPr>
              <a:t>= </a:t>
            </a:r>
            <a:r>
              <a:rPr lang="en-US" sz="2800" dirty="0" err="1" smtClean="0">
                <a:latin typeface="Calibri"/>
                <a:sym typeface="Symbol" pitchFamily="18" charset="2"/>
              </a:rPr>
              <a:t>R</a:t>
            </a:r>
            <a:r>
              <a:rPr lang="en-US" sz="2800" baseline="30000" dirty="0" err="1" smtClean="0">
                <a:latin typeface="Calibri"/>
                <a:sym typeface="Symbol" pitchFamily="18" charset="2"/>
              </a:rPr>
              <a:t>n</a:t>
            </a:r>
            <a:r>
              <a:rPr lang="en-US" sz="2800" dirty="0" smtClean="0">
                <a:sym typeface="Symbol" pitchFamily="18" charset="2"/>
              </a:rPr>
              <a:t>    and w </a:t>
            </a:r>
            <a:r>
              <a:rPr lang="en-US" sz="2800" dirty="0" err="1" smtClean="0">
                <a:latin typeface="Calibri"/>
                <a:sym typeface="Symbol" pitchFamily="18" charset="2"/>
              </a:rPr>
              <a:t>R</a:t>
            </a:r>
            <a:r>
              <a:rPr lang="en-US" sz="2800" baseline="30000" dirty="0" err="1" smtClean="0">
                <a:latin typeface="Calibri"/>
                <a:sym typeface="Symbol" pitchFamily="18" charset="2"/>
              </a:rPr>
              <a:t>n</a:t>
            </a:r>
            <a:endParaRPr lang="en-US" sz="2800" baseline="30000" dirty="0" smtClean="0">
              <a:latin typeface="Calibri"/>
              <a:sym typeface="Symbol" pitchFamily="18" charset="2"/>
            </a:endParaRPr>
          </a:p>
          <a:p>
            <a:r>
              <a:rPr lang="en-US" sz="2800" dirty="0" smtClean="0">
                <a:sym typeface="Symbol" pitchFamily="18" charset="2"/>
              </a:rPr>
              <a:t>Given Labeled examples</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1</a:t>
            </a:r>
            <a:r>
              <a:rPr lang="en-US" dirty="0" smtClean="0">
                <a:solidFill>
                  <a:srgbClr val="000066"/>
                </a:solidFill>
                <a:latin typeface="Calibri"/>
                <a:sym typeface="Symbol" pitchFamily="18" charset="2"/>
              </a:rPr>
              <a:t>, y</a:t>
            </a:r>
            <a:r>
              <a:rPr lang="en-US" baseline="-25000" dirty="0" smtClean="0">
                <a:solidFill>
                  <a:srgbClr val="000066"/>
                </a:solidFill>
                <a:latin typeface="Calibri"/>
                <a:sym typeface="Symbol" pitchFamily="18" charset="2"/>
              </a:rPr>
              <a:t>1</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y</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a:t>
            </a:r>
            <a:r>
              <a:rPr lang="en-US" dirty="0" err="1" smtClean="0">
                <a:solidFill>
                  <a:srgbClr val="000066"/>
                </a:solidFill>
                <a:latin typeface="Calibri"/>
                <a:sym typeface="Symbol" pitchFamily="18" charset="2"/>
              </a:rPr>
              <a:t>x</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 </a:t>
            </a:r>
            <a:r>
              <a:rPr lang="en-US" dirty="0" err="1" smtClean="0">
                <a:solidFill>
                  <a:srgbClr val="000066"/>
                </a:solidFill>
                <a:latin typeface="Calibri"/>
                <a:sym typeface="Symbol" pitchFamily="18" charset="2"/>
              </a:rPr>
              <a:t>y</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a:t>
            </a:r>
            <a:endParaRPr lang="en-US" dirty="0" smtClean="0">
              <a:sym typeface="Symbol" pitchFamily="18" charset="2"/>
            </a:endParaRPr>
          </a:p>
        </p:txBody>
      </p:sp>
      <p:sp>
        <p:nvSpPr>
          <p:cNvPr id="2" name="Content Placeholder 1"/>
          <p:cNvSpPr>
            <a:spLocks noGrp="1"/>
          </p:cNvSpPr>
          <p:nvPr>
            <p:ph sz="quarter" idx="13"/>
          </p:nvPr>
        </p:nvSpPr>
        <p:spPr/>
        <p:txBody>
          <a:bodyPr/>
          <a:lstStyle/>
          <a:p>
            <a:r>
              <a:rPr lang="en-US" dirty="0" smtClean="0"/>
              <a:t>Perceptron</a:t>
            </a:r>
            <a:endParaRPr lang="en-US" dirty="0"/>
          </a:p>
        </p:txBody>
      </p:sp>
      <p:sp>
        <p:nvSpPr>
          <p:cNvPr id="17" name="Slide Number Placeholder 5"/>
          <p:cNvSpPr>
            <a:spLocks noGrp="1"/>
          </p:cNvSpPr>
          <p:nvPr>
            <p:ph type="sldNum" sz="quarter" idx="14"/>
          </p:nvPr>
        </p:nvSpPr>
        <p:spPr/>
        <p:txBody>
          <a:bodyPr/>
          <a:lstStyle/>
          <a:p>
            <a:fld id="{18636BF0-A8AD-4928-B9AC-EE4E1C37C147}" type="slidenum">
              <a:rPr lang="en-US"/>
              <a:pPr/>
              <a:t>4</a:t>
            </a:fld>
            <a:endParaRPr lang="en-US"/>
          </a:p>
        </p:txBody>
      </p:sp>
      <p:sp>
        <p:nvSpPr>
          <p:cNvPr id="733195" name="Line 11"/>
          <p:cNvSpPr>
            <a:spLocks noChangeShapeType="1"/>
          </p:cNvSpPr>
          <p:nvPr/>
        </p:nvSpPr>
        <p:spPr bwMode="auto">
          <a:xfrm>
            <a:off x="0" y="2971800"/>
            <a:ext cx="91440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3196" name="Group 12"/>
          <p:cNvGrpSpPr>
            <a:grpSpLocks/>
          </p:cNvGrpSpPr>
          <p:nvPr/>
        </p:nvGrpSpPr>
        <p:grpSpPr bwMode="auto">
          <a:xfrm>
            <a:off x="1447800" y="3200288"/>
            <a:ext cx="7543800" cy="3037049"/>
            <a:chOff x="501" y="2153"/>
            <a:chExt cx="5280" cy="2147"/>
          </a:xfrm>
        </p:grpSpPr>
        <p:sp>
          <p:nvSpPr>
            <p:cNvPr id="733197" name="Rectangle 13"/>
            <p:cNvSpPr>
              <a:spLocks noChangeArrowheads="1"/>
            </p:cNvSpPr>
            <p:nvPr/>
          </p:nvSpPr>
          <p:spPr bwMode="auto">
            <a:xfrm>
              <a:off x="501" y="2172"/>
              <a:ext cx="5280" cy="2128"/>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a:solidFill>
                    <a:schemeClr val="accent2"/>
                  </a:solidFill>
                  <a:latin typeface="+mj-lt"/>
                  <a:sym typeface="Symbol" pitchFamily="18" charset="2"/>
                </a:rPr>
                <a:t>sgn</a:t>
              </a:r>
              <a:r>
                <a:rPr lang="en-US" sz="2400" u="none" dirty="0">
                  <a:solidFill>
                    <a:schemeClr val="accent2"/>
                  </a:solidFill>
                  <a:latin typeface="+mj-lt"/>
                  <a:sym typeface="Symbol" pitchFamily="18" charset="2"/>
                </a:rPr>
                <a:t>{</a:t>
              </a:r>
              <a:r>
                <a:rPr lang="en-US" sz="2400" u="none" dirty="0" err="1">
                  <a:solidFill>
                    <a:schemeClr val="accent2"/>
                  </a:solidFill>
                  <a:latin typeface="+mj-lt"/>
                  <a:sym typeface="Symbol" pitchFamily="18" charset="2"/>
                </a:rPr>
                <a:t>wx</a:t>
              </a:r>
              <a:r>
                <a:rPr lang="en-US" sz="2400" u="none" dirty="0">
                  <a:solidFill>
                    <a:schemeClr val="accent2"/>
                  </a:solidFill>
                  <a:latin typeface="+mj-lt"/>
                  <a:sym typeface="Symbol" pitchFamily="18" charset="2"/>
                </a:rPr>
                <a:t>)</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p>
          </p:txBody>
        </p:sp>
        <p:graphicFrame>
          <p:nvGraphicFramePr>
            <p:cNvPr id="733198" name="Object 14"/>
            <p:cNvGraphicFramePr>
              <a:graphicFrameLocks noChangeAspect="1"/>
            </p:cNvGraphicFramePr>
            <p:nvPr>
              <p:extLst/>
            </p:nvPr>
          </p:nvGraphicFramePr>
          <p:xfrm>
            <a:off x="2475" y="2153"/>
            <a:ext cx="323" cy="288"/>
          </p:xfrm>
          <a:graphic>
            <a:graphicData uri="http://schemas.openxmlformats.org/presentationml/2006/ole">
              <mc:AlternateContent xmlns:mc="http://schemas.openxmlformats.org/markup-compatibility/2006">
                <mc:Choice xmlns:v="urn:schemas-microsoft-com:vml" Requires="v">
                  <p:oleObj spid="_x0000_s16388" name="Equation" r:id="rId4" imgW="215640" imgH="190440" progId="Equation.3">
                    <p:embed/>
                  </p:oleObj>
                </mc:Choice>
                <mc:Fallback>
                  <p:oleObj name="Equation" r:id="rId4" imgW="215640" imgH="190440" progId="Equation.3">
                    <p:embed/>
                    <p:pic>
                      <p:nvPicPr>
                        <p:cNvPr id="73319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 y="2153"/>
                          <a:ext cx="3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7992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33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30163"/>
            <a:ext cx="7772400" cy="1143000"/>
          </a:xfrm>
        </p:spPr>
        <p:txBody>
          <a:bodyPr/>
          <a:lstStyle/>
          <a:p>
            <a:pPr eaLnBrk="1" hangingPunct="1"/>
            <a:r>
              <a:rPr lang="en-US" smtClean="0"/>
              <a:t>Quantifying Performance</a:t>
            </a:r>
          </a:p>
        </p:txBody>
      </p:sp>
      <p:sp>
        <p:nvSpPr>
          <p:cNvPr id="717827" name="Rectangle 3"/>
          <p:cNvSpPr>
            <a:spLocks noGrp="1" noChangeArrowheads="1"/>
          </p:cNvSpPr>
          <p:nvPr>
            <p:ph idx="1"/>
          </p:nvPr>
        </p:nvSpPr>
        <p:spPr/>
        <p:txBody>
          <a:bodyPr/>
          <a:lstStyle/>
          <a:p>
            <a:pPr eaLnBrk="1" hangingPunct="1"/>
            <a:r>
              <a:rPr lang="en-US" smtClean="0"/>
              <a:t>We want to be able to say something rigorous about the performance of our learning algorithm.</a:t>
            </a:r>
          </a:p>
          <a:p>
            <a:pPr eaLnBrk="1" hangingPunct="1"/>
            <a:endParaRPr lang="en-US" smtClean="0"/>
          </a:p>
          <a:p>
            <a:pPr eaLnBrk="1" hangingPunct="1"/>
            <a:r>
              <a:rPr lang="en-US" smtClean="0"/>
              <a:t>We will concentrate on discussing the number of examples one needs to </a:t>
            </a:r>
            <a:r>
              <a:rPr lang="en-US" smtClean="0">
                <a:solidFill>
                  <a:srgbClr val="FF0000"/>
                </a:solidFill>
              </a:rPr>
              <a:t>see</a:t>
            </a:r>
            <a:r>
              <a:rPr lang="en-US" smtClean="0"/>
              <a:t> before we can say that our learned hypothesis is good. </a:t>
            </a:r>
          </a:p>
        </p:txBody>
      </p:sp>
      <p:sp>
        <p:nvSpPr>
          <p:cNvPr id="3" name="Content Placeholder 2"/>
          <p:cNvSpPr>
            <a:spLocks noGrp="1"/>
          </p:cNvSpPr>
          <p:nvPr>
            <p:ph sz="quarter" idx="13"/>
          </p:nvPr>
        </p:nvSpPr>
        <p:spPr>
          <a:xfrm rot="18627426">
            <a:off x="57151" y="3681412"/>
            <a:ext cx="2184400" cy="1558925"/>
          </a:xfrm>
        </p:spPr>
        <p:txBody>
          <a:bodyPr/>
          <a:lstStyle/>
          <a:p>
            <a:pPr eaLnBrk="1" hangingPunct="1">
              <a:defRPr/>
            </a:pPr>
            <a:endParaRPr lang="en-US" dirty="0"/>
          </a:p>
        </p:txBody>
      </p:sp>
      <p:sp>
        <p:nvSpPr>
          <p:cNvPr id="7" name="Slide Number Placeholder 6"/>
          <p:cNvSpPr>
            <a:spLocks noGrp="1"/>
          </p:cNvSpPr>
          <p:nvPr>
            <p:ph type="sldNum" sz="quarter" idx="14"/>
          </p:nvPr>
        </p:nvSpPr>
        <p:spPr/>
        <p:txBody>
          <a:bodyPr/>
          <a:lstStyle/>
          <a:p>
            <a:pPr>
              <a:defRPr/>
            </a:pPr>
            <a:fld id="{1BAA9424-52E9-40DE-81E1-130248A61301}" type="slidenum">
              <a:rPr lang="en-US">
                <a:solidFill>
                  <a:schemeClr val="tx1"/>
                </a:solidFill>
              </a:rPr>
              <a:pPr>
                <a:defRPr/>
              </a:pPr>
              <a:t>40</a:t>
            </a:fld>
            <a:endParaRPr lang="en-US" dirty="0">
              <a:solidFill>
                <a:schemeClr val="tx1"/>
              </a:solidFill>
            </a:endParaRPr>
          </a:p>
        </p:txBody>
      </p:sp>
      <p:sp>
        <p:nvSpPr>
          <p:cNvPr id="6" name="TextBox 5"/>
          <p:cNvSpPr txBox="1"/>
          <p:nvPr/>
        </p:nvSpPr>
        <p:spPr>
          <a:xfrm>
            <a:off x="457200" y="304800"/>
            <a:ext cx="1599537" cy="646331"/>
          </a:xfrm>
          <a:prstGeom prst="rect">
            <a:avLst/>
          </a:prstGeom>
          <a:solidFill>
            <a:srgbClr val="FFFF99"/>
          </a:solidFill>
          <a:ln>
            <a:solidFill>
              <a:schemeClr val="accent1"/>
            </a:solidFill>
          </a:ln>
        </p:spPr>
        <p:txBody>
          <a:bodyPr wrap="square" rtlCol="0">
            <a:spAutoFit/>
          </a:bodyPr>
          <a:lstStyle/>
          <a:p>
            <a:r>
              <a:rPr lang="en-US" sz="1800" u="none" dirty="0" smtClean="0">
                <a:latin typeface="+mn-lt"/>
              </a:rPr>
              <a:t>Recall what we did earlier: </a:t>
            </a:r>
            <a:endParaRPr lang="en-US" sz="1800" u="none" dirty="0">
              <a:latin typeface="+mn-lt"/>
            </a:endParaRPr>
          </a:p>
        </p:txBody>
      </p:sp>
    </p:spTree>
    <p:extLst>
      <p:ext uri="{BB962C8B-B14F-4D97-AF65-F5344CB8AC3E}">
        <p14:creationId xmlns:p14="http://schemas.microsoft.com/office/powerpoint/2010/main" val="283416715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eaLnBrk="1" hangingPunct="1"/>
            <a:r>
              <a:rPr lang="en-US" dirty="0" smtClean="0"/>
              <a:t>PAC Learning – Intuition </a:t>
            </a:r>
          </a:p>
        </p:txBody>
      </p:sp>
      <p:sp>
        <p:nvSpPr>
          <p:cNvPr id="21508" name="Slide Number Placeholder 3"/>
          <p:cNvSpPr>
            <a:spLocks noGrp="1"/>
          </p:cNvSpPr>
          <p:nvPr>
            <p:ph type="sldNum" sz="quarter" idx="4294967295"/>
          </p:nvPr>
        </p:nvSpPr>
        <p:spPr bwMode="auto">
          <a:xfrm>
            <a:off x="6553200" y="65690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691810CF-A8CB-482F-B548-0C17B5EFFCCC}" type="slidenum">
              <a:rPr lang="en-US" u="none" smtClean="0"/>
              <a:pPr/>
              <a:t>41</a:t>
            </a:fld>
            <a:endParaRPr lang="en-US" u="none" smtClean="0"/>
          </a:p>
        </p:txBody>
      </p:sp>
      <p:sp>
        <p:nvSpPr>
          <p:cNvPr id="21509" name="Text Box 3"/>
          <p:cNvSpPr txBox="1">
            <a:spLocks noChangeArrowheads="1"/>
          </p:cNvSpPr>
          <p:nvPr/>
        </p:nvSpPr>
        <p:spPr bwMode="auto">
          <a:xfrm>
            <a:off x="457200" y="1340584"/>
            <a:ext cx="842628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pPr>
              <a:buFontTx/>
              <a:buChar char="•"/>
            </a:pPr>
            <a:r>
              <a:rPr lang="en-US" sz="2000" b="1" u="none" dirty="0">
                <a:solidFill>
                  <a:srgbClr val="0000FF"/>
                </a:solidFill>
                <a:latin typeface="+mj-lt"/>
              </a:rPr>
              <a:t>  </a:t>
            </a:r>
            <a:r>
              <a:rPr lang="en-US" sz="2000" u="none" dirty="0">
                <a:solidFill>
                  <a:srgbClr val="000066"/>
                </a:solidFill>
                <a:latin typeface="+mj-lt"/>
              </a:rPr>
              <a:t>We have seen many examples (drawn according to </a:t>
            </a:r>
            <a:r>
              <a:rPr lang="en-US" sz="2000" i="1" u="none" dirty="0">
                <a:solidFill>
                  <a:srgbClr val="0000FF"/>
                </a:solidFill>
                <a:latin typeface="+mj-lt"/>
              </a:rPr>
              <a:t>D</a:t>
            </a:r>
            <a:r>
              <a:rPr lang="en-US" sz="2000" u="none" dirty="0">
                <a:solidFill>
                  <a:srgbClr val="000066"/>
                </a:solidFill>
                <a:latin typeface="+mj-lt"/>
              </a:rPr>
              <a:t> ) </a:t>
            </a:r>
          </a:p>
          <a:p>
            <a:pPr>
              <a:buFontTx/>
              <a:buChar char="•"/>
            </a:pPr>
            <a:r>
              <a:rPr lang="en-US" sz="2000" u="none" dirty="0">
                <a:solidFill>
                  <a:srgbClr val="000066"/>
                </a:solidFill>
                <a:latin typeface="+mj-lt"/>
              </a:rPr>
              <a:t>  Since in all the positive </a:t>
            </a:r>
            <a:r>
              <a:rPr lang="en-US" sz="2000" u="none" dirty="0" smtClean="0">
                <a:solidFill>
                  <a:srgbClr val="000066"/>
                </a:solidFill>
                <a:latin typeface="+mj-lt"/>
              </a:rPr>
              <a:t>examples</a:t>
            </a:r>
            <a:r>
              <a:rPr lang="en-US" sz="2000" u="none" dirty="0" smtClean="0">
                <a:solidFill>
                  <a:srgbClr val="0000FF"/>
                </a:solidFill>
                <a:latin typeface="+mj-lt"/>
              </a:rPr>
              <a:t> </a:t>
            </a:r>
            <a:r>
              <a:rPr lang="en-US" sz="2000" u="none" dirty="0" smtClean="0">
                <a:solidFill>
                  <a:srgbClr val="0000FF"/>
                </a:solidFill>
                <a:latin typeface="Calibri"/>
              </a:rPr>
              <a:t>x</a:t>
            </a:r>
            <a:r>
              <a:rPr lang="en-US" sz="2000" u="none" baseline="-25000" dirty="0" smtClean="0">
                <a:solidFill>
                  <a:srgbClr val="0000FF"/>
                </a:solidFill>
                <a:latin typeface="Calibri"/>
              </a:rPr>
              <a:t>1</a:t>
            </a:r>
            <a:r>
              <a:rPr lang="en-US" sz="2000" u="none" dirty="0" smtClean="0">
                <a:solidFill>
                  <a:srgbClr val="0000FF"/>
                </a:solidFill>
                <a:latin typeface="+mj-lt"/>
              </a:rPr>
              <a:t>  </a:t>
            </a:r>
            <a:r>
              <a:rPr lang="en-US" sz="2000" u="none" dirty="0">
                <a:solidFill>
                  <a:srgbClr val="000066"/>
                </a:solidFill>
                <a:latin typeface="+mj-lt"/>
              </a:rPr>
              <a:t>was active, </a:t>
            </a:r>
            <a:r>
              <a:rPr lang="en-US" sz="2000" u="none" dirty="0" smtClean="0">
                <a:solidFill>
                  <a:srgbClr val="000066"/>
                </a:solidFill>
                <a:latin typeface="+mj-lt"/>
              </a:rPr>
              <a:t> it </a:t>
            </a:r>
            <a:r>
              <a:rPr lang="en-US" sz="2000" u="none" dirty="0">
                <a:solidFill>
                  <a:srgbClr val="000066"/>
                </a:solidFill>
                <a:latin typeface="+mj-lt"/>
              </a:rPr>
              <a:t>is </a:t>
            </a:r>
            <a:r>
              <a:rPr lang="en-US" sz="2000" u="none" dirty="0">
                <a:solidFill>
                  <a:srgbClr val="0000FF"/>
                </a:solidFill>
                <a:latin typeface="+mj-lt"/>
              </a:rPr>
              <a:t>very likely</a:t>
            </a:r>
            <a:r>
              <a:rPr lang="en-US" sz="2000" u="none" dirty="0">
                <a:solidFill>
                  <a:srgbClr val="000066"/>
                </a:solidFill>
                <a:latin typeface="+mj-lt"/>
              </a:rPr>
              <a:t>  that it will </a:t>
            </a:r>
            <a:r>
              <a:rPr lang="en-US" sz="2000" u="none" dirty="0" smtClean="0">
                <a:solidFill>
                  <a:srgbClr val="000066"/>
                </a:solidFill>
                <a:latin typeface="+mj-lt"/>
              </a:rPr>
              <a:t>be</a:t>
            </a:r>
          </a:p>
          <a:p>
            <a:r>
              <a:rPr lang="en-US" sz="2000" u="none" dirty="0">
                <a:solidFill>
                  <a:srgbClr val="000066"/>
                </a:solidFill>
                <a:latin typeface="+mj-lt"/>
              </a:rPr>
              <a:t> </a:t>
            </a:r>
            <a:r>
              <a:rPr lang="en-US" sz="2000" u="none" dirty="0" smtClean="0">
                <a:solidFill>
                  <a:srgbClr val="000066"/>
                </a:solidFill>
                <a:latin typeface="+mj-lt"/>
              </a:rPr>
              <a:t>   </a:t>
            </a:r>
            <a:r>
              <a:rPr lang="en-US" sz="2000" u="none" dirty="0">
                <a:solidFill>
                  <a:srgbClr val="000066"/>
                </a:solidFill>
                <a:latin typeface="+mj-lt"/>
              </a:rPr>
              <a:t>active in future positive examples </a:t>
            </a:r>
          </a:p>
          <a:p>
            <a:pPr>
              <a:buFontTx/>
              <a:buChar char="•"/>
            </a:pPr>
            <a:r>
              <a:rPr lang="en-US" sz="2000" u="none" dirty="0">
                <a:solidFill>
                  <a:srgbClr val="000066"/>
                </a:solidFill>
                <a:latin typeface="+mj-lt"/>
              </a:rPr>
              <a:t>  If not, in any case, </a:t>
            </a:r>
            <a:r>
              <a:rPr lang="en-US" sz="2000" u="none" dirty="0" smtClean="0">
                <a:solidFill>
                  <a:srgbClr val="0000FF"/>
                </a:solidFill>
                <a:latin typeface="Calibri"/>
              </a:rPr>
              <a:t>x</a:t>
            </a:r>
            <a:r>
              <a:rPr lang="en-US" sz="2000" u="none" baseline="-25000" dirty="0" smtClean="0">
                <a:solidFill>
                  <a:srgbClr val="0000FF"/>
                </a:solidFill>
                <a:latin typeface="Calibri"/>
              </a:rPr>
              <a:t>1</a:t>
            </a:r>
            <a:r>
              <a:rPr lang="en-US" sz="2000" u="none" dirty="0" smtClean="0">
                <a:solidFill>
                  <a:srgbClr val="000066"/>
                </a:solidFill>
                <a:latin typeface="+mj-lt"/>
              </a:rPr>
              <a:t>  is </a:t>
            </a:r>
            <a:r>
              <a:rPr lang="en-US" sz="2000" u="none" dirty="0">
                <a:solidFill>
                  <a:srgbClr val="000066"/>
                </a:solidFill>
                <a:latin typeface="+mj-lt"/>
              </a:rPr>
              <a:t>active only in a small percentage of the </a:t>
            </a:r>
          </a:p>
          <a:p>
            <a:r>
              <a:rPr lang="en-US" sz="2000" u="none" dirty="0">
                <a:solidFill>
                  <a:srgbClr val="000066"/>
                </a:solidFill>
                <a:latin typeface="+mj-lt"/>
              </a:rPr>
              <a:t>   examples so our error will be small </a:t>
            </a:r>
          </a:p>
        </p:txBody>
      </p:sp>
      <p:grpSp>
        <p:nvGrpSpPr>
          <p:cNvPr id="21510" name="Group 29"/>
          <p:cNvGrpSpPr>
            <a:grpSpLocks/>
          </p:cNvGrpSpPr>
          <p:nvPr/>
        </p:nvGrpSpPr>
        <p:grpSpPr bwMode="auto">
          <a:xfrm>
            <a:off x="2871788" y="6010275"/>
            <a:ext cx="3884612" cy="450850"/>
            <a:chOff x="1809" y="3652"/>
            <a:chExt cx="2447" cy="284"/>
          </a:xfrm>
        </p:grpSpPr>
        <p:graphicFrame>
          <p:nvGraphicFramePr>
            <p:cNvPr id="21527" name="Object 5"/>
            <p:cNvGraphicFramePr>
              <a:graphicFrameLocks noChangeAspect="1"/>
            </p:cNvGraphicFramePr>
            <p:nvPr/>
          </p:nvGraphicFramePr>
          <p:xfrm>
            <a:off x="1809" y="3652"/>
            <a:ext cx="2447" cy="284"/>
          </p:xfrm>
          <a:graphic>
            <a:graphicData uri="http://schemas.openxmlformats.org/presentationml/2006/ole">
              <mc:AlternateContent xmlns:mc="http://schemas.openxmlformats.org/markup-compatibility/2006">
                <mc:Choice xmlns:v="urn:schemas-microsoft-com:vml" Requires="v">
                  <p:oleObj spid="_x0000_s26630" name="משוואה" r:id="rId4" imgW="1943066" imgH="200070" progId="Equation.3">
                    <p:embed/>
                  </p:oleObj>
                </mc:Choice>
                <mc:Fallback>
                  <p:oleObj name="משוואה" r:id="rId4" imgW="1943066" imgH="200070" progId="Equation.3">
                    <p:embed/>
                    <p:pic>
                      <p:nvPicPr>
                        <p:cNvPr id="2152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 y="3652"/>
                          <a:ext cx="244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0406" name="Line 6"/>
            <p:cNvSpPr>
              <a:spLocks noChangeShapeType="1"/>
            </p:cNvSpPr>
            <p:nvPr/>
          </p:nvSpPr>
          <p:spPr bwMode="auto">
            <a:xfrm>
              <a:off x="2112" y="3888"/>
              <a:ext cx="192"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230410" name="Rectangle 10"/>
          <p:cNvSpPr>
            <a:spLocks noChangeArrowheads="1"/>
          </p:cNvSpPr>
          <p:nvPr/>
        </p:nvSpPr>
        <p:spPr bwMode="auto">
          <a:xfrm>
            <a:off x="2211388" y="3473450"/>
            <a:ext cx="47244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0411" name="Oval 11"/>
          <p:cNvSpPr>
            <a:spLocks noChangeArrowheads="1"/>
          </p:cNvSpPr>
          <p:nvPr/>
        </p:nvSpPr>
        <p:spPr bwMode="auto">
          <a:xfrm>
            <a:off x="3048000" y="3930650"/>
            <a:ext cx="1905000" cy="16002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0412" name="Oval 12"/>
          <p:cNvSpPr>
            <a:spLocks noChangeArrowheads="1"/>
          </p:cNvSpPr>
          <p:nvPr/>
        </p:nvSpPr>
        <p:spPr bwMode="auto">
          <a:xfrm>
            <a:off x="3505200" y="3930650"/>
            <a:ext cx="1905000" cy="1600200"/>
          </a:xfrm>
          <a:prstGeom prst="ellipse">
            <a:avLst/>
          </a:prstGeom>
          <a:noFill/>
          <a:ln w="28575">
            <a:solidFill>
              <a:srgbClr val="A50021"/>
            </a:solidFill>
            <a:round/>
            <a:headEnd/>
            <a:tailEnd/>
          </a:ln>
          <a:effectLst/>
          <a:extLst>
            <a:ext uri="{909E8E84-426E-40DD-AFC4-6F175D3DCCD1}">
              <a14:hiddenFill xmlns:a14="http://schemas.microsoft.com/office/drawing/2010/main">
                <a:solidFill>
                  <a:srgbClr val="A5002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A50021"/>
              </a:solidFill>
              <a:effectLst>
                <a:outerShdw blurRad="38100" dist="38100" dir="2700000" algn="tl">
                  <a:srgbClr val="000000"/>
                </a:outerShdw>
              </a:effectLst>
            </a:endParaRPr>
          </a:p>
        </p:txBody>
      </p:sp>
      <p:sp>
        <p:nvSpPr>
          <p:cNvPr id="230413" name="Text Box 13"/>
          <p:cNvSpPr txBox="1">
            <a:spLocks noChangeArrowheads="1"/>
          </p:cNvSpPr>
          <p:nvPr/>
        </p:nvSpPr>
        <p:spPr bwMode="auto">
          <a:xfrm>
            <a:off x="3032125" y="3865563"/>
            <a:ext cx="24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0000FF"/>
                </a:solidFill>
              </a:rPr>
              <a:t>f</a:t>
            </a:r>
            <a:endParaRPr lang="en-US">
              <a:effectLst>
                <a:outerShdw blurRad="38100" dist="38100" dir="2700000" algn="tl">
                  <a:srgbClr val="FFFFFF"/>
                </a:outerShdw>
              </a:effectLst>
            </a:endParaRPr>
          </a:p>
        </p:txBody>
      </p:sp>
      <p:sp>
        <p:nvSpPr>
          <p:cNvPr id="230414" name="Text Box 14"/>
          <p:cNvSpPr txBox="1">
            <a:spLocks noChangeArrowheads="1"/>
          </p:cNvSpPr>
          <p:nvPr/>
        </p:nvSpPr>
        <p:spPr bwMode="auto">
          <a:xfrm>
            <a:off x="5446713" y="4216400"/>
            <a:ext cx="300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A50021"/>
                </a:solidFill>
              </a:rPr>
              <a:t>h</a:t>
            </a:r>
            <a:endParaRPr lang="en-US">
              <a:effectLst>
                <a:outerShdw blurRad="38100" dist="38100" dir="2700000" algn="tl">
                  <a:srgbClr val="FFFFFF"/>
                </a:outerShdw>
              </a:effectLst>
            </a:endParaRPr>
          </a:p>
        </p:txBody>
      </p:sp>
      <p:sp>
        <p:nvSpPr>
          <p:cNvPr id="230415" name="Text Box 15"/>
          <p:cNvSpPr txBox="1">
            <a:spLocks noChangeArrowheads="1"/>
          </p:cNvSpPr>
          <p:nvPr/>
        </p:nvSpPr>
        <p:spPr bwMode="auto">
          <a:xfrm>
            <a:off x="1219200" y="5680075"/>
            <a:ext cx="18451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dirty="0">
                <a:solidFill>
                  <a:srgbClr val="0000FF"/>
                </a:solidFill>
                <a:latin typeface="+mj-lt"/>
              </a:rPr>
              <a:t>f and h disagree</a:t>
            </a:r>
            <a:endParaRPr lang="en-US" dirty="0">
              <a:effectLst>
                <a:outerShdw blurRad="38100" dist="38100" dir="2700000" algn="tl">
                  <a:srgbClr val="FFFFFF"/>
                </a:outerShdw>
              </a:effectLst>
              <a:latin typeface="+mj-lt"/>
            </a:endParaRPr>
          </a:p>
        </p:txBody>
      </p:sp>
      <p:sp>
        <p:nvSpPr>
          <p:cNvPr id="230418" name="Line 18"/>
          <p:cNvSpPr>
            <a:spLocks noChangeShapeType="1"/>
          </p:cNvSpPr>
          <p:nvPr/>
        </p:nvSpPr>
        <p:spPr bwMode="auto">
          <a:xfrm flipV="1">
            <a:off x="2362200" y="4692650"/>
            <a:ext cx="914400" cy="914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0419" name="Line 19"/>
          <p:cNvSpPr>
            <a:spLocks noChangeShapeType="1"/>
          </p:cNvSpPr>
          <p:nvPr/>
        </p:nvSpPr>
        <p:spPr bwMode="auto">
          <a:xfrm flipV="1">
            <a:off x="2362200" y="5073650"/>
            <a:ext cx="2743200" cy="533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0420" name="Text Box 20"/>
          <p:cNvSpPr txBox="1">
            <a:spLocks noChangeArrowheads="1"/>
          </p:cNvSpPr>
          <p:nvPr/>
        </p:nvSpPr>
        <p:spPr bwMode="auto">
          <a:xfrm>
            <a:off x="3657600" y="4292600"/>
            <a:ext cx="306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0000FF"/>
                </a:solidFill>
              </a:rPr>
              <a:t>+</a:t>
            </a:r>
            <a:endParaRPr lang="en-US">
              <a:effectLst>
                <a:outerShdw blurRad="38100" dist="38100" dir="2700000" algn="tl">
                  <a:srgbClr val="FFFFFF"/>
                </a:outerShdw>
              </a:effectLst>
            </a:endParaRPr>
          </a:p>
        </p:txBody>
      </p:sp>
      <p:sp>
        <p:nvSpPr>
          <p:cNvPr id="230421" name="Text Box 21"/>
          <p:cNvSpPr txBox="1">
            <a:spLocks noChangeArrowheads="1"/>
          </p:cNvSpPr>
          <p:nvPr/>
        </p:nvSpPr>
        <p:spPr bwMode="auto">
          <a:xfrm>
            <a:off x="4419600" y="4460875"/>
            <a:ext cx="306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0000FF"/>
                </a:solidFill>
              </a:rPr>
              <a:t>+</a:t>
            </a:r>
            <a:endParaRPr lang="en-US">
              <a:effectLst>
                <a:outerShdw blurRad="38100" dist="38100" dir="2700000" algn="tl">
                  <a:srgbClr val="FFFFFF"/>
                </a:outerShdw>
              </a:effectLst>
            </a:endParaRPr>
          </a:p>
        </p:txBody>
      </p:sp>
      <p:sp>
        <p:nvSpPr>
          <p:cNvPr id="230423" name="Text Box 23"/>
          <p:cNvSpPr txBox="1">
            <a:spLocks noChangeArrowheads="1"/>
          </p:cNvSpPr>
          <p:nvPr/>
        </p:nvSpPr>
        <p:spPr bwMode="auto">
          <a:xfrm>
            <a:off x="6096000" y="47656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A50021"/>
                </a:solidFill>
              </a:rPr>
              <a:t>-</a:t>
            </a:r>
            <a:endParaRPr lang="en-US">
              <a:effectLst>
                <a:outerShdw blurRad="38100" dist="38100" dir="2700000" algn="tl">
                  <a:srgbClr val="FFFFFF"/>
                </a:outerShdw>
              </a:effectLst>
            </a:endParaRPr>
          </a:p>
        </p:txBody>
      </p:sp>
      <p:sp>
        <p:nvSpPr>
          <p:cNvPr id="230424" name="Text Box 24"/>
          <p:cNvSpPr txBox="1">
            <a:spLocks noChangeArrowheads="1"/>
          </p:cNvSpPr>
          <p:nvPr/>
        </p:nvSpPr>
        <p:spPr bwMode="auto">
          <a:xfrm>
            <a:off x="5334000" y="52990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A50021"/>
                </a:solidFill>
              </a:rPr>
              <a:t>-</a:t>
            </a:r>
            <a:endParaRPr lang="en-US">
              <a:effectLst>
                <a:outerShdw blurRad="38100" dist="38100" dir="2700000" algn="tl">
                  <a:srgbClr val="FFFFFF"/>
                </a:outerShdw>
              </a:effectLst>
            </a:endParaRPr>
          </a:p>
        </p:txBody>
      </p:sp>
      <p:sp>
        <p:nvSpPr>
          <p:cNvPr id="230425" name="Text Box 25"/>
          <p:cNvSpPr txBox="1">
            <a:spLocks noChangeArrowheads="1"/>
          </p:cNvSpPr>
          <p:nvPr/>
        </p:nvSpPr>
        <p:spPr bwMode="auto">
          <a:xfrm>
            <a:off x="2514600" y="37750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u="none">
                <a:solidFill>
                  <a:srgbClr val="A50021"/>
                </a:solidFill>
              </a:rPr>
              <a:t>-</a:t>
            </a:r>
            <a:endParaRPr lang="en-US">
              <a:effectLst>
                <a:outerShdw blurRad="38100" dist="38100" dir="2700000" algn="tl">
                  <a:srgbClr val="FFFFFF"/>
                </a:outerShdw>
              </a:effectLst>
            </a:endParaRPr>
          </a:p>
        </p:txBody>
      </p:sp>
      <p:graphicFrame>
        <p:nvGraphicFramePr>
          <p:cNvPr id="21526" name="Object 27"/>
          <p:cNvGraphicFramePr>
            <a:graphicFrameLocks noChangeAspect="1"/>
          </p:cNvGraphicFramePr>
          <p:nvPr>
            <p:extLst/>
          </p:nvPr>
        </p:nvGraphicFramePr>
        <p:xfrm>
          <a:off x="3030538" y="2914650"/>
          <a:ext cx="3206750" cy="498475"/>
        </p:xfrm>
        <a:graphic>
          <a:graphicData uri="http://schemas.openxmlformats.org/presentationml/2006/ole">
            <mc:AlternateContent xmlns:mc="http://schemas.openxmlformats.org/markup-compatibility/2006">
              <mc:Choice xmlns:v="urn:schemas-microsoft-com:vml" Requires="v">
                <p:oleObj spid="_x0000_s26631" name="משוואה" r:id="rId6" imgW="1600268" imgH="228690" progId="Equation.3">
                  <p:embed/>
                </p:oleObj>
              </mc:Choice>
              <mc:Fallback>
                <p:oleObj name="משוואה" r:id="rId6" imgW="1600268" imgH="228690" progId="Equation.3">
                  <p:embed/>
                  <p:pic>
                    <p:nvPicPr>
                      <p:cNvPr id="21526"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0538" y="2914650"/>
                        <a:ext cx="320675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14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rgbClr val="003300"/>
                </a:solidFill>
              </a:rPr>
              <a:t>Formulating Prediction Theory</a:t>
            </a:r>
            <a:endParaRPr lang="en-US" dirty="0" smtClean="0"/>
          </a:p>
        </p:txBody>
      </p:sp>
      <p:sp>
        <p:nvSpPr>
          <p:cNvPr id="16387" name="Content Placeholder 4"/>
          <p:cNvSpPr>
            <a:spLocks noGrp="1"/>
          </p:cNvSpPr>
          <p:nvPr>
            <p:ph idx="1"/>
          </p:nvPr>
        </p:nvSpPr>
        <p:spPr>
          <a:xfrm>
            <a:off x="304800" y="1371600"/>
            <a:ext cx="8534400" cy="4525962"/>
          </a:xfrm>
        </p:spPr>
        <p:txBody>
          <a:bodyPr/>
          <a:lstStyle/>
          <a:p>
            <a:r>
              <a:rPr lang="en-US" sz="2000" u="none" dirty="0" smtClean="0"/>
              <a:t>Instance Space  </a:t>
            </a:r>
            <a:r>
              <a:rPr lang="en-US" sz="2000" u="none" dirty="0" smtClean="0">
                <a:solidFill>
                  <a:srgbClr val="0000FF"/>
                </a:solidFill>
              </a:rPr>
              <a:t>X, </a:t>
            </a:r>
            <a:r>
              <a:rPr lang="en-US" sz="2000" u="none" dirty="0" smtClean="0"/>
              <a:t>Input to the Classifier;     Output Space </a:t>
            </a:r>
            <a:r>
              <a:rPr lang="en-US" sz="2000" u="none" dirty="0" smtClean="0">
                <a:solidFill>
                  <a:srgbClr val="0000FF"/>
                </a:solidFill>
              </a:rPr>
              <a:t>Y = {-1, +1} </a:t>
            </a:r>
          </a:p>
          <a:p>
            <a:r>
              <a:rPr lang="en-US" sz="2000" dirty="0" smtClean="0">
                <a:sym typeface="Wingdings" pitchFamily="2" charset="2"/>
              </a:rPr>
              <a:t>Making predictions with: </a:t>
            </a:r>
            <a:r>
              <a:rPr lang="en-US" sz="2000" dirty="0" smtClean="0">
                <a:solidFill>
                  <a:srgbClr val="0000FF"/>
                </a:solidFill>
              </a:rPr>
              <a:t>h: </a:t>
            </a:r>
            <a:r>
              <a:rPr lang="en-US" sz="2000" dirty="0">
                <a:solidFill>
                  <a:srgbClr val="0000FF"/>
                </a:solidFill>
              </a:rPr>
              <a:t>X </a:t>
            </a:r>
            <a:r>
              <a:rPr lang="en-US" sz="2000" dirty="0">
                <a:solidFill>
                  <a:srgbClr val="0000FF"/>
                </a:solidFill>
                <a:sym typeface="Wingdings" pitchFamily="2" charset="2"/>
              </a:rPr>
              <a:t> Y </a:t>
            </a:r>
            <a:endParaRPr lang="en-US" sz="2000" dirty="0">
              <a:sym typeface="Wingdings" pitchFamily="2" charset="2"/>
            </a:endParaRPr>
          </a:p>
          <a:p>
            <a:r>
              <a:rPr lang="en-US" sz="2000" dirty="0" smtClean="0">
                <a:solidFill>
                  <a:srgbClr val="0000FF"/>
                </a:solidFill>
              </a:rPr>
              <a:t>D: </a:t>
            </a:r>
            <a:r>
              <a:rPr lang="en-US" sz="2000" u="none" dirty="0" smtClean="0"/>
              <a:t>An unknown distribution over X </a:t>
            </a:r>
            <a:r>
              <a:rPr lang="en-US" sz="2000" u="none" dirty="0" smtClean="0">
                <a:latin typeface="cmsy10"/>
              </a:rPr>
              <a:t>£</a:t>
            </a:r>
            <a:r>
              <a:rPr lang="en-US" sz="2000" u="none" dirty="0" smtClean="0"/>
              <a:t> Y </a:t>
            </a:r>
          </a:p>
          <a:p>
            <a:r>
              <a:rPr lang="en-US" sz="2000" dirty="0">
                <a:solidFill>
                  <a:srgbClr val="0000FF"/>
                </a:solidFill>
              </a:rPr>
              <a:t>S: </a:t>
            </a:r>
            <a:r>
              <a:rPr lang="en-US" sz="2000" dirty="0"/>
              <a:t>A set of </a:t>
            </a:r>
            <a:r>
              <a:rPr lang="en-US" sz="2000" dirty="0" smtClean="0"/>
              <a:t>examples </a:t>
            </a:r>
            <a:r>
              <a:rPr lang="en-US" sz="2000" dirty="0"/>
              <a:t>drawn independently from </a:t>
            </a:r>
            <a:r>
              <a:rPr lang="en-US" sz="2000" dirty="0" smtClean="0">
                <a:solidFill>
                  <a:srgbClr val="0000FF"/>
                </a:solidFill>
              </a:rPr>
              <a:t>D</a:t>
            </a:r>
            <a:r>
              <a:rPr lang="en-US" sz="2000" dirty="0" smtClean="0"/>
              <a:t>; </a:t>
            </a:r>
            <a:r>
              <a:rPr lang="en-US" sz="2000" dirty="0" smtClean="0">
                <a:solidFill>
                  <a:srgbClr val="0000FF"/>
                </a:solidFill>
              </a:rPr>
              <a:t>m </a:t>
            </a:r>
            <a:r>
              <a:rPr lang="en-US" sz="2000" dirty="0">
                <a:solidFill>
                  <a:srgbClr val="0000FF"/>
                </a:solidFill>
              </a:rPr>
              <a:t>= |S|, </a:t>
            </a:r>
            <a:r>
              <a:rPr lang="en-US" sz="2000" dirty="0" smtClean="0"/>
              <a:t>size </a:t>
            </a:r>
            <a:r>
              <a:rPr lang="en-US" sz="2000" dirty="0"/>
              <a:t>of </a:t>
            </a:r>
            <a:r>
              <a:rPr lang="en-US" sz="2000" dirty="0" smtClean="0"/>
              <a:t>sample.</a:t>
            </a:r>
          </a:p>
          <a:p>
            <a:pPr marL="0" indent="0">
              <a:buNone/>
            </a:pPr>
            <a:r>
              <a:rPr lang="en-US" sz="2000" dirty="0" smtClean="0">
                <a:solidFill>
                  <a:srgbClr val="FF0000"/>
                </a:solidFill>
              </a:rPr>
              <a:t>Now we can define:</a:t>
            </a:r>
          </a:p>
          <a:p>
            <a:r>
              <a:rPr lang="en-US" sz="2000" dirty="0" smtClean="0">
                <a:solidFill>
                  <a:srgbClr val="0000FF"/>
                </a:solidFill>
              </a:rPr>
              <a:t>True Error: </a:t>
            </a:r>
            <a:r>
              <a:rPr lang="en-US" sz="2000" dirty="0" err="1" smtClean="0">
                <a:latin typeface="Calibri"/>
              </a:rPr>
              <a:t>Error</a:t>
            </a:r>
            <a:r>
              <a:rPr lang="en-US" sz="2000" baseline="-25000" dirty="0" err="1" smtClean="0">
                <a:latin typeface="Calibri"/>
              </a:rPr>
              <a:t>D</a:t>
            </a:r>
            <a:r>
              <a:rPr lang="en-US" sz="2000" dirty="0" smtClean="0"/>
              <a:t> = </a:t>
            </a:r>
            <a:r>
              <a:rPr lang="en-US" sz="2000" dirty="0" err="1" smtClean="0">
                <a:latin typeface="Calibri"/>
              </a:rPr>
              <a:t>Pr</a:t>
            </a:r>
            <a:r>
              <a:rPr lang="en-US" sz="2000" baseline="-25000" dirty="0" smtClean="0">
                <a:latin typeface="Calibri"/>
              </a:rPr>
              <a:t>(</a:t>
            </a:r>
            <a:r>
              <a:rPr lang="en-US" sz="2000" baseline="-25000" dirty="0" err="1" smtClean="0">
                <a:latin typeface="Calibri"/>
              </a:rPr>
              <a:t>x,y</a:t>
            </a:r>
            <a:r>
              <a:rPr lang="en-US" sz="2000" baseline="-25000" dirty="0" smtClean="0"/>
              <a:t>) </a:t>
            </a:r>
            <a:r>
              <a:rPr lang="en-US" sz="2000" baseline="-25000" dirty="0" smtClean="0">
                <a:latin typeface="cmsy10"/>
              </a:rPr>
              <a:t>2 </a:t>
            </a:r>
            <a:r>
              <a:rPr lang="en-US" sz="2000" baseline="-25000" dirty="0" smtClean="0"/>
              <a:t>D</a:t>
            </a:r>
            <a:r>
              <a:rPr lang="en-US" sz="2000" dirty="0" smtClean="0"/>
              <a:t> [h(x) </a:t>
            </a:r>
            <a:r>
              <a:rPr lang="en-US" sz="2000" dirty="0" smtClean="0">
                <a:latin typeface="cmsy10"/>
              </a:rPr>
              <a:t>:</a:t>
            </a:r>
            <a:r>
              <a:rPr lang="en-US" sz="2000" dirty="0" smtClean="0"/>
              <a:t> = y]</a:t>
            </a:r>
          </a:p>
          <a:p>
            <a:r>
              <a:rPr lang="en-US" sz="2000" dirty="0" smtClean="0">
                <a:solidFill>
                  <a:srgbClr val="0000FF"/>
                </a:solidFill>
              </a:rPr>
              <a:t>Empirical Error</a:t>
            </a:r>
            <a:r>
              <a:rPr lang="en-US" sz="2000" dirty="0">
                <a:solidFill>
                  <a:srgbClr val="0000FF"/>
                </a:solidFill>
              </a:rPr>
              <a:t>: </a:t>
            </a:r>
            <a:r>
              <a:rPr lang="en-US" sz="2000" dirty="0" err="1" smtClean="0"/>
              <a:t>Error</a:t>
            </a:r>
            <a:r>
              <a:rPr lang="en-US" sz="2000" baseline="-25000" dirty="0" err="1" smtClean="0"/>
              <a:t>S</a:t>
            </a:r>
            <a:r>
              <a:rPr lang="en-US" sz="2000" dirty="0" smtClean="0"/>
              <a:t> </a:t>
            </a:r>
            <a:r>
              <a:rPr lang="en-US" sz="2000" dirty="0"/>
              <a:t>= </a:t>
            </a:r>
            <a:r>
              <a:rPr lang="en-US" sz="2000" dirty="0" err="1"/>
              <a:t>Pr</a:t>
            </a:r>
            <a:r>
              <a:rPr lang="en-US" sz="2000" baseline="-25000" dirty="0"/>
              <a:t>(</a:t>
            </a:r>
            <a:r>
              <a:rPr lang="en-US" sz="2000" baseline="-25000" dirty="0" err="1"/>
              <a:t>x,y</a:t>
            </a:r>
            <a:r>
              <a:rPr lang="en-US" sz="2000" baseline="-25000" dirty="0"/>
              <a:t>) </a:t>
            </a:r>
            <a:r>
              <a:rPr lang="en-US" sz="2000" baseline="-25000" dirty="0">
                <a:latin typeface="cmsy10"/>
              </a:rPr>
              <a:t>2 </a:t>
            </a:r>
            <a:r>
              <a:rPr lang="en-US" sz="2000" baseline="-25000" dirty="0" smtClean="0"/>
              <a:t>S</a:t>
            </a:r>
            <a:r>
              <a:rPr lang="en-US" sz="2000" dirty="0" smtClean="0"/>
              <a:t> [h(x</a:t>
            </a:r>
            <a:r>
              <a:rPr lang="en-US" sz="2000" dirty="0"/>
              <a:t>) </a:t>
            </a:r>
            <a:r>
              <a:rPr lang="en-US" sz="2000" dirty="0">
                <a:latin typeface="cmsy10"/>
              </a:rPr>
              <a:t>:</a:t>
            </a:r>
            <a:r>
              <a:rPr lang="en-US" sz="2000" dirty="0"/>
              <a:t> = y</a:t>
            </a:r>
            <a:r>
              <a:rPr lang="en-US" sz="2000" dirty="0" smtClean="0"/>
              <a:t>] = </a:t>
            </a:r>
            <a:r>
              <a:rPr lang="en-US" sz="2000" dirty="0" smtClean="0">
                <a:latin typeface="Symbol"/>
                <a:sym typeface="Symbol"/>
              </a:rPr>
              <a:t></a:t>
            </a:r>
            <a:r>
              <a:rPr lang="en-US" sz="2000" baseline="-25000" dirty="0" smtClean="0">
                <a:latin typeface="Symbol"/>
                <a:sym typeface="Symbol"/>
              </a:rPr>
              <a:t>1,</a:t>
            </a:r>
            <a:r>
              <a:rPr lang="en-US" sz="2000" baseline="-25000" dirty="0" smtClean="0">
                <a:sym typeface="Symbol"/>
              </a:rPr>
              <a:t>m</a:t>
            </a:r>
            <a:r>
              <a:rPr lang="en-US" sz="2000" dirty="0" smtClean="0">
                <a:sym typeface="Symbol"/>
              </a:rPr>
              <a:t> </a:t>
            </a:r>
            <a:r>
              <a:rPr lang="en-US" sz="2000" dirty="0" smtClean="0"/>
              <a:t> [</a:t>
            </a:r>
            <a:r>
              <a:rPr lang="en-US" sz="2000" dirty="0" smtClean="0">
                <a:latin typeface="Calibri"/>
              </a:rPr>
              <a:t>h(x</a:t>
            </a:r>
            <a:r>
              <a:rPr lang="en-US" sz="2000" baseline="-25000" dirty="0" smtClean="0">
                <a:latin typeface="Calibri"/>
              </a:rPr>
              <a:t>i</a:t>
            </a:r>
            <a:r>
              <a:rPr lang="en-US" sz="2000" dirty="0" smtClean="0"/>
              <a:t>) </a:t>
            </a:r>
            <a:r>
              <a:rPr lang="en-US" sz="2000" dirty="0" smtClean="0">
                <a:latin typeface="cmsy10"/>
              </a:rPr>
              <a:t>:</a:t>
            </a:r>
            <a:r>
              <a:rPr lang="en-US" sz="2000" dirty="0" smtClean="0"/>
              <a:t>= </a:t>
            </a:r>
            <a:r>
              <a:rPr lang="en-US" sz="2000" dirty="0" err="1" smtClean="0">
                <a:latin typeface="Calibri"/>
              </a:rPr>
              <a:t>y</a:t>
            </a:r>
            <a:r>
              <a:rPr lang="en-US" sz="2000" baseline="-25000" dirty="0" err="1" smtClean="0">
                <a:latin typeface="Calibri"/>
              </a:rPr>
              <a:t>i</a:t>
            </a:r>
            <a:r>
              <a:rPr lang="en-US" sz="2000" dirty="0" smtClean="0"/>
              <a:t>]</a:t>
            </a:r>
            <a:endParaRPr lang="en-US" sz="2000" dirty="0"/>
          </a:p>
          <a:p>
            <a:pPr lvl="1"/>
            <a:r>
              <a:rPr lang="en-US" sz="1800" dirty="0" smtClean="0"/>
              <a:t>(Empirical Error (Observed Error, or Test/Train error, depending on S))</a:t>
            </a:r>
          </a:p>
          <a:p>
            <a:pPr marL="0" indent="0">
              <a:buNone/>
            </a:pPr>
            <a:r>
              <a:rPr lang="en-US" sz="2000" u="none" dirty="0" smtClean="0">
                <a:solidFill>
                  <a:srgbClr val="FF0000"/>
                </a:solidFill>
              </a:rPr>
              <a:t>This will allow us to ask:  </a:t>
            </a:r>
            <a:r>
              <a:rPr lang="en-US" sz="2000" u="none" dirty="0" smtClean="0">
                <a:solidFill>
                  <a:srgbClr val="0000FF"/>
                </a:solidFill>
              </a:rPr>
              <a:t>(1)</a:t>
            </a:r>
            <a:r>
              <a:rPr lang="en-US" sz="2000" u="none" dirty="0" smtClean="0">
                <a:solidFill>
                  <a:srgbClr val="FF0000"/>
                </a:solidFill>
              </a:rPr>
              <a:t> </a:t>
            </a:r>
            <a:r>
              <a:rPr lang="en-US" sz="2000" u="none" dirty="0" smtClean="0"/>
              <a:t>Can we describe/bound  </a:t>
            </a:r>
            <a:r>
              <a:rPr lang="en-US" sz="2000" dirty="0" err="1" smtClean="0">
                <a:solidFill>
                  <a:srgbClr val="0000FF"/>
                </a:solidFill>
                <a:latin typeface="Calibri"/>
              </a:rPr>
              <a:t>Error</a:t>
            </a:r>
            <a:r>
              <a:rPr lang="en-US" sz="2000" baseline="-25000" dirty="0" err="1" smtClean="0">
                <a:solidFill>
                  <a:srgbClr val="0000FF"/>
                </a:solidFill>
                <a:latin typeface="Calibri"/>
              </a:rPr>
              <a:t>D</a:t>
            </a:r>
            <a:r>
              <a:rPr lang="en-US" sz="2000" u="none" dirty="0" smtClean="0">
                <a:solidFill>
                  <a:srgbClr val="0000FF"/>
                </a:solidFill>
              </a:rPr>
              <a:t> </a:t>
            </a:r>
            <a:r>
              <a:rPr lang="en-US" sz="2000" u="none" dirty="0" smtClean="0"/>
              <a:t>given </a:t>
            </a:r>
            <a:r>
              <a:rPr lang="en-US" sz="2000" dirty="0" err="1" smtClean="0">
                <a:solidFill>
                  <a:srgbClr val="0000FF"/>
                </a:solidFill>
                <a:latin typeface="Calibri"/>
              </a:rPr>
              <a:t>Error</a:t>
            </a:r>
            <a:r>
              <a:rPr lang="en-US" sz="2000" baseline="-25000" dirty="0" err="1" smtClean="0">
                <a:solidFill>
                  <a:srgbClr val="0000FF"/>
                </a:solidFill>
                <a:latin typeface="Calibri"/>
              </a:rPr>
              <a:t>S</a:t>
            </a:r>
            <a:r>
              <a:rPr lang="en-US" sz="2000" baseline="-25000" dirty="0" smtClean="0">
                <a:solidFill>
                  <a:srgbClr val="0000FF"/>
                </a:solidFill>
                <a:latin typeface="Calibri"/>
              </a:rPr>
              <a:t>   </a:t>
            </a:r>
            <a:r>
              <a:rPr lang="en-US" sz="2000" u="none" dirty="0" smtClean="0">
                <a:solidFill>
                  <a:srgbClr val="0000FF"/>
                </a:solidFill>
              </a:rPr>
              <a:t>?</a:t>
            </a:r>
          </a:p>
          <a:p>
            <a:r>
              <a:rPr lang="en-US" sz="1800" dirty="0" smtClean="0">
                <a:solidFill>
                  <a:srgbClr val="0000FF"/>
                </a:solidFill>
              </a:rPr>
              <a:t>Function </a:t>
            </a:r>
            <a:r>
              <a:rPr lang="en-US" sz="1800" u="none" dirty="0" smtClean="0">
                <a:solidFill>
                  <a:srgbClr val="0000FF"/>
                </a:solidFill>
              </a:rPr>
              <a:t>Space: C </a:t>
            </a:r>
            <a:r>
              <a:rPr lang="en-US" sz="1800" u="none" dirty="0" smtClean="0"/>
              <a:t>– A</a:t>
            </a:r>
            <a:r>
              <a:rPr lang="en-US" sz="1800" u="none" dirty="0" smtClean="0">
                <a:solidFill>
                  <a:srgbClr val="0000FF"/>
                </a:solidFill>
              </a:rPr>
              <a:t> </a:t>
            </a:r>
            <a:r>
              <a:rPr lang="en-US" sz="1800" u="none" dirty="0" smtClean="0">
                <a:solidFill>
                  <a:srgbClr val="000066"/>
                </a:solidFill>
              </a:rPr>
              <a:t>set of possible target concepts; target is: </a:t>
            </a:r>
            <a:r>
              <a:rPr lang="en-US" sz="1800" dirty="0">
                <a:solidFill>
                  <a:srgbClr val="0000FF"/>
                </a:solidFill>
              </a:rPr>
              <a:t>f: X </a:t>
            </a:r>
            <a:r>
              <a:rPr lang="en-US" sz="1800" dirty="0">
                <a:solidFill>
                  <a:srgbClr val="0000FF"/>
                </a:solidFill>
                <a:sym typeface="Wingdings" pitchFamily="2" charset="2"/>
              </a:rPr>
              <a:t> Y </a:t>
            </a:r>
            <a:r>
              <a:rPr lang="en-US" sz="1800" u="none" dirty="0" smtClean="0">
                <a:solidFill>
                  <a:srgbClr val="000066"/>
                </a:solidFill>
              </a:rPr>
              <a:t>    </a:t>
            </a:r>
            <a:endParaRPr lang="en-US" sz="1800" dirty="0">
              <a:solidFill>
                <a:srgbClr val="0000FF"/>
              </a:solidFill>
              <a:sym typeface="Symbol" pitchFamily="18" charset="2"/>
            </a:endParaRPr>
          </a:p>
          <a:p>
            <a:r>
              <a:rPr lang="en-US" sz="1800" u="none" dirty="0" smtClean="0">
                <a:solidFill>
                  <a:srgbClr val="0000FF"/>
                </a:solidFill>
              </a:rPr>
              <a:t>Hypothesis Space:</a:t>
            </a:r>
            <a:r>
              <a:rPr lang="en-US" sz="1800" u="none" dirty="0" smtClean="0">
                <a:solidFill>
                  <a:srgbClr val="000066"/>
                </a:solidFill>
              </a:rPr>
              <a:t> </a:t>
            </a:r>
            <a:r>
              <a:rPr lang="en-US" sz="1800" u="none" dirty="0" smtClean="0">
                <a:solidFill>
                  <a:srgbClr val="0000FF"/>
                </a:solidFill>
              </a:rPr>
              <a:t>H</a:t>
            </a:r>
            <a:r>
              <a:rPr lang="en-US" sz="1800" u="none" dirty="0" smtClean="0">
                <a:solidFill>
                  <a:srgbClr val="000066"/>
                </a:solidFill>
              </a:rPr>
              <a:t>  –  A set of possible hypotheses</a:t>
            </a:r>
          </a:p>
          <a:p>
            <a:r>
              <a:rPr lang="en-US" sz="2000" dirty="0">
                <a:solidFill>
                  <a:srgbClr val="FF0000"/>
                </a:solidFill>
              </a:rPr>
              <a:t>This will allow us to ask: </a:t>
            </a:r>
            <a:r>
              <a:rPr lang="en-US" sz="2000" dirty="0" smtClean="0">
                <a:solidFill>
                  <a:srgbClr val="FF0000"/>
                </a:solidFill>
              </a:rPr>
              <a:t> </a:t>
            </a:r>
            <a:r>
              <a:rPr lang="en-US" sz="2000" dirty="0" smtClean="0">
                <a:solidFill>
                  <a:srgbClr val="0000FF"/>
                </a:solidFill>
              </a:rPr>
              <a:t>(2)</a:t>
            </a:r>
            <a:r>
              <a:rPr lang="en-US" sz="2000" dirty="0" smtClean="0"/>
              <a:t> Is C learnable?</a:t>
            </a:r>
          </a:p>
          <a:p>
            <a:pPr lvl="1"/>
            <a:r>
              <a:rPr lang="en-US" sz="1800" u="none" dirty="0" smtClean="0"/>
              <a:t>Is it possible to </a:t>
            </a:r>
            <a:r>
              <a:rPr lang="en-US" sz="1800" u="none" dirty="0" smtClean="0">
                <a:solidFill>
                  <a:srgbClr val="0000FF"/>
                </a:solidFill>
              </a:rPr>
              <a:t>learn</a:t>
            </a:r>
            <a:r>
              <a:rPr lang="en-US" sz="1800" u="none" dirty="0" smtClean="0"/>
              <a:t> a given function in </a:t>
            </a:r>
            <a:r>
              <a:rPr lang="en-US" sz="1800" u="none" dirty="0" smtClean="0">
                <a:solidFill>
                  <a:srgbClr val="0000FF"/>
                </a:solidFill>
              </a:rPr>
              <a:t>C</a:t>
            </a:r>
            <a:r>
              <a:rPr lang="en-US" sz="1800" u="none" dirty="0" smtClean="0"/>
              <a:t> using functions in </a:t>
            </a:r>
            <a:r>
              <a:rPr lang="en-US" sz="1800" u="none" dirty="0" smtClean="0">
                <a:solidFill>
                  <a:srgbClr val="0000FF"/>
                </a:solidFill>
              </a:rPr>
              <a:t>H</a:t>
            </a:r>
            <a:r>
              <a:rPr lang="en-US" sz="1800" u="none" dirty="0" smtClean="0"/>
              <a:t>, given the supervised protocol? </a:t>
            </a:r>
            <a:endParaRPr lang="en-US" sz="2400" dirty="0" smtClean="0"/>
          </a:p>
        </p:txBody>
      </p:sp>
      <p:sp>
        <p:nvSpPr>
          <p:cNvPr id="2" name="Slide Number Placeholder 1"/>
          <p:cNvSpPr>
            <a:spLocks noGrp="1"/>
          </p:cNvSpPr>
          <p:nvPr>
            <p:ph type="sldNum" sz="quarter" idx="4294967295"/>
          </p:nvPr>
        </p:nvSpPr>
        <p:spPr/>
        <p:txBody>
          <a:bodyPr/>
          <a:lstStyle/>
          <a:p>
            <a:pPr>
              <a:defRPr/>
            </a:pPr>
            <a:fld id="{AF9B7836-A88A-4C3B-9E7E-6BB7F8A64E5A}" type="slidenum">
              <a:rPr lang="en-US" smtClean="0"/>
              <a:pPr>
                <a:defRPr/>
              </a:pPr>
              <a:t>42</a:t>
            </a:fld>
            <a:endParaRPr lang="en-US"/>
          </a:p>
        </p:txBody>
      </p:sp>
    </p:spTree>
    <p:extLst>
      <p:ext uri="{BB962C8B-B14F-4D97-AF65-F5344CB8AC3E}">
        <p14:creationId xmlns:p14="http://schemas.microsoft.com/office/powerpoint/2010/main" val="25319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pPr eaLnBrk="1" hangingPunct="1"/>
            <a:r>
              <a:rPr lang="en-US" dirty="0" smtClean="0"/>
              <a:t>Probably Approximately Correct</a:t>
            </a:r>
          </a:p>
        </p:txBody>
      </p:sp>
      <p:sp>
        <p:nvSpPr>
          <p:cNvPr id="32771" name="Content Placeholder 5"/>
          <p:cNvSpPr>
            <a:spLocks noGrp="1"/>
          </p:cNvSpPr>
          <p:nvPr>
            <p:ph idx="1"/>
          </p:nvPr>
        </p:nvSpPr>
        <p:spPr/>
        <p:txBody>
          <a:bodyPr/>
          <a:lstStyle/>
          <a:p>
            <a:pPr eaLnBrk="1" hangingPunct="1"/>
            <a:r>
              <a:rPr lang="en-US" dirty="0"/>
              <a:t>Cannot expect a learner to learn a concept </a:t>
            </a:r>
            <a:r>
              <a:rPr lang="en-US" dirty="0">
                <a:solidFill>
                  <a:srgbClr val="0000FF"/>
                </a:solidFill>
              </a:rPr>
              <a:t>exactly</a:t>
            </a:r>
            <a:r>
              <a:rPr lang="en-US" dirty="0"/>
              <a:t>.</a:t>
            </a:r>
          </a:p>
          <a:p>
            <a:pPr eaLnBrk="1" hangingPunct="1"/>
            <a:r>
              <a:rPr lang="en-US" dirty="0" smtClean="0"/>
              <a:t>Cannot </a:t>
            </a:r>
            <a:r>
              <a:rPr lang="en-US" dirty="0"/>
              <a:t>always expect to learn a </a:t>
            </a:r>
            <a:r>
              <a:rPr lang="en-US" dirty="0">
                <a:solidFill>
                  <a:srgbClr val="0000FF"/>
                </a:solidFill>
              </a:rPr>
              <a:t>close approximation </a:t>
            </a:r>
            <a:r>
              <a:rPr lang="en-US" dirty="0"/>
              <a:t>to the target concept </a:t>
            </a:r>
          </a:p>
          <a:p>
            <a:pPr eaLnBrk="1" hangingPunct="1"/>
            <a:r>
              <a:rPr lang="en-US" dirty="0" smtClean="0"/>
              <a:t>Therefore</a:t>
            </a:r>
            <a:r>
              <a:rPr lang="en-US" dirty="0"/>
              <a:t>, the only realistic expectation of a good learner is that </a:t>
            </a:r>
            <a:r>
              <a:rPr lang="en-US" dirty="0">
                <a:solidFill>
                  <a:srgbClr val="0000FF"/>
                </a:solidFill>
              </a:rPr>
              <a:t>with high </a:t>
            </a:r>
            <a:r>
              <a:rPr lang="en-US" dirty="0" smtClean="0">
                <a:solidFill>
                  <a:srgbClr val="0000FF"/>
                </a:solidFill>
              </a:rPr>
              <a:t>probability </a:t>
            </a:r>
            <a:r>
              <a:rPr lang="en-US" dirty="0"/>
              <a:t>it will learn a </a:t>
            </a:r>
            <a:r>
              <a:rPr lang="en-US" dirty="0">
                <a:solidFill>
                  <a:srgbClr val="0000FF"/>
                </a:solidFill>
              </a:rPr>
              <a:t>close approximation </a:t>
            </a:r>
            <a:r>
              <a:rPr lang="en-US" dirty="0"/>
              <a:t>to the target </a:t>
            </a:r>
            <a:r>
              <a:rPr lang="en-US" dirty="0" smtClean="0"/>
              <a:t>concept.</a:t>
            </a:r>
          </a:p>
          <a:p>
            <a:pPr eaLnBrk="1" hangingPunct="1"/>
            <a:r>
              <a:rPr lang="en-US" dirty="0" smtClean="0">
                <a:solidFill>
                  <a:srgbClr val="000066"/>
                </a:solidFill>
              </a:rPr>
              <a:t>In </a:t>
            </a:r>
            <a:r>
              <a:rPr lang="en-US" dirty="0">
                <a:solidFill>
                  <a:srgbClr val="0000FF"/>
                </a:solidFill>
              </a:rPr>
              <a:t>Probably Approximately Correct (PAC)</a:t>
            </a:r>
            <a:r>
              <a:rPr lang="en-US" dirty="0">
                <a:solidFill>
                  <a:srgbClr val="000066"/>
                </a:solidFill>
              </a:rPr>
              <a:t> learning, one requires </a:t>
            </a:r>
            <a:r>
              <a:rPr lang="en-US" dirty="0" smtClean="0">
                <a:solidFill>
                  <a:srgbClr val="000066"/>
                </a:solidFill>
              </a:rPr>
              <a:t>that given </a:t>
            </a:r>
            <a:r>
              <a:rPr lang="en-US" dirty="0">
                <a:solidFill>
                  <a:srgbClr val="000066"/>
                </a:solidFill>
              </a:rPr>
              <a:t>small</a:t>
            </a:r>
            <a:r>
              <a:rPr lang="en-US" dirty="0"/>
              <a:t> parameters </a:t>
            </a:r>
            <a:r>
              <a:rPr lang="en-US" dirty="0">
                <a:solidFill>
                  <a:srgbClr val="0000FF"/>
                </a:solidFill>
                <a:sym typeface="Symbol" pitchFamily="18" charset="2"/>
              </a:rPr>
              <a:t> </a:t>
            </a:r>
            <a:r>
              <a:rPr lang="en-US" dirty="0">
                <a:solidFill>
                  <a:srgbClr val="000066"/>
                </a:solidFill>
                <a:sym typeface="Symbol" pitchFamily="18" charset="2"/>
              </a:rPr>
              <a:t>and</a:t>
            </a:r>
            <a:r>
              <a:rPr lang="en-US" dirty="0">
                <a:solidFill>
                  <a:srgbClr val="0000FF"/>
                </a:solidFill>
                <a:sym typeface="Symbol" pitchFamily="18" charset="2"/>
              </a:rPr>
              <a:t> ,  </a:t>
            </a:r>
            <a:r>
              <a:rPr lang="en-US" dirty="0">
                <a:solidFill>
                  <a:srgbClr val="000066"/>
                </a:solidFill>
                <a:sym typeface="Symbol" pitchFamily="18" charset="2"/>
              </a:rPr>
              <a:t>with probability at least </a:t>
            </a:r>
            <a:r>
              <a:rPr lang="en-US" dirty="0">
                <a:solidFill>
                  <a:srgbClr val="0000FF"/>
                </a:solidFill>
              </a:rPr>
              <a:t>(1-</a:t>
            </a:r>
            <a:r>
              <a:rPr lang="en-US" dirty="0">
                <a:solidFill>
                  <a:srgbClr val="0000FF"/>
                </a:solidFill>
                <a:sym typeface="Symbol" pitchFamily="18" charset="2"/>
              </a:rPr>
              <a:t> </a:t>
            </a:r>
            <a:r>
              <a:rPr lang="en-US" dirty="0" smtClean="0">
                <a:solidFill>
                  <a:srgbClr val="0000FF"/>
                </a:solidFill>
                <a:sym typeface="Symbol" pitchFamily="18" charset="2"/>
              </a:rPr>
              <a:t>) </a:t>
            </a:r>
            <a:r>
              <a:rPr lang="en-US" dirty="0" smtClean="0">
                <a:solidFill>
                  <a:srgbClr val="000066"/>
                </a:solidFill>
                <a:sym typeface="Symbol" pitchFamily="18" charset="2"/>
              </a:rPr>
              <a:t>a </a:t>
            </a:r>
            <a:r>
              <a:rPr lang="en-US" dirty="0">
                <a:solidFill>
                  <a:srgbClr val="000066"/>
                </a:solidFill>
                <a:sym typeface="Symbol" pitchFamily="18" charset="2"/>
              </a:rPr>
              <a:t>learner produces a hypothesis with</a:t>
            </a:r>
            <a:r>
              <a:rPr lang="en-US" dirty="0">
                <a:solidFill>
                  <a:srgbClr val="0000FF"/>
                </a:solidFill>
                <a:sym typeface="Symbol" pitchFamily="18" charset="2"/>
              </a:rPr>
              <a:t> error at most  </a:t>
            </a:r>
            <a:r>
              <a:rPr lang="en-US" dirty="0" smtClean="0">
                <a:solidFill>
                  <a:srgbClr val="0000FF"/>
                </a:solidFill>
                <a:sym typeface="Symbol" pitchFamily="18" charset="2"/>
              </a:rPr>
              <a:t></a:t>
            </a:r>
          </a:p>
          <a:p>
            <a:pPr eaLnBrk="1" hangingPunct="1"/>
            <a:r>
              <a:rPr lang="en-US" dirty="0" smtClean="0">
                <a:solidFill>
                  <a:srgbClr val="000066"/>
                </a:solidFill>
                <a:sym typeface="Symbol" pitchFamily="18" charset="2"/>
              </a:rPr>
              <a:t>The </a:t>
            </a:r>
            <a:r>
              <a:rPr lang="en-US" dirty="0">
                <a:solidFill>
                  <a:srgbClr val="000066"/>
                </a:solidFill>
                <a:sym typeface="Symbol" pitchFamily="18" charset="2"/>
              </a:rPr>
              <a:t>reason we can hope for that is the</a:t>
            </a:r>
            <a:r>
              <a:rPr lang="en-US" dirty="0">
                <a:solidFill>
                  <a:srgbClr val="0000FF"/>
                </a:solidFill>
                <a:sym typeface="Symbol" pitchFamily="18" charset="2"/>
              </a:rPr>
              <a:t> Consistent Distribution </a:t>
            </a:r>
            <a:r>
              <a:rPr lang="en-US" dirty="0">
                <a:solidFill>
                  <a:srgbClr val="000066"/>
                </a:solidFill>
                <a:sym typeface="Symbol" pitchFamily="18" charset="2"/>
              </a:rPr>
              <a:t>assumption.</a:t>
            </a:r>
            <a:endParaRPr lang="en-US" dirty="0">
              <a:solidFill>
                <a:srgbClr val="0000FF"/>
              </a:solidFill>
            </a:endParaRPr>
          </a:p>
          <a:p>
            <a:pPr eaLnBrk="1" hangingPunct="1"/>
            <a:endParaRPr lang="en-US" dirty="0"/>
          </a:p>
          <a:p>
            <a:pPr eaLnBrk="1" hangingPunct="1"/>
            <a:endParaRPr lang="en-US" dirty="0" smtClean="0"/>
          </a:p>
        </p:txBody>
      </p:sp>
      <p:sp>
        <p:nvSpPr>
          <p:cNvPr id="2" name="Content Placeholder 1"/>
          <p:cNvSpPr>
            <a:spLocks noGrp="1"/>
          </p:cNvSpPr>
          <p:nvPr>
            <p:ph sz="quarter" idx="13"/>
          </p:nvPr>
        </p:nvSpPr>
        <p:spPr/>
        <p:txBody>
          <a:bodyPr/>
          <a:lstStyle/>
          <a:p>
            <a:r>
              <a:rPr lang="en-US" dirty="0" smtClean="0"/>
              <a:t>Learning</a:t>
            </a:r>
            <a:endParaRPr lang="en-US" dirty="0"/>
          </a:p>
        </p:txBody>
      </p:sp>
      <p:sp>
        <p:nvSpPr>
          <p:cNvPr id="323588" name="Line 4"/>
          <p:cNvSpPr>
            <a:spLocks noChangeShapeType="1"/>
          </p:cNvSpPr>
          <p:nvPr/>
        </p:nvSpPr>
        <p:spPr bwMode="auto">
          <a:xfrm>
            <a:off x="0" y="3823648"/>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4"/>
          </p:nvPr>
        </p:nvSpPr>
        <p:spPr/>
        <p:txBody>
          <a:bodyPr/>
          <a:lstStyle/>
          <a:p>
            <a:pPr>
              <a:defRPr/>
            </a:pPr>
            <a:fld id="{64887FA9-2A0B-4E61-8101-EE863245E98F}" type="slidenum">
              <a:rPr lang="en-US" smtClean="0"/>
              <a:pPr>
                <a:defRPr/>
              </a:pPr>
              <a:t>43</a:t>
            </a:fld>
            <a:endParaRPr lang="en-US" dirty="0"/>
          </a:p>
        </p:txBody>
      </p:sp>
    </p:spTree>
    <p:extLst>
      <p:ext uri="{BB962C8B-B14F-4D97-AF65-F5344CB8AC3E}">
        <p14:creationId xmlns:p14="http://schemas.microsoft.com/office/powerpoint/2010/main" val="69709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US" smtClean="0"/>
              <a:t>PAC Learnability</a:t>
            </a:r>
          </a:p>
        </p:txBody>
      </p:sp>
      <p:sp>
        <p:nvSpPr>
          <p:cNvPr id="33795" name="Content Placeholder 5"/>
          <p:cNvSpPr>
            <a:spLocks noGrp="1"/>
          </p:cNvSpPr>
          <p:nvPr>
            <p:ph idx="1"/>
          </p:nvPr>
        </p:nvSpPr>
        <p:spPr/>
        <p:txBody>
          <a:bodyPr/>
          <a:lstStyle/>
          <a:p>
            <a:r>
              <a:rPr lang="en-US" sz="2000" dirty="0" smtClean="0"/>
              <a:t>Consider a  concept class </a:t>
            </a:r>
            <a:r>
              <a:rPr lang="en-US" sz="2000" dirty="0" smtClean="0">
                <a:solidFill>
                  <a:srgbClr val="0000FF"/>
                </a:solidFill>
              </a:rPr>
              <a:t>C </a:t>
            </a:r>
            <a:r>
              <a:rPr lang="en-US" sz="2000" dirty="0" smtClean="0"/>
              <a:t>defined over an instance space </a:t>
            </a:r>
            <a:r>
              <a:rPr lang="en-US" sz="2000" dirty="0" smtClean="0">
                <a:solidFill>
                  <a:srgbClr val="0000FF"/>
                </a:solidFill>
              </a:rPr>
              <a:t>X</a:t>
            </a:r>
            <a:r>
              <a:rPr lang="en-US" sz="2000" dirty="0" smtClean="0"/>
              <a:t> (containing instances of length </a:t>
            </a:r>
            <a:r>
              <a:rPr lang="en-US" sz="2000" dirty="0" smtClean="0">
                <a:solidFill>
                  <a:srgbClr val="0000FF"/>
                </a:solidFill>
              </a:rPr>
              <a:t>n</a:t>
            </a:r>
            <a:r>
              <a:rPr lang="en-US" sz="2000" dirty="0" smtClean="0"/>
              <a:t>),  and a learner </a:t>
            </a:r>
            <a:r>
              <a:rPr lang="en-US" sz="2000" dirty="0" smtClean="0">
                <a:solidFill>
                  <a:srgbClr val="0000FF"/>
                </a:solidFill>
              </a:rPr>
              <a:t>L</a:t>
            </a:r>
            <a:r>
              <a:rPr lang="en-US" sz="2000" dirty="0" smtClean="0"/>
              <a:t> using a hypothesis space </a:t>
            </a:r>
            <a:r>
              <a:rPr lang="en-US" sz="2000" dirty="0" smtClean="0">
                <a:solidFill>
                  <a:srgbClr val="0000FF"/>
                </a:solidFill>
              </a:rPr>
              <a:t>H</a:t>
            </a:r>
            <a:r>
              <a:rPr lang="en-US" sz="2000" dirty="0" smtClean="0"/>
              <a:t>.  </a:t>
            </a:r>
          </a:p>
          <a:p>
            <a:r>
              <a:rPr lang="en-US" sz="2000" dirty="0" smtClean="0"/>
              <a:t> </a:t>
            </a:r>
            <a:r>
              <a:rPr lang="en-US" sz="2000" dirty="0" smtClean="0">
                <a:solidFill>
                  <a:srgbClr val="0000FF"/>
                </a:solidFill>
              </a:rPr>
              <a:t>C</a:t>
            </a:r>
            <a:r>
              <a:rPr lang="en-US" sz="2000" dirty="0" smtClean="0"/>
              <a:t> is </a:t>
            </a:r>
            <a:r>
              <a:rPr lang="en-US" sz="2000" dirty="0" smtClean="0">
                <a:solidFill>
                  <a:srgbClr val="0000FF"/>
                </a:solidFill>
              </a:rPr>
              <a:t>PAC learnable </a:t>
            </a:r>
            <a:r>
              <a:rPr lang="en-US" sz="2000" dirty="0" smtClean="0"/>
              <a:t>by </a:t>
            </a:r>
            <a:r>
              <a:rPr lang="en-US" sz="2000" dirty="0" smtClean="0">
                <a:solidFill>
                  <a:srgbClr val="0000FF"/>
                </a:solidFill>
              </a:rPr>
              <a:t>L</a:t>
            </a:r>
            <a:r>
              <a:rPr lang="en-US" sz="2000" dirty="0" smtClean="0"/>
              <a:t> using </a:t>
            </a:r>
            <a:r>
              <a:rPr lang="en-US" sz="2000" dirty="0" smtClean="0">
                <a:solidFill>
                  <a:srgbClr val="0000FF"/>
                </a:solidFill>
              </a:rPr>
              <a:t>H</a:t>
            </a:r>
            <a:r>
              <a:rPr lang="en-US" sz="2000" dirty="0" smtClean="0"/>
              <a:t> if</a:t>
            </a:r>
          </a:p>
          <a:p>
            <a:pPr lvl="1"/>
            <a:r>
              <a:rPr lang="en-US" sz="1800" dirty="0" smtClean="0"/>
              <a:t>for all </a:t>
            </a:r>
            <a:r>
              <a:rPr lang="en-US" sz="1800" dirty="0" smtClean="0">
                <a:solidFill>
                  <a:srgbClr val="0000FF"/>
                </a:solidFill>
              </a:rPr>
              <a:t>f </a:t>
            </a:r>
            <a:r>
              <a:rPr lang="en-US" sz="1800" dirty="0" smtClean="0">
                <a:solidFill>
                  <a:srgbClr val="0000FF"/>
                </a:solidFill>
                <a:sym typeface="Symbol" pitchFamily="18" charset="2"/>
              </a:rPr>
              <a:t> C</a:t>
            </a:r>
            <a:r>
              <a:rPr lang="en-US" sz="1800" dirty="0" smtClean="0">
                <a:sym typeface="Symbol" pitchFamily="18" charset="2"/>
              </a:rPr>
              <a:t>,</a:t>
            </a:r>
          </a:p>
          <a:p>
            <a:pPr lvl="1"/>
            <a:r>
              <a:rPr lang="en-US" sz="1800" dirty="0" smtClean="0">
                <a:sym typeface="Symbol" pitchFamily="18" charset="2"/>
              </a:rPr>
              <a:t>for all distributions </a:t>
            </a:r>
            <a:r>
              <a:rPr lang="en-US" sz="1800" dirty="0" smtClean="0">
                <a:solidFill>
                  <a:srgbClr val="0000FF"/>
                </a:solidFill>
                <a:sym typeface="Symbol" pitchFamily="18" charset="2"/>
              </a:rPr>
              <a:t>D  over X</a:t>
            </a:r>
            <a:r>
              <a:rPr lang="en-US" sz="1800" dirty="0" smtClean="0">
                <a:sym typeface="Symbol" pitchFamily="18" charset="2"/>
              </a:rPr>
              <a:t>, </a:t>
            </a:r>
            <a:r>
              <a:rPr lang="en-US" sz="1800" dirty="0" smtClean="0"/>
              <a:t> and fixed </a:t>
            </a:r>
            <a:r>
              <a:rPr lang="en-US" sz="1800" dirty="0" smtClean="0">
                <a:solidFill>
                  <a:srgbClr val="0000FF"/>
                </a:solidFill>
              </a:rPr>
              <a:t>0&lt; </a:t>
            </a:r>
            <a:r>
              <a:rPr lang="en-US" sz="1800" dirty="0" smtClean="0">
                <a:solidFill>
                  <a:srgbClr val="0000FF"/>
                </a:solidFill>
                <a:sym typeface="Symbol" pitchFamily="18" charset="2"/>
              </a:rPr>
              <a:t>,  &lt; 1</a:t>
            </a:r>
            <a:r>
              <a:rPr lang="en-US" sz="1800" dirty="0" smtClean="0">
                <a:sym typeface="Symbol" pitchFamily="18" charset="2"/>
              </a:rPr>
              <a:t>, </a:t>
            </a:r>
          </a:p>
          <a:p>
            <a:r>
              <a:rPr lang="en-US" sz="2000" dirty="0" smtClean="0">
                <a:solidFill>
                  <a:srgbClr val="0000FF"/>
                </a:solidFill>
                <a:sym typeface="Symbol" pitchFamily="18" charset="2"/>
              </a:rPr>
              <a:t>L</a:t>
            </a:r>
            <a:r>
              <a:rPr lang="en-US" sz="2000" dirty="0" smtClean="0">
                <a:sym typeface="Symbol" pitchFamily="18" charset="2"/>
              </a:rPr>
              <a:t>, given a collection of </a:t>
            </a:r>
            <a:r>
              <a:rPr lang="en-US" sz="2000" dirty="0" smtClean="0">
                <a:solidFill>
                  <a:srgbClr val="0000FF"/>
                </a:solidFill>
                <a:sym typeface="Symbol" pitchFamily="18" charset="2"/>
              </a:rPr>
              <a:t>m</a:t>
            </a:r>
            <a:r>
              <a:rPr lang="en-US" sz="2000" dirty="0" smtClean="0">
                <a:sym typeface="Symbol" pitchFamily="18" charset="2"/>
              </a:rPr>
              <a:t> examples sampled independently according to </a:t>
            </a:r>
            <a:r>
              <a:rPr lang="en-US" sz="2000" dirty="0" smtClean="0">
                <a:solidFill>
                  <a:srgbClr val="0000FF"/>
                </a:solidFill>
                <a:sym typeface="Symbol" pitchFamily="18" charset="2"/>
              </a:rPr>
              <a:t>D</a:t>
            </a:r>
            <a:r>
              <a:rPr lang="en-US" sz="2000" dirty="0" smtClean="0">
                <a:sym typeface="Symbol" pitchFamily="18" charset="2"/>
              </a:rPr>
              <a:t> produces </a:t>
            </a:r>
          </a:p>
          <a:p>
            <a:pPr lvl="1"/>
            <a:r>
              <a:rPr lang="en-US" sz="1800" dirty="0" smtClean="0">
                <a:sym typeface="Symbol" pitchFamily="18" charset="2"/>
              </a:rPr>
              <a:t>with probability at least</a:t>
            </a:r>
            <a:r>
              <a:rPr lang="en-US" sz="1800" dirty="0" smtClean="0"/>
              <a:t> </a:t>
            </a:r>
            <a:r>
              <a:rPr lang="en-US" sz="1800" dirty="0" smtClean="0">
                <a:solidFill>
                  <a:srgbClr val="0000FF"/>
                </a:solidFill>
              </a:rPr>
              <a:t>(1-</a:t>
            </a:r>
            <a:r>
              <a:rPr lang="en-US" sz="1800" dirty="0" smtClean="0">
                <a:solidFill>
                  <a:srgbClr val="0000FF"/>
                </a:solidFill>
                <a:sym typeface="Symbol" pitchFamily="18" charset="2"/>
              </a:rPr>
              <a:t> ) </a:t>
            </a:r>
            <a:r>
              <a:rPr lang="en-US" sz="1800" dirty="0" smtClean="0">
                <a:sym typeface="Symbol" pitchFamily="18" charset="2"/>
              </a:rPr>
              <a:t>a hypothesis </a:t>
            </a:r>
            <a:r>
              <a:rPr lang="en-US" sz="1800" dirty="0" smtClean="0">
                <a:solidFill>
                  <a:srgbClr val="0000FF"/>
                </a:solidFill>
                <a:sym typeface="Symbol" pitchFamily="18" charset="2"/>
              </a:rPr>
              <a:t>h  H </a:t>
            </a:r>
            <a:r>
              <a:rPr lang="en-US" sz="1800" dirty="0" smtClean="0">
                <a:sym typeface="Symbol" pitchFamily="18" charset="2"/>
              </a:rPr>
              <a:t>with error at most </a:t>
            </a:r>
            <a:r>
              <a:rPr lang="en-US" sz="1800" dirty="0" smtClean="0">
                <a:solidFill>
                  <a:srgbClr val="0000FF"/>
                </a:solidFill>
                <a:sym typeface="Symbol" pitchFamily="18" charset="2"/>
              </a:rPr>
              <a:t>, </a:t>
            </a:r>
            <a:r>
              <a:rPr lang="en-US" sz="1800" dirty="0" smtClean="0">
                <a:sym typeface="Symbol" pitchFamily="18" charset="2"/>
              </a:rPr>
              <a:t>(</a:t>
            </a:r>
            <a:r>
              <a:rPr lang="en-US" sz="1800" dirty="0" err="1" smtClean="0">
                <a:sym typeface="Symbol" pitchFamily="18" charset="2"/>
              </a:rPr>
              <a:t>ErrorD</a:t>
            </a:r>
            <a:r>
              <a:rPr lang="en-US" sz="1800" dirty="0" smtClean="0">
                <a:sym typeface="Symbol" pitchFamily="18" charset="2"/>
              </a:rPr>
              <a:t> = </a:t>
            </a:r>
            <a:r>
              <a:rPr lang="en-US" sz="1800" dirty="0" err="1" smtClean="0">
                <a:sym typeface="Symbol" pitchFamily="18" charset="2"/>
              </a:rPr>
              <a:t>PrD</a:t>
            </a:r>
            <a:r>
              <a:rPr lang="en-US" sz="1800" dirty="0" smtClean="0">
                <a:sym typeface="Symbol" pitchFamily="18" charset="2"/>
              </a:rPr>
              <a:t>[f(x) : = h(x)]) </a:t>
            </a:r>
          </a:p>
          <a:p>
            <a:r>
              <a:rPr lang="en-US" sz="2000" dirty="0" smtClean="0">
                <a:sym typeface="Symbol" pitchFamily="18" charset="2"/>
              </a:rPr>
              <a:t>where m is polynomial in </a:t>
            </a:r>
            <a:r>
              <a:rPr lang="en-US" sz="2000" dirty="0" smtClean="0">
                <a:solidFill>
                  <a:srgbClr val="0000FF"/>
                </a:solidFill>
                <a:sym typeface="Symbol" pitchFamily="18" charset="2"/>
              </a:rPr>
              <a:t>1/ </a:t>
            </a:r>
            <a:r>
              <a:rPr lang="en-US" sz="2000" dirty="0" smtClean="0">
                <a:sym typeface="Symbol" pitchFamily="18" charset="2"/>
              </a:rPr>
              <a:t>, </a:t>
            </a:r>
            <a:r>
              <a:rPr lang="en-US" sz="2000" dirty="0" smtClean="0">
                <a:solidFill>
                  <a:srgbClr val="0000FF"/>
                </a:solidFill>
                <a:sym typeface="Symbol" pitchFamily="18" charset="2"/>
              </a:rPr>
              <a:t>1/ </a:t>
            </a:r>
            <a:r>
              <a:rPr lang="en-US" sz="2000" dirty="0" smtClean="0">
                <a:sym typeface="Symbol" pitchFamily="18" charset="2"/>
              </a:rPr>
              <a:t>, </a:t>
            </a:r>
            <a:r>
              <a:rPr lang="en-US" sz="2000" dirty="0" smtClean="0">
                <a:solidFill>
                  <a:srgbClr val="0000FF"/>
                </a:solidFill>
                <a:sym typeface="Symbol" pitchFamily="18" charset="2"/>
              </a:rPr>
              <a:t>n</a:t>
            </a:r>
            <a:r>
              <a:rPr lang="en-US" sz="2000" dirty="0" smtClean="0">
                <a:sym typeface="Symbol" pitchFamily="18" charset="2"/>
              </a:rPr>
              <a:t> and </a:t>
            </a:r>
            <a:r>
              <a:rPr lang="en-US" sz="2000" dirty="0" smtClean="0">
                <a:solidFill>
                  <a:srgbClr val="0000FF"/>
                </a:solidFill>
                <a:sym typeface="Symbol" pitchFamily="18" charset="2"/>
              </a:rPr>
              <a:t>size(H)</a:t>
            </a:r>
          </a:p>
          <a:p>
            <a:r>
              <a:rPr lang="en-US" sz="2000" dirty="0" smtClean="0">
                <a:solidFill>
                  <a:srgbClr val="0000FF"/>
                </a:solidFill>
                <a:sym typeface="Symbol" pitchFamily="18" charset="2"/>
              </a:rPr>
              <a:t>C </a:t>
            </a:r>
            <a:r>
              <a:rPr lang="en-US" sz="2000" dirty="0" smtClean="0">
                <a:sym typeface="Symbol" pitchFamily="18" charset="2"/>
              </a:rPr>
              <a:t>is </a:t>
            </a:r>
            <a:r>
              <a:rPr lang="en-US" sz="2000" dirty="0" smtClean="0">
                <a:solidFill>
                  <a:srgbClr val="0000FF"/>
                </a:solidFill>
                <a:sym typeface="Symbol" pitchFamily="18" charset="2"/>
              </a:rPr>
              <a:t>efficiently learnable </a:t>
            </a:r>
            <a:r>
              <a:rPr lang="en-US" sz="2000" dirty="0" smtClean="0">
                <a:sym typeface="Symbol" pitchFamily="18" charset="2"/>
              </a:rPr>
              <a:t>if </a:t>
            </a:r>
            <a:r>
              <a:rPr lang="en-US" sz="2000" dirty="0" smtClean="0">
                <a:solidFill>
                  <a:srgbClr val="0000FF"/>
                </a:solidFill>
                <a:sym typeface="Symbol" pitchFamily="18" charset="2"/>
              </a:rPr>
              <a:t>L</a:t>
            </a:r>
            <a:r>
              <a:rPr lang="en-US" sz="2000" dirty="0" smtClean="0">
                <a:sym typeface="Symbol" pitchFamily="18" charset="2"/>
              </a:rPr>
              <a:t> can produce the hypothesis in </a:t>
            </a:r>
            <a:r>
              <a:rPr lang="en-US" sz="2000" dirty="0" smtClean="0">
                <a:solidFill>
                  <a:srgbClr val="0000FF"/>
                </a:solidFill>
                <a:sym typeface="Symbol" pitchFamily="18" charset="2"/>
              </a:rPr>
              <a:t>time</a:t>
            </a:r>
            <a:r>
              <a:rPr lang="en-US" sz="2000" dirty="0" smtClean="0">
                <a:sym typeface="Symbol" pitchFamily="18" charset="2"/>
              </a:rPr>
              <a:t> polynomial in </a:t>
            </a:r>
            <a:r>
              <a:rPr lang="en-US" sz="2000" dirty="0" smtClean="0">
                <a:solidFill>
                  <a:srgbClr val="0000FF"/>
                </a:solidFill>
                <a:sym typeface="Symbol" pitchFamily="18" charset="2"/>
              </a:rPr>
              <a:t>1/ </a:t>
            </a:r>
            <a:r>
              <a:rPr lang="en-US" sz="2000" dirty="0" smtClean="0">
                <a:sym typeface="Symbol" pitchFamily="18" charset="2"/>
              </a:rPr>
              <a:t>, </a:t>
            </a:r>
            <a:r>
              <a:rPr lang="en-US" sz="2000" dirty="0" smtClean="0">
                <a:solidFill>
                  <a:srgbClr val="0000FF"/>
                </a:solidFill>
                <a:sym typeface="Symbol" pitchFamily="18" charset="2"/>
              </a:rPr>
              <a:t>1/ </a:t>
            </a:r>
            <a:r>
              <a:rPr lang="en-US" sz="2000" dirty="0" smtClean="0">
                <a:sym typeface="Symbol" pitchFamily="18" charset="2"/>
              </a:rPr>
              <a:t>, </a:t>
            </a:r>
            <a:r>
              <a:rPr lang="en-US" sz="2000" dirty="0" smtClean="0">
                <a:solidFill>
                  <a:srgbClr val="0000FF"/>
                </a:solidFill>
                <a:sym typeface="Symbol" pitchFamily="18" charset="2"/>
              </a:rPr>
              <a:t>n</a:t>
            </a:r>
            <a:r>
              <a:rPr lang="en-US" sz="2000" dirty="0" smtClean="0">
                <a:sym typeface="Symbol" pitchFamily="18" charset="2"/>
              </a:rPr>
              <a:t> and </a:t>
            </a:r>
            <a:r>
              <a:rPr lang="en-US" sz="2000" dirty="0" smtClean="0">
                <a:solidFill>
                  <a:srgbClr val="0000FF"/>
                </a:solidFill>
                <a:sym typeface="Symbol" pitchFamily="18" charset="2"/>
              </a:rPr>
              <a:t>size(H)</a:t>
            </a:r>
            <a:endParaRPr lang="en-US" sz="2000" dirty="0" smtClean="0"/>
          </a:p>
        </p:txBody>
      </p:sp>
      <p:sp>
        <p:nvSpPr>
          <p:cNvPr id="5" name="Content Placeholder 4"/>
          <p:cNvSpPr>
            <a:spLocks noGrp="1"/>
          </p:cNvSpPr>
          <p:nvPr>
            <p:ph sz="quarter" idx="13"/>
          </p:nvPr>
        </p:nvSpPr>
        <p:spPr/>
        <p:txBody>
          <a:bodyPr/>
          <a:lstStyle/>
          <a:p>
            <a:r>
              <a:rPr lang="en-US" dirty="0" smtClean="0"/>
              <a:t>Definition</a:t>
            </a:r>
            <a:endParaRPr lang="en-US" dirty="0"/>
          </a:p>
        </p:txBody>
      </p:sp>
      <p:sp>
        <p:nvSpPr>
          <p:cNvPr id="236549" name="Line 5"/>
          <p:cNvSpPr>
            <a:spLocks noChangeShapeType="1"/>
          </p:cNvSpPr>
          <p:nvPr/>
        </p:nvSpPr>
        <p:spPr bwMode="auto">
          <a:xfrm>
            <a:off x="0" y="50292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36550" name="Line 6"/>
          <p:cNvSpPr>
            <a:spLocks noChangeShapeType="1"/>
          </p:cNvSpPr>
          <p:nvPr/>
        </p:nvSpPr>
        <p:spPr bwMode="auto">
          <a:xfrm>
            <a:off x="4763" y="2375848"/>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4"/>
          </p:nvPr>
        </p:nvSpPr>
        <p:spPr/>
        <p:txBody>
          <a:bodyPr/>
          <a:lstStyle/>
          <a:p>
            <a:pPr>
              <a:defRPr/>
            </a:pPr>
            <a:fld id="{64887FA9-2A0B-4E61-8101-EE863245E98F}" type="slidenum">
              <a:rPr lang="en-US" smtClean="0"/>
              <a:pPr>
                <a:defRPr/>
              </a:pPr>
              <a:t>44</a:t>
            </a:fld>
            <a:endParaRPr lang="en-US" dirty="0"/>
          </a:p>
        </p:txBody>
      </p:sp>
    </p:spTree>
    <p:extLst>
      <p:ext uri="{BB962C8B-B14F-4D97-AF65-F5344CB8AC3E}">
        <p14:creationId xmlns:p14="http://schemas.microsoft.com/office/powerpoint/2010/main" val="187365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r>
              <a:rPr lang="en-US" smtClean="0"/>
              <a:t>PAC Learnability</a:t>
            </a:r>
          </a:p>
        </p:txBody>
      </p:sp>
      <p:sp>
        <p:nvSpPr>
          <p:cNvPr id="5" name="Content Placeholder 4"/>
          <p:cNvSpPr>
            <a:spLocks noGrp="1"/>
          </p:cNvSpPr>
          <p:nvPr>
            <p:ph idx="1"/>
          </p:nvPr>
        </p:nvSpPr>
        <p:spPr>
          <a:xfrm>
            <a:off x="1524000" y="1371600"/>
            <a:ext cx="7315200" cy="4525963"/>
          </a:xfrm>
        </p:spPr>
        <p:txBody>
          <a:bodyPr/>
          <a:lstStyle/>
          <a:p>
            <a:r>
              <a:rPr lang="en-US" sz="2000" dirty="0" smtClean="0"/>
              <a:t>We impose two limitations: </a:t>
            </a:r>
          </a:p>
          <a:p>
            <a:r>
              <a:rPr lang="en-US" sz="2000" dirty="0" smtClean="0"/>
              <a:t>Polynomial </a:t>
            </a:r>
            <a:r>
              <a:rPr lang="en-US" sz="2000" dirty="0" smtClean="0">
                <a:solidFill>
                  <a:srgbClr val="0000FF"/>
                </a:solidFill>
              </a:rPr>
              <a:t>sample complexity  </a:t>
            </a:r>
            <a:r>
              <a:rPr lang="en-US" sz="2000" dirty="0" smtClean="0"/>
              <a:t>(information theoretic constraint)</a:t>
            </a:r>
          </a:p>
          <a:p>
            <a:pPr lvl="1"/>
            <a:r>
              <a:rPr lang="en-US" sz="1800" dirty="0" smtClean="0"/>
              <a:t>Is there enough information in the sample to distinguish a hypothesis </a:t>
            </a:r>
            <a:r>
              <a:rPr lang="en-US" sz="1800" dirty="0" smtClean="0">
                <a:solidFill>
                  <a:srgbClr val="0000FF"/>
                </a:solidFill>
              </a:rPr>
              <a:t>h</a:t>
            </a:r>
            <a:r>
              <a:rPr lang="en-US" sz="1800" dirty="0" smtClean="0"/>
              <a:t> that approximate </a:t>
            </a:r>
            <a:r>
              <a:rPr lang="en-US" sz="1800" dirty="0" smtClean="0">
                <a:solidFill>
                  <a:srgbClr val="0000FF"/>
                </a:solidFill>
              </a:rPr>
              <a:t>f </a:t>
            </a:r>
            <a:r>
              <a:rPr lang="en-US" sz="1800" dirty="0" smtClean="0"/>
              <a:t>?  </a:t>
            </a:r>
          </a:p>
          <a:p>
            <a:r>
              <a:rPr lang="en-US" sz="2000" dirty="0" smtClean="0"/>
              <a:t>Polynomial </a:t>
            </a:r>
            <a:r>
              <a:rPr lang="en-US" sz="2000" dirty="0" smtClean="0">
                <a:solidFill>
                  <a:srgbClr val="0000FF"/>
                </a:solidFill>
              </a:rPr>
              <a:t>time complexity </a:t>
            </a:r>
            <a:r>
              <a:rPr lang="en-US" sz="2000" dirty="0" smtClean="0"/>
              <a:t>(computational complexity)</a:t>
            </a:r>
          </a:p>
          <a:p>
            <a:pPr lvl="1"/>
            <a:r>
              <a:rPr lang="en-US" sz="1800" dirty="0" smtClean="0"/>
              <a:t>Is there an efficient algorithm that can process the sample and produce a good hypothesis </a:t>
            </a:r>
            <a:r>
              <a:rPr lang="en-US" sz="1800" dirty="0" smtClean="0">
                <a:solidFill>
                  <a:srgbClr val="0000FF"/>
                </a:solidFill>
              </a:rPr>
              <a:t>h</a:t>
            </a:r>
            <a:r>
              <a:rPr lang="en-US" sz="1800" dirty="0" smtClean="0"/>
              <a:t> ? </a:t>
            </a:r>
          </a:p>
          <a:p>
            <a:r>
              <a:rPr lang="en-US" sz="2000" dirty="0" smtClean="0"/>
              <a:t>To be PAC learnable, there must be a hypothesis </a:t>
            </a:r>
            <a:r>
              <a:rPr lang="en-US" sz="2000" dirty="0" smtClean="0">
                <a:solidFill>
                  <a:srgbClr val="0000FF"/>
                </a:solidFill>
                <a:sym typeface="Symbol" pitchFamily="18" charset="2"/>
              </a:rPr>
              <a:t>h  H</a:t>
            </a:r>
            <a:r>
              <a:rPr lang="en-US" sz="2000" dirty="0" smtClean="0">
                <a:sym typeface="Symbol" pitchFamily="18" charset="2"/>
              </a:rPr>
              <a:t> with arbitrary small error </a:t>
            </a:r>
            <a:r>
              <a:rPr lang="en-US" sz="2000" dirty="0" smtClean="0">
                <a:solidFill>
                  <a:srgbClr val="0000FF"/>
                </a:solidFill>
                <a:sym typeface="Symbol" pitchFamily="18" charset="2"/>
              </a:rPr>
              <a:t>for every f  C</a:t>
            </a:r>
            <a:r>
              <a:rPr lang="en-US" sz="2000" dirty="0" smtClean="0">
                <a:sym typeface="Symbol" pitchFamily="18" charset="2"/>
              </a:rPr>
              <a:t>. We generally assume </a:t>
            </a:r>
            <a:r>
              <a:rPr lang="en-US" sz="2000" dirty="0" smtClean="0">
                <a:solidFill>
                  <a:srgbClr val="0000FF"/>
                </a:solidFill>
                <a:sym typeface="Symbol" pitchFamily="18" charset="2"/>
              </a:rPr>
              <a:t>H  C</a:t>
            </a:r>
            <a:r>
              <a:rPr lang="en-US" sz="2000" dirty="0" smtClean="0">
                <a:sym typeface="Symbol" pitchFamily="18" charset="2"/>
              </a:rPr>
              <a:t>. (Properly PAC learnable if H=C) </a:t>
            </a:r>
          </a:p>
          <a:p>
            <a:r>
              <a:rPr lang="en-US" sz="2000" dirty="0" smtClean="0">
                <a:solidFill>
                  <a:srgbClr val="0000FF"/>
                </a:solidFill>
                <a:sym typeface="Symbol" pitchFamily="18" charset="2"/>
              </a:rPr>
              <a:t>Worst Case definition</a:t>
            </a:r>
            <a:r>
              <a:rPr lang="en-US" sz="2000" dirty="0" smtClean="0">
                <a:sym typeface="Symbol" pitchFamily="18" charset="2"/>
              </a:rPr>
              <a:t>: the algorithm must meet its accuracy </a:t>
            </a:r>
          </a:p>
          <a:p>
            <a:pPr lvl="1"/>
            <a:r>
              <a:rPr lang="en-US" sz="1800" dirty="0" smtClean="0">
                <a:sym typeface="Symbol" pitchFamily="18" charset="2"/>
              </a:rPr>
              <a:t>for </a:t>
            </a:r>
            <a:r>
              <a:rPr lang="en-US" sz="1800" dirty="0" smtClean="0">
                <a:solidFill>
                  <a:srgbClr val="0000FF"/>
                </a:solidFill>
                <a:sym typeface="Symbol" pitchFamily="18" charset="2"/>
              </a:rPr>
              <a:t>every</a:t>
            </a:r>
            <a:r>
              <a:rPr lang="en-US" sz="1800" dirty="0" smtClean="0">
                <a:sym typeface="Symbol" pitchFamily="18" charset="2"/>
              </a:rPr>
              <a:t> distribution (The distribution free assumption)</a:t>
            </a:r>
          </a:p>
          <a:p>
            <a:pPr lvl="1"/>
            <a:r>
              <a:rPr lang="en-US" sz="1800" dirty="0" smtClean="0">
                <a:sym typeface="Symbol" pitchFamily="18" charset="2"/>
              </a:rPr>
              <a:t>for </a:t>
            </a:r>
            <a:r>
              <a:rPr lang="en-US" sz="1800" dirty="0" smtClean="0">
                <a:solidFill>
                  <a:srgbClr val="0000FF"/>
                </a:solidFill>
                <a:sym typeface="Symbol" pitchFamily="18" charset="2"/>
              </a:rPr>
              <a:t>every</a:t>
            </a:r>
            <a:r>
              <a:rPr lang="en-US" sz="1800" dirty="0" smtClean="0">
                <a:sym typeface="Symbol" pitchFamily="18" charset="2"/>
              </a:rPr>
              <a:t> target function f in the class C </a:t>
            </a:r>
          </a:p>
          <a:p>
            <a:endParaRPr lang="en-US" dirty="0"/>
          </a:p>
        </p:txBody>
      </p:sp>
      <p:sp>
        <p:nvSpPr>
          <p:cNvPr id="14" name="Content Placeholder 13"/>
          <p:cNvSpPr>
            <a:spLocks noGrp="1"/>
          </p:cNvSpPr>
          <p:nvPr>
            <p:ph sz="quarter" idx="13"/>
          </p:nvPr>
        </p:nvSpPr>
        <p:spPr/>
        <p:txBody>
          <a:bodyPr/>
          <a:lstStyle/>
          <a:p>
            <a:r>
              <a:rPr lang="en-US" dirty="0" smtClean="0"/>
              <a:t>Comments</a:t>
            </a:r>
            <a:endParaRPr lang="en-US" dirty="0"/>
          </a:p>
        </p:txBody>
      </p:sp>
      <p:sp>
        <p:nvSpPr>
          <p:cNvPr id="2" name="Slide Number Placeholder 1"/>
          <p:cNvSpPr>
            <a:spLocks noGrp="1"/>
          </p:cNvSpPr>
          <p:nvPr>
            <p:ph type="sldNum" sz="quarter" idx="14"/>
          </p:nvPr>
        </p:nvSpPr>
        <p:spPr/>
        <p:txBody>
          <a:bodyPr/>
          <a:lstStyle/>
          <a:p>
            <a:pPr>
              <a:defRPr/>
            </a:pPr>
            <a:fld id="{64887FA9-2A0B-4E61-8101-EE863245E98F}" type="slidenum">
              <a:rPr lang="en-US" smtClean="0"/>
              <a:pPr>
                <a:defRPr/>
              </a:pPr>
              <a:t>45</a:t>
            </a:fld>
            <a:endParaRPr lang="en-US" dirty="0"/>
          </a:p>
        </p:txBody>
      </p:sp>
    </p:spTree>
    <p:extLst>
      <p:ext uri="{BB962C8B-B14F-4D97-AF65-F5344CB8AC3E}">
        <p14:creationId xmlns:p14="http://schemas.microsoft.com/office/powerpoint/2010/main" val="347539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smtClean="0"/>
              <a:t>Occam’s Razor (1)</a:t>
            </a:r>
          </a:p>
        </p:txBody>
      </p:sp>
      <p:sp>
        <p:nvSpPr>
          <p:cNvPr id="36867" name="Content Placeholder 5"/>
          <p:cNvSpPr>
            <a:spLocks noGrp="1"/>
          </p:cNvSpPr>
          <p:nvPr>
            <p:ph idx="1"/>
          </p:nvPr>
        </p:nvSpPr>
        <p:spPr>
          <a:xfrm>
            <a:off x="1524000" y="1889125"/>
            <a:ext cx="7162800" cy="4525963"/>
          </a:xfrm>
        </p:spPr>
        <p:txBody>
          <a:bodyPr/>
          <a:lstStyle/>
          <a:p>
            <a:pPr eaLnBrk="1" hangingPunct="1"/>
            <a:endParaRPr lang="en-US" smtClean="0"/>
          </a:p>
        </p:txBody>
      </p:sp>
      <p:sp>
        <p:nvSpPr>
          <p:cNvPr id="36869" name="Text Box 3"/>
          <p:cNvSpPr txBox="1">
            <a:spLocks noChangeArrowheads="1"/>
          </p:cNvSpPr>
          <p:nvPr/>
        </p:nvSpPr>
        <p:spPr bwMode="auto">
          <a:xfrm>
            <a:off x="457200" y="1241425"/>
            <a:ext cx="67890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b="1" u="none" dirty="0">
                <a:solidFill>
                  <a:srgbClr val="000066"/>
                </a:solidFill>
              </a:rPr>
              <a:t> </a:t>
            </a:r>
            <a:r>
              <a:rPr lang="en-US" sz="2000" b="1" u="none" dirty="0">
                <a:solidFill>
                  <a:srgbClr val="0000FF"/>
                </a:solidFill>
              </a:rPr>
              <a:t>Claim:</a:t>
            </a:r>
            <a:r>
              <a:rPr lang="en-US" sz="2000" b="1" u="none" dirty="0">
                <a:solidFill>
                  <a:srgbClr val="000066"/>
                </a:solidFill>
              </a:rPr>
              <a:t>  The probability that there exists a hypothesis</a:t>
            </a:r>
            <a:r>
              <a:rPr lang="en-US" sz="2000" b="1" u="none" dirty="0">
                <a:solidFill>
                  <a:srgbClr val="0000FF"/>
                </a:solidFill>
              </a:rPr>
              <a:t> h </a:t>
            </a:r>
            <a:r>
              <a:rPr lang="en-US" sz="2000" b="1" u="none" dirty="0">
                <a:solidFill>
                  <a:srgbClr val="0000FF"/>
                </a:solidFill>
                <a:sym typeface="Symbol" pitchFamily="18" charset="2"/>
              </a:rPr>
              <a:t>  H</a:t>
            </a:r>
            <a:r>
              <a:rPr lang="en-US" sz="2000" b="1" u="none" dirty="0">
                <a:solidFill>
                  <a:srgbClr val="0000FF"/>
                </a:solidFill>
              </a:rPr>
              <a:t> </a:t>
            </a:r>
            <a:r>
              <a:rPr lang="en-US" sz="2000" b="1" u="none" dirty="0">
                <a:solidFill>
                  <a:srgbClr val="000066"/>
                </a:solidFill>
              </a:rPr>
              <a:t>that </a:t>
            </a:r>
          </a:p>
          <a:p>
            <a:r>
              <a:rPr lang="en-US" sz="2000" b="1" u="none" dirty="0">
                <a:solidFill>
                  <a:srgbClr val="000066"/>
                </a:solidFill>
              </a:rPr>
              <a:t>            (1) is </a:t>
            </a:r>
            <a:r>
              <a:rPr lang="en-US" sz="2000" b="1" u="none" dirty="0">
                <a:solidFill>
                  <a:srgbClr val="0000FF"/>
                </a:solidFill>
              </a:rPr>
              <a:t>consistent </a:t>
            </a:r>
            <a:r>
              <a:rPr lang="en-US" sz="2000" b="1" u="none" dirty="0">
                <a:solidFill>
                  <a:srgbClr val="000066"/>
                </a:solidFill>
              </a:rPr>
              <a:t>with </a:t>
            </a:r>
            <a:r>
              <a:rPr lang="en-US" sz="2000" b="1" u="none" dirty="0">
                <a:solidFill>
                  <a:srgbClr val="0000FF"/>
                </a:solidFill>
              </a:rPr>
              <a:t>m</a:t>
            </a:r>
            <a:r>
              <a:rPr lang="en-US" sz="2000" b="1" u="none" dirty="0">
                <a:solidFill>
                  <a:srgbClr val="000066"/>
                </a:solidFill>
              </a:rPr>
              <a:t> examples and </a:t>
            </a:r>
          </a:p>
          <a:p>
            <a:r>
              <a:rPr lang="en-US" sz="2000" b="1" u="none" dirty="0">
                <a:solidFill>
                  <a:srgbClr val="000066"/>
                </a:solidFill>
              </a:rPr>
              <a:t>            (2) satisfies </a:t>
            </a:r>
            <a:r>
              <a:rPr lang="en-US" sz="2000" b="1" u="none" dirty="0">
                <a:solidFill>
                  <a:srgbClr val="0000FF"/>
                </a:solidFill>
              </a:rPr>
              <a:t>error(h) &gt;</a:t>
            </a:r>
            <a:r>
              <a:rPr lang="en-US" sz="2000" b="1" u="none" dirty="0">
                <a:solidFill>
                  <a:srgbClr val="000066"/>
                </a:solidFill>
              </a:rPr>
              <a:t> </a:t>
            </a:r>
            <a:r>
              <a:rPr lang="en-US" sz="2000" b="1" u="none" dirty="0">
                <a:solidFill>
                  <a:srgbClr val="0000FF"/>
                </a:solidFill>
                <a:sym typeface="Symbol" pitchFamily="18" charset="2"/>
              </a:rPr>
              <a:t>      ( </a:t>
            </a:r>
            <a:r>
              <a:rPr lang="en-US" sz="2000" b="1" u="none" dirty="0" err="1">
                <a:solidFill>
                  <a:srgbClr val="0000FF"/>
                </a:solidFill>
                <a:sym typeface="Symbol" pitchFamily="18" charset="2"/>
              </a:rPr>
              <a:t>Error</a:t>
            </a:r>
            <a:r>
              <a:rPr lang="en-US" sz="2000" b="1" u="none" baseline="-25000" dirty="0" err="1">
                <a:solidFill>
                  <a:srgbClr val="0000FF"/>
                </a:solidFill>
                <a:sym typeface="Symbol" pitchFamily="18" charset="2"/>
              </a:rPr>
              <a:t>D</a:t>
            </a:r>
            <a:r>
              <a:rPr lang="en-US" sz="2000" b="1" u="none" dirty="0">
                <a:solidFill>
                  <a:srgbClr val="0000FF"/>
                </a:solidFill>
                <a:sym typeface="Symbol" pitchFamily="18" charset="2"/>
              </a:rPr>
              <a:t>(h) = </a:t>
            </a:r>
            <a:r>
              <a:rPr lang="en-US" sz="2000" b="1" u="none" dirty="0" err="1">
                <a:solidFill>
                  <a:srgbClr val="0000FF"/>
                </a:solidFill>
                <a:sym typeface="Symbol" pitchFamily="18" charset="2"/>
              </a:rPr>
              <a:t>Pr</a:t>
            </a:r>
            <a:r>
              <a:rPr lang="en-US" sz="2000" b="1" u="none" baseline="-25000" dirty="0" err="1">
                <a:solidFill>
                  <a:srgbClr val="0000FF"/>
                </a:solidFill>
                <a:sym typeface="Symbol" pitchFamily="18" charset="2"/>
              </a:rPr>
              <a:t>x</a:t>
            </a:r>
            <a:r>
              <a:rPr lang="en-US" sz="2000" b="1" u="none" baseline="-25000" dirty="0">
                <a:solidFill>
                  <a:srgbClr val="0000FF"/>
                </a:solidFill>
                <a:sym typeface="Symbol" pitchFamily="18" charset="2"/>
              </a:rPr>
              <a:t> </a:t>
            </a:r>
            <a:r>
              <a:rPr lang="en-US" sz="2000" b="1" u="none" baseline="-25000" dirty="0">
                <a:solidFill>
                  <a:srgbClr val="0000FF"/>
                </a:solidFill>
                <a:latin typeface="cmsy10" pitchFamily="34" charset="0"/>
                <a:sym typeface="Symbol" pitchFamily="18" charset="2"/>
              </a:rPr>
              <a:t>2</a:t>
            </a:r>
            <a:r>
              <a:rPr lang="en-US" sz="2000" b="1" u="none" baseline="-25000" dirty="0">
                <a:solidFill>
                  <a:srgbClr val="0000FF"/>
                </a:solidFill>
                <a:sym typeface="Symbol" pitchFamily="18" charset="2"/>
              </a:rPr>
              <a:t> D</a:t>
            </a:r>
            <a:r>
              <a:rPr lang="en-US" sz="2000" b="1" u="none" dirty="0">
                <a:solidFill>
                  <a:srgbClr val="0000FF"/>
                </a:solidFill>
                <a:sym typeface="Symbol" pitchFamily="18" charset="2"/>
              </a:rPr>
              <a:t> [f(x) </a:t>
            </a:r>
            <a:r>
              <a:rPr lang="en-US" sz="2000" b="1" u="none" dirty="0">
                <a:solidFill>
                  <a:srgbClr val="0000FF"/>
                </a:solidFill>
                <a:latin typeface="cmsy10" pitchFamily="34" charset="0"/>
                <a:sym typeface="Symbol" pitchFamily="18" charset="2"/>
              </a:rPr>
              <a:t>:</a:t>
            </a:r>
            <a:r>
              <a:rPr lang="en-US" sz="2000" b="1" u="none" dirty="0">
                <a:solidFill>
                  <a:srgbClr val="0000FF"/>
                </a:solidFill>
                <a:sym typeface="Symbol" pitchFamily="18" charset="2"/>
              </a:rPr>
              <a:t>=h(x)] )</a:t>
            </a:r>
          </a:p>
          <a:p>
            <a:r>
              <a:rPr lang="en-US" sz="2000" b="1" u="none" dirty="0">
                <a:solidFill>
                  <a:srgbClr val="0000FF"/>
                </a:solidFill>
                <a:sym typeface="Symbol" pitchFamily="18" charset="2"/>
              </a:rPr>
              <a:t>               is less than   |H|(1-  )</a:t>
            </a:r>
            <a:r>
              <a:rPr lang="en-US" sz="2000" b="1" u="none" baseline="30000" dirty="0">
                <a:solidFill>
                  <a:srgbClr val="0000FF"/>
                </a:solidFill>
                <a:sym typeface="Symbol" pitchFamily="18" charset="2"/>
              </a:rPr>
              <a:t>m</a:t>
            </a:r>
            <a:r>
              <a:rPr lang="en-US" sz="2000" b="1" u="none" dirty="0">
                <a:solidFill>
                  <a:srgbClr val="0000FF"/>
                </a:solidFill>
                <a:sym typeface="Symbol" pitchFamily="18" charset="2"/>
              </a:rPr>
              <a:t> .</a:t>
            </a:r>
            <a:endParaRPr lang="en-US" sz="2000" b="1" u="none" dirty="0">
              <a:solidFill>
                <a:srgbClr val="000066"/>
              </a:solidFill>
            </a:endParaRPr>
          </a:p>
          <a:p>
            <a:endParaRPr lang="en-US" sz="2000" b="1" u="none" dirty="0">
              <a:solidFill>
                <a:srgbClr val="000066"/>
              </a:solidFill>
            </a:endParaRPr>
          </a:p>
          <a:p>
            <a:r>
              <a:rPr lang="en-US" sz="2000" b="1" u="none" dirty="0">
                <a:solidFill>
                  <a:srgbClr val="000066"/>
                </a:solidFill>
              </a:rPr>
              <a:t> </a:t>
            </a:r>
          </a:p>
        </p:txBody>
      </p:sp>
      <p:grpSp>
        <p:nvGrpSpPr>
          <p:cNvPr id="243727" name="Group 15"/>
          <p:cNvGrpSpPr>
            <a:grpSpLocks/>
          </p:cNvGrpSpPr>
          <p:nvPr/>
        </p:nvGrpSpPr>
        <p:grpSpPr bwMode="auto">
          <a:xfrm>
            <a:off x="457200" y="2743200"/>
            <a:ext cx="8407400" cy="2871788"/>
            <a:chOff x="288" y="1546"/>
            <a:chExt cx="5296" cy="1809"/>
          </a:xfrm>
        </p:grpSpPr>
        <p:graphicFrame>
          <p:nvGraphicFramePr>
            <p:cNvPr id="36871" name="Object 7"/>
            <p:cNvGraphicFramePr>
              <a:graphicFrameLocks noChangeAspect="1"/>
            </p:cNvGraphicFramePr>
            <p:nvPr/>
          </p:nvGraphicFramePr>
          <p:xfrm>
            <a:off x="1687" y="2038"/>
            <a:ext cx="2057" cy="266"/>
          </p:xfrm>
          <a:graphic>
            <a:graphicData uri="http://schemas.openxmlformats.org/presentationml/2006/ole">
              <mc:AlternateContent xmlns:mc="http://schemas.openxmlformats.org/markup-compatibility/2006">
                <mc:Choice xmlns:v="urn:schemas-microsoft-com:vml" Requires="v">
                  <p:oleObj spid="_x0000_s27656" name="משוואה" r:id="rId4" imgW="1685900" imgH="228690" progId="Equation.3">
                    <p:embed/>
                  </p:oleObj>
                </mc:Choice>
                <mc:Fallback>
                  <p:oleObj name="משוואה" r:id="rId4" imgW="1685900" imgH="228690" progId="Equation.3">
                    <p:embed/>
                    <p:pic>
                      <p:nvPicPr>
                        <p:cNvPr id="36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 y="2038"/>
                          <a:ext cx="2057"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2" name="Object 12"/>
            <p:cNvGraphicFramePr>
              <a:graphicFrameLocks noChangeAspect="1"/>
            </p:cNvGraphicFramePr>
            <p:nvPr/>
          </p:nvGraphicFramePr>
          <p:xfrm>
            <a:off x="1728" y="3104"/>
            <a:ext cx="864" cy="251"/>
          </p:xfrm>
          <a:graphic>
            <a:graphicData uri="http://schemas.openxmlformats.org/presentationml/2006/ole">
              <mc:AlternateContent xmlns:mc="http://schemas.openxmlformats.org/markup-compatibility/2006">
                <mc:Choice xmlns:v="urn:schemas-microsoft-com:vml" Requires="v">
                  <p:oleObj spid="_x0000_s27657" name="משוואה" r:id="rId6" imgW="762045" imgH="200070" progId="Equation.3">
                    <p:embed/>
                  </p:oleObj>
                </mc:Choice>
                <mc:Fallback>
                  <p:oleObj name="משוואה" r:id="rId6" imgW="762045" imgH="200070" progId="Equation.3">
                    <p:embed/>
                    <p:pic>
                      <p:nvPicPr>
                        <p:cNvPr id="3687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 y="3104"/>
                          <a:ext cx="864"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3" name="Object 13"/>
            <p:cNvGraphicFramePr>
              <a:graphicFrameLocks noChangeAspect="1"/>
            </p:cNvGraphicFramePr>
            <p:nvPr/>
          </p:nvGraphicFramePr>
          <p:xfrm>
            <a:off x="5136" y="2544"/>
            <a:ext cx="448" cy="208"/>
          </p:xfrm>
          <a:graphic>
            <a:graphicData uri="http://schemas.openxmlformats.org/presentationml/2006/ole">
              <mc:AlternateContent xmlns:mc="http://schemas.openxmlformats.org/markup-compatibility/2006">
                <mc:Choice xmlns:v="urn:schemas-microsoft-com:vml" Requires="v">
                  <p:oleObj spid="_x0000_s27658" name="משוואה" r:id="rId8" imgW="466790" imgH="200070" progId="Equation.3">
                    <p:embed/>
                  </p:oleObj>
                </mc:Choice>
                <mc:Fallback>
                  <p:oleObj name="משוואה" r:id="rId8" imgW="466790" imgH="200070" progId="Equation.3">
                    <p:embed/>
                    <p:pic>
                      <p:nvPicPr>
                        <p:cNvPr id="3687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6" y="2544"/>
                          <a:ext cx="448"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4" name="Text Box 14"/>
            <p:cNvSpPr txBox="1">
              <a:spLocks noChangeArrowheads="1"/>
            </p:cNvSpPr>
            <p:nvPr/>
          </p:nvSpPr>
          <p:spPr bwMode="auto">
            <a:xfrm>
              <a:off x="288" y="1546"/>
              <a:ext cx="5263" cy="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b="1" u="none" dirty="0">
                  <a:solidFill>
                    <a:srgbClr val="0000FF"/>
                  </a:solidFill>
                </a:rPr>
                <a:t>Proof:</a:t>
              </a:r>
              <a:r>
                <a:rPr lang="en-US" sz="2000" b="1" u="none" dirty="0">
                  <a:solidFill>
                    <a:srgbClr val="000066"/>
                  </a:solidFill>
                </a:rPr>
                <a:t>   Let </a:t>
              </a:r>
              <a:r>
                <a:rPr lang="en-US" sz="2000" b="1" u="none" dirty="0">
                  <a:solidFill>
                    <a:srgbClr val="0000FF"/>
                  </a:solidFill>
                </a:rPr>
                <a:t>h</a:t>
              </a:r>
              <a:r>
                <a:rPr lang="en-US" sz="2000" b="1" u="none" dirty="0">
                  <a:solidFill>
                    <a:srgbClr val="000066"/>
                  </a:solidFill>
                </a:rPr>
                <a:t> be such a bad hypothesis. </a:t>
              </a:r>
            </a:p>
            <a:p>
              <a:r>
                <a:rPr lang="en-US" sz="2000" b="1" u="none" dirty="0">
                  <a:solidFill>
                    <a:srgbClr val="000066"/>
                  </a:solidFill>
                </a:rPr>
                <a:t>             -  The probability that </a:t>
              </a:r>
              <a:r>
                <a:rPr lang="en-US" sz="2000" b="1" u="none" dirty="0">
                  <a:solidFill>
                    <a:srgbClr val="0000FF"/>
                  </a:solidFill>
                </a:rPr>
                <a:t>h</a:t>
              </a:r>
              <a:r>
                <a:rPr lang="en-US" sz="2000" b="1" u="none" dirty="0">
                  <a:solidFill>
                    <a:srgbClr val="000066"/>
                  </a:solidFill>
                </a:rPr>
                <a:t> is consistent with one example of </a:t>
              </a:r>
              <a:r>
                <a:rPr lang="en-US" sz="2000" b="1" u="none" dirty="0">
                  <a:solidFill>
                    <a:srgbClr val="0000FF"/>
                  </a:solidFill>
                </a:rPr>
                <a:t>f </a:t>
              </a:r>
              <a:r>
                <a:rPr lang="en-US" sz="2000" b="1" u="none" dirty="0">
                  <a:solidFill>
                    <a:srgbClr val="000066"/>
                  </a:solidFill>
                </a:rPr>
                <a:t>is</a:t>
              </a:r>
            </a:p>
            <a:p>
              <a:endParaRPr lang="en-US" sz="2000" b="1" u="none" dirty="0">
                <a:solidFill>
                  <a:srgbClr val="000066"/>
                </a:solidFill>
              </a:endParaRPr>
            </a:p>
            <a:p>
              <a:r>
                <a:rPr lang="en-US" sz="2000" b="1" u="none" dirty="0">
                  <a:solidFill>
                    <a:srgbClr val="000066"/>
                  </a:solidFill>
                </a:rPr>
                <a:t>             </a:t>
              </a:r>
            </a:p>
            <a:p>
              <a:r>
                <a:rPr lang="en-US" sz="2000" b="1" u="none" dirty="0">
                  <a:solidFill>
                    <a:srgbClr val="000066"/>
                  </a:solidFill>
                </a:rPr>
                <a:t>             -  Since the </a:t>
              </a:r>
              <a:r>
                <a:rPr lang="en-US" sz="2000" b="1" u="none" dirty="0">
                  <a:solidFill>
                    <a:srgbClr val="0000FF"/>
                  </a:solidFill>
                </a:rPr>
                <a:t>m</a:t>
              </a:r>
              <a:r>
                <a:rPr lang="en-US" sz="2000" b="1" u="none" dirty="0">
                  <a:solidFill>
                    <a:srgbClr val="000066"/>
                  </a:solidFill>
                </a:rPr>
                <a:t> examples are drawn independently of each other, </a:t>
              </a:r>
            </a:p>
            <a:p>
              <a:r>
                <a:rPr lang="en-US" sz="2000" b="1" u="none" dirty="0">
                  <a:solidFill>
                    <a:srgbClr val="000066"/>
                  </a:solidFill>
                </a:rPr>
                <a:t>                The probability that </a:t>
              </a:r>
              <a:r>
                <a:rPr lang="en-US" sz="2000" b="1" u="none" dirty="0">
                  <a:solidFill>
                    <a:srgbClr val="0000FF"/>
                  </a:solidFill>
                </a:rPr>
                <a:t>h</a:t>
              </a:r>
              <a:r>
                <a:rPr lang="en-US" sz="2000" b="1" u="none" dirty="0">
                  <a:solidFill>
                    <a:srgbClr val="000066"/>
                  </a:solidFill>
                </a:rPr>
                <a:t> is consistent with </a:t>
              </a:r>
              <a:r>
                <a:rPr lang="en-US" sz="2000" b="1" u="none" dirty="0">
                  <a:solidFill>
                    <a:srgbClr val="0000FF"/>
                  </a:solidFill>
                </a:rPr>
                <a:t>m</a:t>
              </a:r>
              <a:r>
                <a:rPr lang="en-US" sz="2000" b="1" u="none" dirty="0">
                  <a:solidFill>
                    <a:srgbClr val="000066"/>
                  </a:solidFill>
                </a:rPr>
                <a:t> example of </a:t>
              </a:r>
              <a:r>
                <a:rPr lang="en-US" sz="2000" b="1" u="none" dirty="0">
                  <a:solidFill>
                    <a:srgbClr val="0000FF"/>
                  </a:solidFill>
                </a:rPr>
                <a:t>f </a:t>
              </a:r>
              <a:r>
                <a:rPr lang="en-US" sz="2000" b="1" u="none" dirty="0">
                  <a:solidFill>
                    <a:srgbClr val="000066"/>
                  </a:solidFill>
                </a:rPr>
                <a:t>is </a:t>
              </a:r>
              <a:r>
                <a:rPr lang="en-US" sz="2000" b="1" u="none" dirty="0">
                  <a:solidFill>
                    <a:srgbClr val="000066"/>
                  </a:solidFill>
                  <a:sym typeface="Symbol" pitchFamily="18" charset="2"/>
                </a:rPr>
                <a:t>less than</a:t>
              </a:r>
              <a:r>
                <a:rPr lang="en-US" sz="2000" b="1" u="none" dirty="0">
                  <a:solidFill>
                    <a:srgbClr val="0000FF"/>
                  </a:solidFill>
                  <a:sym typeface="Symbol" pitchFamily="18" charset="2"/>
                </a:rPr>
                <a:t>  </a:t>
              </a:r>
              <a:endParaRPr lang="en-US" sz="2000" b="1" u="none" dirty="0">
                <a:solidFill>
                  <a:srgbClr val="000066"/>
                </a:solidFill>
              </a:endParaRPr>
            </a:p>
            <a:p>
              <a:r>
                <a:rPr lang="en-US" sz="2000" b="1" u="none" dirty="0">
                  <a:solidFill>
                    <a:srgbClr val="000066"/>
                  </a:solidFill>
                </a:rPr>
                <a:t>             </a:t>
              </a:r>
            </a:p>
            <a:p>
              <a:r>
                <a:rPr lang="en-US" sz="2000" b="1" u="none" dirty="0">
                  <a:solidFill>
                    <a:srgbClr val="000066"/>
                  </a:solidFill>
                </a:rPr>
                <a:t>             -  The probability that </a:t>
              </a:r>
              <a:r>
                <a:rPr lang="en-US" sz="2000" b="1" i="1" u="none" dirty="0">
                  <a:solidFill>
                    <a:srgbClr val="0000FF"/>
                  </a:solidFill>
                </a:rPr>
                <a:t>some</a:t>
              </a:r>
              <a:r>
                <a:rPr lang="en-US" sz="2000" b="1" u="none" dirty="0">
                  <a:solidFill>
                    <a:srgbClr val="000066"/>
                  </a:solidFill>
                </a:rPr>
                <a:t>  hypothesis in </a:t>
              </a:r>
              <a:r>
                <a:rPr lang="en-US" sz="2000" b="1" u="none" dirty="0">
                  <a:solidFill>
                    <a:srgbClr val="0000FF"/>
                  </a:solidFill>
                </a:rPr>
                <a:t>H</a:t>
              </a:r>
              <a:r>
                <a:rPr lang="en-US" sz="2000" b="1" u="none" dirty="0">
                  <a:solidFill>
                    <a:srgbClr val="000066"/>
                  </a:solidFill>
                </a:rPr>
                <a:t> is consistent with </a:t>
              </a:r>
              <a:r>
                <a:rPr lang="en-US" sz="2000" b="1" u="none" dirty="0">
                  <a:solidFill>
                    <a:srgbClr val="0000FF"/>
                  </a:solidFill>
                </a:rPr>
                <a:t>m</a:t>
              </a:r>
              <a:r>
                <a:rPr lang="en-US" sz="2000" b="1" u="none" dirty="0">
                  <a:solidFill>
                    <a:srgbClr val="000066"/>
                  </a:solidFill>
                </a:rPr>
                <a:t> examples</a:t>
              </a:r>
            </a:p>
            <a:p>
              <a:r>
                <a:rPr lang="en-US" sz="2000" b="1" u="none" dirty="0">
                  <a:solidFill>
                    <a:srgbClr val="000066"/>
                  </a:solidFill>
                </a:rPr>
                <a:t>                 is </a:t>
              </a:r>
              <a:r>
                <a:rPr lang="en-US" sz="2000" b="1" u="none" dirty="0">
                  <a:solidFill>
                    <a:srgbClr val="000066"/>
                  </a:solidFill>
                  <a:sym typeface="Symbol" pitchFamily="18" charset="2"/>
                </a:rPr>
                <a:t>less than</a:t>
              </a:r>
              <a:r>
                <a:rPr lang="en-US" sz="2000" b="1" u="none" dirty="0">
                  <a:solidFill>
                    <a:srgbClr val="0000FF"/>
                  </a:solidFill>
                  <a:sym typeface="Symbol" pitchFamily="18" charset="2"/>
                </a:rPr>
                <a:t> </a:t>
              </a:r>
              <a:endParaRPr lang="en-US" sz="2000" b="1" u="none" dirty="0">
                <a:solidFill>
                  <a:srgbClr val="000066"/>
                </a:solidFill>
              </a:endParaRPr>
            </a:p>
          </p:txBody>
        </p:sp>
      </p:grpSp>
      <p:sp>
        <p:nvSpPr>
          <p:cNvPr id="11" name="Text Box 11"/>
          <p:cNvSpPr txBox="1">
            <a:spLocks noChangeArrowheads="1"/>
          </p:cNvSpPr>
          <p:nvPr/>
        </p:nvSpPr>
        <p:spPr bwMode="auto">
          <a:xfrm>
            <a:off x="4800600" y="5334000"/>
            <a:ext cx="4114800" cy="1015663"/>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u="none" dirty="0" smtClean="0">
                <a:latin typeface="Calibri" pitchFamily="34" charset="0"/>
              </a:rPr>
              <a:t>Note that we don’t need a true </a:t>
            </a:r>
            <a:r>
              <a:rPr lang="en-US" sz="2000" u="none" dirty="0" smtClean="0">
                <a:solidFill>
                  <a:srgbClr val="0000FF"/>
                </a:solidFill>
                <a:latin typeface="Calibri" pitchFamily="34" charset="0"/>
              </a:rPr>
              <a:t>f</a:t>
            </a:r>
            <a:r>
              <a:rPr lang="en-US" sz="2000" u="none" dirty="0" smtClean="0">
                <a:latin typeface="Calibri" pitchFamily="34" charset="0"/>
              </a:rPr>
              <a:t> for this argument; it can be done with </a:t>
            </a:r>
            <a:r>
              <a:rPr lang="en-US" sz="2000" u="none" dirty="0" smtClean="0">
                <a:solidFill>
                  <a:srgbClr val="0000FF"/>
                </a:solidFill>
                <a:latin typeface="Calibri" pitchFamily="34" charset="0"/>
              </a:rPr>
              <a:t>h</a:t>
            </a:r>
            <a:r>
              <a:rPr lang="en-US" sz="2000" u="none" dirty="0" smtClean="0">
                <a:latin typeface="Calibri" pitchFamily="34" charset="0"/>
              </a:rPr>
              <a:t>, relative to a distribution over </a:t>
            </a:r>
            <a:r>
              <a:rPr lang="en-US" sz="2000" u="none" dirty="0" smtClean="0">
                <a:solidFill>
                  <a:srgbClr val="0000FF"/>
                </a:solidFill>
                <a:latin typeface="Calibri" pitchFamily="34" charset="0"/>
              </a:rPr>
              <a:t>X </a:t>
            </a:r>
            <a:r>
              <a:rPr lang="en-US" sz="2000" u="none" dirty="0" smtClean="0">
                <a:solidFill>
                  <a:srgbClr val="0000FF"/>
                </a:solidFill>
                <a:latin typeface="cmsy10"/>
              </a:rPr>
              <a:t>£</a:t>
            </a:r>
            <a:r>
              <a:rPr lang="en-US" sz="2000" u="none" dirty="0" smtClean="0">
                <a:solidFill>
                  <a:srgbClr val="0000FF"/>
                </a:solidFill>
                <a:latin typeface="Calibri" pitchFamily="34" charset="0"/>
              </a:rPr>
              <a:t> Y. </a:t>
            </a:r>
            <a:endParaRPr lang="en-US" sz="2000" u="none" dirty="0">
              <a:solidFill>
                <a:srgbClr val="0000FF"/>
              </a:solidFill>
              <a:latin typeface="Calibri" pitchFamily="34" charset="0"/>
            </a:endParaRPr>
          </a:p>
        </p:txBody>
      </p:sp>
      <p:sp>
        <p:nvSpPr>
          <p:cNvPr id="2" name="Slide Number Placeholder 1"/>
          <p:cNvSpPr>
            <a:spLocks noGrp="1"/>
          </p:cNvSpPr>
          <p:nvPr>
            <p:ph type="sldNum" sz="quarter" idx="4294967295"/>
          </p:nvPr>
        </p:nvSpPr>
        <p:spPr/>
        <p:txBody>
          <a:bodyPr/>
          <a:lstStyle/>
          <a:p>
            <a:pPr>
              <a:defRPr/>
            </a:pPr>
            <a:fld id="{AF9B7836-A88A-4C3B-9E7E-6BB7F8A64E5A}" type="slidenum">
              <a:rPr lang="en-US" smtClean="0"/>
              <a:pPr>
                <a:defRPr/>
              </a:pPr>
              <a:t>46</a:t>
            </a:fld>
            <a:endParaRPr lang="en-US"/>
          </a:p>
        </p:txBody>
      </p:sp>
    </p:spTree>
    <p:extLst>
      <p:ext uri="{BB962C8B-B14F-4D97-AF65-F5344CB8AC3E}">
        <p14:creationId xmlns:p14="http://schemas.microsoft.com/office/powerpoint/2010/main" val="161189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3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pPr eaLnBrk="1" hangingPunct="1"/>
            <a:r>
              <a:rPr lang="en-US" smtClean="0"/>
              <a:t>Occam’s Razor (1)</a:t>
            </a:r>
          </a:p>
        </p:txBody>
      </p:sp>
      <p:sp>
        <p:nvSpPr>
          <p:cNvPr id="37891" name="Content Placeholder 5"/>
          <p:cNvSpPr>
            <a:spLocks noGrp="1"/>
          </p:cNvSpPr>
          <p:nvPr>
            <p:ph idx="1"/>
          </p:nvPr>
        </p:nvSpPr>
        <p:spPr>
          <a:xfrm>
            <a:off x="1524000" y="1851025"/>
            <a:ext cx="7162800" cy="4525963"/>
          </a:xfrm>
        </p:spPr>
        <p:txBody>
          <a:bodyPr/>
          <a:lstStyle/>
          <a:p>
            <a:pPr eaLnBrk="1" hangingPunct="1"/>
            <a:endParaRPr lang="en-US" smtClean="0"/>
          </a:p>
        </p:txBody>
      </p:sp>
      <p:sp>
        <p:nvSpPr>
          <p:cNvPr id="244739" name="Text Box 3"/>
          <p:cNvSpPr txBox="1">
            <a:spLocks noChangeArrowheads="1"/>
          </p:cNvSpPr>
          <p:nvPr/>
        </p:nvSpPr>
        <p:spPr bwMode="auto">
          <a:xfrm>
            <a:off x="457200" y="1203325"/>
            <a:ext cx="864711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b="1" u="none" dirty="0">
                <a:solidFill>
                  <a:srgbClr val="000066"/>
                </a:solidFill>
              </a:rPr>
              <a:t>We want this probability to be smaller than </a:t>
            </a:r>
            <a:r>
              <a:rPr lang="en-US" sz="2000" b="1" u="none" dirty="0">
                <a:solidFill>
                  <a:srgbClr val="0000FF"/>
                </a:solidFill>
                <a:sym typeface="Symbol" pitchFamily="18" charset="2"/>
              </a:rPr>
              <a:t>, </a:t>
            </a:r>
            <a:r>
              <a:rPr lang="en-US" sz="2000" b="1" u="none" dirty="0">
                <a:solidFill>
                  <a:srgbClr val="000066"/>
                </a:solidFill>
                <a:sym typeface="Symbol" pitchFamily="18" charset="2"/>
              </a:rPr>
              <a:t>that is:</a:t>
            </a:r>
            <a:r>
              <a:rPr lang="en-US" sz="2000" b="1" u="none" dirty="0">
                <a:solidFill>
                  <a:srgbClr val="0000FF"/>
                </a:solidFill>
                <a:sym typeface="Symbol" pitchFamily="18" charset="2"/>
              </a:rPr>
              <a:t> </a:t>
            </a:r>
          </a:p>
          <a:p>
            <a:endParaRPr lang="en-US" sz="2000" b="1" u="none" dirty="0">
              <a:solidFill>
                <a:srgbClr val="000066"/>
              </a:solidFill>
            </a:endParaRPr>
          </a:p>
          <a:p>
            <a:r>
              <a:rPr lang="en-US" sz="2000" b="1" u="none" dirty="0">
                <a:solidFill>
                  <a:srgbClr val="000066"/>
                </a:solidFill>
              </a:rPr>
              <a:t>                                               </a:t>
            </a:r>
            <a:r>
              <a:rPr lang="en-US" sz="2000" b="1" u="none" dirty="0">
                <a:solidFill>
                  <a:srgbClr val="0000FF"/>
                </a:solidFill>
              </a:rPr>
              <a:t>|H|(1-</a:t>
            </a:r>
            <a:r>
              <a:rPr lang="en-US" sz="2000" b="1" u="none" dirty="0">
                <a:solidFill>
                  <a:srgbClr val="000066"/>
                </a:solidFill>
              </a:rPr>
              <a:t> </a:t>
            </a:r>
            <a:r>
              <a:rPr lang="en-US" sz="2000" b="1" u="none" dirty="0">
                <a:solidFill>
                  <a:srgbClr val="0000FF"/>
                </a:solidFill>
                <a:sym typeface="Symbol" pitchFamily="18" charset="2"/>
              </a:rPr>
              <a:t>)  &lt;  </a:t>
            </a:r>
            <a:endParaRPr lang="en-US" sz="2000" b="1" u="none" dirty="0">
              <a:solidFill>
                <a:srgbClr val="000066"/>
              </a:solidFill>
            </a:endParaRPr>
          </a:p>
          <a:p>
            <a:r>
              <a:rPr lang="en-US" sz="2000" b="1" u="none" dirty="0">
                <a:solidFill>
                  <a:srgbClr val="000066"/>
                </a:solidFill>
              </a:rPr>
              <a:t>                            </a:t>
            </a:r>
          </a:p>
          <a:p>
            <a:r>
              <a:rPr lang="en-US" sz="2000" b="1" u="none" dirty="0">
                <a:solidFill>
                  <a:srgbClr val="000066"/>
                </a:solidFill>
              </a:rPr>
              <a:t>                                   </a:t>
            </a:r>
            <a:r>
              <a:rPr lang="en-US" sz="2000" b="1" u="none" dirty="0">
                <a:solidFill>
                  <a:srgbClr val="0000FF"/>
                </a:solidFill>
              </a:rPr>
              <a:t> </a:t>
            </a:r>
            <a:r>
              <a:rPr lang="en-US" sz="2000" b="1" u="none" dirty="0" err="1">
                <a:solidFill>
                  <a:srgbClr val="0000FF"/>
                </a:solidFill>
              </a:rPr>
              <a:t>ln</a:t>
            </a:r>
            <a:r>
              <a:rPr lang="en-US" sz="2000" b="1" u="none" dirty="0">
                <a:solidFill>
                  <a:srgbClr val="000066"/>
                </a:solidFill>
              </a:rPr>
              <a:t>(</a:t>
            </a:r>
            <a:r>
              <a:rPr lang="en-US" sz="2000" b="1" u="none" dirty="0">
                <a:solidFill>
                  <a:srgbClr val="0000FF"/>
                </a:solidFill>
              </a:rPr>
              <a:t>|H|) + m </a:t>
            </a:r>
            <a:r>
              <a:rPr lang="en-US" sz="2000" b="1" u="none" dirty="0" err="1">
                <a:solidFill>
                  <a:srgbClr val="0000FF"/>
                </a:solidFill>
              </a:rPr>
              <a:t>ln</a:t>
            </a:r>
            <a:r>
              <a:rPr lang="en-US" sz="2000" b="1" u="none" dirty="0">
                <a:solidFill>
                  <a:srgbClr val="0000FF"/>
                </a:solidFill>
              </a:rPr>
              <a:t>(1-</a:t>
            </a:r>
            <a:r>
              <a:rPr lang="en-US" sz="2000" b="1" u="none" dirty="0">
                <a:solidFill>
                  <a:srgbClr val="000066"/>
                </a:solidFill>
              </a:rPr>
              <a:t> </a:t>
            </a:r>
            <a:r>
              <a:rPr lang="en-US" sz="2000" b="1" u="none" dirty="0">
                <a:solidFill>
                  <a:srgbClr val="0000FF"/>
                </a:solidFill>
                <a:sym typeface="Symbol" pitchFamily="18" charset="2"/>
              </a:rPr>
              <a:t>)  &lt;  </a:t>
            </a:r>
            <a:r>
              <a:rPr lang="en-US" sz="2000" b="1" u="none" dirty="0" err="1">
                <a:solidFill>
                  <a:srgbClr val="0000FF"/>
                </a:solidFill>
                <a:sym typeface="Symbol" pitchFamily="18" charset="2"/>
              </a:rPr>
              <a:t>ln</a:t>
            </a:r>
            <a:r>
              <a:rPr lang="en-US" sz="2000" b="1" u="none" dirty="0">
                <a:solidFill>
                  <a:srgbClr val="0000FF"/>
                </a:solidFill>
                <a:sym typeface="Symbol" pitchFamily="18" charset="2"/>
              </a:rPr>
              <a:t>()</a:t>
            </a:r>
          </a:p>
          <a:p>
            <a:endParaRPr lang="en-US" sz="2000" b="1" u="none" dirty="0">
              <a:solidFill>
                <a:srgbClr val="0000FF"/>
              </a:solidFill>
              <a:sym typeface="Symbol" pitchFamily="18" charset="2"/>
            </a:endParaRPr>
          </a:p>
          <a:p>
            <a:r>
              <a:rPr lang="en-US" sz="2000" b="1" u="none" dirty="0">
                <a:solidFill>
                  <a:srgbClr val="0000FF"/>
                </a:solidFill>
                <a:sym typeface="Symbol" pitchFamily="18" charset="2"/>
              </a:rPr>
              <a:t>(with e</a:t>
            </a:r>
            <a:r>
              <a:rPr lang="en-US" sz="2000" b="1" u="none" baseline="30000" dirty="0">
                <a:solidFill>
                  <a:srgbClr val="0000FF"/>
                </a:solidFill>
                <a:sym typeface="Symbol" pitchFamily="18" charset="2"/>
              </a:rPr>
              <a:t>-x</a:t>
            </a:r>
            <a:r>
              <a:rPr lang="en-US" sz="2000" b="1" u="none" dirty="0">
                <a:solidFill>
                  <a:srgbClr val="0000FF"/>
                </a:solidFill>
                <a:sym typeface="Symbol" pitchFamily="18" charset="2"/>
              </a:rPr>
              <a:t> = 1-x+x</a:t>
            </a:r>
            <a:r>
              <a:rPr lang="en-US" sz="2000" b="1" u="none" baseline="30000" dirty="0">
                <a:solidFill>
                  <a:srgbClr val="0000FF"/>
                </a:solidFill>
                <a:sym typeface="Symbol" pitchFamily="18" charset="2"/>
              </a:rPr>
              <a:t>2</a:t>
            </a:r>
            <a:r>
              <a:rPr lang="en-US" sz="2000" b="1" u="none" dirty="0">
                <a:solidFill>
                  <a:srgbClr val="0000FF"/>
                </a:solidFill>
                <a:sym typeface="Symbol" pitchFamily="18" charset="2"/>
              </a:rPr>
              <a:t>/2+…; e</a:t>
            </a:r>
            <a:r>
              <a:rPr lang="en-US" sz="2000" b="1" u="none" baseline="30000" dirty="0">
                <a:solidFill>
                  <a:srgbClr val="0000FF"/>
                </a:solidFill>
                <a:sym typeface="Symbol" pitchFamily="18" charset="2"/>
              </a:rPr>
              <a:t>-x</a:t>
            </a:r>
            <a:r>
              <a:rPr lang="en-US" sz="2000" b="1" u="none" dirty="0">
                <a:solidFill>
                  <a:srgbClr val="0000FF"/>
                </a:solidFill>
                <a:sym typeface="Symbol" pitchFamily="18" charset="2"/>
              </a:rPr>
              <a:t> &gt; 1-x; </a:t>
            </a:r>
            <a:r>
              <a:rPr lang="en-US" sz="2000" b="1" u="none" dirty="0" err="1">
                <a:sym typeface="Symbol" pitchFamily="18" charset="2"/>
              </a:rPr>
              <a:t>ln</a:t>
            </a:r>
            <a:r>
              <a:rPr lang="en-US" sz="2000" b="1" u="none" dirty="0">
                <a:sym typeface="Symbol" pitchFamily="18" charset="2"/>
              </a:rPr>
              <a:t> (</a:t>
            </a:r>
            <a:r>
              <a:rPr lang="en-US" sz="2000" b="1" u="none" dirty="0"/>
              <a:t>1- </a:t>
            </a:r>
            <a:r>
              <a:rPr lang="en-US" sz="2000" b="1" u="none" dirty="0">
                <a:sym typeface="Symbol" pitchFamily="18" charset="2"/>
              </a:rPr>
              <a:t>)  &lt; -  </a:t>
            </a:r>
            <a:r>
              <a:rPr lang="en-US" sz="2000" b="1" u="none" dirty="0">
                <a:solidFill>
                  <a:srgbClr val="0000FF"/>
                </a:solidFill>
                <a:sym typeface="Symbol" pitchFamily="18" charset="2"/>
              </a:rPr>
              <a:t>; gives a safer </a:t>
            </a:r>
            <a:r>
              <a:rPr lang="en-US" sz="2000" b="1" u="none" dirty="0">
                <a:solidFill>
                  <a:srgbClr val="0000FF"/>
                </a:solidFill>
                <a:latin typeface="Symbol" pitchFamily="18" charset="2"/>
                <a:sym typeface="Symbol" pitchFamily="18" charset="2"/>
              </a:rPr>
              <a:t></a:t>
            </a:r>
            <a:r>
              <a:rPr lang="en-US" sz="2000" b="1" u="none" dirty="0">
                <a:solidFill>
                  <a:srgbClr val="0000FF"/>
                </a:solidFill>
                <a:sym typeface="Symbol" pitchFamily="18" charset="2"/>
              </a:rPr>
              <a:t>)</a:t>
            </a:r>
            <a:r>
              <a:rPr lang="en-US" sz="2000" b="1" u="none" dirty="0">
                <a:solidFill>
                  <a:srgbClr val="000066"/>
                </a:solidFill>
              </a:rPr>
              <a:t>    </a:t>
            </a:r>
          </a:p>
          <a:p>
            <a:endParaRPr lang="en-US" sz="2000" b="1" u="none" dirty="0">
              <a:solidFill>
                <a:srgbClr val="000066"/>
              </a:solidFill>
            </a:endParaRPr>
          </a:p>
          <a:p>
            <a:endParaRPr lang="en-US" sz="2000" b="1" u="none" dirty="0">
              <a:solidFill>
                <a:srgbClr val="000066"/>
              </a:solidFill>
            </a:endParaRPr>
          </a:p>
          <a:p>
            <a:endParaRPr lang="en-US" sz="2000" b="1" u="none" dirty="0">
              <a:solidFill>
                <a:srgbClr val="000066"/>
              </a:solidFill>
            </a:endParaRPr>
          </a:p>
          <a:p>
            <a:endParaRPr lang="en-US" sz="2000" b="1" u="none" dirty="0">
              <a:solidFill>
                <a:srgbClr val="000066"/>
              </a:solidFill>
            </a:endParaRPr>
          </a:p>
          <a:p>
            <a:r>
              <a:rPr lang="en-US" sz="2000" b="1" u="none" dirty="0">
                <a:solidFill>
                  <a:srgbClr val="000066"/>
                </a:solidFill>
              </a:rPr>
              <a:t>(gross over estimate)</a:t>
            </a:r>
          </a:p>
          <a:p>
            <a:r>
              <a:rPr lang="en-US" sz="2000" b="1" u="none" dirty="0">
                <a:solidFill>
                  <a:srgbClr val="000066"/>
                </a:solidFill>
              </a:rPr>
              <a:t>It is called Occam’s razor, because it indicates a </a:t>
            </a:r>
            <a:r>
              <a:rPr lang="en-US" sz="2000" b="1" u="none" dirty="0">
                <a:solidFill>
                  <a:srgbClr val="0000FF"/>
                </a:solidFill>
              </a:rPr>
              <a:t>preference </a:t>
            </a:r>
            <a:r>
              <a:rPr lang="en-US" sz="2000" b="1" u="none" dirty="0">
                <a:solidFill>
                  <a:srgbClr val="000066"/>
                </a:solidFill>
              </a:rPr>
              <a:t>towards small </a:t>
            </a:r>
          </a:p>
          <a:p>
            <a:r>
              <a:rPr lang="en-US" sz="2000" b="1" u="none" dirty="0">
                <a:solidFill>
                  <a:srgbClr val="000066"/>
                </a:solidFill>
              </a:rPr>
              <a:t>hypothesis spaces </a:t>
            </a:r>
          </a:p>
          <a:p>
            <a:endParaRPr lang="en-US" sz="2000" b="1" u="none" dirty="0">
              <a:solidFill>
                <a:srgbClr val="000066"/>
              </a:solidFill>
            </a:endParaRPr>
          </a:p>
          <a:p>
            <a:r>
              <a:rPr lang="en-US" sz="2000" b="1" u="none" dirty="0">
                <a:solidFill>
                  <a:srgbClr val="000066"/>
                </a:solidFill>
              </a:rPr>
              <a:t>What kind of hypothesis spaces do we want ?         Large ?            Small ?</a:t>
            </a:r>
          </a:p>
          <a:p>
            <a:r>
              <a:rPr lang="en-US" sz="2000" b="1" u="none" dirty="0">
                <a:solidFill>
                  <a:srgbClr val="000066"/>
                </a:solidFill>
              </a:rPr>
              <a:t>To guarantee consistency we need </a:t>
            </a:r>
            <a:r>
              <a:rPr lang="en-US" sz="2000" b="1" u="none" dirty="0">
                <a:solidFill>
                  <a:srgbClr val="0000FF"/>
                </a:solidFill>
                <a:sym typeface="Symbol" pitchFamily="18" charset="2"/>
              </a:rPr>
              <a:t>H  C.    </a:t>
            </a:r>
            <a:r>
              <a:rPr lang="en-US" sz="2000" b="1" u="none" dirty="0">
                <a:solidFill>
                  <a:srgbClr val="000066"/>
                </a:solidFill>
                <a:sym typeface="Symbol" pitchFamily="18" charset="2"/>
              </a:rPr>
              <a:t>But do we want the smallest</a:t>
            </a:r>
            <a:r>
              <a:rPr lang="en-US" sz="2000" b="1" u="none" dirty="0">
                <a:solidFill>
                  <a:srgbClr val="0000FF"/>
                </a:solidFill>
                <a:sym typeface="Symbol" pitchFamily="18" charset="2"/>
              </a:rPr>
              <a:t> H </a:t>
            </a:r>
            <a:r>
              <a:rPr lang="en-US" sz="2000" b="1" u="none" dirty="0">
                <a:solidFill>
                  <a:srgbClr val="000066"/>
                </a:solidFill>
                <a:sym typeface="Symbol" pitchFamily="18" charset="2"/>
              </a:rPr>
              <a:t>possible ?</a:t>
            </a:r>
          </a:p>
        </p:txBody>
      </p:sp>
      <p:sp>
        <p:nvSpPr>
          <p:cNvPr id="37894" name="Text Box 4"/>
          <p:cNvSpPr txBox="1">
            <a:spLocks noChangeArrowheads="1"/>
          </p:cNvSpPr>
          <p:nvPr/>
        </p:nvSpPr>
        <p:spPr bwMode="auto">
          <a:xfrm>
            <a:off x="3886200" y="1622425"/>
            <a:ext cx="369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b="1" u="none">
                <a:solidFill>
                  <a:srgbClr val="0000FF"/>
                </a:solidFill>
              </a:rPr>
              <a:t>m</a:t>
            </a:r>
            <a:endParaRPr lang="en-US" sz="2000" b="1" u="none">
              <a:solidFill>
                <a:srgbClr val="000066"/>
              </a:solidFill>
            </a:endParaRPr>
          </a:p>
        </p:txBody>
      </p:sp>
      <p:graphicFrame>
        <p:nvGraphicFramePr>
          <p:cNvPr id="37895" name="Object 10"/>
          <p:cNvGraphicFramePr>
            <a:graphicFrameLocks noChangeAspect="1"/>
          </p:cNvGraphicFramePr>
          <p:nvPr/>
        </p:nvGraphicFramePr>
        <p:xfrm>
          <a:off x="2438400" y="3514725"/>
          <a:ext cx="3228975" cy="774700"/>
        </p:xfrm>
        <a:graphic>
          <a:graphicData uri="http://schemas.openxmlformats.org/presentationml/2006/ole">
            <mc:AlternateContent xmlns:mc="http://schemas.openxmlformats.org/markup-compatibility/2006">
              <mc:Choice xmlns:v="urn:schemas-microsoft-com:vml" Requires="v">
                <p:oleObj spid="_x0000_s28676" name="משוואה" r:id="rId4" imgW="1609722" imgH="362070" progId="Equation.3">
                  <p:embed/>
                </p:oleObj>
              </mc:Choice>
              <mc:Fallback>
                <p:oleObj name="משוואה" r:id="rId4" imgW="1609722" imgH="362070" progId="Equation.3">
                  <p:embed/>
                  <p:pic>
                    <p:nvPicPr>
                      <p:cNvPr id="3789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514725"/>
                        <a:ext cx="3228975" cy="774700"/>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4747" name="Text Box 11"/>
          <p:cNvSpPr txBox="1">
            <a:spLocks noChangeArrowheads="1"/>
          </p:cNvSpPr>
          <p:nvPr/>
        </p:nvSpPr>
        <p:spPr bwMode="auto">
          <a:xfrm>
            <a:off x="6019800" y="3366448"/>
            <a:ext cx="2819400" cy="1631216"/>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u="none" dirty="0" smtClean="0">
                <a:latin typeface="Calibri" pitchFamily="34" charset="0"/>
              </a:rPr>
              <a:t>We showed that a         </a:t>
            </a:r>
            <a:r>
              <a:rPr lang="en-US" sz="2000" u="none" dirty="0" smtClean="0">
                <a:solidFill>
                  <a:srgbClr val="0000FF"/>
                </a:solidFill>
                <a:latin typeface="Calibri" pitchFamily="34" charset="0"/>
              </a:rPr>
              <a:t>m-consistent hypothesis </a:t>
            </a:r>
            <a:r>
              <a:rPr lang="en-US" sz="2000" u="none" dirty="0" smtClean="0">
                <a:latin typeface="Calibri" pitchFamily="34" charset="0"/>
              </a:rPr>
              <a:t>generalizes well </a:t>
            </a:r>
            <a:r>
              <a:rPr lang="en-US" sz="2000" u="none" dirty="0" smtClean="0">
                <a:solidFill>
                  <a:srgbClr val="0000FF"/>
                </a:solidFill>
                <a:latin typeface="Calibri" pitchFamily="34" charset="0"/>
              </a:rPr>
              <a:t>(err&lt; </a:t>
            </a:r>
            <a:r>
              <a:rPr lang="en-US" sz="2000" u="none" dirty="0" smtClean="0">
                <a:solidFill>
                  <a:srgbClr val="0000FF"/>
                </a:solidFill>
                <a:latin typeface="cmmi10"/>
              </a:rPr>
              <a:t>²</a:t>
            </a:r>
            <a:r>
              <a:rPr lang="en-US" sz="2000" u="none" dirty="0" smtClean="0">
                <a:solidFill>
                  <a:srgbClr val="0000FF"/>
                </a:solidFill>
                <a:latin typeface="Calibri" pitchFamily="34" charset="0"/>
              </a:rPr>
              <a:t>)</a:t>
            </a:r>
            <a:r>
              <a:rPr lang="en-US" sz="2000" u="none" dirty="0" smtClean="0">
                <a:latin typeface="Calibri" pitchFamily="34" charset="0"/>
              </a:rPr>
              <a:t> (Appropriate m is a function of </a:t>
            </a:r>
            <a:r>
              <a:rPr lang="en-US" sz="2000" u="none" dirty="0" smtClean="0">
                <a:solidFill>
                  <a:srgbClr val="0000FF"/>
                </a:solidFill>
                <a:latin typeface="Calibri" pitchFamily="34" charset="0"/>
              </a:rPr>
              <a:t>|H|, </a:t>
            </a:r>
            <a:r>
              <a:rPr lang="en-US" sz="2000" u="none" dirty="0" smtClean="0">
                <a:solidFill>
                  <a:srgbClr val="0000FF"/>
                </a:solidFill>
                <a:latin typeface="cmmi10"/>
              </a:rPr>
              <a:t>²</a:t>
            </a:r>
            <a:r>
              <a:rPr lang="en-US" sz="2000" u="none" dirty="0" smtClean="0">
                <a:solidFill>
                  <a:srgbClr val="0000FF"/>
                </a:solidFill>
                <a:latin typeface="Calibri" pitchFamily="34" charset="0"/>
              </a:rPr>
              <a:t>, </a:t>
            </a:r>
            <a:r>
              <a:rPr lang="en-US" sz="2000" u="none" dirty="0" smtClean="0">
                <a:solidFill>
                  <a:srgbClr val="0000FF"/>
                </a:solidFill>
                <a:latin typeface="cmmi10"/>
              </a:rPr>
              <a:t>±</a:t>
            </a:r>
            <a:r>
              <a:rPr lang="en-US" sz="2000" u="none" dirty="0" smtClean="0">
                <a:latin typeface="Calibri" pitchFamily="34" charset="0"/>
              </a:rPr>
              <a:t>)</a:t>
            </a:r>
            <a:endParaRPr lang="en-US" sz="2000" u="none" dirty="0">
              <a:latin typeface="Calibri" pitchFamily="34" charset="0"/>
            </a:endParaRPr>
          </a:p>
        </p:txBody>
      </p:sp>
      <p:sp>
        <p:nvSpPr>
          <p:cNvPr id="9" name="Text Box 11"/>
          <p:cNvSpPr txBox="1">
            <a:spLocks noChangeArrowheads="1"/>
          </p:cNvSpPr>
          <p:nvPr/>
        </p:nvSpPr>
        <p:spPr bwMode="auto">
          <a:xfrm>
            <a:off x="6019800" y="1905000"/>
            <a:ext cx="2819400" cy="1016000"/>
          </a:xfrm>
          <a:prstGeom prst="rect">
            <a:avLst/>
          </a:prstGeom>
          <a:solidFill>
            <a:srgbClr val="FFFF99"/>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000" u="none" dirty="0" smtClean="0">
                <a:latin typeface="Calibri" pitchFamily="34" charset="0"/>
              </a:rPr>
              <a:t>What do we know now about the </a:t>
            </a:r>
            <a:r>
              <a:rPr lang="en-US" sz="2000" u="none" dirty="0" smtClean="0">
                <a:solidFill>
                  <a:srgbClr val="0000FF"/>
                </a:solidFill>
                <a:latin typeface="Calibri" pitchFamily="34" charset="0"/>
              </a:rPr>
              <a:t>Consistent </a:t>
            </a:r>
            <a:r>
              <a:rPr lang="en-US" sz="2000" u="none" dirty="0" smtClean="0">
                <a:latin typeface="Calibri" pitchFamily="34" charset="0"/>
              </a:rPr>
              <a:t>Learner scheme?</a:t>
            </a:r>
            <a:endParaRPr lang="en-US" sz="2000" u="none" dirty="0">
              <a:latin typeface="Calibri" pitchFamily="34" charset="0"/>
            </a:endParaRPr>
          </a:p>
        </p:txBody>
      </p:sp>
      <p:sp>
        <p:nvSpPr>
          <p:cNvPr id="2" name="Slide Number Placeholder 1"/>
          <p:cNvSpPr>
            <a:spLocks noGrp="1"/>
          </p:cNvSpPr>
          <p:nvPr>
            <p:ph type="sldNum" sz="quarter" idx="4294967295"/>
          </p:nvPr>
        </p:nvSpPr>
        <p:spPr/>
        <p:txBody>
          <a:bodyPr/>
          <a:lstStyle/>
          <a:p>
            <a:pPr>
              <a:defRPr/>
            </a:pPr>
            <a:fld id="{AF9B7836-A88A-4C3B-9E7E-6BB7F8A64E5A}" type="slidenum">
              <a:rPr lang="en-US" smtClean="0"/>
              <a:pPr>
                <a:defRPr/>
              </a:pPr>
              <a:t>47</a:t>
            </a:fld>
            <a:endParaRPr lang="en-US"/>
          </a:p>
        </p:txBody>
      </p:sp>
    </p:spTree>
    <p:extLst>
      <p:ext uri="{BB962C8B-B14F-4D97-AF65-F5344CB8AC3E}">
        <p14:creationId xmlns:p14="http://schemas.microsoft.com/office/powerpoint/2010/main" val="55048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4739">
                                            <p:txEl>
                                              <p:pRg st="15" end="1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73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eaLnBrk="1" hangingPunct="1"/>
            <a:r>
              <a:rPr lang="en-US" smtClean="0"/>
              <a:t>Consistent Learners</a:t>
            </a:r>
          </a:p>
        </p:txBody>
      </p:sp>
      <p:sp>
        <p:nvSpPr>
          <p:cNvPr id="35843" name="Content Placeholder 5"/>
          <p:cNvSpPr>
            <a:spLocks noGrp="1"/>
          </p:cNvSpPr>
          <p:nvPr>
            <p:ph idx="1"/>
          </p:nvPr>
        </p:nvSpPr>
        <p:spPr>
          <a:xfrm>
            <a:off x="762000" y="1295400"/>
            <a:ext cx="7924800" cy="5349875"/>
          </a:xfrm>
        </p:spPr>
        <p:txBody>
          <a:bodyPr/>
          <a:lstStyle/>
          <a:p>
            <a:r>
              <a:rPr lang="en-US" sz="2000" dirty="0">
                <a:solidFill>
                  <a:srgbClr val="000066"/>
                </a:solidFill>
              </a:rPr>
              <a:t>Immediately from the definition, we get the following general scheme for </a:t>
            </a:r>
            <a:r>
              <a:rPr lang="en-US" sz="2000" dirty="0" smtClean="0">
                <a:solidFill>
                  <a:srgbClr val="0000FF"/>
                </a:solidFill>
              </a:rPr>
              <a:t>PAC learning</a:t>
            </a:r>
            <a:r>
              <a:rPr lang="en-US" sz="2000" dirty="0" smtClean="0">
                <a:solidFill>
                  <a:srgbClr val="000066"/>
                </a:solidFill>
              </a:rPr>
              <a:t>:</a:t>
            </a:r>
          </a:p>
          <a:p>
            <a:r>
              <a:rPr lang="en-US" sz="2000" dirty="0" smtClean="0">
                <a:solidFill>
                  <a:srgbClr val="000066"/>
                </a:solidFill>
              </a:rPr>
              <a:t>Given </a:t>
            </a:r>
            <a:r>
              <a:rPr lang="en-US" sz="2000" dirty="0">
                <a:solidFill>
                  <a:srgbClr val="000066"/>
                </a:solidFill>
              </a:rPr>
              <a:t>a sample D of </a:t>
            </a:r>
            <a:r>
              <a:rPr lang="en-US" sz="2000" dirty="0">
                <a:solidFill>
                  <a:srgbClr val="0000FF"/>
                </a:solidFill>
              </a:rPr>
              <a:t>m</a:t>
            </a:r>
            <a:r>
              <a:rPr lang="en-US" sz="2000" dirty="0">
                <a:solidFill>
                  <a:srgbClr val="000066"/>
                </a:solidFill>
              </a:rPr>
              <a:t> </a:t>
            </a:r>
            <a:r>
              <a:rPr lang="en-US" sz="2000" dirty="0" smtClean="0">
                <a:solidFill>
                  <a:srgbClr val="000066"/>
                </a:solidFill>
              </a:rPr>
              <a:t>examples</a:t>
            </a:r>
          </a:p>
          <a:p>
            <a:pPr lvl="1"/>
            <a:r>
              <a:rPr lang="en-US" sz="1800" dirty="0" smtClean="0">
                <a:solidFill>
                  <a:srgbClr val="000066"/>
                </a:solidFill>
              </a:rPr>
              <a:t>Find </a:t>
            </a:r>
            <a:r>
              <a:rPr lang="en-US" sz="1800" dirty="0">
                <a:solidFill>
                  <a:srgbClr val="000066"/>
                </a:solidFill>
              </a:rPr>
              <a:t>some </a:t>
            </a:r>
            <a:r>
              <a:rPr lang="en-US" sz="1800" dirty="0">
                <a:solidFill>
                  <a:srgbClr val="0000FF"/>
                </a:solidFill>
                <a:sym typeface="Symbol" pitchFamily="18" charset="2"/>
              </a:rPr>
              <a:t>h   H</a:t>
            </a:r>
            <a:r>
              <a:rPr lang="en-US" sz="1800" dirty="0">
                <a:solidFill>
                  <a:srgbClr val="000066"/>
                </a:solidFill>
                <a:sym typeface="Symbol" pitchFamily="18" charset="2"/>
              </a:rPr>
              <a:t>  that is </a:t>
            </a:r>
            <a:r>
              <a:rPr lang="en-US" sz="1800" dirty="0">
                <a:solidFill>
                  <a:srgbClr val="0000FF"/>
                </a:solidFill>
                <a:sym typeface="Symbol" pitchFamily="18" charset="2"/>
              </a:rPr>
              <a:t>consistent </a:t>
            </a:r>
            <a:r>
              <a:rPr lang="en-US" sz="1800" dirty="0">
                <a:solidFill>
                  <a:srgbClr val="000066"/>
                </a:solidFill>
                <a:sym typeface="Symbol" pitchFamily="18" charset="2"/>
              </a:rPr>
              <a:t>with all </a:t>
            </a:r>
            <a:r>
              <a:rPr lang="en-US" sz="1800" dirty="0">
                <a:solidFill>
                  <a:srgbClr val="0000FF"/>
                </a:solidFill>
                <a:sym typeface="Symbol" pitchFamily="18" charset="2"/>
              </a:rPr>
              <a:t>m</a:t>
            </a:r>
            <a:r>
              <a:rPr lang="en-US" sz="1800" dirty="0">
                <a:solidFill>
                  <a:srgbClr val="000066"/>
                </a:solidFill>
                <a:sym typeface="Symbol" pitchFamily="18" charset="2"/>
              </a:rPr>
              <a:t> </a:t>
            </a:r>
            <a:r>
              <a:rPr lang="en-US" sz="1800" dirty="0" smtClean="0">
                <a:solidFill>
                  <a:srgbClr val="000066"/>
                </a:solidFill>
                <a:sym typeface="Symbol" pitchFamily="18" charset="2"/>
              </a:rPr>
              <a:t>examples</a:t>
            </a:r>
          </a:p>
          <a:p>
            <a:pPr lvl="2"/>
            <a:r>
              <a:rPr lang="en-US" sz="1600" dirty="0" smtClean="0">
                <a:solidFill>
                  <a:srgbClr val="000066"/>
                </a:solidFill>
              </a:rPr>
              <a:t>We showed that </a:t>
            </a:r>
            <a:r>
              <a:rPr lang="en-US" sz="1600" dirty="0">
                <a:solidFill>
                  <a:srgbClr val="000066"/>
                </a:solidFill>
              </a:rPr>
              <a:t>if </a:t>
            </a:r>
            <a:r>
              <a:rPr lang="en-US" sz="1600" dirty="0">
                <a:solidFill>
                  <a:srgbClr val="0000FF"/>
                </a:solidFill>
              </a:rPr>
              <a:t>m</a:t>
            </a:r>
            <a:r>
              <a:rPr lang="en-US" sz="1600" dirty="0">
                <a:solidFill>
                  <a:srgbClr val="000066"/>
                </a:solidFill>
              </a:rPr>
              <a:t> is large enough, a consistent hypothesis must be close enough to </a:t>
            </a:r>
            <a:r>
              <a:rPr lang="en-US" sz="1600" dirty="0" smtClean="0">
                <a:solidFill>
                  <a:srgbClr val="0000FF"/>
                </a:solidFill>
              </a:rPr>
              <a:t>f </a:t>
            </a:r>
          </a:p>
          <a:p>
            <a:pPr lvl="2"/>
            <a:r>
              <a:rPr lang="en-US" sz="1600" dirty="0" smtClean="0">
                <a:solidFill>
                  <a:srgbClr val="000066"/>
                </a:solidFill>
              </a:rPr>
              <a:t>Check that </a:t>
            </a:r>
            <a:r>
              <a:rPr lang="en-US" sz="1600" dirty="0" smtClean="0">
                <a:solidFill>
                  <a:srgbClr val="0000FF"/>
                </a:solidFill>
              </a:rPr>
              <a:t>m</a:t>
            </a:r>
            <a:r>
              <a:rPr lang="en-US" sz="1600" dirty="0" smtClean="0">
                <a:solidFill>
                  <a:srgbClr val="000066"/>
                </a:solidFill>
              </a:rPr>
              <a:t> is not too large (polynomial in the relevant parameters) : we showed that the “closeness” guarantee requires that </a:t>
            </a:r>
          </a:p>
          <a:p>
            <a:pPr marL="914400" lvl="2" indent="0">
              <a:buNone/>
            </a:pPr>
            <a:r>
              <a:rPr lang="en-US" sz="1600" dirty="0" smtClean="0">
                <a:solidFill>
                  <a:srgbClr val="0000FF"/>
                </a:solidFill>
              </a:rPr>
              <a:t>                               m &gt; 1/</a:t>
            </a:r>
            <a:r>
              <a:rPr lang="en-US" sz="1600" dirty="0" smtClean="0">
                <a:solidFill>
                  <a:srgbClr val="0000FF"/>
                </a:solidFill>
                <a:latin typeface="cmmi10"/>
              </a:rPr>
              <a:t>² </a:t>
            </a:r>
            <a:r>
              <a:rPr lang="en-US" sz="1600" dirty="0" smtClean="0">
                <a:solidFill>
                  <a:srgbClr val="0000FF"/>
                </a:solidFill>
              </a:rPr>
              <a:t>(ln |H| + ln 1/</a:t>
            </a:r>
            <a:r>
              <a:rPr lang="en-US" sz="1600" dirty="0" smtClean="0">
                <a:solidFill>
                  <a:srgbClr val="0000FF"/>
                </a:solidFill>
                <a:latin typeface="cmmi10"/>
              </a:rPr>
              <a:t>±</a:t>
            </a:r>
            <a:r>
              <a:rPr lang="en-US" sz="1600" dirty="0" smtClean="0">
                <a:solidFill>
                  <a:srgbClr val="0000FF"/>
                </a:solidFill>
              </a:rPr>
              <a:t>) </a:t>
            </a:r>
          </a:p>
          <a:p>
            <a:pPr lvl="1"/>
            <a:r>
              <a:rPr lang="en-US" sz="1800" dirty="0" smtClean="0">
                <a:solidFill>
                  <a:srgbClr val="000066"/>
                </a:solidFill>
              </a:rPr>
              <a:t>Show </a:t>
            </a:r>
            <a:r>
              <a:rPr lang="en-US" sz="1800" dirty="0">
                <a:solidFill>
                  <a:srgbClr val="000066"/>
                </a:solidFill>
              </a:rPr>
              <a:t>that </a:t>
            </a:r>
            <a:r>
              <a:rPr lang="en-US" sz="1800" dirty="0" smtClean="0">
                <a:solidFill>
                  <a:srgbClr val="000066"/>
                </a:solidFill>
              </a:rPr>
              <a:t>the </a:t>
            </a:r>
            <a:r>
              <a:rPr lang="en-US" sz="1800" dirty="0">
                <a:solidFill>
                  <a:srgbClr val="000066"/>
                </a:solidFill>
              </a:rPr>
              <a:t>consistent </a:t>
            </a:r>
            <a:r>
              <a:rPr lang="en-US" sz="1800" dirty="0" smtClean="0">
                <a:solidFill>
                  <a:srgbClr val="000066"/>
                </a:solidFill>
              </a:rPr>
              <a:t>hypothesis </a:t>
            </a:r>
            <a:r>
              <a:rPr lang="en-US" sz="1800" dirty="0">
                <a:solidFill>
                  <a:srgbClr val="0000FF"/>
                </a:solidFill>
                <a:sym typeface="Symbol" pitchFamily="18" charset="2"/>
              </a:rPr>
              <a:t>h   H</a:t>
            </a:r>
            <a:r>
              <a:rPr lang="en-US" sz="1800" dirty="0" smtClean="0">
                <a:solidFill>
                  <a:srgbClr val="000066"/>
                </a:solidFill>
              </a:rPr>
              <a:t> can be computed efficiently</a:t>
            </a:r>
          </a:p>
          <a:p>
            <a:endParaRPr lang="en-US" sz="2000" dirty="0" smtClean="0">
              <a:solidFill>
                <a:srgbClr val="0000FF"/>
              </a:solidFill>
            </a:endParaRPr>
          </a:p>
          <a:p>
            <a:r>
              <a:rPr lang="en-US" sz="2000" dirty="0" smtClean="0">
                <a:solidFill>
                  <a:srgbClr val="0000FF"/>
                </a:solidFill>
              </a:rPr>
              <a:t>In </a:t>
            </a:r>
            <a:r>
              <a:rPr lang="en-US" sz="2000" dirty="0">
                <a:solidFill>
                  <a:srgbClr val="0000FF"/>
                </a:solidFill>
              </a:rPr>
              <a:t>the case of conjunctions </a:t>
            </a:r>
            <a:endParaRPr lang="en-US" sz="2000" dirty="0" smtClean="0">
              <a:solidFill>
                <a:srgbClr val="0000FF"/>
              </a:solidFill>
            </a:endParaRPr>
          </a:p>
          <a:p>
            <a:pPr lvl="1"/>
            <a:r>
              <a:rPr lang="en-US" sz="1800" dirty="0" smtClean="0">
                <a:solidFill>
                  <a:srgbClr val="000066"/>
                </a:solidFill>
              </a:rPr>
              <a:t>We </a:t>
            </a:r>
            <a:r>
              <a:rPr lang="en-US" sz="1800" dirty="0">
                <a:solidFill>
                  <a:srgbClr val="000066"/>
                </a:solidFill>
              </a:rPr>
              <a:t>used the Elimination algorithm to find a hypothesis h </a:t>
            </a:r>
            <a:r>
              <a:rPr lang="en-US" sz="1800" dirty="0" smtClean="0">
                <a:solidFill>
                  <a:srgbClr val="000066"/>
                </a:solidFill>
              </a:rPr>
              <a:t>that is </a:t>
            </a:r>
            <a:r>
              <a:rPr lang="en-US" sz="1800" dirty="0">
                <a:solidFill>
                  <a:srgbClr val="000066"/>
                </a:solidFill>
              </a:rPr>
              <a:t>consistent with the training set  (easy to compute</a:t>
            </a:r>
            <a:r>
              <a:rPr lang="en-US" sz="1800" dirty="0" smtClean="0">
                <a:solidFill>
                  <a:srgbClr val="000066"/>
                </a:solidFill>
              </a:rPr>
              <a:t>) </a:t>
            </a:r>
          </a:p>
          <a:p>
            <a:pPr lvl="1"/>
            <a:r>
              <a:rPr lang="en-US" sz="1800" dirty="0" smtClean="0">
                <a:solidFill>
                  <a:srgbClr val="000066"/>
                </a:solidFill>
              </a:rPr>
              <a:t>We </a:t>
            </a:r>
            <a:r>
              <a:rPr lang="en-US" sz="1800" dirty="0">
                <a:solidFill>
                  <a:srgbClr val="000066"/>
                </a:solidFill>
              </a:rPr>
              <a:t>showed </a:t>
            </a:r>
            <a:r>
              <a:rPr lang="en-US" sz="1800" dirty="0" smtClean="0">
                <a:solidFill>
                  <a:srgbClr val="0000FF"/>
                </a:solidFill>
              </a:rPr>
              <a:t>directly</a:t>
            </a:r>
            <a:r>
              <a:rPr lang="en-US" sz="1800" dirty="0" smtClean="0">
                <a:solidFill>
                  <a:srgbClr val="000066"/>
                </a:solidFill>
              </a:rPr>
              <a:t> that </a:t>
            </a:r>
            <a:r>
              <a:rPr lang="en-US" sz="1800" dirty="0">
                <a:solidFill>
                  <a:srgbClr val="000066"/>
                </a:solidFill>
              </a:rPr>
              <a:t>if we have sufficiently many examples (</a:t>
            </a:r>
            <a:r>
              <a:rPr lang="en-US" sz="1800" dirty="0" smtClean="0">
                <a:solidFill>
                  <a:srgbClr val="000066"/>
                </a:solidFill>
              </a:rPr>
              <a:t>polynomial in </a:t>
            </a:r>
            <a:r>
              <a:rPr lang="en-US" sz="1800" dirty="0">
                <a:solidFill>
                  <a:srgbClr val="000066"/>
                </a:solidFill>
              </a:rPr>
              <a:t>the parameters), than h is close to the target function.</a:t>
            </a:r>
          </a:p>
          <a:p>
            <a:pPr lvl="1"/>
            <a:endParaRPr lang="en-US" sz="1800" dirty="0" smtClean="0">
              <a:solidFill>
                <a:srgbClr val="000066"/>
              </a:solidFill>
            </a:endParaRPr>
          </a:p>
          <a:p>
            <a:pPr eaLnBrk="1" hangingPunct="1"/>
            <a:endParaRPr lang="en-US" sz="2000" dirty="0" smtClean="0"/>
          </a:p>
        </p:txBody>
      </p:sp>
      <p:sp>
        <p:nvSpPr>
          <p:cNvPr id="242692" name="Rectangle 4"/>
          <p:cNvSpPr>
            <a:spLocks noChangeArrowheads="1"/>
          </p:cNvSpPr>
          <p:nvPr/>
        </p:nvSpPr>
        <p:spPr bwMode="auto">
          <a:xfrm>
            <a:off x="762000" y="1981201"/>
            <a:ext cx="8001000" cy="2514600"/>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Rectangular Callout 1"/>
          <p:cNvSpPr/>
          <p:nvPr/>
        </p:nvSpPr>
        <p:spPr>
          <a:xfrm>
            <a:off x="4953000" y="4550393"/>
            <a:ext cx="3429000" cy="533399"/>
          </a:xfrm>
          <a:prstGeom prst="wedgeRectCallout">
            <a:avLst>
              <a:gd name="adj1" fmla="val -98047"/>
              <a:gd name="adj2" fmla="val 173545"/>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none" dirty="0" smtClean="0">
                <a:solidFill>
                  <a:schemeClr val="tx1"/>
                </a:solidFill>
              </a:rPr>
              <a:t>We did not need to show it directly.  See above.</a:t>
            </a:r>
            <a:endParaRPr lang="en-US" sz="1600" u="none" dirty="0">
              <a:solidFill>
                <a:schemeClr val="tx1"/>
              </a:solidFill>
            </a:endParaRPr>
          </a:p>
        </p:txBody>
      </p:sp>
      <p:sp>
        <p:nvSpPr>
          <p:cNvPr id="3" name="Slide Number Placeholder 2"/>
          <p:cNvSpPr>
            <a:spLocks noGrp="1"/>
          </p:cNvSpPr>
          <p:nvPr>
            <p:ph type="sldNum" sz="quarter" idx="4294967295"/>
          </p:nvPr>
        </p:nvSpPr>
        <p:spPr/>
        <p:txBody>
          <a:bodyPr/>
          <a:lstStyle/>
          <a:p>
            <a:pPr>
              <a:defRPr/>
            </a:pPr>
            <a:fld id="{AF9B7836-A88A-4C3B-9E7E-6BB7F8A64E5A}" type="slidenum">
              <a:rPr lang="en-US" smtClean="0"/>
              <a:pPr>
                <a:defRPr/>
              </a:pPr>
              <a:t>48</a:t>
            </a:fld>
            <a:endParaRPr lang="en-US"/>
          </a:p>
        </p:txBody>
      </p:sp>
    </p:spTree>
    <p:extLst>
      <p:ext uri="{BB962C8B-B14F-4D97-AF65-F5344CB8AC3E}">
        <p14:creationId xmlns:p14="http://schemas.microsoft.com/office/powerpoint/2010/main" val="128545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r>
              <a:rPr lang="en-US" smtClean="0"/>
              <a:t>Computational Complexity</a:t>
            </a:r>
            <a:endParaRPr lang="en-US" dirty="0" smtClean="0"/>
          </a:p>
        </p:txBody>
      </p:sp>
      <p:sp>
        <p:nvSpPr>
          <p:cNvPr id="45059" name="Content Placeholder 5"/>
          <p:cNvSpPr>
            <a:spLocks noGrp="1"/>
          </p:cNvSpPr>
          <p:nvPr>
            <p:ph idx="1"/>
          </p:nvPr>
        </p:nvSpPr>
        <p:spPr>
          <a:xfrm>
            <a:off x="1143000" y="1219200"/>
            <a:ext cx="7772400" cy="4525963"/>
          </a:xfrm>
        </p:spPr>
        <p:txBody>
          <a:bodyPr/>
          <a:lstStyle/>
          <a:p>
            <a:r>
              <a:rPr lang="en-US" dirty="0"/>
              <a:t>D</a:t>
            </a:r>
            <a:r>
              <a:rPr lang="en-US" dirty="0" smtClean="0"/>
              <a:t>etermining whether there is a </a:t>
            </a:r>
            <a:r>
              <a:rPr lang="en-US" dirty="0" smtClean="0">
                <a:solidFill>
                  <a:srgbClr val="FF9900"/>
                </a:solidFill>
              </a:rPr>
              <a:t>2-term DNF </a:t>
            </a:r>
            <a:r>
              <a:rPr lang="en-US" dirty="0" smtClean="0"/>
              <a:t>consistent with a set of training data is NP-Hard</a:t>
            </a:r>
          </a:p>
          <a:p>
            <a:r>
              <a:rPr lang="en-US" dirty="0" smtClean="0"/>
              <a:t>Therefore the class of </a:t>
            </a:r>
            <a:r>
              <a:rPr lang="en-US" dirty="0" smtClean="0">
                <a:solidFill>
                  <a:srgbClr val="FF9900"/>
                </a:solidFill>
              </a:rPr>
              <a:t>k-term-DNF</a:t>
            </a:r>
            <a:r>
              <a:rPr lang="en-US" dirty="0" smtClean="0"/>
              <a:t> is </a:t>
            </a:r>
            <a:r>
              <a:rPr lang="en-US" dirty="0" smtClean="0">
                <a:solidFill>
                  <a:srgbClr val="FF9900"/>
                </a:solidFill>
              </a:rPr>
              <a:t>not</a:t>
            </a:r>
            <a:r>
              <a:rPr lang="en-US" dirty="0" smtClean="0"/>
              <a:t> efficiently (properly) PAC learnable  due to computational complexity</a:t>
            </a:r>
          </a:p>
          <a:p>
            <a:r>
              <a:rPr lang="en-US" dirty="0" smtClean="0"/>
              <a:t>We have seen an algorithm for learning </a:t>
            </a:r>
            <a:r>
              <a:rPr lang="en-US" dirty="0" smtClean="0">
                <a:solidFill>
                  <a:srgbClr val="FF9900"/>
                </a:solidFill>
              </a:rPr>
              <a:t>k-CNF.</a:t>
            </a:r>
          </a:p>
          <a:p>
            <a:r>
              <a:rPr lang="en-US" dirty="0" smtClean="0"/>
              <a:t>And,  </a:t>
            </a:r>
            <a:r>
              <a:rPr lang="en-US" dirty="0" smtClean="0">
                <a:solidFill>
                  <a:srgbClr val="FF9900"/>
                </a:solidFill>
              </a:rPr>
              <a:t>k-CNF</a:t>
            </a:r>
            <a:r>
              <a:rPr lang="en-US" dirty="0" smtClean="0"/>
              <a:t> is a superset of </a:t>
            </a:r>
            <a:r>
              <a:rPr lang="en-US" dirty="0" smtClean="0">
                <a:solidFill>
                  <a:srgbClr val="FF9900"/>
                </a:solidFill>
              </a:rPr>
              <a:t>k-term-DNF</a:t>
            </a:r>
          </a:p>
          <a:p>
            <a:pPr lvl="1"/>
            <a:r>
              <a:rPr lang="en-US" dirty="0" smtClean="0"/>
              <a:t>(That is, every k-term-DNF can be written as a k-CNF)</a:t>
            </a:r>
          </a:p>
          <a:p>
            <a:r>
              <a:rPr lang="en-US" dirty="0" smtClean="0"/>
              <a:t>Therefore, </a:t>
            </a:r>
            <a:r>
              <a:rPr lang="en-US" dirty="0" smtClean="0">
                <a:solidFill>
                  <a:srgbClr val="FF9900"/>
                </a:solidFill>
              </a:rPr>
              <a:t>C=k-term-DNF</a:t>
            </a:r>
            <a:r>
              <a:rPr lang="en-US" dirty="0" smtClean="0"/>
              <a:t> can be learned as using </a:t>
            </a:r>
            <a:r>
              <a:rPr lang="en-US" dirty="0" smtClean="0">
                <a:solidFill>
                  <a:srgbClr val="FF9900"/>
                </a:solidFill>
              </a:rPr>
              <a:t>H=k-CNF</a:t>
            </a:r>
            <a:r>
              <a:rPr lang="en-US" dirty="0" smtClean="0"/>
              <a:t> as the hypothesis Space</a:t>
            </a:r>
          </a:p>
          <a:p>
            <a:pPr>
              <a:spcBef>
                <a:spcPct val="50000"/>
              </a:spcBef>
            </a:pPr>
            <a:r>
              <a:rPr lang="en-US" b="1" u="none" dirty="0" smtClean="0">
                <a:solidFill>
                  <a:srgbClr val="FF9900"/>
                </a:solidFill>
              </a:rPr>
              <a:t>Importance of representation:</a:t>
            </a:r>
          </a:p>
          <a:p>
            <a:pPr lvl="1">
              <a:spcBef>
                <a:spcPct val="50000"/>
              </a:spcBef>
            </a:pPr>
            <a:r>
              <a:rPr lang="en-US" b="1" u="none" dirty="0" smtClean="0"/>
              <a:t>Concepts that cannot be learned using one representation can be learned using another  (more expressive) representation.</a:t>
            </a:r>
          </a:p>
          <a:p>
            <a:endParaRPr lang="en-US" dirty="0" smtClean="0"/>
          </a:p>
          <a:p>
            <a:endParaRPr lang="en-US" dirty="0" smtClean="0"/>
          </a:p>
          <a:p>
            <a:endParaRPr lang="en-US" dirty="0" smtClean="0"/>
          </a:p>
        </p:txBody>
      </p:sp>
      <p:sp>
        <p:nvSpPr>
          <p:cNvPr id="11" name="Oval 6"/>
          <p:cNvSpPr>
            <a:spLocks noChangeArrowheads="1"/>
          </p:cNvSpPr>
          <p:nvPr/>
        </p:nvSpPr>
        <p:spPr bwMode="auto">
          <a:xfrm>
            <a:off x="76200" y="2057400"/>
            <a:ext cx="1782762" cy="182880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Oval 7"/>
          <p:cNvSpPr>
            <a:spLocks noChangeArrowheads="1"/>
          </p:cNvSpPr>
          <p:nvPr/>
        </p:nvSpPr>
        <p:spPr bwMode="auto">
          <a:xfrm>
            <a:off x="344487" y="2393950"/>
            <a:ext cx="1071563" cy="1087438"/>
          </a:xfrm>
          <a:prstGeom prst="ellipse">
            <a:avLst/>
          </a:prstGeom>
          <a:noFill/>
          <a:ln w="28575">
            <a:solidFill>
              <a:srgbClr val="A50021"/>
            </a:solidFill>
            <a:round/>
            <a:headEnd/>
            <a:tailEnd/>
          </a:ln>
          <a:effectLst/>
          <a:extLst>
            <a:ext uri="{909E8E84-426E-40DD-AFC4-6F175D3DCCD1}">
              <a14:hiddenFill xmlns:a14="http://schemas.microsoft.com/office/drawing/2010/main">
                <a:solidFill>
                  <a:srgbClr val="A5002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A50021"/>
              </a:solidFill>
              <a:effectLst>
                <a:outerShdw blurRad="38100" dist="38100" dir="2700000" algn="tl">
                  <a:srgbClr val="000000"/>
                </a:outerShdw>
              </a:effectLst>
            </a:endParaRPr>
          </a:p>
        </p:txBody>
      </p:sp>
      <p:sp>
        <p:nvSpPr>
          <p:cNvPr id="13" name="Oval 15"/>
          <p:cNvSpPr>
            <a:spLocks noChangeArrowheads="1"/>
          </p:cNvSpPr>
          <p:nvPr/>
        </p:nvSpPr>
        <p:spPr bwMode="auto">
          <a:xfrm>
            <a:off x="639762" y="2895600"/>
            <a:ext cx="76200" cy="76200"/>
          </a:xfrm>
          <a:prstGeom prst="ellipse">
            <a:avLst/>
          </a:prstGeom>
          <a:solidFill>
            <a:srgbClr val="A50021"/>
          </a:solidFill>
          <a:ln w="952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Text Box 16"/>
          <p:cNvSpPr txBox="1">
            <a:spLocks noChangeArrowheads="1"/>
          </p:cNvSpPr>
          <p:nvPr/>
        </p:nvSpPr>
        <p:spPr bwMode="auto">
          <a:xfrm>
            <a:off x="1081087" y="2654300"/>
            <a:ext cx="395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800" b="1" u="none">
                <a:solidFill>
                  <a:srgbClr val="A50021"/>
                </a:solidFill>
              </a:rPr>
              <a:t>C</a:t>
            </a:r>
          </a:p>
        </p:txBody>
      </p:sp>
      <p:sp>
        <p:nvSpPr>
          <p:cNvPr id="15" name="Text Box 17"/>
          <p:cNvSpPr txBox="1">
            <a:spLocks noChangeArrowheads="1"/>
          </p:cNvSpPr>
          <p:nvPr/>
        </p:nvSpPr>
        <p:spPr bwMode="auto">
          <a:xfrm>
            <a:off x="228600" y="3290888"/>
            <a:ext cx="3952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800" b="1" u="none" dirty="0">
                <a:solidFill>
                  <a:srgbClr val="0000FF"/>
                </a:solidFill>
              </a:rPr>
              <a:t>H</a:t>
            </a:r>
          </a:p>
        </p:txBody>
      </p:sp>
      <p:sp>
        <p:nvSpPr>
          <p:cNvPr id="10" name="Rectangular Callout 9"/>
          <p:cNvSpPr/>
          <p:nvPr/>
        </p:nvSpPr>
        <p:spPr>
          <a:xfrm>
            <a:off x="5562600" y="4550392"/>
            <a:ext cx="3429000" cy="707407"/>
          </a:xfrm>
          <a:prstGeom prst="wedgeRectCallout">
            <a:avLst>
              <a:gd name="adj1" fmla="val -74564"/>
              <a:gd name="adj2" fmla="val 28850"/>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none" dirty="0" smtClean="0">
                <a:solidFill>
                  <a:schemeClr val="tx1"/>
                </a:solidFill>
              </a:rPr>
              <a:t>This result is analogous to an earlier observation that it’s better to learn linear separators than conjunctions.</a:t>
            </a:r>
            <a:endParaRPr lang="en-US" sz="1600" u="none" dirty="0">
              <a:solidFill>
                <a:schemeClr val="tx1"/>
              </a:solidFill>
            </a:endParaRPr>
          </a:p>
        </p:txBody>
      </p:sp>
      <p:sp>
        <p:nvSpPr>
          <p:cNvPr id="2" name="Slide Number Placeholder 1"/>
          <p:cNvSpPr>
            <a:spLocks noGrp="1"/>
          </p:cNvSpPr>
          <p:nvPr>
            <p:ph type="sldNum" sz="quarter" idx="4294967295"/>
          </p:nvPr>
        </p:nvSpPr>
        <p:spPr/>
        <p:txBody>
          <a:bodyPr/>
          <a:lstStyle/>
          <a:p>
            <a:pPr>
              <a:defRPr/>
            </a:pPr>
            <a:fld id="{AF9B7836-A88A-4C3B-9E7E-6BB7F8A64E5A}" type="slidenum">
              <a:rPr lang="en-US" smtClean="0"/>
              <a:pPr>
                <a:defRPr/>
              </a:pPr>
              <a:t>49</a:t>
            </a:fld>
            <a:endParaRPr lang="en-US"/>
          </a:p>
        </p:txBody>
      </p:sp>
    </p:spTree>
    <p:extLst>
      <p:ext uri="{BB962C8B-B14F-4D97-AF65-F5344CB8AC3E}">
        <p14:creationId xmlns:p14="http://schemas.microsoft.com/office/powerpoint/2010/main" val="216931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autoUpdateAnimBg="0"/>
      <p:bldP spid="13" grpId="0" animBg="1"/>
      <p:bldP spid="14" grpId="0" autoUpdateAnimBg="0"/>
      <p:bldP spid="15" grpId="0" autoUpdateAnimBg="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Convergence</a:t>
            </a:r>
            <a:endParaRPr lang="en-US" dirty="0"/>
          </a:p>
        </p:txBody>
      </p:sp>
      <p:sp>
        <p:nvSpPr>
          <p:cNvPr id="3" name="Content Placeholder 2"/>
          <p:cNvSpPr>
            <a:spLocks noGrp="1"/>
          </p:cNvSpPr>
          <p:nvPr>
            <p:ph idx="1"/>
          </p:nvPr>
        </p:nvSpPr>
        <p:spPr/>
        <p:txBody>
          <a:bodyPr/>
          <a:lstStyle/>
          <a:p>
            <a:r>
              <a:rPr lang="en-US" b="1" dirty="0" smtClean="0"/>
              <a:t>Perceptron </a:t>
            </a:r>
            <a:r>
              <a:rPr lang="en-US" b="1" dirty="0"/>
              <a:t>Convergence Theorem:</a:t>
            </a:r>
          </a:p>
          <a:p>
            <a:r>
              <a:rPr lang="en-US" dirty="0" smtClean="0"/>
              <a:t>If </a:t>
            </a:r>
            <a:r>
              <a:rPr lang="en-US" dirty="0"/>
              <a:t>there exist a set of weights that are consistent with the </a:t>
            </a:r>
            <a:r>
              <a:rPr lang="en-US" dirty="0" smtClean="0"/>
              <a:t>data (i.e</a:t>
            </a:r>
            <a:r>
              <a:rPr lang="en-US" dirty="0"/>
              <a:t>., the data is linearly separable</a:t>
            </a:r>
            <a:r>
              <a:rPr lang="en-US" dirty="0" smtClean="0"/>
              <a:t>), </a:t>
            </a:r>
            <a:r>
              <a:rPr lang="en-US" dirty="0"/>
              <a:t>the perceptron </a:t>
            </a:r>
            <a:r>
              <a:rPr lang="en-US" dirty="0" smtClean="0"/>
              <a:t>learning algorithm </a:t>
            </a:r>
            <a:r>
              <a:rPr lang="en-US" dirty="0"/>
              <a:t>will </a:t>
            </a:r>
            <a:r>
              <a:rPr lang="en-US" dirty="0" smtClean="0"/>
              <a:t>converge</a:t>
            </a:r>
          </a:p>
          <a:p>
            <a:pPr lvl="1"/>
            <a:r>
              <a:rPr lang="en-US" dirty="0" smtClean="0"/>
              <a:t>How </a:t>
            </a:r>
            <a:r>
              <a:rPr lang="en-US" dirty="0"/>
              <a:t>long would it take to converge </a:t>
            </a:r>
            <a:r>
              <a:rPr lang="en-US" dirty="0" smtClean="0"/>
              <a:t>?</a:t>
            </a:r>
            <a:endParaRPr lang="en-US" dirty="0"/>
          </a:p>
          <a:p>
            <a:r>
              <a:rPr lang="en-US" b="1" dirty="0" smtClean="0"/>
              <a:t>Perceptron </a:t>
            </a:r>
            <a:r>
              <a:rPr lang="en-US" b="1" dirty="0"/>
              <a:t>Cycling Theorem: </a:t>
            </a:r>
            <a:endParaRPr lang="en-US" b="1" dirty="0" smtClean="0"/>
          </a:p>
          <a:p>
            <a:r>
              <a:rPr lang="en-US" dirty="0" smtClean="0"/>
              <a:t>If </a:t>
            </a:r>
            <a:r>
              <a:rPr lang="en-US" dirty="0"/>
              <a:t>the training data is not </a:t>
            </a:r>
            <a:r>
              <a:rPr lang="en-US" dirty="0" smtClean="0"/>
              <a:t>linearly separable the </a:t>
            </a:r>
            <a:r>
              <a:rPr lang="en-US" dirty="0"/>
              <a:t>perceptron learning algorithm will eventually repeat the </a:t>
            </a:r>
            <a:r>
              <a:rPr lang="en-US" dirty="0" smtClean="0"/>
              <a:t> </a:t>
            </a:r>
            <a:r>
              <a:rPr lang="en-US" dirty="0"/>
              <a:t>same set of weights and therefore enter an infinite </a:t>
            </a:r>
            <a:r>
              <a:rPr lang="en-US" dirty="0" smtClean="0"/>
              <a:t>loop.</a:t>
            </a:r>
          </a:p>
          <a:p>
            <a:pPr lvl="1"/>
            <a:r>
              <a:rPr lang="en-US" dirty="0" smtClean="0"/>
              <a:t>How </a:t>
            </a:r>
            <a:r>
              <a:rPr lang="en-US" dirty="0"/>
              <a:t>to provide robustness, more expressivity ? </a:t>
            </a:r>
          </a:p>
        </p:txBody>
      </p:sp>
      <p:sp>
        <p:nvSpPr>
          <p:cNvPr id="7" name="Content Placeholder 6"/>
          <p:cNvSpPr>
            <a:spLocks noGrp="1"/>
          </p:cNvSpPr>
          <p:nvPr>
            <p:ph sz="quarter" idx="13"/>
          </p:nvPr>
        </p:nvSpPr>
        <p:spPr/>
        <p:txBody>
          <a:bodyPr/>
          <a:lstStyle/>
          <a:p>
            <a:r>
              <a:rPr lang="en-US" dirty="0" smtClean="0"/>
              <a:t>Perceptron</a:t>
            </a:r>
            <a:endParaRPr lang="en-US" dirty="0"/>
          </a:p>
        </p:txBody>
      </p:sp>
      <p:sp>
        <p:nvSpPr>
          <p:cNvPr id="6" name="Slide Number Placeholder 3"/>
          <p:cNvSpPr>
            <a:spLocks noGrp="1"/>
          </p:cNvSpPr>
          <p:nvPr>
            <p:ph type="sldNum" sz="quarter" idx="14"/>
          </p:nvPr>
        </p:nvSpPr>
        <p:spPr/>
        <p:txBody>
          <a:bodyPr/>
          <a:lstStyle/>
          <a:p>
            <a:fld id="{46BF96E5-0BC0-4230-BF51-716733A07242}" type="slidenum">
              <a:rPr lang="en-US"/>
              <a:pPr/>
              <a:t>5</a:t>
            </a:fld>
            <a:endParaRPr lang="en-US"/>
          </a:p>
        </p:txBody>
      </p:sp>
    </p:spTree>
    <p:extLst>
      <p:ext uri="{BB962C8B-B14F-4D97-AF65-F5344CB8AC3E}">
        <p14:creationId xmlns:p14="http://schemas.microsoft.com/office/powerpoint/2010/main" val="1492029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pPr eaLnBrk="1" hangingPunct="1"/>
            <a:r>
              <a:rPr lang="en-US" smtClean="0"/>
              <a:t>Negative Results – Examples </a:t>
            </a:r>
          </a:p>
        </p:txBody>
      </p:sp>
      <p:sp>
        <p:nvSpPr>
          <p:cNvPr id="47107" name="Content Placeholder 5"/>
          <p:cNvSpPr>
            <a:spLocks noGrp="1"/>
          </p:cNvSpPr>
          <p:nvPr>
            <p:ph idx="1"/>
          </p:nvPr>
        </p:nvSpPr>
        <p:spPr>
          <a:xfrm>
            <a:off x="1524000" y="1219200"/>
            <a:ext cx="7162800" cy="4876800"/>
          </a:xfrm>
        </p:spPr>
        <p:txBody>
          <a:bodyPr/>
          <a:lstStyle/>
          <a:p>
            <a:r>
              <a:rPr lang="en-US" sz="2000" b="1" smtClean="0">
                <a:solidFill>
                  <a:srgbClr val="000066"/>
                </a:solidFill>
              </a:rPr>
              <a:t>Two types of nonlearnability results:</a:t>
            </a:r>
          </a:p>
          <a:p>
            <a:r>
              <a:rPr lang="en-US" sz="2000" b="1" smtClean="0">
                <a:solidFill>
                  <a:srgbClr val="0000FF"/>
                </a:solidFill>
              </a:rPr>
              <a:t>Complexity Theoretic</a:t>
            </a:r>
            <a:endParaRPr lang="en-US" sz="2000" b="1" smtClean="0">
              <a:solidFill>
                <a:srgbClr val="000066"/>
              </a:solidFill>
            </a:endParaRPr>
          </a:p>
          <a:p>
            <a:pPr lvl="1"/>
            <a:r>
              <a:rPr lang="en-US" sz="1800" b="1" smtClean="0">
                <a:solidFill>
                  <a:srgbClr val="000066"/>
                </a:solidFill>
              </a:rPr>
              <a:t>Showing that various concepts classes cannot be learned, based on well-accepted assumptions from computational complexity theory. </a:t>
            </a:r>
          </a:p>
          <a:p>
            <a:pPr lvl="1"/>
            <a:r>
              <a:rPr lang="en-US" sz="1800" b="1" smtClean="0">
                <a:solidFill>
                  <a:srgbClr val="000066"/>
                </a:solidFill>
              </a:rPr>
              <a:t>E.g. : </a:t>
            </a:r>
            <a:r>
              <a:rPr lang="en-US" sz="1800" b="1" smtClean="0">
                <a:solidFill>
                  <a:srgbClr val="0000FF"/>
                </a:solidFill>
              </a:rPr>
              <a:t>C cannot be learned unless P=NP</a:t>
            </a:r>
          </a:p>
          <a:p>
            <a:r>
              <a:rPr lang="en-US" sz="2000" b="1" smtClean="0">
                <a:solidFill>
                  <a:srgbClr val="000066"/>
                </a:solidFill>
              </a:rPr>
              <a:t>  </a:t>
            </a:r>
            <a:r>
              <a:rPr lang="en-US" sz="2000" b="1" smtClean="0">
                <a:solidFill>
                  <a:srgbClr val="0000FF"/>
                </a:solidFill>
              </a:rPr>
              <a:t>Information Theoretic</a:t>
            </a:r>
          </a:p>
          <a:p>
            <a:pPr lvl="1"/>
            <a:r>
              <a:rPr lang="en-US" sz="1800" b="1" smtClean="0">
                <a:solidFill>
                  <a:srgbClr val="000066"/>
                </a:solidFill>
              </a:rPr>
              <a:t>The concept class is sufficiently rich that a polynomial number of examples may not be sufficient to distinguish a particular target concept. </a:t>
            </a:r>
          </a:p>
          <a:p>
            <a:pPr lvl="1"/>
            <a:r>
              <a:rPr lang="en-US" sz="1800" b="1" smtClean="0">
                <a:solidFill>
                  <a:srgbClr val="000066"/>
                </a:solidFill>
              </a:rPr>
              <a:t>Both type involve “representation dependent” arguments.</a:t>
            </a:r>
          </a:p>
          <a:p>
            <a:pPr lvl="1"/>
            <a:r>
              <a:rPr lang="en-US" sz="1800" b="1" smtClean="0">
                <a:solidFill>
                  <a:srgbClr val="000066"/>
                </a:solidFill>
              </a:rPr>
              <a:t>The proof shows that a given class cannot be learned by algorithms using hypotheses from the same class.  (So?)</a:t>
            </a:r>
          </a:p>
          <a:p>
            <a:r>
              <a:rPr lang="en-US" sz="2000" b="1" smtClean="0">
                <a:solidFill>
                  <a:srgbClr val="000066"/>
                </a:solidFill>
              </a:rPr>
              <a:t>Usually proofs are for EXACT learning, but apply for the distribution free case.</a:t>
            </a:r>
          </a:p>
          <a:p>
            <a:endParaRPr lang="en-US" b="1" smtClean="0">
              <a:solidFill>
                <a:srgbClr val="000066"/>
              </a:solidFill>
            </a:endParaRPr>
          </a:p>
          <a:p>
            <a:endParaRPr lang="en-US" b="1" smtClean="0">
              <a:solidFill>
                <a:srgbClr val="0000FF"/>
              </a:solidFill>
            </a:endParaRPr>
          </a:p>
          <a:p>
            <a:pPr eaLnBrk="1" hangingPunct="1"/>
            <a:endParaRPr lang="en-US" smtClean="0"/>
          </a:p>
        </p:txBody>
      </p:sp>
      <p:sp>
        <p:nvSpPr>
          <p:cNvPr id="4710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93289F4D-1229-437A-9CBA-9ACB3A3D90B5}" type="slidenum">
              <a:rPr lang="en-US" u="none" smtClean="0"/>
              <a:pPr/>
              <a:t>50</a:t>
            </a:fld>
            <a:endParaRPr lang="en-US" u="none" smtClean="0"/>
          </a:p>
        </p:txBody>
      </p:sp>
    </p:spTree>
    <p:extLst>
      <p:ext uri="{BB962C8B-B14F-4D97-AF65-F5344CB8AC3E}">
        <p14:creationId xmlns:p14="http://schemas.microsoft.com/office/powerpoint/2010/main" val="43977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r>
              <a:rPr lang="en-US" smtClean="0"/>
              <a:t>Agnostic Learning</a:t>
            </a:r>
          </a:p>
        </p:txBody>
      </p:sp>
      <p:sp>
        <p:nvSpPr>
          <p:cNvPr id="49155" name="Content Placeholder 5"/>
          <p:cNvSpPr>
            <a:spLocks noGrp="1"/>
          </p:cNvSpPr>
          <p:nvPr>
            <p:ph idx="1"/>
          </p:nvPr>
        </p:nvSpPr>
        <p:spPr>
          <a:xfrm>
            <a:off x="685800" y="1371600"/>
            <a:ext cx="8153400" cy="4953000"/>
          </a:xfrm>
        </p:spPr>
        <p:txBody>
          <a:bodyPr/>
          <a:lstStyle/>
          <a:p>
            <a:r>
              <a:rPr lang="en-US" dirty="0" smtClean="0"/>
              <a:t>Assume we are trying to learn a concept f using hypotheses in H, but f </a:t>
            </a:r>
            <a:r>
              <a:rPr lang="en-US" dirty="0" smtClean="0">
                <a:sym typeface="Symbol" pitchFamily="18" charset="2"/>
              </a:rPr>
              <a:t> H </a:t>
            </a:r>
          </a:p>
          <a:p>
            <a:r>
              <a:rPr lang="en-US" dirty="0" smtClean="0">
                <a:sym typeface="Symbol" pitchFamily="18" charset="2"/>
              </a:rPr>
              <a:t>In this case, our goal should be to find a hypothesis </a:t>
            </a:r>
            <a:r>
              <a:rPr lang="en-US" dirty="0" smtClean="0"/>
              <a:t>h </a:t>
            </a:r>
            <a:r>
              <a:rPr lang="en-US" dirty="0" smtClean="0">
                <a:sym typeface="Symbol" pitchFamily="18" charset="2"/>
              </a:rPr>
              <a:t> H,   with a small training error:</a:t>
            </a:r>
          </a:p>
          <a:p>
            <a:endParaRPr lang="en-US" dirty="0" smtClean="0">
              <a:sym typeface="Symbol" pitchFamily="18" charset="2"/>
            </a:endParaRPr>
          </a:p>
          <a:p>
            <a:r>
              <a:rPr lang="en-US" dirty="0" smtClean="0"/>
              <a:t>We want a guarantee that a hypothesis with a small training error will have a good  accuracy on unseen examples</a:t>
            </a:r>
          </a:p>
          <a:p>
            <a:r>
              <a:rPr lang="en-US" dirty="0" smtClean="0"/>
              <a:t> </a:t>
            </a:r>
          </a:p>
          <a:p>
            <a:r>
              <a:rPr lang="en-US" dirty="0" err="1" smtClean="0">
                <a:solidFill>
                  <a:srgbClr val="FF9900"/>
                </a:solidFill>
              </a:rPr>
              <a:t>Hoeffding</a:t>
            </a:r>
            <a:r>
              <a:rPr lang="en-US" dirty="0" smtClean="0">
                <a:solidFill>
                  <a:srgbClr val="FF9900"/>
                </a:solidFill>
              </a:rPr>
              <a:t> bounds </a:t>
            </a:r>
            <a:r>
              <a:rPr lang="en-US" dirty="0" smtClean="0"/>
              <a:t>characterize the deviation between the </a:t>
            </a:r>
            <a:r>
              <a:rPr lang="en-US" dirty="0" smtClean="0">
                <a:solidFill>
                  <a:srgbClr val="0000FF"/>
                </a:solidFill>
              </a:rPr>
              <a:t>true</a:t>
            </a:r>
            <a:r>
              <a:rPr lang="en-US" dirty="0" smtClean="0"/>
              <a:t> probability of some event and its </a:t>
            </a:r>
            <a:r>
              <a:rPr lang="en-US" dirty="0" smtClean="0">
                <a:solidFill>
                  <a:srgbClr val="0000FF"/>
                </a:solidFill>
              </a:rPr>
              <a:t>observed</a:t>
            </a:r>
            <a:r>
              <a:rPr lang="en-US" dirty="0" smtClean="0"/>
              <a:t> frequency over m independent trials.</a:t>
            </a:r>
          </a:p>
          <a:p>
            <a:pPr lvl="1"/>
            <a:r>
              <a:rPr lang="en-US" dirty="0" smtClean="0"/>
              <a:t>(p is the underlying probability of the binary variable (e.g., toss is Head) being 1)</a:t>
            </a:r>
          </a:p>
          <a:p>
            <a:endParaRPr lang="en-US" dirty="0" smtClean="0"/>
          </a:p>
        </p:txBody>
      </p:sp>
      <p:graphicFrame>
        <p:nvGraphicFramePr>
          <p:cNvPr id="338949" name="Object 5"/>
          <p:cNvGraphicFramePr>
            <a:graphicFrameLocks noChangeAspect="1"/>
          </p:cNvGraphicFramePr>
          <p:nvPr>
            <p:extLst/>
          </p:nvPr>
        </p:nvGraphicFramePr>
        <p:xfrm>
          <a:off x="1625600" y="2819400"/>
          <a:ext cx="6527800" cy="779462"/>
        </p:xfrm>
        <a:graphic>
          <a:graphicData uri="http://schemas.openxmlformats.org/presentationml/2006/ole">
            <mc:AlternateContent xmlns:mc="http://schemas.openxmlformats.org/markup-compatibility/2006">
              <mc:Choice xmlns:v="urn:schemas-microsoft-com:vml" Requires="v">
                <p:oleObj spid="_x0000_s29704" name="משוואה" r:id="rId4" imgW="3248078" imgH="362070" progId="Equation.3">
                  <p:embed/>
                </p:oleObj>
              </mc:Choice>
              <mc:Fallback>
                <p:oleObj name="משוואה" r:id="rId4" imgW="3248078" imgH="362070" progId="Equation.3">
                  <p:embed/>
                  <p:pic>
                    <p:nvPicPr>
                      <p:cNvPr id="3389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2819400"/>
                        <a:ext cx="6527800" cy="77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950" name="Object 6"/>
          <p:cNvGraphicFramePr>
            <a:graphicFrameLocks noChangeAspect="1"/>
          </p:cNvGraphicFramePr>
          <p:nvPr>
            <p:extLst/>
          </p:nvPr>
        </p:nvGraphicFramePr>
        <p:xfrm>
          <a:off x="1576387" y="4267200"/>
          <a:ext cx="3452813" cy="439738"/>
        </p:xfrm>
        <a:graphic>
          <a:graphicData uri="http://schemas.openxmlformats.org/presentationml/2006/ole">
            <mc:AlternateContent xmlns:mc="http://schemas.openxmlformats.org/markup-compatibility/2006">
              <mc:Choice xmlns:v="urn:schemas-microsoft-com:vml" Requires="v">
                <p:oleObj spid="_x0000_s29705" name="משוואה" r:id="rId6" imgW="1762077" imgH="200070" progId="Equation.3">
                  <p:embed/>
                </p:oleObj>
              </mc:Choice>
              <mc:Fallback>
                <p:oleObj name="משוואה" r:id="rId6" imgW="1762077" imgH="200070" progId="Equation.3">
                  <p:embed/>
                  <p:pic>
                    <p:nvPicPr>
                      <p:cNvPr id="33895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387" y="4267200"/>
                        <a:ext cx="3452813"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951" name="Object 7"/>
          <p:cNvGraphicFramePr>
            <a:graphicFrameLocks noChangeAspect="1"/>
          </p:cNvGraphicFramePr>
          <p:nvPr>
            <p:extLst/>
          </p:nvPr>
        </p:nvGraphicFramePr>
        <p:xfrm>
          <a:off x="4846637" y="5334000"/>
          <a:ext cx="2620963" cy="485775"/>
        </p:xfrm>
        <a:graphic>
          <a:graphicData uri="http://schemas.openxmlformats.org/presentationml/2006/ole">
            <mc:AlternateContent xmlns:mc="http://schemas.openxmlformats.org/markup-compatibility/2006">
              <mc:Choice xmlns:v="urn:schemas-microsoft-com:vml" Requires="v">
                <p:oleObj spid="_x0000_s29706" name="משוואה" r:id="rId8" imgW="1333376" imgH="228690" progId="Equation.3">
                  <p:embed/>
                </p:oleObj>
              </mc:Choice>
              <mc:Fallback>
                <p:oleObj name="משוואה" r:id="rId8" imgW="1333376" imgH="228690" progId="Equation.3">
                  <p:embed/>
                  <p:pic>
                    <p:nvPicPr>
                      <p:cNvPr id="33895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6637" y="5334000"/>
                        <a:ext cx="262096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7826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9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15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9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r>
              <a:rPr lang="en-US" smtClean="0"/>
              <a:t>Agnostic Learning</a:t>
            </a:r>
          </a:p>
        </p:txBody>
      </p:sp>
      <p:sp>
        <p:nvSpPr>
          <p:cNvPr id="50179" name="Content Placeholder 5"/>
          <p:cNvSpPr>
            <a:spLocks noGrp="1"/>
          </p:cNvSpPr>
          <p:nvPr>
            <p:ph idx="1"/>
          </p:nvPr>
        </p:nvSpPr>
        <p:spPr>
          <a:xfrm>
            <a:off x="304800" y="1371600"/>
            <a:ext cx="8763000" cy="4525963"/>
          </a:xfrm>
        </p:spPr>
        <p:txBody>
          <a:bodyPr/>
          <a:lstStyle/>
          <a:p>
            <a:r>
              <a:rPr lang="en-US" sz="2000" dirty="0" smtClean="0"/>
              <a:t>Therefore, the probability that an element in H will have training error which is off by more than </a:t>
            </a:r>
            <a:r>
              <a:rPr lang="en-US" sz="2000" dirty="0" smtClean="0">
                <a:sym typeface="Symbol" pitchFamily="18" charset="2"/>
              </a:rPr>
              <a:t> </a:t>
            </a:r>
            <a:r>
              <a:rPr lang="en-US" sz="2000" dirty="0" smtClean="0"/>
              <a:t>can be bounded as follows:</a:t>
            </a:r>
          </a:p>
          <a:p>
            <a:endParaRPr lang="en-US" sz="2000" dirty="0" smtClean="0"/>
          </a:p>
          <a:p>
            <a:endParaRPr lang="en-US" sz="2000" dirty="0" smtClean="0">
              <a:sym typeface="Symbol" pitchFamily="18" charset="2"/>
            </a:endParaRPr>
          </a:p>
          <a:p>
            <a:r>
              <a:rPr lang="en-US" sz="2000" dirty="0" smtClean="0">
                <a:sym typeface="Symbol" pitchFamily="18" charset="2"/>
              </a:rPr>
              <a:t>Doing the same union bound  game as before, with  				                     </a:t>
            </a:r>
            <a:r>
              <a:rPr lang="en-US" sz="2000" dirty="0" smtClean="0">
                <a:solidFill>
                  <a:srgbClr val="0000FF"/>
                </a:solidFill>
                <a:sym typeface="Symbol" pitchFamily="18" charset="2"/>
              </a:rPr>
              <a:t></a:t>
            </a:r>
            <a:r>
              <a:rPr lang="en-US" sz="2000" smtClean="0">
                <a:solidFill>
                  <a:srgbClr val="0000FF"/>
                </a:solidFill>
                <a:sym typeface="Symbol" pitchFamily="18" charset="2"/>
              </a:rPr>
              <a:t>=|</a:t>
            </a:r>
            <a:r>
              <a:rPr lang="en-US" sz="2000" smtClean="0">
                <a:solidFill>
                  <a:srgbClr val="0000FF"/>
                </a:solidFill>
                <a:latin typeface="Calibri"/>
                <a:sym typeface="Symbol" pitchFamily="18" charset="2"/>
              </a:rPr>
              <a:t>H|e</a:t>
            </a:r>
            <a:r>
              <a:rPr lang="en-US" sz="2000" baseline="30000" smtClean="0">
                <a:solidFill>
                  <a:srgbClr val="0000FF"/>
                </a:solidFill>
                <a:latin typeface="Calibri"/>
                <a:sym typeface="Symbol" pitchFamily="18" charset="2"/>
              </a:rPr>
              <a:t>-2m</a:t>
            </a:r>
            <a:r>
              <a:rPr lang="en-US" sz="2000" baseline="30000" dirty="0" smtClean="0">
                <a:solidFill>
                  <a:srgbClr val="0000FF"/>
                </a:solidFill>
                <a:sym typeface="Symbol" pitchFamily="18" charset="2"/>
              </a:rPr>
              <a:t></a:t>
            </a:r>
            <a:r>
              <a:rPr lang="en-US" sz="2000" baseline="55000" dirty="0" smtClean="0">
                <a:solidFill>
                  <a:srgbClr val="0000FF"/>
                </a:solidFill>
                <a:sym typeface="Symbol" pitchFamily="18" charset="2"/>
              </a:rPr>
              <a:t>2</a:t>
            </a:r>
            <a:r>
              <a:rPr lang="en-US" sz="2000" dirty="0" smtClean="0">
                <a:solidFill>
                  <a:srgbClr val="0000FF"/>
                </a:solidFill>
                <a:sym typeface="Symbol" pitchFamily="18" charset="2"/>
              </a:rPr>
              <a:t> </a:t>
            </a:r>
          </a:p>
          <a:p>
            <a:r>
              <a:rPr lang="en-US" sz="2000" dirty="0" smtClean="0">
                <a:sym typeface="Symbol" pitchFamily="18" charset="2"/>
              </a:rPr>
              <a:t>We get a </a:t>
            </a:r>
            <a:r>
              <a:rPr lang="en-US" sz="2000" dirty="0" smtClean="0">
                <a:solidFill>
                  <a:srgbClr val="FF9900"/>
                </a:solidFill>
                <a:sym typeface="Symbol" pitchFamily="18" charset="2"/>
              </a:rPr>
              <a:t>generalization bound </a:t>
            </a:r>
            <a:r>
              <a:rPr lang="en-US" sz="2000" dirty="0" smtClean="0">
                <a:sym typeface="Symbol" pitchFamily="18" charset="2"/>
              </a:rPr>
              <a:t>– a bound on how much will the true error </a:t>
            </a:r>
            <a:r>
              <a:rPr lang="en-US" sz="2000" dirty="0" smtClean="0">
                <a:solidFill>
                  <a:srgbClr val="0000FF"/>
                </a:solidFill>
                <a:latin typeface="Calibri"/>
                <a:sym typeface="Symbol" pitchFamily="18" charset="2"/>
              </a:rPr>
              <a:t>E</a:t>
            </a:r>
            <a:r>
              <a:rPr lang="en-US" sz="2000" baseline="-25000" dirty="0" smtClean="0">
                <a:solidFill>
                  <a:srgbClr val="0000FF"/>
                </a:solidFill>
                <a:latin typeface="Calibri"/>
                <a:sym typeface="Symbol" pitchFamily="18" charset="2"/>
              </a:rPr>
              <a:t>D</a:t>
            </a:r>
            <a:r>
              <a:rPr lang="en-US" sz="2000" dirty="0" smtClean="0">
                <a:sym typeface="Symbol" pitchFamily="18" charset="2"/>
              </a:rPr>
              <a:t>    deviate from the observed (training) error </a:t>
            </a:r>
            <a:r>
              <a:rPr lang="en-US" sz="2000" dirty="0" smtClean="0">
                <a:solidFill>
                  <a:srgbClr val="0000FF"/>
                </a:solidFill>
                <a:latin typeface="Calibri"/>
                <a:sym typeface="Symbol" pitchFamily="18" charset="2"/>
              </a:rPr>
              <a:t>E</a:t>
            </a:r>
            <a:r>
              <a:rPr lang="en-US" sz="2000" baseline="-25000" dirty="0" smtClean="0">
                <a:solidFill>
                  <a:srgbClr val="0000FF"/>
                </a:solidFill>
                <a:latin typeface="Calibri"/>
                <a:sym typeface="Symbol" pitchFamily="18" charset="2"/>
              </a:rPr>
              <a:t>TR</a:t>
            </a:r>
            <a:r>
              <a:rPr lang="en-US" sz="2000" dirty="0" smtClean="0">
                <a:sym typeface="Symbol" pitchFamily="18" charset="2"/>
              </a:rPr>
              <a:t>.</a:t>
            </a:r>
          </a:p>
          <a:p>
            <a:r>
              <a:rPr lang="en-US" sz="2000" dirty="0" smtClean="0">
                <a:sym typeface="Symbol" pitchFamily="18" charset="2"/>
              </a:rPr>
              <a:t>For any distribution </a:t>
            </a:r>
            <a:r>
              <a:rPr lang="en-US" sz="2000" dirty="0" smtClean="0">
                <a:solidFill>
                  <a:srgbClr val="0000FF"/>
                </a:solidFill>
                <a:sym typeface="Symbol" pitchFamily="18" charset="2"/>
              </a:rPr>
              <a:t>D</a:t>
            </a:r>
            <a:r>
              <a:rPr lang="en-US" sz="2000" dirty="0" smtClean="0">
                <a:sym typeface="Symbol" pitchFamily="18" charset="2"/>
              </a:rPr>
              <a:t> generating training and test instances, with probability at least </a:t>
            </a:r>
            <a:r>
              <a:rPr lang="en-US" sz="2000" dirty="0" smtClean="0">
                <a:solidFill>
                  <a:srgbClr val="0000FF"/>
                </a:solidFill>
                <a:sym typeface="Symbol" pitchFamily="18" charset="2"/>
              </a:rPr>
              <a:t>1-</a:t>
            </a:r>
            <a:r>
              <a:rPr lang="en-US" sz="2000" dirty="0" smtClean="0">
                <a:sym typeface="Symbol" pitchFamily="18" charset="2"/>
              </a:rPr>
              <a:t> over the choice of the training set of size </a:t>
            </a:r>
            <a:r>
              <a:rPr lang="en-US" sz="2000" dirty="0" smtClean="0">
                <a:solidFill>
                  <a:srgbClr val="0000FF"/>
                </a:solidFill>
                <a:sym typeface="Symbol" pitchFamily="18" charset="2"/>
              </a:rPr>
              <a:t>m</a:t>
            </a:r>
            <a:r>
              <a:rPr lang="en-US" sz="2000" dirty="0" smtClean="0">
                <a:sym typeface="Symbol" pitchFamily="18" charset="2"/>
              </a:rPr>
              <a:t>, (drawn IID), for all </a:t>
            </a:r>
            <a:r>
              <a:rPr lang="en-US" sz="2000" dirty="0" err="1" smtClean="0">
                <a:solidFill>
                  <a:srgbClr val="0000FF"/>
                </a:solidFill>
                <a:sym typeface="Symbol" pitchFamily="18" charset="2"/>
              </a:rPr>
              <a:t>hH</a:t>
            </a:r>
            <a:endParaRPr lang="en-US" sz="2000" dirty="0" smtClean="0">
              <a:solidFill>
                <a:srgbClr val="0000FF"/>
              </a:solidFill>
              <a:sym typeface="Symbol" pitchFamily="18" charset="2"/>
            </a:endParaRPr>
          </a:p>
          <a:p>
            <a:endParaRPr lang="en-US" dirty="0" smtClean="0">
              <a:sym typeface="Symbol" pitchFamily="18" charset="2"/>
            </a:endParaRPr>
          </a:p>
          <a:p>
            <a:endParaRPr lang="en-US" dirty="0" smtClean="0">
              <a:sym typeface="Symbol" pitchFamily="18" charset="2"/>
            </a:endParaRPr>
          </a:p>
          <a:p>
            <a:endParaRPr lang="en-US" dirty="0" smtClean="0">
              <a:sym typeface="Symbol" pitchFamily="18" charset="2"/>
            </a:endParaRPr>
          </a:p>
          <a:p>
            <a:endParaRPr lang="en-US" dirty="0" smtClean="0"/>
          </a:p>
        </p:txBody>
      </p:sp>
      <p:graphicFrame>
        <p:nvGraphicFramePr>
          <p:cNvPr id="50182" name="Object 7"/>
          <p:cNvGraphicFramePr>
            <a:graphicFrameLocks noChangeAspect="1"/>
          </p:cNvGraphicFramePr>
          <p:nvPr>
            <p:extLst/>
          </p:nvPr>
        </p:nvGraphicFramePr>
        <p:xfrm>
          <a:off x="1295400" y="4953000"/>
          <a:ext cx="6318250" cy="1190625"/>
        </p:xfrm>
        <a:graphic>
          <a:graphicData uri="http://schemas.openxmlformats.org/presentationml/2006/ole">
            <mc:AlternateContent xmlns:mc="http://schemas.openxmlformats.org/markup-compatibility/2006">
              <mc:Choice xmlns:v="urn:schemas-microsoft-com:vml" Requires="v">
                <p:oleObj spid="_x0000_s30726" name="משוואה" r:id="rId4" imgW="3248078" imgH="590490" progId="Equation.3">
                  <p:embed/>
                </p:oleObj>
              </mc:Choice>
              <mc:Fallback>
                <p:oleObj name="משוואה" r:id="rId4" imgW="3248078" imgH="590490" progId="Equation.3">
                  <p:embed/>
                  <p:pic>
                    <p:nvPicPr>
                      <p:cNvPr id="50182"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953000"/>
                        <a:ext cx="6318250" cy="11906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3" name="Object 8"/>
          <p:cNvGraphicFramePr>
            <a:graphicFrameLocks noChangeAspect="1"/>
          </p:cNvGraphicFramePr>
          <p:nvPr>
            <p:extLst/>
          </p:nvPr>
        </p:nvGraphicFramePr>
        <p:xfrm>
          <a:off x="2514600" y="2057400"/>
          <a:ext cx="4138613" cy="485775"/>
        </p:xfrm>
        <a:graphic>
          <a:graphicData uri="http://schemas.openxmlformats.org/presentationml/2006/ole">
            <mc:AlternateContent xmlns:mc="http://schemas.openxmlformats.org/markup-compatibility/2006">
              <mc:Choice xmlns:v="urn:schemas-microsoft-com:vml" Requires="v">
                <p:oleObj spid="_x0000_s30727" name="משוואה" r:id="rId6" imgW="2114601" imgH="228690" progId="Equation.3">
                  <p:embed/>
                </p:oleObj>
              </mc:Choice>
              <mc:Fallback>
                <p:oleObj name="משוואה" r:id="rId6" imgW="2114601" imgH="228690" progId="Equation.3">
                  <p:embed/>
                  <p:pic>
                    <p:nvPicPr>
                      <p:cNvPr id="50183"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057400"/>
                        <a:ext cx="4138613"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3231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p:txBody>
          <a:bodyPr/>
          <a:lstStyle/>
          <a:p>
            <a:r>
              <a:rPr lang="en-US" smtClean="0"/>
              <a:t>Agnostic Learning</a:t>
            </a:r>
          </a:p>
        </p:txBody>
      </p:sp>
      <p:sp>
        <p:nvSpPr>
          <p:cNvPr id="51203" name="Content Placeholder 5"/>
          <p:cNvSpPr>
            <a:spLocks noGrp="1"/>
          </p:cNvSpPr>
          <p:nvPr>
            <p:ph idx="1"/>
          </p:nvPr>
        </p:nvSpPr>
        <p:spPr>
          <a:xfrm>
            <a:off x="720724" y="1600200"/>
            <a:ext cx="7966075" cy="4525963"/>
          </a:xfrm>
        </p:spPr>
        <p:txBody>
          <a:bodyPr/>
          <a:lstStyle/>
          <a:p>
            <a:r>
              <a:rPr lang="en-US" dirty="0" smtClean="0">
                <a:sym typeface="Symbol" pitchFamily="18" charset="2"/>
              </a:rPr>
              <a:t>An agnostic learner which makes no commitment to whether </a:t>
            </a:r>
            <a:r>
              <a:rPr lang="en-US" dirty="0" smtClean="0">
                <a:solidFill>
                  <a:srgbClr val="0000FF"/>
                </a:solidFill>
                <a:sym typeface="Symbol" pitchFamily="18" charset="2"/>
              </a:rPr>
              <a:t>f</a:t>
            </a:r>
            <a:r>
              <a:rPr lang="en-US" dirty="0" smtClean="0">
                <a:sym typeface="Symbol" pitchFamily="18" charset="2"/>
              </a:rPr>
              <a:t> is in </a:t>
            </a:r>
            <a:r>
              <a:rPr lang="en-US" dirty="0" smtClean="0">
                <a:solidFill>
                  <a:srgbClr val="0000FF"/>
                </a:solidFill>
              </a:rPr>
              <a:t>H</a:t>
            </a:r>
            <a:r>
              <a:rPr lang="en-US" dirty="0" smtClean="0">
                <a:sym typeface="Symbol" pitchFamily="18" charset="2"/>
              </a:rPr>
              <a:t> and returns the hypothesis </a:t>
            </a:r>
            <a:r>
              <a:rPr lang="en-US" dirty="0" smtClean="0">
                <a:solidFill>
                  <a:srgbClr val="0000FF"/>
                </a:solidFill>
                <a:sym typeface="Symbol" pitchFamily="18" charset="2"/>
              </a:rPr>
              <a:t>with least </a:t>
            </a:r>
            <a:r>
              <a:rPr lang="en-US" dirty="0" smtClean="0">
                <a:sym typeface="Symbol" pitchFamily="18" charset="2"/>
              </a:rPr>
              <a:t>training error over at least the following number of examples </a:t>
            </a:r>
            <a:r>
              <a:rPr lang="en-US" dirty="0" smtClean="0">
                <a:solidFill>
                  <a:srgbClr val="0000FF"/>
                </a:solidFill>
                <a:sym typeface="Symbol" pitchFamily="18" charset="2"/>
              </a:rPr>
              <a:t>m</a:t>
            </a:r>
            <a:r>
              <a:rPr lang="en-US" dirty="0" smtClean="0">
                <a:sym typeface="Symbol" pitchFamily="18" charset="2"/>
              </a:rPr>
              <a:t> can guarantee with probability at least </a:t>
            </a:r>
            <a:r>
              <a:rPr lang="en-US" dirty="0" smtClean="0">
                <a:solidFill>
                  <a:srgbClr val="0000FF"/>
                </a:solidFill>
                <a:sym typeface="Symbol" pitchFamily="18" charset="2"/>
              </a:rPr>
              <a:t>(1-)  </a:t>
            </a:r>
            <a:r>
              <a:rPr lang="en-US" dirty="0" smtClean="0">
                <a:sym typeface="Symbol" pitchFamily="18" charset="2"/>
              </a:rPr>
              <a:t>that its </a:t>
            </a:r>
            <a:r>
              <a:rPr lang="en-US" dirty="0" smtClean="0">
                <a:solidFill>
                  <a:srgbClr val="0000FF"/>
                </a:solidFill>
                <a:sym typeface="Symbol" pitchFamily="18" charset="2"/>
              </a:rPr>
              <a:t>training error </a:t>
            </a:r>
            <a:r>
              <a:rPr lang="en-US" dirty="0" smtClean="0">
                <a:sym typeface="Symbol" pitchFamily="18" charset="2"/>
              </a:rPr>
              <a:t>is not off by more than </a:t>
            </a:r>
            <a:r>
              <a:rPr lang="en-US" dirty="0" smtClean="0">
                <a:solidFill>
                  <a:srgbClr val="0000FF"/>
                </a:solidFill>
                <a:sym typeface="Symbol" pitchFamily="18" charset="2"/>
              </a:rPr>
              <a:t></a:t>
            </a:r>
            <a:r>
              <a:rPr lang="en-US" dirty="0" smtClean="0">
                <a:sym typeface="Symbol" pitchFamily="18" charset="2"/>
              </a:rPr>
              <a:t>  from the </a:t>
            </a:r>
            <a:r>
              <a:rPr lang="en-US" dirty="0" smtClean="0">
                <a:solidFill>
                  <a:srgbClr val="0000FF"/>
                </a:solidFill>
                <a:sym typeface="Symbol" pitchFamily="18" charset="2"/>
              </a:rPr>
              <a:t>true error</a:t>
            </a:r>
            <a:r>
              <a:rPr lang="en-US" dirty="0" smtClean="0">
                <a:sym typeface="Symbol" pitchFamily="18" charset="2"/>
              </a:rPr>
              <a:t>.</a:t>
            </a:r>
          </a:p>
          <a:p>
            <a:endParaRPr lang="en-US" dirty="0" smtClean="0">
              <a:sym typeface="Symbol" pitchFamily="18" charset="2"/>
            </a:endParaRPr>
          </a:p>
          <a:p>
            <a:endParaRPr lang="en-US" dirty="0" smtClean="0">
              <a:sym typeface="Symbol" pitchFamily="18" charset="2"/>
            </a:endParaRPr>
          </a:p>
          <a:p>
            <a:endParaRPr lang="en-US" dirty="0" smtClean="0">
              <a:sym typeface="Symbol" pitchFamily="18" charset="2"/>
            </a:endParaRPr>
          </a:p>
          <a:p>
            <a:endParaRPr lang="en-US" dirty="0" smtClean="0"/>
          </a:p>
        </p:txBody>
      </p:sp>
      <p:graphicFrame>
        <p:nvGraphicFramePr>
          <p:cNvPr id="51206" name="Object 6"/>
          <p:cNvGraphicFramePr>
            <a:graphicFrameLocks noChangeAspect="1"/>
          </p:cNvGraphicFramePr>
          <p:nvPr>
            <p:extLst/>
          </p:nvPr>
        </p:nvGraphicFramePr>
        <p:xfrm>
          <a:off x="2998788" y="4267200"/>
          <a:ext cx="3554412" cy="774700"/>
        </p:xfrm>
        <a:graphic>
          <a:graphicData uri="http://schemas.openxmlformats.org/presentationml/2006/ole">
            <mc:AlternateContent xmlns:mc="http://schemas.openxmlformats.org/markup-compatibility/2006">
              <mc:Choice xmlns:v="urn:schemas-microsoft-com:vml" Requires="v">
                <p:oleObj spid="_x0000_s31748" name="משוואה" r:id="rId4" imgW="1771532" imgH="362070" progId="Equation.3">
                  <p:embed/>
                </p:oleObj>
              </mc:Choice>
              <mc:Fallback>
                <p:oleObj name="משוואה" r:id="rId4" imgW="1771532" imgH="362070" progId="Equation.3">
                  <p:embed/>
                  <p:pic>
                    <p:nvPicPr>
                      <p:cNvPr id="5120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788" y="4267200"/>
                        <a:ext cx="3554412" cy="774700"/>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367" name="Text Box 7"/>
          <p:cNvSpPr txBox="1">
            <a:spLocks noChangeArrowheads="1"/>
          </p:cNvSpPr>
          <p:nvPr/>
        </p:nvSpPr>
        <p:spPr bwMode="auto">
          <a:xfrm rot="554498">
            <a:off x="209511" y="5250457"/>
            <a:ext cx="86532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dirty="0">
                <a:solidFill>
                  <a:srgbClr val="FF0000"/>
                </a:solidFill>
                <a:latin typeface="+mn-lt"/>
              </a:rPr>
              <a:t>Learnability depends on the log of the size of the hypothesis space</a:t>
            </a:r>
          </a:p>
        </p:txBody>
      </p:sp>
    </p:spTree>
    <p:extLst>
      <p:ext uri="{BB962C8B-B14F-4D97-AF65-F5344CB8AC3E}">
        <p14:creationId xmlns:p14="http://schemas.microsoft.com/office/powerpoint/2010/main" val="90847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1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r>
              <a:rPr lang="en-US" smtClean="0"/>
              <a:t>Infinite Hypothesis Space</a:t>
            </a:r>
            <a:endParaRPr lang="en-US" dirty="0" smtClean="0"/>
          </a:p>
        </p:txBody>
      </p:sp>
      <p:sp>
        <p:nvSpPr>
          <p:cNvPr id="61443" name="Content Placeholder 5"/>
          <p:cNvSpPr>
            <a:spLocks noGrp="1"/>
          </p:cNvSpPr>
          <p:nvPr>
            <p:ph idx="1"/>
          </p:nvPr>
        </p:nvSpPr>
        <p:spPr>
          <a:xfrm>
            <a:off x="1524000" y="1219200"/>
            <a:ext cx="7162800" cy="4525963"/>
          </a:xfrm>
        </p:spPr>
        <p:txBody>
          <a:bodyPr/>
          <a:lstStyle/>
          <a:p>
            <a:r>
              <a:rPr lang="en-US" dirty="0" smtClean="0"/>
              <a:t>The previous analysis was restricted to finite hypothesis spaces </a:t>
            </a:r>
          </a:p>
          <a:p>
            <a:r>
              <a:rPr lang="en-US" dirty="0" smtClean="0"/>
              <a:t>Some infinite hypothesis spaces are more expressive than others</a:t>
            </a:r>
          </a:p>
          <a:p>
            <a:pPr lvl="1"/>
            <a:r>
              <a:rPr lang="en-US" dirty="0" smtClean="0"/>
              <a:t>E.g., Rectangles, vs. 17- sides convex polygons vs. general convex polygons</a:t>
            </a:r>
          </a:p>
          <a:p>
            <a:pPr lvl="1"/>
            <a:r>
              <a:rPr lang="en-US" dirty="0" smtClean="0"/>
              <a:t>Linear threshold function vs. a conjunction of LTUs</a:t>
            </a:r>
          </a:p>
          <a:p>
            <a:r>
              <a:rPr lang="en-US" dirty="0" smtClean="0"/>
              <a:t>Need a measure of the expressiveness of an infinite hypothesis space other than its size </a:t>
            </a:r>
          </a:p>
          <a:p>
            <a:r>
              <a:rPr lang="en-US" dirty="0" smtClean="0">
                <a:sym typeface="Symbol" pitchFamily="18" charset="2"/>
              </a:rPr>
              <a:t>The </a:t>
            </a:r>
            <a:r>
              <a:rPr lang="en-US" dirty="0" err="1" smtClean="0">
                <a:sym typeface="Symbol" pitchFamily="18" charset="2"/>
              </a:rPr>
              <a:t>Vapnik-Chervonenkis</a:t>
            </a:r>
            <a:r>
              <a:rPr lang="en-US" dirty="0" smtClean="0">
                <a:sym typeface="Symbol" pitchFamily="18" charset="2"/>
              </a:rPr>
              <a:t>  dimension (</a:t>
            </a:r>
            <a:r>
              <a:rPr lang="en-US" dirty="0" smtClean="0">
                <a:solidFill>
                  <a:srgbClr val="0000FF"/>
                </a:solidFill>
                <a:sym typeface="Symbol" pitchFamily="18" charset="2"/>
              </a:rPr>
              <a:t>VC dimension</a:t>
            </a:r>
            <a:r>
              <a:rPr lang="en-US" dirty="0" smtClean="0">
                <a:sym typeface="Symbol" pitchFamily="18" charset="2"/>
              </a:rPr>
              <a:t>)  provides such a measure. </a:t>
            </a:r>
          </a:p>
          <a:p>
            <a:r>
              <a:rPr lang="en-US" dirty="0" smtClean="0">
                <a:sym typeface="Symbol" pitchFamily="18" charset="2"/>
              </a:rPr>
              <a:t>Analogous to </a:t>
            </a:r>
            <a:r>
              <a:rPr lang="en-US" dirty="0" smtClean="0">
                <a:solidFill>
                  <a:srgbClr val="0000FF"/>
                </a:solidFill>
                <a:sym typeface="Symbol" pitchFamily="18" charset="2"/>
              </a:rPr>
              <a:t>|H|</a:t>
            </a:r>
            <a:r>
              <a:rPr lang="en-US" dirty="0" smtClean="0">
                <a:sym typeface="Symbol" pitchFamily="18" charset="2"/>
              </a:rPr>
              <a:t>, there are bounds for sample complexity using </a:t>
            </a:r>
            <a:r>
              <a:rPr lang="en-US" dirty="0" smtClean="0">
                <a:solidFill>
                  <a:srgbClr val="0000FF"/>
                </a:solidFill>
                <a:sym typeface="Symbol" pitchFamily="18" charset="2"/>
              </a:rPr>
              <a:t>VC(H)</a:t>
            </a:r>
            <a:endParaRPr lang="en-US" dirty="0" smtClean="0">
              <a:solidFill>
                <a:srgbClr val="0000FF"/>
              </a:solidFill>
            </a:endParaRPr>
          </a:p>
          <a:p>
            <a:endParaRPr lang="en-US" dirty="0" smtClean="0"/>
          </a:p>
        </p:txBody>
      </p:sp>
      <p:sp>
        <p:nvSpPr>
          <p:cNvPr id="6" name="Content Placeholder 5"/>
          <p:cNvSpPr>
            <a:spLocks noGrp="1"/>
          </p:cNvSpPr>
          <p:nvPr>
            <p:ph sz="quarter" idx="13"/>
          </p:nvPr>
        </p:nvSpPr>
        <p:spPr/>
        <p:txBody>
          <a:bodyPr/>
          <a:lstStyle/>
          <a:p>
            <a:endParaRPr lang="en-US"/>
          </a:p>
        </p:txBody>
      </p:sp>
    </p:spTree>
    <p:extLst>
      <p:ext uri="{BB962C8B-B14F-4D97-AF65-F5344CB8AC3E}">
        <p14:creationId xmlns:p14="http://schemas.microsoft.com/office/powerpoint/2010/main" val="48182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1443">
                                            <p:txEl>
                                              <p:pRg st="5" end="5"/>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title"/>
          </p:nvPr>
        </p:nvSpPr>
        <p:spPr/>
        <p:txBody>
          <a:bodyPr/>
          <a:lstStyle/>
          <a:p>
            <a:pPr eaLnBrk="1" hangingPunct="1"/>
            <a:r>
              <a:rPr lang="en-US" dirty="0" smtClean="0"/>
              <a:t>Shattering</a:t>
            </a:r>
          </a:p>
        </p:txBody>
      </p:sp>
      <p:sp>
        <p:nvSpPr>
          <p:cNvPr id="67587" name="Content Placeholder 5"/>
          <p:cNvSpPr>
            <a:spLocks noGrp="1"/>
          </p:cNvSpPr>
          <p:nvPr>
            <p:ph idx="1"/>
          </p:nvPr>
        </p:nvSpPr>
        <p:spPr>
          <a:xfrm>
            <a:off x="1524000" y="1798637"/>
            <a:ext cx="7162800" cy="4525963"/>
          </a:xfrm>
        </p:spPr>
        <p:txBody>
          <a:bodyPr/>
          <a:lstStyle/>
          <a:p>
            <a:pPr eaLnBrk="1" hangingPunct="1"/>
            <a:endParaRPr lang="en-US" smtClean="0"/>
          </a:p>
        </p:txBody>
      </p:sp>
      <p:sp>
        <p:nvSpPr>
          <p:cNvPr id="6758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56B625AF-920A-4D70-8622-C44AC0EB588C}" type="slidenum">
              <a:rPr lang="en-US" u="none" smtClean="0"/>
              <a:pPr/>
              <a:t>55</a:t>
            </a:fld>
            <a:endParaRPr lang="en-US" u="none" smtClean="0"/>
          </a:p>
        </p:txBody>
      </p:sp>
      <p:sp>
        <p:nvSpPr>
          <p:cNvPr id="67590" name="Text Box 3"/>
          <p:cNvSpPr txBox="1">
            <a:spLocks noChangeArrowheads="1"/>
          </p:cNvSpPr>
          <p:nvPr/>
        </p:nvSpPr>
        <p:spPr bwMode="auto">
          <a:xfrm>
            <a:off x="457200" y="1109662"/>
            <a:ext cx="87201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pPr>
              <a:buFontTx/>
              <a:buChar char="•"/>
            </a:pPr>
            <a:r>
              <a:rPr lang="en-US" sz="2000" u="none">
                <a:solidFill>
                  <a:srgbClr val="000066"/>
                </a:solidFill>
              </a:rPr>
              <a:t> </a:t>
            </a:r>
            <a:r>
              <a:rPr lang="en-US" sz="2400" u="none">
                <a:solidFill>
                  <a:srgbClr val="000066"/>
                </a:solidFill>
              </a:rPr>
              <a:t>We say that a </a:t>
            </a:r>
            <a:r>
              <a:rPr lang="en-US" sz="2400" u="none">
                <a:solidFill>
                  <a:srgbClr val="0000FF"/>
                </a:solidFill>
              </a:rPr>
              <a:t>set S of examples</a:t>
            </a:r>
            <a:r>
              <a:rPr lang="en-US" sz="2400" u="none">
                <a:solidFill>
                  <a:srgbClr val="000066"/>
                </a:solidFill>
              </a:rPr>
              <a:t> </a:t>
            </a:r>
            <a:r>
              <a:rPr lang="en-US" sz="2400" u="none">
                <a:solidFill>
                  <a:srgbClr val="A50021"/>
                </a:solidFill>
              </a:rPr>
              <a:t>is shattered</a:t>
            </a:r>
            <a:r>
              <a:rPr lang="en-US" sz="2400" u="none">
                <a:solidFill>
                  <a:srgbClr val="000066"/>
                </a:solidFill>
              </a:rPr>
              <a:t> by a </a:t>
            </a:r>
            <a:r>
              <a:rPr lang="en-US" sz="2400" u="none">
                <a:solidFill>
                  <a:srgbClr val="0000FF"/>
                </a:solidFill>
              </a:rPr>
              <a:t>set of functions H</a:t>
            </a:r>
            <a:r>
              <a:rPr lang="en-US" sz="2400" u="none">
                <a:solidFill>
                  <a:srgbClr val="000066"/>
                </a:solidFill>
              </a:rPr>
              <a:t> if </a:t>
            </a:r>
          </a:p>
          <a:p>
            <a:r>
              <a:rPr lang="en-US" sz="2400" u="none">
                <a:solidFill>
                  <a:srgbClr val="000066"/>
                </a:solidFill>
              </a:rPr>
              <a:t>   </a:t>
            </a:r>
            <a:r>
              <a:rPr lang="en-US" sz="2400" u="none">
                <a:solidFill>
                  <a:srgbClr val="0000FF"/>
                </a:solidFill>
              </a:rPr>
              <a:t>for every partition</a:t>
            </a:r>
            <a:r>
              <a:rPr lang="en-US" sz="2400" u="none">
                <a:solidFill>
                  <a:srgbClr val="000066"/>
                </a:solidFill>
              </a:rPr>
              <a:t> of the examples in S into positive and negative examples</a:t>
            </a:r>
          </a:p>
          <a:p>
            <a:r>
              <a:rPr lang="en-US" sz="2400" u="none">
                <a:solidFill>
                  <a:srgbClr val="000066"/>
                </a:solidFill>
              </a:rPr>
              <a:t>   </a:t>
            </a:r>
            <a:r>
              <a:rPr lang="en-US" sz="2400" u="none">
                <a:solidFill>
                  <a:srgbClr val="0000FF"/>
                </a:solidFill>
              </a:rPr>
              <a:t>there is a function</a:t>
            </a:r>
            <a:r>
              <a:rPr lang="en-US" sz="2400" u="none">
                <a:solidFill>
                  <a:srgbClr val="000066"/>
                </a:solidFill>
              </a:rPr>
              <a:t> in H that gives exactly these labels to the examples</a:t>
            </a:r>
          </a:p>
          <a:p>
            <a:r>
              <a:rPr lang="en-US" sz="2400" u="none">
                <a:solidFill>
                  <a:srgbClr val="000066"/>
                </a:solidFill>
              </a:rPr>
              <a:t>   (</a:t>
            </a:r>
            <a:r>
              <a:rPr lang="en-US" sz="2400">
                <a:solidFill>
                  <a:srgbClr val="000066"/>
                </a:solidFill>
              </a:rPr>
              <a:t>Intuition:  A rich set of functions shatters large sets of points</a:t>
            </a:r>
            <a:r>
              <a:rPr lang="en-US" sz="2400" u="none">
                <a:solidFill>
                  <a:srgbClr val="000066"/>
                </a:solidFill>
              </a:rPr>
              <a:t>)</a:t>
            </a:r>
          </a:p>
          <a:p>
            <a:r>
              <a:rPr lang="en-US" sz="2400">
                <a:solidFill>
                  <a:srgbClr val="000066"/>
                </a:solidFill>
              </a:rPr>
              <a:t>Left bounded intervals on the real axis:</a:t>
            </a:r>
            <a:r>
              <a:rPr lang="en-US" sz="2400" u="none">
                <a:solidFill>
                  <a:srgbClr val="000066"/>
                </a:solidFill>
              </a:rPr>
              <a:t> </a:t>
            </a:r>
            <a:r>
              <a:rPr lang="en-US" sz="2400" u="none">
                <a:solidFill>
                  <a:srgbClr val="0000FF"/>
                </a:solidFill>
              </a:rPr>
              <a:t>[0,a),</a:t>
            </a:r>
            <a:r>
              <a:rPr lang="en-US" sz="2400" u="none">
                <a:solidFill>
                  <a:srgbClr val="000066"/>
                </a:solidFill>
              </a:rPr>
              <a:t> for some real number </a:t>
            </a:r>
            <a:r>
              <a:rPr lang="en-US" sz="2400" u="none">
                <a:solidFill>
                  <a:srgbClr val="0000FF"/>
                </a:solidFill>
              </a:rPr>
              <a:t>a&gt;0</a:t>
            </a:r>
            <a:endParaRPr lang="en-US" sz="2400" u="none">
              <a:solidFill>
                <a:srgbClr val="000066"/>
              </a:solidFill>
            </a:endParaRPr>
          </a:p>
          <a:p>
            <a:endParaRPr lang="en-US" sz="2400" u="none">
              <a:solidFill>
                <a:srgbClr val="000066"/>
              </a:solidFill>
            </a:endParaRPr>
          </a:p>
          <a:p>
            <a:endParaRPr lang="en-US" sz="2400" u="none">
              <a:solidFill>
                <a:srgbClr val="000066"/>
              </a:solidFill>
            </a:endParaRPr>
          </a:p>
          <a:p>
            <a:endParaRPr lang="en-US" sz="2400" u="none">
              <a:solidFill>
                <a:srgbClr val="000066"/>
              </a:solidFill>
            </a:endParaRPr>
          </a:p>
          <a:p>
            <a:endParaRPr lang="en-US" sz="2400" u="none">
              <a:solidFill>
                <a:srgbClr val="000066"/>
              </a:solidFill>
            </a:endParaRPr>
          </a:p>
          <a:p>
            <a:endParaRPr lang="en-US" sz="2400" u="none">
              <a:solidFill>
                <a:srgbClr val="000066"/>
              </a:solidFill>
            </a:endParaRPr>
          </a:p>
          <a:p>
            <a:r>
              <a:rPr lang="en-US" sz="2400" u="none">
                <a:solidFill>
                  <a:srgbClr val="000066"/>
                </a:solidFill>
              </a:rPr>
              <a:t> Sets of</a:t>
            </a:r>
            <a:r>
              <a:rPr lang="en-US" sz="2400" u="none">
                <a:solidFill>
                  <a:srgbClr val="0000FF"/>
                </a:solidFill>
              </a:rPr>
              <a:t> two</a:t>
            </a:r>
            <a:r>
              <a:rPr lang="en-US" sz="2400" u="none">
                <a:solidFill>
                  <a:srgbClr val="000066"/>
                </a:solidFill>
              </a:rPr>
              <a:t> points cannot be shattered</a:t>
            </a:r>
          </a:p>
          <a:p>
            <a:r>
              <a:rPr lang="en-US" sz="2400" u="none">
                <a:solidFill>
                  <a:srgbClr val="000066"/>
                </a:solidFill>
              </a:rPr>
              <a:t>(we mean: given two points, you can label them in such a way that </a:t>
            </a:r>
          </a:p>
          <a:p>
            <a:r>
              <a:rPr lang="en-US" sz="2400" u="none">
                <a:solidFill>
                  <a:srgbClr val="000066"/>
                </a:solidFill>
              </a:rPr>
              <a:t> no concept in this class will be consistent with  their labeling)</a:t>
            </a:r>
          </a:p>
        </p:txBody>
      </p:sp>
      <p:sp>
        <p:nvSpPr>
          <p:cNvPr id="288772" name="Line 4"/>
          <p:cNvSpPr>
            <a:spLocks noChangeShapeType="1"/>
          </p:cNvSpPr>
          <p:nvPr/>
        </p:nvSpPr>
        <p:spPr bwMode="auto">
          <a:xfrm>
            <a:off x="838200" y="4008437"/>
            <a:ext cx="2209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592" name="Text Box 5"/>
          <p:cNvSpPr txBox="1">
            <a:spLocks noChangeArrowheads="1"/>
          </p:cNvSpPr>
          <p:nvPr/>
        </p:nvSpPr>
        <p:spPr bwMode="auto">
          <a:xfrm>
            <a:off x="685800" y="4062412"/>
            <a:ext cx="32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0</a:t>
            </a:r>
          </a:p>
        </p:txBody>
      </p:sp>
      <p:sp>
        <p:nvSpPr>
          <p:cNvPr id="288774" name="Line 6"/>
          <p:cNvSpPr>
            <a:spLocks noChangeShapeType="1"/>
          </p:cNvSpPr>
          <p:nvPr/>
        </p:nvSpPr>
        <p:spPr bwMode="auto">
          <a:xfrm>
            <a:off x="838200" y="3856037"/>
            <a:ext cx="0" cy="228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594" name="Text Box 7"/>
          <p:cNvSpPr txBox="1">
            <a:spLocks noChangeArrowheads="1"/>
          </p:cNvSpPr>
          <p:nvPr/>
        </p:nvSpPr>
        <p:spPr bwMode="auto">
          <a:xfrm>
            <a:off x="2286000" y="4005262"/>
            <a:ext cx="32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a</a:t>
            </a:r>
          </a:p>
        </p:txBody>
      </p:sp>
      <p:sp>
        <p:nvSpPr>
          <p:cNvPr id="288776" name="Line 8"/>
          <p:cNvSpPr>
            <a:spLocks noChangeShapeType="1"/>
          </p:cNvSpPr>
          <p:nvPr/>
        </p:nvSpPr>
        <p:spPr bwMode="auto">
          <a:xfrm>
            <a:off x="2438400" y="3856037"/>
            <a:ext cx="0" cy="228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596" name="Text Box 9"/>
          <p:cNvSpPr txBox="1">
            <a:spLocks noChangeArrowheads="1"/>
          </p:cNvSpPr>
          <p:nvPr/>
        </p:nvSpPr>
        <p:spPr bwMode="auto">
          <a:xfrm>
            <a:off x="914400" y="35861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597" name="Text Box 10"/>
          <p:cNvSpPr txBox="1">
            <a:spLocks noChangeArrowheads="1"/>
          </p:cNvSpPr>
          <p:nvPr/>
        </p:nvSpPr>
        <p:spPr bwMode="auto">
          <a:xfrm>
            <a:off x="1181100" y="35861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598" name="Text Box 11"/>
          <p:cNvSpPr txBox="1">
            <a:spLocks noChangeArrowheads="1"/>
          </p:cNvSpPr>
          <p:nvPr/>
        </p:nvSpPr>
        <p:spPr bwMode="auto">
          <a:xfrm>
            <a:off x="1447800" y="35861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599" name="Text Box 12"/>
          <p:cNvSpPr txBox="1">
            <a:spLocks noChangeArrowheads="1"/>
          </p:cNvSpPr>
          <p:nvPr/>
        </p:nvSpPr>
        <p:spPr bwMode="auto">
          <a:xfrm>
            <a:off x="1714500" y="35861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00" name="Text Box 13"/>
          <p:cNvSpPr txBox="1">
            <a:spLocks noChangeArrowheads="1"/>
          </p:cNvSpPr>
          <p:nvPr/>
        </p:nvSpPr>
        <p:spPr bwMode="auto">
          <a:xfrm>
            <a:off x="1981200" y="35861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01" name="Text Box 14"/>
          <p:cNvSpPr txBox="1">
            <a:spLocks noChangeArrowheads="1"/>
          </p:cNvSpPr>
          <p:nvPr/>
        </p:nvSpPr>
        <p:spPr bwMode="auto">
          <a:xfrm>
            <a:off x="2813050" y="3586162"/>
            <a:ext cx="26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a:t>
            </a:r>
          </a:p>
        </p:txBody>
      </p:sp>
      <p:sp>
        <p:nvSpPr>
          <p:cNvPr id="67602" name="Text Box 15"/>
          <p:cNvSpPr txBox="1">
            <a:spLocks noChangeArrowheads="1"/>
          </p:cNvSpPr>
          <p:nvPr/>
        </p:nvSpPr>
        <p:spPr bwMode="auto">
          <a:xfrm>
            <a:off x="2514600" y="3586162"/>
            <a:ext cx="26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a:t>
            </a:r>
          </a:p>
        </p:txBody>
      </p:sp>
      <p:sp>
        <p:nvSpPr>
          <p:cNvPr id="288784" name="Line 16"/>
          <p:cNvSpPr>
            <a:spLocks noChangeShapeType="1"/>
          </p:cNvSpPr>
          <p:nvPr/>
        </p:nvSpPr>
        <p:spPr bwMode="auto">
          <a:xfrm>
            <a:off x="4918075" y="3970337"/>
            <a:ext cx="2209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604" name="Text Box 17"/>
          <p:cNvSpPr txBox="1">
            <a:spLocks noChangeArrowheads="1"/>
          </p:cNvSpPr>
          <p:nvPr/>
        </p:nvSpPr>
        <p:spPr bwMode="auto">
          <a:xfrm>
            <a:off x="4765675" y="4024312"/>
            <a:ext cx="32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0</a:t>
            </a:r>
          </a:p>
        </p:txBody>
      </p:sp>
      <p:sp>
        <p:nvSpPr>
          <p:cNvPr id="288786" name="Line 18"/>
          <p:cNvSpPr>
            <a:spLocks noChangeShapeType="1"/>
          </p:cNvSpPr>
          <p:nvPr/>
        </p:nvSpPr>
        <p:spPr bwMode="auto">
          <a:xfrm>
            <a:off x="4918075" y="3817937"/>
            <a:ext cx="0" cy="228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606" name="Text Box 19"/>
          <p:cNvSpPr txBox="1">
            <a:spLocks noChangeArrowheads="1"/>
          </p:cNvSpPr>
          <p:nvPr/>
        </p:nvSpPr>
        <p:spPr bwMode="auto">
          <a:xfrm>
            <a:off x="6365875" y="3967162"/>
            <a:ext cx="32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a</a:t>
            </a:r>
          </a:p>
        </p:txBody>
      </p:sp>
      <p:sp>
        <p:nvSpPr>
          <p:cNvPr id="288788" name="Line 20"/>
          <p:cNvSpPr>
            <a:spLocks noChangeShapeType="1"/>
          </p:cNvSpPr>
          <p:nvPr/>
        </p:nvSpPr>
        <p:spPr bwMode="auto">
          <a:xfrm>
            <a:off x="6518275" y="3817937"/>
            <a:ext cx="0" cy="228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608" name="Text Box 21"/>
          <p:cNvSpPr txBox="1">
            <a:spLocks noChangeArrowheads="1"/>
          </p:cNvSpPr>
          <p:nvPr/>
        </p:nvSpPr>
        <p:spPr bwMode="auto">
          <a:xfrm>
            <a:off x="4994275" y="35480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09" name="Text Box 22"/>
          <p:cNvSpPr txBox="1">
            <a:spLocks noChangeArrowheads="1"/>
          </p:cNvSpPr>
          <p:nvPr/>
        </p:nvSpPr>
        <p:spPr bwMode="auto">
          <a:xfrm>
            <a:off x="5260975" y="35480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10" name="Text Box 23"/>
          <p:cNvSpPr txBox="1">
            <a:spLocks noChangeArrowheads="1"/>
          </p:cNvSpPr>
          <p:nvPr/>
        </p:nvSpPr>
        <p:spPr bwMode="auto">
          <a:xfrm>
            <a:off x="5527675" y="35480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11" name="Text Box 24"/>
          <p:cNvSpPr txBox="1">
            <a:spLocks noChangeArrowheads="1"/>
          </p:cNvSpPr>
          <p:nvPr/>
        </p:nvSpPr>
        <p:spPr bwMode="auto">
          <a:xfrm>
            <a:off x="5794375" y="35480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12" name="Text Box 25"/>
          <p:cNvSpPr txBox="1">
            <a:spLocks noChangeArrowheads="1"/>
          </p:cNvSpPr>
          <p:nvPr/>
        </p:nvSpPr>
        <p:spPr bwMode="auto">
          <a:xfrm>
            <a:off x="6061075" y="35480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
        <p:nvSpPr>
          <p:cNvPr id="67613" name="Text Box 26"/>
          <p:cNvSpPr txBox="1">
            <a:spLocks noChangeArrowheads="1"/>
          </p:cNvSpPr>
          <p:nvPr/>
        </p:nvSpPr>
        <p:spPr bwMode="auto">
          <a:xfrm>
            <a:off x="5562600" y="4005262"/>
            <a:ext cx="26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a:t>
            </a:r>
          </a:p>
        </p:txBody>
      </p:sp>
      <p:sp>
        <p:nvSpPr>
          <p:cNvPr id="67614" name="Text Box 27"/>
          <p:cNvSpPr txBox="1">
            <a:spLocks noChangeArrowheads="1"/>
          </p:cNvSpPr>
          <p:nvPr/>
        </p:nvSpPr>
        <p:spPr bwMode="auto">
          <a:xfrm>
            <a:off x="6594475" y="3548062"/>
            <a:ext cx="266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0000FF"/>
                </a:solidFill>
              </a:rPr>
              <a:t>-</a:t>
            </a:r>
          </a:p>
        </p:txBody>
      </p:sp>
      <p:sp>
        <p:nvSpPr>
          <p:cNvPr id="67615" name="Text Box 28"/>
          <p:cNvSpPr txBox="1">
            <a:spLocks noChangeArrowheads="1"/>
          </p:cNvSpPr>
          <p:nvPr/>
        </p:nvSpPr>
        <p:spPr bwMode="auto">
          <a:xfrm>
            <a:off x="6775450" y="4005262"/>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r>
              <a:rPr lang="en-US" sz="2400" b="1" u="none">
                <a:solidFill>
                  <a:srgbClr val="A50021"/>
                </a:solidFill>
              </a:rPr>
              <a:t>+</a:t>
            </a:r>
            <a:endParaRPr lang="en-US" sz="2400" b="1" u="none">
              <a:solidFill>
                <a:srgbClr val="0000FF"/>
              </a:solidFill>
            </a:endParaRPr>
          </a:p>
        </p:txBody>
      </p:sp>
    </p:spTree>
    <p:extLst>
      <p:ext uri="{BB962C8B-B14F-4D97-AF65-F5344CB8AC3E}">
        <p14:creationId xmlns:p14="http://schemas.microsoft.com/office/powerpoint/2010/main" val="289319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title"/>
          </p:nvPr>
        </p:nvSpPr>
        <p:spPr/>
        <p:txBody>
          <a:bodyPr/>
          <a:lstStyle/>
          <a:p>
            <a:pPr eaLnBrk="1" hangingPunct="1"/>
            <a:r>
              <a:rPr lang="en-US" dirty="0" smtClean="0"/>
              <a:t>VC Dimension</a:t>
            </a:r>
          </a:p>
        </p:txBody>
      </p:sp>
      <p:sp>
        <p:nvSpPr>
          <p:cNvPr id="73731" name="Content Placeholder 5"/>
          <p:cNvSpPr>
            <a:spLocks noGrp="1"/>
          </p:cNvSpPr>
          <p:nvPr>
            <p:ph idx="1"/>
          </p:nvPr>
        </p:nvSpPr>
        <p:spPr>
          <a:xfrm>
            <a:off x="1524000" y="1798637"/>
            <a:ext cx="7162800" cy="4525963"/>
          </a:xfrm>
        </p:spPr>
        <p:txBody>
          <a:bodyPr/>
          <a:lstStyle/>
          <a:p>
            <a:pPr eaLnBrk="1" hangingPunct="1"/>
            <a:endParaRPr lang="en-US" smtClean="0"/>
          </a:p>
        </p:txBody>
      </p:sp>
      <p:sp>
        <p:nvSpPr>
          <p:cNvPr id="7373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3667BA04-3EA6-4ECA-A4F5-1B514C5CC9B0}" type="slidenum">
              <a:rPr lang="en-US" u="none" smtClean="0"/>
              <a:pPr/>
              <a:t>56</a:t>
            </a:fld>
            <a:endParaRPr lang="en-US" u="none" smtClean="0"/>
          </a:p>
        </p:txBody>
      </p:sp>
      <p:sp>
        <p:nvSpPr>
          <p:cNvPr id="294915" name="Text Box 3"/>
          <p:cNvSpPr txBox="1">
            <a:spLocks noChangeArrowheads="1"/>
          </p:cNvSpPr>
          <p:nvPr/>
        </p:nvSpPr>
        <p:spPr bwMode="auto">
          <a:xfrm>
            <a:off x="457200" y="1109662"/>
            <a:ext cx="872013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pPr>
              <a:buFontTx/>
              <a:buChar char="•"/>
            </a:pPr>
            <a:r>
              <a:rPr lang="en-US" sz="2000" u="none" dirty="0">
                <a:solidFill>
                  <a:srgbClr val="000066"/>
                </a:solidFill>
              </a:rPr>
              <a:t> </a:t>
            </a:r>
            <a:r>
              <a:rPr lang="en-US" sz="2400" u="none" dirty="0">
                <a:solidFill>
                  <a:srgbClr val="000066"/>
                </a:solidFill>
              </a:rPr>
              <a:t>We say that a </a:t>
            </a:r>
            <a:r>
              <a:rPr lang="en-US" sz="2400" u="none" dirty="0">
                <a:solidFill>
                  <a:srgbClr val="0000FF"/>
                </a:solidFill>
              </a:rPr>
              <a:t>set S of examples</a:t>
            </a:r>
            <a:r>
              <a:rPr lang="en-US" sz="2400" u="none" dirty="0">
                <a:solidFill>
                  <a:srgbClr val="000066"/>
                </a:solidFill>
              </a:rPr>
              <a:t> </a:t>
            </a:r>
            <a:r>
              <a:rPr lang="en-US" sz="2400" u="none" dirty="0">
                <a:solidFill>
                  <a:srgbClr val="A50021"/>
                </a:solidFill>
              </a:rPr>
              <a:t>is shattered</a:t>
            </a:r>
            <a:r>
              <a:rPr lang="en-US" sz="2400" u="none" dirty="0">
                <a:solidFill>
                  <a:srgbClr val="000066"/>
                </a:solidFill>
              </a:rPr>
              <a:t> by a </a:t>
            </a:r>
            <a:r>
              <a:rPr lang="en-US" sz="2400" u="none" dirty="0">
                <a:solidFill>
                  <a:srgbClr val="0000FF"/>
                </a:solidFill>
              </a:rPr>
              <a:t>set of functions H</a:t>
            </a:r>
            <a:r>
              <a:rPr lang="en-US" sz="2400" u="none" dirty="0">
                <a:solidFill>
                  <a:srgbClr val="000066"/>
                </a:solidFill>
              </a:rPr>
              <a:t> if </a:t>
            </a:r>
          </a:p>
          <a:p>
            <a:r>
              <a:rPr lang="en-US" sz="2400" u="none" dirty="0">
                <a:solidFill>
                  <a:srgbClr val="000066"/>
                </a:solidFill>
              </a:rPr>
              <a:t>   </a:t>
            </a:r>
            <a:r>
              <a:rPr lang="en-US" sz="2400" u="none" dirty="0">
                <a:solidFill>
                  <a:srgbClr val="0000FF"/>
                </a:solidFill>
              </a:rPr>
              <a:t>for every partition</a:t>
            </a:r>
            <a:r>
              <a:rPr lang="en-US" sz="2400" u="none" dirty="0">
                <a:solidFill>
                  <a:srgbClr val="000066"/>
                </a:solidFill>
              </a:rPr>
              <a:t> of the examples in S into positive and negative examples</a:t>
            </a:r>
          </a:p>
          <a:p>
            <a:r>
              <a:rPr lang="en-US" sz="2400" u="none" dirty="0">
                <a:solidFill>
                  <a:srgbClr val="000066"/>
                </a:solidFill>
              </a:rPr>
              <a:t>   </a:t>
            </a:r>
            <a:r>
              <a:rPr lang="en-US" sz="2400" u="none" dirty="0">
                <a:solidFill>
                  <a:srgbClr val="0000FF"/>
                </a:solidFill>
              </a:rPr>
              <a:t>there is a function</a:t>
            </a:r>
            <a:r>
              <a:rPr lang="en-US" sz="2400" u="none" dirty="0">
                <a:solidFill>
                  <a:srgbClr val="000066"/>
                </a:solidFill>
              </a:rPr>
              <a:t> in H that gives exactly these labels to the examples</a:t>
            </a:r>
          </a:p>
          <a:p>
            <a:endParaRPr lang="en-US" sz="2400" u="none" dirty="0">
              <a:solidFill>
                <a:srgbClr val="000066"/>
              </a:solidFill>
            </a:endParaRPr>
          </a:p>
          <a:p>
            <a:pPr>
              <a:buFontTx/>
              <a:buChar char="•"/>
            </a:pPr>
            <a:r>
              <a:rPr lang="en-US" sz="2400" u="none" dirty="0">
                <a:solidFill>
                  <a:srgbClr val="000066"/>
                </a:solidFill>
              </a:rPr>
              <a:t> The </a:t>
            </a:r>
            <a:r>
              <a:rPr lang="en-US" sz="2400" u="none" dirty="0">
                <a:solidFill>
                  <a:srgbClr val="A50021"/>
                </a:solidFill>
              </a:rPr>
              <a:t>VC dimension</a:t>
            </a:r>
            <a:r>
              <a:rPr lang="en-US" sz="2400" u="none" dirty="0">
                <a:solidFill>
                  <a:srgbClr val="000066"/>
                </a:solidFill>
              </a:rPr>
              <a:t> of hypothesis space</a:t>
            </a:r>
            <a:r>
              <a:rPr lang="en-US" sz="2400" u="none" dirty="0">
                <a:solidFill>
                  <a:srgbClr val="0000FF"/>
                </a:solidFill>
              </a:rPr>
              <a:t> H</a:t>
            </a:r>
            <a:r>
              <a:rPr lang="en-US" sz="2400" u="none" dirty="0">
                <a:solidFill>
                  <a:srgbClr val="000066"/>
                </a:solidFill>
              </a:rPr>
              <a:t> over instance space </a:t>
            </a:r>
            <a:r>
              <a:rPr lang="en-US" sz="2400" u="none" dirty="0">
                <a:solidFill>
                  <a:srgbClr val="0000FF"/>
                </a:solidFill>
              </a:rPr>
              <a:t>X</a:t>
            </a:r>
            <a:r>
              <a:rPr lang="en-US" sz="2400" u="none" dirty="0">
                <a:solidFill>
                  <a:srgbClr val="000066"/>
                </a:solidFill>
              </a:rPr>
              <a:t> </a:t>
            </a:r>
          </a:p>
          <a:p>
            <a:r>
              <a:rPr lang="en-US" sz="2400" u="none" dirty="0">
                <a:solidFill>
                  <a:srgbClr val="000066"/>
                </a:solidFill>
              </a:rPr>
              <a:t>    is the size of the </a:t>
            </a:r>
            <a:r>
              <a:rPr lang="en-US" sz="2400" u="none" dirty="0">
                <a:solidFill>
                  <a:srgbClr val="0000FF"/>
                </a:solidFill>
              </a:rPr>
              <a:t>largest finite subset of X that is shattered by H.</a:t>
            </a:r>
          </a:p>
          <a:p>
            <a:r>
              <a:rPr lang="en-US" sz="2400" u="none" dirty="0">
                <a:solidFill>
                  <a:srgbClr val="000066"/>
                </a:solidFill>
              </a:rPr>
              <a:t>  </a:t>
            </a:r>
          </a:p>
          <a:p>
            <a:pPr>
              <a:buFontTx/>
              <a:buChar char="•"/>
            </a:pPr>
            <a:r>
              <a:rPr lang="en-US" sz="2400" u="none" dirty="0">
                <a:solidFill>
                  <a:srgbClr val="000066"/>
                </a:solidFill>
              </a:rPr>
              <a:t>  If  </a:t>
            </a:r>
            <a:r>
              <a:rPr lang="en-US" sz="2400" u="none" dirty="0">
                <a:solidFill>
                  <a:srgbClr val="0000FF"/>
                </a:solidFill>
              </a:rPr>
              <a:t>there exists</a:t>
            </a:r>
            <a:r>
              <a:rPr lang="en-US" sz="2400" u="none" dirty="0">
                <a:solidFill>
                  <a:srgbClr val="000066"/>
                </a:solidFill>
              </a:rPr>
              <a:t> a subset of size </a:t>
            </a:r>
            <a:r>
              <a:rPr lang="en-US" sz="2400" u="none" dirty="0">
                <a:solidFill>
                  <a:srgbClr val="0000FF"/>
                </a:solidFill>
              </a:rPr>
              <a:t>d</a:t>
            </a:r>
            <a:r>
              <a:rPr lang="en-US" sz="2400" u="none" dirty="0">
                <a:solidFill>
                  <a:srgbClr val="000066"/>
                </a:solidFill>
              </a:rPr>
              <a:t> that can be shattered, then </a:t>
            </a:r>
            <a:r>
              <a:rPr lang="en-US" sz="2400" u="none" dirty="0">
                <a:solidFill>
                  <a:srgbClr val="0000FF"/>
                </a:solidFill>
              </a:rPr>
              <a:t>VC(H) &gt;=d</a:t>
            </a:r>
            <a:endParaRPr lang="en-US" sz="2400" u="none" dirty="0">
              <a:solidFill>
                <a:srgbClr val="000066"/>
              </a:solidFill>
            </a:endParaRPr>
          </a:p>
          <a:p>
            <a:pPr>
              <a:buFontTx/>
              <a:buChar char="•"/>
            </a:pPr>
            <a:r>
              <a:rPr lang="en-US" sz="2400" u="none" dirty="0">
                <a:solidFill>
                  <a:srgbClr val="000066"/>
                </a:solidFill>
              </a:rPr>
              <a:t>  If </a:t>
            </a:r>
            <a:r>
              <a:rPr lang="en-US" sz="2400" u="none" dirty="0">
                <a:solidFill>
                  <a:srgbClr val="CC66FF"/>
                </a:solidFill>
              </a:rPr>
              <a:t>no subset of size</a:t>
            </a:r>
            <a:r>
              <a:rPr lang="en-US" sz="2400" u="none" dirty="0">
                <a:solidFill>
                  <a:srgbClr val="000066"/>
                </a:solidFill>
              </a:rPr>
              <a:t> </a:t>
            </a:r>
            <a:r>
              <a:rPr lang="en-US" sz="2400" u="none" dirty="0">
                <a:solidFill>
                  <a:srgbClr val="0000FF"/>
                </a:solidFill>
              </a:rPr>
              <a:t>d</a:t>
            </a:r>
            <a:r>
              <a:rPr lang="en-US" sz="2400" u="none" dirty="0">
                <a:solidFill>
                  <a:srgbClr val="000066"/>
                </a:solidFill>
              </a:rPr>
              <a:t> </a:t>
            </a:r>
            <a:r>
              <a:rPr lang="en-US" sz="2400" u="none" dirty="0">
                <a:solidFill>
                  <a:srgbClr val="CC66FF"/>
                </a:solidFill>
              </a:rPr>
              <a:t>can be shattered</a:t>
            </a:r>
            <a:r>
              <a:rPr lang="en-US" sz="2400" u="none" dirty="0">
                <a:solidFill>
                  <a:srgbClr val="000066"/>
                </a:solidFill>
              </a:rPr>
              <a:t>, then </a:t>
            </a:r>
            <a:r>
              <a:rPr lang="en-US" sz="2400" u="none" dirty="0">
                <a:solidFill>
                  <a:srgbClr val="0000FF"/>
                </a:solidFill>
              </a:rPr>
              <a:t>VC(H) &lt; d</a:t>
            </a:r>
          </a:p>
          <a:p>
            <a:pPr>
              <a:buFontTx/>
              <a:buChar char="•"/>
            </a:pPr>
            <a:endParaRPr lang="en-US" sz="2400" u="none" dirty="0">
              <a:solidFill>
                <a:srgbClr val="000066"/>
              </a:solidFill>
            </a:endParaRPr>
          </a:p>
          <a:p>
            <a:r>
              <a:rPr lang="en-US" sz="2400" dirty="0">
                <a:solidFill>
                  <a:srgbClr val="000066"/>
                </a:solidFill>
              </a:rPr>
              <a:t>VC(Half intervals) = 1</a:t>
            </a:r>
            <a:r>
              <a:rPr lang="en-US" sz="2400" u="none" dirty="0">
                <a:solidFill>
                  <a:srgbClr val="000066"/>
                </a:solidFill>
              </a:rPr>
              <a:t>                     (</a:t>
            </a:r>
            <a:r>
              <a:rPr lang="en-US" sz="2400" u="none" dirty="0">
                <a:solidFill>
                  <a:srgbClr val="0000FF"/>
                </a:solidFill>
              </a:rPr>
              <a:t>no</a:t>
            </a:r>
            <a:r>
              <a:rPr lang="en-US" sz="2400" u="none" dirty="0">
                <a:solidFill>
                  <a:srgbClr val="000066"/>
                </a:solidFill>
              </a:rPr>
              <a:t> subset of size </a:t>
            </a:r>
            <a:r>
              <a:rPr lang="en-US" sz="2400" u="none" dirty="0">
                <a:solidFill>
                  <a:srgbClr val="0000FF"/>
                </a:solidFill>
              </a:rPr>
              <a:t>2</a:t>
            </a:r>
            <a:r>
              <a:rPr lang="en-US" sz="2400" u="none" dirty="0">
                <a:solidFill>
                  <a:srgbClr val="000066"/>
                </a:solidFill>
              </a:rPr>
              <a:t> can be shattered)</a:t>
            </a:r>
            <a:endParaRPr lang="en-US" sz="2400" dirty="0">
              <a:solidFill>
                <a:srgbClr val="000066"/>
              </a:solidFill>
            </a:endParaRPr>
          </a:p>
          <a:p>
            <a:r>
              <a:rPr lang="en-US" sz="2400" dirty="0">
                <a:solidFill>
                  <a:srgbClr val="000066"/>
                </a:solidFill>
              </a:rPr>
              <a:t>VC( Intervals) = 2</a:t>
            </a:r>
            <a:r>
              <a:rPr lang="en-US" sz="2400" u="none" dirty="0">
                <a:solidFill>
                  <a:srgbClr val="000066"/>
                </a:solidFill>
              </a:rPr>
              <a:t>                          (</a:t>
            </a:r>
            <a:r>
              <a:rPr lang="en-US" sz="2400" u="none" dirty="0">
                <a:solidFill>
                  <a:srgbClr val="0000FF"/>
                </a:solidFill>
              </a:rPr>
              <a:t>no</a:t>
            </a:r>
            <a:r>
              <a:rPr lang="en-US" sz="2400" u="none" dirty="0">
                <a:solidFill>
                  <a:srgbClr val="000066"/>
                </a:solidFill>
              </a:rPr>
              <a:t> subset of size </a:t>
            </a:r>
            <a:r>
              <a:rPr lang="en-US" sz="2400" u="none" dirty="0">
                <a:solidFill>
                  <a:srgbClr val="0000FF"/>
                </a:solidFill>
              </a:rPr>
              <a:t>3</a:t>
            </a:r>
            <a:r>
              <a:rPr lang="en-US" sz="2400" u="none" dirty="0">
                <a:solidFill>
                  <a:srgbClr val="000066"/>
                </a:solidFill>
              </a:rPr>
              <a:t> can be shattered)</a:t>
            </a:r>
          </a:p>
          <a:p>
            <a:r>
              <a:rPr lang="en-US" sz="2400" dirty="0">
                <a:solidFill>
                  <a:srgbClr val="000066"/>
                </a:solidFill>
              </a:rPr>
              <a:t>VC(Half-spaces in the plane) = 3</a:t>
            </a:r>
            <a:r>
              <a:rPr lang="en-US" sz="2400" u="none" dirty="0">
                <a:solidFill>
                  <a:srgbClr val="000066"/>
                </a:solidFill>
              </a:rPr>
              <a:t>    (</a:t>
            </a:r>
            <a:r>
              <a:rPr lang="en-US" sz="2400" u="none" dirty="0">
                <a:solidFill>
                  <a:srgbClr val="0000FF"/>
                </a:solidFill>
              </a:rPr>
              <a:t>no</a:t>
            </a:r>
            <a:r>
              <a:rPr lang="en-US" sz="2400" u="none" dirty="0">
                <a:solidFill>
                  <a:srgbClr val="000066"/>
                </a:solidFill>
              </a:rPr>
              <a:t> subset of size </a:t>
            </a:r>
            <a:r>
              <a:rPr lang="en-US" sz="2400" u="none" dirty="0">
                <a:solidFill>
                  <a:srgbClr val="0000FF"/>
                </a:solidFill>
              </a:rPr>
              <a:t>4</a:t>
            </a:r>
            <a:r>
              <a:rPr lang="en-US" sz="2400" u="none" dirty="0">
                <a:solidFill>
                  <a:srgbClr val="000066"/>
                </a:solidFill>
              </a:rPr>
              <a:t> can be shattered)</a:t>
            </a:r>
            <a:endParaRPr lang="en-US" sz="2400" dirty="0">
              <a:solidFill>
                <a:srgbClr val="000066"/>
              </a:solidFill>
            </a:endParaRPr>
          </a:p>
          <a:p>
            <a:endParaRPr lang="en-US" sz="2400" u="none" dirty="0">
              <a:solidFill>
                <a:srgbClr val="000066"/>
              </a:solidFill>
            </a:endParaRPr>
          </a:p>
        </p:txBody>
      </p:sp>
      <p:sp>
        <p:nvSpPr>
          <p:cNvPr id="294916" name="AutoShape 4"/>
          <p:cNvSpPr>
            <a:spLocks noChangeArrowheads="1"/>
          </p:cNvSpPr>
          <p:nvPr/>
        </p:nvSpPr>
        <p:spPr bwMode="auto">
          <a:xfrm>
            <a:off x="5181600" y="3398837"/>
            <a:ext cx="3733800" cy="304800"/>
          </a:xfrm>
          <a:prstGeom prst="wedgeRoundRectCallout">
            <a:avLst>
              <a:gd name="adj1" fmla="val -68833"/>
              <a:gd name="adj2" fmla="val -84375"/>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sz="1600" u="none" dirty="0">
                <a:effectLst>
                  <a:outerShdw blurRad="38100" dist="38100" dir="2700000" algn="tl">
                    <a:srgbClr val="FFFFFF"/>
                  </a:outerShdw>
                </a:effectLst>
              </a:rPr>
              <a:t>Even if only one subset of this size does it!</a:t>
            </a:r>
          </a:p>
        </p:txBody>
      </p:sp>
      <p:sp>
        <p:nvSpPr>
          <p:cNvPr id="7" name="AutoShape 4"/>
          <p:cNvSpPr>
            <a:spLocks noChangeArrowheads="1"/>
          </p:cNvSpPr>
          <p:nvPr/>
        </p:nvSpPr>
        <p:spPr bwMode="auto">
          <a:xfrm>
            <a:off x="914400" y="6161087"/>
            <a:ext cx="3048000" cy="304800"/>
          </a:xfrm>
          <a:prstGeom prst="wedgeRoundRectCallout">
            <a:avLst>
              <a:gd name="adj1" fmla="val -16564"/>
              <a:gd name="adj2" fmla="val -133629"/>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sz="1600" u="none" dirty="0" smtClean="0">
                <a:effectLst>
                  <a:outerShdw blurRad="38100" dist="38100" dir="2700000" algn="tl">
                    <a:srgbClr val="FFFFFF"/>
                  </a:outerShdw>
                </a:effectLst>
              </a:rPr>
              <a:t>Some are shattered, but some are not</a:t>
            </a:r>
            <a:endParaRPr lang="en-US" sz="1600" u="none" dirty="0">
              <a:effectLst>
                <a:outerShdw blurRad="38100" dist="38100" dir="2700000" algn="tl">
                  <a:srgbClr val="FFFFFF"/>
                </a:outerShdw>
              </a:effectLst>
            </a:endParaRPr>
          </a:p>
        </p:txBody>
      </p:sp>
    </p:spTree>
    <p:extLst>
      <p:ext uri="{BB962C8B-B14F-4D97-AF65-F5344CB8AC3E}">
        <p14:creationId xmlns:p14="http://schemas.microsoft.com/office/powerpoint/2010/main" val="236445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49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49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49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491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491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4915">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a:xfrm>
            <a:off x="457200" y="274638"/>
            <a:ext cx="8458200" cy="1143000"/>
          </a:xfrm>
        </p:spPr>
        <p:txBody>
          <a:bodyPr/>
          <a:lstStyle/>
          <a:p>
            <a:pPr eaLnBrk="1" hangingPunct="1"/>
            <a:r>
              <a:rPr lang="en-US" dirty="0" smtClean="0"/>
              <a:t>Sample Complexity &amp; VC Dimension</a:t>
            </a:r>
          </a:p>
        </p:txBody>
      </p:sp>
      <p:sp>
        <p:nvSpPr>
          <p:cNvPr id="74755" name="Content Placeholder 5"/>
          <p:cNvSpPr>
            <a:spLocks noGrp="1"/>
          </p:cNvSpPr>
          <p:nvPr>
            <p:ph idx="1"/>
          </p:nvPr>
        </p:nvSpPr>
        <p:spPr>
          <a:xfrm>
            <a:off x="1524000" y="1798637"/>
            <a:ext cx="7162800" cy="4525963"/>
          </a:xfrm>
        </p:spPr>
        <p:txBody>
          <a:bodyPr/>
          <a:lstStyle/>
          <a:p>
            <a:pPr eaLnBrk="1" hangingPunct="1"/>
            <a:endParaRPr lang="en-US" smtClean="0"/>
          </a:p>
        </p:txBody>
      </p:sp>
      <p:sp>
        <p:nvSpPr>
          <p:cNvPr id="7475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9EC63E3D-4F7B-49D8-AF49-4BF73BDA2466}" type="slidenum">
              <a:rPr lang="en-US" u="none" smtClean="0"/>
              <a:pPr/>
              <a:t>57</a:t>
            </a:fld>
            <a:endParaRPr lang="en-US" u="none" smtClean="0"/>
          </a:p>
        </p:txBody>
      </p:sp>
      <p:sp>
        <p:nvSpPr>
          <p:cNvPr id="295942" name="AutoShape 6"/>
          <p:cNvSpPr>
            <a:spLocks noChangeArrowheads="1"/>
          </p:cNvSpPr>
          <p:nvPr/>
        </p:nvSpPr>
        <p:spPr bwMode="auto">
          <a:xfrm>
            <a:off x="7620000" y="4541837"/>
            <a:ext cx="1295400" cy="838200"/>
          </a:xfrm>
          <a:prstGeom prst="wedgeRoundRectCallout">
            <a:avLst>
              <a:gd name="adj1" fmla="val -357231"/>
              <a:gd name="adj2" fmla="val -153407"/>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sz="1600" u="none">
                <a:effectLst>
                  <a:outerShdw blurRad="38100" dist="38100" dir="2700000" algn="tl">
                    <a:srgbClr val="FFFFFF"/>
                  </a:outerShdw>
                </a:effectLst>
              </a:rPr>
              <a:t>What if H is finite?</a:t>
            </a:r>
          </a:p>
        </p:txBody>
      </p:sp>
      <p:sp>
        <p:nvSpPr>
          <p:cNvPr id="295939" name="Text Box 3"/>
          <p:cNvSpPr txBox="1">
            <a:spLocks noChangeArrowheads="1"/>
          </p:cNvSpPr>
          <p:nvPr/>
        </p:nvSpPr>
        <p:spPr bwMode="auto">
          <a:xfrm>
            <a:off x="228600" y="1109662"/>
            <a:ext cx="881538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pPr>
              <a:buFontTx/>
              <a:buChar char="•"/>
            </a:pPr>
            <a:r>
              <a:rPr lang="en-US" sz="2000" u="none">
                <a:solidFill>
                  <a:srgbClr val="000066"/>
                </a:solidFill>
              </a:rPr>
              <a:t> </a:t>
            </a:r>
            <a:r>
              <a:rPr lang="en-US" sz="2400" u="none">
                <a:solidFill>
                  <a:srgbClr val="000066"/>
                </a:solidFill>
              </a:rPr>
              <a:t>Using VC(H) as a measure of expressiveness we have an </a:t>
            </a:r>
            <a:r>
              <a:rPr lang="en-US" sz="2400" u="none">
                <a:solidFill>
                  <a:srgbClr val="0000FF"/>
                </a:solidFill>
              </a:rPr>
              <a:t>Occam algorithm</a:t>
            </a:r>
            <a:endParaRPr lang="en-US" sz="2400" u="none">
              <a:solidFill>
                <a:srgbClr val="000066"/>
              </a:solidFill>
            </a:endParaRPr>
          </a:p>
          <a:p>
            <a:r>
              <a:rPr lang="en-US" sz="2400" u="none">
                <a:solidFill>
                  <a:srgbClr val="000066"/>
                </a:solidFill>
              </a:rPr>
              <a:t>   for infinite hypothesis spaces.</a:t>
            </a:r>
          </a:p>
          <a:p>
            <a:endParaRPr lang="en-US" sz="2400" u="none">
              <a:solidFill>
                <a:srgbClr val="000066"/>
              </a:solidFill>
            </a:endParaRPr>
          </a:p>
          <a:p>
            <a:pPr>
              <a:buFontTx/>
              <a:buChar char="•"/>
            </a:pPr>
            <a:r>
              <a:rPr lang="en-US" sz="2400" u="none">
                <a:solidFill>
                  <a:srgbClr val="000066"/>
                </a:solidFill>
              </a:rPr>
              <a:t>    Given a sample D of </a:t>
            </a:r>
            <a:r>
              <a:rPr lang="en-US" sz="2400" u="none">
                <a:solidFill>
                  <a:srgbClr val="0000FF"/>
                </a:solidFill>
              </a:rPr>
              <a:t>m</a:t>
            </a:r>
            <a:r>
              <a:rPr lang="en-US" sz="2400" u="none">
                <a:solidFill>
                  <a:srgbClr val="000066"/>
                </a:solidFill>
              </a:rPr>
              <a:t> examples</a:t>
            </a:r>
          </a:p>
          <a:p>
            <a:pPr>
              <a:buFontTx/>
              <a:buChar char="•"/>
            </a:pPr>
            <a:r>
              <a:rPr lang="en-US" sz="2400" u="none">
                <a:solidFill>
                  <a:srgbClr val="000066"/>
                </a:solidFill>
              </a:rPr>
              <a:t>      Find some </a:t>
            </a:r>
            <a:r>
              <a:rPr lang="en-US" sz="2400" u="none">
                <a:solidFill>
                  <a:srgbClr val="0000FF"/>
                </a:solidFill>
                <a:sym typeface="Symbol" pitchFamily="18" charset="2"/>
              </a:rPr>
              <a:t>h   H</a:t>
            </a:r>
            <a:r>
              <a:rPr lang="en-US" sz="2400" u="none">
                <a:solidFill>
                  <a:srgbClr val="000066"/>
                </a:solidFill>
                <a:sym typeface="Symbol" pitchFamily="18" charset="2"/>
              </a:rPr>
              <a:t>  that is </a:t>
            </a:r>
            <a:r>
              <a:rPr lang="en-US" sz="2400" u="none">
                <a:solidFill>
                  <a:srgbClr val="0000FF"/>
                </a:solidFill>
                <a:sym typeface="Symbol" pitchFamily="18" charset="2"/>
              </a:rPr>
              <a:t>consistent </a:t>
            </a:r>
            <a:r>
              <a:rPr lang="en-US" sz="2400" u="none">
                <a:solidFill>
                  <a:srgbClr val="000066"/>
                </a:solidFill>
                <a:sym typeface="Symbol" pitchFamily="18" charset="2"/>
              </a:rPr>
              <a:t>with all </a:t>
            </a:r>
            <a:r>
              <a:rPr lang="en-US" sz="2400" u="none">
                <a:solidFill>
                  <a:srgbClr val="0000FF"/>
                </a:solidFill>
                <a:sym typeface="Symbol" pitchFamily="18" charset="2"/>
              </a:rPr>
              <a:t>m</a:t>
            </a:r>
            <a:r>
              <a:rPr lang="en-US" sz="2400" u="none">
                <a:solidFill>
                  <a:srgbClr val="000066"/>
                </a:solidFill>
                <a:sym typeface="Symbol" pitchFamily="18" charset="2"/>
              </a:rPr>
              <a:t> examples</a:t>
            </a:r>
            <a:endParaRPr lang="en-US" sz="2400" u="none">
              <a:solidFill>
                <a:srgbClr val="000066"/>
              </a:solidFill>
            </a:endParaRPr>
          </a:p>
          <a:p>
            <a:pPr>
              <a:buFontTx/>
              <a:buChar char="•"/>
            </a:pPr>
            <a:r>
              <a:rPr lang="en-US" sz="2400" u="none">
                <a:solidFill>
                  <a:srgbClr val="000066"/>
                </a:solidFill>
              </a:rPr>
              <a:t>      If </a:t>
            </a:r>
          </a:p>
          <a:p>
            <a:pPr>
              <a:buFontTx/>
              <a:buChar char="•"/>
            </a:pPr>
            <a:r>
              <a:rPr lang="en-US" sz="2400" u="none">
                <a:solidFill>
                  <a:srgbClr val="000066"/>
                </a:solidFill>
              </a:rPr>
              <a:t>      </a:t>
            </a:r>
          </a:p>
          <a:p>
            <a:pPr>
              <a:buFontTx/>
              <a:buChar char="•"/>
            </a:pPr>
            <a:endParaRPr lang="en-US" sz="2400" u="none">
              <a:solidFill>
                <a:srgbClr val="000066"/>
              </a:solidFill>
            </a:endParaRPr>
          </a:p>
          <a:p>
            <a:pPr>
              <a:buFontTx/>
              <a:buChar char="•"/>
            </a:pPr>
            <a:r>
              <a:rPr lang="en-US" sz="2400" u="none">
                <a:solidFill>
                  <a:srgbClr val="000066"/>
                </a:solidFill>
              </a:rPr>
              <a:t>      Then with probability at least </a:t>
            </a:r>
            <a:r>
              <a:rPr lang="en-US" sz="2400" u="none">
                <a:solidFill>
                  <a:srgbClr val="0000FF"/>
                </a:solidFill>
              </a:rPr>
              <a:t>(1-</a:t>
            </a:r>
            <a:r>
              <a:rPr lang="en-US" sz="2400" u="none">
                <a:solidFill>
                  <a:srgbClr val="0000FF"/>
                </a:solidFill>
                <a:sym typeface="Symbol" pitchFamily="18" charset="2"/>
              </a:rPr>
              <a:t>),</a:t>
            </a:r>
            <a:r>
              <a:rPr lang="en-US" sz="2400" u="none">
                <a:solidFill>
                  <a:srgbClr val="000066"/>
                </a:solidFill>
                <a:sym typeface="Symbol" pitchFamily="18" charset="2"/>
              </a:rPr>
              <a:t> </a:t>
            </a:r>
            <a:r>
              <a:rPr lang="en-US" sz="2400" u="none">
                <a:solidFill>
                  <a:srgbClr val="0000FF"/>
                </a:solidFill>
                <a:sym typeface="Symbol" pitchFamily="18" charset="2"/>
              </a:rPr>
              <a:t>h</a:t>
            </a:r>
            <a:r>
              <a:rPr lang="en-US" sz="2400" u="none">
                <a:solidFill>
                  <a:srgbClr val="000066"/>
                </a:solidFill>
                <a:sym typeface="Symbol" pitchFamily="18" charset="2"/>
              </a:rPr>
              <a:t> has error less than </a:t>
            </a:r>
            <a:r>
              <a:rPr lang="en-US" sz="2400" u="none">
                <a:solidFill>
                  <a:srgbClr val="0000FF"/>
                </a:solidFill>
                <a:sym typeface="Symbol" pitchFamily="18" charset="2"/>
              </a:rPr>
              <a:t></a:t>
            </a:r>
            <a:r>
              <a:rPr lang="en-US" sz="2400" u="none">
                <a:solidFill>
                  <a:srgbClr val="000066"/>
                </a:solidFill>
                <a:sym typeface="Symbol" pitchFamily="18" charset="2"/>
              </a:rPr>
              <a:t>.</a:t>
            </a:r>
          </a:p>
          <a:p>
            <a:pPr>
              <a:buFontTx/>
              <a:buChar char="•"/>
            </a:pPr>
            <a:endParaRPr lang="en-US" sz="2400" u="none">
              <a:solidFill>
                <a:srgbClr val="000066"/>
              </a:solidFill>
              <a:sym typeface="Symbol" pitchFamily="18" charset="2"/>
            </a:endParaRPr>
          </a:p>
          <a:p>
            <a:r>
              <a:rPr lang="en-US" sz="2400" u="none">
                <a:solidFill>
                  <a:srgbClr val="000066"/>
                </a:solidFill>
                <a:sym typeface="Symbol" pitchFamily="18" charset="2"/>
              </a:rPr>
              <a:t> (that is, if </a:t>
            </a:r>
            <a:r>
              <a:rPr lang="en-US" sz="2400" u="none">
                <a:solidFill>
                  <a:srgbClr val="0000FF"/>
                </a:solidFill>
                <a:sym typeface="Symbol" pitchFamily="18" charset="2"/>
              </a:rPr>
              <a:t>m</a:t>
            </a:r>
            <a:r>
              <a:rPr lang="en-US" sz="2400" u="none">
                <a:solidFill>
                  <a:srgbClr val="000066"/>
                </a:solidFill>
                <a:sym typeface="Symbol" pitchFamily="18" charset="2"/>
              </a:rPr>
              <a:t> is polynomial we have a </a:t>
            </a:r>
            <a:r>
              <a:rPr lang="en-US" sz="2400" u="none">
                <a:solidFill>
                  <a:srgbClr val="0000FF"/>
                </a:solidFill>
                <a:sym typeface="Symbol" pitchFamily="18" charset="2"/>
              </a:rPr>
              <a:t>PAC</a:t>
            </a:r>
            <a:r>
              <a:rPr lang="en-US" sz="2400" u="none">
                <a:solidFill>
                  <a:srgbClr val="000066"/>
                </a:solidFill>
                <a:sym typeface="Symbol" pitchFamily="18" charset="2"/>
              </a:rPr>
              <a:t> learning algorithm;</a:t>
            </a:r>
          </a:p>
          <a:p>
            <a:r>
              <a:rPr lang="en-US" sz="2400" u="none">
                <a:solidFill>
                  <a:srgbClr val="000066"/>
                </a:solidFill>
                <a:sym typeface="Symbol" pitchFamily="18" charset="2"/>
              </a:rPr>
              <a:t> to be efficient, we need to produce the hypothesis </a:t>
            </a:r>
            <a:r>
              <a:rPr lang="en-US" sz="2400" u="none">
                <a:solidFill>
                  <a:srgbClr val="0000FF"/>
                </a:solidFill>
                <a:sym typeface="Symbol" pitchFamily="18" charset="2"/>
              </a:rPr>
              <a:t>h</a:t>
            </a:r>
            <a:r>
              <a:rPr lang="en-US" sz="2400" u="none">
                <a:solidFill>
                  <a:srgbClr val="000066"/>
                </a:solidFill>
                <a:sym typeface="Symbol" pitchFamily="18" charset="2"/>
              </a:rPr>
              <a:t> efficiently. </a:t>
            </a:r>
          </a:p>
          <a:p>
            <a:pPr>
              <a:buFontTx/>
              <a:buChar char="•"/>
            </a:pPr>
            <a:endParaRPr lang="en-US" sz="2400" u="none">
              <a:solidFill>
                <a:srgbClr val="000066"/>
              </a:solidFill>
              <a:sym typeface="Symbol" pitchFamily="18" charset="2"/>
            </a:endParaRPr>
          </a:p>
          <a:p>
            <a:pPr>
              <a:buFontTx/>
              <a:buChar char="•"/>
            </a:pPr>
            <a:r>
              <a:rPr lang="en-US" sz="2400" u="none">
                <a:solidFill>
                  <a:srgbClr val="000066"/>
                </a:solidFill>
                <a:sym typeface="Symbol" pitchFamily="18" charset="2"/>
              </a:rPr>
              <a:t> Notice that to shatter</a:t>
            </a:r>
            <a:r>
              <a:rPr lang="en-US" sz="2400" u="none">
                <a:solidFill>
                  <a:srgbClr val="0000FF"/>
                </a:solidFill>
                <a:sym typeface="Symbol" pitchFamily="18" charset="2"/>
              </a:rPr>
              <a:t> m</a:t>
            </a:r>
            <a:r>
              <a:rPr lang="en-US" sz="2400" u="none">
                <a:solidFill>
                  <a:srgbClr val="000066"/>
                </a:solidFill>
                <a:sym typeface="Symbol" pitchFamily="18" charset="2"/>
              </a:rPr>
              <a:t> examples it must be that: </a:t>
            </a:r>
            <a:r>
              <a:rPr lang="en-US" sz="2400" u="none">
                <a:solidFill>
                  <a:srgbClr val="0000FF"/>
                </a:solidFill>
                <a:sym typeface="Symbol" pitchFamily="18" charset="2"/>
              </a:rPr>
              <a:t>|H|&gt;2</a:t>
            </a:r>
            <a:r>
              <a:rPr lang="en-US" sz="2400" u="none" baseline="30000">
                <a:solidFill>
                  <a:srgbClr val="0000FF"/>
                </a:solidFill>
                <a:sym typeface="Symbol" pitchFamily="18" charset="2"/>
              </a:rPr>
              <a:t>m</a:t>
            </a:r>
            <a:r>
              <a:rPr lang="en-US" sz="2400" u="none">
                <a:solidFill>
                  <a:srgbClr val="000066"/>
                </a:solidFill>
                <a:sym typeface="Symbol" pitchFamily="18" charset="2"/>
              </a:rPr>
              <a:t>, so </a:t>
            </a:r>
            <a:r>
              <a:rPr lang="en-US" sz="2400" u="none">
                <a:solidFill>
                  <a:srgbClr val="0000FF"/>
                </a:solidFill>
                <a:sym typeface="Symbol" pitchFamily="18" charset="2"/>
              </a:rPr>
              <a:t>log(|H|)</a:t>
            </a:r>
            <a:r>
              <a:rPr lang="en-US" sz="2400" u="none">
                <a:latin typeface="cmsy10" pitchFamily="34" charset="0"/>
                <a:sym typeface="Symbol" pitchFamily="18" charset="2"/>
              </a:rPr>
              <a:t>¸</a:t>
            </a:r>
            <a:r>
              <a:rPr lang="en-US" sz="2400" u="none">
                <a:solidFill>
                  <a:srgbClr val="0000FF"/>
                </a:solidFill>
                <a:sym typeface="Symbol" pitchFamily="18" charset="2"/>
              </a:rPr>
              <a:t>VC(H)</a:t>
            </a:r>
          </a:p>
        </p:txBody>
      </p:sp>
      <p:graphicFrame>
        <p:nvGraphicFramePr>
          <p:cNvPr id="74760" name="Object 4"/>
          <p:cNvGraphicFramePr>
            <a:graphicFrameLocks noChangeAspect="1"/>
          </p:cNvGraphicFramePr>
          <p:nvPr>
            <p:extLst/>
          </p:nvPr>
        </p:nvGraphicFramePr>
        <p:xfrm>
          <a:off x="2363788" y="3157537"/>
          <a:ext cx="4157662" cy="774700"/>
        </p:xfrm>
        <a:graphic>
          <a:graphicData uri="http://schemas.openxmlformats.org/presentationml/2006/ole">
            <mc:AlternateContent xmlns:mc="http://schemas.openxmlformats.org/markup-compatibility/2006">
              <mc:Choice xmlns:v="urn:schemas-microsoft-com:vml" Requires="v">
                <p:oleObj spid="_x0000_s32772" name="משוואה" r:id="rId4" imgW="2076512" imgH="362070" progId="Equation.3">
                  <p:embed/>
                </p:oleObj>
              </mc:Choice>
              <mc:Fallback>
                <p:oleObj name="משוואה" r:id="rId4" imgW="2076512" imgH="362070" progId="Equation.3">
                  <p:embed/>
                  <p:pic>
                    <p:nvPicPr>
                      <p:cNvPr id="747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88" y="3157537"/>
                        <a:ext cx="4157662" cy="774700"/>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488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59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title"/>
          </p:nvPr>
        </p:nvSpPr>
        <p:spPr/>
        <p:txBody>
          <a:bodyPr/>
          <a:lstStyle/>
          <a:p>
            <a:pPr eaLnBrk="1" hangingPunct="1"/>
            <a:r>
              <a:rPr lang="en-US" dirty="0" smtClean="0"/>
              <a:t>Learning Rectangles</a:t>
            </a:r>
          </a:p>
        </p:txBody>
      </p:sp>
      <p:sp>
        <p:nvSpPr>
          <p:cNvPr id="80899" name="Content Placeholder 5"/>
          <p:cNvSpPr>
            <a:spLocks noGrp="1"/>
          </p:cNvSpPr>
          <p:nvPr>
            <p:ph idx="1"/>
          </p:nvPr>
        </p:nvSpPr>
        <p:spPr>
          <a:xfrm>
            <a:off x="1524000" y="1798637"/>
            <a:ext cx="7162800" cy="4525963"/>
          </a:xfrm>
        </p:spPr>
        <p:txBody>
          <a:bodyPr/>
          <a:lstStyle/>
          <a:p>
            <a:pPr eaLnBrk="1" hangingPunct="1"/>
            <a:endParaRPr lang="en-US" smtClean="0"/>
          </a:p>
        </p:txBody>
      </p:sp>
      <p:sp>
        <p:nvSpPr>
          <p:cNvPr id="8090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FBBBC171-04E1-4278-BFE9-5E674A4C8E49}" type="slidenum">
              <a:rPr lang="en-US" u="none" smtClean="0"/>
              <a:pPr/>
              <a:t>58</a:t>
            </a:fld>
            <a:endParaRPr lang="en-US" u="none" smtClean="0"/>
          </a:p>
        </p:txBody>
      </p:sp>
      <p:sp>
        <p:nvSpPr>
          <p:cNvPr id="80901" name="Text Box 2"/>
          <p:cNvSpPr txBox="1">
            <a:spLocks noChangeArrowheads="1"/>
          </p:cNvSpPr>
          <p:nvPr/>
        </p:nvSpPr>
        <p:spPr bwMode="auto">
          <a:xfrm>
            <a:off x="457200" y="1109662"/>
            <a:ext cx="834548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pPr>
              <a:buFontTx/>
              <a:buChar char="•"/>
            </a:pPr>
            <a:r>
              <a:rPr lang="en-US" sz="2000" u="none">
                <a:solidFill>
                  <a:srgbClr val="000066"/>
                </a:solidFill>
              </a:rPr>
              <a:t> </a:t>
            </a:r>
            <a:r>
              <a:rPr lang="en-US" sz="2400" u="none">
                <a:solidFill>
                  <a:srgbClr val="000066"/>
                </a:solidFill>
              </a:rPr>
              <a:t>Consider axis parallel rectangles in the real plan</a:t>
            </a:r>
          </a:p>
          <a:p>
            <a:pPr>
              <a:buFontTx/>
              <a:buChar char="•"/>
            </a:pPr>
            <a:r>
              <a:rPr lang="en-US" sz="2400" u="none">
                <a:solidFill>
                  <a:srgbClr val="000066"/>
                </a:solidFill>
              </a:rPr>
              <a:t> </a:t>
            </a:r>
            <a:r>
              <a:rPr lang="en-US" sz="2400" u="none">
                <a:solidFill>
                  <a:srgbClr val="0000FF"/>
                </a:solidFill>
              </a:rPr>
              <a:t>Can we PAC learn it ? </a:t>
            </a:r>
          </a:p>
          <a:p>
            <a:r>
              <a:rPr lang="en-US" sz="2400" u="none">
                <a:solidFill>
                  <a:srgbClr val="000066"/>
                </a:solidFill>
              </a:rPr>
              <a:t>   (1) What is the VC dimension ?</a:t>
            </a:r>
          </a:p>
          <a:p>
            <a:pPr>
              <a:buFontTx/>
              <a:buChar char="•"/>
            </a:pPr>
            <a:endParaRPr lang="en-US" sz="2400" u="none">
              <a:solidFill>
                <a:srgbClr val="000066"/>
              </a:solidFill>
            </a:endParaRPr>
          </a:p>
          <a:p>
            <a:pPr>
              <a:buFontTx/>
              <a:buChar char="•"/>
            </a:pPr>
            <a:r>
              <a:rPr lang="en-US" sz="2400" u="none">
                <a:solidFill>
                  <a:srgbClr val="000066"/>
                </a:solidFill>
              </a:rPr>
              <a:t> But, no five instances can be shattered</a:t>
            </a:r>
          </a:p>
          <a:p>
            <a:r>
              <a:rPr lang="en-US" sz="2400" u="none">
                <a:solidFill>
                  <a:srgbClr val="000066"/>
                </a:solidFill>
              </a:rPr>
              <a:t>                                                             There can be at most 4 distinct</a:t>
            </a:r>
          </a:p>
          <a:p>
            <a:r>
              <a:rPr lang="en-US" sz="2400" u="none">
                <a:solidFill>
                  <a:srgbClr val="000066"/>
                </a:solidFill>
              </a:rPr>
              <a:t>                                                             extreme points (smallest or largest </a:t>
            </a:r>
          </a:p>
          <a:p>
            <a:r>
              <a:rPr lang="en-US" sz="2400" u="none">
                <a:solidFill>
                  <a:srgbClr val="000066"/>
                </a:solidFill>
              </a:rPr>
              <a:t>                                                             along some dimension) and these </a:t>
            </a:r>
          </a:p>
          <a:p>
            <a:r>
              <a:rPr lang="en-US" sz="2400" u="none">
                <a:solidFill>
                  <a:srgbClr val="000066"/>
                </a:solidFill>
              </a:rPr>
              <a:t>                                                             cannot be included (labeled +)</a:t>
            </a:r>
          </a:p>
          <a:p>
            <a:r>
              <a:rPr lang="en-US" sz="2400" u="none">
                <a:solidFill>
                  <a:srgbClr val="000066"/>
                </a:solidFill>
              </a:rPr>
              <a:t>                                                             without including the 5th point.</a:t>
            </a:r>
          </a:p>
          <a:p>
            <a:r>
              <a:rPr lang="en-US" sz="2400" u="none">
                <a:solidFill>
                  <a:srgbClr val="0000FF"/>
                </a:solidFill>
              </a:rPr>
              <a:t>   Therefore VC(H) = 4</a:t>
            </a:r>
          </a:p>
          <a:p>
            <a:endParaRPr lang="en-US" sz="2400" u="none">
              <a:solidFill>
                <a:srgbClr val="0000FF"/>
              </a:solidFill>
            </a:endParaRPr>
          </a:p>
          <a:p>
            <a:r>
              <a:rPr lang="en-US" sz="2400" u="none">
                <a:solidFill>
                  <a:srgbClr val="0000FF"/>
                </a:solidFill>
              </a:rPr>
              <a:t>As far as sample complexity, this guarantees PAC learnabilty.</a:t>
            </a:r>
          </a:p>
        </p:txBody>
      </p:sp>
      <p:sp>
        <p:nvSpPr>
          <p:cNvPr id="305156" name="Line 4"/>
          <p:cNvSpPr>
            <a:spLocks noChangeShapeType="1"/>
          </p:cNvSpPr>
          <p:nvPr/>
        </p:nvSpPr>
        <p:spPr bwMode="auto">
          <a:xfrm>
            <a:off x="1143000" y="4637087"/>
            <a:ext cx="2209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57" name="Line 5"/>
          <p:cNvSpPr>
            <a:spLocks noChangeShapeType="1"/>
          </p:cNvSpPr>
          <p:nvPr/>
        </p:nvSpPr>
        <p:spPr bwMode="auto">
          <a:xfrm flipV="1">
            <a:off x="1143000" y="3094037"/>
            <a:ext cx="0" cy="1600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58" name="Oval 6"/>
          <p:cNvSpPr>
            <a:spLocks noChangeArrowheads="1"/>
          </p:cNvSpPr>
          <p:nvPr/>
        </p:nvSpPr>
        <p:spPr bwMode="auto">
          <a:xfrm>
            <a:off x="1905000" y="347503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59" name="Oval 7"/>
          <p:cNvSpPr>
            <a:spLocks noChangeArrowheads="1"/>
          </p:cNvSpPr>
          <p:nvPr/>
        </p:nvSpPr>
        <p:spPr bwMode="auto">
          <a:xfrm>
            <a:off x="1447800" y="408463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60" name="Oval 8"/>
          <p:cNvSpPr>
            <a:spLocks noChangeArrowheads="1"/>
          </p:cNvSpPr>
          <p:nvPr/>
        </p:nvSpPr>
        <p:spPr bwMode="auto">
          <a:xfrm>
            <a:off x="2438400" y="408463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61" name="Oval 9"/>
          <p:cNvSpPr>
            <a:spLocks noChangeArrowheads="1"/>
          </p:cNvSpPr>
          <p:nvPr/>
        </p:nvSpPr>
        <p:spPr bwMode="auto">
          <a:xfrm>
            <a:off x="1905000" y="438943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62" name="Oval 10"/>
          <p:cNvSpPr>
            <a:spLocks noChangeArrowheads="1"/>
          </p:cNvSpPr>
          <p:nvPr/>
        </p:nvSpPr>
        <p:spPr bwMode="auto">
          <a:xfrm>
            <a:off x="2057400" y="3932237"/>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305163" name="Rectangle 11"/>
          <p:cNvSpPr>
            <a:spLocks noChangeArrowheads="1"/>
          </p:cNvSpPr>
          <p:nvPr/>
        </p:nvSpPr>
        <p:spPr bwMode="auto">
          <a:xfrm>
            <a:off x="1485900" y="3500437"/>
            <a:ext cx="9906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554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p:cNvSpPr>
            <a:spLocks noGrp="1"/>
          </p:cNvSpPr>
          <p:nvPr>
            <p:ph type="title"/>
          </p:nvPr>
        </p:nvSpPr>
        <p:spPr/>
        <p:txBody>
          <a:bodyPr/>
          <a:lstStyle/>
          <a:p>
            <a:pPr eaLnBrk="1" hangingPunct="1"/>
            <a:r>
              <a:rPr lang="en-US" dirty="0" smtClean="0"/>
              <a:t>Sample Complexity Lower Bound</a:t>
            </a:r>
          </a:p>
        </p:txBody>
      </p:sp>
      <p:sp>
        <p:nvSpPr>
          <p:cNvPr id="83971" name="Content Placeholder 5"/>
          <p:cNvSpPr>
            <a:spLocks noGrp="1"/>
          </p:cNvSpPr>
          <p:nvPr>
            <p:ph idx="1"/>
          </p:nvPr>
        </p:nvSpPr>
        <p:spPr>
          <a:xfrm>
            <a:off x="1524000" y="1798637"/>
            <a:ext cx="7162800" cy="4525963"/>
          </a:xfrm>
        </p:spPr>
        <p:txBody>
          <a:bodyPr/>
          <a:lstStyle/>
          <a:p>
            <a:pPr eaLnBrk="1" hangingPunct="1"/>
            <a:endParaRPr lang="en-US" smtClean="0"/>
          </a:p>
        </p:txBody>
      </p:sp>
      <p:sp>
        <p:nvSpPr>
          <p:cNvPr id="8397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fld id="{1FAE4C6D-CC03-4528-9D4F-510E50138EE6}" type="slidenum">
              <a:rPr lang="en-US" u="none" smtClean="0"/>
              <a:pPr/>
              <a:t>59</a:t>
            </a:fld>
            <a:endParaRPr lang="en-US" u="none" smtClean="0"/>
          </a:p>
        </p:txBody>
      </p:sp>
      <p:sp>
        <p:nvSpPr>
          <p:cNvPr id="83974" name="Text Box 3"/>
          <p:cNvSpPr txBox="1">
            <a:spLocks noChangeArrowheads="1"/>
          </p:cNvSpPr>
          <p:nvPr/>
        </p:nvSpPr>
        <p:spPr bwMode="auto">
          <a:xfrm>
            <a:off x="457200" y="1109662"/>
            <a:ext cx="856615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u="sng">
                <a:solidFill>
                  <a:schemeClr val="tx1"/>
                </a:solidFill>
                <a:latin typeface="Arial Narrow" pitchFamily="34" charset="0"/>
              </a:defRPr>
            </a:lvl1pPr>
            <a:lvl2pPr marL="742950" indent="-285750">
              <a:defRPr sz="1400" u="sng">
                <a:solidFill>
                  <a:schemeClr val="tx1"/>
                </a:solidFill>
                <a:latin typeface="Arial Narrow" pitchFamily="34" charset="0"/>
              </a:defRPr>
            </a:lvl2pPr>
            <a:lvl3pPr marL="1143000" indent="-228600">
              <a:defRPr sz="1400" u="sng">
                <a:solidFill>
                  <a:schemeClr val="tx1"/>
                </a:solidFill>
                <a:latin typeface="Arial Narrow" pitchFamily="34" charset="0"/>
              </a:defRPr>
            </a:lvl3pPr>
            <a:lvl4pPr marL="1600200" indent="-228600">
              <a:defRPr sz="1400" u="sng">
                <a:solidFill>
                  <a:schemeClr val="tx1"/>
                </a:solidFill>
                <a:latin typeface="Arial Narrow" pitchFamily="34" charset="0"/>
              </a:defRPr>
            </a:lvl4pPr>
            <a:lvl5pPr marL="2057400" indent="-228600">
              <a:defRPr sz="1400" u="sng">
                <a:solidFill>
                  <a:schemeClr val="tx1"/>
                </a:solidFill>
                <a:latin typeface="Arial Narrow" pitchFamily="34" charset="0"/>
              </a:defRPr>
            </a:lvl5pPr>
            <a:lvl6pPr marL="2514600" indent="-228600" eaLnBrk="0" fontAlgn="base" hangingPunct="0">
              <a:spcBef>
                <a:spcPct val="0"/>
              </a:spcBef>
              <a:spcAft>
                <a:spcPct val="0"/>
              </a:spcAft>
              <a:defRPr sz="1400" u="sng">
                <a:solidFill>
                  <a:schemeClr val="tx1"/>
                </a:solidFill>
                <a:latin typeface="Arial Narrow" pitchFamily="34" charset="0"/>
              </a:defRPr>
            </a:lvl6pPr>
            <a:lvl7pPr marL="2971800" indent="-228600" eaLnBrk="0" fontAlgn="base" hangingPunct="0">
              <a:spcBef>
                <a:spcPct val="0"/>
              </a:spcBef>
              <a:spcAft>
                <a:spcPct val="0"/>
              </a:spcAft>
              <a:defRPr sz="1400" u="sng">
                <a:solidFill>
                  <a:schemeClr val="tx1"/>
                </a:solidFill>
                <a:latin typeface="Arial Narrow" pitchFamily="34" charset="0"/>
              </a:defRPr>
            </a:lvl7pPr>
            <a:lvl8pPr marL="3429000" indent="-228600" eaLnBrk="0" fontAlgn="base" hangingPunct="0">
              <a:spcBef>
                <a:spcPct val="0"/>
              </a:spcBef>
              <a:spcAft>
                <a:spcPct val="0"/>
              </a:spcAft>
              <a:defRPr sz="1400" u="sng">
                <a:solidFill>
                  <a:schemeClr val="tx1"/>
                </a:solidFill>
                <a:latin typeface="Arial Narrow" pitchFamily="34" charset="0"/>
              </a:defRPr>
            </a:lvl8pPr>
            <a:lvl9pPr marL="3886200" indent="-228600" eaLnBrk="0" fontAlgn="base" hangingPunct="0">
              <a:spcBef>
                <a:spcPct val="0"/>
              </a:spcBef>
              <a:spcAft>
                <a:spcPct val="0"/>
              </a:spcAft>
              <a:defRPr sz="1400" u="sng">
                <a:solidFill>
                  <a:schemeClr val="tx1"/>
                </a:solidFill>
                <a:latin typeface="Arial Narrow" pitchFamily="34" charset="0"/>
              </a:defRPr>
            </a:lvl9pPr>
          </a:lstStyle>
          <a:p>
            <a:pPr>
              <a:buFontTx/>
              <a:buChar char="•"/>
            </a:pPr>
            <a:r>
              <a:rPr lang="en-US" sz="2000" u="none">
                <a:solidFill>
                  <a:srgbClr val="000066"/>
                </a:solidFill>
              </a:rPr>
              <a:t> </a:t>
            </a:r>
            <a:r>
              <a:rPr lang="en-US" sz="2400" u="none">
                <a:solidFill>
                  <a:srgbClr val="000066"/>
                </a:solidFill>
              </a:rPr>
              <a:t>There is also a general lower bound on the minimum number of examples </a:t>
            </a:r>
          </a:p>
          <a:p>
            <a:r>
              <a:rPr lang="en-US" sz="2400" u="none">
                <a:solidFill>
                  <a:srgbClr val="000066"/>
                </a:solidFill>
              </a:rPr>
              <a:t>   necessary  for PAC leaning in the general case.</a:t>
            </a:r>
          </a:p>
          <a:p>
            <a:endParaRPr lang="en-US" sz="2400" u="none">
              <a:solidFill>
                <a:srgbClr val="000066"/>
              </a:solidFill>
            </a:endParaRPr>
          </a:p>
          <a:p>
            <a:pPr>
              <a:buFontTx/>
              <a:buChar char="•"/>
            </a:pPr>
            <a:r>
              <a:rPr lang="en-US" sz="2400" u="none">
                <a:solidFill>
                  <a:srgbClr val="000066"/>
                </a:solidFill>
              </a:rPr>
              <a:t> Consider any concept class </a:t>
            </a:r>
            <a:r>
              <a:rPr lang="en-US" sz="2400" u="none">
                <a:solidFill>
                  <a:srgbClr val="0000FF"/>
                </a:solidFill>
              </a:rPr>
              <a:t>C</a:t>
            </a:r>
            <a:r>
              <a:rPr lang="en-US" sz="2400" u="none">
                <a:solidFill>
                  <a:srgbClr val="000066"/>
                </a:solidFill>
              </a:rPr>
              <a:t> such that VC(C)&gt;2, </a:t>
            </a:r>
          </a:p>
          <a:p>
            <a:r>
              <a:rPr lang="en-US" sz="2400" u="none">
                <a:solidFill>
                  <a:srgbClr val="000066"/>
                </a:solidFill>
              </a:rPr>
              <a:t>   any learner</a:t>
            </a:r>
            <a:r>
              <a:rPr lang="en-US" sz="2400" u="none">
                <a:solidFill>
                  <a:srgbClr val="0000FF"/>
                </a:solidFill>
              </a:rPr>
              <a:t> L</a:t>
            </a:r>
            <a:r>
              <a:rPr lang="en-US" sz="2400" u="none">
                <a:solidFill>
                  <a:srgbClr val="000066"/>
                </a:solidFill>
              </a:rPr>
              <a:t> and small enough </a:t>
            </a:r>
            <a:r>
              <a:rPr lang="en-US" sz="2400" u="none">
                <a:solidFill>
                  <a:srgbClr val="0000FF"/>
                </a:solidFill>
                <a:sym typeface="Symbol" pitchFamily="18" charset="2"/>
              </a:rPr>
              <a:t>, .  </a:t>
            </a:r>
          </a:p>
          <a:p>
            <a:r>
              <a:rPr lang="en-US" sz="2400" u="none">
                <a:solidFill>
                  <a:srgbClr val="0000FF"/>
                </a:solidFill>
                <a:sym typeface="Symbol" pitchFamily="18" charset="2"/>
              </a:rPr>
              <a:t>   </a:t>
            </a:r>
            <a:r>
              <a:rPr lang="en-US" sz="2400" u="none">
                <a:solidFill>
                  <a:srgbClr val="000066"/>
                </a:solidFill>
              </a:rPr>
              <a:t>Then, there exists  a distribution </a:t>
            </a:r>
            <a:r>
              <a:rPr lang="en-US" sz="2400" i="1" u="none">
                <a:solidFill>
                  <a:srgbClr val="0000FF"/>
                </a:solidFill>
              </a:rPr>
              <a:t>D</a:t>
            </a:r>
            <a:r>
              <a:rPr lang="en-US" sz="2400" u="none">
                <a:solidFill>
                  <a:srgbClr val="000066"/>
                </a:solidFill>
              </a:rPr>
              <a:t>  and a target function in </a:t>
            </a:r>
            <a:r>
              <a:rPr lang="en-US" sz="2400" u="none">
                <a:solidFill>
                  <a:srgbClr val="0000FF"/>
                </a:solidFill>
              </a:rPr>
              <a:t>C </a:t>
            </a:r>
            <a:r>
              <a:rPr lang="en-US" sz="2400" u="none">
                <a:solidFill>
                  <a:srgbClr val="000066"/>
                </a:solidFill>
              </a:rPr>
              <a:t> such that </a:t>
            </a:r>
          </a:p>
          <a:p>
            <a:r>
              <a:rPr lang="en-US" sz="2400" u="none">
                <a:solidFill>
                  <a:srgbClr val="000066"/>
                </a:solidFill>
              </a:rPr>
              <a:t>   if </a:t>
            </a:r>
            <a:r>
              <a:rPr lang="en-US" sz="2400" u="none">
                <a:solidFill>
                  <a:srgbClr val="0000FF"/>
                </a:solidFill>
              </a:rPr>
              <a:t>L </a:t>
            </a:r>
            <a:r>
              <a:rPr lang="en-US" sz="2400" u="none">
                <a:solidFill>
                  <a:srgbClr val="000066"/>
                </a:solidFill>
              </a:rPr>
              <a:t>observes less than </a:t>
            </a:r>
          </a:p>
          <a:p>
            <a:endParaRPr lang="en-US" sz="2400" u="none">
              <a:solidFill>
                <a:srgbClr val="000066"/>
              </a:solidFill>
              <a:sym typeface="Symbol" pitchFamily="18" charset="2"/>
            </a:endParaRPr>
          </a:p>
          <a:p>
            <a:endParaRPr lang="en-US" sz="2400" u="none">
              <a:solidFill>
                <a:srgbClr val="000066"/>
              </a:solidFill>
              <a:sym typeface="Symbol" pitchFamily="18" charset="2"/>
            </a:endParaRPr>
          </a:p>
          <a:p>
            <a:r>
              <a:rPr lang="en-US" sz="2400" u="none">
                <a:solidFill>
                  <a:srgbClr val="000066"/>
                </a:solidFill>
                <a:sym typeface="Symbol" pitchFamily="18" charset="2"/>
              </a:rPr>
              <a:t>   examples, then with probability at least </a:t>
            </a:r>
            <a:r>
              <a:rPr lang="en-US" sz="2400" u="none">
                <a:solidFill>
                  <a:srgbClr val="0000FF"/>
                </a:solidFill>
                <a:sym typeface="Symbol" pitchFamily="18" charset="2"/>
              </a:rPr>
              <a:t>, </a:t>
            </a:r>
          </a:p>
          <a:p>
            <a:r>
              <a:rPr lang="en-US" sz="2400" u="none">
                <a:solidFill>
                  <a:srgbClr val="0000FF"/>
                </a:solidFill>
                <a:sym typeface="Symbol" pitchFamily="18" charset="2"/>
              </a:rPr>
              <a:t>   L </a:t>
            </a:r>
            <a:r>
              <a:rPr lang="en-US" sz="2400" u="none">
                <a:solidFill>
                  <a:srgbClr val="000066"/>
                </a:solidFill>
                <a:sym typeface="Symbol" pitchFamily="18" charset="2"/>
              </a:rPr>
              <a:t>outputs a hypothesis having error(h) &gt; </a:t>
            </a:r>
            <a:r>
              <a:rPr lang="en-US" sz="2400" u="none">
                <a:solidFill>
                  <a:srgbClr val="0000FF"/>
                </a:solidFill>
                <a:sym typeface="Symbol" pitchFamily="18" charset="2"/>
              </a:rPr>
              <a:t></a:t>
            </a:r>
            <a:r>
              <a:rPr lang="en-US" sz="2400" u="none">
                <a:solidFill>
                  <a:srgbClr val="000066"/>
                </a:solidFill>
                <a:sym typeface="Symbol" pitchFamily="18" charset="2"/>
              </a:rPr>
              <a:t> .</a:t>
            </a:r>
          </a:p>
          <a:p>
            <a:endParaRPr lang="en-US" sz="2400" u="none">
              <a:solidFill>
                <a:srgbClr val="000066"/>
              </a:solidFill>
              <a:sym typeface="Symbol" pitchFamily="18" charset="2"/>
            </a:endParaRPr>
          </a:p>
          <a:p>
            <a:r>
              <a:rPr lang="en-US" sz="2400" u="none">
                <a:solidFill>
                  <a:srgbClr val="000066"/>
                </a:solidFill>
                <a:sym typeface="Symbol" pitchFamily="18" charset="2"/>
              </a:rPr>
              <a:t>Ignoring constant factors, the lower bound is the same as the upper bound,</a:t>
            </a:r>
          </a:p>
          <a:p>
            <a:r>
              <a:rPr lang="en-US" sz="2400" u="none">
                <a:solidFill>
                  <a:srgbClr val="000066"/>
                </a:solidFill>
                <a:sym typeface="Symbol" pitchFamily="18" charset="2"/>
              </a:rPr>
              <a:t>except for the extra log(1/</a:t>
            </a:r>
            <a:r>
              <a:rPr lang="en-US" sz="2400" u="none">
                <a:solidFill>
                  <a:srgbClr val="0000FF"/>
                </a:solidFill>
                <a:sym typeface="Symbol" pitchFamily="18" charset="2"/>
              </a:rPr>
              <a:t>) </a:t>
            </a:r>
            <a:r>
              <a:rPr lang="en-US" sz="2400" u="none">
                <a:solidFill>
                  <a:srgbClr val="000066"/>
                </a:solidFill>
                <a:sym typeface="Symbol" pitchFamily="18" charset="2"/>
              </a:rPr>
              <a:t>factor in the upper bound.</a:t>
            </a:r>
            <a:endParaRPr lang="en-US" sz="2400" u="none">
              <a:solidFill>
                <a:srgbClr val="0000FF"/>
              </a:solidFill>
              <a:sym typeface="Symbol" pitchFamily="18" charset="2"/>
            </a:endParaRPr>
          </a:p>
        </p:txBody>
      </p:sp>
      <p:graphicFrame>
        <p:nvGraphicFramePr>
          <p:cNvPr id="83975" name="Object 4"/>
          <p:cNvGraphicFramePr>
            <a:graphicFrameLocks noChangeAspect="1"/>
          </p:cNvGraphicFramePr>
          <p:nvPr>
            <p:extLst>
              <p:ext uri="{D42A27DB-BD31-4B8C-83A1-F6EECF244321}">
                <p14:modId xmlns:p14="http://schemas.microsoft.com/office/powerpoint/2010/main" val="2405303303"/>
              </p:ext>
            </p:extLst>
          </p:nvPr>
        </p:nvGraphicFramePr>
        <p:xfrm>
          <a:off x="2576513" y="3703637"/>
          <a:ext cx="3730625" cy="774700"/>
        </p:xfrm>
        <a:graphic>
          <a:graphicData uri="http://schemas.openxmlformats.org/presentationml/2006/ole">
            <mc:AlternateContent xmlns:mc="http://schemas.openxmlformats.org/markup-compatibility/2006">
              <mc:Choice xmlns:v="urn:schemas-microsoft-com:vml" Requires="v">
                <p:oleObj spid="_x0000_s33796" name="Equation" r:id="rId4" imgW="1866889" imgH="362070" progId="Equation.DSMT4">
                  <p:embed/>
                </p:oleObj>
              </mc:Choice>
              <mc:Fallback>
                <p:oleObj name="Equation" r:id="rId4" imgW="1866889" imgH="362070" progId="Equation.DSMT4">
                  <p:embed/>
                  <p:pic>
                    <p:nvPicPr>
                      <p:cNvPr id="8397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513" y="3703637"/>
                        <a:ext cx="3730625" cy="774700"/>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5814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type="title"/>
          </p:nvPr>
        </p:nvSpPr>
        <p:spPr>
          <a:noFill/>
          <a:ln/>
          <a:extLst>
            <a:ext uri="{909E8E84-426E-40DD-AFC4-6F175D3DCCD1}">
              <a14:hiddenFill xmlns:a14="http://schemas.microsoft.com/office/drawing/2010/main">
                <a:solidFill>
                  <a:srgbClr val="0000CC"/>
                </a:solidFill>
              </a14:hiddenFill>
            </a:ext>
          </a:extLst>
        </p:spPr>
        <p:txBody>
          <a:bodyPr/>
          <a:lstStyle/>
          <a:p>
            <a:r>
              <a:rPr lang="en-US"/>
              <a:t>Perceptron: Mistake Bound Theorem</a:t>
            </a:r>
            <a:endParaRPr lang="en-US" sz="3200"/>
          </a:p>
        </p:txBody>
      </p:sp>
      <p:sp>
        <p:nvSpPr>
          <p:cNvPr id="770050" name="Rectangle 2"/>
          <p:cNvSpPr>
            <a:spLocks noGrp="1" noChangeArrowheads="1"/>
          </p:cNvSpPr>
          <p:nvPr>
            <p:ph idx="1"/>
          </p:nvPr>
        </p:nvSpPr>
        <p:spPr/>
        <p:txBody>
          <a:bodyPr/>
          <a:lstStyle/>
          <a:p>
            <a:pPr>
              <a:lnSpc>
                <a:spcPct val="90000"/>
              </a:lnSpc>
            </a:pPr>
            <a:r>
              <a:rPr lang="en-US" sz="2400" dirty="0"/>
              <a:t>Maintains a weight vector </a:t>
            </a:r>
            <a:r>
              <a:rPr lang="en-US" sz="2400" dirty="0" err="1"/>
              <a:t>w</a:t>
            </a:r>
            <a:r>
              <a:rPr lang="en-US" sz="2400" dirty="0" err="1">
                <a:sym typeface="Symbol" pitchFamily="18" charset="2"/>
              </a:rPr>
              <a:t></a:t>
            </a:r>
            <a:r>
              <a:rPr lang="en-US" sz="2400" dirty="0" err="1">
                <a:latin typeface="Monotype Corsiva" pitchFamily="66" charset="0"/>
                <a:sym typeface="Symbol" pitchFamily="18" charset="2"/>
              </a:rPr>
              <a:t>R</a:t>
            </a:r>
            <a:r>
              <a:rPr lang="en-US" sz="2400" baseline="30000" dirty="0" err="1">
                <a:sym typeface="Symbol" pitchFamily="18" charset="2"/>
              </a:rPr>
              <a:t>N</a:t>
            </a:r>
            <a:r>
              <a:rPr lang="en-US" sz="2400" dirty="0">
                <a:sym typeface="Symbol" pitchFamily="18" charset="2"/>
              </a:rPr>
              <a:t>,    </a:t>
            </a:r>
            <a:r>
              <a:rPr lang="en-US" sz="2400" dirty="0"/>
              <a:t>w</a:t>
            </a:r>
            <a:r>
              <a:rPr lang="en-US" sz="2400" baseline="-25000" dirty="0"/>
              <a:t>0</a:t>
            </a:r>
            <a:r>
              <a:rPr lang="en-US" sz="2400" dirty="0">
                <a:sym typeface="Symbol" pitchFamily="18" charset="2"/>
              </a:rPr>
              <a:t>=</a:t>
            </a:r>
            <a:r>
              <a:rPr lang="en-US" sz="2400" dirty="0"/>
              <a:t>(0,…,0).</a:t>
            </a:r>
          </a:p>
          <a:p>
            <a:pPr>
              <a:lnSpc>
                <a:spcPct val="90000"/>
              </a:lnSpc>
            </a:pPr>
            <a:r>
              <a:rPr lang="en-US" sz="2400" dirty="0"/>
              <a:t>Upon receiving an example </a:t>
            </a:r>
            <a:r>
              <a:rPr lang="en-US" sz="2400" dirty="0">
                <a:latin typeface="Arial" pitchFamily="34" charset="0"/>
              </a:rPr>
              <a:t>x </a:t>
            </a:r>
            <a:r>
              <a:rPr lang="en-US" sz="2400" dirty="0">
                <a:latin typeface="Arial" pitchFamily="34" charset="0"/>
                <a:sym typeface="Symbol" pitchFamily="18" charset="2"/>
              </a:rPr>
              <a:t> </a:t>
            </a:r>
            <a:r>
              <a:rPr lang="en-US" sz="2400" dirty="0">
                <a:latin typeface="Monotype Corsiva" pitchFamily="66" charset="0"/>
                <a:sym typeface="Symbol" pitchFamily="18" charset="2"/>
              </a:rPr>
              <a:t>R</a:t>
            </a:r>
            <a:r>
              <a:rPr lang="en-US" sz="2400" baseline="30000" dirty="0">
                <a:latin typeface="Arial" pitchFamily="34" charset="0"/>
                <a:sym typeface="Symbol" pitchFamily="18" charset="2"/>
              </a:rPr>
              <a:t>N</a:t>
            </a:r>
            <a:r>
              <a:rPr lang="en-US" sz="2400" i="1" dirty="0">
                <a:latin typeface="Arial" pitchFamily="34" charset="0"/>
              </a:rPr>
              <a:t> </a:t>
            </a:r>
            <a:endParaRPr lang="en-US" sz="2400" dirty="0"/>
          </a:p>
          <a:p>
            <a:pPr>
              <a:lnSpc>
                <a:spcPct val="90000"/>
              </a:lnSpc>
            </a:pPr>
            <a:r>
              <a:rPr lang="en-US" sz="2400" dirty="0"/>
              <a:t>Predicts according to the linear threshold function </a:t>
            </a:r>
            <a:r>
              <a:rPr lang="en-US" sz="2400" dirty="0" err="1"/>
              <a:t>w•x</a:t>
            </a:r>
            <a:r>
              <a:rPr lang="en-US" sz="2400" dirty="0"/>
              <a:t> </a:t>
            </a:r>
            <a:r>
              <a:rPr lang="en-US" sz="2400" dirty="0">
                <a:sym typeface="Symbol" pitchFamily="18" charset="2"/>
              </a:rPr>
              <a:t></a:t>
            </a:r>
            <a:r>
              <a:rPr lang="en-US" sz="2400" dirty="0"/>
              <a:t> </a:t>
            </a:r>
            <a:r>
              <a:rPr lang="en-US" sz="2400" dirty="0" smtClean="0">
                <a:latin typeface="Arial" pitchFamily="34" charset="0"/>
              </a:rPr>
              <a:t>0.</a:t>
            </a:r>
          </a:p>
          <a:p>
            <a:pPr>
              <a:lnSpc>
                <a:spcPct val="90000"/>
              </a:lnSpc>
            </a:pPr>
            <a:endParaRPr lang="en-US" b="1" dirty="0">
              <a:latin typeface="Arial" pitchFamily="34" charset="0"/>
            </a:endParaRPr>
          </a:p>
          <a:p>
            <a:pPr>
              <a:lnSpc>
                <a:spcPct val="90000"/>
              </a:lnSpc>
            </a:pPr>
            <a:r>
              <a:rPr lang="en-US" sz="2400" b="1" dirty="0" smtClean="0">
                <a:latin typeface="+mj-lt"/>
              </a:rPr>
              <a:t>Theorem </a:t>
            </a:r>
            <a:r>
              <a:rPr lang="en-US" sz="2400" b="1" dirty="0">
                <a:latin typeface="+mj-lt"/>
              </a:rPr>
              <a:t>[Novikoff,1963] </a:t>
            </a:r>
            <a:r>
              <a:rPr lang="en-US" sz="2400" i="1" dirty="0">
                <a:latin typeface="+mj-lt"/>
              </a:rPr>
              <a:t>Let </a:t>
            </a:r>
            <a:r>
              <a:rPr lang="en-US" sz="2400" dirty="0">
                <a:latin typeface="+mj-lt"/>
              </a:rPr>
              <a:t>(x</a:t>
            </a:r>
            <a:r>
              <a:rPr lang="en-US" sz="2400" baseline="-25000" dirty="0">
                <a:latin typeface="+mj-lt"/>
              </a:rPr>
              <a:t>1</a:t>
            </a:r>
            <a:r>
              <a:rPr lang="en-US" sz="2400" dirty="0">
                <a:latin typeface="+mj-lt"/>
              </a:rPr>
              <a:t>; y</a:t>
            </a:r>
            <a:r>
              <a:rPr lang="en-US" sz="2400" baseline="-25000" dirty="0">
                <a:latin typeface="+mj-lt"/>
              </a:rPr>
              <a:t>1</a:t>
            </a:r>
            <a:r>
              <a:rPr lang="en-US" sz="2400" dirty="0">
                <a:latin typeface="+mj-lt"/>
              </a:rPr>
              <a:t>),…,: (</a:t>
            </a:r>
            <a:r>
              <a:rPr lang="en-US" sz="2400" dirty="0" err="1">
                <a:latin typeface="+mj-lt"/>
              </a:rPr>
              <a:t>x</a:t>
            </a:r>
            <a:r>
              <a:rPr lang="en-US" sz="2400" baseline="-25000" dirty="0" err="1">
                <a:latin typeface="+mj-lt"/>
              </a:rPr>
              <a:t>t</a:t>
            </a:r>
            <a:r>
              <a:rPr lang="en-US" sz="2400" dirty="0">
                <a:latin typeface="+mj-lt"/>
              </a:rPr>
              <a:t>; </a:t>
            </a:r>
            <a:r>
              <a:rPr lang="en-US" sz="2400" dirty="0" err="1">
                <a:latin typeface="+mj-lt"/>
              </a:rPr>
              <a:t>y</a:t>
            </a:r>
            <a:r>
              <a:rPr lang="en-US" sz="2400" baseline="-25000" dirty="0" err="1">
                <a:latin typeface="+mj-lt"/>
              </a:rPr>
              <a:t>t</a:t>
            </a:r>
            <a:r>
              <a:rPr lang="en-US" sz="2400" dirty="0">
                <a:latin typeface="+mj-lt"/>
              </a:rPr>
              <a:t>), </a:t>
            </a:r>
            <a:r>
              <a:rPr lang="en-US" sz="2400" i="1" dirty="0">
                <a:latin typeface="+mj-lt"/>
              </a:rPr>
              <a:t>be a sequence of labeled examples with </a:t>
            </a:r>
            <a:r>
              <a:rPr lang="en-US" sz="2400" dirty="0">
                <a:latin typeface="+mj-lt"/>
              </a:rPr>
              <a:t>x</a:t>
            </a:r>
            <a:r>
              <a:rPr lang="en-US" sz="2400" baseline="-25000" dirty="0">
                <a:latin typeface="+mj-lt"/>
              </a:rPr>
              <a:t>i</a:t>
            </a:r>
            <a:r>
              <a:rPr lang="en-US" sz="2400" i="1" dirty="0">
                <a:latin typeface="+mj-lt"/>
              </a:rPr>
              <a:t> </a:t>
            </a:r>
            <a:r>
              <a:rPr lang="en-US" sz="2400" dirty="0" smtClean="0">
                <a:latin typeface="+mj-lt"/>
                <a:sym typeface="Symbol" pitchFamily="18" charset="2"/>
              </a:rPr>
              <a:t></a:t>
            </a:r>
            <a:r>
              <a:rPr lang="en-US" sz="2400" dirty="0" smtClean="0">
                <a:latin typeface="cmsy10"/>
                <a:sym typeface="Symbol" pitchFamily="18" charset="2"/>
              </a:rPr>
              <a:t>&lt;</a:t>
            </a:r>
            <a:r>
              <a:rPr lang="en-US" sz="2400" baseline="30000" dirty="0" smtClean="0">
                <a:latin typeface="+mj-lt"/>
                <a:sym typeface="Symbol" pitchFamily="18" charset="2"/>
              </a:rPr>
              <a:t>N</a:t>
            </a:r>
            <a:r>
              <a:rPr lang="en-US" sz="2400" i="1" dirty="0">
                <a:latin typeface="+mj-lt"/>
              </a:rPr>
              <a:t>, </a:t>
            </a:r>
            <a:r>
              <a:rPr lang="en-US" sz="2400" dirty="0">
                <a:latin typeface="+mj-lt"/>
                <a:sym typeface="Symbol" pitchFamily="18" charset="2"/>
              </a:rPr>
              <a:t></a:t>
            </a:r>
            <a:r>
              <a:rPr lang="en-US" sz="2400" dirty="0">
                <a:latin typeface="+mj-lt"/>
              </a:rPr>
              <a:t>x</a:t>
            </a:r>
            <a:r>
              <a:rPr lang="en-US" sz="2400" baseline="-25000" dirty="0">
                <a:latin typeface="+mj-lt"/>
              </a:rPr>
              <a:t>i</a:t>
            </a:r>
            <a:r>
              <a:rPr lang="en-US" sz="2400" dirty="0" smtClean="0">
                <a:latin typeface="+mj-lt"/>
                <a:sym typeface="Symbol" pitchFamily="18" charset="2"/>
              </a:rPr>
              <a:t></a:t>
            </a:r>
            <a:r>
              <a:rPr lang="en-US" sz="2400" dirty="0" smtClean="0">
                <a:latin typeface="+mj-lt"/>
              </a:rPr>
              <a:t>R </a:t>
            </a:r>
            <a:r>
              <a:rPr lang="en-US" sz="2400" i="1" dirty="0">
                <a:latin typeface="+mj-lt"/>
              </a:rPr>
              <a:t>and </a:t>
            </a:r>
            <a:r>
              <a:rPr lang="en-US" sz="2400" i="1" dirty="0" err="1">
                <a:latin typeface="+mj-lt"/>
              </a:rPr>
              <a:t>y</a:t>
            </a:r>
            <a:r>
              <a:rPr lang="en-US" sz="2400" i="1" baseline="-25000" dirty="0" err="1">
                <a:latin typeface="+mj-lt"/>
              </a:rPr>
              <a:t>i</a:t>
            </a:r>
            <a:r>
              <a:rPr lang="en-US" sz="2400" i="1" dirty="0">
                <a:latin typeface="+mj-lt"/>
              </a:rPr>
              <a:t> </a:t>
            </a:r>
            <a:r>
              <a:rPr lang="en-US" sz="2800" dirty="0">
                <a:latin typeface="+mj-lt"/>
                <a:sym typeface="Symbol" pitchFamily="18" charset="2"/>
              </a:rPr>
              <a:t></a:t>
            </a:r>
            <a:r>
              <a:rPr lang="en-US" sz="2400" i="1" dirty="0">
                <a:latin typeface="+mj-lt"/>
              </a:rPr>
              <a:t>{-1,1} for all i. </a:t>
            </a:r>
            <a:r>
              <a:rPr lang="en-US" sz="2400" i="1" dirty="0" smtClean="0">
                <a:latin typeface="+mj-lt"/>
              </a:rPr>
              <a:t>Let </a:t>
            </a:r>
            <a:r>
              <a:rPr lang="en-US" sz="2400" i="1" dirty="0">
                <a:latin typeface="+mj-lt"/>
              </a:rPr>
              <a:t>u</a:t>
            </a:r>
            <a:r>
              <a:rPr lang="en-US" sz="2800" dirty="0" smtClean="0">
                <a:latin typeface="+mj-lt"/>
                <a:sym typeface="Symbol" pitchFamily="18" charset="2"/>
              </a:rPr>
              <a:t> </a:t>
            </a:r>
            <a:r>
              <a:rPr lang="en-US" sz="2800" dirty="0" smtClean="0">
                <a:latin typeface="cmsy10"/>
                <a:sym typeface="Symbol" pitchFamily="18" charset="2"/>
              </a:rPr>
              <a:t>&lt;</a:t>
            </a:r>
            <a:r>
              <a:rPr lang="en-US" sz="2800" baseline="30000" dirty="0" smtClean="0">
                <a:latin typeface="+mj-lt"/>
                <a:sym typeface="Symbol" pitchFamily="18" charset="2"/>
              </a:rPr>
              <a:t>N</a:t>
            </a:r>
            <a:r>
              <a:rPr lang="en-US" sz="2400" dirty="0">
                <a:latin typeface="+mj-lt"/>
              </a:rPr>
              <a:t>,</a:t>
            </a:r>
            <a:r>
              <a:rPr lang="en-US" sz="2400" i="1" dirty="0">
                <a:latin typeface="+mj-lt"/>
              </a:rPr>
              <a:t> </a:t>
            </a:r>
            <a:r>
              <a:rPr lang="en-US" sz="2400" i="1" dirty="0">
                <a:latin typeface="+mj-lt"/>
                <a:sym typeface="Symbol" pitchFamily="18" charset="2"/>
              </a:rPr>
              <a:t> </a:t>
            </a:r>
            <a:r>
              <a:rPr lang="en-US" sz="2400" i="1" dirty="0">
                <a:latin typeface="+mj-lt"/>
              </a:rPr>
              <a:t>&gt; 0 be such that, </a:t>
            </a:r>
            <a:r>
              <a:rPr lang="en-US" sz="2400" i="1" dirty="0">
                <a:latin typeface="+mj-lt"/>
                <a:cs typeface="Times New Roman" pitchFamily="18" charset="0"/>
              </a:rPr>
              <a:t>||</a:t>
            </a:r>
            <a:r>
              <a:rPr lang="en-US" sz="2400" b="1" i="1" dirty="0">
                <a:latin typeface="+mj-lt"/>
                <a:cs typeface="Times New Roman" pitchFamily="18" charset="0"/>
              </a:rPr>
              <a:t>u</a:t>
            </a:r>
            <a:r>
              <a:rPr lang="en-US" sz="2400" i="1" dirty="0">
                <a:latin typeface="+mj-lt"/>
                <a:cs typeface="Times New Roman" pitchFamily="18" charset="0"/>
              </a:rPr>
              <a:t>|| = 1 and </a:t>
            </a:r>
            <a:r>
              <a:rPr lang="en-US" sz="2400" i="1" dirty="0">
                <a:latin typeface="+mj-lt"/>
              </a:rPr>
              <a:t> </a:t>
            </a:r>
            <a:r>
              <a:rPr lang="en-US" sz="2400" i="1" dirty="0" err="1">
                <a:solidFill>
                  <a:srgbClr val="FF0000"/>
                </a:solidFill>
                <a:latin typeface="+mj-lt"/>
              </a:rPr>
              <a:t>y</a:t>
            </a:r>
            <a:r>
              <a:rPr lang="en-US" sz="2400" i="1" baseline="-25000" dirty="0" err="1">
                <a:solidFill>
                  <a:srgbClr val="FF0000"/>
                </a:solidFill>
                <a:latin typeface="+mj-lt"/>
              </a:rPr>
              <a:t>i</a:t>
            </a:r>
            <a:r>
              <a:rPr lang="en-US" sz="2400" i="1" dirty="0">
                <a:solidFill>
                  <a:srgbClr val="FF0000"/>
                </a:solidFill>
                <a:latin typeface="+mj-lt"/>
              </a:rPr>
              <a:t> u </a:t>
            </a:r>
            <a:r>
              <a:rPr lang="en-US" sz="2800" dirty="0">
                <a:solidFill>
                  <a:srgbClr val="FF0000"/>
                </a:solidFill>
                <a:latin typeface="+mj-lt"/>
              </a:rPr>
              <a:t>• </a:t>
            </a:r>
            <a:r>
              <a:rPr lang="en-US" sz="2400" dirty="0">
                <a:solidFill>
                  <a:srgbClr val="FF0000"/>
                </a:solidFill>
                <a:latin typeface="+mj-lt"/>
              </a:rPr>
              <a:t>x</a:t>
            </a:r>
            <a:r>
              <a:rPr lang="en-US" sz="2400" baseline="-25000" dirty="0">
                <a:solidFill>
                  <a:srgbClr val="FF0000"/>
                </a:solidFill>
                <a:latin typeface="+mj-lt"/>
              </a:rPr>
              <a:t>i</a:t>
            </a:r>
            <a:r>
              <a:rPr lang="en-US" sz="2800" dirty="0">
                <a:solidFill>
                  <a:srgbClr val="FF0000"/>
                </a:solidFill>
                <a:latin typeface="+mj-lt"/>
              </a:rPr>
              <a:t> </a:t>
            </a:r>
            <a:r>
              <a:rPr lang="en-US" sz="2800" dirty="0">
                <a:solidFill>
                  <a:srgbClr val="FF0000"/>
                </a:solidFill>
                <a:latin typeface="+mj-lt"/>
                <a:sym typeface="Symbol" pitchFamily="18" charset="2"/>
              </a:rPr>
              <a:t></a:t>
            </a:r>
            <a:r>
              <a:rPr lang="en-US" sz="2800" dirty="0">
                <a:solidFill>
                  <a:srgbClr val="FF0000"/>
                </a:solidFill>
                <a:latin typeface="+mj-lt"/>
              </a:rPr>
              <a:t> </a:t>
            </a:r>
            <a:r>
              <a:rPr lang="en-US" sz="2400" i="1" dirty="0">
                <a:solidFill>
                  <a:srgbClr val="FF0000"/>
                </a:solidFill>
                <a:latin typeface="+mj-lt"/>
                <a:sym typeface="Symbol" pitchFamily="18" charset="2"/>
              </a:rPr>
              <a:t></a:t>
            </a:r>
            <a:r>
              <a:rPr lang="en-US" sz="2800" dirty="0">
                <a:latin typeface="+mj-lt"/>
              </a:rPr>
              <a:t> </a:t>
            </a:r>
            <a:r>
              <a:rPr lang="en-US" sz="2400" i="1" dirty="0">
                <a:latin typeface="+mj-lt"/>
              </a:rPr>
              <a:t>for all i. </a:t>
            </a:r>
          </a:p>
          <a:p>
            <a:pPr>
              <a:lnSpc>
                <a:spcPct val="90000"/>
              </a:lnSpc>
              <a:buFontTx/>
              <a:buNone/>
            </a:pPr>
            <a:r>
              <a:rPr lang="en-US" sz="2400" i="1" dirty="0">
                <a:latin typeface="+mj-lt"/>
              </a:rPr>
              <a:t>   </a:t>
            </a:r>
            <a:r>
              <a:rPr lang="en-US" sz="2400" i="1" dirty="0">
                <a:solidFill>
                  <a:srgbClr val="FF0000"/>
                </a:solidFill>
                <a:latin typeface="+mj-lt"/>
              </a:rPr>
              <a:t>Then Perceptron makes at </a:t>
            </a:r>
            <a:r>
              <a:rPr lang="en-US" sz="2400" i="1" dirty="0" smtClean="0">
                <a:solidFill>
                  <a:srgbClr val="FF0000"/>
                </a:solidFill>
                <a:latin typeface="+mj-lt"/>
              </a:rPr>
              <a:t>most</a:t>
            </a:r>
            <a:r>
              <a:rPr lang="en-US" sz="2400" dirty="0" smtClean="0">
                <a:solidFill>
                  <a:srgbClr val="FF0000"/>
                </a:solidFill>
                <a:latin typeface="+mj-lt"/>
              </a:rPr>
              <a:t> R</a:t>
            </a:r>
            <a:r>
              <a:rPr lang="en-US" sz="2400" baseline="30000" dirty="0" smtClean="0">
                <a:solidFill>
                  <a:srgbClr val="FF0000"/>
                </a:solidFill>
                <a:latin typeface="+mj-lt"/>
              </a:rPr>
              <a:t>2</a:t>
            </a:r>
            <a:r>
              <a:rPr lang="en-US" sz="2400" dirty="0" smtClean="0">
                <a:solidFill>
                  <a:srgbClr val="FF0000"/>
                </a:solidFill>
                <a:latin typeface="+mj-lt"/>
              </a:rPr>
              <a:t> </a:t>
            </a:r>
            <a:r>
              <a:rPr lang="en-US" sz="2400" dirty="0">
                <a:solidFill>
                  <a:srgbClr val="FF0000"/>
                </a:solidFill>
                <a:latin typeface="+mj-lt"/>
              </a:rPr>
              <a:t>/ </a:t>
            </a:r>
            <a:r>
              <a:rPr lang="en-US" sz="2400" i="1" dirty="0">
                <a:solidFill>
                  <a:srgbClr val="FF0000"/>
                </a:solidFill>
                <a:latin typeface="+mj-lt"/>
                <a:sym typeface="Symbol" pitchFamily="18" charset="2"/>
              </a:rPr>
              <a:t> </a:t>
            </a:r>
            <a:r>
              <a:rPr lang="en-US" sz="2400" baseline="30000" dirty="0">
                <a:solidFill>
                  <a:srgbClr val="FF0000"/>
                </a:solidFill>
                <a:latin typeface="+mj-lt"/>
              </a:rPr>
              <a:t>2</a:t>
            </a:r>
            <a:r>
              <a:rPr lang="en-US" sz="2400" dirty="0">
                <a:solidFill>
                  <a:srgbClr val="FF0000"/>
                </a:solidFill>
                <a:latin typeface="+mj-lt"/>
              </a:rPr>
              <a:t> </a:t>
            </a:r>
            <a:r>
              <a:rPr lang="en-US" sz="2400" i="1" dirty="0">
                <a:solidFill>
                  <a:srgbClr val="FF0000"/>
                </a:solidFill>
                <a:latin typeface="+mj-lt"/>
              </a:rPr>
              <a:t>mistakes on this example sequence</a:t>
            </a:r>
            <a:r>
              <a:rPr lang="en-US" sz="2400" i="1" dirty="0">
                <a:latin typeface="+mj-lt"/>
              </a:rPr>
              <a:t>.</a:t>
            </a:r>
          </a:p>
          <a:p>
            <a:pPr>
              <a:lnSpc>
                <a:spcPct val="90000"/>
              </a:lnSpc>
              <a:buFontTx/>
              <a:buNone/>
            </a:pPr>
            <a:r>
              <a:rPr lang="en-US" sz="2400" i="1" dirty="0">
                <a:latin typeface="+mj-lt"/>
              </a:rPr>
              <a:t>(see additional notes)</a:t>
            </a:r>
          </a:p>
        </p:txBody>
      </p:sp>
      <p:sp>
        <p:nvSpPr>
          <p:cNvPr id="2" name="Content Placeholder 1"/>
          <p:cNvSpPr>
            <a:spLocks noGrp="1"/>
          </p:cNvSpPr>
          <p:nvPr>
            <p:ph sz="quarter" idx="13"/>
          </p:nvPr>
        </p:nvSpPr>
        <p:spPr/>
        <p:txBody>
          <a:bodyPr/>
          <a:lstStyle/>
          <a:p>
            <a:r>
              <a:rPr lang="en-US" dirty="0" smtClean="0"/>
              <a:t>Analysis</a:t>
            </a:r>
            <a:endParaRPr lang="en-US" dirty="0"/>
          </a:p>
        </p:txBody>
      </p:sp>
      <p:sp>
        <p:nvSpPr>
          <p:cNvPr id="8" name="Slide Number Placeholder 5"/>
          <p:cNvSpPr>
            <a:spLocks noGrp="1"/>
          </p:cNvSpPr>
          <p:nvPr>
            <p:ph type="sldNum" sz="quarter" idx="14"/>
          </p:nvPr>
        </p:nvSpPr>
        <p:spPr/>
        <p:txBody>
          <a:bodyPr/>
          <a:lstStyle/>
          <a:p>
            <a:fld id="{9EC916C7-F50D-4C71-8A4B-CA6FB81330F4}" type="slidenum">
              <a:rPr lang="en-US"/>
              <a:pPr/>
              <a:t>6</a:t>
            </a:fld>
            <a:endParaRPr lang="en-US"/>
          </a:p>
        </p:txBody>
      </p:sp>
      <p:sp>
        <p:nvSpPr>
          <p:cNvPr id="770053" name="Text Box 5"/>
          <p:cNvSpPr txBox="1">
            <a:spLocks noChangeArrowheads="1"/>
          </p:cNvSpPr>
          <p:nvPr/>
        </p:nvSpPr>
        <p:spPr bwMode="auto">
          <a:xfrm>
            <a:off x="6858000" y="4462046"/>
            <a:ext cx="2133600" cy="338554"/>
          </a:xfrm>
          <a:prstGeom prst="rect">
            <a:avLst/>
          </a:prstGeom>
          <a:solidFill>
            <a:srgbClr val="FFFFCC"/>
          </a:solidFill>
          <a:ln>
            <a:solidFill>
              <a:schemeClr val="accent1">
                <a:lumMod val="75000"/>
              </a:schemeClr>
            </a:solidFill>
          </a:ln>
          <a:effectLst/>
          <a:extLst/>
        </p:spPr>
        <p:txBody>
          <a:bodyPr wrap="square">
            <a:spAutoFit/>
          </a:bodyPr>
          <a:lstStyle/>
          <a:p>
            <a:pPr>
              <a:spcBef>
                <a:spcPct val="50000"/>
              </a:spcBef>
            </a:pPr>
            <a:r>
              <a:rPr lang="en-US" sz="1600" u="none" dirty="0" smtClean="0">
                <a:solidFill>
                  <a:srgbClr val="FF0000"/>
                </a:solidFill>
                <a:latin typeface="+mn-lt"/>
              </a:rPr>
              <a:t>Complexity Parameter</a:t>
            </a:r>
            <a:endParaRPr lang="en-US" sz="1600" u="none" dirty="0">
              <a:solidFill>
                <a:srgbClr val="FF0000"/>
              </a:solidFill>
              <a:latin typeface="+mn-lt"/>
            </a:endParaRPr>
          </a:p>
        </p:txBody>
      </p:sp>
      <p:sp>
        <p:nvSpPr>
          <p:cNvPr id="770055" name="Line 7"/>
          <p:cNvSpPr>
            <a:spLocks noChangeShapeType="1"/>
          </p:cNvSpPr>
          <p:nvPr/>
        </p:nvSpPr>
        <p:spPr bwMode="auto">
          <a:xfrm flipH="1" flipV="1">
            <a:off x="5943600" y="4343400"/>
            <a:ext cx="914400" cy="19050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134295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0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005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00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p:bldP spid="77005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sz="3200" dirty="0" smtClean="0"/>
              <a:t>Boosting</a:t>
            </a:r>
            <a:endParaRPr lang="en-US" sz="1600" dirty="0">
              <a:solidFill>
                <a:schemeClr val="tx1"/>
              </a:solidFill>
            </a:endParaRPr>
          </a:p>
        </p:txBody>
      </p:sp>
      <p:sp>
        <p:nvSpPr>
          <p:cNvPr id="590851" name="Rectangle 3"/>
          <p:cNvSpPr>
            <a:spLocks noGrp="1" noChangeArrowheads="1"/>
          </p:cNvSpPr>
          <p:nvPr>
            <p:ph idx="1"/>
          </p:nvPr>
        </p:nvSpPr>
        <p:spPr>
          <a:xfrm>
            <a:off x="685800" y="1219200"/>
            <a:ext cx="8153400" cy="4876800"/>
          </a:xfrm>
        </p:spPr>
        <p:txBody>
          <a:bodyPr/>
          <a:lstStyle/>
          <a:p>
            <a:pPr>
              <a:lnSpc>
                <a:spcPct val="90000"/>
              </a:lnSpc>
            </a:pPr>
            <a:r>
              <a:rPr lang="en-US" sz="2400" dirty="0" smtClean="0"/>
              <a:t>Boosting is (today) a general learning paradigm for putting together a Strong Learner, given a collection (possibly infinite) of Weak Learners.</a:t>
            </a:r>
          </a:p>
          <a:p>
            <a:pPr>
              <a:lnSpc>
                <a:spcPct val="90000"/>
              </a:lnSpc>
            </a:pPr>
            <a:r>
              <a:rPr lang="en-US" dirty="0" smtClean="0"/>
              <a:t>The original Boosting Algorithm was proposed as an answer to a theoretical question in PAC learning. </a:t>
            </a:r>
            <a:r>
              <a:rPr lang="en-US" sz="2000" dirty="0">
                <a:solidFill>
                  <a:srgbClr val="FF0000"/>
                </a:solidFill>
              </a:rPr>
              <a:t>[The Strength of Weak Learnability; </a:t>
            </a:r>
            <a:r>
              <a:rPr lang="en-US" sz="2000" dirty="0" err="1">
                <a:solidFill>
                  <a:srgbClr val="FF0000"/>
                </a:solidFill>
              </a:rPr>
              <a:t>Schapire</a:t>
            </a:r>
            <a:r>
              <a:rPr lang="en-US" sz="2000" dirty="0">
                <a:solidFill>
                  <a:srgbClr val="FF0000"/>
                </a:solidFill>
              </a:rPr>
              <a:t>, 89]</a:t>
            </a:r>
            <a:endParaRPr lang="en-US" dirty="0">
              <a:solidFill>
                <a:srgbClr val="FF0000"/>
              </a:solidFill>
            </a:endParaRPr>
          </a:p>
          <a:p>
            <a:pPr>
              <a:lnSpc>
                <a:spcPct val="90000"/>
              </a:lnSpc>
            </a:pPr>
            <a:r>
              <a:rPr lang="en-US" sz="2400" dirty="0" smtClean="0"/>
              <a:t>Consequently, Boosting has interesting theoretical implications, e.g., on the relations between PAC learnability and compression.</a:t>
            </a:r>
          </a:p>
          <a:p>
            <a:pPr lvl="1">
              <a:lnSpc>
                <a:spcPct val="90000"/>
              </a:lnSpc>
            </a:pPr>
            <a:r>
              <a:rPr lang="en-US" sz="2000" dirty="0" smtClean="0"/>
              <a:t>If </a:t>
            </a:r>
            <a:r>
              <a:rPr lang="en-US" sz="2000" dirty="0"/>
              <a:t>a concept class is efficiently PAC learnable then it is efficiently PAC learnable by an algorithm whose required memory is bounded by a polynomial in n, size c and log(1/</a:t>
            </a:r>
            <a:r>
              <a:rPr lang="en-US" sz="2000" dirty="0">
                <a:latin typeface="Symbol" pitchFamily="18" charset="2"/>
                <a:sym typeface="Symbol" pitchFamily="18" charset="2"/>
              </a:rPr>
              <a:t></a:t>
            </a:r>
            <a:r>
              <a:rPr lang="en-US" sz="2000" dirty="0"/>
              <a:t>).</a:t>
            </a:r>
          </a:p>
          <a:p>
            <a:pPr lvl="1">
              <a:lnSpc>
                <a:spcPct val="90000"/>
              </a:lnSpc>
            </a:pPr>
            <a:r>
              <a:rPr lang="en-US" sz="2000" dirty="0" smtClean="0"/>
              <a:t>There </a:t>
            </a:r>
            <a:r>
              <a:rPr lang="en-US" sz="2000" dirty="0"/>
              <a:t>is no concept class for which efficient PAC learnability requires that the entire sample be contained in memory at one time – there is always another algorithm that “forgets” most of the sample. </a:t>
            </a:r>
            <a:endParaRPr lang="en-US" sz="1200" dirty="0">
              <a:solidFill>
                <a:srgbClr val="FF0000"/>
              </a:solidFill>
            </a:endParaRPr>
          </a:p>
        </p:txBody>
      </p:sp>
      <p:sp>
        <p:nvSpPr>
          <p:cNvPr id="6" name="Slide Number Placeholder 5"/>
          <p:cNvSpPr>
            <a:spLocks noGrp="1"/>
          </p:cNvSpPr>
          <p:nvPr>
            <p:ph type="sldNum" sz="quarter" idx="4294967295"/>
          </p:nvPr>
        </p:nvSpPr>
        <p:spPr/>
        <p:txBody>
          <a:bodyPr/>
          <a:lstStyle/>
          <a:p>
            <a:fld id="{F43333B2-3A36-4D34-BFAF-263E0A6B01EA}" type="slidenum">
              <a:rPr lang="en-US"/>
              <a:pPr/>
              <a:t>60</a:t>
            </a:fld>
            <a:endParaRPr lang="en-US"/>
          </a:p>
        </p:txBody>
      </p:sp>
    </p:spTree>
    <p:extLst>
      <p:ext uri="{BB962C8B-B14F-4D97-AF65-F5344CB8AC3E}">
        <p14:creationId xmlns:p14="http://schemas.microsoft.com/office/powerpoint/2010/main" val="23948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08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08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0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uiExpand="1"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sz="3200" dirty="0" smtClean="0"/>
              <a:t>The Boosting Approach</a:t>
            </a:r>
            <a:r>
              <a:rPr lang="en-US" sz="3200" dirty="0"/>
              <a:t/>
            </a:r>
            <a:br>
              <a:rPr lang="en-US" sz="3200" dirty="0"/>
            </a:br>
            <a:endParaRPr lang="en-US" sz="1600" dirty="0">
              <a:solidFill>
                <a:schemeClr val="tx1"/>
              </a:solidFill>
            </a:endParaRPr>
          </a:p>
        </p:txBody>
      </p:sp>
      <p:sp>
        <p:nvSpPr>
          <p:cNvPr id="590851" name="Rectangle 3"/>
          <p:cNvSpPr>
            <a:spLocks noGrp="1" noChangeArrowheads="1"/>
          </p:cNvSpPr>
          <p:nvPr>
            <p:ph idx="1"/>
          </p:nvPr>
        </p:nvSpPr>
        <p:spPr>
          <a:xfrm>
            <a:off x="685800" y="1219200"/>
            <a:ext cx="8153400" cy="4876800"/>
          </a:xfrm>
        </p:spPr>
        <p:txBody>
          <a:bodyPr/>
          <a:lstStyle/>
          <a:p>
            <a:pPr>
              <a:lnSpc>
                <a:spcPct val="90000"/>
              </a:lnSpc>
            </a:pPr>
            <a:r>
              <a:rPr lang="en-US" dirty="0" smtClean="0"/>
              <a:t>Algorithm</a:t>
            </a:r>
          </a:p>
          <a:p>
            <a:pPr lvl="1">
              <a:lnSpc>
                <a:spcPct val="90000"/>
              </a:lnSpc>
            </a:pPr>
            <a:r>
              <a:rPr lang="en-US" dirty="0" smtClean="0"/>
              <a:t>Select a small </a:t>
            </a:r>
            <a:r>
              <a:rPr lang="en-US" dirty="0"/>
              <a:t>subset of </a:t>
            </a:r>
            <a:r>
              <a:rPr lang="en-US" dirty="0" smtClean="0"/>
              <a:t>examples</a:t>
            </a:r>
          </a:p>
          <a:p>
            <a:pPr lvl="1">
              <a:lnSpc>
                <a:spcPct val="90000"/>
              </a:lnSpc>
            </a:pPr>
            <a:r>
              <a:rPr lang="en-US" dirty="0"/>
              <a:t>D</a:t>
            </a:r>
            <a:r>
              <a:rPr lang="en-US" dirty="0" smtClean="0"/>
              <a:t>erive a rough </a:t>
            </a:r>
            <a:r>
              <a:rPr lang="en-US" dirty="0"/>
              <a:t>rule of thumb</a:t>
            </a:r>
          </a:p>
          <a:p>
            <a:pPr lvl="1">
              <a:lnSpc>
                <a:spcPct val="90000"/>
              </a:lnSpc>
            </a:pPr>
            <a:r>
              <a:rPr lang="en-US" dirty="0"/>
              <a:t>E</a:t>
            </a:r>
            <a:r>
              <a:rPr lang="en-US" dirty="0" smtClean="0"/>
              <a:t>xamine </a:t>
            </a:r>
            <a:r>
              <a:rPr lang="en-US" dirty="0"/>
              <a:t>2nd set of examples</a:t>
            </a:r>
          </a:p>
          <a:p>
            <a:pPr lvl="1">
              <a:lnSpc>
                <a:spcPct val="90000"/>
              </a:lnSpc>
            </a:pPr>
            <a:r>
              <a:rPr lang="en-US" dirty="0"/>
              <a:t>D</a:t>
            </a:r>
            <a:r>
              <a:rPr lang="en-US" dirty="0" smtClean="0"/>
              <a:t>erive </a:t>
            </a:r>
            <a:r>
              <a:rPr lang="en-US" dirty="0"/>
              <a:t>2nd rule of thumb</a:t>
            </a:r>
          </a:p>
          <a:p>
            <a:pPr lvl="1">
              <a:lnSpc>
                <a:spcPct val="90000"/>
              </a:lnSpc>
            </a:pPr>
            <a:r>
              <a:rPr lang="en-US" dirty="0" smtClean="0"/>
              <a:t>Repeat </a:t>
            </a:r>
            <a:r>
              <a:rPr lang="en-US" dirty="0"/>
              <a:t>T </a:t>
            </a:r>
            <a:r>
              <a:rPr lang="en-US" dirty="0" smtClean="0"/>
              <a:t>times</a:t>
            </a:r>
          </a:p>
          <a:p>
            <a:pPr lvl="1">
              <a:lnSpc>
                <a:spcPct val="90000"/>
              </a:lnSpc>
            </a:pPr>
            <a:r>
              <a:rPr lang="en-US" dirty="0" smtClean="0"/>
              <a:t>Combine the learned rules into a single hypothesis</a:t>
            </a:r>
            <a:endParaRPr lang="en-US" dirty="0"/>
          </a:p>
          <a:p>
            <a:pPr>
              <a:lnSpc>
                <a:spcPct val="90000"/>
              </a:lnSpc>
            </a:pPr>
            <a:endParaRPr lang="en-US" dirty="0" smtClean="0"/>
          </a:p>
          <a:p>
            <a:pPr>
              <a:lnSpc>
                <a:spcPct val="90000"/>
              </a:lnSpc>
            </a:pPr>
            <a:r>
              <a:rPr lang="en-US" dirty="0" smtClean="0"/>
              <a:t>Questions</a:t>
            </a:r>
            <a:r>
              <a:rPr lang="en-US" dirty="0"/>
              <a:t>:</a:t>
            </a:r>
          </a:p>
          <a:p>
            <a:pPr lvl="1">
              <a:lnSpc>
                <a:spcPct val="90000"/>
              </a:lnSpc>
            </a:pPr>
            <a:r>
              <a:rPr lang="en-US" dirty="0" smtClean="0"/>
              <a:t>How </a:t>
            </a:r>
            <a:r>
              <a:rPr lang="en-US" dirty="0"/>
              <a:t>to choose subsets of examples to </a:t>
            </a:r>
            <a:r>
              <a:rPr lang="en-US" dirty="0" smtClean="0"/>
              <a:t>examine on </a:t>
            </a:r>
            <a:r>
              <a:rPr lang="en-US" dirty="0"/>
              <a:t>each round?</a:t>
            </a:r>
          </a:p>
          <a:p>
            <a:pPr lvl="1">
              <a:lnSpc>
                <a:spcPct val="90000"/>
              </a:lnSpc>
            </a:pPr>
            <a:r>
              <a:rPr lang="en-US" dirty="0" smtClean="0"/>
              <a:t>How </a:t>
            </a:r>
            <a:r>
              <a:rPr lang="en-US" dirty="0"/>
              <a:t>to combine all the rules of thumb </a:t>
            </a:r>
            <a:r>
              <a:rPr lang="en-US" dirty="0" smtClean="0"/>
              <a:t>into single </a:t>
            </a:r>
            <a:r>
              <a:rPr lang="en-US" dirty="0"/>
              <a:t>prediction rule?</a:t>
            </a:r>
          </a:p>
          <a:p>
            <a:pPr>
              <a:lnSpc>
                <a:spcPct val="90000"/>
              </a:lnSpc>
            </a:pPr>
            <a:r>
              <a:rPr lang="en-US" dirty="0" smtClean="0"/>
              <a:t>Boosting </a:t>
            </a:r>
          </a:p>
          <a:p>
            <a:pPr lvl="1">
              <a:lnSpc>
                <a:spcPct val="90000"/>
              </a:lnSpc>
            </a:pPr>
            <a:r>
              <a:rPr lang="en-US" dirty="0" smtClean="0"/>
              <a:t>General </a:t>
            </a:r>
            <a:r>
              <a:rPr lang="en-US" dirty="0"/>
              <a:t>method of converting </a:t>
            </a:r>
            <a:r>
              <a:rPr lang="en-US" dirty="0" smtClean="0"/>
              <a:t>rough rules </a:t>
            </a:r>
            <a:r>
              <a:rPr lang="en-US" dirty="0"/>
              <a:t>of thumb into highly accurate prediction rule</a:t>
            </a:r>
            <a:endParaRPr lang="en-US" sz="2400" dirty="0"/>
          </a:p>
        </p:txBody>
      </p:sp>
      <p:sp>
        <p:nvSpPr>
          <p:cNvPr id="6" name="Slide Number Placeholder 5"/>
          <p:cNvSpPr>
            <a:spLocks noGrp="1"/>
          </p:cNvSpPr>
          <p:nvPr>
            <p:ph type="sldNum" sz="quarter" idx="4294967295"/>
          </p:nvPr>
        </p:nvSpPr>
        <p:spPr/>
        <p:txBody>
          <a:bodyPr/>
          <a:lstStyle/>
          <a:p>
            <a:fld id="{F43333B2-3A36-4D34-BFAF-263E0A6B01EA}" type="slidenum">
              <a:rPr lang="en-US"/>
              <a:pPr/>
              <a:t>61</a:t>
            </a:fld>
            <a:endParaRPr lang="en-US"/>
          </a:p>
        </p:txBody>
      </p:sp>
    </p:spTree>
    <p:extLst>
      <p:ext uri="{BB962C8B-B14F-4D97-AF65-F5344CB8AC3E}">
        <p14:creationId xmlns:p14="http://schemas.microsoft.com/office/powerpoint/2010/main" val="1633844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08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908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08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08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908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08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908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9085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9085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085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908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Formal View of Boosting</a:t>
            </a:r>
            <a:endParaRPr lang="en-US" dirty="0"/>
          </a:p>
        </p:txBody>
      </p:sp>
      <p:sp>
        <p:nvSpPr>
          <p:cNvPr id="3" name="Content Placeholder 2"/>
          <p:cNvSpPr>
            <a:spLocks noGrp="1"/>
          </p:cNvSpPr>
          <p:nvPr>
            <p:ph idx="1"/>
          </p:nvPr>
        </p:nvSpPr>
        <p:spPr/>
        <p:txBody>
          <a:bodyPr/>
          <a:lstStyle/>
          <a:p>
            <a:r>
              <a:rPr lang="en-US" dirty="0" smtClean="0"/>
              <a:t>Given </a:t>
            </a:r>
            <a:r>
              <a:rPr lang="en-US" dirty="0" smtClean="0">
                <a:solidFill>
                  <a:srgbClr val="3333FF"/>
                </a:solidFill>
              </a:rPr>
              <a:t>training set </a:t>
            </a:r>
            <a:r>
              <a:rPr lang="en-US" dirty="0" smtClean="0"/>
              <a:t>(</a:t>
            </a:r>
            <a:r>
              <a:rPr lang="en-US" dirty="0" smtClean="0">
                <a:latin typeface="Calibri"/>
              </a:rPr>
              <a:t>x</a:t>
            </a:r>
            <a:r>
              <a:rPr lang="en-US" baseline="-25000" dirty="0" smtClean="0">
                <a:latin typeface="Calibri"/>
              </a:rPr>
              <a:t>1</a:t>
            </a:r>
            <a:r>
              <a:rPr lang="en-US" dirty="0" smtClean="0"/>
              <a:t>, </a:t>
            </a:r>
            <a:r>
              <a:rPr lang="en-US" dirty="0" smtClean="0">
                <a:latin typeface="Calibri"/>
              </a:rPr>
              <a:t>y</a:t>
            </a:r>
            <a:r>
              <a:rPr lang="en-US" baseline="-25000" dirty="0" smtClean="0">
                <a:latin typeface="Calibri"/>
              </a:rPr>
              <a:t>1</a:t>
            </a:r>
            <a:r>
              <a:rPr lang="en-US" dirty="0" smtClean="0"/>
              <a:t>), … (</a:t>
            </a:r>
            <a:r>
              <a:rPr lang="en-US" dirty="0" err="1" smtClean="0">
                <a:latin typeface="Calibri"/>
              </a:rPr>
              <a:t>x</a:t>
            </a:r>
            <a:r>
              <a:rPr lang="en-US" baseline="-25000" dirty="0" err="1" smtClean="0">
                <a:latin typeface="Calibri"/>
              </a:rPr>
              <a:t>m</a:t>
            </a:r>
            <a:r>
              <a:rPr lang="en-US" dirty="0" smtClean="0"/>
              <a:t>, </a:t>
            </a:r>
            <a:r>
              <a:rPr lang="en-US" dirty="0" err="1" smtClean="0">
                <a:latin typeface="Calibri"/>
              </a:rPr>
              <a:t>y</a:t>
            </a:r>
            <a:r>
              <a:rPr lang="en-US" baseline="-25000" dirty="0" err="1" smtClean="0">
                <a:latin typeface="Calibri"/>
              </a:rPr>
              <a:t>m</a:t>
            </a:r>
            <a:r>
              <a:rPr lang="en-US" dirty="0" smtClean="0"/>
              <a:t>)</a:t>
            </a:r>
          </a:p>
          <a:p>
            <a:r>
              <a:rPr lang="en-US" dirty="0" err="1" smtClean="0">
                <a:latin typeface="Calibri"/>
              </a:rPr>
              <a:t>y</a:t>
            </a:r>
            <a:r>
              <a:rPr lang="en-US" baseline="-25000" dirty="0" err="1" smtClean="0">
                <a:latin typeface="Calibri"/>
              </a:rPr>
              <a:t>i</a:t>
            </a:r>
            <a:r>
              <a:rPr lang="en-US" dirty="0" smtClean="0"/>
              <a:t> </a:t>
            </a:r>
            <a:r>
              <a:rPr lang="en-US" dirty="0" smtClean="0">
                <a:latin typeface="cmsy10"/>
              </a:rPr>
              <a:t>2</a:t>
            </a:r>
            <a:r>
              <a:rPr lang="en-US" dirty="0" smtClean="0"/>
              <a:t> {-1, +1} is the correct label of instance </a:t>
            </a:r>
            <a:r>
              <a:rPr lang="en-US" dirty="0" smtClean="0">
                <a:latin typeface="Calibri"/>
              </a:rPr>
              <a:t>x</a:t>
            </a:r>
            <a:r>
              <a:rPr lang="en-US" baseline="-25000" dirty="0" smtClean="0">
                <a:latin typeface="Calibri"/>
              </a:rPr>
              <a:t>i</a:t>
            </a:r>
            <a:r>
              <a:rPr lang="en-US" dirty="0" smtClean="0"/>
              <a:t> </a:t>
            </a:r>
            <a:r>
              <a:rPr lang="en-US" dirty="0" smtClean="0">
                <a:latin typeface="cmsy10"/>
              </a:rPr>
              <a:t>2</a:t>
            </a:r>
            <a:r>
              <a:rPr lang="en-US" dirty="0" smtClean="0"/>
              <a:t> X</a:t>
            </a:r>
          </a:p>
          <a:p>
            <a:r>
              <a:rPr lang="en-US" dirty="0" smtClean="0"/>
              <a:t>For t = 1, …, T</a:t>
            </a:r>
          </a:p>
          <a:p>
            <a:pPr lvl="1"/>
            <a:r>
              <a:rPr lang="en-US" dirty="0" smtClean="0"/>
              <a:t>Construct a </a:t>
            </a:r>
            <a:r>
              <a:rPr lang="en-US" dirty="0" smtClean="0">
                <a:solidFill>
                  <a:srgbClr val="3333FF"/>
                </a:solidFill>
              </a:rPr>
              <a:t>distribution</a:t>
            </a:r>
            <a:r>
              <a:rPr lang="en-US" dirty="0" smtClean="0"/>
              <a:t> </a:t>
            </a:r>
            <a:r>
              <a:rPr lang="en-US" dirty="0" smtClean="0">
                <a:latin typeface="Calibri"/>
              </a:rPr>
              <a:t>D</a:t>
            </a:r>
            <a:r>
              <a:rPr lang="en-US" baseline="-25000" dirty="0" smtClean="0">
                <a:latin typeface="Calibri"/>
              </a:rPr>
              <a:t>t</a:t>
            </a:r>
            <a:r>
              <a:rPr lang="en-US" dirty="0" smtClean="0"/>
              <a:t> on {1,…m}</a:t>
            </a:r>
          </a:p>
          <a:p>
            <a:pPr lvl="1"/>
            <a:r>
              <a:rPr lang="en-US" dirty="0" smtClean="0"/>
              <a:t>Find </a:t>
            </a:r>
            <a:r>
              <a:rPr lang="en-US" dirty="0" smtClean="0">
                <a:solidFill>
                  <a:srgbClr val="3333FF"/>
                </a:solidFill>
              </a:rPr>
              <a:t>weak hypothesis </a:t>
            </a:r>
            <a:r>
              <a:rPr lang="en-US" dirty="0" smtClean="0"/>
              <a:t>(“rule of thumb”)</a:t>
            </a:r>
          </a:p>
          <a:p>
            <a:pPr marL="457200" lvl="1" indent="0">
              <a:buNone/>
            </a:pPr>
            <a:r>
              <a:rPr lang="en-US" dirty="0" smtClean="0">
                <a:latin typeface="Calibri"/>
              </a:rPr>
              <a:t>                    </a:t>
            </a:r>
            <a:r>
              <a:rPr lang="en-US" dirty="0" err="1" smtClean="0">
                <a:solidFill>
                  <a:srgbClr val="3333FF"/>
                </a:solidFill>
                <a:latin typeface="Calibri"/>
              </a:rPr>
              <a:t>h</a:t>
            </a:r>
            <a:r>
              <a:rPr lang="en-US" baseline="-25000" dirty="0" err="1" smtClean="0">
                <a:solidFill>
                  <a:srgbClr val="3333FF"/>
                </a:solidFill>
                <a:latin typeface="Calibri"/>
              </a:rPr>
              <a:t>t</a:t>
            </a:r>
            <a:r>
              <a:rPr lang="en-US" dirty="0" smtClean="0"/>
              <a:t> : X </a:t>
            </a:r>
            <a:r>
              <a:rPr lang="en-US" dirty="0" smtClean="0">
                <a:latin typeface="cmsy10"/>
              </a:rPr>
              <a:t>!</a:t>
            </a:r>
            <a:r>
              <a:rPr lang="en-US" dirty="0" smtClean="0"/>
              <a:t> {-1, +1}</a:t>
            </a:r>
          </a:p>
          <a:p>
            <a:pPr marL="457200" lvl="1" indent="0">
              <a:buNone/>
            </a:pPr>
            <a:r>
              <a:rPr lang="en-US" dirty="0" smtClean="0"/>
              <a:t>     with small error </a:t>
            </a:r>
            <a:r>
              <a:rPr lang="en-US" dirty="0" smtClean="0">
                <a:solidFill>
                  <a:srgbClr val="3333FF"/>
                </a:solidFill>
                <a:latin typeface="cmmi10"/>
              </a:rPr>
              <a:t>²</a:t>
            </a:r>
            <a:r>
              <a:rPr lang="en-US" baseline="-25000" dirty="0" smtClean="0">
                <a:solidFill>
                  <a:srgbClr val="3333FF"/>
                </a:solidFill>
                <a:latin typeface="Calibri"/>
              </a:rPr>
              <a:t>t</a:t>
            </a:r>
            <a:r>
              <a:rPr lang="en-US" dirty="0" smtClean="0">
                <a:solidFill>
                  <a:srgbClr val="3333FF"/>
                </a:solidFill>
              </a:rPr>
              <a:t> </a:t>
            </a:r>
            <a:r>
              <a:rPr lang="en-US" dirty="0" smtClean="0"/>
              <a:t>on </a:t>
            </a:r>
            <a:r>
              <a:rPr lang="en-US" dirty="0" smtClean="0">
                <a:latin typeface="Calibri"/>
              </a:rPr>
              <a:t>D</a:t>
            </a:r>
            <a:r>
              <a:rPr lang="en-US" baseline="-25000" dirty="0" smtClean="0">
                <a:latin typeface="Calibri"/>
              </a:rPr>
              <a:t>t</a:t>
            </a:r>
            <a:r>
              <a:rPr lang="en-US" dirty="0" smtClean="0"/>
              <a:t>:</a:t>
            </a:r>
          </a:p>
          <a:p>
            <a:pPr marL="457200" lvl="1" indent="0">
              <a:buNone/>
            </a:pPr>
            <a:r>
              <a:rPr lang="en-US" dirty="0" smtClean="0">
                <a:latin typeface="cmmi10"/>
              </a:rPr>
              <a:t>               </a:t>
            </a:r>
            <a:r>
              <a:rPr lang="en-US" dirty="0" smtClean="0">
                <a:solidFill>
                  <a:srgbClr val="3333FF"/>
                </a:solidFill>
                <a:latin typeface="cmmi10"/>
              </a:rPr>
              <a:t>²</a:t>
            </a:r>
            <a:r>
              <a:rPr lang="en-US" baseline="-25000" dirty="0" smtClean="0">
                <a:solidFill>
                  <a:srgbClr val="3333FF"/>
                </a:solidFill>
              </a:rPr>
              <a:t>t </a:t>
            </a:r>
            <a:r>
              <a:rPr lang="en-US" dirty="0" smtClean="0"/>
              <a:t>= </a:t>
            </a:r>
            <a:r>
              <a:rPr lang="en-US" dirty="0" err="1" smtClean="0">
                <a:latin typeface="Calibri"/>
              </a:rPr>
              <a:t>Pr</a:t>
            </a:r>
            <a:r>
              <a:rPr lang="en-US" baseline="-25000" dirty="0" err="1" smtClean="0">
                <a:latin typeface="Calibri"/>
              </a:rPr>
              <a:t>D</a:t>
            </a:r>
            <a:r>
              <a:rPr lang="en-US" dirty="0" smtClean="0">
                <a:latin typeface="Calibri"/>
              </a:rPr>
              <a:t> [</a:t>
            </a:r>
            <a:r>
              <a:rPr lang="en-US" dirty="0" err="1" smtClean="0">
                <a:latin typeface="Calibri"/>
              </a:rPr>
              <a:t>h</a:t>
            </a:r>
            <a:r>
              <a:rPr lang="en-US" baseline="-25000" dirty="0" err="1" smtClean="0">
                <a:latin typeface="Calibri"/>
              </a:rPr>
              <a:t>t</a:t>
            </a:r>
            <a:r>
              <a:rPr lang="en-US" dirty="0" smtClean="0">
                <a:latin typeface="Calibri"/>
              </a:rPr>
              <a:t> (x</a:t>
            </a:r>
            <a:r>
              <a:rPr lang="en-US" baseline="-25000" dirty="0" smtClean="0">
                <a:latin typeface="Calibri"/>
              </a:rPr>
              <a:t>i</a:t>
            </a:r>
            <a:r>
              <a:rPr lang="en-US" dirty="0" smtClean="0"/>
              <a:t>) </a:t>
            </a:r>
            <a:r>
              <a:rPr lang="en-US" dirty="0" smtClean="0">
                <a:latin typeface="cmsy10"/>
              </a:rPr>
              <a:t>:</a:t>
            </a:r>
            <a:r>
              <a:rPr lang="en-US" dirty="0" smtClean="0"/>
              <a:t>= </a:t>
            </a:r>
            <a:r>
              <a:rPr lang="en-US" dirty="0" err="1" smtClean="0">
                <a:latin typeface="Calibri"/>
              </a:rPr>
              <a:t>y</a:t>
            </a:r>
            <a:r>
              <a:rPr lang="en-US" baseline="-25000" dirty="0" err="1" smtClean="0">
                <a:latin typeface="Calibri"/>
              </a:rPr>
              <a:t>i</a:t>
            </a:r>
            <a:r>
              <a:rPr lang="en-US" dirty="0" smtClean="0"/>
              <a:t>]</a:t>
            </a:r>
          </a:p>
          <a:p>
            <a:r>
              <a:rPr lang="en-US" dirty="0" smtClean="0"/>
              <a:t>Output: </a:t>
            </a:r>
            <a:r>
              <a:rPr lang="en-US" dirty="0" smtClean="0">
                <a:solidFill>
                  <a:srgbClr val="3333FF"/>
                </a:solidFill>
              </a:rPr>
              <a:t>final hypothesis </a:t>
            </a:r>
            <a:r>
              <a:rPr lang="en-US" dirty="0" err="1" smtClean="0">
                <a:latin typeface="Calibri"/>
              </a:rPr>
              <a:t>H</a:t>
            </a:r>
            <a:r>
              <a:rPr lang="en-US" baseline="-25000" dirty="0" err="1" smtClean="0">
                <a:latin typeface="Calibri"/>
              </a:rPr>
              <a:t>final</a:t>
            </a:r>
            <a:endParaRPr lang="en-US" baseline="-25000" dirty="0">
              <a:latin typeface="Calibri"/>
            </a:endParaRPr>
          </a:p>
        </p:txBody>
      </p:sp>
      <p:sp>
        <p:nvSpPr>
          <p:cNvPr id="4" name="Slide Number Placeholder 3"/>
          <p:cNvSpPr>
            <a:spLocks noGrp="1"/>
          </p:cNvSpPr>
          <p:nvPr>
            <p:ph type="sldNum" sz="quarter" idx="4294967295"/>
          </p:nvPr>
        </p:nvSpPr>
        <p:spPr/>
        <p:txBody>
          <a:bodyPr/>
          <a:lstStyle/>
          <a:p>
            <a:pPr>
              <a:defRPr/>
            </a:pPr>
            <a:fld id="{AF9B7836-A88A-4C3B-9E7E-6BB7F8A64E5A}" type="slidenum">
              <a:rPr lang="en-US" smtClean="0"/>
              <a:pPr>
                <a:defRPr/>
              </a:pPr>
              <a:t>62</a:t>
            </a:fld>
            <a:endParaRPr lang="en-US"/>
          </a:p>
        </p:txBody>
      </p:sp>
    </p:spTree>
    <p:extLst>
      <p:ext uri="{BB962C8B-B14F-4D97-AF65-F5344CB8AC3E}">
        <p14:creationId xmlns:p14="http://schemas.microsoft.com/office/powerpoint/2010/main" val="343175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5879502" y="2109813"/>
            <a:ext cx="3200400" cy="493167"/>
          </a:xfrm>
          <a:prstGeom prst="wedgeRectCallout">
            <a:avLst>
              <a:gd name="adj1" fmla="val -111174"/>
              <a:gd name="adj2" fmla="val 25154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u="none" dirty="0">
              <a:solidFill>
                <a:schemeClr val="tx1"/>
              </a:solidFill>
            </a:endParaRPr>
          </a:p>
        </p:txBody>
      </p:sp>
      <p:sp>
        <p:nvSpPr>
          <p:cNvPr id="2" name="Title 1"/>
          <p:cNvSpPr>
            <a:spLocks noGrp="1"/>
          </p:cNvSpPr>
          <p:nvPr>
            <p:ph type="title"/>
          </p:nvPr>
        </p:nvSpPr>
        <p:spPr/>
        <p:txBody>
          <a:bodyPr/>
          <a:lstStyle/>
          <a:p>
            <a:r>
              <a:rPr lang="en-US" dirty="0" err="1" smtClean="0"/>
              <a:t>Adaboost</a:t>
            </a:r>
            <a:endParaRPr lang="en-US" dirty="0"/>
          </a:p>
        </p:txBody>
      </p:sp>
      <p:sp>
        <p:nvSpPr>
          <p:cNvPr id="3" name="Content Placeholder 2"/>
          <p:cNvSpPr>
            <a:spLocks noGrp="1"/>
          </p:cNvSpPr>
          <p:nvPr>
            <p:ph idx="1"/>
          </p:nvPr>
        </p:nvSpPr>
        <p:spPr>
          <a:xfrm>
            <a:off x="152400" y="1600200"/>
            <a:ext cx="7162800" cy="4525963"/>
          </a:xfrm>
        </p:spPr>
        <p:txBody>
          <a:bodyPr/>
          <a:lstStyle/>
          <a:p>
            <a:pPr marL="342900" lvl="1" indent="-342900">
              <a:buClrTx/>
              <a:buBlip>
                <a:blip r:embed="rId2"/>
              </a:buBlip>
            </a:pPr>
            <a:r>
              <a:rPr lang="en-US" dirty="0" smtClean="0"/>
              <a:t>Constructing </a:t>
            </a:r>
            <a:r>
              <a:rPr lang="en-US" dirty="0" smtClean="0">
                <a:solidFill>
                  <a:srgbClr val="3333FF"/>
                </a:solidFill>
                <a:latin typeface="Calibri"/>
              </a:rPr>
              <a:t>D</a:t>
            </a:r>
            <a:r>
              <a:rPr lang="en-US" baseline="-25000" dirty="0" smtClean="0">
                <a:solidFill>
                  <a:srgbClr val="3333FF"/>
                </a:solidFill>
                <a:latin typeface="Calibri"/>
              </a:rPr>
              <a:t>t</a:t>
            </a:r>
            <a:r>
              <a:rPr lang="en-US" dirty="0" smtClean="0"/>
              <a:t> </a:t>
            </a:r>
            <a:r>
              <a:rPr lang="en-US" dirty="0"/>
              <a:t>on {1,…m</a:t>
            </a:r>
            <a:r>
              <a:rPr lang="en-US" dirty="0" smtClean="0"/>
              <a:t>}:</a:t>
            </a:r>
          </a:p>
          <a:p>
            <a:pPr lvl="1"/>
            <a:r>
              <a:rPr lang="en-US" dirty="0" smtClean="0">
                <a:solidFill>
                  <a:srgbClr val="3333FF"/>
                </a:solidFill>
                <a:latin typeface="Calibri"/>
              </a:rPr>
              <a:t>D</a:t>
            </a:r>
            <a:r>
              <a:rPr lang="en-US" baseline="-25000" dirty="0" smtClean="0">
                <a:solidFill>
                  <a:srgbClr val="3333FF"/>
                </a:solidFill>
                <a:latin typeface="Calibri"/>
              </a:rPr>
              <a:t>1</a:t>
            </a:r>
            <a:r>
              <a:rPr lang="en-US" dirty="0" smtClean="0">
                <a:solidFill>
                  <a:srgbClr val="3333FF"/>
                </a:solidFill>
                <a:latin typeface="Calibri"/>
              </a:rPr>
              <a:t>(</a:t>
            </a:r>
            <a:r>
              <a:rPr lang="en-US" dirty="0" err="1" smtClean="0">
                <a:solidFill>
                  <a:srgbClr val="3333FF"/>
                </a:solidFill>
                <a:latin typeface="Calibri"/>
              </a:rPr>
              <a:t>i</a:t>
            </a:r>
            <a:r>
              <a:rPr lang="en-US" dirty="0" smtClean="0">
                <a:solidFill>
                  <a:srgbClr val="3333FF"/>
                </a:solidFill>
                <a:latin typeface="Calibri"/>
              </a:rPr>
              <a:t>)</a:t>
            </a:r>
            <a:r>
              <a:rPr lang="en-US" dirty="0" smtClean="0">
                <a:latin typeface="Calibri"/>
              </a:rPr>
              <a:t> = 1/m </a:t>
            </a:r>
          </a:p>
          <a:p>
            <a:pPr lvl="1"/>
            <a:r>
              <a:rPr lang="en-US" dirty="0" smtClean="0"/>
              <a:t>Given </a:t>
            </a:r>
            <a:r>
              <a:rPr lang="en-US" dirty="0" smtClean="0">
                <a:solidFill>
                  <a:srgbClr val="3333FF"/>
                </a:solidFill>
                <a:latin typeface="Calibri"/>
              </a:rPr>
              <a:t>D</a:t>
            </a:r>
            <a:r>
              <a:rPr lang="en-US" baseline="-25000" dirty="0" smtClean="0">
                <a:solidFill>
                  <a:srgbClr val="3333FF"/>
                </a:solidFill>
                <a:latin typeface="Calibri"/>
              </a:rPr>
              <a:t>t</a:t>
            </a:r>
            <a:r>
              <a:rPr lang="en-US" dirty="0" smtClean="0"/>
              <a:t> and </a:t>
            </a:r>
            <a:r>
              <a:rPr lang="en-US" dirty="0"/>
              <a:t> </a:t>
            </a:r>
            <a:r>
              <a:rPr lang="en-US" dirty="0" err="1">
                <a:solidFill>
                  <a:srgbClr val="3333FF"/>
                </a:solidFill>
              </a:rPr>
              <a:t>h</a:t>
            </a:r>
            <a:r>
              <a:rPr lang="en-US" baseline="-25000" dirty="0" err="1">
                <a:solidFill>
                  <a:srgbClr val="3333FF"/>
                </a:solidFill>
              </a:rPr>
              <a:t>t</a:t>
            </a:r>
            <a:r>
              <a:rPr lang="en-US" dirty="0"/>
              <a:t> </a:t>
            </a:r>
            <a:r>
              <a:rPr lang="en-US" dirty="0" smtClean="0"/>
              <a:t>: </a:t>
            </a:r>
          </a:p>
          <a:p>
            <a:pPr lvl="1"/>
            <a:r>
              <a:rPr lang="en-US" dirty="0" smtClean="0">
                <a:solidFill>
                  <a:srgbClr val="3333FF"/>
                </a:solidFill>
                <a:latin typeface="Calibri"/>
              </a:rPr>
              <a:t>D</a:t>
            </a:r>
            <a:r>
              <a:rPr lang="en-US" baseline="-25000" dirty="0" smtClean="0">
                <a:solidFill>
                  <a:srgbClr val="3333FF"/>
                </a:solidFill>
                <a:latin typeface="Calibri"/>
              </a:rPr>
              <a:t>t+1</a:t>
            </a:r>
            <a:r>
              <a:rPr lang="en-US" dirty="0" smtClean="0">
                <a:solidFill>
                  <a:srgbClr val="3333FF"/>
                </a:solidFill>
              </a:rPr>
              <a:t> </a:t>
            </a:r>
            <a:r>
              <a:rPr lang="en-US" dirty="0" smtClean="0"/>
              <a:t>=             </a:t>
            </a:r>
            <a:r>
              <a:rPr lang="en-US" dirty="0" smtClean="0">
                <a:latin typeface="Calibri"/>
              </a:rPr>
              <a:t>D</a:t>
            </a:r>
            <a:r>
              <a:rPr lang="en-US" baseline="-25000" dirty="0" smtClean="0">
                <a:latin typeface="Calibri"/>
              </a:rPr>
              <a:t>t</a:t>
            </a:r>
            <a:r>
              <a:rPr lang="en-US" dirty="0" smtClean="0">
                <a:latin typeface="Calibri"/>
              </a:rPr>
              <a:t>(</a:t>
            </a:r>
            <a:r>
              <a:rPr lang="en-US" dirty="0" err="1" smtClean="0">
                <a:latin typeface="Calibri"/>
              </a:rPr>
              <a:t>i</a:t>
            </a:r>
            <a:r>
              <a:rPr lang="en-US" dirty="0" smtClean="0"/>
              <a:t>)/</a:t>
            </a:r>
            <a:r>
              <a:rPr lang="en-US" dirty="0" err="1" smtClean="0">
                <a:latin typeface="Calibri"/>
              </a:rPr>
              <a:t>z</a:t>
            </a:r>
            <a:r>
              <a:rPr lang="en-US" baseline="-25000" dirty="0" err="1" smtClean="0">
                <a:latin typeface="Calibri"/>
              </a:rPr>
              <a:t>t</a:t>
            </a:r>
            <a:r>
              <a:rPr lang="en-US" dirty="0" smtClean="0"/>
              <a:t> </a:t>
            </a:r>
            <a:r>
              <a:rPr lang="en-US" dirty="0" smtClean="0">
                <a:latin typeface="cmsy10"/>
              </a:rPr>
              <a:t>£</a:t>
            </a:r>
            <a:r>
              <a:rPr lang="en-US" dirty="0" smtClean="0"/>
              <a:t> </a:t>
            </a:r>
            <a:r>
              <a:rPr lang="en-US" sz="2400" dirty="0" smtClean="0">
                <a:latin typeface="Calibri"/>
              </a:rPr>
              <a:t>e</a:t>
            </a:r>
            <a:r>
              <a:rPr lang="en-US" sz="2400" baseline="30000" dirty="0" smtClean="0">
                <a:latin typeface="Calibri"/>
              </a:rPr>
              <a:t>-</a:t>
            </a:r>
            <a:r>
              <a:rPr lang="en-US" sz="2400" baseline="30000" dirty="0" smtClean="0">
                <a:latin typeface="cmmi10"/>
              </a:rPr>
              <a:t>®</a:t>
            </a:r>
            <a:r>
              <a:rPr lang="en-US" sz="2400" baseline="15000" dirty="0" smtClean="0">
                <a:latin typeface="cmmi10"/>
              </a:rPr>
              <a:t>t</a:t>
            </a:r>
            <a:r>
              <a:rPr lang="en-US" sz="2400" dirty="0" smtClean="0"/>
              <a:t>               </a:t>
            </a:r>
            <a:r>
              <a:rPr lang="en-US" dirty="0" smtClean="0">
                <a:solidFill>
                  <a:srgbClr val="3333FF"/>
                </a:solidFill>
              </a:rPr>
              <a:t>if</a:t>
            </a:r>
            <a:r>
              <a:rPr lang="en-US" dirty="0" smtClean="0"/>
              <a:t> </a:t>
            </a:r>
            <a:r>
              <a:rPr lang="en-US" dirty="0" err="1" smtClean="0">
                <a:latin typeface="Calibri"/>
              </a:rPr>
              <a:t>y</a:t>
            </a:r>
            <a:r>
              <a:rPr lang="en-US" baseline="-25000" dirty="0" err="1" smtClean="0">
                <a:latin typeface="Calibri"/>
              </a:rPr>
              <a:t>i</a:t>
            </a:r>
            <a:r>
              <a:rPr lang="en-US" dirty="0" smtClean="0"/>
              <a:t> = </a:t>
            </a:r>
            <a:r>
              <a:rPr lang="en-US" dirty="0" err="1" smtClean="0">
                <a:latin typeface="Calibri"/>
              </a:rPr>
              <a:t>h</a:t>
            </a:r>
            <a:r>
              <a:rPr lang="en-US" baseline="-25000" dirty="0" err="1" smtClean="0">
                <a:latin typeface="Calibri"/>
              </a:rPr>
              <a:t>t</a:t>
            </a:r>
            <a:r>
              <a:rPr lang="en-US" dirty="0" smtClean="0">
                <a:latin typeface="Calibri"/>
              </a:rPr>
              <a:t>(x</a:t>
            </a:r>
            <a:r>
              <a:rPr lang="en-US" baseline="-25000" dirty="0" smtClean="0">
                <a:latin typeface="Calibri"/>
              </a:rPr>
              <a:t>i</a:t>
            </a:r>
            <a:r>
              <a:rPr lang="en-US" dirty="0" smtClean="0"/>
              <a:t>)</a:t>
            </a:r>
          </a:p>
          <a:p>
            <a:pPr marL="457200" lvl="1" indent="0">
              <a:buNone/>
            </a:pPr>
            <a:r>
              <a:rPr lang="en-US" dirty="0"/>
              <a:t> </a:t>
            </a:r>
            <a:r>
              <a:rPr lang="en-US" dirty="0" smtClean="0"/>
              <a:t>                           D</a:t>
            </a:r>
            <a:r>
              <a:rPr lang="en-US" baseline="-25000" dirty="0" smtClean="0"/>
              <a:t>t</a:t>
            </a:r>
            <a:r>
              <a:rPr lang="en-US" dirty="0" smtClean="0"/>
              <a:t>(</a:t>
            </a:r>
            <a:r>
              <a:rPr lang="en-US" dirty="0" err="1" smtClean="0"/>
              <a:t>i</a:t>
            </a:r>
            <a:r>
              <a:rPr lang="en-US" dirty="0"/>
              <a:t>)/</a:t>
            </a:r>
            <a:r>
              <a:rPr lang="en-US" dirty="0" err="1"/>
              <a:t>z</a:t>
            </a:r>
            <a:r>
              <a:rPr lang="en-US" baseline="-25000" dirty="0" err="1"/>
              <a:t>t</a:t>
            </a:r>
            <a:r>
              <a:rPr lang="en-US" dirty="0"/>
              <a:t> </a:t>
            </a:r>
            <a:r>
              <a:rPr lang="en-US" dirty="0">
                <a:latin typeface="cmsy10"/>
              </a:rPr>
              <a:t>£</a:t>
            </a:r>
            <a:r>
              <a:rPr lang="en-US" dirty="0"/>
              <a:t> </a:t>
            </a:r>
            <a:r>
              <a:rPr lang="en-US" sz="2400" dirty="0" smtClean="0"/>
              <a:t>e</a:t>
            </a:r>
            <a:r>
              <a:rPr lang="en-US" sz="2400" baseline="30000" dirty="0" smtClean="0"/>
              <a:t>+</a:t>
            </a:r>
            <a:r>
              <a:rPr lang="en-US" sz="2400" baseline="30000" dirty="0" smtClean="0">
                <a:latin typeface="cmmi10"/>
              </a:rPr>
              <a:t>®</a:t>
            </a:r>
            <a:r>
              <a:rPr lang="en-US" baseline="15000" dirty="0">
                <a:latin typeface="cmmi10"/>
              </a:rPr>
              <a:t>t</a:t>
            </a:r>
            <a:r>
              <a:rPr lang="en-US" dirty="0"/>
              <a:t> </a:t>
            </a:r>
            <a:r>
              <a:rPr lang="en-US" dirty="0" smtClean="0"/>
              <a:t>                </a:t>
            </a:r>
            <a:r>
              <a:rPr lang="en-US" dirty="0" smtClean="0">
                <a:solidFill>
                  <a:srgbClr val="3333FF"/>
                </a:solidFill>
              </a:rPr>
              <a:t>if</a:t>
            </a:r>
            <a:r>
              <a:rPr lang="en-US" dirty="0" smtClean="0"/>
              <a:t> </a:t>
            </a:r>
            <a:r>
              <a:rPr lang="en-US" dirty="0" err="1" smtClean="0"/>
              <a:t>y</a:t>
            </a:r>
            <a:r>
              <a:rPr lang="en-US" baseline="-25000" dirty="0" err="1" smtClean="0"/>
              <a:t>i</a:t>
            </a:r>
            <a:r>
              <a:rPr lang="en-US" dirty="0" smtClean="0"/>
              <a:t> </a:t>
            </a:r>
            <a:r>
              <a:rPr lang="en-US" dirty="0" smtClean="0">
                <a:latin typeface="cmsy10"/>
              </a:rPr>
              <a:t>:</a:t>
            </a:r>
            <a:r>
              <a:rPr lang="en-US" dirty="0" smtClean="0"/>
              <a:t>= </a:t>
            </a:r>
            <a:r>
              <a:rPr lang="en-US" dirty="0" err="1" smtClean="0">
                <a:latin typeface="Calibri"/>
              </a:rPr>
              <a:t>h</a:t>
            </a:r>
            <a:r>
              <a:rPr lang="en-US" baseline="-25000" dirty="0" err="1" smtClean="0">
                <a:latin typeface="Calibri"/>
              </a:rPr>
              <a:t>t</a:t>
            </a:r>
            <a:r>
              <a:rPr lang="en-US" baseline="-25000" dirty="0" smtClean="0">
                <a:latin typeface="Calibri"/>
              </a:rPr>
              <a:t> </a:t>
            </a:r>
            <a:r>
              <a:rPr lang="en-US" dirty="0" smtClean="0">
                <a:latin typeface="Calibri"/>
              </a:rPr>
              <a:t>(x</a:t>
            </a:r>
            <a:r>
              <a:rPr lang="en-US" baseline="-25000" dirty="0" smtClean="0">
                <a:latin typeface="Calibri"/>
              </a:rPr>
              <a:t>i</a:t>
            </a:r>
            <a:r>
              <a:rPr lang="en-US" dirty="0" smtClean="0"/>
              <a:t>)</a:t>
            </a:r>
            <a:endParaRPr lang="en-US" dirty="0"/>
          </a:p>
          <a:p>
            <a:pPr marL="457200" lvl="1" indent="0">
              <a:buNone/>
            </a:pPr>
            <a:r>
              <a:rPr lang="en-US" dirty="0"/>
              <a:t> </a:t>
            </a:r>
            <a:r>
              <a:rPr lang="en-US" dirty="0" smtClean="0"/>
              <a:t>           =              D</a:t>
            </a:r>
            <a:r>
              <a:rPr lang="en-US" baseline="-25000" dirty="0" smtClean="0"/>
              <a:t>t</a:t>
            </a:r>
            <a:r>
              <a:rPr lang="en-US" dirty="0" smtClean="0"/>
              <a:t>(</a:t>
            </a:r>
            <a:r>
              <a:rPr lang="en-US" dirty="0" err="1" smtClean="0"/>
              <a:t>i</a:t>
            </a:r>
            <a:r>
              <a:rPr lang="en-US" dirty="0"/>
              <a:t>)/</a:t>
            </a:r>
            <a:r>
              <a:rPr lang="en-US" dirty="0" err="1"/>
              <a:t>z</a:t>
            </a:r>
            <a:r>
              <a:rPr lang="en-US" baseline="-25000" dirty="0" err="1"/>
              <a:t>t</a:t>
            </a:r>
            <a:r>
              <a:rPr lang="en-US" dirty="0"/>
              <a:t> </a:t>
            </a:r>
            <a:r>
              <a:rPr lang="en-US" dirty="0">
                <a:latin typeface="cmsy10"/>
              </a:rPr>
              <a:t>£</a:t>
            </a:r>
            <a:r>
              <a:rPr lang="en-US" dirty="0"/>
              <a:t> </a:t>
            </a:r>
            <a:r>
              <a:rPr lang="en-US" dirty="0" err="1" smtClean="0"/>
              <a:t>exp</a:t>
            </a:r>
            <a:r>
              <a:rPr lang="en-US" dirty="0" smtClean="0"/>
              <a:t>(-</a:t>
            </a:r>
            <a:r>
              <a:rPr lang="en-US" dirty="0" smtClean="0">
                <a:latin typeface="cmmi10"/>
              </a:rPr>
              <a:t>®</a:t>
            </a:r>
            <a:r>
              <a:rPr lang="en-US" baseline="-25000" dirty="0" smtClean="0">
                <a:latin typeface="cmmi10"/>
              </a:rPr>
              <a:t>t</a:t>
            </a:r>
            <a:r>
              <a:rPr lang="en-US" dirty="0" smtClean="0"/>
              <a:t> </a:t>
            </a:r>
            <a:r>
              <a:rPr lang="en-US" dirty="0" err="1" smtClean="0">
                <a:latin typeface="Calibri"/>
              </a:rPr>
              <a:t>y</a:t>
            </a:r>
            <a:r>
              <a:rPr lang="en-US" baseline="-25000" dirty="0" err="1" smtClean="0">
                <a:latin typeface="Calibri"/>
              </a:rPr>
              <a:t>i</a:t>
            </a:r>
            <a:r>
              <a:rPr lang="en-US" dirty="0" smtClean="0"/>
              <a:t> </a:t>
            </a:r>
            <a:r>
              <a:rPr lang="en-US" dirty="0" err="1" smtClean="0">
                <a:latin typeface="Calibri"/>
              </a:rPr>
              <a:t>h</a:t>
            </a:r>
            <a:r>
              <a:rPr lang="en-US" baseline="-25000" dirty="0" err="1" smtClean="0">
                <a:latin typeface="Calibri"/>
              </a:rPr>
              <a:t>t</a:t>
            </a:r>
            <a:r>
              <a:rPr lang="en-US" dirty="0" smtClean="0">
                <a:latin typeface="Calibri"/>
              </a:rPr>
              <a:t> (x</a:t>
            </a:r>
            <a:r>
              <a:rPr lang="en-US" baseline="-25000" dirty="0" smtClean="0">
                <a:latin typeface="Calibri"/>
              </a:rPr>
              <a:t>i</a:t>
            </a:r>
            <a:r>
              <a:rPr lang="en-US" dirty="0" smtClean="0"/>
              <a:t>))</a:t>
            </a:r>
          </a:p>
          <a:p>
            <a:pPr marL="457200" lvl="1" indent="0">
              <a:buNone/>
            </a:pPr>
            <a:r>
              <a:rPr lang="en-US" dirty="0" smtClean="0"/>
              <a:t>     where </a:t>
            </a:r>
            <a:r>
              <a:rPr lang="en-US" dirty="0" err="1" smtClean="0">
                <a:latin typeface="Calibri"/>
              </a:rPr>
              <a:t>z</a:t>
            </a:r>
            <a:r>
              <a:rPr lang="en-US" baseline="-25000" dirty="0" err="1" smtClean="0">
                <a:latin typeface="Calibri"/>
              </a:rPr>
              <a:t>t</a:t>
            </a:r>
            <a:r>
              <a:rPr lang="en-US" dirty="0" smtClean="0"/>
              <a:t> = normalization constant</a:t>
            </a:r>
          </a:p>
          <a:p>
            <a:pPr marL="457200" lvl="1" indent="0">
              <a:buNone/>
            </a:pPr>
            <a:r>
              <a:rPr lang="en-US" dirty="0" smtClean="0"/>
              <a:t>     and </a:t>
            </a:r>
            <a:endParaRPr lang="en-US" dirty="0"/>
          </a:p>
          <a:p>
            <a:pPr marL="457200" lvl="1" indent="0">
              <a:buNone/>
            </a:pPr>
            <a:r>
              <a:rPr lang="en-US" dirty="0" smtClean="0">
                <a:latin typeface="cmmi10"/>
              </a:rPr>
              <a:t>    </a:t>
            </a:r>
            <a:r>
              <a:rPr lang="en-US" dirty="0" smtClean="0">
                <a:solidFill>
                  <a:srgbClr val="3333FF"/>
                </a:solidFill>
                <a:latin typeface="cmmi10"/>
              </a:rPr>
              <a:t>®</a:t>
            </a:r>
            <a:r>
              <a:rPr lang="en-US" baseline="-25000" dirty="0" smtClean="0">
                <a:solidFill>
                  <a:srgbClr val="3333FF"/>
                </a:solidFill>
                <a:latin typeface="cmmi10"/>
              </a:rPr>
              <a:t>t</a:t>
            </a:r>
            <a:r>
              <a:rPr lang="en-US" dirty="0" smtClean="0">
                <a:solidFill>
                  <a:srgbClr val="3333FF"/>
                </a:solidFill>
              </a:rPr>
              <a:t> = ½ ln{ (1 -</a:t>
            </a:r>
            <a:r>
              <a:rPr lang="en-US" dirty="0" smtClean="0">
                <a:solidFill>
                  <a:srgbClr val="3333FF"/>
                </a:solidFill>
                <a:latin typeface="cmmi10"/>
              </a:rPr>
              <a:t> </a:t>
            </a:r>
            <a:r>
              <a:rPr lang="el-GR" dirty="0" smtClean="0">
                <a:solidFill>
                  <a:srgbClr val="3333FF"/>
                </a:solidFill>
                <a:latin typeface="cmmi10"/>
              </a:rPr>
              <a:t>ε</a:t>
            </a:r>
            <a:r>
              <a:rPr lang="en-US" smtClean="0">
                <a:solidFill>
                  <a:srgbClr val="3333FF"/>
                </a:solidFill>
                <a:latin typeface="cmmi10"/>
              </a:rPr>
              <a:t>²</a:t>
            </a:r>
            <a:r>
              <a:rPr lang="en-US" baseline="-25000" smtClean="0">
                <a:solidFill>
                  <a:srgbClr val="3333FF"/>
                </a:solidFill>
              </a:rPr>
              <a:t>t</a:t>
            </a:r>
            <a:r>
              <a:rPr lang="en-US" smtClean="0">
                <a:solidFill>
                  <a:srgbClr val="3333FF"/>
                </a:solidFill>
              </a:rPr>
              <a:t>)/</a:t>
            </a:r>
            <a:r>
              <a:rPr lang="el-GR" smtClean="0">
                <a:solidFill>
                  <a:srgbClr val="3333FF"/>
                </a:solidFill>
              </a:rPr>
              <a:t>ε</a:t>
            </a:r>
            <a:r>
              <a:rPr lang="en-US" dirty="0" smtClean="0">
                <a:solidFill>
                  <a:srgbClr val="3333FF"/>
                </a:solidFill>
                <a:latin typeface="cmmi10"/>
              </a:rPr>
              <a:t>²</a:t>
            </a:r>
            <a:r>
              <a:rPr lang="en-US" baseline="-25000" dirty="0" smtClean="0">
                <a:solidFill>
                  <a:srgbClr val="3333FF"/>
                </a:solidFill>
              </a:rPr>
              <a:t>t </a:t>
            </a:r>
            <a:r>
              <a:rPr lang="en-US" dirty="0" smtClean="0">
                <a:solidFill>
                  <a:srgbClr val="3333FF"/>
                </a:solidFill>
              </a:rPr>
              <a:t>} </a:t>
            </a:r>
            <a:endParaRPr lang="en-US" dirty="0">
              <a:solidFill>
                <a:srgbClr val="3333FF"/>
              </a:solidFill>
            </a:endParaRPr>
          </a:p>
          <a:p>
            <a:endParaRPr lang="en-US" dirty="0" smtClean="0">
              <a:solidFill>
                <a:srgbClr val="3333FF"/>
              </a:solidFill>
            </a:endParaRPr>
          </a:p>
          <a:p>
            <a:r>
              <a:rPr lang="en-US" dirty="0" smtClean="0">
                <a:solidFill>
                  <a:srgbClr val="3333FF"/>
                </a:solidFill>
              </a:rPr>
              <a:t>Final hypothesis: </a:t>
            </a:r>
            <a:r>
              <a:rPr lang="en-US" dirty="0" err="1" smtClean="0">
                <a:latin typeface="Calibri"/>
              </a:rPr>
              <a:t>H</a:t>
            </a:r>
            <a:r>
              <a:rPr lang="en-US" baseline="-25000" dirty="0" err="1" smtClean="0">
                <a:latin typeface="Calibri"/>
              </a:rPr>
              <a:t>final</a:t>
            </a:r>
            <a:r>
              <a:rPr lang="en-US" dirty="0" smtClean="0"/>
              <a:t> (x) = sign (</a:t>
            </a:r>
            <a:r>
              <a:rPr lang="en-US" dirty="0" smtClean="0">
                <a:latin typeface="Symbol"/>
                <a:sym typeface="Symbol"/>
              </a:rPr>
              <a:t></a:t>
            </a:r>
            <a:r>
              <a:rPr lang="en-US" baseline="-25000" dirty="0" smtClean="0">
                <a:latin typeface="+mj-lt"/>
                <a:sym typeface="Symbol"/>
              </a:rPr>
              <a:t>t</a:t>
            </a:r>
            <a:r>
              <a:rPr lang="en-US" dirty="0" smtClean="0"/>
              <a:t>  </a:t>
            </a:r>
            <a:r>
              <a:rPr lang="en-US" dirty="0" smtClean="0">
                <a:latin typeface="cmmi10"/>
              </a:rPr>
              <a:t>®</a:t>
            </a:r>
            <a:r>
              <a:rPr lang="en-US" baseline="-25000" dirty="0">
                <a:latin typeface="cmmi10"/>
              </a:rPr>
              <a:t>t</a:t>
            </a:r>
            <a:r>
              <a:rPr lang="en-US" dirty="0"/>
              <a:t> </a:t>
            </a:r>
            <a:r>
              <a:rPr lang="en-US" dirty="0" err="1" smtClean="0"/>
              <a:t>h</a:t>
            </a:r>
            <a:r>
              <a:rPr lang="en-US" baseline="-25000" dirty="0" err="1" smtClean="0"/>
              <a:t>t</a:t>
            </a:r>
            <a:r>
              <a:rPr lang="en-US" dirty="0" smtClean="0"/>
              <a:t>(x) )</a:t>
            </a:r>
            <a:endParaRPr lang="en-US" dirty="0"/>
          </a:p>
        </p:txBody>
      </p:sp>
      <p:sp>
        <p:nvSpPr>
          <p:cNvPr id="4" name="Slide Number Placeholder 3"/>
          <p:cNvSpPr>
            <a:spLocks noGrp="1"/>
          </p:cNvSpPr>
          <p:nvPr>
            <p:ph type="sldNum" sz="quarter" idx="4294967295"/>
          </p:nvPr>
        </p:nvSpPr>
        <p:spPr/>
        <p:txBody>
          <a:bodyPr/>
          <a:lstStyle/>
          <a:p>
            <a:pPr>
              <a:defRPr/>
            </a:pPr>
            <a:fld id="{AF9B7836-A88A-4C3B-9E7E-6BB7F8A64E5A}" type="slidenum">
              <a:rPr lang="en-US" smtClean="0"/>
              <a:pPr>
                <a:defRPr/>
              </a:pPr>
              <a:t>63</a:t>
            </a:fld>
            <a:endParaRPr lang="en-US"/>
          </a:p>
        </p:txBody>
      </p:sp>
      <p:sp>
        <p:nvSpPr>
          <p:cNvPr id="8" name="Rectangular Callout 7"/>
          <p:cNvSpPr/>
          <p:nvPr/>
        </p:nvSpPr>
        <p:spPr>
          <a:xfrm>
            <a:off x="6702271" y="2743200"/>
            <a:ext cx="2323513" cy="359898"/>
          </a:xfrm>
          <a:prstGeom prst="wedgeRectCallout">
            <a:avLst>
              <a:gd name="adj1" fmla="val -76112"/>
              <a:gd name="adj2" fmla="val 2207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none" dirty="0" smtClean="0">
                <a:solidFill>
                  <a:srgbClr val="3333FF"/>
                </a:solidFill>
              </a:rPr>
              <a:t>&lt; 1; smaller weight</a:t>
            </a:r>
            <a:endParaRPr lang="en-US" sz="2000" u="none" dirty="0">
              <a:solidFill>
                <a:schemeClr val="tx1"/>
              </a:solidFill>
            </a:endParaRPr>
          </a:p>
        </p:txBody>
      </p:sp>
      <p:sp>
        <p:nvSpPr>
          <p:cNvPr id="9" name="Rectangular Callout 8"/>
          <p:cNvSpPr/>
          <p:nvPr/>
        </p:nvSpPr>
        <p:spPr>
          <a:xfrm>
            <a:off x="6739784" y="3145302"/>
            <a:ext cx="2286000" cy="359898"/>
          </a:xfrm>
          <a:prstGeom prst="wedgeRectCallout">
            <a:avLst>
              <a:gd name="adj1" fmla="val -76112"/>
              <a:gd name="adj2" fmla="val 2207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none" dirty="0" smtClean="0">
                <a:solidFill>
                  <a:srgbClr val="3333FF"/>
                </a:solidFill>
              </a:rPr>
              <a:t>&gt; 1; larger weight</a:t>
            </a:r>
            <a:endParaRPr lang="en-US" sz="2000" u="none" dirty="0">
              <a:solidFill>
                <a:schemeClr val="tx1"/>
              </a:solidFill>
            </a:endParaRPr>
          </a:p>
        </p:txBody>
      </p:sp>
      <p:sp>
        <p:nvSpPr>
          <p:cNvPr id="6" name="Rectangular Callout 5"/>
          <p:cNvSpPr/>
          <p:nvPr/>
        </p:nvSpPr>
        <p:spPr>
          <a:xfrm>
            <a:off x="5025870" y="3581400"/>
            <a:ext cx="3999914" cy="1752600"/>
          </a:xfrm>
          <a:prstGeom prst="wedgeRectCallout">
            <a:avLst>
              <a:gd name="adj1" fmla="val -81447"/>
              <a:gd name="adj2" fmla="val 14254"/>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u="none" dirty="0" smtClean="0">
                <a:solidFill>
                  <a:schemeClr val="tx1"/>
                </a:solidFill>
              </a:rPr>
              <a:t>Notes about </a:t>
            </a:r>
            <a:r>
              <a:rPr lang="en-US" sz="1600" b="1" u="none" dirty="0" smtClean="0">
                <a:solidFill>
                  <a:schemeClr val="tx1"/>
                </a:solidFill>
                <a:latin typeface="cmmi10"/>
              </a:rPr>
              <a:t>®</a:t>
            </a:r>
            <a:r>
              <a:rPr lang="en-US" sz="1600" b="1" u="none" baseline="-25000" dirty="0" smtClean="0">
                <a:solidFill>
                  <a:schemeClr val="tx1"/>
                </a:solidFill>
                <a:latin typeface="cmmi10"/>
              </a:rPr>
              <a:t>t</a:t>
            </a:r>
            <a:r>
              <a:rPr lang="en-US" sz="1600" b="1" u="none" dirty="0" smtClean="0">
                <a:solidFill>
                  <a:schemeClr val="tx1"/>
                </a:solidFill>
              </a:rPr>
              <a:t>:               </a:t>
            </a:r>
          </a:p>
          <a:p>
            <a:pPr marL="285750" indent="-285750">
              <a:buFont typeface="Wingdings" panose="05000000000000000000" pitchFamily="2" charset="2"/>
              <a:buChar char="q"/>
            </a:pPr>
            <a:r>
              <a:rPr lang="en-US" sz="1600" u="none" dirty="0" smtClean="0">
                <a:solidFill>
                  <a:srgbClr val="3333FF"/>
                </a:solidFill>
              </a:rPr>
              <a:t>Positive </a:t>
            </a:r>
            <a:r>
              <a:rPr lang="en-US" sz="1600" u="none" dirty="0">
                <a:solidFill>
                  <a:schemeClr val="tx1"/>
                </a:solidFill>
              </a:rPr>
              <a:t>due to the weak learning assumption</a:t>
            </a:r>
          </a:p>
          <a:p>
            <a:pPr marL="285750" indent="-285750">
              <a:buFont typeface="Wingdings" panose="05000000000000000000" pitchFamily="2" charset="2"/>
              <a:buChar char="q"/>
            </a:pPr>
            <a:r>
              <a:rPr lang="en-US" sz="1600" u="none" dirty="0">
                <a:solidFill>
                  <a:schemeClr val="tx1"/>
                </a:solidFill>
              </a:rPr>
              <a:t>E</a:t>
            </a:r>
            <a:r>
              <a:rPr lang="en-US" sz="1600" u="none" dirty="0" smtClean="0">
                <a:solidFill>
                  <a:schemeClr val="tx1"/>
                </a:solidFill>
              </a:rPr>
              <a:t>xamples </a:t>
            </a:r>
            <a:r>
              <a:rPr lang="en-US" sz="1600" u="none" dirty="0">
                <a:solidFill>
                  <a:schemeClr val="tx1"/>
                </a:solidFill>
              </a:rPr>
              <a:t>that we predicted </a:t>
            </a:r>
            <a:r>
              <a:rPr lang="en-US" sz="1600" u="none" dirty="0">
                <a:solidFill>
                  <a:srgbClr val="3333FF"/>
                </a:solidFill>
              </a:rPr>
              <a:t>correctly</a:t>
            </a:r>
            <a:r>
              <a:rPr lang="en-US" sz="1600" u="none" dirty="0">
                <a:solidFill>
                  <a:schemeClr val="tx1"/>
                </a:solidFill>
              </a:rPr>
              <a:t> are </a:t>
            </a:r>
            <a:r>
              <a:rPr lang="en-US" sz="1600" u="none" dirty="0">
                <a:solidFill>
                  <a:srgbClr val="3333FF"/>
                </a:solidFill>
              </a:rPr>
              <a:t>demoted</a:t>
            </a:r>
            <a:r>
              <a:rPr lang="en-US" sz="1600" u="none" dirty="0">
                <a:solidFill>
                  <a:schemeClr val="tx1"/>
                </a:solidFill>
              </a:rPr>
              <a:t>, others promoted</a:t>
            </a:r>
          </a:p>
          <a:p>
            <a:pPr marL="285750" indent="-285750">
              <a:buFont typeface="Wingdings" panose="05000000000000000000" pitchFamily="2" charset="2"/>
              <a:buChar char="q"/>
            </a:pPr>
            <a:r>
              <a:rPr lang="en-US" sz="1600" u="none" dirty="0" smtClean="0">
                <a:solidFill>
                  <a:srgbClr val="3333FF"/>
                </a:solidFill>
              </a:rPr>
              <a:t>Sensible weighting scheme:   </a:t>
            </a:r>
            <a:r>
              <a:rPr lang="en-US" sz="1600" u="none" dirty="0" smtClean="0">
                <a:solidFill>
                  <a:schemeClr val="tx1"/>
                </a:solidFill>
              </a:rPr>
              <a:t>better </a:t>
            </a:r>
            <a:r>
              <a:rPr lang="en-US" sz="1600" u="none" dirty="0">
                <a:solidFill>
                  <a:schemeClr val="tx1"/>
                </a:solidFill>
              </a:rPr>
              <a:t>hypothesis (smaller error</a:t>
            </a:r>
            <a:r>
              <a:rPr lang="en-US" sz="1600" u="none" dirty="0" smtClean="0">
                <a:solidFill>
                  <a:schemeClr val="tx1"/>
                </a:solidFill>
              </a:rPr>
              <a:t>) </a:t>
            </a:r>
            <a:r>
              <a:rPr lang="en-US" sz="1600" u="none" dirty="0" smtClean="0">
                <a:solidFill>
                  <a:schemeClr val="tx1"/>
                </a:solidFill>
                <a:sym typeface="Wingdings" panose="05000000000000000000" pitchFamily="2" charset="2"/>
              </a:rPr>
              <a:t></a:t>
            </a:r>
            <a:r>
              <a:rPr lang="en-US" sz="1600" u="none" dirty="0" smtClean="0">
                <a:solidFill>
                  <a:schemeClr val="tx1"/>
                </a:solidFill>
              </a:rPr>
              <a:t> </a:t>
            </a:r>
            <a:r>
              <a:rPr lang="en-US" sz="1600" u="none" dirty="0">
                <a:solidFill>
                  <a:schemeClr val="tx1"/>
                </a:solidFill>
              </a:rPr>
              <a:t>larger weight</a:t>
            </a:r>
          </a:p>
        </p:txBody>
      </p:sp>
      <p:sp>
        <p:nvSpPr>
          <p:cNvPr id="10" name="Rectangular Callout 9"/>
          <p:cNvSpPr/>
          <p:nvPr/>
        </p:nvSpPr>
        <p:spPr>
          <a:xfrm>
            <a:off x="4495800" y="1219200"/>
            <a:ext cx="3466514" cy="685800"/>
          </a:xfrm>
          <a:prstGeom prst="wedgeRectCallout">
            <a:avLst>
              <a:gd name="adj1" fmla="val -70139"/>
              <a:gd name="adj2" fmla="val 29706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u="none" dirty="0" smtClean="0">
                <a:solidFill>
                  <a:schemeClr val="tx1"/>
                </a:solidFill>
              </a:rPr>
              <a:t>Think about unwrapping it all the way to 1/m</a:t>
            </a:r>
            <a:endParaRPr lang="en-US" sz="2000" u="none" dirty="0">
              <a:solidFill>
                <a:schemeClr val="tx1"/>
              </a:solidFill>
            </a:endParaRPr>
          </a:p>
        </p:txBody>
      </p:sp>
      <p:sp>
        <p:nvSpPr>
          <p:cNvPr id="7" name="Rectangle 6"/>
          <p:cNvSpPr/>
          <p:nvPr/>
        </p:nvSpPr>
        <p:spPr>
          <a:xfrm>
            <a:off x="6934200" y="3615300"/>
            <a:ext cx="2024913" cy="274320"/>
          </a:xfrm>
          <a:prstGeom prst="rect">
            <a:avLst/>
          </a:prstGeom>
          <a:solidFill>
            <a:srgbClr val="FFFFCC"/>
          </a:solidFill>
          <a:ln>
            <a:noFill/>
          </a:ln>
        </p:spPr>
        <p:txBody>
          <a:bodyPr wrap="none">
            <a:spAutoFit/>
          </a:bodyPr>
          <a:lstStyle/>
          <a:p>
            <a:pPr marL="0" lvl="1"/>
            <a:r>
              <a:rPr lang="en-US" sz="1600" u="none" dirty="0" smtClean="0"/>
              <a:t>e</a:t>
            </a:r>
            <a:r>
              <a:rPr lang="en-US" sz="1600" u="none" baseline="30000" dirty="0"/>
              <a:t>+</a:t>
            </a:r>
            <a:r>
              <a:rPr lang="en-US" sz="1600" u="none" baseline="30000" dirty="0">
                <a:latin typeface="cmmi10"/>
              </a:rPr>
              <a:t>®</a:t>
            </a:r>
            <a:r>
              <a:rPr lang="en-US" sz="1600" u="none" baseline="15000" dirty="0">
                <a:latin typeface="cmmi10"/>
              </a:rPr>
              <a:t>t</a:t>
            </a:r>
            <a:r>
              <a:rPr lang="en-US" sz="1600" u="none" dirty="0"/>
              <a:t> </a:t>
            </a:r>
            <a:r>
              <a:rPr lang="en-US" u="none" dirty="0">
                <a:solidFill>
                  <a:srgbClr val="3333FF"/>
                </a:solidFill>
              </a:rPr>
              <a:t>= </a:t>
            </a:r>
            <a:r>
              <a:rPr lang="en-US" u="none" dirty="0" err="1">
                <a:solidFill>
                  <a:srgbClr val="3333FF"/>
                </a:solidFill>
              </a:rPr>
              <a:t>sqrt</a:t>
            </a:r>
            <a:r>
              <a:rPr lang="en-US" u="none" dirty="0">
                <a:solidFill>
                  <a:srgbClr val="3333FF"/>
                </a:solidFill>
              </a:rPr>
              <a:t>{(1 -</a:t>
            </a:r>
            <a:r>
              <a:rPr lang="en-US" u="none" dirty="0">
                <a:solidFill>
                  <a:srgbClr val="3333FF"/>
                </a:solidFill>
                <a:latin typeface="cmmi10"/>
              </a:rPr>
              <a:t> ²</a:t>
            </a:r>
            <a:r>
              <a:rPr lang="en-US" u="none" baseline="-25000" dirty="0">
                <a:solidFill>
                  <a:srgbClr val="3333FF"/>
                </a:solidFill>
              </a:rPr>
              <a:t>t</a:t>
            </a:r>
            <a:r>
              <a:rPr lang="en-US" u="none" dirty="0">
                <a:solidFill>
                  <a:srgbClr val="3333FF"/>
                </a:solidFill>
              </a:rPr>
              <a:t>)/</a:t>
            </a:r>
            <a:r>
              <a:rPr lang="en-US" u="none" dirty="0">
                <a:solidFill>
                  <a:srgbClr val="3333FF"/>
                </a:solidFill>
                <a:latin typeface="cmmi10"/>
              </a:rPr>
              <a:t>²</a:t>
            </a:r>
            <a:r>
              <a:rPr lang="en-US" u="none" baseline="-25000" dirty="0">
                <a:solidFill>
                  <a:srgbClr val="3333FF"/>
                </a:solidFill>
              </a:rPr>
              <a:t>t </a:t>
            </a:r>
            <a:r>
              <a:rPr lang="en-US" u="none" dirty="0" smtClean="0">
                <a:solidFill>
                  <a:srgbClr val="3333FF"/>
                </a:solidFill>
              </a:rPr>
              <a:t>}&gt;1 </a:t>
            </a:r>
            <a:endParaRPr lang="en-US" sz="1600" b="1" u="non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140" y="2133599"/>
            <a:ext cx="3146282" cy="457200"/>
          </a:xfrm>
          <a:prstGeom prst="rect">
            <a:avLst/>
          </a:prstGeom>
          <a:solidFill>
            <a:srgbClr val="FFFFCC"/>
          </a:solidFill>
          <a:ln>
            <a:solidFill>
              <a:srgbClr val="FFC000"/>
            </a:solidFill>
          </a:ln>
        </p:spPr>
      </p:pic>
    </p:spTree>
    <p:extLst>
      <p:ext uri="{BB962C8B-B14F-4D97-AF65-F5344CB8AC3E}">
        <p14:creationId xmlns:p14="http://schemas.microsoft.com/office/powerpoint/2010/main" val="415729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6" grpId="0" animBg="1"/>
      <p:bldP spid="10"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Toy Example</a:t>
            </a:r>
            <a:endParaRPr lang="en-US" dirty="0"/>
          </a:p>
        </p:txBody>
      </p:sp>
      <p:sp>
        <p:nvSpPr>
          <p:cNvPr id="3" name="Slide Number Placeholder 2"/>
          <p:cNvSpPr>
            <a:spLocks noGrp="1"/>
          </p:cNvSpPr>
          <p:nvPr>
            <p:ph type="sldNum" sz="quarter" idx="10"/>
          </p:nvPr>
        </p:nvSpPr>
        <p:spPr/>
        <p:txBody>
          <a:bodyPr/>
          <a:lstStyle/>
          <a:p>
            <a:pPr>
              <a:defRPr/>
            </a:pPr>
            <a:fld id="{1081A49A-5B14-409F-93CB-CEF6A4DEA4DC}" type="slidenum">
              <a:rPr lang="en-US" smtClean="0"/>
              <a:pPr>
                <a:defRPr/>
              </a:pPr>
              <a:t>64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734" y="1809524"/>
            <a:ext cx="3810532" cy="3238952"/>
          </a:xfrm>
          <a:prstGeom prst="rect">
            <a:avLst/>
          </a:prstGeom>
        </p:spPr>
      </p:pic>
    </p:spTree>
    <p:extLst>
      <p:ext uri="{BB962C8B-B14F-4D97-AF65-F5344CB8AC3E}">
        <p14:creationId xmlns:p14="http://schemas.microsoft.com/office/powerpoint/2010/main" val="23133315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Toy Example</a:t>
            </a:r>
            <a:endParaRPr lang="en-US" dirty="0"/>
          </a:p>
        </p:txBody>
      </p:sp>
      <p:sp>
        <p:nvSpPr>
          <p:cNvPr id="3" name="Slide Number Placeholder 2"/>
          <p:cNvSpPr>
            <a:spLocks noGrp="1"/>
          </p:cNvSpPr>
          <p:nvPr>
            <p:ph type="sldNum" sz="quarter" idx="10"/>
          </p:nvPr>
        </p:nvSpPr>
        <p:spPr/>
        <p:txBody>
          <a:bodyPr/>
          <a:lstStyle/>
          <a:p>
            <a:pPr>
              <a:defRPr/>
            </a:pPr>
            <a:fld id="{1081A49A-5B14-409F-93CB-CEF6A4DEA4DC}" type="slidenum">
              <a:rPr lang="en-US" smtClean="0"/>
              <a:pPr>
                <a:defRPr/>
              </a:pPr>
              <a:t>65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938" y="0"/>
            <a:ext cx="4560125" cy="6858000"/>
          </a:xfrm>
          <a:prstGeom prst="rect">
            <a:avLst/>
          </a:prstGeom>
        </p:spPr>
      </p:pic>
    </p:spTree>
    <p:extLst>
      <p:ext uri="{BB962C8B-B14F-4D97-AF65-F5344CB8AC3E}">
        <p14:creationId xmlns:p14="http://schemas.microsoft.com/office/powerpoint/2010/main" val="4133766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Toy Example</a:t>
            </a:r>
            <a:endParaRPr lang="en-US" dirty="0"/>
          </a:p>
        </p:txBody>
      </p:sp>
      <p:sp>
        <p:nvSpPr>
          <p:cNvPr id="3" name="Slide Number Placeholder 2"/>
          <p:cNvSpPr>
            <a:spLocks noGrp="1"/>
          </p:cNvSpPr>
          <p:nvPr>
            <p:ph type="sldNum" sz="quarter" idx="10"/>
          </p:nvPr>
        </p:nvSpPr>
        <p:spPr/>
        <p:txBody>
          <a:bodyPr/>
          <a:lstStyle/>
          <a:p>
            <a:pPr>
              <a:defRPr/>
            </a:pPr>
            <a:fld id="{1081A49A-5B14-409F-93CB-CEF6A4DEA4DC}" type="slidenum">
              <a:rPr lang="en-US" smtClean="0"/>
              <a:pPr>
                <a:defRPr/>
              </a:pPr>
              <a:t>66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979" y="0"/>
            <a:ext cx="3356043" cy="6858000"/>
          </a:xfrm>
          <a:prstGeom prst="rect">
            <a:avLst/>
          </a:prstGeom>
        </p:spPr>
      </p:pic>
    </p:spTree>
    <p:extLst>
      <p:ext uri="{BB962C8B-B14F-4D97-AF65-F5344CB8AC3E}">
        <p14:creationId xmlns:p14="http://schemas.microsoft.com/office/powerpoint/2010/main" val="41233512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Toy Example</a:t>
            </a:r>
            <a:endParaRPr lang="en-US" dirty="0"/>
          </a:p>
        </p:txBody>
      </p:sp>
      <p:sp>
        <p:nvSpPr>
          <p:cNvPr id="3" name="Slide Number Placeholder 2"/>
          <p:cNvSpPr>
            <a:spLocks noGrp="1"/>
          </p:cNvSpPr>
          <p:nvPr>
            <p:ph type="sldNum" sz="quarter" idx="10"/>
          </p:nvPr>
        </p:nvSpPr>
        <p:spPr/>
        <p:txBody>
          <a:bodyPr/>
          <a:lstStyle/>
          <a:p>
            <a:pPr>
              <a:defRPr/>
            </a:pPr>
            <a:fld id="{1081A49A-5B14-409F-93CB-CEF6A4DEA4DC}" type="slidenum">
              <a:rPr lang="en-US" smtClean="0"/>
              <a:pPr>
                <a:defRPr/>
              </a:pPr>
              <a:t>67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366" y="0"/>
            <a:ext cx="3285269" cy="6858000"/>
          </a:xfrm>
          <a:prstGeom prst="rect">
            <a:avLst/>
          </a:prstGeom>
        </p:spPr>
      </p:pic>
    </p:spTree>
    <p:extLst>
      <p:ext uri="{BB962C8B-B14F-4D97-AF65-F5344CB8AC3E}">
        <p14:creationId xmlns:p14="http://schemas.microsoft.com/office/powerpoint/2010/main" val="3494529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Toy Example</a:t>
            </a:r>
            <a:endParaRPr lang="en-US" dirty="0"/>
          </a:p>
        </p:txBody>
      </p:sp>
      <p:sp>
        <p:nvSpPr>
          <p:cNvPr id="3" name="Slide Number Placeholder 2"/>
          <p:cNvSpPr>
            <a:spLocks noGrp="1"/>
          </p:cNvSpPr>
          <p:nvPr>
            <p:ph type="sldNum" sz="quarter" idx="10"/>
          </p:nvPr>
        </p:nvSpPr>
        <p:spPr/>
        <p:txBody>
          <a:bodyPr/>
          <a:lstStyle/>
          <a:p>
            <a:pPr>
              <a:defRPr/>
            </a:pPr>
            <a:fld id="{1081A49A-5B14-409F-93CB-CEF6A4DEA4DC}" type="slidenum">
              <a:rPr lang="en-US" smtClean="0"/>
              <a:pPr>
                <a:defRPr/>
              </a:pPr>
              <a:t>68</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311" y="1361329"/>
            <a:ext cx="6287378" cy="5344271"/>
          </a:xfrm>
          <a:prstGeom prst="rect">
            <a:avLst/>
          </a:prstGeom>
        </p:spPr>
      </p:pic>
      <p:sp>
        <p:nvSpPr>
          <p:cNvPr id="9" name="Rectangular Callout 8"/>
          <p:cNvSpPr/>
          <p:nvPr/>
        </p:nvSpPr>
        <p:spPr>
          <a:xfrm>
            <a:off x="6248400" y="76200"/>
            <a:ext cx="2819400" cy="2247900"/>
          </a:xfrm>
          <a:prstGeom prst="wedgeRectCallout">
            <a:avLst>
              <a:gd name="adj1" fmla="val -65480"/>
              <a:gd name="adj2" fmla="val 53055"/>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u="none" dirty="0" smtClean="0">
                <a:solidFill>
                  <a:schemeClr val="tx1"/>
                </a:solidFill>
              </a:rPr>
              <a:t>A cool and important note about the </a:t>
            </a:r>
            <a:r>
              <a:rPr lang="en-US" sz="1800" u="none" dirty="0">
                <a:solidFill>
                  <a:schemeClr val="tx1"/>
                </a:solidFill>
              </a:rPr>
              <a:t>final </a:t>
            </a:r>
            <a:r>
              <a:rPr lang="en-US" sz="1800" u="none" dirty="0" smtClean="0">
                <a:solidFill>
                  <a:schemeClr val="tx1"/>
                </a:solidFill>
              </a:rPr>
              <a:t>hypothesis: it </a:t>
            </a:r>
            <a:r>
              <a:rPr lang="en-US" sz="1800" u="none" dirty="0">
                <a:solidFill>
                  <a:schemeClr val="tx1"/>
                </a:solidFill>
              </a:rPr>
              <a:t>is possible that the combined hypothesis makes no mistakes on the training data, but boosting can still learn, by adding more weak hypotheses.</a:t>
            </a:r>
          </a:p>
        </p:txBody>
      </p:sp>
    </p:spTree>
    <p:extLst>
      <p:ext uri="{BB962C8B-B14F-4D97-AF65-F5344CB8AC3E}">
        <p14:creationId xmlns:p14="http://schemas.microsoft.com/office/powerpoint/2010/main" val="67728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Summary of Ensemble Methods </a:t>
            </a:r>
          </a:p>
        </p:txBody>
      </p:sp>
      <p:sp>
        <p:nvSpPr>
          <p:cNvPr id="576515" name="Rectangle 3"/>
          <p:cNvSpPr>
            <a:spLocks noGrp="1" noChangeArrowheads="1"/>
          </p:cNvSpPr>
          <p:nvPr>
            <p:ph idx="1"/>
          </p:nvPr>
        </p:nvSpPr>
        <p:spPr/>
        <p:txBody>
          <a:bodyPr/>
          <a:lstStyle/>
          <a:p>
            <a:r>
              <a:rPr lang="en-US" sz="2800"/>
              <a:t>Boosting</a:t>
            </a:r>
          </a:p>
          <a:p>
            <a:r>
              <a:rPr lang="en-US" sz="2800"/>
              <a:t>Bagging</a:t>
            </a:r>
          </a:p>
          <a:p>
            <a:r>
              <a:rPr lang="en-US" sz="2800"/>
              <a:t>Random Forests</a:t>
            </a:r>
          </a:p>
        </p:txBody>
      </p:sp>
      <p:sp>
        <p:nvSpPr>
          <p:cNvPr id="6" name="Slide Number Placeholder 5"/>
          <p:cNvSpPr>
            <a:spLocks noGrp="1"/>
          </p:cNvSpPr>
          <p:nvPr>
            <p:ph type="sldNum" sz="quarter" idx="4294967295"/>
          </p:nvPr>
        </p:nvSpPr>
        <p:spPr/>
        <p:txBody>
          <a:bodyPr/>
          <a:lstStyle/>
          <a:p>
            <a:fld id="{8BAA3336-9E4A-4548-A031-E540A4C3ED19}" type="slidenum">
              <a:rPr lang="en-US"/>
              <a:pPr/>
              <a:t>69</a:t>
            </a:fld>
            <a:endParaRPr lang="en-US"/>
          </a:p>
        </p:txBody>
      </p:sp>
    </p:spTree>
    <p:extLst>
      <p:ext uri="{BB962C8B-B14F-4D97-AF65-F5344CB8AC3E}">
        <p14:creationId xmlns:p14="http://schemas.microsoft.com/office/powerpoint/2010/main" val="449328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to Noise</a:t>
            </a:r>
            <a:endParaRPr lang="en-US" dirty="0"/>
          </a:p>
        </p:txBody>
      </p:sp>
      <p:sp>
        <p:nvSpPr>
          <p:cNvPr id="3" name="Content Placeholder 2"/>
          <p:cNvSpPr>
            <a:spLocks noGrp="1"/>
          </p:cNvSpPr>
          <p:nvPr>
            <p:ph idx="1"/>
          </p:nvPr>
        </p:nvSpPr>
        <p:spPr/>
        <p:txBody>
          <a:bodyPr/>
          <a:lstStyle/>
          <a:p>
            <a:r>
              <a:rPr lang="en-US" sz="2000" dirty="0" smtClean="0"/>
              <a:t>In the case of non-separable data , </a:t>
            </a:r>
            <a:r>
              <a:rPr lang="en-US" sz="2000" dirty="0" smtClean="0">
                <a:solidFill>
                  <a:srgbClr val="0000FF"/>
                </a:solidFill>
              </a:rPr>
              <a:t>the extent to which </a:t>
            </a:r>
            <a:r>
              <a:rPr lang="en-US" sz="2000" dirty="0" smtClean="0"/>
              <a:t>a data point fails to have </a:t>
            </a:r>
            <a:r>
              <a:rPr lang="en-US" sz="2000" dirty="0" smtClean="0">
                <a:solidFill>
                  <a:srgbClr val="0000FF"/>
                </a:solidFill>
              </a:rPr>
              <a:t>margin </a:t>
            </a:r>
            <a:r>
              <a:rPr lang="en-US" sz="2000" dirty="0" smtClean="0">
                <a:solidFill>
                  <a:srgbClr val="0000FF"/>
                </a:solidFill>
                <a:latin typeface="cmmi10" pitchFamily="34" charset="0"/>
                <a:sym typeface="Symbol" pitchFamily="18" charset="2"/>
              </a:rPr>
              <a:t>°</a:t>
            </a:r>
            <a:r>
              <a:rPr lang="en-US" sz="2000" dirty="0" smtClean="0"/>
              <a:t> via the </a:t>
            </a:r>
            <a:r>
              <a:rPr lang="en-US" sz="2000" dirty="0" err="1" smtClean="0"/>
              <a:t>hyperplane</a:t>
            </a:r>
            <a:r>
              <a:rPr lang="en-US" sz="2000" dirty="0" smtClean="0"/>
              <a:t> w can be quantified by a  slack variable </a:t>
            </a:r>
          </a:p>
          <a:p>
            <a:pPr marL="0" indent="0" algn="ctr">
              <a:buNone/>
            </a:pPr>
            <a:r>
              <a:rPr lang="en-US" dirty="0" smtClean="0"/>
              <a:t>     </a:t>
            </a:r>
            <a:r>
              <a:rPr lang="en-US" dirty="0" smtClean="0">
                <a:solidFill>
                  <a:srgbClr val="0000FF"/>
                </a:solidFill>
                <a:latin typeface="cmmi10" pitchFamily="34" charset="0"/>
                <a:sym typeface="Symbol" pitchFamily="18" charset="2"/>
              </a:rPr>
              <a:t>»</a:t>
            </a:r>
            <a:r>
              <a:rPr lang="en-US" baseline="-25000" dirty="0" err="1" smtClean="0">
                <a:solidFill>
                  <a:srgbClr val="0000FF"/>
                </a:solidFill>
                <a:latin typeface="Calibri"/>
                <a:sym typeface="Symbol" pitchFamily="18" charset="2"/>
              </a:rPr>
              <a:t>i</a:t>
            </a:r>
            <a:r>
              <a:rPr lang="en-US" dirty="0" smtClean="0">
                <a:solidFill>
                  <a:srgbClr val="0000FF"/>
                </a:solidFill>
                <a:sym typeface="Symbol" pitchFamily="18" charset="2"/>
              </a:rPr>
              <a:t>= max(0, </a:t>
            </a:r>
            <a:r>
              <a:rPr lang="en-US" dirty="0" smtClean="0">
                <a:solidFill>
                  <a:srgbClr val="0000FF"/>
                </a:solidFill>
                <a:latin typeface="cmmi10" pitchFamily="34" charset="0"/>
                <a:sym typeface="Symbol" pitchFamily="18" charset="2"/>
              </a:rPr>
              <a:t>°</a:t>
            </a:r>
            <a:r>
              <a:rPr lang="en-US" dirty="0" smtClean="0">
                <a:solidFill>
                  <a:srgbClr val="0000FF"/>
                </a:solidFill>
                <a:sym typeface="Symbol" pitchFamily="18" charset="2"/>
              </a:rPr>
              <a:t> − </a:t>
            </a:r>
            <a:r>
              <a:rPr lang="en-US" dirty="0" err="1" smtClean="0">
                <a:solidFill>
                  <a:srgbClr val="0000FF"/>
                </a:solidFill>
                <a:sym typeface="Symbol" pitchFamily="18" charset="2"/>
              </a:rPr>
              <a:t>y</a:t>
            </a:r>
            <a:r>
              <a:rPr lang="en-US" baseline="-25000" dirty="0" err="1" smtClean="0">
                <a:solidFill>
                  <a:srgbClr val="0000FF"/>
                </a:solidFill>
                <a:sym typeface="Symbol" pitchFamily="18" charset="2"/>
              </a:rPr>
              <a:t>i</a:t>
            </a:r>
            <a:r>
              <a:rPr lang="en-US" dirty="0" smtClean="0">
                <a:solidFill>
                  <a:srgbClr val="0000FF"/>
                </a:solidFill>
                <a:sym typeface="Symbol" pitchFamily="18" charset="2"/>
              </a:rPr>
              <a:t> w</a:t>
            </a:r>
            <a:r>
              <a:rPr lang="en-US" dirty="0" smtClean="0">
                <a:solidFill>
                  <a:srgbClr val="0000FF"/>
                </a:solidFill>
                <a:latin typeface="cmsy10"/>
                <a:sym typeface="Symbol" pitchFamily="18" charset="2"/>
              </a:rPr>
              <a:t>¢</a:t>
            </a:r>
            <a:r>
              <a:rPr lang="en-US" dirty="0" smtClean="0">
                <a:solidFill>
                  <a:srgbClr val="0000FF"/>
                </a:solidFill>
                <a:sym typeface="Symbol" pitchFamily="18" charset="2"/>
              </a:rPr>
              <a:t> x</a:t>
            </a:r>
            <a:r>
              <a:rPr lang="en-US" baseline="-25000" dirty="0" smtClean="0">
                <a:solidFill>
                  <a:srgbClr val="0000FF"/>
                </a:solidFill>
                <a:sym typeface="Symbol" pitchFamily="18" charset="2"/>
              </a:rPr>
              <a:t>i</a:t>
            </a:r>
            <a:r>
              <a:rPr lang="en-US" dirty="0" smtClean="0">
                <a:solidFill>
                  <a:srgbClr val="0000FF"/>
                </a:solidFill>
                <a:sym typeface="Symbol" pitchFamily="18" charset="2"/>
              </a:rPr>
              <a:t>). </a:t>
            </a:r>
            <a:endParaRPr lang="en-US" dirty="0" smtClean="0">
              <a:solidFill>
                <a:srgbClr val="0000FF"/>
              </a:solidFill>
            </a:endParaRPr>
          </a:p>
          <a:p>
            <a:r>
              <a:rPr lang="en-US" sz="2000" dirty="0" smtClean="0"/>
              <a:t>Observe </a:t>
            </a:r>
            <a:r>
              <a:rPr lang="en-US" sz="2000" dirty="0"/>
              <a:t>that when </a:t>
            </a:r>
            <a:r>
              <a:rPr lang="en-US" sz="2000" dirty="0">
                <a:solidFill>
                  <a:srgbClr val="0000FF"/>
                </a:solidFill>
                <a:latin typeface="cmmi10" pitchFamily="34" charset="0"/>
                <a:sym typeface="Symbol" pitchFamily="18" charset="2"/>
              </a:rPr>
              <a:t>»</a:t>
            </a:r>
            <a:r>
              <a:rPr lang="en-US" sz="2000" baseline="-25000" dirty="0" err="1" smtClean="0">
                <a:solidFill>
                  <a:srgbClr val="0000FF"/>
                </a:solidFill>
                <a:sym typeface="Symbol" pitchFamily="18" charset="2"/>
              </a:rPr>
              <a:t>i</a:t>
            </a:r>
            <a:r>
              <a:rPr lang="en-US" sz="2000" dirty="0" smtClean="0">
                <a:solidFill>
                  <a:srgbClr val="0000FF"/>
                </a:solidFill>
                <a:sym typeface="Symbol" pitchFamily="18" charset="2"/>
              </a:rPr>
              <a:t> </a:t>
            </a:r>
            <a:r>
              <a:rPr lang="en-US" sz="2000" dirty="0">
                <a:solidFill>
                  <a:srgbClr val="0000FF"/>
                </a:solidFill>
                <a:sym typeface="Symbol" pitchFamily="18" charset="2"/>
              </a:rPr>
              <a:t>= 0</a:t>
            </a:r>
            <a:r>
              <a:rPr lang="en-US" sz="2000" dirty="0" smtClean="0"/>
              <a:t>, </a:t>
            </a:r>
            <a:r>
              <a:rPr lang="en-US" sz="2000" dirty="0"/>
              <a:t>the example </a:t>
            </a:r>
            <a:r>
              <a:rPr lang="en-US" sz="2000" dirty="0">
                <a:solidFill>
                  <a:srgbClr val="0000FF"/>
                </a:solidFill>
                <a:sym typeface="Symbol" pitchFamily="18" charset="2"/>
              </a:rPr>
              <a:t>x</a:t>
            </a:r>
            <a:r>
              <a:rPr lang="en-US" sz="2000" baseline="-25000" dirty="0">
                <a:solidFill>
                  <a:srgbClr val="0000FF"/>
                </a:solidFill>
                <a:sym typeface="Symbol" pitchFamily="18" charset="2"/>
              </a:rPr>
              <a:t>i</a:t>
            </a:r>
            <a:r>
              <a:rPr lang="en-US" sz="2000" dirty="0" smtClean="0"/>
              <a:t> </a:t>
            </a:r>
            <a:r>
              <a:rPr lang="en-US" sz="2000" dirty="0"/>
              <a:t>has margin at least </a:t>
            </a:r>
            <a:r>
              <a:rPr lang="en-US" sz="2000" dirty="0">
                <a:solidFill>
                  <a:srgbClr val="0000FF"/>
                </a:solidFill>
                <a:latin typeface="cmmi10" pitchFamily="34" charset="0"/>
                <a:sym typeface="Symbol" pitchFamily="18" charset="2"/>
              </a:rPr>
              <a:t>°</a:t>
            </a:r>
            <a:r>
              <a:rPr lang="en-US" sz="2000" dirty="0" smtClean="0"/>
              <a:t>. Otherwise, it grows linearly with </a:t>
            </a:r>
            <a:r>
              <a:rPr lang="en-US" sz="2000" dirty="0">
                <a:solidFill>
                  <a:srgbClr val="0000FF"/>
                </a:solidFill>
                <a:sym typeface="Symbol" pitchFamily="18" charset="2"/>
              </a:rPr>
              <a:t>− </a:t>
            </a:r>
            <a:r>
              <a:rPr lang="en-US" sz="2000" dirty="0" err="1">
                <a:solidFill>
                  <a:srgbClr val="0000FF"/>
                </a:solidFill>
                <a:sym typeface="Symbol" pitchFamily="18" charset="2"/>
              </a:rPr>
              <a:t>y</a:t>
            </a:r>
            <a:r>
              <a:rPr lang="en-US" sz="2000" baseline="-25000" dirty="0" err="1">
                <a:solidFill>
                  <a:srgbClr val="0000FF"/>
                </a:solidFill>
                <a:sym typeface="Symbol" pitchFamily="18" charset="2"/>
              </a:rPr>
              <a:t>i</a:t>
            </a:r>
            <a:r>
              <a:rPr lang="en-US" sz="2000" dirty="0">
                <a:solidFill>
                  <a:srgbClr val="0000FF"/>
                </a:solidFill>
                <a:sym typeface="Symbol" pitchFamily="18" charset="2"/>
              </a:rPr>
              <a:t> </a:t>
            </a:r>
            <a:r>
              <a:rPr lang="en-US" sz="2000" dirty="0" smtClean="0">
                <a:solidFill>
                  <a:srgbClr val="0000FF"/>
                </a:solidFill>
                <a:sym typeface="Symbol" pitchFamily="18" charset="2"/>
              </a:rPr>
              <a:t>w</a:t>
            </a:r>
            <a:r>
              <a:rPr lang="en-US" sz="2000" dirty="0">
                <a:solidFill>
                  <a:srgbClr val="0000FF"/>
                </a:solidFill>
                <a:latin typeface="cmsy10"/>
                <a:sym typeface="Symbol" pitchFamily="18" charset="2"/>
              </a:rPr>
              <a:t>¢</a:t>
            </a:r>
            <a:r>
              <a:rPr lang="en-US" sz="2000" dirty="0">
                <a:solidFill>
                  <a:srgbClr val="0000FF"/>
                </a:solidFill>
                <a:sym typeface="Symbol" pitchFamily="18" charset="2"/>
              </a:rPr>
              <a:t> x</a:t>
            </a:r>
            <a:r>
              <a:rPr lang="en-US" sz="2000" baseline="-25000" dirty="0">
                <a:solidFill>
                  <a:srgbClr val="0000FF"/>
                </a:solidFill>
                <a:sym typeface="Symbol" pitchFamily="18" charset="2"/>
              </a:rPr>
              <a:t>i</a:t>
            </a:r>
            <a:r>
              <a:rPr lang="en-US" sz="2000" dirty="0" smtClean="0"/>
              <a:t> </a:t>
            </a:r>
            <a:endParaRPr lang="en-US" sz="2000" dirty="0"/>
          </a:p>
          <a:p>
            <a:r>
              <a:rPr lang="en-US" sz="2000" dirty="0" smtClean="0"/>
              <a:t>Denote: </a:t>
            </a:r>
            <a:r>
              <a:rPr lang="en-US" sz="2000" dirty="0">
                <a:solidFill>
                  <a:srgbClr val="0000FF"/>
                </a:solidFill>
                <a:sym typeface="Symbol" pitchFamily="18" charset="2"/>
              </a:rPr>
              <a:t>D</a:t>
            </a:r>
            <a:r>
              <a:rPr lang="en-US" sz="2000" baseline="-25000" dirty="0">
                <a:solidFill>
                  <a:srgbClr val="0000FF"/>
                </a:solidFill>
                <a:sym typeface="Symbol" pitchFamily="18" charset="2"/>
              </a:rPr>
              <a:t>2</a:t>
            </a:r>
            <a:r>
              <a:rPr lang="en-US" sz="2000" dirty="0">
                <a:solidFill>
                  <a:srgbClr val="0000FF"/>
                </a:solidFill>
                <a:sym typeface="Symbol" pitchFamily="18" charset="2"/>
              </a:rPr>
              <a:t> = [</a:t>
            </a:r>
            <a:r>
              <a:rPr lang="en-US" sz="2000" dirty="0">
                <a:solidFill>
                  <a:srgbClr val="0000FF"/>
                </a:solidFill>
                <a:latin typeface="Symbol" pitchFamily="18" charset="2"/>
                <a:sym typeface="Symbol" pitchFamily="18" charset="2"/>
              </a:rPr>
              <a:t></a:t>
            </a:r>
            <a:r>
              <a:rPr lang="en-US" sz="2000" dirty="0">
                <a:solidFill>
                  <a:srgbClr val="0000FF"/>
                </a:solidFill>
                <a:sym typeface="Symbol" pitchFamily="18" charset="2"/>
              </a:rPr>
              <a:t> {</a:t>
            </a:r>
            <a:r>
              <a:rPr lang="en-US" sz="2000" dirty="0">
                <a:solidFill>
                  <a:srgbClr val="0000FF"/>
                </a:solidFill>
                <a:latin typeface="cmmi10" pitchFamily="34" charset="0"/>
                <a:sym typeface="Symbol" pitchFamily="18" charset="2"/>
              </a:rPr>
              <a:t>»</a:t>
            </a:r>
            <a:r>
              <a:rPr lang="en-US" sz="2000" baseline="-25000" dirty="0">
                <a:solidFill>
                  <a:srgbClr val="0000FF"/>
                </a:solidFill>
                <a:sym typeface="Symbol" pitchFamily="18" charset="2"/>
              </a:rPr>
              <a:t>i</a:t>
            </a:r>
            <a:r>
              <a:rPr lang="en-US" sz="2000" baseline="30000" dirty="0">
                <a:solidFill>
                  <a:srgbClr val="0000FF"/>
                </a:solidFill>
                <a:sym typeface="Symbol" pitchFamily="18" charset="2"/>
              </a:rPr>
              <a:t>2</a:t>
            </a:r>
            <a:r>
              <a:rPr lang="en-US" sz="2000" dirty="0">
                <a:solidFill>
                  <a:srgbClr val="0000FF"/>
                </a:solidFill>
                <a:sym typeface="Symbol" pitchFamily="18" charset="2"/>
              </a:rPr>
              <a:t>}]</a:t>
            </a:r>
            <a:r>
              <a:rPr lang="en-US" sz="2000" baseline="30000" dirty="0">
                <a:solidFill>
                  <a:srgbClr val="0000FF"/>
                </a:solidFill>
                <a:sym typeface="Symbol" pitchFamily="18" charset="2"/>
              </a:rPr>
              <a:t>1/2</a:t>
            </a:r>
            <a:endParaRPr lang="en-US" sz="2000" dirty="0">
              <a:solidFill>
                <a:srgbClr val="0000FF"/>
              </a:solidFill>
            </a:endParaRPr>
          </a:p>
          <a:p>
            <a:r>
              <a:rPr lang="en-US" sz="2000" dirty="0" smtClean="0">
                <a:solidFill>
                  <a:srgbClr val="0000FF"/>
                </a:solidFill>
              </a:rPr>
              <a:t>Theorem: </a:t>
            </a:r>
            <a:r>
              <a:rPr lang="en-US" sz="2000" dirty="0" smtClean="0"/>
              <a:t>The </a:t>
            </a:r>
            <a:r>
              <a:rPr lang="en-US" sz="2000" dirty="0"/>
              <a:t>perceptron is </a:t>
            </a:r>
            <a:endParaRPr lang="en-US" sz="2000" dirty="0" smtClean="0"/>
          </a:p>
          <a:p>
            <a:pPr marL="0" indent="0">
              <a:buNone/>
            </a:pPr>
            <a:r>
              <a:rPr lang="en-US" sz="2000" dirty="0"/>
              <a:t> </a:t>
            </a:r>
            <a:r>
              <a:rPr lang="en-US" sz="2000" dirty="0" smtClean="0"/>
              <a:t>     guaranteed</a:t>
            </a:r>
            <a:r>
              <a:rPr lang="en-US" sz="2000" dirty="0"/>
              <a:t> </a:t>
            </a:r>
            <a:r>
              <a:rPr lang="en-US" sz="2000" dirty="0" smtClean="0"/>
              <a:t>to </a:t>
            </a:r>
            <a:r>
              <a:rPr lang="en-US" sz="2000" dirty="0"/>
              <a:t>make no more </a:t>
            </a:r>
            <a:r>
              <a:rPr lang="en-US" sz="2000" dirty="0" smtClean="0"/>
              <a:t>than </a:t>
            </a:r>
          </a:p>
          <a:p>
            <a:pPr marL="0" indent="0">
              <a:buNone/>
            </a:pPr>
            <a:r>
              <a:rPr lang="en-US" sz="2000" dirty="0"/>
              <a:t> </a:t>
            </a:r>
            <a:r>
              <a:rPr lang="en-US" sz="2000" dirty="0" smtClean="0"/>
              <a:t>     </a:t>
            </a:r>
            <a:r>
              <a:rPr lang="en-US" sz="2000" dirty="0" smtClean="0">
                <a:solidFill>
                  <a:srgbClr val="0000FF"/>
                </a:solidFill>
                <a:sym typeface="Symbol" pitchFamily="18" charset="2"/>
              </a:rPr>
              <a:t>(</a:t>
            </a:r>
            <a:r>
              <a:rPr lang="en-US" sz="2000" dirty="0" smtClean="0">
                <a:solidFill>
                  <a:srgbClr val="0000FF"/>
                </a:solidFill>
                <a:latin typeface="Calibri"/>
                <a:sym typeface="Symbol" pitchFamily="18" charset="2"/>
              </a:rPr>
              <a:t>(R+D</a:t>
            </a:r>
            <a:r>
              <a:rPr lang="en-US" sz="2000" baseline="-25000" dirty="0" smtClean="0">
                <a:solidFill>
                  <a:srgbClr val="0000FF"/>
                </a:solidFill>
                <a:latin typeface="Calibri"/>
                <a:sym typeface="Symbol" pitchFamily="18" charset="2"/>
              </a:rPr>
              <a:t>2</a:t>
            </a:r>
            <a:r>
              <a:rPr lang="en-US" sz="2000" dirty="0" smtClean="0">
                <a:solidFill>
                  <a:srgbClr val="0000FF"/>
                </a:solidFill>
                <a:sym typeface="Symbol" pitchFamily="18" charset="2"/>
              </a:rPr>
              <a:t>)/</a:t>
            </a:r>
            <a:r>
              <a:rPr lang="en-US" sz="2000" dirty="0" smtClean="0">
                <a:solidFill>
                  <a:srgbClr val="0000FF"/>
                </a:solidFill>
                <a:latin typeface="cmmi10" pitchFamily="34" charset="0"/>
                <a:sym typeface="Symbol" pitchFamily="18" charset="2"/>
              </a:rPr>
              <a:t>°</a:t>
            </a:r>
            <a:r>
              <a:rPr lang="en-US" sz="2000" dirty="0" smtClean="0">
                <a:solidFill>
                  <a:srgbClr val="0000FF"/>
                </a:solidFill>
                <a:sym typeface="Symbol" pitchFamily="18" charset="2"/>
              </a:rPr>
              <a:t>)</a:t>
            </a:r>
            <a:r>
              <a:rPr lang="en-US" sz="2000" baseline="30000" dirty="0">
                <a:solidFill>
                  <a:srgbClr val="0000FF"/>
                </a:solidFill>
                <a:sym typeface="Symbol" pitchFamily="18" charset="2"/>
              </a:rPr>
              <a:t>2</a:t>
            </a:r>
            <a:r>
              <a:rPr lang="en-US" sz="2000" dirty="0">
                <a:solidFill>
                  <a:srgbClr val="0000FF"/>
                </a:solidFill>
                <a:sym typeface="Symbol" pitchFamily="18" charset="2"/>
              </a:rPr>
              <a:t> </a:t>
            </a:r>
            <a:r>
              <a:rPr lang="en-US" sz="2000" dirty="0" smtClean="0">
                <a:solidFill>
                  <a:srgbClr val="0000FF"/>
                </a:solidFill>
                <a:sym typeface="Symbol" pitchFamily="18" charset="2"/>
              </a:rPr>
              <a:t> </a:t>
            </a:r>
            <a:r>
              <a:rPr lang="en-US" sz="2000" dirty="0" smtClean="0"/>
              <a:t>mistakes </a:t>
            </a:r>
            <a:r>
              <a:rPr lang="en-US" sz="2000" dirty="0"/>
              <a:t>on </a:t>
            </a:r>
            <a:r>
              <a:rPr lang="en-US" sz="2000" dirty="0" smtClean="0"/>
              <a:t>any sequence</a:t>
            </a:r>
          </a:p>
          <a:p>
            <a:pPr marL="0" indent="0">
              <a:buNone/>
            </a:pPr>
            <a:r>
              <a:rPr lang="en-US" sz="2000" dirty="0"/>
              <a:t> </a:t>
            </a:r>
            <a:r>
              <a:rPr lang="en-US" sz="2000" dirty="0" smtClean="0"/>
              <a:t>    of </a:t>
            </a:r>
            <a:r>
              <a:rPr lang="en-US" sz="2000" dirty="0"/>
              <a:t>examples </a:t>
            </a:r>
            <a:r>
              <a:rPr lang="en-US" sz="2000" dirty="0" smtClean="0"/>
              <a:t>satisfying ||</a:t>
            </a:r>
            <a:r>
              <a:rPr lang="en-US" sz="2000" dirty="0" smtClean="0">
                <a:latin typeface="Calibri"/>
              </a:rPr>
              <a:t>x</a:t>
            </a:r>
            <a:r>
              <a:rPr lang="en-US" sz="2000" baseline="-25000" dirty="0" smtClean="0">
                <a:latin typeface="Calibri"/>
              </a:rPr>
              <a:t>i</a:t>
            </a:r>
            <a:r>
              <a:rPr lang="en-US" sz="2000" dirty="0" smtClean="0"/>
              <a:t>||</a:t>
            </a:r>
            <a:r>
              <a:rPr lang="en-US" sz="2000" baseline="30000" dirty="0" smtClean="0"/>
              <a:t>2</a:t>
            </a:r>
            <a:r>
              <a:rPr lang="en-US" sz="2000" dirty="0" smtClean="0"/>
              <a:t>&lt;R</a:t>
            </a:r>
          </a:p>
          <a:p>
            <a:pPr>
              <a:spcBef>
                <a:spcPts val="0"/>
              </a:spcBef>
            </a:pPr>
            <a:r>
              <a:rPr lang="en-US" sz="2000" dirty="0" smtClean="0">
                <a:solidFill>
                  <a:schemeClr val="tx1">
                    <a:lumMod val="75000"/>
                    <a:lumOff val="25000"/>
                  </a:schemeClr>
                </a:solidFill>
              </a:rPr>
              <a:t>Perceptron </a:t>
            </a:r>
            <a:r>
              <a:rPr lang="en-US" sz="2000" dirty="0">
                <a:solidFill>
                  <a:schemeClr val="tx1">
                    <a:lumMod val="75000"/>
                    <a:lumOff val="25000"/>
                  </a:schemeClr>
                </a:solidFill>
              </a:rPr>
              <a:t>is expected </a:t>
            </a:r>
            <a:r>
              <a:rPr lang="en-US" sz="2000" dirty="0" smtClean="0">
                <a:solidFill>
                  <a:schemeClr val="tx1">
                    <a:lumMod val="75000"/>
                    <a:lumOff val="25000"/>
                  </a:schemeClr>
                </a:solidFill>
              </a:rPr>
              <a:t>to </a:t>
            </a:r>
          </a:p>
          <a:p>
            <a:pPr marL="0" indent="0">
              <a:spcBef>
                <a:spcPts val="0"/>
              </a:spcBef>
              <a:buNone/>
            </a:pPr>
            <a:r>
              <a:rPr lang="en-US" sz="2000" dirty="0">
                <a:solidFill>
                  <a:schemeClr val="tx1">
                    <a:lumMod val="75000"/>
                    <a:lumOff val="25000"/>
                  </a:schemeClr>
                </a:solidFill>
              </a:rPr>
              <a:t> </a:t>
            </a:r>
            <a:r>
              <a:rPr lang="en-US" sz="2000" dirty="0" smtClean="0">
                <a:solidFill>
                  <a:schemeClr val="tx1">
                    <a:lumMod val="75000"/>
                    <a:lumOff val="25000"/>
                  </a:schemeClr>
                </a:solidFill>
              </a:rPr>
              <a:t>     have some </a:t>
            </a:r>
            <a:r>
              <a:rPr lang="en-US" sz="2000" dirty="0">
                <a:solidFill>
                  <a:schemeClr val="tx1">
                    <a:lumMod val="75000"/>
                    <a:lumOff val="25000"/>
                  </a:schemeClr>
                </a:solidFill>
              </a:rPr>
              <a:t>robustness to noise</a:t>
            </a:r>
            <a:r>
              <a:rPr lang="en-US" dirty="0">
                <a:solidFill>
                  <a:schemeClr val="tx1">
                    <a:lumMod val="75000"/>
                    <a:lumOff val="25000"/>
                  </a:schemeClr>
                </a:solidFill>
              </a:rPr>
              <a:t>. </a:t>
            </a:r>
          </a:p>
          <a:p>
            <a:endParaRPr lang="en-US" dirty="0"/>
          </a:p>
        </p:txBody>
      </p:sp>
      <p:sp>
        <p:nvSpPr>
          <p:cNvPr id="4" name="Content Placeholder 3"/>
          <p:cNvSpPr>
            <a:spLocks noGrp="1"/>
          </p:cNvSpPr>
          <p:nvPr>
            <p:ph sz="quarter" idx="13"/>
          </p:nvPr>
        </p:nvSpPr>
        <p:spPr/>
        <p:txBody>
          <a:bodyPr/>
          <a:lstStyle/>
          <a:p>
            <a:r>
              <a:rPr lang="en-US" dirty="0" smtClean="0"/>
              <a:t>Non separable </a:t>
            </a:r>
          </a:p>
          <a:p>
            <a:r>
              <a:rPr lang="en-US" dirty="0" smtClean="0"/>
              <a:t>case</a:t>
            </a:r>
            <a:endParaRPr lang="en-US" dirty="0"/>
          </a:p>
        </p:txBody>
      </p:sp>
      <p:sp>
        <p:nvSpPr>
          <p:cNvPr id="5" name="Slide Number Placeholder 4"/>
          <p:cNvSpPr>
            <a:spLocks noGrp="1"/>
          </p:cNvSpPr>
          <p:nvPr>
            <p:ph type="sldNum" sz="quarter" idx="14"/>
          </p:nvPr>
        </p:nvSpPr>
        <p:spPr>
          <a:xfrm>
            <a:off x="6553200" y="6400800"/>
            <a:ext cx="2133600" cy="365125"/>
          </a:xfrm>
        </p:spPr>
        <p:txBody>
          <a:bodyPr/>
          <a:lstStyle/>
          <a:p>
            <a:fld id="{FA6F6034-1516-478C-9756-BC6A8296D6DE}" type="slidenum">
              <a:rPr lang="en-US" smtClean="0"/>
              <a:pPr/>
              <a:t>7</a:t>
            </a:fld>
            <a:endParaRPr lang="en-US" dirty="0"/>
          </a:p>
        </p:txBody>
      </p:sp>
      <p:grpSp>
        <p:nvGrpSpPr>
          <p:cNvPr id="7" name="Group 6"/>
          <p:cNvGrpSpPr/>
          <p:nvPr/>
        </p:nvGrpSpPr>
        <p:grpSpPr>
          <a:xfrm>
            <a:off x="4907954" y="3532542"/>
            <a:ext cx="4312246" cy="2868258"/>
            <a:chOff x="4038600" y="3467100"/>
            <a:chExt cx="4876800" cy="3238500"/>
          </a:xfrm>
        </p:grpSpPr>
        <p:sp>
          <p:nvSpPr>
            <p:cNvPr id="8" name="Line 4"/>
            <p:cNvSpPr>
              <a:spLocks noChangeShapeType="1"/>
            </p:cNvSpPr>
            <p:nvPr/>
          </p:nvSpPr>
          <p:spPr bwMode="auto">
            <a:xfrm>
              <a:off x="5181600" y="3581400"/>
              <a:ext cx="0" cy="24003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p:cNvSpPr>
              <a:spLocks noChangeShapeType="1"/>
            </p:cNvSpPr>
            <p:nvPr/>
          </p:nvSpPr>
          <p:spPr bwMode="auto">
            <a:xfrm>
              <a:off x="5181600" y="59817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p:cNvSpPr>
              <a:spLocks noChangeShapeType="1"/>
            </p:cNvSpPr>
            <p:nvPr/>
          </p:nvSpPr>
          <p:spPr bwMode="auto">
            <a:xfrm>
              <a:off x="4038600" y="5334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7"/>
            <p:cNvSpPr>
              <a:spLocks noChangeShapeType="1"/>
            </p:cNvSpPr>
            <p:nvPr/>
          </p:nvSpPr>
          <p:spPr bwMode="auto">
            <a:xfrm flipV="1">
              <a:off x="5181600" y="52197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8"/>
            <p:cNvSpPr txBox="1">
              <a:spLocks noChangeArrowheads="1"/>
            </p:cNvSpPr>
            <p:nvPr/>
          </p:nvSpPr>
          <p:spPr bwMode="auto">
            <a:xfrm>
              <a:off x="54102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3" name="Text Box 9"/>
            <p:cNvSpPr txBox="1">
              <a:spLocks noChangeArrowheads="1"/>
            </p:cNvSpPr>
            <p:nvPr/>
          </p:nvSpPr>
          <p:spPr bwMode="auto">
            <a:xfrm>
              <a:off x="64008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4" name="Text Box 10"/>
            <p:cNvSpPr txBox="1">
              <a:spLocks noChangeArrowheads="1"/>
            </p:cNvSpPr>
            <p:nvPr/>
          </p:nvSpPr>
          <p:spPr bwMode="auto">
            <a:xfrm>
              <a:off x="5791200" y="4305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5" name="Text Box 11"/>
            <p:cNvSpPr txBox="1">
              <a:spLocks noChangeArrowheads="1"/>
            </p:cNvSpPr>
            <p:nvPr/>
          </p:nvSpPr>
          <p:spPr bwMode="auto">
            <a:xfrm>
              <a:off x="5943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6" name="Text Box 12"/>
            <p:cNvSpPr txBox="1">
              <a:spLocks noChangeArrowheads="1"/>
            </p:cNvSpPr>
            <p:nvPr/>
          </p:nvSpPr>
          <p:spPr bwMode="auto">
            <a:xfrm>
              <a:off x="6248400" y="4381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7" name="Text Box 13"/>
            <p:cNvSpPr txBox="1">
              <a:spLocks noChangeArrowheads="1"/>
            </p:cNvSpPr>
            <p:nvPr/>
          </p:nvSpPr>
          <p:spPr bwMode="auto">
            <a:xfrm>
              <a:off x="6705600" y="4914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8" name="Text Box 14"/>
            <p:cNvSpPr txBox="1">
              <a:spLocks noChangeArrowheads="1"/>
            </p:cNvSpPr>
            <p:nvPr/>
          </p:nvSpPr>
          <p:spPr bwMode="auto">
            <a:xfrm>
              <a:off x="67056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9" name="Text Box 15"/>
            <p:cNvSpPr txBox="1">
              <a:spLocks noChangeArrowheads="1"/>
            </p:cNvSpPr>
            <p:nvPr/>
          </p:nvSpPr>
          <p:spPr bwMode="auto">
            <a:xfrm>
              <a:off x="6705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0" name="Text Box 16"/>
            <p:cNvSpPr txBox="1">
              <a:spLocks noChangeArrowheads="1"/>
            </p:cNvSpPr>
            <p:nvPr/>
          </p:nvSpPr>
          <p:spPr bwMode="auto">
            <a:xfrm>
              <a:off x="7315200" y="44577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1" name="Text Box 17"/>
            <p:cNvSpPr txBox="1">
              <a:spLocks noChangeArrowheads="1"/>
            </p:cNvSpPr>
            <p:nvPr/>
          </p:nvSpPr>
          <p:spPr bwMode="auto">
            <a:xfrm>
              <a:off x="7543800" y="4762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2" name="Text Box 18"/>
            <p:cNvSpPr txBox="1">
              <a:spLocks noChangeArrowheads="1"/>
            </p:cNvSpPr>
            <p:nvPr/>
          </p:nvSpPr>
          <p:spPr bwMode="auto">
            <a:xfrm>
              <a:off x="8153400" y="4686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3" name="Text Box 19"/>
            <p:cNvSpPr txBox="1">
              <a:spLocks noChangeArrowheads="1"/>
            </p:cNvSpPr>
            <p:nvPr/>
          </p:nvSpPr>
          <p:spPr bwMode="auto">
            <a:xfrm>
              <a:off x="5622925" y="38163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4" name="Text Box 20"/>
            <p:cNvSpPr txBox="1">
              <a:spLocks noChangeArrowheads="1"/>
            </p:cNvSpPr>
            <p:nvPr/>
          </p:nvSpPr>
          <p:spPr bwMode="auto">
            <a:xfrm>
              <a:off x="6172200" y="4000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5" name="Text Box 21"/>
            <p:cNvSpPr txBox="1">
              <a:spLocks noChangeArrowheads="1"/>
            </p:cNvSpPr>
            <p:nvPr/>
          </p:nvSpPr>
          <p:spPr bwMode="auto">
            <a:xfrm>
              <a:off x="6934200" y="4610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6" name="Oval 22"/>
            <p:cNvSpPr>
              <a:spLocks noChangeArrowheads="1"/>
            </p:cNvSpPr>
            <p:nvPr/>
          </p:nvSpPr>
          <p:spPr bwMode="auto">
            <a:xfrm>
              <a:off x="6705600" y="3543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3"/>
            <p:cNvSpPr txBox="1">
              <a:spLocks noChangeArrowheads="1"/>
            </p:cNvSpPr>
            <p:nvPr/>
          </p:nvSpPr>
          <p:spPr bwMode="auto">
            <a:xfrm>
              <a:off x="5775325" y="39687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8" name="Oval 24"/>
            <p:cNvSpPr>
              <a:spLocks noChangeArrowheads="1"/>
            </p:cNvSpPr>
            <p:nvPr/>
          </p:nvSpPr>
          <p:spPr bwMode="auto">
            <a:xfrm>
              <a:off x="6324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5"/>
            <p:cNvSpPr>
              <a:spLocks noChangeArrowheads="1"/>
            </p:cNvSpPr>
            <p:nvPr/>
          </p:nvSpPr>
          <p:spPr bwMode="auto">
            <a:xfrm>
              <a:off x="6858000" y="346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6"/>
            <p:cNvSpPr>
              <a:spLocks noChangeArrowheads="1"/>
            </p:cNvSpPr>
            <p:nvPr/>
          </p:nvSpPr>
          <p:spPr bwMode="auto">
            <a:xfrm>
              <a:off x="7010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27"/>
            <p:cNvSpPr>
              <a:spLocks noChangeArrowheads="1"/>
            </p:cNvSpPr>
            <p:nvPr/>
          </p:nvSpPr>
          <p:spPr bwMode="auto">
            <a:xfrm>
              <a:off x="7467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8"/>
            <p:cNvSpPr>
              <a:spLocks noChangeArrowheads="1"/>
            </p:cNvSpPr>
            <p:nvPr/>
          </p:nvSpPr>
          <p:spPr bwMode="auto">
            <a:xfrm>
              <a:off x="76200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9"/>
            <p:cNvSpPr>
              <a:spLocks noChangeArrowheads="1"/>
            </p:cNvSpPr>
            <p:nvPr/>
          </p:nvSpPr>
          <p:spPr bwMode="auto">
            <a:xfrm>
              <a:off x="7467600" y="4076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0"/>
            <p:cNvSpPr>
              <a:spLocks noChangeArrowheads="1"/>
            </p:cNvSpPr>
            <p:nvPr/>
          </p:nvSpPr>
          <p:spPr bwMode="auto">
            <a:xfrm>
              <a:off x="69342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1"/>
            <p:cNvSpPr>
              <a:spLocks noChangeArrowheads="1"/>
            </p:cNvSpPr>
            <p:nvPr/>
          </p:nvSpPr>
          <p:spPr bwMode="auto">
            <a:xfrm>
              <a:off x="7467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2"/>
            <p:cNvSpPr>
              <a:spLocks noChangeArrowheads="1"/>
            </p:cNvSpPr>
            <p:nvPr/>
          </p:nvSpPr>
          <p:spPr bwMode="auto">
            <a:xfrm>
              <a:off x="7772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3"/>
            <p:cNvSpPr>
              <a:spLocks noChangeArrowheads="1"/>
            </p:cNvSpPr>
            <p:nvPr/>
          </p:nvSpPr>
          <p:spPr bwMode="auto">
            <a:xfrm>
              <a:off x="7239000" y="4305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4"/>
            <p:cNvSpPr>
              <a:spLocks noChangeArrowheads="1"/>
            </p:cNvSpPr>
            <p:nvPr/>
          </p:nvSpPr>
          <p:spPr bwMode="auto">
            <a:xfrm>
              <a:off x="7696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5"/>
            <p:cNvSpPr>
              <a:spLocks noChangeShapeType="1"/>
            </p:cNvSpPr>
            <p:nvPr/>
          </p:nvSpPr>
          <p:spPr bwMode="auto">
            <a:xfrm>
              <a:off x="5867400" y="3552825"/>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a:off x="5791200" y="36957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a:off x="5715000" y="3848100"/>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9568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Boosting</a:t>
            </a:r>
          </a:p>
        </p:txBody>
      </p:sp>
      <p:sp>
        <p:nvSpPr>
          <p:cNvPr id="578563" name="Rectangle 3"/>
          <p:cNvSpPr>
            <a:spLocks noGrp="1" noChangeArrowheads="1"/>
          </p:cNvSpPr>
          <p:nvPr>
            <p:ph idx="1"/>
          </p:nvPr>
        </p:nvSpPr>
        <p:spPr>
          <a:xfrm>
            <a:off x="685800" y="1295400"/>
            <a:ext cx="7772400" cy="4495800"/>
          </a:xfrm>
        </p:spPr>
        <p:txBody>
          <a:bodyPr/>
          <a:lstStyle/>
          <a:p>
            <a:r>
              <a:rPr lang="en-US" sz="2800"/>
              <a:t>Initialization:</a:t>
            </a:r>
          </a:p>
          <a:p>
            <a:pPr lvl="1"/>
            <a:r>
              <a:rPr lang="en-US" sz="2400"/>
              <a:t>Weigh all training samples equally</a:t>
            </a:r>
          </a:p>
          <a:p>
            <a:r>
              <a:rPr lang="en-US" sz="2800"/>
              <a:t>Iteration Step:</a:t>
            </a:r>
          </a:p>
          <a:p>
            <a:pPr lvl="1"/>
            <a:r>
              <a:rPr lang="en-US" sz="2400"/>
              <a:t>Train model on (weighted) train set</a:t>
            </a:r>
          </a:p>
          <a:p>
            <a:pPr lvl="1"/>
            <a:r>
              <a:rPr lang="en-US" sz="2400"/>
              <a:t>Compute error of model on train set</a:t>
            </a:r>
          </a:p>
          <a:p>
            <a:pPr lvl="1"/>
            <a:r>
              <a:rPr lang="en-US" sz="2400"/>
              <a:t>Increase weights on training cases model gets wrong!!!</a:t>
            </a:r>
          </a:p>
          <a:p>
            <a:r>
              <a:rPr lang="en-US" sz="2800"/>
              <a:t>Typically requires 100’s to 1000’s of iterations</a:t>
            </a:r>
          </a:p>
          <a:p>
            <a:r>
              <a:rPr lang="en-US" sz="2800"/>
              <a:t>Return final model: </a:t>
            </a:r>
          </a:p>
          <a:p>
            <a:pPr lvl="1"/>
            <a:r>
              <a:rPr lang="en-US" sz="2400"/>
              <a:t>Carefully weighted prediction of each model</a:t>
            </a:r>
          </a:p>
        </p:txBody>
      </p:sp>
      <p:sp>
        <p:nvSpPr>
          <p:cNvPr id="6" name="Slide Number Placeholder 5"/>
          <p:cNvSpPr>
            <a:spLocks noGrp="1"/>
          </p:cNvSpPr>
          <p:nvPr>
            <p:ph type="sldNum" sz="quarter" idx="4294967295"/>
          </p:nvPr>
        </p:nvSpPr>
        <p:spPr/>
        <p:txBody>
          <a:bodyPr/>
          <a:lstStyle/>
          <a:p>
            <a:fld id="{B7404326-5D26-4626-8BE4-8FE3A56954C7}" type="slidenum">
              <a:rPr lang="en-US"/>
              <a:pPr/>
              <a:t>70</a:t>
            </a:fld>
            <a:endParaRPr lang="en-US"/>
          </a:p>
        </p:txBody>
      </p:sp>
    </p:spTree>
    <p:extLst>
      <p:ext uri="{BB962C8B-B14F-4D97-AF65-F5344CB8AC3E}">
        <p14:creationId xmlns:p14="http://schemas.microsoft.com/office/powerpoint/2010/main" val="138466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smtClean="0"/>
              <a:t>Bagging</a:t>
            </a:r>
            <a:endParaRPr lang="en-US"/>
          </a:p>
        </p:txBody>
      </p:sp>
      <p:sp>
        <p:nvSpPr>
          <p:cNvPr id="571395" name="Rectangle 3"/>
          <p:cNvSpPr>
            <a:spLocks noGrp="1" noChangeArrowheads="1"/>
          </p:cNvSpPr>
          <p:nvPr>
            <p:ph idx="1"/>
          </p:nvPr>
        </p:nvSpPr>
        <p:spPr>
          <a:xfrm>
            <a:off x="457200" y="1295400"/>
            <a:ext cx="8229600" cy="4525963"/>
          </a:xfrm>
        </p:spPr>
        <p:txBody>
          <a:bodyPr/>
          <a:lstStyle/>
          <a:p>
            <a:r>
              <a:rPr lang="en-US" sz="2000" dirty="0" smtClean="0"/>
              <a:t>Bagging predictors is a method for generating multiple versions of a predictor and using these to get an aggregated predictor.</a:t>
            </a:r>
          </a:p>
          <a:p>
            <a:r>
              <a:rPr lang="en-US" sz="2000" dirty="0" smtClean="0"/>
              <a:t>The aggregation averages over the versions when predicting a numerical outcome and does a plurality vote when predicting a class.</a:t>
            </a:r>
          </a:p>
          <a:p>
            <a:r>
              <a:rPr lang="en-US" sz="2000" dirty="0" smtClean="0"/>
              <a:t>The </a:t>
            </a:r>
            <a:r>
              <a:rPr lang="en-US" sz="2000" dirty="0" smtClean="0">
                <a:solidFill>
                  <a:srgbClr val="FF0000"/>
                </a:solidFill>
              </a:rPr>
              <a:t>multiple versions </a:t>
            </a:r>
            <a:r>
              <a:rPr lang="en-US" sz="2000" dirty="0" smtClean="0"/>
              <a:t>are formed by making </a:t>
            </a:r>
            <a:r>
              <a:rPr lang="en-US" sz="2000" dirty="0" smtClean="0">
                <a:solidFill>
                  <a:srgbClr val="FF0000"/>
                </a:solidFill>
              </a:rPr>
              <a:t>bootstrap replicates </a:t>
            </a:r>
            <a:r>
              <a:rPr lang="en-US" sz="2000" dirty="0" smtClean="0"/>
              <a:t>of the learning set and using these as new learning sets.</a:t>
            </a:r>
          </a:p>
          <a:p>
            <a:pPr lvl="1"/>
            <a:r>
              <a:rPr lang="en-US" sz="1600" dirty="0" smtClean="0"/>
              <a:t>That is, use samples of the data, with repetition</a:t>
            </a:r>
          </a:p>
          <a:p>
            <a:endParaRPr lang="en-US" sz="2000" dirty="0" smtClean="0"/>
          </a:p>
          <a:p>
            <a:r>
              <a:rPr lang="en-US" sz="2000" dirty="0" smtClean="0"/>
              <a:t>Tests on real and simulated data sets using classification and regression trees and subset selection in linear regression show that bagging can give substantial gains in accuracy.</a:t>
            </a:r>
          </a:p>
          <a:p>
            <a:r>
              <a:rPr lang="en-US" sz="2000" dirty="0" smtClean="0"/>
              <a:t>The vital element is the </a:t>
            </a:r>
            <a:r>
              <a:rPr lang="en-US" sz="2000" dirty="0" smtClean="0">
                <a:solidFill>
                  <a:srgbClr val="FF0000"/>
                </a:solidFill>
              </a:rPr>
              <a:t>instability of the prediction </a:t>
            </a:r>
            <a:r>
              <a:rPr lang="en-US" sz="2000" dirty="0" smtClean="0"/>
              <a:t>method. If perturbing the learning set can cause significant changes in the predictor constructed then bagging can improve accuracy.</a:t>
            </a:r>
            <a:endParaRPr lang="en-US" sz="2000" dirty="0"/>
          </a:p>
        </p:txBody>
      </p:sp>
      <p:sp>
        <p:nvSpPr>
          <p:cNvPr id="6" name="Slide Number Placeholder 5"/>
          <p:cNvSpPr>
            <a:spLocks noGrp="1"/>
          </p:cNvSpPr>
          <p:nvPr>
            <p:ph type="sldNum" sz="quarter" idx="4294967295"/>
          </p:nvPr>
        </p:nvSpPr>
        <p:spPr/>
        <p:txBody>
          <a:bodyPr/>
          <a:lstStyle/>
          <a:p>
            <a:fld id="{66219B61-DEFF-43C7-9A2C-43B520C4F872}" type="slidenum">
              <a:rPr lang="en-US" smtClean="0"/>
              <a:pPr/>
              <a:t>71</a:t>
            </a:fld>
            <a:endParaRPr lang="en-US"/>
          </a:p>
        </p:txBody>
      </p:sp>
    </p:spTree>
    <p:extLst>
      <p:ext uri="{BB962C8B-B14F-4D97-AF65-F5344CB8AC3E}">
        <p14:creationId xmlns:p14="http://schemas.microsoft.com/office/powerpoint/2010/main" val="16671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139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1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sz="3200"/>
              <a:t>Example: Bagged Decision Trees</a:t>
            </a:r>
          </a:p>
        </p:txBody>
      </p:sp>
      <p:sp>
        <p:nvSpPr>
          <p:cNvPr id="574467" name="Rectangle 3"/>
          <p:cNvSpPr>
            <a:spLocks noGrp="1" noChangeArrowheads="1"/>
          </p:cNvSpPr>
          <p:nvPr>
            <p:ph idx="1"/>
          </p:nvPr>
        </p:nvSpPr>
        <p:spPr>
          <a:xfrm>
            <a:off x="685800" y="1143000"/>
            <a:ext cx="7772400" cy="4876800"/>
          </a:xfrm>
        </p:spPr>
        <p:txBody>
          <a:bodyPr/>
          <a:lstStyle/>
          <a:p>
            <a:r>
              <a:rPr lang="en-US" sz="2400"/>
              <a:t>Draw 100 bootstrap samples of data</a:t>
            </a:r>
          </a:p>
          <a:p>
            <a:r>
              <a:rPr lang="en-US" sz="2400"/>
              <a:t>Train trees on each sample </a:t>
            </a:r>
            <a:r>
              <a:rPr lang="en-US" sz="2400">
                <a:sym typeface="Wingdings" pitchFamily="2" charset="2"/>
              </a:rPr>
              <a:t></a:t>
            </a:r>
            <a:r>
              <a:rPr lang="en-US" sz="2400"/>
              <a:t> 100 trees</a:t>
            </a:r>
          </a:p>
          <a:p>
            <a:r>
              <a:rPr lang="en-US" sz="2400"/>
              <a:t>Average prediction of trees on out-of-bag samples</a:t>
            </a:r>
          </a:p>
        </p:txBody>
      </p:sp>
      <p:sp>
        <p:nvSpPr>
          <p:cNvPr id="129" name="Slide Number Placeholder 5"/>
          <p:cNvSpPr>
            <a:spLocks noGrp="1"/>
          </p:cNvSpPr>
          <p:nvPr>
            <p:ph type="sldNum" sz="quarter" idx="4294967295"/>
          </p:nvPr>
        </p:nvSpPr>
        <p:spPr/>
        <p:txBody>
          <a:bodyPr/>
          <a:lstStyle/>
          <a:p>
            <a:fld id="{D6DD0A0F-CF67-43A5-A1DC-8E4A518DDDCC}" type="slidenum">
              <a:rPr lang="en-US"/>
              <a:pPr/>
              <a:t>72</a:t>
            </a:fld>
            <a:endParaRPr lang="en-US"/>
          </a:p>
        </p:txBody>
      </p:sp>
      <p:grpSp>
        <p:nvGrpSpPr>
          <p:cNvPr id="574468" name="Group 4"/>
          <p:cNvGrpSpPr>
            <a:grpSpLocks/>
          </p:cNvGrpSpPr>
          <p:nvPr/>
        </p:nvGrpSpPr>
        <p:grpSpPr bwMode="auto">
          <a:xfrm rot="5400000">
            <a:off x="5448300" y="3619500"/>
            <a:ext cx="495300" cy="419100"/>
            <a:chOff x="4272" y="2304"/>
            <a:chExt cx="432" cy="384"/>
          </a:xfrm>
        </p:grpSpPr>
        <p:grpSp>
          <p:nvGrpSpPr>
            <p:cNvPr id="574469" name="Group 5"/>
            <p:cNvGrpSpPr>
              <a:grpSpLocks/>
            </p:cNvGrpSpPr>
            <p:nvPr/>
          </p:nvGrpSpPr>
          <p:grpSpPr bwMode="auto">
            <a:xfrm>
              <a:off x="4272" y="2384"/>
              <a:ext cx="192" cy="192"/>
              <a:chOff x="3456" y="1920"/>
              <a:chExt cx="192" cy="192"/>
            </a:xfrm>
          </p:grpSpPr>
          <p:sp>
            <p:nvSpPr>
              <p:cNvPr id="574470" name="Oval 6"/>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1" name="Line 7"/>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2" name="Line 8"/>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473" name="Oval 9"/>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4" name="Line 10"/>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5" name="Line 11"/>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6" name="Oval 12"/>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7" name="Line 13"/>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78" name="Line 14"/>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479" name="Group 15"/>
          <p:cNvGrpSpPr>
            <a:grpSpLocks/>
          </p:cNvGrpSpPr>
          <p:nvPr/>
        </p:nvGrpSpPr>
        <p:grpSpPr bwMode="auto">
          <a:xfrm rot="5400000">
            <a:off x="4876800" y="3886200"/>
            <a:ext cx="495300" cy="419100"/>
            <a:chOff x="4272" y="2304"/>
            <a:chExt cx="432" cy="384"/>
          </a:xfrm>
        </p:grpSpPr>
        <p:grpSp>
          <p:nvGrpSpPr>
            <p:cNvPr id="574480" name="Group 16"/>
            <p:cNvGrpSpPr>
              <a:grpSpLocks/>
            </p:cNvGrpSpPr>
            <p:nvPr/>
          </p:nvGrpSpPr>
          <p:grpSpPr bwMode="auto">
            <a:xfrm>
              <a:off x="4272" y="2384"/>
              <a:ext cx="192" cy="192"/>
              <a:chOff x="3456" y="1920"/>
              <a:chExt cx="192" cy="192"/>
            </a:xfrm>
          </p:grpSpPr>
          <p:sp>
            <p:nvSpPr>
              <p:cNvPr id="574481" name="Oval 17"/>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2" name="Line 18"/>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3" name="Line 19"/>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484" name="Oval 20"/>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5" name="Line 21"/>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6" name="Line 22"/>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7" name="Oval 23"/>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8" name="Line 24"/>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89" name="Line 25"/>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490" name="Group 26"/>
          <p:cNvGrpSpPr>
            <a:grpSpLocks/>
          </p:cNvGrpSpPr>
          <p:nvPr/>
        </p:nvGrpSpPr>
        <p:grpSpPr bwMode="auto">
          <a:xfrm rot="5400000">
            <a:off x="4343400" y="3657600"/>
            <a:ext cx="495300" cy="419100"/>
            <a:chOff x="4272" y="2304"/>
            <a:chExt cx="432" cy="384"/>
          </a:xfrm>
        </p:grpSpPr>
        <p:grpSp>
          <p:nvGrpSpPr>
            <p:cNvPr id="574491" name="Group 27"/>
            <p:cNvGrpSpPr>
              <a:grpSpLocks/>
            </p:cNvGrpSpPr>
            <p:nvPr/>
          </p:nvGrpSpPr>
          <p:grpSpPr bwMode="auto">
            <a:xfrm>
              <a:off x="4272" y="2384"/>
              <a:ext cx="192" cy="192"/>
              <a:chOff x="3456" y="1920"/>
              <a:chExt cx="192" cy="192"/>
            </a:xfrm>
          </p:grpSpPr>
          <p:sp>
            <p:nvSpPr>
              <p:cNvPr id="574492" name="Oval 28"/>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93" name="Line 29"/>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94" name="Line 30"/>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495" name="Oval 31"/>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96" name="Line 32"/>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97" name="Line 33"/>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98" name="Oval 34"/>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499" name="Line 35"/>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00" name="Line 36"/>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501" name="Group 37"/>
          <p:cNvGrpSpPr>
            <a:grpSpLocks/>
          </p:cNvGrpSpPr>
          <p:nvPr/>
        </p:nvGrpSpPr>
        <p:grpSpPr bwMode="auto">
          <a:xfrm rot="5400000">
            <a:off x="3810000" y="3886200"/>
            <a:ext cx="495300" cy="419100"/>
            <a:chOff x="4272" y="2304"/>
            <a:chExt cx="432" cy="384"/>
          </a:xfrm>
        </p:grpSpPr>
        <p:grpSp>
          <p:nvGrpSpPr>
            <p:cNvPr id="574502" name="Group 38"/>
            <p:cNvGrpSpPr>
              <a:grpSpLocks/>
            </p:cNvGrpSpPr>
            <p:nvPr/>
          </p:nvGrpSpPr>
          <p:grpSpPr bwMode="auto">
            <a:xfrm>
              <a:off x="4272" y="2384"/>
              <a:ext cx="192" cy="192"/>
              <a:chOff x="3456" y="1920"/>
              <a:chExt cx="192" cy="192"/>
            </a:xfrm>
          </p:grpSpPr>
          <p:sp>
            <p:nvSpPr>
              <p:cNvPr id="574503" name="Oval 39"/>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04" name="Line 40"/>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05" name="Line 41"/>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06" name="Oval 42"/>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07" name="Line 43"/>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08" name="Line 44"/>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09" name="Oval 45"/>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0" name="Line 46"/>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1" name="Line 47"/>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12" name="Text Box 48"/>
          <p:cNvSpPr txBox="1">
            <a:spLocks noChangeArrowheads="1"/>
          </p:cNvSpPr>
          <p:nvPr/>
        </p:nvSpPr>
        <p:spPr bwMode="auto">
          <a:xfrm>
            <a:off x="6477000" y="35814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u="none">
                <a:latin typeface="Times" pitchFamily="18" charset="0"/>
              </a:rPr>
              <a:t>…</a:t>
            </a:r>
          </a:p>
        </p:txBody>
      </p:sp>
      <p:sp>
        <p:nvSpPr>
          <p:cNvPr id="574513" name="Line 49"/>
          <p:cNvSpPr>
            <a:spLocks noChangeShapeType="1"/>
          </p:cNvSpPr>
          <p:nvPr/>
        </p:nvSpPr>
        <p:spPr bwMode="auto">
          <a:xfrm>
            <a:off x="3543300" y="4152900"/>
            <a:ext cx="571500" cy="1028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4" name="Line 50"/>
          <p:cNvSpPr>
            <a:spLocks noChangeShapeType="1"/>
          </p:cNvSpPr>
          <p:nvPr/>
        </p:nvSpPr>
        <p:spPr bwMode="auto">
          <a:xfrm>
            <a:off x="4152900" y="4457700"/>
            <a:ext cx="2286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5" name="Line 51"/>
          <p:cNvSpPr>
            <a:spLocks noChangeShapeType="1"/>
          </p:cNvSpPr>
          <p:nvPr/>
        </p:nvSpPr>
        <p:spPr bwMode="auto">
          <a:xfrm>
            <a:off x="4610100" y="4152900"/>
            <a:ext cx="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6" name="Line 52"/>
          <p:cNvSpPr>
            <a:spLocks noChangeShapeType="1"/>
          </p:cNvSpPr>
          <p:nvPr/>
        </p:nvSpPr>
        <p:spPr bwMode="auto">
          <a:xfrm flipH="1">
            <a:off x="4838700" y="4381500"/>
            <a:ext cx="3048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7" name="Line 53"/>
          <p:cNvSpPr>
            <a:spLocks noChangeShapeType="1"/>
          </p:cNvSpPr>
          <p:nvPr/>
        </p:nvSpPr>
        <p:spPr bwMode="auto">
          <a:xfrm flipH="1">
            <a:off x="5257800" y="4419600"/>
            <a:ext cx="7620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18" name="Text Box 54"/>
          <p:cNvSpPr txBox="1">
            <a:spLocks noChangeArrowheads="1"/>
          </p:cNvSpPr>
          <p:nvPr/>
        </p:nvSpPr>
        <p:spPr bwMode="auto">
          <a:xfrm>
            <a:off x="1584325" y="5348288"/>
            <a:ext cx="59229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u="none">
                <a:latin typeface="Times" pitchFamily="18" charset="0"/>
              </a:rPr>
              <a:t>Average prediction</a:t>
            </a:r>
          </a:p>
          <a:p>
            <a:pPr algn="ctr"/>
            <a:r>
              <a:rPr lang="en-US" sz="1800" u="none">
                <a:latin typeface="Times" pitchFamily="18" charset="0"/>
              </a:rPr>
              <a:t>(0.23 + 0.19 + 0.34 + 0.22 + 0.26 + … + 0.31) / # Trees = 0.24</a:t>
            </a:r>
          </a:p>
        </p:txBody>
      </p:sp>
      <p:grpSp>
        <p:nvGrpSpPr>
          <p:cNvPr id="574519" name="Group 55"/>
          <p:cNvGrpSpPr>
            <a:grpSpLocks/>
          </p:cNvGrpSpPr>
          <p:nvPr/>
        </p:nvGrpSpPr>
        <p:grpSpPr bwMode="auto">
          <a:xfrm rot="5400000">
            <a:off x="5981700" y="3886200"/>
            <a:ext cx="495300" cy="419100"/>
            <a:chOff x="4272" y="2304"/>
            <a:chExt cx="432" cy="384"/>
          </a:xfrm>
        </p:grpSpPr>
        <p:grpSp>
          <p:nvGrpSpPr>
            <p:cNvPr id="574520" name="Group 56"/>
            <p:cNvGrpSpPr>
              <a:grpSpLocks/>
            </p:cNvGrpSpPr>
            <p:nvPr/>
          </p:nvGrpSpPr>
          <p:grpSpPr bwMode="auto">
            <a:xfrm>
              <a:off x="4272" y="2384"/>
              <a:ext cx="192" cy="192"/>
              <a:chOff x="3456" y="1920"/>
              <a:chExt cx="192" cy="192"/>
            </a:xfrm>
          </p:grpSpPr>
          <p:sp>
            <p:nvSpPr>
              <p:cNvPr id="574521" name="Oval 57"/>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2" name="Line 58"/>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3" name="Line 59"/>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24" name="Oval 60"/>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5" name="Line 61"/>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6" name="Line 62"/>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7" name="Oval 63"/>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8" name="Line 64"/>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29" name="Line 65"/>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530" name="Group 66"/>
          <p:cNvGrpSpPr>
            <a:grpSpLocks/>
          </p:cNvGrpSpPr>
          <p:nvPr/>
        </p:nvGrpSpPr>
        <p:grpSpPr bwMode="auto">
          <a:xfrm rot="5400000">
            <a:off x="7124700" y="3657600"/>
            <a:ext cx="495300" cy="419100"/>
            <a:chOff x="4272" y="2304"/>
            <a:chExt cx="432" cy="384"/>
          </a:xfrm>
        </p:grpSpPr>
        <p:grpSp>
          <p:nvGrpSpPr>
            <p:cNvPr id="574531" name="Group 67"/>
            <p:cNvGrpSpPr>
              <a:grpSpLocks/>
            </p:cNvGrpSpPr>
            <p:nvPr/>
          </p:nvGrpSpPr>
          <p:grpSpPr bwMode="auto">
            <a:xfrm>
              <a:off x="4272" y="2384"/>
              <a:ext cx="192" cy="192"/>
              <a:chOff x="3456" y="1920"/>
              <a:chExt cx="192" cy="192"/>
            </a:xfrm>
          </p:grpSpPr>
          <p:sp>
            <p:nvSpPr>
              <p:cNvPr id="574532" name="Oval 68"/>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33" name="Line 69"/>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34" name="Line 70"/>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35" name="Oval 71"/>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36" name="Line 72"/>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37" name="Line 73"/>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38" name="Oval 74"/>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39" name="Line 75"/>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40" name="Line 76"/>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541" name="Group 77"/>
          <p:cNvGrpSpPr>
            <a:grpSpLocks/>
          </p:cNvGrpSpPr>
          <p:nvPr/>
        </p:nvGrpSpPr>
        <p:grpSpPr bwMode="auto">
          <a:xfrm rot="5400000">
            <a:off x="3276600" y="3657600"/>
            <a:ext cx="495300" cy="419100"/>
            <a:chOff x="4272" y="2304"/>
            <a:chExt cx="432" cy="384"/>
          </a:xfrm>
        </p:grpSpPr>
        <p:grpSp>
          <p:nvGrpSpPr>
            <p:cNvPr id="574542" name="Group 78"/>
            <p:cNvGrpSpPr>
              <a:grpSpLocks/>
            </p:cNvGrpSpPr>
            <p:nvPr/>
          </p:nvGrpSpPr>
          <p:grpSpPr bwMode="auto">
            <a:xfrm>
              <a:off x="4272" y="2384"/>
              <a:ext cx="192" cy="192"/>
              <a:chOff x="3456" y="1920"/>
              <a:chExt cx="192" cy="192"/>
            </a:xfrm>
          </p:grpSpPr>
          <p:sp>
            <p:nvSpPr>
              <p:cNvPr id="574543" name="Oval 79"/>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44" name="Line 80"/>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45" name="Line 81"/>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46" name="Oval 82"/>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47" name="Line 83"/>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48" name="Line 84"/>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49" name="Oval 85"/>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50" name="Line 86"/>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51" name="Line 87"/>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552" name="Group 88"/>
          <p:cNvGrpSpPr>
            <a:grpSpLocks/>
          </p:cNvGrpSpPr>
          <p:nvPr/>
        </p:nvGrpSpPr>
        <p:grpSpPr bwMode="auto">
          <a:xfrm rot="5400000">
            <a:off x="2705100" y="3886200"/>
            <a:ext cx="495300" cy="419100"/>
            <a:chOff x="4272" y="2304"/>
            <a:chExt cx="432" cy="384"/>
          </a:xfrm>
        </p:grpSpPr>
        <p:grpSp>
          <p:nvGrpSpPr>
            <p:cNvPr id="574553" name="Group 89"/>
            <p:cNvGrpSpPr>
              <a:grpSpLocks/>
            </p:cNvGrpSpPr>
            <p:nvPr/>
          </p:nvGrpSpPr>
          <p:grpSpPr bwMode="auto">
            <a:xfrm>
              <a:off x="4272" y="2384"/>
              <a:ext cx="192" cy="192"/>
              <a:chOff x="3456" y="1920"/>
              <a:chExt cx="192" cy="192"/>
            </a:xfrm>
          </p:grpSpPr>
          <p:sp>
            <p:nvSpPr>
              <p:cNvPr id="574554" name="Oval 90"/>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55" name="Line 91"/>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56" name="Line 92"/>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57" name="Oval 93"/>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58" name="Line 94"/>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59" name="Line 95"/>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60" name="Oval 96"/>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61" name="Line 97"/>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62" name="Line 98"/>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4563" name="Group 99"/>
          <p:cNvGrpSpPr>
            <a:grpSpLocks/>
          </p:cNvGrpSpPr>
          <p:nvPr/>
        </p:nvGrpSpPr>
        <p:grpSpPr bwMode="auto">
          <a:xfrm rot="5400000">
            <a:off x="2133600" y="3619500"/>
            <a:ext cx="495300" cy="419100"/>
            <a:chOff x="4272" y="2304"/>
            <a:chExt cx="432" cy="384"/>
          </a:xfrm>
        </p:grpSpPr>
        <p:grpSp>
          <p:nvGrpSpPr>
            <p:cNvPr id="574564" name="Group 100"/>
            <p:cNvGrpSpPr>
              <a:grpSpLocks/>
            </p:cNvGrpSpPr>
            <p:nvPr/>
          </p:nvGrpSpPr>
          <p:grpSpPr bwMode="auto">
            <a:xfrm>
              <a:off x="4272" y="2384"/>
              <a:ext cx="192" cy="192"/>
              <a:chOff x="3456" y="1920"/>
              <a:chExt cx="192" cy="192"/>
            </a:xfrm>
          </p:grpSpPr>
          <p:sp>
            <p:nvSpPr>
              <p:cNvPr id="574565" name="Oval 101"/>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66" name="Line 102"/>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67" name="Line 103"/>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68" name="Oval 104"/>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69" name="Line 105"/>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0" name="Line 106"/>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1" name="Oval 107"/>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2" name="Line 108"/>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3" name="Line 109"/>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74" name="Line 110"/>
          <p:cNvSpPr>
            <a:spLocks noChangeShapeType="1"/>
          </p:cNvSpPr>
          <p:nvPr/>
        </p:nvSpPr>
        <p:spPr bwMode="auto">
          <a:xfrm flipH="1">
            <a:off x="5410200" y="4191000"/>
            <a:ext cx="1828800" cy="1104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5" name="Line 111"/>
          <p:cNvSpPr>
            <a:spLocks noChangeShapeType="1"/>
          </p:cNvSpPr>
          <p:nvPr/>
        </p:nvSpPr>
        <p:spPr bwMode="auto">
          <a:xfrm flipH="1">
            <a:off x="5029200" y="4191000"/>
            <a:ext cx="6858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6" name="Line 112"/>
          <p:cNvSpPr>
            <a:spLocks noChangeShapeType="1"/>
          </p:cNvSpPr>
          <p:nvPr/>
        </p:nvSpPr>
        <p:spPr bwMode="auto">
          <a:xfrm>
            <a:off x="2438400" y="4191000"/>
            <a:ext cx="129540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77" name="Line 113"/>
          <p:cNvSpPr>
            <a:spLocks noChangeShapeType="1"/>
          </p:cNvSpPr>
          <p:nvPr/>
        </p:nvSpPr>
        <p:spPr bwMode="auto">
          <a:xfrm>
            <a:off x="3124200" y="4419600"/>
            <a:ext cx="838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74578" name="Group 114"/>
          <p:cNvGrpSpPr>
            <a:grpSpLocks/>
          </p:cNvGrpSpPr>
          <p:nvPr/>
        </p:nvGrpSpPr>
        <p:grpSpPr bwMode="auto">
          <a:xfrm rot="5400000">
            <a:off x="1600200" y="3848100"/>
            <a:ext cx="495300" cy="419100"/>
            <a:chOff x="4272" y="2304"/>
            <a:chExt cx="432" cy="384"/>
          </a:xfrm>
        </p:grpSpPr>
        <p:grpSp>
          <p:nvGrpSpPr>
            <p:cNvPr id="574579" name="Group 115"/>
            <p:cNvGrpSpPr>
              <a:grpSpLocks/>
            </p:cNvGrpSpPr>
            <p:nvPr/>
          </p:nvGrpSpPr>
          <p:grpSpPr bwMode="auto">
            <a:xfrm>
              <a:off x="4272" y="2384"/>
              <a:ext cx="192" cy="192"/>
              <a:chOff x="3456" y="1920"/>
              <a:chExt cx="192" cy="192"/>
            </a:xfrm>
          </p:grpSpPr>
          <p:sp>
            <p:nvSpPr>
              <p:cNvPr id="574580" name="Oval 116"/>
              <p:cNvSpPr>
                <a:spLocks noChangeArrowheads="1"/>
              </p:cNvSpPr>
              <p:nvPr/>
            </p:nvSpPr>
            <p:spPr bwMode="auto">
              <a:xfrm>
                <a:off x="3456" y="1968"/>
                <a:ext cx="48" cy="48"/>
              </a:xfrm>
              <a:prstGeom prst="ellipse">
                <a:avLst/>
              </a:prstGeom>
              <a:solidFill>
                <a:srgbClr val="FF1B1B"/>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1" name="Line 117"/>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2" name="Line 118"/>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83" name="Oval 119"/>
            <p:cNvSpPr>
              <a:spLocks noChangeArrowheads="1"/>
            </p:cNvSpPr>
            <p:nvPr/>
          </p:nvSpPr>
          <p:spPr bwMode="auto">
            <a:xfrm>
              <a:off x="4464" y="2352"/>
              <a:ext cx="48" cy="48"/>
            </a:xfrm>
            <a:prstGeom prst="ellipse">
              <a:avLst/>
            </a:prstGeom>
            <a:solidFill>
              <a:srgbClr val="FF1B1B"/>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4" name="Line 120"/>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5" name="Line 121"/>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6" name="Oval 122"/>
            <p:cNvSpPr>
              <a:spLocks noChangeArrowheads="1"/>
            </p:cNvSpPr>
            <p:nvPr/>
          </p:nvSpPr>
          <p:spPr bwMode="auto">
            <a:xfrm>
              <a:off x="4464" y="2544"/>
              <a:ext cx="48" cy="48"/>
            </a:xfrm>
            <a:prstGeom prst="ellipse">
              <a:avLst/>
            </a:prstGeom>
            <a:solidFill>
              <a:srgbClr val="FF1B1B"/>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7" name="Line 123"/>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88" name="Line 124"/>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4589" name="Line 125"/>
          <p:cNvSpPr>
            <a:spLocks noChangeShapeType="1"/>
          </p:cNvSpPr>
          <p:nvPr/>
        </p:nvSpPr>
        <p:spPr bwMode="auto">
          <a:xfrm>
            <a:off x="1981200" y="4343400"/>
            <a:ext cx="1600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4590" name="Rectangle 126"/>
          <p:cNvSpPr>
            <a:spLocks noChangeArrowheads="1"/>
          </p:cNvSpPr>
          <p:nvPr/>
        </p:nvSpPr>
        <p:spPr bwMode="auto">
          <a:xfrm>
            <a:off x="1219200" y="2743200"/>
            <a:ext cx="6858000" cy="3276600"/>
          </a:xfrm>
          <a:prstGeom prst="rect">
            <a:avLst/>
          </a:prstGeom>
          <a:solidFill>
            <a:srgbClr val="FB271E">
              <a:alpha val="14999"/>
            </a:srgbClr>
          </a:solidFill>
          <a:ln w="12700">
            <a:solidFill>
              <a:srgbClr val="ABCBFB"/>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9826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228600" y="228600"/>
            <a:ext cx="8667750" cy="914400"/>
          </a:xfrm>
        </p:spPr>
        <p:txBody>
          <a:bodyPr/>
          <a:lstStyle/>
          <a:p>
            <a:r>
              <a:rPr lang="en-US" sz="3200"/>
              <a:t>Random Forests (Bagged Trees++)</a:t>
            </a:r>
          </a:p>
        </p:txBody>
      </p:sp>
      <p:sp>
        <p:nvSpPr>
          <p:cNvPr id="575491" name="Rectangle 3"/>
          <p:cNvSpPr>
            <a:spLocks noGrp="1" noChangeArrowheads="1"/>
          </p:cNvSpPr>
          <p:nvPr>
            <p:ph idx="1"/>
          </p:nvPr>
        </p:nvSpPr>
        <p:spPr>
          <a:xfrm>
            <a:off x="152400" y="1143000"/>
            <a:ext cx="8796338" cy="5562600"/>
          </a:xfrm>
        </p:spPr>
        <p:txBody>
          <a:bodyPr/>
          <a:lstStyle/>
          <a:p>
            <a:r>
              <a:rPr lang="en-US" sz="2400"/>
              <a:t>Draw </a:t>
            </a:r>
            <a:r>
              <a:rPr lang="en-US" sz="2400" b="1" i="1">
                <a:solidFill>
                  <a:schemeClr val="accent2"/>
                </a:solidFill>
              </a:rPr>
              <a:t>1000+</a:t>
            </a:r>
            <a:r>
              <a:rPr lang="en-US" sz="2400"/>
              <a:t> bootstrap samples of data</a:t>
            </a:r>
          </a:p>
          <a:p>
            <a:r>
              <a:rPr lang="en-US" sz="2400" b="1" i="1">
                <a:solidFill>
                  <a:schemeClr val="accent2"/>
                </a:solidFill>
              </a:rPr>
              <a:t>Draw sample of available attributes at each split</a:t>
            </a:r>
          </a:p>
          <a:p>
            <a:r>
              <a:rPr lang="en-US" sz="2400"/>
              <a:t>Train trees on each sample/attribute set </a:t>
            </a:r>
            <a:r>
              <a:rPr lang="en-US" sz="2400">
                <a:sym typeface="Wingdings" pitchFamily="2" charset="2"/>
              </a:rPr>
              <a:t></a:t>
            </a:r>
            <a:r>
              <a:rPr lang="en-US" sz="2400"/>
              <a:t> </a:t>
            </a:r>
            <a:r>
              <a:rPr lang="en-US" sz="2400" b="1" i="1">
                <a:solidFill>
                  <a:schemeClr val="accent2"/>
                </a:solidFill>
              </a:rPr>
              <a:t>1000+</a:t>
            </a:r>
            <a:r>
              <a:rPr lang="en-US" sz="2400"/>
              <a:t> trees</a:t>
            </a:r>
          </a:p>
          <a:p>
            <a:r>
              <a:rPr lang="en-US" sz="2400"/>
              <a:t>Average prediction of trees on out-of-bag samples</a:t>
            </a:r>
          </a:p>
        </p:txBody>
      </p:sp>
      <p:sp>
        <p:nvSpPr>
          <p:cNvPr id="129" name="Slide Number Placeholder 5"/>
          <p:cNvSpPr>
            <a:spLocks noGrp="1"/>
          </p:cNvSpPr>
          <p:nvPr>
            <p:ph type="sldNum" sz="quarter" idx="4294967295"/>
          </p:nvPr>
        </p:nvSpPr>
        <p:spPr/>
        <p:txBody>
          <a:bodyPr/>
          <a:lstStyle/>
          <a:p>
            <a:fld id="{3365EF44-0297-43AF-8A8C-DB98D37CF54F}" type="slidenum">
              <a:rPr lang="en-US"/>
              <a:pPr/>
              <a:t>73</a:t>
            </a:fld>
            <a:endParaRPr lang="en-US"/>
          </a:p>
        </p:txBody>
      </p:sp>
      <p:grpSp>
        <p:nvGrpSpPr>
          <p:cNvPr id="575492" name="Group 4"/>
          <p:cNvGrpSpPr>
            <a:grpSpLocks/>
          </p:cNvGrpSpPr>
          <p:nvPr/>
        </p:nvGrpSpPr>
        <p:grpSpPr bwMode="auto">
          <a:xfrm rot="5400000">
            <a:off x="5448300" y="3619500"/>
            <a:ext cx="495300" cy="419100"/>
            <a:chOff x="4272" y="2304"/>
            <a:chExt cx="432" cy="384"/>
          </a:xfrm>
        </p:grpSpPr>
        <p:grpSp>
          <p:nvGrpSpPr>
            <p:cNvPr id="575493" name="Group 5"/>
            <p:cNvGrpSpPr>
              <a:grpSpLocks/>
            </p:cNvGrpSpPr>
            <p:nvPr/>
          </p:nvGrpSpPr>
          <p:grpSpPr bwMode="auto">
            <a:xfrm>
              <a:off x="4272" y="2384"/>
              <a:ext cx="192" cy="192"/>
              <a:chOff x="3456" y="1920"/>
              <a:chExt cx="192" cy="192"/>
            </a:xfrm>
          </p:grpSpPr>
          <p:sp>
            <p:nvSpPr>
              <p:cNvPr id="575494" name="Oval 6"/>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495" name="Line 7"/>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496" name="Line 8"/>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497" name="Oval 9"/>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498" name="Line 10"/>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499" name="Line 11"/>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00" name="Oval 12"/>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01" name="Line 13"/>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02" name="Line 14"/>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03" name="Group 15"/>
          <p:cNvGrpSpPr>
            <a:grpSpLocks/>
          </p:cNvGrpSpPr>
          <p:nvPr/>
        </p:nvGrpSpPr>
        <p:grpSpPr bwMode="auto">
          <a:xfrm rot="5400000">
            <a:off x="4876800" y="3886200"/>
            <a:ext cx="495300" cy="419100"/>
            <a:chOff x="4272" y="2304"/>
            <a:chExt cx="432" cy="384"/>
          </a:xfrm>
        </p:grpSpPr>
        <p:grpSp>
          <p:nvGrpSpPr>
            <p:cNvPr id="575504" name="Group 16"/>
            <p:cNvGrpSpPr>
              <a:grpSpLocks/>
            </p:cNvGrpSpPr>
            <p:nvPr/>
          </p:nvGrpSpPr>
          <p:grpSpPr bwMode="auto">
            <a:xfrm>
              <a:off x="4272" y="2384"/>
              <a:ext cx="192" cy="192"/>
              <a:chOff x="3456" y="1920"/>
              <a:chExt cx="192" cy="192"/>
            </a:xfrm>
          </p:grpSpPr>
          <p:sp>
            <p:nvSpPr>
              <p:cNvPr id="575505" name="Oval 17"/>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06" name="Line 18"/>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07" name="Line 19"/>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08" name="Oval 20"/>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09" name="Line 21"/>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10" name="Line 22"/>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11" name="Oval 23"/>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12" name="Line 24"/>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13" name="Line 25"/>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14" name="Group 26"/>
          <p:cNvGrpSpPr>
            <a:grpSpLocks/>
          </p:cNvGrpSpPr>
          <p:nvPr/>
        </p:nvGrpSpPr>
        <p:grpSpPr bwMode="auto">
          <a:xfrm rot="5400000">
            <a:off x="4343400" y="3657600"/>
            <a:ext cx="495300" cy="419100"/>
            <a:chOff x="4272" y="2304"/>
            <a:chExt cx="432" cy="384"/>
          </a:xfrm>
        </p:grpSpPr>
        <p:grpSp>
          <p:nvGrpSpPr>
            <p:cNvPr id="575515" name="Group 27"/>
            <p:cNvGrpSpPr>
              <a:grpSpLocks/>
            </p:cNvGrpSpPr>
            <p:nvPr/>
          </p:nvGrpSpPr>
          <p:grpSpPr bwMode="auto">
            <a:xfrm>
              <a:off x="4272" y="2384"/>
              <a:ext cx="192" cy="192"/>
              <a:chOff x="3456" y="1920"/>
              <a:chExt cx="192" cy="192"/>
            </a:xfrm>
          </p:grpSpPr>
          <p:sp>
            <p:nvSpPr>
              <p:cNvPr id="575516" name="Oval 28"/>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17" name="Line 29"/>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18" name="Line 30"/>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19" name="Oval 31"/>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0" name="Line 32"/>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1" name="Line 33"/>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2" name="Oval 34"/>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3" name="Line 35"/>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4" name="Line 36"/>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25" name="Group 37"/>
          <p:cNvGrpSpPr>
            <a:grpSpLocks/>
          </p:cNvGrpSpPr>
          <p:nvPr/>
        </p:nvGrpSpPr>
        <p:grpSpPr bwMode="auto">
          <a:xfrm rot="5400000">
            <a:off x="3810000" y="3886200"/>
            <a:ext cx="495300" cy="419100"/>
            <a:chOff x="4272" y="2304"/>
            <a:chExt cx="432" cy="384"/>
          </a:xfrm>
        </p:grpSpPr>
        <p:grpSp>
          <p:nvGrpSpPr>
            <p:cNvPr id="575526" name="Group 38"/>
            <p:cNvGrpSpPr>
              <a:grpSpLocks/>
            </p:cNvGrpSpPr>
            <p:nvPr/>
          </p:nvGrpSpPr>
          <p:grpSpPr bwMode="auto">
            <a:xfrm>
              <a:off x="4272" y="2384"/>
              <a:ext cx="192" cy="192"/>
              <a:chOff x="3456" y="1920"/>
              <a:chExt cx="192" cy="192"/>
            </a:xfrm>
          </p:grpSpPr>
          <p:sp>
            <p:nvSpPr>
              <p:cNvPr id="575527" name="Oval 39"/>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8" name="Line 40"/>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29" name="Line 41"/>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30" name="Oval 42"/>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1" name="Line 43"/>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2" name="Line 44"/>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3" name="Oval 45"/>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4" name="Line 46"/>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5" name="Line 47"/>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36" name="Text Box 48"/>
          <p:cNvSpPr txBox="1">
            <a:spLocks noChangeArrowheads="1"/>
          </p:cNvSpPr>
          <p:nvPr/>
        </p:nvSpPr>
        <p:spPr bwMode="auto">
          <a:xfrm>
            <a:off x="6477000" y="3581400"/>
            <a:ext cx="5905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3200" u="none">
                <a:latin typeface="Times" pitchFamily="18" charset="0"/>
              </a:rPr>
              <a:t>…</a:t>
            </a:r>
          </a:p>
        </p:txBody>
      </p:sp>
      <p:sp>
        <p:nvSpPr>
          <p:cNvPr id="575537" name="Line 49"/>
          <p:cNvSpPr>
            <a:spLocks noChangeShapeType="1"/>
          </p:cNvSpPr>
          <p:nvPr/>
        </p:nvSpPr>
        <p:spPr bwMode="auto">
          <a:xfrm>
            <a:off x="3543300" y="4152900"/>
            <a:ext cx="571500" cy="1028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8" name="Line 50"/>
          <p:cNvSpPr>
            <a:spLocks noChangeShapeType="1"/>
          </p:cNvSpPr>
          <p:nvPr/>
        </p:nvSpPr>
        <p:spPr bwMode="auto">
          <a:xfrm>
            <a:off x="4152900" y="4457700"/>
            <a:ext cx="2286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39" name="Line 51"/>
          <p:cNvSpPr>
            <a:spLocks noChangeShapeType="1"/>
          </p:cNvSpPr>
          <p:nvPr/>
        </p:nvSpPr>
        <p:spPr bwMode="auto">
          <a:xfrm>
            <a:off x="4610100" y="4152900"/>
            <a:ext cx="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40" name="Line 52"/>
          <p:cNvSpPr>
            <a:spLocks noChangeShapeType="1"/>
          </p:cNvSpPr>
          <p:nvPr/>
        </p:nvSpPr>
        <p:spPr bwMode="auto">
          <a:xfrm flipH="1">
            <a:off x="4838700" y="4381500"/>
            <a:ext cx="3048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41" name="Line 53"/>
          <p:cNvSpPr>
            <a:spLocks noChangeShapeType="1"/>
          </p:cNvSpPr>
          <p:nvPr/>
        </p:nvSpPr>
        <p:spPr bwMode="auto">
          <a:xfrm flipH="1">
            <a:off x="5257800" y="4419600"/>
            <a:ext cx="7620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42" name="Text Box 54"/>
          <p:cNvSpPr txBox="1">
            <a:spLocks noChangeArrowheads="1"/>
          </p:cNvSpPr>
          <p:nvPr/>
        </p:nvSpPr>
        <p:spPr bwMode="auto">
          <a:xfrm>
            <a:off x="1584325" y="5348288"/>
            <a:ext cx="59229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1800" u="none">
                <a:latin typeface="Times" pitchFamily="18" charset="0"/>
              </a:rPr>
              <a:t>Average prediction</a:t>
            </a:r>
          </a:p>
          <a:p>
            <a:pPr algn="ctr"/>
            <a:r>
              <a:rPr lang="en-US" sz="1800" u="none">
                <a:latin typeface="Times" pitchFamily="18" charset="0"/>
              </a:rPr>
              <a:t>(0.23 + 0.19 + 0.34 + 0.22 + 0.26 + … + 0.31) / # Trees = 0.24</a:t>
            </a:r>
          </a:p>
        </p:txBody>
      </p:sp>
      <p:grpSp>
        <p:nvGrpSpPr>
          <p:cNvPr id="575543" name="Group 55"/>
          <p:cNvGrpSpPr>
            <a:grpSpLocks/>
          </p:cNvGrpSpPr>
          <p:nvPr/>
        </p:nvGrpSpPr>
        <p:grpSpPr bwMode="auto">
          <a:xfrm rot="5400000">
            <a:off x="5981700" y="3886200"/>
            <a:ext cx="495300" cy="419100"/>
            <a:chOff x="4272" y="2304"/>
            <a:chExt cx="432" cy="384"/>
          </a:xfrm>
        </p:grpSpPr>
        <p:grpSp>
          <p:nvGrpSpPr>
            <p:cNvPr id="575544" name="Group 56"/>
            <p:cNvGrpSpPr>
              <a:grpSpLocks/>
            </p:cNvGrpSpPr>
            <p:nvPr/>
          </p:nvGrpSpPr>
          <p:grpSpPr bwMode="auto">
            <a:xfrm>
              <a:off x="4272" y="2384"/>
              <a:ext cx="192" cy="192"/>
              <a:chOff x="3456" y="1920"/>
              <a:chExt cx="192" cy="192"/>
            </a:xfrm>
          </p:grpSpPr>
          <p:sp>
            <p:nvSpPr>
              <p:cNvPr id="575545" name="Oval 57"/>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46" name="Line 58"/>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47" name="Line 59"/>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48" name="Oval 60"/>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49" name="Line 61"/>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50" name="Line 62"/>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51" name="Oval 63"/>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52" name="Line 64"/>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53" name="Line 65"/>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54" name="Group 66"/>
          <p:cNvGrpSpPr>
            <a:grpSpLocks/>
          </p:cNvGrpSpPr>
          <p:nvPr/>
        </p:nvGrpSpPr>
        <p:grpSpPr bwMode="auto">
          <a:xfrm rot="5400000">
            <a:off x="7124700" y="3657600"/>
            <a:ext cx="495300" cy="419100"/>
            <a:chOff x="4272" y="2304"/>
            <a:chExt cx="432" cy="384"/>
          </a:xfrm>
        </p:grpSpPr>
        <p:grpSp>
          <p:nvGrpSpPr>
            <p:cNvPr id="575555" name="Group 67"/>
            <p:cNvGrpSpPr>
              <a:grpSpLocks/>
            </p:cNvGrpSpPr>
            <p:nvPr/>
          </p:nvGrpSpPr>
          <p:grpSpPr bwMode="auto">
            <a:xfrm>
              <a:off x="4272" y="2384"/>
              <a:ext cx="192" cy="192"/>
              <a:chOff x="3456" y="1920"/>
              <a:chExt cx="192" cy="192"/>
            </a:xfrm>
          </p:grpSpPr>
          <p:sp>
            <p:nvSpPr>
              <p:cNvPr id="575556" name="Oval 68"/>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57" name="Line 69"/>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58" name="Line 70"/>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59" name="Oval 71"/>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0" name="Line 72"/>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1" name="Line 73"/>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2" name="Oval 74"/>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3" name="Line 75"/>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4" name="Line 76"/>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65" name="Group 77"/>
          <p:cNvGrpSpPr>
            <a:grpSpLocks/>
          </p:cNvGrpSpPr>
          <p:nvPr/>
        </p:nvGrpSpPr>
        <p:grpSpPr bwMode="auto">
          <a:xfrm rot="5400000">
            <a:off x="3276600" y="3657600"/>
            <a:ext cx="495300" cy="419100"/>
            <a:chOff x="4272" y="2304"/>
            <a:chExt cx="432" cy="384"/>
          </a:xfrm>
        </p:grpSpPr>
        <p:grpSp>
          <p:nvGrpSpPr>
            <p:cNvPr id="575566" name="Group 78"/>
            <p:cNvGrpSpPr>
              <a:grpSpLocks/>
            </p:cNvGrpSpPr>
            <p:nvPr/>
          </p:nvGrpSpPr>
          <p:grpSpPr bwMode="auto">
            <a:xfrm>
              <a:off x="4272" y="2384"/>
              <a:ext cx="192" cy="192"/>
              <a:chOff x="3456" y="1920"/>
              <a:chExt cx="192" cy="192"/>
            </a:xfrm>
          </p:grpSpPr>
          <p:sp>
            <p:nvSpPr>
              <p:cNvPr id="575567" name="Oval 79"/>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8" name="Line 80"/>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69" name="Line 81"/>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70" name="Oval 82"/>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71" name="Line 83"/>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72" name="Line 84"/>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73" name="Oval 85"/>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74" name="Line 86"/>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75" name="Line 87"/>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76" name="Group 88"/>
          <p:cNvGrpSpPr>
            <a:grpSpLocks/>
          </p:cNvGrpSpPr>
          <p:nvPr/>
        </p:nvGrpSpPr>
        <p:grpSpPr bwMode="auto">
          <a:xfrm rot="5400000">
            <a:off x="2705100" y="3886200"/>
            <a:ext cx="495300" cy="419100"/>
            <a:chOff x="4272" y="2304"/>
            <a:chExt cx="432" cy="384"/>
          </a:xfrm>
        </p:grpSpPr>
        <p:grpSp>
          <p:nvGrpSpPr>
            <p:cNvPr id="575577" name="Group 89"/>
            <p:cNvGrpSpPr>
              <a:grpSpLocks/>
            </p:cNvGrpSpPr>
            <p:nvPr/>
          </p:nvGrpSpPr>
          <p:grpSpPr bwMode="auto">
            <a:xfrm>
              <a:off x="4272" y="2384"/>
              <a:ext cx="192" cy="192"/>
              <a:chOff x="3456" y="1920"/>
              <a:chExt cx="192" cy="192"/>
            </a:xfrm>
          </p:grpSpPr>
          <p:sp>
            <p:nvSpPr>
              <p:cNvPr id="575578" name="Oval 90"/>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79" name="Line 91"/>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80" name="Line 92"/>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81" name="Oval 93"/>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82" name="Line 94"/>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83" name="Line 95"/>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84" name="Oval 96"/>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85" name="Line 97"/>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86" name="Line 98"/>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75587" name="Group 99"/>
          <p:cNvGrpSpPr>
            <a:grpSpLocks/>
          </p:cNvGrpSpPr>
          <p:nvPr/>
        </p:nvGrpSpPr>
        <p:grpSpPr bwMode="auto">
          <a:xfrm rot="5400000">
            <a:off x="2133600" y="3619500"/>
            <a:ext cx="495300" cy="419100"/>
            <a:chOff x="4272" y="2304"/>
            <a:chExt cx="432" cy="384"/>
          </a:xfrm>
        </p:grpSpPr>
        <p:grpSp>
          <p:nvGrpSpPr>
            <p:cNvPr id="575588" name="Group 100"/>
            <p:cNvGrpSpPr>
              <a:grpSpLocks/>
            </p:cNvGrpSpPr>
            <p:nvPr/>
          </p:nvGrpSpPr>
          <p:grpSpPr bwMode="auto">
            <a:xfrm>
              <a:off x="4272" y="2384"/>
              <a:ext cx="192" cy="192"/>
              <a:chOff x="3456" y="1920"/>
              <a:chExt cx="192" cy="192"/>
            </a:xfrm>
          </p:grpSpPr>
          <p:sp>
            <p:nvSpPr>
              <p:cNvPr id="575589" name="Oval 101"/>
              <p:cNvSpPr>
                <a:spLocks noChangeArrowheads="1"/>
              </p:cNvSpPr>
              <p:nvPr/>
            </p:nvSpPr>
            <p:spPr bwMode="auto">
              <a:xfrm>
                <a:off x="3456" y="1968"/>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0" name="Line 102"/>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1" name="Line 103"/>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92" name="Oval 104"/>
            <p:cNvSpPr>
              <a:spLocks noChangeArrowheads="1"/>
            </p:cNvSpPr>
            <p:nvPr/>
          </p:nvSpPr>
          <p:spPr bwMode="auto">
            <a:xfrm>
              <a:off x="4464" y="2352"/>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3" name="Line 105"/>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4" name="Line 106"/>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5" name="Oval 107"/>
            <p:cNvSpPr>
              <a:spLocks noChangeArrowheads="1"/>
            </p:cNvSpPr>
            <p:nvPr/>
          </p:nvSpPr>
          <p:spPr bwMode="auto">
            <a:xfrm>
              <a:off x="4464" y="2544"/>
              <a:ext cx="48" cy="48"/>
            </a:xfrm>
            <a:prstGeom prst="ellipse">
              <a:avLst/>
            </a:prstGeom>
            <a:solidFill>
              <a:srgbClr val="FB271E"/>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6" name="Line 108"/>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7" name="Line 109"/>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598" name="Line 110"/>
          <p:cNvSpPr>
            <a:spLocks noChangeShapeType="1"/>
          </p:cNvSpPr>
          <p:nvPr/>
        </p:nvSpPr>
        <p:spPr bwMode="auto">
          <a:xfrm flipH="1">
            <a:off x="5410200" y="4191000"/>
            <a:ext cx="1828800" cy="1104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599" name="Line 111"/>
          <p:cNvSpPr>
            <a:spLocks noChangeShapeType="1"/>
          </p:cNvSpPr>
          <p:nvPr/>
        </p:nvSpPr>
        <p:spPr bwMode="auto">
          <a:xfrm flipH="1">
            <a:off x="5029200" y="4191000"/>
            <a:ext cx="6858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00" name="Line 112"/>
          <p:cNvSpPr>
            <a:spLocks noChangeShapeType="1"/>
          </p:cNvSpPr>
          <p:nvPr/>
        </p:nvSpPr>
        <p:spPr bwMode="auto">
          <a:xfrm>
            <a:off x="2438400" y="4191000"/>
            <a:ext cx="1295400" cy="1066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01" name="Line 113"/>
          <p:cNvSpPr>
            <a:spLocks noChangeShapeType="1"/>
          </p:cNvSpPr>
          <p:nvPr/>
        </p:nvSpPr>
        <p:spPr bwMode="auto">
          <a:xfrm>
            <a:off x="3124200" y="4419600"/>
            <a:ext cx="838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75602" name="Group 114"/>
          <p:cNvGrpSpPr>
            <a:grpSpLocks/>
          </p:cNvGrpSpPr>
          <p:nvPr/>
        </p:nvGrpSpPr>
        <p:grpSpPr bwMode="auto">
          <a:xfrm rot="5400000">
            <a:off x="1600200" y="3848100"/>
            <a:ext cx="495300" cy="419100"/>
            <a:chOff x="4272" y="2304"/>
            <a:chExt cx="432" cy="384"/>
          </a:xfrm>
        </p:grpSpPr>
        <p:grpSp>
          <p:nvGrpSpPr>
            <p:cNvPr id="575603" name="Group 115"/>
            <p:cNvGrpSpPr>
              <a:grpSpLocks/>
            </p:cNvGrpSpPr>
            <p:nvPr/>
          </p:nvGrpSpPr>
          <p:grpSpPr bwMode="auto">
            <a:xfrm>
              <a:off x="4272" y="2384"/>
              <a:ext cx="192" cy="192"/>
              <a:chOff x="3456" y="1920"/>
              <a:chExt cx="192" cy="192"/>
            </a:xfrm>
          </p:grpSpPr>
          <p:sp>
            <p:nvSpPr>
              <p:cNvPr id="575604" name="Oval 116"/>
              <p:cNvSpPr>
                <a:spLocks noChangeArrowheads="1"/>
              </p:cNvSpPr>
              <p:nvPr/>
            </p:nvSpPr>
            <p:spPr bwMode="auto">
              <a:xfrm>
                <a:off x="3456" y="1968"/>
                <a:ext cx="48" cy="48"/>
              </a:xfrm>
              <a:prstGeom prst="ellipse">
                <a:avLst/>
              </a:prstGeom>
              <a:solidFill>
                <a:srgbClr val="FF1B1B"/>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05" name="Line 117"/>
              <p:cNvSpPr>
                <a:spLocks noChangeShapeType="1"/>
              </p:cNvSpPr>
              <p:nvPr/>
            </p:nvSpPr>
            <p:spPr bwMode="auto">
              <a:xfrm>
                <a:off x="3504" y="2016"/>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06" name="Line 118"/>
              <p:cNvSpPr>
                <a:spLocks noChangeShapeType="1"/>
              </p:cNvSpPr>
              <p:nvPr/>
            </p:nvSpPr>
            <p:spPr bwMode="auto">
              <a:xfrm flipV="1">
                <a:off x="3504" y="1920"/>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607" name="Oval 119"/>
            <p:cNvSpPr>
              <a:spLocks noChangeArrowheads="1"/>
            </p:cNvSpPr>
            <p:nvPr/>
          </p:nvSpPr>
          <p:spPr bwMode="auto">
            <a:xfrm>
              <a:off x="4464" y="2352"/>
              <a:ext cx="48" cy="48"/>
            </a:xfrm>
            <a:prstGeom prst="ellipse">
              <a:avLst/>
            </a:prstGeom>
            <a:solidFill>
              <a:srgbClr val="FF1B1B"/>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08" name="Line 120"/>
            <p:cNvSpPr>
              <a:spLocks noChangeShapeType="1"/>
            </p:cNvSpPr>
            <p:nvPr/>
          </p:nvSpPr>
          <p:spPr bwMode="auto">
            <a:xfrm>
              <a:off x="4512" y="2400"/>
              <a:ext cx="19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09" name="Line 121"/>
            <p:cNvSpPr>
              <a:spLocks noChangeShapeType="1"/>
            </p:cNvSpPr>
            <p:nvPr/>
          </p:nvSpPr>
          <p:spPr bwMode="auto">
            <a:xfrm flipV="1">
              <a:off x="4512" y="2304"/>
              <a:ext cx="144"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10" name="Oval 122"/>
            <p:cNvSpPr>
              <a:spLocks noChangeArrowheads="1"/>
            </p:cNvSpPr>
            <p:nvPr/>
          </p:nvSpPr>
          <p:spPr bwMode="auto">
            <a:xfrm>
              <a:off x="4464" y="2544"/>
              <a:ext cx="48" cy="48"/>
            </a:xfrm>
            <a:prstGeom prst="ellipse">
              <a:avLst/>
            </a:prstGeom>
            <a:solidFill>
              <a:srgbClr val="FF1B1B"/>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11" name="Line 123"/>
            <p:cNvSpPr>
              <a:spLocks noChangeShapeType="1"/>
            </p:cNvSpPr>
            <p:nvPr/>
          </p:nvSpPr>
          <p:spPr bwMode="auto">
            <a:xfrm>
              <a:off x="4512" y="2592"/>
              <a:ext cx="14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12" name="Line 124"/>
            <p:cNvSpPr>
              <a:spLocks noChangeShapeType="1"/>
            </p:cNvSpPr>
            <p:nvPr/>
          </p:nvSpPr>
          <p:spPr bwMode="auto">
            <a:xfrm flipV="1">
              <a:off x="4512" y="2544"/>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75613" name="Line 125"/>
          <p:cNvSpPr>
            <a:spLocks noChangeShapeType="1"/>
          </p:cNvSpPr>
          <p:nvPr/>
        </p:nvSpPr>
        <p:spPr bwMode="auto">
          <a:xfrm>
            <a:off x="1981200" y="4343400"/>
            <a:ext cx="1600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5614" name="Rectangle 126"/>
          <p:cNvSpPr>
            <a:spLocks noChangeArrowheads="1"/>
          </p:cNvSpPr>
          <p:nvPr/>
        </p:nvSpPr>
        <p:spPr bwMode="auto">
          <a:xfrm>
            <a:off x="1219200" y="2895600"/>
            <a:ext cx="6858000" cy="3276600"/>
          </a:xfrm>
          <a:prstGeom prst="rect">
            <a:avLst/>
          </a:prstGeom>
          <a:solidFill>
            <a:srgbClr val="FB271E">
              <a:alpha val="14999"/>
            </a:srgbClr>
          </a:solidFill>
          <a:ln w="12700">
            <a:solidFill>
              <a:srgbClr val="ABCBFB"/>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204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So far we focused on Binary Classification</a:t>
            </a:r>
            <a:r>
              <a:rPr lang="en-US" dirty="0"/>
              <a:t>	</a:t>
            </a:r>
          </a:p>
          <a:p>
            <a:r>
              <a:rPr lang="en-US" dirty="0" smtClean="0"/>
              <a:t>For linear models: </a:t>
            </a:r>
          </a:p>
          <a:p>
            <a:pPr lvl="1"/>
            <a:r>
              <a:rPr lang="en-US" dirty="0" smtClean="0"/>
              <a:t>Perceptron, Winnow, SVM, GD, SGD</a:t>
            </a:r>
            <a:r>
              <a:rPr lang="en-US" dirty="0"/>
              <a:t>	</a:t>
            </a:r>
          </a:p>
          <a:p>
            <a:r>
              <a:rPr lang="en-US" dirty="0" smtClean="0"/>
              <a:t>The prediction is simple: </a:t>
            </a:r>
            <a:endParaRPr lang="en-US" dirty="0"/>
          </a:p>
          <a:p>
            <a:pPr lvl="1"/>
            <a:r>
              <a:rPr lang="en-US" dirty="0" smtClean="0"/>
              <a:t>Given an example</a:t>
            </a:r>
            <a:r>
              <a:rPr lang="en-US" dirty="0"/>
              <a:t>	</a:t>
            </a:r>
            <a:r>
              <a:rPr lang="en-US" dirty="0" smtClean="0"/>
              <a:t>x, </a:t>
            </a:r>
          </a:p>
          <a:p>
            <a:pPr lvl="1"/>
            <a:r>
              <a:rPr lang="en-US" dirty="0" smtClean="0"/>
              <a:t>Prediction = </a:t>
            </a:r>
            <a:r>
              <a:rPr lang="en-US" dirty="0" err="1" smtClean="0">
                <a:latin typeface="Calibri"/>
              </a:rPr>
              <a:t>sgn</a:t>
            </a:r>
            <a:r>
              <a:rPr lang="en-US" dirty="0" smtClean="0">
                <a:latin typeface="Calibri"/>
              </a:rPr>
              <a:t>(</a:t>
            </a:r>
            <a:r>
              <a:rPr lang="en-US" dirty="0" err="1" smtClean="0">
                <a:latin typeface="Calibri"/>
              </a:rPr>
              <a:t>w</a:t>
            </a:r>
            <a:r>
              <a:rPr lang="en-US" baseline="30000" dirty="0" err="1" smtClean="0">
                <a:latin typeface="Calibri"/>
              </a:rPr>
              <a:t>T</a:t>
            </a:r>
            <a:r>
              <a:rPr lang="en-US" dirty="0" err="1" smtClean="0">
                <a:latin typeface="Calibri"/>
              </a:rPr>
              <a:t>x</a:t>
            </a:r>
            <a:r>
              <a:rPr lang="en-US" dirty="0" smtClean="0"/>
              <a:t>)</a:t>
            </a:r>
          </a:p>
          <a:p>
            <a:pPr lvl="1"/>
            <a:r>
              <a:rPr lang="en-US" dirty="0" smtClean="0"/>
              <a:t>Where w is the learned model</a:t>
            </a:r>
            <a:r>
              <a:rPr lang="en-US" dirty="0"/>
              <a:t>	</a:t>
            </a:r>
            <a:endParaRPr lang="en-US" dirty="0" smtClean="0"/>
          </a:p>
          <a:p>
            <a:r>
              <a:rPr lang="en-US" dirty="0" smtClean="0"/>
              <a:t>The output</a:t>
            </a:r>
            <a:r>
              <a:rPr lang="en-US" dirty="0"/>
              <a:t>	</a:t>
            </a:r>
            <a:r>
              <a:rPr lang="en-US" dirty="0" smtClean="0"/>
              <a:t>is a single bit</a:t>
            </a:r>
            <a:r>
              <a:rPr lang="en-US" dirty="0"/>
              <a:t>	</a:t>
            </a:r>
          </a:p>
        </p:txBody>
      </p:sp>
      <p:sp>
        <p:nvSpPr>
          <p:cNvPr id="6" name="Slide Number Placeholder 5"/>
          <p:cNvSpPr>
            <a:spLocks noGrp="1"/>
          </p:cNvSpPr>
          <p:nvPr>
            <p:ph type="sldNum" sz="quarter" idx="15"/>
          </p:nvPr>
        </p:nvSpPr>
        <p:spPr/>
        <p:txBody>
          <a:bodyPr/>
          <a:lstStyle/>
          <a:p>
            <a:fld id="{0C921938-476A-4922-BE24-3B8F6A2854D9}" type="slidenum">
              <a:rPr lang="en-US" smtClean="0"/>
              <a:pPr/>
              <a:t>74</a:t>
            </a:fld>
            <a:endParaRPr lang="en-US" dirty="0"/>
          </a:p>
        </p:txBody>
      </p:sp>
    </p:spTree>
    <p:extLst>
      <p:ext uri="{BB962C8B-B14F-4D97-AF65-F5344CB8AC3E}">
        <p14:creationId xmlns:p14="http://schemas.microsoft.com/office/powerpoint/2010/main" val="38541846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dirty="0" smtClean="0"/>
              <a:t>Multi-Categorical Output Tasks</a:t>
            </a:r>
            <a:endParaRPr lang="en-US" dirty="0"/>
          </a:p>
        </p:txBody>
      </p:sp>
      <p:sp>
        <p:nvSpPr>
          <p:cNvPr id="216067" name="Rectangle 3"/>
          <p:cNvSpPr>
            <a:spLocks noGrp="1" noChangeArrowheads="1"/>
          </p:cNvSpPr>
          <p:nvPr>
            <p:ph idx="1"/>
          </p:nvPr>
        </p:nvSpPr>
        <p:spPr/>
        <p:txBody>
          <a:bodyPr/>
          <a:lstStyle/>
          <a:p>
            <a:r>
              <a:rPr lang="en-US" smtClean="0"/>
              <a:t>Multi-class Classification (y  </a:t>
            </a:r>
            <a:r>
              <a:rPr lang="en-US" smtClean="0">
                <a:sym typeface="Symbol" pitchFamily="18" charset="2"/>
              </a:rPr>
              <a:t></a:t>
            </a:r>
            <a:r>
              <a:rPr lang="en-US" smtClean="0"/>
              <a:t> {1,...,K})</a:t>
            </a:r>
          </a:p>
          <a:p>
            <a:pPr lvl="1"/>
            <a:r>
              <a:rPr lang="en-US" smtClean="0"/>
              <a:t>character recognition (‘6’)</a:t>
            </a:r>
          </a:p>
          <a:p>
            <a:pPr lvl="1"/>
            <a:r>
              <a:rPr lang="en-US" smtClean="0"/>
              <a:t>document classification (‘homepage’)</a:t>
            </a:r>
          </a:p>
          <a:p>
            <a:r>
              <a:rPr lang="en-US" smtClean="0"/>
              <a:t>Multi-label Classification (y </a:t>
            </a:r>
            <a:r>
              <a:rPr lang="en-US" smtClean="0">
                <a:sym typeface="Symbol" pitchFamily="18" charset="2"/>
              </a:rPr>
              <a:t></a:t>
            </a:r>
            <a:r>
              <a:rPr lang="en-US" smtClean="0"/>
              <a:t> {1,...,K})</a:t>
            </a:r>
          </a:p>
          <a:p>
            <a:pPr lvl="1"/>
            <a:r>
              <a:rPr lang="en-US" smtClean="0"/>
              <a:t>document classification (‘(homepage,facultypage)’)</a:t>
            </a:r>
          </a:p>
          <a:p>
            <a:r>
              <a:rPr lang="en-US" smtClean="0"/>
              <a:t>Category Ranking (y  </a:t>
            </a:r>
            <a:r>
              <a:rPr lang="en-US" smtClean="0">
                <a:sym typeface="Symbol" pitchFamily="18" charset="2"/>
              </a:rPr>
              <a:t></a:t>
            </a:r>
            <a:r>
              <a:rPr lang="en-US" smtClean="0"/>
              <a:t> </a:t>
            </a:r>
            <a:r>
              <a:rPr lang="en-US" smtClean="0">
                <a:sym typeface="Symbol" pitchFamily="18" charset="2"/>
              </a:rPr>
              <a:t></a:t>
            </a:r>
            <a:r>
              <a:rPr lang="en-US" smtClean="0"/>
              <a:t>K)</a:t>
            </a:r>
          </a:p>
          <a:p>
            <a:pPr lvl="1"/>
            <a:r>
              <a:rPr lang="en-US" smtClean="0"/>
              <a:t>user preference (‘(love &gt; like &gt; hate)’)</a:t>
            </a:r>
          </a:p>
          <a:p>
            <a:pPr lvl="1"/>
            <a:r>
              <a:rPr lang="en-US" smtClean="0"/>
              <a:t>document classification (‘hompage &gt; facultypage &gt; sports’)</a:t>
            </a:r>
          </a:p>
          <a:p>
            <a:r>
              <a:rPr lang="en-US" smtClean="0"/>
              <a:t>Hierarchical Classification (y </a:t>
            </a:r>
            <a:r>
              <a:rPr lang="en-US" smtClean="0">
                <a:sym typeface="Symbol" pitchFamily="18" charset="2"/>
              </a:rPr>
              <a:t></a:t>
            </a:r>
            <a:r>
              <a:rPr lang="en-US" smtClean="0"/>
              <a:t> {1,..,K})</a:t>
            </a:r>
          </a:p>
          <a:p>
            <a:pPr lvl="1"/>
            <a:r>
              <a:rPr lang="en-US" smtClean="0"/>
              <a:t>cohere with class hierarchy</a:t>
            </a:r>
          </a:p>
          <a:p>
            <a:pPr lvl="1"/>
            <a:r>
              <a:rPr lang="en-US" smtClean="0"/>
              <a:t>place document into index where ‘soccer’ is-a ‘sport’</a:t>
            </a:r>
            <a:endParaRPr lang="en-US" dirty="0"/>
          </a:p>
        </p:txBody>
      </p:sp>
      <p:sp>
        <p:nvSpPr>
          <p:cNvPr id="3" name="Right Arrow 2"/>
          <p:cNvSpPr/>
          <p:nvPr/>
        </p:nvSpPr>
        <p:spPr>
          <a:xfrm>
            <a:off x="847531" y="1475793"/>
            <a:ext cx="6858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14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t>Learning:</a:t>
            </a:r>
          </a:p>
          <a:p>
            <a:pPr lvl="1"/>
            <a:r>
              <a:rPr lang="en-US" dirty="0" smtClean="0"/>
              <a:t>Given a data set D = {(</a:t>
            </a:r>
            <a:r>
              <a:rPr lang="en-US" dirty="0" smtClean="0">
                <a:latin typeface="Calibri"/>
              </a:rPr>
              <a:t>x</a:t>
            </a:r>
            <a:r>
              <a:rPr lang="en-US" baseline="-25000" dirty="0" smtClean="0">
                <a:latin typeface="Calibri"/>
              </a:rPr>
              <a:t>i</a:t>
            </a:r>
            <a:r>
              <a:rPr lang="en-US" dirty="0" smtClean="0"/>
              <a:t> , </a:t>
            </a:r>
            <a:r>
              <a:rPr lang="en-US" dirty="0" err="1" smtClean="0">
                <a:latin typeface="Calibri"/>
              </a:rPr>
              <a:t>y</a:t>
            </a:r>
            <a:r>
              <a:rPr lang="en-US" baseline="-25000" dirty="0" err="1" smtClean="0">
                <a:latin typeface="Calibri"/>
              </a:rPr>
              <a:t>i</a:t>
            </a:r>
            <a:r>
              <a:rPr lang="en-US" dirty="0" smtClean="0"/>
              <a:t>)}</a:t>
            </a:r>
            <a:r>
              <a:rPr lang="en-US" baseline="-25000" dirty="0" smtClean="0"/>
              <a:t>1</a:t>
            </a:r>
            <a:r>
              <a:rPr lang="en-US" baseline="30000" dirty="0" smtClean="0">
                <a:latin typeface="Calibri"/>
              </a:rPr>
              <a:t>m</a:t>
            </a:r>
          </a:p>
          <a:p>
            <a:pPr lvl="1"/>
            <a:r>
              <a:rPr lang="en-US" dirty="0" smtClean="0"/>
              <a:t>Where </a:t>
            </a:r>
            <a:r>
              <a:rPr lang="en-US" dirty="0" smtClean="0">
                <a:latin typeface="Calibri"/>
              </a:rPr>
              <a:t>x</a:t>
            </a:r>
            <a:r>
              <a:rPr lang="en-US" baseline="-25000" dirty="0" smtClean="0">
                <a:latin typeface="Calibri"/>
              </a:rPr>
              <a:t>i</a:t>
            </a:r>
            <a:r>
              <a:rPr lang="en-US" dirty="0" smtClean="0"/>
              <a:t> </a:t>
            </a:r>
            <a:r>
              <a:rPr lang="en-US" dirty="0" smtClean="0">
                <a:latin typeface="cmsy10"/>
              </a:rPr>
              <a:t>2</a:t>
            </a:r>
            <a:r>
              <a:rPr lang="en-US" dirty="0" smtClean="0"/>
              <a:t> </a:t>
            </a:r>
            <a:r>
              <a:rPr lang="en-US" dirty="0" smtClean="0">
                <a:latin typeface="Calibri"/>
              </a:rPr>
              <a:t>R</a:t>
            </a:r>
            <a:r>
              <a:rPr lang="en-US" baseline="30000" dirty="0" smtClean="0">
                <a:latin typeface="Calibri"/>
              </a:rPr>
              <a:t>n</a:t>
            </a:r>
            <a:r>
              <a:rPr lang="en-US" dirty="0" smtClean="0"/>
              <a:t>, </a:t>
            </a:r>
            <a:r>
              <a:rPr lang="en-US" dirty="0" err="1" smtClean="0">
                <a:latin typeface="Calibri"/>
              </a:rPr>
              <a:t>y</a:t>
            </a:r>
            <a:r>
              <a:rPr lang="en-US" baseline="-25000" dirty="0" err="1" smtClean="0">
                <a:latin typeface="Calibri"/>
              </a:rPr>
              <a:t>i</a:t>
            </a:r>
            <a:r>
              <a:rPr lang="en-US" dirty="0" smtClean="0"/>
              <a:t> </a:t>
            </a:r>
            <a:r>
              <a:rPr lang="en-US" dirty="0" smtClean="0">
                <a:latin typeface="cmsy10"/>
              </a:rPr>
              <a:t>2</a:t>
            </a:r>
            <a:r>
              <a:rPr lang="en-US" dirty="0" smtClean="0"/>
              <a:t> {1,2,…,k}.</a:t>
            </a:r>
          </a:p>
          <a:p>
            <a:r>
              <a:rPr lang="en-US" dirty="0" smtClean="0"/>
              <a:t>Prediction (inference):</a:t>
            </a:r>
          </a:p>
          <a:p>
            <a:pPr lvl="1"/>
            <a:r>
              <a:rPr lang="en-US" dirty="0" smtClean="0"/>
              <a:t>Given an example </a:t>
            </a:r>
            <a:r>
              <a:rPr lang="en-US" dirty="0" smtClean="0">
                <a:solidFill>
                  <a:srgbClr val="0000FF"/>
                </a:solidFill>
              </a:rPr>
              <a:t>x</a:t>
            </a:r>
            <a:r>
              <a:rPr lang="en-US" dirty="0" smtClean="0"/>
              <a:t>, and a learned function (model),</a:t>
            </a:r>
          </a:p>
          <a:p>
            <a:pPr lvl="1"/>
            <a:r>
              <a:rPr lang="en-US" dirty="0" smtClean="0"/>
              <a:t>Output a single class labels </a:t>
            </a:r>
            <a:r>
              <a:rPr lang="en-US" dirty="0" smtClean="0">
                <a:solidFill>
                  <a:srgbClr val="0000FF"/>
                </a:solidFill>
              </a:rPr>
              <a:t>y</a:t>
            </a:r>
            <a:r>
              <a:rPr lang="en-US" dirty="0" smtClean="0"/>
              <a:t>.</a:t>
            </a:r>
          </a:p>
          <a:p>
            <a:pPr lvl="1"/>
            <a:endParaRPr lang="en-US" dirty="0"/>
          </a:p>
        </p:txBody>
      </p:sp>
      <p:sp>
        <p:nvSpPr>
          <p:cNvPr id="6" name="Slide Number Placeholder 5"/>
          <p:cNvSpPr>
            <a:spLocks noGrp="1"/>
          </p:cNvSpPr>
          <p:nvPr>
            <p:ph type="sldNum" sz="quarter" idx="15"/>
          </p:nvPr>
        </p:nvSpPr>
        <p:spPr/>
        <p:txBody>
          <a:bodyPr/>
          <a:lstStyle/>
          <a:p>
            <a:fld id="{0C921938-476A-4922-BE24-3B8F6A2854D9}" type="slidenum">
              <a:rPr lang="en-US" smtClean="0"/>
              <a:pPr/>
              <a:t>76</a:t>
            </a:fld>
            <a:endParaRPr lang="en-US" dirty="0"/>
          </a:p>
        </p:txBody>
      </p:sp>
    </p:spTree>
    <p:extLst>
      <p:ext uri="{BB962C8B-B14F-4D97-AF65-F5344CB8AC3E}">
        <p14:creationId xmlns:p14="http://schemas.microsoft.com/office/powerpoint/2010/main" val="41799407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to Multiclass</a:t>
            </a:r>
            <a:endParaRPr lang="en-US" dirty="0"/>
          </a:p>
        </p:txBody>
      </p:sp>
      <p:sp>
        <p:nvSpPr>
          <p:cNvPr id="3" name="Content Placeholder 2"/>
          <p:cNvSpPr>
            <a:spLocks noGrp="1"/>
          </p:cNvSpPr>
          <p:nvPr>
            <p:ph idx="1"/>
          </p:nvPr>
        </p:nvSpPr>
        <p:spPr/>
        <p:txBody>
          <a:bodyPr/>
          <a:lstStyle/>
          <a:p>
            <a:r>
              <a:rPr lang="en-US" dirty="0" smtClean="0"/>
              <a:t>Most schemes for multiclass classification work by reducing the problem to that of binary classification. </a:t>
            </a:r>
            <a:r>
              <a:rPr lang="en-US" dirty="0"/>
              <a:t>	</a:t>
            </a:r>
          </a:p>
          <a:p>
            <a:r>
              <a:rPr lang="en-US" dirty="0" smtClean="0"/>
              <a:t>The are multiple ways to decompose the multiclass prediction into multiple binary decisions</a:t>
            </a:r>
            <a:r>
              <a:rPr lang="en-US" dirty="0"/>
              <a:t>	</a:t>
            </a:r>
            <a:endParaRPr lang="en-US" dirty="0" smtClean="0"/>
          </a:p>
          <a:p>
            <a:pPr lvl="1"/>
            <a:r>
              <a:rPr lang="en-US" dirty="0" smtClean="0"/>
              <a:t>One-vs-all</a:t>
            </a:r>
            <a:r>
              <a:rPr lang="en-US" dirty="0"/>
              <a:t>	</a:t>
            </a:r>
          </a:p>
          <a:p>
            <a:pPr lvl="1"/>
            <a:r>
              <a:rPr lang="en-US" dirty="0" smtClean="0"/>
              <a:t>All-vs-all</a:t>
            </a:r>
            <a:r>
              <a:rPr lang="en-US" dirty="0"/>
              <a:t>	</a:t>
            </a:r>
          </a:p>
          <a:p>
            <a:pPr lvl="1"/>
            <a:r>
              <a:rPr lang="en-US" dirty="0" smtClean="0"/>
              <a:t>Error correcting codes</a:t>
            </a:r>
          </a:p>
          <a:p>
            <a:r>
              <a:rPr lang="en-US" dirty="0" smtClean="0"/>
              <a:t>We will then talk about a more general scheme:</a:t>
            </a:r>
          </a:p>
          <a:p>
            <a:pPr lvl="1"/>
            <a:r>
              <a:rPr lang="en-US" dirty="0" smtClean="0"/>
              <a:t>Constraint Classification</a:t>
            </a:r>
          </a:p>
          <a:p>
            <a:r>
              <a:rPr lang="en-US" dirty="0" smtClean="0"/>
              <a:t>It can be used to model other non-binary classification and leads to </a:t>
            </a:r>
            <a:r>
              <a:rPr lang="en-US" dirty="0" smtClean="0">
                <a:solidFill>
                  <a:srgbClr val="FF0000"/>
                </a:solidFill>
              </a:rPr>
              <a:t>Structured Prediction</a:t>
            </a:r>
            <a:r>
              <a:rPr lang="en-US" dirty="0" smtClean="0"/>
              <a:t>.</a:t>
            </a:r>
            <a:r>
              <a:rPr lang="en-US" dirty="0"/>
              <a:t>	</a:t>
            </a:r>
          </a:p>
        </p:txBody>
      </p:sp>
      <p:sp>
        <p:nvSpPr>
          <p:cNvPr id="6" name="Slide Number Placeholder 5"/>
          <p:cNvSpPr>
            <a:spLocks noGrp="1"/>
          </p:cNvSpPr>
          <p:nvPr>
            <p:ph type="sldNum" sz="quarter" idx="15"/>
          </p:nvPr>
        </p:nvSpPr>
        <p:spPr/>
        <p:txBody>
          <a:bodyPr/>
          <a:lstStyle/>
          <a:p>
            <a:fld id="{0C921938-476A-4922-BE24-3B8F6A2854D9}" type="slidenum">
              <a:rPr lang="en-US" smtClean="0"/>
              <a:pPr/>
              <a:t>77</a:t>
            </a:fld>
            <a:endParaRPr lang="en-US" dirty="0"/>
          </a:p>
        </p:txBody>
      </p:sp>
    </p:spTree>
    <p:extLst>
      <p:ext uri="{BB962C8B-B14F-4D97-AF65-F5344CB8AC3E}">
        <p14:creationId xmlns:p14="http://schemas.microsoft.com/office/powerpoint/2010/main" val="5066018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One-Vs-All</a:t>
            </a:r>
            <a:endParaRPr lang="en-US" dirty="0"/>
          </a:p>
        </p:txBody>
      </p:sp>
      <p:sp>
        <p:nvSpPr>
          <p:cNvPr id="3" name="Content Placeholder 2"/>
          <p:cNvSpPr>
            <a:spLocks noGrp="1"/>
          </p:cNvSpPr>
          <p:nvPr>
            <p:ph idx="1"/>
          </p:nvPr>
        </p:nvSpPr>
        <p:spPr>
          <a:xfrm>
            <a:off x="1524000" y="1371600"/>
            <a:ext cx="7315200" cy="4800600"/>
          </a:xfrm>
        </p:spPr>
        <p:txBody>
          <a:bodyPr/>
          <a:lstStyle/>
          <a:p>
            <a:r>
              <a:rPr lang="en-US" dirty="0" smtClean="0">
                <a:solidFill>
                  <a:srgbClr val="0000FF"/>
                </a:solidFill>
              </a:rPr>
              <a:t>Assumption: </a:t>
            </a:r>
            <a:r>
              <a:rPr lang="en-US" dirty="0" smtClean="0"/>
              <a:t>Each class can be separated from </a:t>
            </a:r>
            <a:r>
              <a:rPr lang="en-US" dirty="0" smtClean="0">
                <a:solidFill>
                  <a:srgbClr val="0000FF"/>
                </a:solidFill>
              </a:rPr>
              <a:t>all the rest</a:t>
            </a:r>
            <a:r>
              <a:rPr lang="en-US" dirty="0" smtClean="0"/>
              <a:t> using a binary classifier in the hypothesis space.</a:t>
            </a:r>
          </a:p>
          <a:p>
            <a:r>
              <a:rPr lang="en-US" dirty="0" smtClean="0">
                <a:solidFill>
                  <a:srgbClr val="0000FF"/>
                </a:solidFill>
              </a:rPr>
              <a:t>Learning: </a:t>
            </a:r>
            <a:r>
              <a:rPr lang="en-US" dirty="0" smtClean="0"/>
              <a:t>Decomposed to learning </a:t>
            </a:r>
            <a:r>
              <a:rPr lang="en-US" dirty="0" smtClean="0">
                <a:solidFill>
                  <a:srgbClr val="0000FF"/>
                </a:solidFill>
              </a:rPr>
              <a:t>k</a:t>
            </a:r>
            <a:r>
              <a:rPr lang="en-US" dirty="0" smtClean="0"/>
              <a:t> independent binary classifiers, one for each class label.</a:t>
            </a:r>
          </a:p>
          <a:p>
            <a:r>
              <a:rPr lang="en-US" dirty="0" smtClean="0">
                <a:solidFill>
                  <a:srgbClr val="0000FF"/>
                </a:solidFill>
              </a:rPr>
              <a:t>Learning: </a:t>
            </a:r>
          </a:p>
          <a:p>
            <a:pPr lvl="1"/>
            <a:r>
              <a:rPr lang="en-US" dirty="0" smtClean="0"/>
              <a:t>Let </a:t>
            </a:r>
            <a:r>
              <a:rPr lang="en-US" dirty="0" smtClean="0">
                <a:solidFill>
                  <a:srgbClr val="0000FF"/>
                </a:solidFill>
              </a:rPr>
              <a:t>D</a:t>
            </a:r>
            <a:r>
              <a:rPr lang="en-US" dirty="0" smtClean="0"/>
              <a:t> be the set of training examples. </a:t>
            </a:r>
          </a:p>
          <a:p>
            <a:pPr lvl="1"/>
            <a:r>
              <a:rPr lang="en-US" dirty="0" smtClean="0"/>
              <a:t> </a:t>
            </a:r>
            <a:r>
              <a:rPr lang="en-US" dirty="0" smtClean="0">
                <a:latin typeface="cmsy10"/>
              </a:rPr>
              <a:t>8</a:t>
            </a:r>
            <a:r>
              <a:rPr lang="en-US" dirty="0" smtClean="0"/>
              <a:t> label </a:t>
            </a:r>
            <a:r>
              <a:rPr lang="en-US" dirty="0" smtClean="0">
                <a:solidFill>
                  <a:srgbClr val="0000FF"/>
                </a:solidFill>
              </a:rPr>
              <a:t>l, </a:t>
            </a:r>
            <a:r>
              <a:rPr lang="en-US" dirty="0" smtClean="0"/>
              <a:t>construct a binary classification problem as follows:</a:t>
            </a:r>
          </a:p>
          <a:p>
            <a:pPr lvl="2"/>
            <a:r>
              <a:rPr lang="en-US" dirty="0" smtClean="0">
                <a:solidFill>
                  <a:schemeClr val="tx1"/>
                </a:solidFill>
              </a:rPr>
              <a:t>Positive examples: Elements of </a:t>
            </a:r>
            <a:r>
              <a:rPr lang="en-US" dirty="0" smtClean="0">
                <a:solidFill>
                  <a:srgbClr val="0000FF"/>
                </a:solidFill>
              </a:rPr>
              <a:t>D </a:t>
            </a:r>
            <a:r>
              <a:rPr lang="en-US" dirty="0" smtClean="0">
                <a:solidFill>
                  <a:schemeClr val="tx1"/>
                </a:solidFill>
              </a:rPr>
              <a:t>with label </a:t>
            </a:r>
            <a:r>
              <a:rPr lang="en-US" dirty="0" smtClean="0">
                <a:solidFill>
                  <a:srgbClr val="0000FF"/>
                </a:solidFill>
              </a:rPr>
              <a:t>l</a:t>
            </a:r>
          </a:p>
          <a:p>
            <a:pPr lvl="2"/>
            <a:r>
              <a:rPr lang="en-US" dirty="0" smtClean="0">
                <a:solidFill>
                  <a:schemeClr val="tx1"/>
                </a:solidFill>
              </a:rPr>
              <a:t>Negative examples: All other elements of </a:t>
            </a:r>
            <a:r>
              <a:rPr lang="en-US" dirty="0" smtClean="0">
                <a:solidFill>
                  <a:srgbClr val="0000FF"/>
                </a:solidFill>
              </a:rPr>
              <a:t>D</a:t>
            </a:r>
          </a:p>
          <a:p>
            <a:pPr lvl="1"/>
            <a:r>
              <a:rPr lang="en-US" dirty="0" smtClean="0"/>
              <a:t>This is a binary learning problem that we can solve, producing k binary classifiers </a:t>
            </a:r>
            <a:r>
              <a:rPr lang="en-US" dirty="0" smtClean="0">
                <a:latin typeface="Calibri"/>
              </a:rPr>
              <a:t>w</a:t>
            </a:r>
            <a:r>
              <a:rPr lang="en-US" baseline="-25000" dirty="0" smtClean="0">
                <a:latin typeface="Calibri"/>
              </a:rPr>
              <a:t>1</a:t>
            </a:r>
            <a:r>
              <a:rPr lang="en-US" dirty="0" smtClean="0"/>
              <a:t>, </a:t>
            </a:r>
            <a:r>
              <a:rPr lang="en-US" dirty="0" smtClean="0">
                <a:latin typeface="Calibri"/>
              </a:rPr>
              <a:t>w</a:t>
            </a:r>
            <a:r>
              <a:rPr lang="en-US" baseline="-25000" dirty="0" smtClean="0">
                <a:latin typeface="Calibri"/>
              </a:rPr>
              <a:t>2</a:t>
            </a:r>
            <a:r>
              <a:rPr lang="en-US" dirty="0" smtClean="0"/>
              <a:t>, …</a:t>
            </a:r>
            <a:r>
              <a:rPr lang="en-US" dirty="0" err="1" smtClean="0">
                <a:latin typeface="Calibri"/>
              </a:rPr>
              <a:t>w</a:t>
            </a:r>
            <a:r>
              <a:rPr lang="en-US" baseline="-25000" dirty="0" err="1" smtClean="0">
                <a:latin typeface="Calibri"/>
              </a:rPr>
              <a:t>k</a:t>
            </a:r>
            <a:r>
              <a:rPr lang="en-US" dirty="0" smtClean="0"/>
              <a:t> </a:t>
            </a:r>
          </a:p>
          <a:p>
            <a:r>
              <a:rPr lang="en-US" dirty="0">
                <a:solidFill>
                  <a:schemeClr val="accent1">
                    <a:lumMod val="75000"/>
                  </a:schemeClr>
                </a:solidFill>
              </a:rPr>
              <a:t>Decision: </a:t>
            </a:r>
            <a:r>
              <a:rPr lang="en-US" dirty="0"/>
              <a:t>Winner Takes All (WTA): </a:t>
            </a:r>
          </a:p>
          <a:p>
            <a:pPr lvl="1"/>
            <a:r>
              <a:rPr lang="en-US" dirty="0"/>
              <a:t>                         f(x) = </a:t>
            </a:r>
            <a:r>
              <a:rPr lang="en-US" dirty="0" err="1" smtClean="0">
                <a:latin typeface="Calibri"/>
              </a:rPr>
              <a:t>argmax</a:t>
            </a:r>
            <a:r>
              <a:rPr lang="en-US" baseline="-25000" dirty="0" err="1" smtClean="0">
                <a:latin typeface="Calibri"/>
              </a:rPr>
              <a:t>i</a:t>
            </a:r>
            <a:r>
              <a:rPr lang="en-US" dirty="0" smtClean="0"/>
              <a:t> </a:t>
            </a:r>
            <a:r>
              <a:rPr lang="en-US" dirty="0" err="1" smtClean="0">
                <a:latin typeface="Calibri"/>
              </a:rPr>
              <a:t>w</a:t>
            </a:r>
            <a:r>
              <a:rPr lang="en-US" baseline="-25000" dirty="0" err="1" smtClean="0">
                <a:latin typeface="Calibri"/>
              </a:rPr>
              <a:t>i</a:t>
            </a:r>
            <a:r>
              <a:rPr lang="en-US" dirty="0" smtClean="0">
                <a:latin typeface="Calibri"/>
              </a:rPr>
              <a:t> </a:t>
            </a:r>
            <a:r>
              <a:rPr lang="en-US" baseline="30000" dirty="0" err="1" smtClean="0">
                <a:latin typeface="Calibri"/>
              </a:rPr>
              <a:t>T</a:t>
            </a:r>
            <a:r>
              <a:rPr lang="en-US" dirty="0" err="1" smtClean="0">
                <a:latin typeface="Calibri"/>
              </a:rPr>
              <a:t>x</a:t>
            </a:r>
            <a:r>
              <a:rPr lang="en-US" dirty="0" smtClean="0"/>
              <a:t> </a:t>
            </a:r>
            <a:endParaRPr lang="en-US" dirty="0"/>
          </a:p>
          <a:p>
            <a:pPr lvl="1"/>
            <a:endParaRPr lang="en-US" dirty="0" smtClean="0"/>
          </a:p>
        </p:txBody>
      </p:sp>
    </p:spTree>
    <p:extLst>
      <p:ext uri="{BB962C8B-B14F-4D97-AF65-F5344CB8AC3E}">
        <p14:creationId xmlns:p14="http://schemas.microsoft.com/office/powerpoint/2010/main" val="360969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dirty="0" smtClean="0"/>
              <a:t>Solving </a:t>
            </a:r>
            <a:r>
              <a:rPr lang="en-US" dirty="0" err="1" smtClean="0"/>
              <a:t>MultiClass</a:t>
            </a:r>
            <a:r>
              <a:rPr lang="en-US" dirty="0" smtClean="0"/>
              <a:t> with 1vs All learning</a:t>
            </a:r>
            <a:endParaRPr lang="en-US" dirty="0"/>
          </a:p>
        </p:txBody>
      </p:sp>
      <p:sp>
        <p:nvSpPr>
          <p:cNvPr id="189443" name="Rectangle 3"/>
          <p:cNvSpPr>
            <a:spLocks noGrp="1" noChangeArrowheads="1"/>
          </p:cNvSpPr>
          <p:nvPr>
            <p:ph type="body" idx="1"/>
          </p:nvPr>
        </p:nvSpPr>
        <p:spPr>
          <a:xfrm>
            <a:off x="457200" y="1600200"/>
            <a:ext cx="8229600" cy="4800600"/>
          </a:xfrm>
        </p:spPr>
        <p:txBody>
          <a:bodyPr/>
          <a:lstStyle/>
          <a:p>
            <a:r>
              <a:rPr lang="en-US" dirty="0" err="1" smtClean="0"/>
              <a:t>MultiClass</a:t>
            </a:r>
            <a:r>
              <a:rPr lang="en-US" dirty="0" smtClean="0"/>
              <a:t> classifier</a:t>
            </a:r>
          </a:p>
          <a:p>
            <a:pPr lvl="1"/>
            <a:r>
              <a:rPr lang="en-US" dirty="0" smtClean="0"/>
              <a:t>Function  	 f : </a:t>
            </a:r>
            <a:r>
              <a:rPr lang="en-US" dirty="0" smtClean="0">
                <a:latin typeface="Calibri"/>
              </a:rPr>
              <a:t>R</a:t>
            </a:r>
            <a:r>
              <a:rPr lang="en-US" baseline="30000" dirty="0" smtClean="0">
                <a:latin typeface="Calibri"/>
              </a:rPr>
              <a:t>n</a:t>
            </a:r>
            <a:r>
              <a:rPr lang="en-US" dirty="0" smtClean="0"/>
              <a:t> </a:t>
            </a:r>
            <a:r>
              <a:rPr lang="en-US" dirty="0" smtClean="0">
                <a:sym typeface="Wingdings" pitchFamily="2" charset="2"/>
              </a:rPr>
              <a:t> {1,2,3,...,k}</a:t>
            </a:r>
          </a:p>
          <a:p>
            <a:endParaRPr lang="en-US" dirty="0" smtClean="0"/>
          </a:p>
          <a:p>
            <a:r>
              <a:rPr lang="en-US" dirty="0" smtClean="0"/>
              <a:t>Decompose into binary problems</a:t>
            </a:r>
          </a:p>
          <a:p>
            <a:endParaRPr lang="en-US" dirty="0" smtClean="0"/>
          </a:p>
          <a:p>
            <a:endParaRPr lang="en-US" dirty="0" smtClean="0"/>
          </a:p>
          <a:p>
            <a:endParaRPr lang="en-US" dirty="0" smtClean="0"/>
          </a:p>
          <a:p>
            <a:r>
              <a:rPr lang="en-US" dirty="0" smtClean="0"/>
              <a:t>Not always possible to learn </a:t>
            </a:r>
          </a:p>
          <a:p>
            <a:r>
              <a:rPr lang="en-US" dirty="0" smtClean="0"/>
              <a:t>No theoretical justification </a:t>
            </a:r>
          </a:p>
          <a:p>
            <a:pPr lvl="1"/>
            <a:r>
              <a:rPr lang="en-US" dirty="0" smtClean="0"/>
              <a:t>Need to make sure the range of all classifiers is the same</a:t>
            </a:r>
          </a:p>
          <a:p>
            <a:r>
              <a:rPr lang="en-US" dirty="0" smtClean="0"/>
              <a:t>(unless the problem is easy)</a:t>
            </a:r>
            <a:endParaRPr lang="en-US" dirty="0"/>
          </a:p>
        </p:txBody>
      </p:sp>
      <p:grpSp>
        <p:nvGrpSpPr>
          <p:cNvPr id="189444" name="Group 4"/>
          <p:cNvGrpSpPr>
            <a:grpSpLocks/>
          </p:cNvGrpSpPr>
          <p:nvPr/>
        </p:nvGrpSpPr>
        <p:grpSpPr bwMode="auto">
          <a:xfrm>
            <a:off x="6172200" y="1828800"/>
            <a:ext cx="1644650" cy="1133475"/>
            <a:chOff x="605" y="1987"/>
            <a:chExt cx="2227" cy="1536"/>
          </a:xfrm>
        </p:grpSpPr>
        <p:sp>
          <p:nvSpPr>
            <p:cNvPr id="189445" name="Oval 5"/>
            <p:cNvSpPr>
              <a:spLocks noChangeArrowheads="1"/>
            </p:cNvSpPr>
            <p:nvPr/>
          </p:nvSpPr>
          <p:spPr bwMode="auto">
            <a:xfrm flipV="1">
              <a:off x="1143" y="2141"/>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46" name="Oval 6"/>
            <p:cNvSpPr>
              <a:spLocks noChangeArrowheads="1"/>
            </p:cNvSpPr>
            <p:nvPr/>
          </p:nvSpPr>
          <p:spPr bwMode="auto">
            <a:xfrm flipV="1">
              <a:off x="1373" y="1987"/>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47" name="Oval 7"/>
            <p:cNvSpPr>
              <a:spLocks noChangeArrowheads="1"/>
            </p:cNvSpPr>
            <p:nvPr/>
          </p:nvSpPr>
          <p:spPr bwMode="auto">
            <a:xfrm flipV="1">
              <a:off x="1373" y="3216"/>
              <a:ext cx="154"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48" name="Oval 8"/>
            <p:cNvSpPr>
              <a:spLocks noChangeArrowheads="1"/>
            </p:cNvSpPr>
            <p:nvPr/>
          </p:nvSpPr>
          <p:spPr bwMode="auto">
            <a:xfrm flipV="1">
              <a:off x="1603" y="2601"/>
              <a:ext cx="154" cy="15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49" name="Oval 9"/>
            <p:cNvSpPr>
              <a:spLocks noChangeArrowheads="1"/>
            </p:cNvSpPr>
            <p:nvPr/>
          </p:nvSpPr>
          <p:spPr bwMode="auto">
            <a:xfrm flipV="1">
              <a:off x="2448" y="2909"/>
              <a:ext cx="154" cy="15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0" name="Oval 10"/>
            <p:cNvSpPr>
              <a:spLocks noChangeArrowheads="1"/>
            </p:cNvSpPr>
            <p:nvPr/>
          </p:nvSpPr>
          <p:spPr bwMode="auto">
            <a:xfrm flipV="1">
              <a:off x="2602" y="2755"/>
              <a:ext cx="153"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1" name="Oval 11"/>
            <p:cNvSpPr>
              <a:spLocks noChangeArrowheads="1"/>
            </p:cNvSpPr>
            <p:nvPr/>
          </p:nvSpPr>
          <p:spPr bwMode="auto">
            <a:xfrm flipV="1">
              <a:off x="1757" y="2909"/>
              <a:ext cx="153"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2" name="Oval 12"/>
            <p:cNvSpPr>
              <a:spLocks noChangeArrowheads="1"/>
            </p:cNvSpPr>
            <p:nvPr/>
          </p:nvSpPr>
          <p:spPr bwMode="auto">
            <a:xfrm flipV="1">
              <a:off x="1910" y="3139"/>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3" name="Oval 13"/>
            <p:cNvSpPr>
              <a:spLocks noChangeArrowheads="1"/>
            </p:cNvSpPr>
            <p:nvPr/>
          </p:nvSpPr>
          <p:spPr bwMode="auto">
            <a:xfrm flipV="1">
              <a:off x="1910" y="3369"/>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4" name="Oval 14"/>
            <p:cNvSpPr>
              <a:spLocks noChangeArrowheads="1"/>
            </p:cNvSpPr>
            <p:nvPr/>
          </p:nvSpPr>
          <p:spPr bwMode="auto">
            <a:xfrm flipV="1">
              <a:off x="2678" y="2985"/>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5" name="Oval 15"/>
            <p:cNvSpPr>
              <a:spLocks noChangeArrowheads="1"/>
            </p:cNvSpPr>
            <p:nvPr/>
          </p:nvSpPr>
          <p:spPr bwMode="auto">
            <a:xfrm flipV="1">
              <a:off x="2371" y="2678"/>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6" name="Oval 16"/>
            <p:cNvSpPr>
              <a:spLocks noChangeArrowheads="1"/>
            </p:cNvSpPr>
            <p:nvPr/>
          </p:nvSpPr>
          <p:spPr bwMode="auto">
            <a:xfrm flipV="1">
              <a:off x="1680" y="2525"/>
              <a:ext cx="154" cy="15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7" name="Oval 17"/>
            <p:cNvSpPr>
              <a:spLocks noChangeArrowheads="1"/>
            </p:cNvSpPr>
            <p:nvPr/>
          </p:nvSpPr>
          <p:spPr bwMode="auto">
            <a:xfrm flipV="1">
              <a:off x="1527" y="2141"/>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8" name="Oval 18"/>
            <p:cNvSpPr>
              <a:spLocks noChangeArrowheads="1"/>
            </p:cNvSpPr>
            <p:nvPr/>
          </p:nvSpPr>
          <p:spPr bwMode="auto">
            <a:xfrm flipV="1">
              <a:off x="1143" y="2371"/>
              <a:ext cx="153"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59" name="Oval 19"/>
            <p:cNvSpPr>
              <a:spLocks noChangeArrowheads="1"/>
            </p:cNvSpPr>
            <p:nvPr/>
          </p:nvSpPr>
          <p:spPr bwMode="auto">
            <a:xfrm flipV="1">
              <a:off x="605" y="2448"/>
              <a:ext cx="154"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89460" name="Oval 20"/>
          <p:cNvSpPr>
            <a:spLocks noChangeArrowheads="1"/>
          </p:cNvSpPr>
          <p:nvPr/>
        </p:nvSpPr>
        <p:spPr bwMode="auto">
          <a:xfrm flipV="1">
            <a:off x="817563" y="3760788"/>
            <a:ext cx="103187" cy="1031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1" name="Oval 21"/>
          <p:cNvSpPr>
            <a:spLocks noChangeArrowheads="1"/>
          </p:cNvSpPr>
          <p:nvPr/>
        </p:nvSpPr>
        <p:spPr bwMode="auto">
          <a:xfrm flipV="1">
            <a:off x="971550" y="3657600"/>
            <a:ext cx="103188" cy="103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2" name="Oval 22"/>
          <p:cNvSpPr>
            <a:spLocks noChangeArrowheads="1"/>
          </p:cNvSpPr>
          <p:nvPr/>
        </p:nvSpPr>
        <p:spPr bwMode="auto">
          <a:xfrm flipV="1">
            <a:off x="971550" y="447992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3" name="Oval 23"/>
          <p:cNvSpPr>
            <a:spLocks noChangeArrowheads="1"/>
          </p:cNvSpPr>
          <p:nvPr/>
        </p:nvSpPr>
        <p:spPr bwMode="auto">
          <a:xfrm flipV="1">
            <a:off x="1125538" y="406876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4" name="Oval 24"/>
          <p:cNvSpPr>
            <a:spLocks noChangeArrowheads="1"/>
          </p:cNvSpPr>
          <p:nvPr/>
        </p:nvSpPr>
        <p:spPr bwMode="auto">
          <a:xfrm flipV="1">
            <a:off x="169227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5" name="Oval 25"/>
          <p:cNvSpPr>
            <a:spLocks noChangeArrowheads="1"/>
          </p:cNvSpPr>
          <p:nvPr/>
        </p:nvSpPr>
        <p:spPr bwMode="auto">
          <a:xfrm flipV="1">
            <a:off x="1795463" y="4171950"/>
            <a:ext cx="101600"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6" name="Oval 26"/>
          <p:cNvSpPr>
            <a:spLocks noChangeArrowheads="1"/>
          </p:cNvSpPr>
          <p:nvPr/>
        </p:nvSpPr>
        <p:spPr bwMode="auto">
          <a:xfrm flipV="1">
            <a:off x="122872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7" name="Oval 27"/>
          <p:cNvSpPr>
            <a:spLocks noChangeArrowheads="1"/>
          </p:cNvSpPr>
          <p:nvPr/>
        </p:nvSpPr>
        <p:spPr bwMode="auto">
          <a:xfrm flipV="1">
            <a:off x="1331913" y="442912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8" name="Oval 28"/>
          <p:cNvSpPr>
            <a:spLocks noChangeArrowheads="1"/>
          </p:cNvSpPr>
          <p:nvPr/>
        </p:nvSpPr>
        <p:spPr bwMode="auto">
          <a:xfrm flipV="1">
            <a:off x="1331913" y="458311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69" name="Oval 29"/>
          <p:cNvSpPr>
            <a:spLocks noChangeArrowheads="1"/>
          </p:cNvSpPr>
          <p:nvPr/>
        </p:nvSpPr>
        <p:spPr bwMode="auto">
          <a:xfrm flipV="1">
            <a:off x="1846263" y="432593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0" name="Oval 30"/>
          <p:cNvSpPr>
            <a:spLocks noChangeArrowheads="1"/>
          </p:cNvSpPr>
          <p:nvPr/>
        </p:nvSpPr>
        <p:spPr bwMode="auto">
          <a:xfrm flipV="1">
            <a:off x="1639888" y="4121150"/>
            <a:ext cx="103187" cy="10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1" name="Oval 31"/>
          <p:cNvSpPr>
            <a:spLocks noChangeArrowheads="1"/>
          </p:cNvSpPr>
          <p:nvPr/>
        </p:nvSpPr>
        <p:spPr bwMode="auto">
          <a:xfrm flipV="1">
            <a:off x="1177925" y="4017963"/>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2" name="Oval 32"/>
          <p:cNvSpPr>
            <a:spLocks noChangeArrowheads="1"/>
          </p:cNvSpPr>
          <p:nvPr/>
        </p:nvSpPr>
        <p:spPr bwMode="auto">
          <a:xfrm flipV="1">
            <a:off x="1074738" y="3760788"/>
            <a:ext cx="103187" cy="1031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3" name="Oval 33"/>
          <p:cNvSpPr>
            <a:spLocks noChangeArrowheads="1"/>
          </p:cNvSpPr>
          <p:nvPr/>
        </p:nvSpPr>
        <p:spPr bwMode="auto">
          <a:xfrm flipV="1">
            <a:off x="817563" y="3914775"/>
            <a:ext cx="103187" cy="103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4" name="Oval 34"/>
          <p:cNvSpPr>
            <a:spLocks noChangeArrowheads="1"/>
          </p:cNvSpPr>
          <p:nvPr/>
        </p:nvSpPr>
        <p:spPr bwMode="auto">
          <a:xfrm flipV="1">
            <a:off x="457200" y="3965575"/>
            <a:ext cx="103188" cy="103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5" name="Oval 35"/>
          <p:cNvSpPr>
            <a:spLocks noChangeArrowheads="1"/>
          </p:cNvSpPr>
          <p:nvPr/>
        </p:nvSpPr>
        <p:spPr bwMode="auto">
          <a:xfrm flipV="1">
            <a:off x="2874963"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6" name="Oval 36"/>
          <p:cNvSpPr>
            <a:spLocks noChangeArrowheads="1"/>
          </p:cNvSpPr>
          <p:nvPr/>
        </p:nvSpPr>
        <p:spPr bwMode="auto">
          <a:xfrm flipV="1">
            <a:off x="3028950" y="3657600"/>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7" name="Oval 37"/>
          <p:cNvSpPr>
            <a:spLocks noChangeArrowheads="1"/>
          </p:cNvSpPr>
          <p:nvPr/>
        </p:nvSpPr>
        <p:spPr bwMode="auto">
          <a:xfrm flipV="1">
            <a:off x="3028950" y="4479925"/>
            <a:ext cx="103188" cy="1031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8" name="Oval 38"/>
          <p:cNvSpPr>
            <a:spLocks noChangeArrowheads="1"/>
          </p:cNvSpPr>
          <p:nvPr/>
        </p:nvSpPr>
        <p:spPr bwMode="auto">
          <a:xfrm flipV="1">
            <a:off x="3182938" y="406876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79" name="Oval 39"/>
          <p:cNvSpPr>
            <a:spLocks noChangeArrowheads="1"/>
          </p:cNvSpPr>
          <p:nvPr/>
        </p:nvSpPr>
        <p:spPr bwMode="auto">
          <a:xfrm flipV="1">
            <a:off x="374967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0" name="Oval 40"/>
          <p:cNvSpPr>
            <a:spLocks noChangeArrowheads="1"/>
          </p:cNvSpPr>
          <p:nvPr/>
        </p:nvSpPr>
        <p:spPr bwMode="auto">
          <a:xfrm flipV="1">
            <a:off x="3852863" y="4171950"/>
            <a:ext cx="101600"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1" name="Oval 41"/>
          <p:cNvSpPr>
            <a:spLocks noChangeArrowheads="1"/>
          </p:cNvSpPr>
          <p:nvPr/>
        </p:nvSpPr>
        <p:spPr bwMode="auto">
          <a:xfrm flipV="1">
            <a:off x="3286125" y="4275138"/>
            <a:ext cx="103188" cy="10318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2" name="Oval 42"/>
          <p:cNvSpPr>
            <a:spLocks noChangeArrowheads="1"/>
          </p:cNvSpPr>
          <p:nvPr/>
        </p:nvSpPr>
        <p:spPr bwMode="auto">
          <a:xfrm flipV="1">
            <a:off x="3389313" y="4429125"/>
            <a:ext cx="103187" cy="1031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3" name="Oval 43"/>
          <p:cNvSpPr>
            <a:spLocks noChangeArrowheads="1"/>
          </p:cNvSpPr>
          <p:nvPr/>
        </p:nvSpPr>
        <p:spPr bwMode="auto">
          <a:xfrm flipV="1">
            <a:off x="3389313" y="4583113"/>
            <a:ext cx="103187" cy="10318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4" name="Oval 44"/>
          <p:cNvSpPr>
            <a:spLocks noChangeArrowheads="1"/>
          </p:cNvSpPr>
          <p:nvPr/>
        </p:nvSpPr>
        <p:spPr bwMode="auto">
          <a:xfrm flipV="1">
            <a:off x="3903663" y="432593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5" name="Oval 45"/>
          <p:cNvSpPr>
            <a:spLocks noChangeArrowheads="1"/>
          </p:cNvSpPr>
          <p:nvPr/>
        </p:nvSpPr>
        <p:spPr bwMode="auto">
          <a:xfrm flipV="1">
            <a:off x="3697288" y="4121150"/>
            <a:ext cx="103187" cy="10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6" name="Oval 46"/>
          <p:cNvSpPr>
            <a:spLocks noChangeArrowheads="1"/>
          </p:cNvSpPr>
          <p:nvPr/>
        </p:nvSpPr>
        <p:spPr bwMode="auto">
          <a:xfrm flipV="1">
            <a:off x="3235325" y="4017963"/>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7" name="Oval 47"/>
          <p:cNvSpPr>
            <a:spLocks noChangeArrowheads="1"/>
          </p:cNvSpPr>
          <p:nvPr/>
        </p:nvSpPr>
        <p:spPr bwMode="auto">
          <a:xfrm flipV="1">
            <a:off x="3132138"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8" name="Oval 48"/>
          <p:cNvSpPr>
            <a:spLocks noChangeArrowheads="1"/>
          </p:cNvSpPr>
          <p:nvPr/>
        </p:nvSpPr>
        <p:spPr bwMode="auto">
          <a:xfrm flipV="1">
            <a:off x="2874963" y="391477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89" name="Oval 49"/>
          <p:cNvSpPr>
            <a:spLocks noChangeArrowheads="1"/>
          </p:cNvSpPr>
          <p:nvPr/>
        </p:nvSpPr>
        <p:spPr bwMode="auto">
          <a:xfrm flipV="1">
            <a:off x="2514600" y="396557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0" name="Oval 50"/>
          <p:cNvSpPr>
            <a:spLocks noChangeArrowheads="1"/>
          </p:cNvSpPr>
          <p:nvPr/>
        </p:nvSpPr>
        <p:spPr bwMode="auto">
          <a:xfrm flipV="1">
            <a:off x="4932363"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1" name="Oval 51"/>
          <p:cNvSpPr>
            <a:spLocks noChangeArrowheads="1"/>
          </p:cNvSpPr>
          <p:nvPr/>
        </p:nvSpPr>
        <p:spPr bwMode="auto">
          <a:xfrm flipV="1">
            <a:off x="5086350" y="3657600"/>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2" name="Oval 52"/>
          <p:cNvSpPr>
            <a:spLocks noChangeArrowheads="1"/>
          </p:cNvSpPr>
          <p:nvPr/>
        </p:nvSpPr>
        <p:spPr bwMode="auto">
          <a:xfrm flipV="1">
            <a:off x="5086350" y="447992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3" name="Oval 53"/>
          <p:cNvSpPr>
            <a:spLocks noChangeArrowheads="1"/>
          </p:cNvSpPr>
          <p:nvPr/>
        </p:nvSpPr>
        <p:spPr bwMode="auto">
          <a:xfrm flipV="1">
            <a:off x="5240338" y="406876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4" name="Oval 54"/>
          <p:cNvSpPr>
            <a:spLocks noChangeArrowheads="1"/>
          </p:cNvSpPr>
          <p:nvPr/>
        </p:nvSpPr>
        <p:spPr bwMode="auto">
          <a:xfrm flipV="1">
            <a:off x="5807075" y="4275138"/>
            <a:ext cx="103188" cy="103187"/>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5" name="Oval 55"/>
          <p:cNvSpPr>
            <a:spLocks noChangeArrowheads="1"/>
          </p:cNvSpPr>
          <p:nvPr/>
        </p:nvSpPr>
        <p:spPr bwMode="auto">
          <a:xfrm flipV="1">
            <a:off x="5910263" y="4171950"/>
            <a:ext cx="101600" cy="103188"/>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6" name="Oval 56"/>
          <p:cNvSpPr>
            <a:spLocks noChangeArrowheads="1"/>
          </p:cNvSpPr>
          <p:nvPr/>
        </p:nvSpPr>
        <p:spPr bwMode="auto">
          <a:xfrm flipV="1">
            <a:off x="534352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7" name="Oval 57"/>
          <p:cNvSpPr>
            <a:spLocks noChangeArrowheads="1"/>
          </p:cNvSpPr>
          <p:nvPr/>
        </p:nvSpPr>
        <p:spPr bwMode="auto">
          <a:xfrm flipV="1">
            <a:off x="5446713" y="442912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8" name="Oval 58"/>
          <p:cNvSpPr>
            <a:spLocks noChangeArrowheads="1"/>
          </p:cNvSpPr>
          <p:nvPr/>
        </p:nvSpPr>
        <p:spPr bwMode="auto">
          <a:xfrm flipV="1">
            <a:off x="5446713" y="458311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499" name="Oval 59"/>
          <p:cNvSpPr>
            <a:spLocks noChangeArrowheads="1"/>
          </p:cNvSpPr>
          <p:nvPr/>
        </p:nvSpPr>
        <p:spPr bwMode="auto">
          <a:xfrm flipV="1">
            <a:off x="5961063" y="4325938"/>
            <a:ext cx="103187" cy="103187"/>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0" name="Oval 60"/>
          <p:cNvSpPr>
            <a:spLocks noChangeArrowheads="1"/>
          </p:cNvSpPr>
          <p:nvPr/>
        </p:nvSpPr>
        <p:spPr bwMode="auto">
          <a:xfrm flipV="1">
            <a:off x="5754688" y="4121150"/>
            <a:ext cx="103187" cy="1016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1" name="Oval 61"/>
          <p:cNvSpPr>
            <a:spLocks noChangeArrowheads="1"/>
          </p:cNvSpPr>
          <p:nvPr/>
        </p:nvSpPr>
        <p:spPr bwMode="auto">
          <a:xfrm flipV="1">
            <a:off x="5292725" y="4017963"/>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2" name="Oval 62"/>
          <p:cNvSpPr>
            <a:spLocks noChangeArrowheads="1"/>
          </p:cNvSpPr>
          <p:nvPr/>
        </p:nvSpPr>
        <p:spPr bwMode="auto">
          <a:xfrm flipV="1">
            <a:off x="5189538"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3" name="Oval 63"/>
          <p:cNvSpPr>
            <a:spLocks noChangeArrowheads="1"/>
          </p:cNvSpPr>
          <p:nvPr/>
        </p:nvSpPr>
        <p:spPr bwMode="auto">
          <a:xfrm flipV="1">
            <a:off x="4932363" y="391477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4" name="Oval 64"/>
          <p:cNvSpPr>
            <a:spLocks noChangeArrowheads="1"/>
          </p:cNvSpPr>
          <p:nvPr/>
        </p:nvSpPr>
        <p:spPr bwMode="auto">
          <a:xfrm flipV="1">
            <a:off x="4572000" y="396557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5" name="Oval 65"/>
          <p:cNvSpPr>
            <a:spLocks noChangeArrowheads="1"/>
          </p:cNvSpPr>
          <p:nvPr/>
        </p:nvSpPr>
        <p:spPr bwMode="auto">
          <a:xfrm flipV="1">
            <a:off x="6913563"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6" name="Oval 66"/>
          <p:cNvSpPr>
            <a:spLocks noChangeArrowheads="1"/>
          </p:cNvSpPr>
          <p:nvPr/>
        </p:nvSpPr>
        <p:spPr bwMode="auto">
          <a:xfrm flipV="1">
            <a:off x="7067550" y="3657600"/>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7" name="Oval 67"/>
          <p:cNvSpPr>
            <a:spLocks noChangeArrowheads="1"/>
          </p:cNvSpPr>
          <p:nvPr/>
        </p:nvSpPr>
        <p:spPr bwMode="auto">
          <a:xfrm flipV="1">
            <a:off x="7067550" y="447992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8" name="Oval 68"/>
          <p:cNvSpPr>
            <a:spLocks noChangeArrowheads="1"/>
          </p:cNvSpPr>
          <p:nvPr/>
        </p:nvSpPr>
        <p:spPr bwMode="auto">
          <a:xfrm flipV="1">
            <a:off x="7221538" y="4068763"/>
            <a:ext cx="103187" cy="1031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09" name="Oval 69"/>
          <p:cNvSpPr>
            <a:spLocks noChangeArrowheads="1"/>
          </p:cNvSpPr>
          <p:nvPr/>
        </p:nvSpPr>
        <p:spPr bwMode="auto">
          <a:xfrm flipV="1">
            <a:off x="778827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0" name="Oval 70"/>
          <p:cNvSpPr>
            <a:spLocks noChangeArrowheads="1"/>
          </p:cNvSpPr>
          <p:nvPr/>
        </p:nvSpPr>
        <p:spPr bwMode="auto">
          <a:xfrm flipV="1">
            <a:off x="7891463" y="4171950"/>
            <a:ext cx="101600"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1" name="Oval 71"/>
          <p:cNvSpPr>
            <a:spLocks noChangeArrowheads="1"/>
          </p:cNvSpPr>
          <p:nvPr/>
        </p:nvSpPr>
        <p:spPr bwMode="auto">
          <a:xfrm flipV="1">
            <a:off x="732472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2" name="Oval 72"/>
          <p:cNvSpPr>
            <a:spLocks noChangeArrowheads="1"/>
          </p:cNvSpPr>
          <p:nvPr/>
        </p:nvSpPr>
        <p:spPr bwMode="auto">
          <a:xfrm flipV="1">
            <a:off x="7427913" y="442912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3" name="Oval 73"/>
          <p:cNvSpPr>
            <a:spLocks noChangeArrowheads="1"/>
          </p:cNvSpPr>
          <p:nvPr/>
        </p:nvSpPr>
        <p:spPr bwMode="auto">
          <a:xfrm flipV="1">
            <a:off x="7427913" y="458311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4" name="Oval 74"/>
          <p:cNvSpPr>
            <a:spLocks noChangeArrowheads="1"/>
          </p:cNvSpPr>
          <p:nvPr/>
        </p:nvSpPr>
        <p:spPr bwMode="auto">
          <a:xfrm flipV="1">
            <a:off x="7942263" y="432593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5" name="Oval 75"/>
          <p:cNvSpPr>
            <a:spLocks noChangeArrowheads="1"/>
          </p:cNvSpPr>
          <p:nvPr/>
        </p:nvSpPr>
        <p:spPr bwMode="auto">
          <a:xfrm flipV="1">
            <a:off x="7735888" y="4121150"/>
            <a:ext cx="103187" cy="10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6" name="Oval 76"/>
          <p:cNvSpPr>
            <a:spLocks noChangeArrowheads="1"/>
          </p:cNvSpPr>
          <p:nvPr/>
        </p:nvSpPr>
        <p:spPr bwMode="auto">
          <a:xfrm flipV="1">
            <a:off x="7273925" y="4017963"/>
            <a:ext cx="103188" cy="1031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7" name="Oval 77"/>
          <p:cNvSpPr>
            <a:spLocks noChangeArrowheads="1"/>
          </p:cNvSpPr>
          <p:nvPr/>
        </p:nvSpPr>
        <p:spPr bwMode="auto">
          <a:xfrm flipV="1">
            <a:off x="7170738"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8" name="Oval 78"/>
          <p:cNvSpPr>
            <a:spLocks noChangeArrowheads="1"/>
          </p:cNvSpPr>
          <p:nvPr/>
        </p:nvSpPr>
        <p:spPr bwMode="auto">
          <a:xfrm flipV="1">
            <a:off x="6913563" y="391477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19" name="Oval 79"/>
          <p:cNvSpPr>
            <a:spLocks noChangeArrowheads="1"/>
          </p:cNvSpPr>
          <p:nvPr/>
        </p:nvSpPr>
        <p:spPr bwMode="auto">
          <a:xfrm flipV="1">
            <a:off x="6553200" y="396557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9520" name="Line 80"/>
          <p:cNvSpPr>
            <a:spLocks noChangeShapeType="1"/>
          </p:cNvSpPr>
          <p:nvPr/>
        </p:nvSpPr>
        <p:spPr bwMode="auto">
          <a:xfrm flipH="1">
            <a:off x="609600" y="3657600"/>
            <a:ext cx="91440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9521" name="Line 81"/>
          <p:cNvSpPr>
            <a:spLocks noChangeShapeType="1"/>
          </p:cNvSpPr>
          <p:nvPr/>
        </p:nvSpPr>
        <p:spPr bwMode="auto">
          <a:xfrm>
            <a:off x="2667000" y="41910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9522" name="Line 82"/>
          <p:cNvSpPr>
            <a:spLocks noChangeShapeType="1"/>
          </p:cNvSpPr>
          <p:nvPr/>
        </p:nvSpPr>
        <p:spPr bwMode="auto">
          <a:xfrm flipH="1">
            <a:off x="5638800" y="3733800"/>
            <a:ext cx="762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9523" name="Line 83"/>
          <p:cNvSpPr>
            <a:spLocks noChangeShapeType="1"/>
          </p:cNvSpPr>
          <p:nvPr/>
        </p:nvSpPr>
        <p:spPr bwMode="auto">
          <a:xfrm flipH="1">
            <a:off x="7162800" y="3505200"/>
            <a:ext cx="22860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Rectangle 1"/>
          <p:cNvSpPr/>
          <p:nvPr/>
        </p:nvSpPr>
        <p:spPr bwMode="auto">
          <a:xfrm>
            <a:off x="6796237" y="2093507"/>
            <a:ext cx="425301" cy="39701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6285930" y="3200400"/>
            <a:ext cx="2248470" cy="19050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4322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4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44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944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Algorithm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The </a:t>
            </a:r>
            <a:r>
              <a:rPr lang="en-US" dirty="0"/>
              <a:t>Winnow Algorithm learns Linear Threshold Functions. </a:t>
            </a:r>
          </a:p>
          <a:p>
            <a:endParaRPr lang="en-US" dirty="0"/>
          </a:p>
          <a:p>
            <a:r>
              <a:rPr lang="en-US" dirty="0" smtClean="0"/>
              <a:t>For </a:t>
            </a:r>
            <a:r>
              <a:rPr lang="en-US" dirty="0"/>
              <a:t>the class of </a:t>
            </a:r>
            <a:r>
              <a:rPr lang="en-US" dirty="0" smtClean="0"/>
              <a:t>disjunctions:</a:t>
            </a:r>
          </a:p>
          <a:p>
            <a:pPr lvl="1"/>
            <a:r>
              <a:rPr lang="en-US" dirty="0" smtClean="0"/>
              <a:t>instead </a:t>
            </a:r>
            <a:r>
              <a:rPr lang="en-US" dirty="0"/>
              <a:t>of </a:t>
            </a:r>
            <a:r>
              <a:rPr lang="en-US" dirty="0">
                <a:solidFill>
                  <a:schemeClr val="accent1"/>
                </a:solidFill>
              </a:rPr>
              <a:t>demotion</a:t>
            </a:r>
            <a:r>
              <a:rPr lang="en-US" dirty="0"/>
              <a:t> we can use </a:t>
            </a:r>
            <a:r>
              <a:rPr lang="en-US" dirty="0">
                <a:solidFill>
                  <a:schemeClr val="accent1"/>
                </a:solidFill>
              </a:rPr>
              <a:t>elimination</a:t>
            </a:r>
            <a:r>
              <a:rPr lang="en-US" dirty="0"/>
              <a:t>. </a:t>
            </a:r>
          </a:p>
        </p:txBody>
      </p:sp>
      <p:sp>
        <p:nvSpPr>
          <p:cNvPr id="4" name="Content Placeholder 3"/>
          <p:cNvSpPr>
            <a:spLocks noGrp="1"/>
          </p:cNvSpPr>
          <p:nvPr>
            <p:ph sz="quarter" idx="13"/>
          </p:nvPr>
        </p:nvSpPr>
        <p:spPr/>
        <p:txBody>
          <a:bodyPr/>
          <a:lstStyle/>
          <a:p>
            <a:r>
              <a:rPr lang="en-US" dirty="0" smtClean="0"/>
              <a:t>Winnow</a:t>
            </a:r>
            <a:endParaRPr lang="en-US" dirty="0"/>
          </a:p>
        </p:txBody>
      </p:sp>
      <p:sp>
        <p:nvSpPr>
          <p:cNvPr id="7" name="Slide Number Placeholder 3"/>
          <p:cNvSpPr>
            <a:spLocks noGrp="1"/>
          </p:cNvSpPr>
          <p:nvPr>
            <p:ph type="sldNum" sz="quarter" idx="14"/>
          </p:nvPr>
        </p:nvSpPr>
        <p:spPr/>
        <p:txBody>
          <a:bodyPr/>
          <a:lstStyle/>
          <a:p>
            <a:fld id="{E5F1AE2B-8AF9-430D-A890-C37A46ACF050}" type="slidenum">
              <a:rPr lang="en-US"/>
              <a:pPr/>
              <a:t>8</a:t>
            </a:fld>
            <a:endParaRPr lang="en-US"/>
          </a:p>
        </p:txBody>
      </p:sp>
      <p:graphicFrame>
        <p:nvGraphicFramePr>
          <p:cNvPr id="776196" name="Object 4"/>
          <p:cNvGraphicFramePr>
            <a:graphicFrameLocks noChangeAspect="1"/>
          </p:cNvGraphicFramePr>
          <p:nvPr>
            <p:extLst/>
          </p:nvPr>
        </p:nvGraphicFramePr>
        <p:xfrm>
          <a:off x="1709738" y="1411288"/>
          <a:ext cx="6842125" cy="1789112"/>
        </p:xfrm>
        <a:graphic>
          <a:graphicData uri="http://schemas.openxmlformats.org/presentationml/2006/ole">
            <mc:AlternateContent xmlns:mc="http://schemas.openxmlformats.org/markup-compatibility/2006">
              <mc:Choice xmlns:v="urn:schemas-microsoft-com:vml" Requires="v">
                <p:oleObj spid="_x0000_s17412" name="Equation" r:id="rId4" imgW="4178160" imgH="1143000" progId="Equation.3">
                  <p:embed/>
                </p:oleObj>
              </mc:Choice>
              <mc:Fallback>
                <p:oleObj name="Equation" r:id="rId4" imgW="4178160" imgH="1143000" progId="Equation.3">
                  <p:embed/>
                  <p:pic>
                    <p:nvPicPr>
                      <p:cNvPr id="776196" name="Object 4"/>
                      <p:cNvPicPr>
                        <a:picLocks noChangeAspect="1" noChangeArrowheads="1"/>
                      </p:cNvPicPr>
                      <p:nvPr/>
                    </p:nvPicPr>
                    <p:blipFill>
                      <a:blip r:embed="rId5"/>
                      <a:srcRect/>
                      <a:stretch>
                        <a:fillRect/>
                      </a:stretch>
                    </p:blipFill>
                    <p:spPr bwMode="auto">
                      <a:xfrm>
                        <a:off x="1709738" y="1411288"/>
                        <a:ext cx="6842125" cy="1789112"/>
                      </a:xfrm>
                      <a:prstGeom prst="rect">
                        <a:avLst/>
                      </a:prstGeom>
                      <a:noFill/>
                      <a:ln w="19050">
                        <a:solidFill>
                          <a:srgbClr val="A50021"/>
                        </a:solidFill>
                        <a:miter lim="800000"/>
                        <a:headEnd/>
                        <a:tailEnd/>
                      </a:ln>
                      <a:effectLst/>
                    </p:spPr>
                  </p:pic>
                </p:oleObj>
              </mc:Fallback>
            </mc:AlternateContent>
          </a:graphicData>
        </a:graphic>
      </p:graphicFrame>
    </p:spTree>
    <p:extLst>
      <p:ext uri="{BB962C8B-B14F-4D97-AF65-F5344CB8AC3E}">
        <p14:creationId xmlns:p14="http://schemas.microsoft.com/office/powerpoint/2010/main" val="269146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2800"/>
              <a:t>Learning via One-Versus-All (OvA) Assumption</a:t>
            </a:r>
          </a:p>
        </p:txBody>
      </p:sp>
      <p:sp>
        <p:nvSpPr>
          <p:cNvPr id="168963" name="Rectangle 3"/>
          <p:cNvSpPr>
            <a:spLocks noGrp="1" noChangeArrowheads="1"/>
          </p:cNvSpPr>
          <p:nvPr>
            <p:ph type="body" idx="1"/>
          </p:nvPr>
        </p:nvSpPr>
        <p:spPr>
          <a:xfrm>
            <a:off x="457200" y="1600200"/>
            <a:ext cx="8229600" cy="3048000"/>
          </a:xfrm>
        </p:spPr>
        <p:txBody>
          <a:bodyPr/>
          <a:lstStyle/>
          <a:p>
            <a:r>
              <a:rPr lang="en-US" sz="2000" dirty="0"/>
              <a:t>Find </a:t>
            </a:r>
            <a:r>
              <a:rPr lang="en-US" sz="2000" dirty="0" err="1"/>
              <a:t>v</a:t>
            </a:r>
            <a:r>
              <a:rPr lang="en-US" sz="2000" b="1" baseline="-25000" dirty="0" err="1">
                <a:solidFill>
                  <a:srgbClr val="FF0000"/>
                </a:solidFill>
              </a:rPr>
              <a:t>r</a:t>
            </a:r>
            <a:r>
              <a:rPr lang="en-US" sz="2000" dirty="0" err="1"/>
              <a:t>,v</a:t>
            </a:r>
            <a:r>
              <a:rPr lang="en-US" sz="2000" b="1" baseline="-25000" dirty="0" err="1">
                <a:solidFill>
                  <a:schemeClr val="accent2"/>
                </a:solidFill>
              </a:rPr>
              <a:t>b</a:t>
            </a:r>
            <a:r>
              <a:rPr lang="en-US" sz="2000" dirty="0" err="1"/>
              <a:t>,v</a:t>
            </a:r>
            <a:r>
              <a:rPr lang="en-US" sz="2000" b="1" baseline="-25000" dirty="0" err="1">
                <a:solidFill>
                  <a:schemeClr val="accent1"/>
                </a:solidFill>
              </a:rPr>
              <a:t>g</a:t>
            </a:r>
            <a:r>
              <a:rPr lang="en-US" sz="2000" dirty="0" err="1"/>
              <a:t>,v</a:t>
            </a:r>
            <a:r>
              <a:rPr lang="en-US" sz="2000" b="1" baseline="-25000" dirty="0" err="1">
                <a:solidFill>
                  <a:srgbClr val="FF9900"/>
                </a:solidFill>
              </a:rPr>
              <a:t>y</a:t>
            </a:r>
            <a:r>
              <a:rPr lang="en-US" sz="2000" b="1" baseline="-25000" dirty="0">
                <a:solidFill>
                  <a:srgbClr val="FF9900"/>
                </a:solidFill>
              </a:rPr>
              <a:t> </a:t>
            </a:r>
            <a:r>
              <a:rPr lang="en-US" sz="2000" dirty="0">
                <a:sym typeface="Symbol" pitchFamily="18" charset="2"/>
              </a:rPr>
              <a:t></a:t>
            </a:r>
            <a:r>
              <a:rPr lang="en-US" sz="2000" dirty="0"/>
              <a:t> </a:t>
            </a:r>
            <a:r>
              <a:rPr lang="en-US" sz="2000" b="1" dirty="0" err="1"/>
              <a:t>R</a:t>
            </a:r>
            <a:r>
              <a:rPr lang="en-US" sz="2000" baseline="30000" dirty="0" err="1"/>
              <a:t>n</a:t>
            </a:r>
            <a:r>
              <a:rPr lang="en-US" sz="2000" dirty="0"/>
              <a:t> such that </a:t>
            </a:r>
          </a:p>
          <a:p>
            <a:pPr lvl="1">
              <a:lnSpc>
                <a:spcPct val="75000"/>
              </a:lnSpc>
            </a:pPr>
            <a:r>
              <a:rPr lang="en-US" dirty="0" err="1"/>
              <a:t>v</a:t>
            </a:r>
            <a:r>
              <a:rPr lang="en-US" b="1" baseline="-25000" dirty="0" err="1">
                <a:solidFill>
                  <a:srgbClr val="FF0000"/>
                </a:solidFill>
              </a:rPr>
              <a:t>r</a:t>
            </a:r>
            <a:r>
              <a:rPr lang="en-US" dirty="0" err="1"/>
              <a:t>.x</a:t>
            </a:r>
            <a:r>
              <a:rPr lang="en-US" dirty="0"/>
              <a:t> &gt; 0 	</a:t>
            </a:r>
            <a:r>
              <a:rPr lang="en-US" dirty="0" err="1"/>
              <a:t>iff</a:t>
            </a:r>
            <a:r>
              <a:rPr lang="en-US" dirty="0"/>
              <a:t> y = </a:t>
            </a:r>
            <a:r>
              <a:rPr lang="en-US" dirty="0">
                <a:solidFill>
                  <a:srgbClr val="FF0000"/>
                </a:solidFill>
              </a:rPr>
              <a:t>red     	</a:t>
            </a:r>
            <a:r>
              <a:rPr lang="en-US" b="1" dirty="0">
                <a:solidFill>
                  <a:srgbClr val="FF0000"/>
                </a:solidFill>
                <a:sym typeface="Symbol" pitchFamily="18" charset="2"/>
              </a:rPr>
              <a:t></a:t>
            </a:r>
            <a:endParaRPr lang="en-US" b="1" dirty="0">
              <a:solidFill>
                <a:srgbClr val="FF0000"/>
              </a:solidFill>
            </a:endParaRPr>
          </a:p>
          <a:p>
            <a:pPr lvl="1">
              <a:lnSpc>
                <a:spcPct val="75000"/>
              </a:lnSpc>
            </a:pPr>
            <a:r>
              <a:rPr lang="en-US" dirty="0" err="1"/>
              <a:t>v</a:t>
            </a:r>
            <a:r>
              <a:rPr lang="en-US" b="1" baseline="-25000" dirty="0" err="1">
                <a:solidFill>
                  <a:srgbClr val="0000FF"/>
                </a:solidFill>
              </a:rPr>
              <a:t>b</a:t>
            </a:r>
            <a:r>
              <a:rPr lang="en-US" dirty="0" err="1"/>
              <a:t>.x</a:t>
            </a:r>
            <a:r>
              <a:rPr lang="en-US" dirty="0"/>
              <a:t> &gt; 0 	</a:t>
            </a:r>
            <a:r>
              <a:rPr lang="en-US" dirty="0" err="1"/>
              <a:t>iff</a:t>
            </a:r>
            <a:r>
              <a:rPr lang="en-US" dirty="0"/>
              <a:t> y = </a:t>
            </a:r>
            <a:r>
              <a:rPr lang="en-US" dirty="0">
                <a:solidFill>
                  <a:srgbClr val="0000FF"/>
                </a:solidFill>
              </a:rPr>
              <a:t>blue</a:t>
            </a:r>
            <a:r>
              <a:rPr lang="en-US" dirty="0">
                <a:solidFill>
                  <a:schemeClr val="accent2"/>
                </a:solidFill>
              </a:rPr>
              <a:t>   	</a:t>
            </a:r>
            <a:r>
              <a:rPr lang="en-US" b="1" dirty="0">
                <a:sym typeface="Symbol" pitchFamily="18" charset="2"/>
              </a:rPr>
              <a:t></a:t>
            </a:r>
            <a:endParaRPr lang="en-US" b="1" dirty="0"/>
          </a:p>
          <a:p>
            <a:pPr lvl="1">
              <a:lnSpc>
                <a:spcPct val="75000"/>
              </a:lnSpc>
            </a:pPr>
            <a:r>
              <a:rPr lang="en-US" dirty="0" err="1"/>
              <a:t>v</a:t>
            </a:r>
            <a:r>
              <a:rPr lang="en-US" b="1" baseline="-25000" dirty="0" err="1">
                <a:solidFill>
                  <a:srgbClr val="008000"/>
                </a:solidFill>
              </a:rPr>
              <a:t>g</a:t>
            </a:r>
            <a:r>
              <a:rPr lang="en-US" dirty="0" err="1"/>
              <a:t>.x</a:t>
            </a:r>
            <a:r>
              <a:rPr lang="en-US" dirty="0"/>
              <a:t> &gt; 0 	</a:t>
            </a:r>
            <a:r>
              <a:rPr lang="en-US" dirty="0" err="1"/>
              <a:t>iff</a:t>
            </a:r>
            <a:r>
              <a:rPr lang="en-US" dirty="0"/>
              <a:t> y = </a:t>
            </a:r>
            <a:r>
              <a:rPr lang="en-US" dirty="0">
                <a:solidFill>
                  <a:srgbClr val="008000"/>
                </a:solidFill>
              </a:rPr>
              <a:t>green</a:t>
            </a:r>
            <a:r>
              <a:rPr lang="en-US" dirty="0">
                <a:solidFill>
                  <a:schemeClr val="accent1"/>
                </a:solidFill>
              </a:rPr>
              <a:t>  	</a:t>
            </a:r>
            <a:r>
              <a:rPr lang="en-US" b="1" dirty="0">
                <a:sym typeface="Symbol" pitchFamily="18" charset="2"/>
              </a:rPr>
              <a:t></a:t>
            </a:r>
            <a:endParaRPr lang="en-US" b="1" dirty="0"/>
          </a:p>
          <a:p>
            <a:pPr lvl="1">
              <a:lnSpc>
                <a:spcPct val="75000"/>
              </a:lnSpc>
            </a:pPr>
            <a:r>
              <a:rPr lang="en-US" dirty="0" err="1"/>
              <a:t>v</a:t>
            </a:r>
            <a:r>
              <a:rPr lang="en-US" b="1" baseline="-25000" dirty="0" err="1">
                <a:solidFill>
                  <a:schemeClr val="accent2"/>
                </a:solidFill>
              </a:rPr>
              <a:t>y</a:t>
            </a:r>
            <a:r>
              <a:rPr lang="en-US" dirty="0" err="1"/>
              <a:t>.x</a:t>
            </a:r>
            <a:r>
              <a:rPr lang="en-US" dirty="0"/>
              <a:t> &gt; 0 	</a:t>
            </a:r>
            <a:r>
              <a:rPr lang="en-US" dirty="0" err="1"/>
              <a:t>iff</a:t>
            </a:r>
            <a:r>
              <a:rPr lang="en-US" dirty="0"/>
              <a:t> y = </a:t>
            </a:r>
            <a:r>
              <a:rPr lang="en-US" dirty="0">
                <a:solidFill>
                  <a:schemeClr val="accent2"/>
                </a:solidFill>
              </a:rPr>
              <a:t>yellow</a:t>
            </a:r>
            <a:r>
              <a:rPr lang="en-US" dirty="0">
                <a:solidFill>
                  <a:srgbClr val="FF9900"/>
                </a:solidFill>
              </a:rPr>
              <a:t>	</a:t>
            </a:r>
            <a:r>
              <a:rPr lang="en-US" b="1" dirty="0">
                <a:sym typeface="Symbol" pitchFamily="18" charset="2"/>
              </a:rPr>
              <a:t></a:t>
            </a:r>
          </a:p>
          <a:p>
            <a:r>
              <a:rPr lang="en-US" sz="2000" b="1" dirty="0" smtClean="0"/>
              <a:t>Classification</a:t>
            </a:r>
            <a:r>
              <a:rPr lang="en-US" sz="2000" b="1" dirty="0"/>
              <a:t>: </a:t>
            </a:r>
            <a:r>
              <a:rPr lang="en-US" sz="2000" b="1" dirty="0" smtClean="0"/>
              <a:t>f(x)</a:t>
            </a:r>
            <a:r>
              <a:rPr lang="en-US" sz="1100" b="1" dirty="0" smtClean="0"/>
              <a:t> </a:t>
            </a:r>
            <a:r>
              <a:rPr lang="en-US" sz="2000" b="1" dirty="0"/>
              <a:t>= </a:t>
            </a:r>
            <a:r>
              <a:rPr lang="en-US" sz="2000" b="1" dirty="0" err="1">
                <a:latin typeface="Calibri"/>
              </a:rPr>
              <a:t>argmax</a:t>
            </a:r>
            <a:r>
              <a:rPr lang="en-US" sz="2000" b="1" baseline="-25000" dirty="0" err="1">
                <a:latin typeface="Calibri"/>
              </a:rPr>
              <a:t>i</a:t>
            </a:r>
            <a:r>
              <a:rPr lang="en-US" sz="2000" b="1" dirty="0"/>
              <a:t> </a:t>
            </a:r>
            <a:r>
              <a:rPr lang="en-US" sz="2000" b="1" dirty="0" smtClean="0">
                <a:latin typeface="Calibri"/>
              </a:rPr>
              <a:t>v</a:t>
            </a:r>
            <a:r>
              <a:rPr lang="en-US" sz="2000" b="1" baseline="-25000" dirty="0" smtClean="0">
                <a:latin typeface="Calibri"/>
              </a:rPr>
              <a:t>i</a:t>
            </a:r>
            <a:r>
              <a:rPr lang="en-US" sz="2000" b="1" dirty="0" smtClean="0"/>
              <a:t> x</a:t>
            </a:r>
            <a:endParaRPr lang="en-US" sz="1100" b="1" dirty="0"/>
          </a:p>
          <a:p>
            <a:pPr marL="0" indent="0">
              <a:buNone/>
            </a:pPr>
            <a:r>
              <a:rPr lang="en-US" sz="2000" dirty="0">
                <a:sym typeface="Symbol" pitchFamily="18" charset="2"/>
              </a:rPr>
              <a:t>	</a:t>
            </a:r>
          </a:p>
        </p:txBody>
      </p:sp>
      <p:sp>
        <p:nvSpPr>
          <p:cNvPr id="169013" name="Text Box 53"/>
          <p:cNvSpPr txBox="1">
            <a:spLocks noChangeArrowheads="1"/>
          </p:cNvSpPr>
          <p:nvPr/>
        </p:nvSpPr>
        <p:spPr bwMode="auto">
          <a:xfrm>
            <a:off x="7162800" y="2209800"/>
            <a:ext cx="1447800" cy="4572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2400" b="1" dirty="0">
                <a:latin typeface="Times New Roman" pitchFamily="18" charset="0"/>
              </a:rPr>
              <a:t>H</a:t>
            </a:r>
            <a:r>
              <a:rPr lang="en-US" sz="2400" dirty="0">
                <a:latin typeface="Times New Roman" pitchFamily="18" charset="0"/>
              </a:rPr>
              <a:t> = </a:t>
            </a:r>
            <a:r>
              <a:rPr lang="en-US" sz="2400" b="1" dirty="0" err="1" smtClean="0">
                <a:latin typeface="Times New Roman" pitchFamily="18" charset="0"/>
              </a:rPr>
              <a:t>R</a:t>
            </a:r>
            <a:r>
              <a:rPr lang="en-US" sz="2400" baseline="30000" dirty="0" err="1" smtClean="0">
                <a:latin typeface="Times New Roman" pitchFamily="18" charset="0"/>
              </a:rPr>
              <a:t>nk</a:t>
            </a:r>
            <a:endParaRPr lang="en-US" sz="2400" baseline="30000" dirty="0">
              <a:latin typeface="Times New Roman" pitchFamily="18" charset="0"/>
            </a:endParaRPr>
          </a:p>
        </p:txBody>
      </p:sp>
      <p:sp>
        <p:nvSpPr>
          <p:cNvPr id="54" name="Oval 20"/>
          <p:cNvSpPr>
            <a:spLocks noChangeArrowheads="1"/>
          </p:cNvSpPr>
          <p:nvPr/>
        </p:nvSpPr>
        <p:spPr bwMode="auto">
          <a:xfrm flipV="1">
            <a:off x="817563" y="3760788"/>
            <a:ext cx="103187" cy="1031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21"/>
          <p:cNvSpPr>
            <a:spLocks noChangeArrowheads="1"/>
          </p:cNvSpPr>
          <p:nvPr/>
        </p:nvSpPr>
        <p:spPr bwMode="auto">
          <a:xfrm flipV="1">
            <a:off x="971550" y="3657600"/>
            <a:ext cx="103188" cy="103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22"/>
          <p:cNvSpPr>
            <a:spLocks noChangeArrowheads="1"/>
          </p:cNvSpPr>
          <p:nvPr/>
        </p:nvSpPr>
        <p:spPr bwMode="auto">
          <a:xfrm flipV="1">
            <a:off x="971550" y="447992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23"/>
          <p:cNvSpPr>
            <a:spLocks noChangeArrowheads="1"/>
          </p:cNvSpPr>
          <p:nvPr/>
        </p:nvSpPr>
        <p:spPr bwMode="auto">
          <a:xfrm flipV="1">
            <a:off x="1125538" y="406876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Oval 24"/>
          <p:cNvSpPr>
            <a:spLocks noChangeArrowheads="1"/>
          </p:cNvSpPr>
          <p:nvPr/>
        </p:nvSpPr>
        <p:spPr bwMode="auto">
          <a:xfrm flipV="1">
            <a:off x="169227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25"/>
          <p:cNvSpPr>
            <a:spLocks noChangeArrowheads="1"/>
          </p:cNvSpPr>
          <p:nvPr/>
        </p:nvSpPr>
        <p:spPr bwMode="auto">
          <a:xfrm flipV="1">
            <a:off x="1795463" y="4171950"/>
            <a:ext cx="101600"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Oval 26"/>
          <p:cNvSpPr>
            <a:spLocks noChangeArrowheads="1"/>
          </p:cNvSpPr>
          <p:nvPr/>
        </p:nvSpPr>
        <p:spPr bwMode="auto">
          <a:xfrm flipV="1">
            <a:off x="122872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27"/>
          <p:cNvSpPr>
            <a:spLocks noChangeArrowheads="1"/>
          </p:cNvSpPr>
          <p:nvPr/>
        </p:nvSpPr>
        <p:spPr bwMode="auto">
          <a:xfrm flipV="1">
            <a:off x="1331913" y="442912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Oval 28"/>
          <p:cNvSpPr>
            <a:spLocks noChangeArrowheads="1"/>
          </p:cNvSpPr>
          <p:nvPr/>
        </p:nvSpPr>
        <p:spPr bwMode="auto">
          <a:xfrm flipV="1">
            <a:off x="1331913" y="458311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29"/>
          <p:cNvSpPr>
            <a:spLocks noChangeArrowheads="1"/>
          </p:cNvSpPr>
          <p:nvPr/>
        </p:nvSpPr>
        <p:spPr bwMode="auto">
          <a:xfrm flipV="1">
            <a:off x="1846263" y="432593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Oval 30"/>
          <p:cNvSpPr>
            <a:spLocks noChangeArrowheads="1"/>
          </p:cNvSpPr>
          <p:nvPr/>
        </p:nvSpPr>
        <p:spPr bwMode="auto">
          <a:xfrm flipV="1">
            <a:off x="1639888" y="4121150"/>
            <a:ext cx="103187" cy="10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31"/>
          <p:cNvSpPr>
            <a:spLocks noChangeArrowheads="1"/>
          </p:cNvSpPr>
          <p:nvPr/>
        </p:nvSpPr>
        <p:spPr bwMode="auto">
          <a:xfrm flipV="1">
            <a:off x="1177925" y="4017963"/>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Oval 32"/>
          <p:cNvSpPr>
            <a:spLocks noChangeArrowheads="1"/>
          </p:cNvSpPr>
          <p:nvPr/>
        </p:nvSpPr>
        <p:spPr bwMode="auto">
          <a:xfrm flipV="1">
            <a:off x="1074738" y="3760788"/>
            <a:ext cx="103187" cy="1031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 name="Oval 33"/>
          <p:cNvSpPr>
            <a:spLocks noChangeArrowheads="1"/>
          </p:cNvSpPr>
          <p:nvPr/>
        </p:nvSpPr>
        <p:spPr bwMode="auto">
          <a:xfrm flipV="1">
            <a:off x="817563" y="3914775"/>
            <a:ext cx="103187" cy="103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8" name="Oval 34"/>
          <p:cNvSpPr>
            <a:spLocks noChangeArrowheads="1"/>
          </p:cNvSpPr>
          <p:nvPr/>
        </p:nvSpPr>
        <p:spPr bwMode="auto">
          <a:xfrm flipV="1">
            <a:off x="457200" y="3965575"/>
            <a:ext cx="103188" cy="1031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Oval 35"/>
          <p:cNvSpPr>
            <a:spLocks noChangeArrowheads="1"/>
          </p:cNvSpPr>
          <p:nvPr/>
        </p:nvSpPr>
        <p:spPr bwMode="auto">
          <a:xfrm flipV="1">
            <a:off x="2874963"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Oval 36"/>
          <p:cNvSpPr>
            <a:spLocks noChangeArrowheads="1"/>
          </p:cNvSpPr>
          <p:nvPr/>
        </p:nvSpPr>
        <p:spPr bwMode="auto">
          <a:xfrm flipV="1">
            <a:off x="3028950" y="3657600"/>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 name="Oval 37"/>
          <p:cNvSpPr>
            <a:spLocks noChangeArrowheads="1"/>
          </p:cNvSpPr>
          <p:nvPr/>
        </p:nvSpPr>
        <p:spPr bwMode="auto">
          <a:xfrm flipV="1">
            <a:off x="3028950" y="4479925"/>
            <a:ext cx="103188" cy="1031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38"/>
          <p:cNvSpPr>
            <a:spLocks noChangeArrowheads="1"/>
          </p:cNvSpPr>
          <p:nvPr/>
        </p:nvSpPr>
        <p:spPr bwMode="auto">
          <a:xfrm flipV="1">
            <a:off x="3182938" y="406876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Oval 39"/>
          <p:cNvSpPr>
            <a:spLocks noChangeArrowheads="1"/>
          </p:cNvSpPr>
          <p:nvPr/>
        </p:nvSpPr>
        <p:spPr bwMode="auto">
          <a:xfrm flipV="1">
            <a:off x="374967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Oval 40"/>
          <p:cNvSpPr>
            <a:spLocks noChangeArrowheads="1"/>
          </p:cNvSpPr>
          <p:nvPr/>
        </p:nvSpPr>
        <p:spPr bwMode="auto">
          <a:xfrm flipV="1">
            <a:off x="3852863" y="4171950"/>
            <a:ext cx="101600"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Oval 41"/>
          <p:cNvSpPr>
            <a:spLocks noChangeArrowheads="1"/>
          </p:cNvSpPr>
          <p:nvPr/>
        </p:nvSpPr>
        <p:spPr bwMode="auto">
          <a:xfrm flipV="1">
            <a:off x="3286125" y="4275138"/>
            <a:ext cx="103188" cy="10318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Oval 42"/>
          <p:cNvSpPr>
            <a:spLocks noChangeArrowheads="1"/>
          </p:cNvSpPr>
          <p:nvPr/>
        </p:nvSpPr>
        <p:spPr bwMode="auto">
          <a:xfrm flipV="1">
            <a:off x="3389313" y="4429125"/>
            <a:ext cx="103187" cy="1031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 name="Oval 43"/>
          <p:cNvSpPr>
            <a:spLocks noChangeArrowheads="1"/>
          </p:cNvSpPr>
          <p:nvPr/>
        </p:nvSpPr>
        <p:spPr bwMode="auto">
          <a:xfrm flipV="1">
            <a:off x="3389313" y="4583113"/>
            <a:ext cx="103187" cy="103187"/>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44"/>
          <p:cNvSpPr>
            <a:spLocks noChangeArrowheads="1"/>
          </p:cNvSpPr>
          <p:nvPr/>
        </p:nvSpPr>
        <p:spPr bwMode="auto">
          <a:xfrm flipV="1">
            <a:off x="3903663" y="432593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45"/>
          <p:cNvSpPr>
            <a:spLocks noChangeArrowheads="1"/>
          </p:cNvSpPr>
          <p:nvPr/>
        </p:nvSpPr>
        <p:spPr bwMode="auto">
          <a:xfrm flipV="1">
            <a:off x="3697288" y="4121150"/>
            <a:ext cx="103187" cy="10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46"/>
          <p:cNvSpPr>
            <a:spLocks noChangeArrowheads="1"/>
          </p:cNvSpPr>
          <p:nvPr/>
        </p:nvSpPr>
        <p:spPr bwMode="auto">
          <a:xfrm flipV="1">
            <a:off x="3235325" y="4017963"/>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47"/>
          <p:cNvSpPr>
            <a:spLocks noChangeArrowheads="1"/>
          </p:cNvSpPr>
          <p:nvPr/>
        </p:nvSpPr>
        <p:spPr bwMode="auto">
          <a:xfrm flipV="1">
            <a:off x="3132138"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48"/>
          <p:cNvSpPr>
            <a:spLocks noChangeArrowheads="1"/>
          </p:cNvSpPr>
          <p:nvPr/>
        </p:nvSpPr>
        <p:spPr bwMode="auto">
          <a:xfrm flipV="1">
            <a:off x="2874963" y="391477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Oval 49"/>
          <p:cNvSpPr>
            <a:spLocks noChangeArrowheads="1"/>
          </p:cNvSpPr>
          <p:nvPr/>
        </p:nvSpPr>
        <p:spPr bwMode="auto">
          <a:xfrm flipV="1">
            <a:off x="2514600" y="396557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50"/>
          <p:cNvSpPr>
            <a:spLocks noChangeArrowheads="1"/>
          </p:cNvSpPr>
          <p:nvPr/>
        </p:nvSpPr>
        <p:spPr bwMode="auto">
          <a:xfrm flipV="1">
            <a:off x="4932363"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Oval 51"/>
          <p:cNvSpPr>
            <a:spLocks noChangeArrowheads="1"/>
          </p:cNvSpPr>
          <p:nvPr/>
        </p:nvSpPr>
        <p:spPr bwMode="auto">
          <a:xfrm flipV="1">
            <a:off x="5086350" y="3657600"/>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52"/>
          <p:cNvSpPr>
            <a:spLocks noChangeArrowheads="1"/>
          </p:cNvSpPr>
          <p:nvPr/>
        </p:nvSpPr>
        <p:spPr bwMode="auto">
          <a:xfrm flipV="1">
            <a:off x="5086350" y="447992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53"/>
          <p:cNvSpPr>
            <a:spLocks noChangeArrowheads="1"/>
          </p:cNvSpPr>
          <p:nvPr/>
        </p:nvSpPr>
        <p:spPr bwMode="auto">
          <a:xfrm flipV="1">
            <a:off x="5240338" y="406876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Oval 54"/>
          <p:cNvSpPr>
            <a:spLocks noChangeArrowheads="1"/>
          </p:cNvSpPr>
          <p:nvPr/>
        </p:nvSpPr>
        <p:spPr bwMode="auto">
          <a:xfrm flipV="1">
            <a:off x="5807075" y="4275138"/>
            <a:ext cx="103188" cy="103187"/>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Oval 55"/>
          <p:cNvSpPr>
            <a:spLocks noChangeArrowheads="1"/>
          </p:cNvSpPr>
          <p:nvPr/>
        </p:nvSpPr>
        <p:spPr bwMode="auto">
          <a:xfrm flipV="1">
            <a:off x="5910263" y="4171950"/>
            <a:ext cx="101600" cy="103188"/>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Oval 56"/>
          <p:cNvSpPr>
            <a:spLocks noChangeArrowheads="1"/>
          </p:cNvSpPr>
          <p:nvPr/>
        </p:nvSpPr>
        <p:spPr bwMode="auto">
          <a:xfrm flipV="1">
            <a:off x="534352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 name="Oval 57"/>
          <p:cNvSpPr>
            <a:spLocks noChangeArrowheads="1"/>
          </p:cNvSpPr>
          <p:nvPr/>
        </p:nvSpPr>
        <p:spPr bwMode="auto">
          <a:xfrm flipV="1">
            <a:off x="5446713" y="442912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Oval 58"/>
          <p:cNvSpPr>
            <a:spLocks noChangeArrowheads="1"/>
          </p:cNvSpPr>
          <p:nvPr/>
        </p:nvSpPr>
        <p:spPr bwMode="auto">
          <a:xfrm flipV="1">
            <a:off x="5446713" y="458311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Oval 59"/>
          <p:cNvSpPr>
            <a:spLocks noChangeArrowheads="1"/>
          </p:cNvSpPr>
          <p:nvPr/>
        </p:nvSpPr>
        <p:spPr bwMode="auto">
          <a:xfrm flipV="1">
            <a:off x="5961063" y="4325938"/>
            <a:ext cx="103187" cy="103187"/>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4" name="Oval 60"/>
          <p:cNvSpPr>
            <a:spLocks noChangeArrowheads="1"/>
          </p:cNvSpPr>
          <p:nvPr/>
        </p:nvSpPr>
        <p:spPr bwMode="auto">
          <a:xfrm flipV="1">
            <a:off x="5754688" y="4121150"/>
            <a:ext cx="103187" cy="1016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Oval 61"/>
          <p:cNvSpPr>
            <a:spLocks noChangeArrowheads="1"/>
          </p:cNvSpPr>
          <p:nvPr/>
        </p:nvSpPr>
        <p:spPr bwMode="auto">
          <a:xfrm flipV="1">
            <a:off x="5292725" y="4017963"/>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6" name="Oval 62"/>
          <p:cNvSpPr>
            <a:spLocks noChangeArrowheads="1"/>
          </p:cNvSpPr>
          <p:nvPr/>
        </p:nvSpPr>
        <p:spPr bwMode="auto">
          <a:xfrm flipV="1">
            <a:off x="5189538"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7" name="Oval 63"/>
          <p:cNvSpPr>
            <a:spLocks noChangeArrowheads="1"/>
          </p:cNvSpPr>
          <p:nvPr/>
        </p:nvSpPr>
        <p:spPr bwMode="auto">
          <a:xfrm flipV="1">
            <a:off x="4932363" y="391477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8" name="Oval 64"/>
          <p:cNvSpPr>
            <a:spLocks noChangeArrowheads="1"/>
          </p:cNvSpPr>
          <p:nvPr/>
        </p:nvSpPr>
        <p:spPr bwMode="auto">
          <a:xfrm flipV="1">
            <a:off x="4572000" y="396557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9" name="Oval 65"/>
          <p:cNvSpPr>
            <a:spLocks noChangeArrowheads="1"/>
          </p:cNvSpPr>
          <p:nvPr/>
        </p:nvSpPr>
        <p:spPr bwMode="auto">
          <a:xfrm flipV="1">
            <a:off x="6913563"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Oval 66"/>
          <p:cNvSpPr>
            <a:spLocks noChangeArrowheads="1"/>
          </p:cNvSpPr>
          <p:nvPr/>
        </p:nvSpPr>
        <p:spPr bwMode="auto">
          <a:xfrm flipV="1">
            <a:off x="7067550" y="3657600"/>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1" name="Oval 67"/>
          <p:cNvSpPr>
            <a:spLocks noChangeArrowheads="1"/>
          </p:cNvSpPr>
          <p:nvPr/>
        </p:nvSpPr>
        <p:spPr bwMode="auto">
          <a:xfrm flipV="1">
            <a:off x="7067550" y="447992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 name="Oval 68"/>
          <p:cNvSpPr>
            <a:spLocks noChangeArrowheads="1"/>
          </p:cNvSpPr>
          <p:nvPr/>
        </p:nvSpPr>
        <p:spPr bwMode="auto">
          <a:xfrm flipV="1">
            <a:off x="7221538" y="4068763"/>
            <a:ext cx="103187" cy="1031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 name="Oval 69"/>
          <p:cNvSpPr>
            <a:spLocks noChangeArrowheads="1"/>
          </p:cNvSpPr>
          <p:nvPr/>
        </p:nvSpPr>
        <p:spPr bwMode="auto">
          <a:xfrm flipV="1">
            <a:off x="778827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Oval 70"/>
          <p:cNvSpPr>
            <a:spLocks noChangeArrowheads="1"/>
          </p:cNvSpPr>
          <p:nvPr/>
        </p:nvSpPr>
        <p:spPr bwMode="auto">
          <a:xfrm flipV="1">
            <a:off x="7891463" y="4171950"/>
            <a:ext cx="101600"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Oval 71"/>
          <p:cNvSpPr>
            <a:spLocks noChangeArrowheads="1"/>
          </p:cNvSpPr>
          <p:nvPr/>
        </p:nvSpPr>
        <p:spPr bwMode="auto">
          <a:xfrm flipV="1">
            <a:off x="7324725" y="4275138"/>
            <a:ext cx="103188"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Oval 72"/>
          <p:cNvSpPr>
            <a:spLocks noChangeArrowheads="1"/>
          </p:cNvSpPr>
          <p:nvPr/>
        </p:nvSpPr>
        <p:spPr bwMode="auto">
          <a:xfrm flipV="1">
            <a:off x="7427913" y="442912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Oval 73"/>
          <p:cNvSpPr>
            <a:spLocks noChangeArrowheads="1"/>
          </p:cNvSpPr>
          <p:nvPr/>
        </p:nvSpPr>
        <p:spPr bwMode="auto">
          <a:xfrm flipV="1">
            <a:off x="7427913" y="4583113"/>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Oval 74"/>
          <p:cNvSpPr>
            <a:spLocks noChangeArrowheads="1"/>
          </p:cNvSpPr>
          <p:nvPr/>
        </p:nvSpPr>
        <p:spPr bwMode="auto">
          <a:xfrm flipV="1">
            <a:off x="7942263" y="432593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Oval 75"/>
          <p:cNvSpPr>
            <a:spLocks noChangeArrowheads="1"/>
          </p:cNvSpPr>
          <p:nvPr/>
        </p:nvSpPr>
        <p:spPr bwMode="auto">
          <a:xfrm flipV="1">
            <a:off x="7735888" y="4121150"/>
            <a:ext cx="103187" cy="10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Oval 76"/>
          <p:cNvSpPr>
            <a:spLocks noChangeArrowheads="1"/>
          </p:cNvSpPr>
          <p:nvPr/>
        </p:nvSpPr>
        <p:spPr bwMode="auto">
          <a:xfrm flipV="1">
            <a:off x="7273925" y="4017963"/>
            <a:ext cx="103188" cy="1031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Oval 77"/>
          <p:cNvSpPr>
            <a:spLocks noChangeArrowheads="1"/>
          </p:cNvSpPr>
          <p:nvPr/>
        </p:nvSpPr>
        <p:spPr bwMode="auto">
          <a:xfrm flipV="1">
            <a:off x="7170738" y="3760788"/>
            <a:ext cx="103187" cy="1031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Oval 78"/>
          <p:cNvSpPr>
            <a:spLocks noChangeArrowheads="1"/>
          </p:cNvSpPr>
          <p:nvPr/>
        </p:nvSpPr>
        <p:spPr bwMode="auto">
          <a:xfrm flipV="1">
            <a:off x="6913563" y="3914775"/>
            <a:ext cx="103187"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Oval 79"/>
          <p:cNvSpPr>
            <a:spLocks noChangeArrowheads="1"/>
          </p:cNvSpPr>
          <p:nvPr/>
        </p:nvSpPr>
        <p:spPr bwMode="auto">
          <a:xfrm flipV="1">
            <a:off x="6553200" y="3965575"/>
            <a:ext cx="103188" cy="1031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 name="Line 80"/>
          <p:cNvSpPr>
            <a:spLocks noChangeShapeType="1"/>
          </p:cNvSpPr>
          <p:nvPr/>
        </p:nvSpPr>
        <p:spPr bwMode="auto">
          <a:xfrm flipH="1">
            <a:off x="609600" y="3657600"/>
            <a:ext cx="914400" cy="68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5" name="Line 81"/>
          <p:cNvSpPr>
            <a:spLocks noChangeShapeType="1"/>
          </p:cNvSpPr>
          <p:nvPr/>
        </p:nvSpPr>
        <p:spPr bwMode="auto">
          <a:xfrm>
            <a:off x="2667000" y="41910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6" name="Line 82"/>
          <p:cNvSpPr>
            <a:spLocks noChangeShapeType="1"/>
          </p:cNvSpPr>
          <p:nvPr/>
        </p:nvSpPr>
        <p:spPr bwMode="auto">
          <a:xfrm flipH="1">
            <a:off x="5638800" y="3733800"/>
            <a:ext cx="76200" cy="1219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7" name="Line 83"/>
          <p:cNvSpPr>
            <a:spLocks noChangeShapeType="1"/>
          </p:cNvSpPr>
          <p:nvPr/>
        </p:nvSpPr>
        <p:spPr bwMode="auto">
          <a:xfrm flipH="1">
            <a:off x="7162800" y="3505200"/>
            <a:ext cx="22860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43" name="Group 84"/>
          <p:cNvGrpSpPr>
            <a:grpSpLocks/>
          </p:cNvGrpSpPr>
          <p:nvPr/>
        </p:nvGrpSpPr>
        <p:grpSpPr bwMode="auto">
          <a:xfrm>
            <a:off x="6324600" y="4876800"/>
            <a:ext cx="1981200" cy="1676400"/>
            <a:chOff x="1680" y="1632"/>
            <a:chExt cx="2304" cy="1920"/>
          </a:xfrm>
        </p:grpSpPr>
        <p:grpSp>
          <p:nvGrpSpPr>
            <p:cNvPr id="144" name="Group 85"/>
            <p:cNvGrpSpPr>
              <a:grpSpLocks/>
            </p:cNvGrpSpPr>
            <p:nvPr/>
          </p:nvGrpSpPr>
          <p:grpSpPr bwMode="auto">
            <a:xfrm>
              <a:off x="1680" y="1632"/>
              <a:ext cx="1920" cy="1920"/>
              <a:chOff x="3936" y="1008"/>
              <a:chExt cx="1200" cy="1200"/>
            </a:xfrm>
          </p:grpSpPr>
          <p:sp>
            <p:nvSpPr>
              <p:cNvPr id="162" name="Line 86"/>
              <p:cNvSpPr>
                <a:spLocks noChangeShapeType="1"/>
              </p:cNvSpPr>
              <p:nvPr/>
            </p:nvSpPr>
            <p:spPr bwMode="auto">
              <a:xfrm flipH="1">
                <a:off x="4320" y="1440"/>
                <a:ext cx="48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3" name="Line 87"/>
              <p:cNvSpPr>
                <a:spLocks noChangeShapeType="1"/>
              </p:cNvSpPr>
              <p:nvPr/>
            </p:nvSpPr>
            <p:spPr bwMode="auto">
              <a:xfrm>
                <a:off x="4320" y="1632"/>
                <a:ext cx="48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4" name="Line 88"/>
              <p:cNvSpPr>
                <a:spLocks noChangeShapeType="1"/>
              </p:cNvSpPr>
              <p:nvPr/>
            </p:nvSpPr>
            <p:spPr bwMode="auto">
              <a:xfrm>
                <a:off x="4800" y="1728"/>
                <a:ext cx="336"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5" name="Line 89"/>
              <p:cNvSpPr>
                <a:spLocks noChangeShapeType="1"/>
              </p:cNvSpPr>
              <p:nvPr/>
            </p:nvSpPr>
            <p:spPr bwMode="auto">
              <a:xfrm flipV="1">
                <a:off x="4800" y="1008"/>
                <a:ext cx="192"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66" name="Line 90"/>
              <p:cNvSpPr>
                <a:spLocks noChangeShapeType="1"/>
              </p:cNvSpPr>
              <p:nvPr/>
            </p:nvSpPr>
            <p:spPr bwMode="auto">
              <a:xfrm flipH="1">
                <a:off x="3936" y="1632"/>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45" name="Group 91"/>
            <p:cNvGrpSpPr>
              <a:grpSpLocks/>
            </p:cNvGrpSpPr>
            <p:nvPr/>
          </p:nvGrpSpPr>
          <p:grpSpPr bwMode="auto">
            <a:xfrm>
              <a:off x="1757" y="1939"/>
              <a:ext cx="2227" cy="1536"/>
              <a:chOff x="1757" y="1939"/>
              <a:chExt cx="2227" cy="1536"/>
            </a:xfrm>
          </p:grpSpPr>
          <p:sp>
            <p:nvSpPr>
              <p:cNvPr id="146" name="Oval 92"/>
              <p:cNvSpPr>
                <a:spLocks noChangeArrowheads="1"/>
              </p:cNvSpPr>
              <p:nvPr/>
            </p:nvSpPr>
            <p:spPr bwMode="auto">
              <a:xfrm flipV="1">
                <a:off x="2295" y="2093"/>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7" name="Oval 93"/>
              <p:cNvSpPr>
                <a:spLocks noChangeArrowheads="1"/>
              </p:cNvSpPr>
              <p:nvPr/>
            </p:nvSpPr>
            <p:spPr bwMode="auto">
              <a:xfrm flipV="1">
                <a:off x="2525" y="1939"/>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8" name="Oval 94"/>
              <p:cNvSpPr>
                <a:spLocks noChangeArrowheads="1"/>
              </p:cNvSpPr>
              <p:nvPr/>
            </p:nvSpPr>
            <p:spPr bwMode="auto">
              <a:xfrm flipV="1">
                <a:off x="2525" y="3168"/>
                <a:ext cx="154"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9" name="Oval 95"/>
              <p:cNvSpPr>
                <a:spLocks noChangeArrowheads="1"/>
              </p:cNvSpPr>
              <p:nvPr/>
            </p:nvSpPr>
            <p:spPr bwMode="auto">
              <a:xfrm flipV="1">
                <a:off x="2755" y="2553"/>
                <a:ext cx="154" cy="15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0" name="Oval 96"/>
              <p:cNvSpPr>
                <a:spLocks noChangeArrowheads="1"/>
              </p:cNvSpPr>
              <p:nvPr/>
            </p:nvSpPr>
            <p:spPr bwMode="auto">
              <a:xfrm flipV="1">
                <a:off x="3600" y="2861"/>
                <a:ext cx="154" cy="15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1" name="Oval 97"/>
              <p:cNvSpPr>
                <a:spLocks noChangeArrowheads="1"/>
              </p:cNvSpPr>
              <p:nvPr/>
            </p:nvSpPr>
            <p:spPr bwMode="auto">
              <a:xfrm flipV="1">
                <a:off x="3754" y="2707"/>
                <a:ext cx="153"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2" name="Line 98"/>
              <p:cNvSpPr>
                <a:spLocks noChangeShapeType="1"/>
              </p:cNvSpPr>
              <p:nvPr/>
            </p:nvSpPr>
            <p:spPr bwMode="auto">
              <a:xfrm flipV="1">
                <a:off x="3062" y="2323"/>
                <a:ext cx="0" cy="4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3" name="Oval 99"/>
              <p:cNvSpPr>
                <a:spLocks noChangeArrowheads="1"/>
              </p:cNvSpPr>
              <p:nvPr/>
            </p:nvSpPr>
            <p:spPr bwMode="auto">
              <a:xfrm flipV="1">
                <a:off x="2909" y="2861"/>
                <a:ext cx="153"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 name="Oval 100"/>
              <p:cNvSpPr>
                <a:spLocks noChangeArrowheads="1"/>
              </p:cNvSpPr>
              <p:nvPr/>
            </p:nvSpPr>
            <p:spPr bwMode="auto">
              <a:xfrm flipV="1">
                <a:off x="3062" y="3091"/>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5" name="Oval 101"/>
              <p:cNvSpPr>
                <a:spLocks noChangeArrowheads="1"/>
              </p:cNvSpPr>
              <p:nvPr/>
            </p:nvSpPr>
            <p:spPr bwMode="auto">
              <a:xfrm flipV="1">
                <a:off x="3062" y="3321"/>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6" name="Oval 102"/>
              <p:cNvSpPr>
                <a:spLocks noChangeArrowheads="1"/>
              </p:cNvSpPr>
              <p:nvPr/>
            </p:nvSpPr>
            <p:spPr bwMode="auto">
              <a:xfrm flipV="1">
                <a:off x="3830" y="2937"/>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7" name="Oval 103"/>
              <p:cNvSpPr>
                <a:spLocks noChangeArrowheads="1"/>
              </p:cNvSpPr>
              <p:nvPr/>
            </p:nvSpPr>
            <p:spPr bwMode="auto">
              <a:xfrm flipV="1">
                <a:off x="3523" y="2630"/>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8" name="Oval 104"/>
              <p:cNvSpPr>
                <a:spLocks noChangeArrowheads="1"/>
              </p:cNvSpPr>
              <p:nvPr/>
            </p:nvSpPr>
            <p:spPr bwMode="auto">
              <a:xfrm flipV="1">
                <a:off x="2832" y="2477"/>
                <a:ext cx="154" cy="15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9" name="Oval 105"/>
              <p:cNvSpPr>
                <a:spLocks noChangeArrowheads="1"/>
              </p:cNvSpPr>
              <p:nvPr/>
            </p:nvSpPr>
            <p:spPr bwMode="auto">
              <a:xfrm flipV="1">
                <a:off x="2679" y="2093"/>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0" name="Oval 106"/>
              <p:cNvSpPr>
                <a:spLocks noChangeArrowheads="1"/>
              </p:cNvSpPr>
              <p:nvPr/>
            </p:nvSpPr>
            <p:spPr bwMode="auto">
              <a:xfrm flipV="1">
                <a:off x="2295" y="2323"/>
                <a:ext cx="153"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1" name="Oval 107"/>
              <p:cNvSpPr>
                <a:spLocks noChangeArrowheads="1"/>
              </p:cNvSpPr>
              <p:nvPr/>
            </p:nvSpPr>
            <p:spPr bwMode="auto">
              <a:xfrm flipV="1">
                <a:off x="1757" y="2400"/>
                <a:ext cx="154"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167" name="Rectangle 108"/>
          <p:cNvSpPr>
            <a:spLocks noChangeArrowheads="1"/>
          </p:cNvSpPr>
          <p:nvPr/>
        </p:nvSpPr>
        <p:spPr bwMode="auto">
          <a:xfrm>
            <a:off x="7620000" y="4800600"/>
            <a:ext cx="13589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b="1" dirty="0"/>
              <a:t>Real Problem</a:t>
            </a:r>
          </a:p>
        </p:txBody>
      </p:sp>
    </p:spTree>
    <p:extLst>
      <p:ext uri="{BB962C8B-B14F-4D97-AF65-F5344CB8AC3E}">
        <p14:creationId xmlns:p14="http://schemas.microsoft.com/office/powerpoint/2010/main" val="406812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9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13" grpId="0" animBg="1"/>
      <p:bldP spid="16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t>
            </a:r>
            <a:r>
              <a:rPr lang="en-US" dirty="0" err="1" smtClean="0"/>
              <a:t>Vs</a:t>
            </a:r>
            <a:r>
              <a:rPr lang="en-US" dirty="0" smtClean="0"/>
              <a:t>-All</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Assumption: </a:t>
            </a:r>
            <a:r>
              <a:rPr lang="en-US" sz="2000" dirty="0" smtClean="0"/>
              <a:t>There is a separation between </a:t>
            </a:r>
            <a:r>
              <a:rPr lang="en-US" sz="2000" dirty="0" smtClean="0">
                <a:solidFill>
                  <a:srgbClr val="0000FF"/>
                </a:solidFill>
              </a:rPr>
              <a:t>every pair </a:t>
            </a:r>
            <a:r>
              <a:rPr lang="en-US" sz="2000" dirty="0" smtClean="0"/>
              <a:t>of classes using a binary classifier in the hypothesis space.</a:t>
            </a:r>
          </a:p>
          <a:p>
            <a:r>
              <a:rPr lang="en-US" sz="2000" dirty="0" smtClean="0">
                <a:solidFill>
                  <a:srgbClr val="0000FF"/>
                </a:solidFill>
              </a:rPr>
              <a:t>Learning:</a:t>
            </a:r>
            <a:r>
              <a:rPr lang="en-US" sz="2000" dirty="0" smtClean="0"/>
              <a:t> Decomposed to learning </a:t>
            </a:r>
            <a:r>
              <a:rPr lang="en-US" sz="2000" dirty="0" smtClean="0">
                <a:solidFill>
                  <a:srgbClr val="FF0000"/>
                </a:solidFill>
              </a:rPr>
              <a:t>[k choose 2] ~ </a:t>
            </a:r>
            <a:r>
              <a:rPr lang="en-US" sz="2000" dirty="0" smtClean="0">
                <a:solidFill>
                  <a:srgbClr val="FF0000"/>
                </a:solidFill>
                <a:latin typeface="Calibri"/>
              </a:rPr>
              <a:t>k</a:t>
            </a:r>
            <a:r>
              <a:rPr lang="en-US" sz="2000" baseline="30000" dirty="0" smtClean="0">
                <a:solidFill>
                  <a:srgbClr val="FF0000"/>
                </a:solidFill>
                <a:latin typeface="Calibri"/>
              </a:rPr>
              <a:t>2</a:t>
            </a:r>
            <a:r>
              <a:rPr lang="en-US" sz="2000" dirty="0" smtClean="0">
                <a:solidFill>
                  <a:srgbClr val="FF0000"/>
                </a:solidFill>
              </a:rPr>
              <a:t> </a:t>
            </a:r>
            <a:r>
              <a:rPr lang="en-US" sz="2000" dirty="0" smtClean="0"/>
              <a:t>independent binary classifiers, one corresponding to each pair of class labels. For the pair </a:t>
            </a:r>
            <a:r>
              <a:rPr lang="en-US" sz="2000" dirty="0" smtClean="0">
                <a:solidFill>
                  <a:srgbClr val="0000FF"/>
                </a:solidFill>
              </a:rPr>
              <a:t>(</a:t>
            </a:r>
            <a:r>
              <a:rPr lang="en-US" sz="2000" dirty="0" err="1" smtClean="0">
                <a:solidFill>
                  <a:srgbClr val="0000FF"/>
                </a:solidFill>
              </a:rPr>
              <a:t>i</a:t>
            </a:r>
            <a:r>
              <a:rPr lang="en-US" sz="2000" dirty="0" smtClean="0">
                <a:solidFill>
                  <a:srgbClr val="0000FF"/>
                </a:solidFill>
              </a:rPr>
              <a:t>, j):</a:t>
            </a:r>
            <a:endParaRPr lang="en-US" sz="1600" dirty="0" smtClean="0">
              <a:solidFill>
                <a:srgbClr val="0000FF"/>
              </a:solidFill>
            </a:endParaRPr>
          </a:p>
          <a:p>
            <a:pPr lvl="1"/>
            <a:r>
              <a:rPr lang="en-US" sz="1800" dirty="0" smtClean="0">
                <a:solidFill>
                  <a:schemeClr val="accent1">
                    <a:lumMod val="75000"/>
                  </a:schemeClr>
                </a:solidFill>
              </a:rPr>
              <a:t>Positive example: </a:t>
            </a:r>
            <a:r>
              <a:rPr lang="en-US" sz="1800" dirty="0" smtClean="0"/>
              <a:t>all </a:t>
            </a:r>
            <a:r>
              <a:rPr lang="en-US" sz="1800" dirty="0" err="1" smtClean="0"/>
              <a:t>exampels</a:t>
            </a:r>
            <a:r>
              <a:rPr lang="en-US" sz="1800" dirty="0" smtClean="0"/>
              <a:t> with label </a:t>
            </a:r>
            <a:r>
              <a:rPr lang="en-US" sz="1800" dirty="0" err="1" smtClean="0">
                <a:solidFill>
                  <a:srgbClr val="0000FF"/>
                </a:solidFill>
              </a:rPr>
              <a:t>i</a:t>
            </a:r>
            <a:endParaRPr lang="en-US" sz="1800" dirty="0" smtClean="0">
              <a:solidFill>
                <a:srgbClr val="0000FF"/>
              </a:solidFill>
            </a:endParaRPr>
          </a:p>
          <a:p>
            <a:pPr lvl="1"/>
            <a:r>
              <a:rPr lang="en-US" sz="1800" dirty="0" smtClean="0">
                <a:solidFill>
                  <a:schemeClr val="accent1">
                    <a:lumMod val="75000"/>
                  </a:schemeClr>
                </a:solidFill>
              </a:rPr>
              <a:t>Negative examples: </a:t>
            </a:r>
            <a:r>
              <a:rPr lang="en-US" sz="1800" dirty="0" smtClean="0"/>
              <a:t>all examples with label </a:t>
            </a:r>
            <a:r>
              <a:rPr lang="en-US" sz="1800" dirty="0" smtClean="0">
                <a:solidFill>
                  <a:srgbClr val="0000FF"/>
                </a:solidFill>
              </a:rPr>
              <a:t>j </a:t>
            </a:r>
            <a:r>
              <a:rPr lang="en-US" sz="1800" dirty="0" smtClean="0"/>
              <a:t> </a:t>
            </a:r>
          </a:p>
          <a:p>
            <a:r>
              <a:rPr lang="en-US" sz="2000" dirty="0" smtClean="0">
                <a:solidFill>
                  <a:srgbClr val="0000FF"/>
                </a:solidFill>
              </a:rPr>
              <a:t>Decision: </a:t>
            </a:r>
            <a:r>
              <a:rPr lang="en-US" sz="2000" dirty="0" smtClean="0"/>
              <a:t>More involved, since output of binary classifier may not cohere. Each label gets k-1 votes.</a:t>
            </a:r>
          </a:p>
          <a:p>
            <a:r>
              <a:rPr lang="en-US" sz="2000" dirty="0" smtClean="0">
                <a:solidFill>
                  <a:srgbClr val="0000FF"/>
                </a:solidFill>
              </a:rPr>
              <a:t>Decision Options: </a:t>
            </a:r>
          </a:p>
          <a:p>
            <a:pPr lvl="1"/>
            <a:r>
              <a:rPr lang="en-US" sz="1800" dirty="0" smtClean="0">
                <a:solidFill>
                  <a:schemeClr val="accent1">
                    <a:lumMod val="75000"/>
                  </a:schemeClr>
                </a:solidFill>
              </a:rPr>
              <a:t>Majority: </a:t>
            </a:r>
            <a:r>
              <a:rPr lang="en-US" sz="1800" dirty="0" smtClean="0"/>
              <a:t>classify example x to take label </a:t>
            </a:r>
            <a:r>
              <a:rPr lang="en-US" sz="1800" dirty="0" err="1" smtClean="0">
                <a:solidFill>
                  <a:srgbClr val="0000FF"/>
                </a:solidFill>
              </a:rPr>
              <a:t>i</a:t>
            </a:r>
            <a:r>
              <a:rPr lang="en-US" sz="1800" dirty="0" smtClean="0">
                <a:solidFill>
                  <a:srgbClr val="FF0000"/>
                </a:solidFill>
              </a:rPr>
              <a:t> </a:t>
            </a:r>
            <a:r>
              <a:rPr lang="en-US" sz="1800" dirty="0" smtClean="0"/>
              <a:t>if </a:t>
            </a:r>
            <a:r>
              <a:rPr lang="en-US" sz="1800" dirty="0" err="1" smtClean="0">
                <a:solidFill>
                  <a:srgbClr val="0000FF"/>
                </a:solidFill>
              </a:rPr>
              <a:t>i</a:t>
            </a:r>
            <a:r>
              <a:rPr lang="en-US" sz="1800" dirty="0" smtClean="0"/>
              <a:t> wins on x more often than</a:t>
            </a:r>
            <a:r>
              <a:rPr lang="en-US" sz="1800" dirty="0" smtClean="0">
                <a:solidFill>
                  <a:srgbClr val="0000FF"/>
                </a:solidFill>
              </a:rPr>
              <a:t> j </a:t>
            </a:r>
            <a:r>
              <a:rPr lang="en-US" sz="1800" dirty="0" smtClean="0"/>
              <a:t>(j=1,…k) </a:t>
            </a:r>
          </a:p>
          <a:p>
            <a:pPr lvl="1"/>
            <a:r>
              <a:rPr lang="en-US" sz="1800" dirty="0" smtClean="0">
                <a:solidFill>
                  <a:srgbClr val="0000FF"/>
                </a:solidFill>
              </a:rPr>
              <a:t>A tournament: </a:t>
            </a:r>
            <a:r>
              <a:rPr lang="en-US" sz="1800" dirty="0" smtClean="0"/>
              <a:t>start with n/2 pairs; continue with winners .</a:t>
            </a:r>
            <a:endParaRPr lang="en-US" sz="400" b="1" dirty="0"/>
          </a:p>
          <a:p>
            <a:endParaRPr lang="en-US" dirty="0"/>
          </a:p>
        </p:txBody>
      </p:sp>
    </p:spTree>
    <p:extLst>
      <p:ext uri="{BB962C8B-B14F-4D97-AF65-F5344CB8AC3E}">
        <p14:creationId xmlns:p14="http://schemas.microsoft.com/office/powerpoint/2010/main" val="365104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2800" dirty="0"/>
              <a:t>Learning via All-Verses-All (</a:t>
            </a:r>
            <a:r>
              <a:rPr lang="en-US" sz="2800" dirty="0" err="1"/>
              <a:t>AvA</a:t>
            </a:r>
            <a:r>
              <a:rPr lang="en-US" sz="2800" dirty="0"/>
              <a:t>) Assumption</a:t>
            </a:r>
          </a:p>
        </p:txBody>
      </p:sp>
      <p:sp>
        <p:nvSpPr>
          <p:cNvPr id="171011" name="Rectangle 3"/>
          <p:cNvSpPr>
            <a:spLocks noGrp="1" noChangeArrowheads="1"/>
          </p:cNvSpPr>
          <p:nvPr>
            <p:ph type="body" idx="1"/>
          </p:nvPr>
        </p:nvSpPr>
        <p:spPr>
          <a:xfrm>
            <a:off x="457200" y="1600200"/>
            <a:ext cx="8229600" cy="3048000"/>
          </a:xfrm>
          <a:ln/>
          <a:extLst>
            <a:ext uri="{91240B29-F687-4f45-9708-019B960494DF}">
              <a14:hiddenLine xmlns:a14="http://schemas.microsoft.com/office/drawing/2010/main" xmlns="" w="9525">
                <a:solidFill>
                  <a:schemeClr val="accent1"/>
                </a:solidFill>
                <a:miter lim="800000"/>
                <a:headEnd/>
                <a:tailEnd/>
              </a14:hiddenLine>
            </a:ext>
          </a:extLst>
        </p:spPr>
        <p:txBody>
          <a:bodyPr/>
          <a:lstStyle/>
          <a:p>
            <a:r>
              <a:rPr lang="en-US" sz="2000" dirty="0"/>
              <a:t>Find </a:t>
            </a:r>
            <a:r>
              <a:rPr lang="en-US" sz="2000" dirty="0" err="1"/>
              <a:t>v</a:t>
            </a:r>
            <a:r>
              <a:rPr lang="en-US" sz="2000" b="1" baseline="-25000" dirty="0" err="1">
                <a:solidFill>
                  <a:srgbClr val="FF0000"/>
                </a:solidFill>
              </a:rPr>
              <a:t>r</a:t>
            </a:r>
            <a:r>
              <a:rPr lang="en-US" sz="2000" b="1" baseline="-25000" dirty="0" err="1">
                <a:solidFill>
                  <a:srgbClr val="0000FF"/>
                </a:solidFill>
              </a:rPr>
              <a:t>b</a:t>
            </a:r>
            <a:r>
              <a:rPr lang="en-US" sz="2000" dirty="0" err="1"/>
              <a:t>,v</a:t>
            </a:r>
            <a:r>
              <a:rPr lang="en-US" sz="2000" b="1" baseline="-25000" dirty="0" err="1">
                <a:solidFill>
                  <a:srgbClr val="FF0000"/>
                </a:solidFill>
              </a:rPr>
              <a:t>r</a:t>
            </a:r>
            <a:r>
              <a:rPr lang="en-US" sz="2000" b="1" baseline="-25000" dirty="0" err="1">
                <a:solidFill>
                  <a:srgbClr val="008000"/>
                </a:solidFill>
              </a:rPr>
              <a:t>g</a:t>
            </a:r>
            <a:r>
              <a:rPr lang="en-US" sz="2000" dirty="0" err="1"/>
              <a:t>,v</a:t>
            </a:r>
            <a:r>
              <a:rPr lang="en-US" sz="2000" b="1" baseline="-25000" dirty="0" err="1">
                <a:solidFill>
                  <a:srgbClr val="FF0000"/>
                </a:solidFill>
              </a:rPr>
              <a:t>r</a:t>
            </a:r>
            <a:r>
              <a:rPr lang="en-US" sz="2000" b="1" baseline="-25000" dirty="0" err="1">
                <a:solidFill>
                  <a:srgbClr val="FF9900"/>
                </a:solidFill>
              </a:rPr>
              <a:t>y</a:t>
            </a:r>
            <a:r>
              <a:rPr lang="en-US" sz="2000" dirty="0" err="1"/>
              <a:t>,v</a:t>
            </a:r>
            <a:r>
              <a:rPr lang="en-US" sz="2000" b="1" baseline="-25000" dirty="0" err="1">
                <a:solidFill>
                  <a:srgbClr val="0000FF"/>
                </a:solidFill>
              </a:rPr>
              <a:t>b</a:t>
            </a:r>
            <a:r>
              <a:rPr lang="en-US" sz="2000" b="1" baseline="-25000" dirty="0" err="1">
                <a:solidFill>
                  <a:srgbClr val="008000"/>
                </a:solidFill>
              </a:rPr>
              <a:t>g</a:t>
            </a:r>
            <a:r>
              <a:rPr lang="en-US" sz="2000" dirty="0" err="1"/>
              <a:t>,v</a:t>
            </a:r>
            <a:r>
              <a:rPr lang="en-US" sz="2000" b="1" baseline="-25000" dirty="0" err="1">
                <a:solidFill>
                  <a:srgbClr val="0000FF"/>
                </a:solidFill>
              </a:rPr>
              <a:t>b</a:t>
            </a:r>
            <a:r>
              <a:rPr lang="en-US" sz="2000" b="1" baseline="-25000" dirty="0" err="1">
                <a:solidFill>
                  <a:srgbClr val="FF9900"/>
                </a:solidFill>
              </a:rPr>
              <a:t>y</a:t>
            </a:r>
            <a:r>
              <a:rPr lang="en-US" sz="2000" dirty="0" err="1"/>
              <a:t>,v</a:t>
            </a:r>
            <a:r>
              <a:rPr lang="en-US" sz="2000" b="1" baseline="-25000" dirty="0" err="1">
                <a:solidFill>
                  <a:srgbClr val="008000"/>
                </a:solidFill>
              </a:rPr>
              <a:t>g</a:t>
            </a:r>
            <a:r>
              <a:rPr lang="en-US" sz="2000" b="1" baseline="-25000" dirty="0" err="1">
                <a:solidFill>
                  <a:srgbClr val="FF9900"/>
                </a:solidFill>
              </a:rPr>
              <a:t>y</a:t>
            </a:r>
            <a:r>
              <a:rPr lang="en-US" sz="2000" dirty="0"/>
              <a:t> </a:t>
            </a:r>
            <a:r>
              <a:rPr lang="en-US" sz="2000" dirty="0">
                <a:sym typeface="Symbol" pitchFamily="18" charset="2"/>
              </a:rPr>
              <a:t></a:t>
            </a:r>
            <a:r>
              <a:rPr lang="en-US" sz="2000" dirty="0"/>
              <a:t> </a:t>
            </a:r>
            <a:r>
              <a:rPr lang="en-US" sz="2000" b="1" dirty="0"/>
              <a:t>R</a:t>
            </a:r>
            <a:r>
              <a:rPr lang="en-US" sz="2000" baseline="30000" dirty="0"/>
              <a:t>d</a:t>
            </a:r>
            <a:r>
              <a:rPr lang="en-US" sz="2000" dirty="0"/>
              <a:t> such that </a:t>
            </a:r>
          </a:p>
          <a:p>
            <a:endParaRPr lang="en-US" sz="2000" dirty="0"/>
          </a:p>
          <a:p>
            <a:pPr lvl="1">
              <a:lnSpc>
                <a:spcPct val="75000"/>
              </a:lnSpc>
            </a:pPr>
            <a:r>
              <a:rPr lang="en-US" dirty="0" err="1"/>
              <a:t>v</a:t>
            </a:r>
            <a:r>
              <a:rPr lang="en-US" b="1" baseline="-25000" dirty="0" err="1">
                <a:solidFill>
                  <a:srgbClr val="FF0000"/>
                </a:solidFill>
              </a:rPr>
              <a:t>r</a:t>
            </a:r>
            <a:r>
              <a:rPr lang="en-US" b="1" baseline="-25000" dirty="0" err="1">
                <a:solidFill>
                  <a:srgbClr val="0000FF"/>
                </a:solidFill>
              </a:rPr>
              <a:t>b</a:t>
            </a:r>
            <a:r>
              <a:rPr lang="en-US" dirty="0" err="1"/>
              <a:t>.x</a:t>
            </a:r>
            <a:r>
              <a:rPr lang="en-US" dirty="0"/>
              <a:t> &gt; 0 	if y = </a:t>
            </a:r>
            <a:r>
              <a:rPr lang="en-US" dirty="0">
                <a:solidFill>
                  <a:srgbClr val="FF0000"/>
                </a:solidFill>
              </a:rPr>
              <a:t>red</a:t>
            </a:r>
            <a:endParaRPr lang="en-US" b="1" dirty="0">
              <a:solidFill>
                <a:srgbClr val="FF0000"/>
              </a:solidFill>
            </a:endParaRPr>
          </a:p>
          <a:p>
            <a:pPr lvl="1">
              <a:lnSpc>
                <a:spcPct val="75000"/>
              </a:lnSpc>
              <a:buFont typeface="Wingdings" pitchFamily="2" charset="2"/>
              <a:buNone/>
            </a:pPr>
            <a:r>
              <a:rPr lang="en-US" dirty="0"/>
              <a:t>		      &lt; 0 	if y = </a:t>
            </a:r>
            <a:r>
              <a:rPr lang="en-US" dirty="0">
                <a:solidFill>
                  <a:srgbClr val="0000FF"/>
                </a:solidFill>
              </a:rPr>
              <a:t>blue</a:t>
            </a:r>
            <a:endParaRPr lang="en-US" b="1" dirty="0">
              <a:solidFill>
                <a:srgbClr val="0000FF"/>
              </a:solidFill>
            </a:endParaRPr>
          </a:p>
          <a:p>
            <a:pPr lvl="1">
              <a:lnSpc>
                <a:spcPct val="75000"/>
              </a:lnSpc>
            </a:pPr>
            <a:r>
              <a:rPr lang="en-US" dirty="0" err="1"/>
              <a:t>v</a:t>
            </a:r>
            <a:r>
              <a:rPr lang="en-US" b="1" baseline="-25000" dirty="0" err="1">
                <a:solidFill>
                  <a:srgbClr val="FF0000"/>
                </a:solidFill>
              </a:rPr>
              <a:t>r</a:t>
            </a:r>
            <a:r>
              <a:rPr lang="en-US" b="1" baseline="-25000" dirty="0" err="1">
                <a:solidFill>
                  <a:srgbClr val="008000"/>
                </a:solidFill>
              </a:rPr>
              <a:t>g</a:t>
            </a:r>
            <a:r>
              <a:rPr lang="en-US" dirty="0" err="1"/>
              <a:t>.x</a:t>
            </a:r>
            <a:r>
              <a:rPr lang="en-US" dirty="0"/>
              <a:t> &gt; 0 	if y = </a:t>
            </a:r>
            <a:r>
              <a:rPr lang="en-US" dirty="0">
                <a:solidFill>
                  <a:srgbClr val="FF0000"/>
                </a:solidFill>
              </a:rPr>
              <a:t>red</a:t>
            </a:r>
            <a:endParaRPr lang="en-US" b="1" dirty="0"/>
          </a:p>
          <a:p>
            <a:pPr lvl="1">
              <a:lnSpc>
                <a:spcPct val="75000"/>
              </a:lnSpc>
              <a:buFont typeface="Wingdings" pitchFamily="2" charset="2"/>
              <a:buNone/>
            </a:pPr>
            <a:r>
              <a:rPr lang="en-US" dirty="0"/>
              <a:t>            &lt; 0 	if y = </a:t>
            </a:r>
            <a:r>
              <a:rPr lang="en-US" dirty="0">
                <a:solidFill>
                  <a:srgbClr val="008000"/>
                </a:solidFill>
              </a:rPr>
              <a:t>green</a:t>
            </a:r>
          </a:p>
          <a:p>
            <a:pPr lvl="1">
              <a:lnSpc>
                <a:spcPct val="75000"/>
              </a:lnSpc>
            </a:pPr>
            <a:r>
              <a:rPr lang="en-US" dirty="0"/>
              <a:t>... (for all pairs</a:t>
            </a:r>
            <a:r>
              <a:rPr lang="en-US" dirty="0" smtClean="0"/>
              <a:t>)</a:t>
            </a:r>
          </a:p>
          <a:p>
            <a:pPr marL="457200" lvl="1" indent="0">
              <a:lnSpc>
                <a:spcPct val="75000"/>
              </a:lnSpc>
              <a:buNone/>
            </a:pPr>
            <a:endParaRPr lang="en-US" dirty="0"/>
          </a:p>
        </p:txBody>
      </p:sp>
      <p:sp>
        <p:nvSpPr>
          <p:cNvPr id="171012" name="Text Box 4"/>
          <p:cNvSpPr txBox="1">
            <a:spLocks noChangeArrowheads="1"/>
          </p:cNvSpPr>
          <p:nvPr/>
        </p:nvSpPr>
        <p:spPr bwMode="auto">
          <a:xfrm>
            <a:off x="2679700" y="4646613"/>
            <a:ext cx="15113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latin typeface="Times New Roman" pitchFamily="18" charset="0"/>
              </a:rPr>
              <a:t>Individual </a:t>
            </a:r>
          </a:p>
          <a:p>
            <a:pPr algn="l"/>
            <a:r>
              <a:rPr lang="en-US" sz="2400">
                <a:latin typeface="Times New Roman" pitchFamily="18" charset="0"/>
              </a:rPr>
              <a:t>Classifiers</a:t>
            </a:r>
          </a:p>
        </p:txBody>
      </p:sp>
      <p:sp>
        <p:nvSpPr>
          <p:cNvPr id="171013" name="Text Box 5"/>
          <p:cNvSpPr txBox="1">
            <a:spLocks noChangeArrowheads="1"/>
          </p:cNvSpPr>
          <p:nvPr/>
        </p:nvSpPr>
        <p:spPr bwMode="auto">
          <a:xfrm>
            <a:off x="4506913" y="5694363"/>
            <a:ext cx="13430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latin typeface="Times New Roman" pitchFamily="18" charset="0"/>
              </a:rPr>
              <a:t>Decision </a:t>
            </a:r>
          </a:p>
          <a:p>
            <a:pPr algn="l"/>
            <a:r>
              <a:rPr lang="en-US" sz="2400">
                <a:latin typeface="Times New Roman" pitchFamily="18" charset="0"/>
              </a:rPr>
              <a:t>Regions</a:t>
            </a:r>
          </a:p>
        </p:txBody>
      </p:sp>
      <p:sp>
        <p:nvSpPr>
          <p:cNvPr id="171033" name="Line 25"/>
          <p:cNvSpPr>
            <a:spLocks noChangeShapeType="1"/>
          </p:cNvSpPr>
          <p:nvPr/>
        </p:nvSpPr>
        <p:spPr bwMode="auto">
          <a:xfrm flipH="1">
            <a:off x="646113" y="4538663"/>
            <a:ext cx="1671637" cy="144780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34" name="Line 26"/>
          <p:cNvSpPr>
            <a:spLocks noChangeShapeType="1"/>
          </p:cNvSpPr>
          <p:nvPr/>
        </p:nvSpPr>
        <p:spPr bwMode="auto">
          <a:xfrm>
            <a:off x="1851025" y="4705350"/>
            <a:ext cx="533400" cy="198120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35" name="Line 27"/>
          <p:cNvSpPr>
            <a:spLocks noChangeShapeType="1"/>
          </p:cNvSpPr>
          <p:nvPr/>
        </p:nvSpPr>
        <p:spPr bwMode="auto">
          <a:xfrm flipV="1">
            <a:off x="941388" y="5195888"/>
            <a:ext cx="1514475" cy="771525"/>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37" name="Line 29"/>
          <p:cNvSpPr>
            <a:spLocks noChangeShapeType="1"/>
          </p:cNvSpPr>
          <p:nvPr/>
        </p:nvSpPr>
        <p:spPr bwMode="auto">
          <a:xfrm flipV="1">
            <a:off x="560388" y="5362575"/>
            <a:ext cx="150495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38" name="Line 30"/>
          <p:cNvSpPr>
            <a:spLocks noChangeShapeType="1"/>
          </p:cNvSpPr>
          <p:nvPr/>
        </p:nvSpPr>
        <p:spPr bwMode="auto">
          <a:xfrm flipH="1">
            <a:off x="1393825" y="4510088"/>
            <a:ext cx="804863" cy="19478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71039" name="Group 31"/>
          <p:cNvGrpSpPr>
            <a:grpSpLocks/>
          </p:cNvGrpSpPr>
          <p:nvPr/>
        </p:nvGrpSpPr>
        <p:grpSpPr bwMode="auto">
          <a:xfrm>
            <a:off x="5791200" y="4514850"/>
            <a:ext cx="2770188" cy="2190750"/>
            <a:chOff x="1858" y="2652"/>
            <a:chExt cx="1745" cy="1380"/>
          </a:xfrm>
        </p:grpSpPr>
        <p:sp>
          <p:nvSpPr>
            <p:cNvPr id="171040" name="Freeform 32"/>
            <p:cNvSpPr>
              <a:spLocks/>
            </p:cNvSpPr>
            <p:nvPr/>
          </p:nvSpPr>
          <p:spPr bwMode="auto">
            <a:xfrm>
              <a:off x="3005" y="2652"/>
              <a:ext cx="151" cy="131"/>
            </a:xfrm>
            <a:custGeom>
              <a:avLst/>
              <a:gdLst>
                <a:gd name="T0" fmla="*/ 0 w 151"/>
                <a:gd name="T1" fmla="*/ 131 h 131"/>
                <a:gd name="T2" fmla="*/ 151 w 151"/>
                <a:gd name="T3" fmla="*/ 0 h 131"/>
                <a:gd name="T4" fmla="*/ 45 w 151"/>
                <a:gd name="T5" fmla="*/ 12 h 131"/>
                <a:gd name="T6" fmla="*/ 0 w 151"/>
                <a:gd name="T7" fmla="*/ 131 h 131"/>
              </a:gdLst>
              <a:ahLst/>
              <a:cxnLst>
                <a:cxn ang="0">
                  <a:pos x="T0" y="T1"/>
                </a:cxn>
                <a:cxn ang="0">
                  <a:pos x="T2" y="T3"/>
                </a:cxn>
                <a:cxn ang="0">
                  <a:pos x="T4" y="T5"/>
                </a:cxn>
                <a:cxn ang="0">
                  <a:pos x="T6" y="T7"/>
                </a:cxn>
              </a:cxnLst>
              <a:rect l="0" t="0" r="r" b="b"/>
              <a:pathLst>
                <a:path w="151" h="131">
                  <a:moveTo>
                    <a:pt x="0" y="131"/>
                  </a:moveTo>
                  <a:lnTo>
                    <a:pt x="151" y="0"/>
                  </a:lnTo>
                  <a:lnTo>
                    <a:pt x="45" y="12"/>
                  </a:lnTo>
                  <a:lnTo>
                    <a:pt x="0" y="131"/>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41" name="Freeform 33"/>
            <p:cNvSpPr>
              <a:spLocks/>
            </p:cNvSpPr>
            <p:nvPr/>
          </p:nvSpPr>
          <p:spPr bwMode="auto">
            <a:xfrm>
              <a:off x="2862" y="3227"/>
              <a:ext cx="161" cy="262"/>
            </a:xfrm>
            <a:custGeom>
              <a:avLst/>
              <a:gdLst>
                <a:gd name="T0" fmla="*/ 0 w 161"/>
                <a:gd name="T1" fmla="*/ 45 h 262"/>
                <a:gd name="T2" fmla="*/ 92 w 161"/>
                <a:gd name="T3" fmla="*/ 0 h 262"/>
                <a:gd name="T4" fmla="*/ 161 w 161"/>
                <a:gd name="T5" fmla="*/ 262 h 262"/>
                <a:gd name="T6" fmla="*/ 0 w 161"/>
                <a:gd name="T7" fmla="*/ 45 h 262"/>
              </a:gdLst>
              <a:ahLst/>
              <a:cxnLst>
                <a:cxn ang="0">
                  <a:pos x="T0" y="T1"/>
                </a:cxn>
                <a:cxn ang="0">
                  <a:pos x="T2" y="T3"/>
                </a:cxn>
                <a:cxn ang="0">
                  <a:pos x="T4" y="T5"/>
                </a:cxn>
                <a:cxn ang="0">
                  <a:pos x="T6" y="T7"/>
                </a:cxn>
              </a:cxnLst>
              <a:rect l="0" t="0" r="r" b="b"/>
              <a:pathLst>
                <a:path w="161" h="262">
                  <a:moveTo>
                    <a:pt x="0" y="45"/>
                  </a:moveTo>
                  <a:lnTo>
                    <a:pt x="92" y="0"/>
                  </a:lnTo>
                  <a:lnTo>
                    <a:pt x="161" y="262"/>
                  </a:lnTo>
                  <a:lnTo>
                    <a:pt x="0" y="45"/>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42" name="Freeform 34"/>
            <p:cNvSpPr>
              <a:spLocks/>
            </p:cNvSpPr>
            <p:nvPr/>
          </p:nvSpPr>
          <p:spPr bwMode="auto">
            <a:xfrm>
              <a:off x="2867" y="2793"/>
              <a:ext cx="132" cy="236"/>
            </a:xfrm>
            <a:custGeom>
              <a:avLst/>
              <a:gdLst>
                <a:gd name="T0" fmla="*/ 0 w 132"/>
                <a:gd name="T1" fmla="*/ 110 h 236"/>
                <a:gd name="T2" fmla="*/ 132 w 132"/>
                <a:gd name="T3" fmla="*/ 0 h 236"/>
                <a:gd name="T4" fmla="*/ 33 w 132"/>
                <a:gd name="T5" fmla="*/ 236 h 236"/>
                <a:gd name="T6" fmla="*/ 0 w 132"/>
                <a:gd name="T7" fmla="*/ 110 h 236"/>
              </a:gdLst>
              <a:ahLst/>
              <a:cxnLst>
                <a:cxn ang="0">
                  <a:pos x="T0" y="T1"/>
                </a:cxn>
                <a:cxn ang="0">
                  <a:pos x="T2" y="T3"/>
                </a:cxn>
                <a:cxn ang="0">
                  <a:pos x="T4" y="T5"/>
                </a:cxn>
                <a:cxn ang="0">
                  <a:pos x="T6" y="T7"/>
                </a:cxn>
              </a:cxnLst>
              <a:rect l="0" t="0" r="r" b="b"/>
              <a:pathLst>
                <a:path w="132" h="236">
                  <a:moveTo>
                    <a:pt x="0" y="110"/>
                  </a:moveTo>
                  <a:lnTo>
                    <a:pt x="132" y="0"/>
                  </a:lnTo>
                  <a:lnTo>
                    <a:pt x="33" y="236"/>
                  </a:lnTo>
                  <a:lnTo>
                    <a:pt x="0" y="11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43" name="Freeform 35"/>
            <p:cNvSpPr>
              <a:spLocks/>
            </p:cNvSpPr>
            <p:nvPr/>
          </p:nvSpPr>
          <p:spPr bwMode="auto">
            <a:xfrm>
              <a:off x="1858" y="2906"/>
              <a:ext cx="1091" cy="872"/>
            </a:xfrm>
            <a:custGeom>
              <a:avLst/>
              <a:gdLst>
                <a:gd name="T0" fmla="*/ 438 w 1091"/>
                <a:gd name="T1" fmla="*/ 492 h 872"/>
                <a:gd name="T2" fmla="*/ 1006 w 1091"/>
                <a:gd name="T3" fmla="*/ 0 h 872"/>
                <a:gd name="T4" fmla="*/ 1091 w 1091"/>
                <a:gd name="T5" fmla="*/ 322 h 872"/>
                <a:gd name="T6" fmla="*/ 0 w 1091"/>
                <a:gd name="T7" fmla="*/ 872 h 872"/>
                <a:gd name="T8" fmla="*/ 438 w 1091"/>
                <a:gd name="T9" fmla="*/ 492 h 872"/>
              </a:gdLst>
              <a:ahLst/>
              <a:cxnLst>
                <a:cxn ang="0">
                  <a:pos x="T0" y="T1"/>
                </a:cxn>
                <a:cxn ang="0">
                  <a:pos x="T2" y="T3"/>
                </a:cxn>
                <a:cxn ang="0">
                  <a:pos x="T4" y="T5"/>
                </a:cxn>
                <a:cxn ang="0">
                  <a:pos x="T6" y="T7"/>
                </a:cxn>
                <a:cxn ang="0">
                  <a:pos x="T8" y="T9"/>
                </a:cxn>
              </a:cxnLst>
              <a:rect l="0" t="0" r="r" b="b"/>
              <a:pathLst>
                <a:path w="1091" h="872">
                  <a:moveTo>
                    <a:pt x="438" y="492"/>
                  </a:moveTo>
                  <a:lnTo>
                    <a:pt x="1006" y="0"/>
                  </a:lnTo>
                  <a:lnTo>
                    <a:pt x="1091" y="322"/>
                  </a:lnTo>
                  <a:lnTo>
                    <a:pt x="0" y="872"/>
                  </a:lnTo>
                  <a:lnTo>
                    <a:pt x="438" y="492"/>
                  </a:lnTo>
                  <a:close/>
                </a:path>
              </a:pathLst>
            </a:custGeom>
            <a:solidFill>
              <a:srgbClr val="FF7C8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44" name="Freeform 36"/>
            <p:cNvSpPr>
              <a:spLocks/>
            </p:cNvSpPr>
            <p:nvPr/>
          </p:nvSpPr>
          <p:spPr bwMode="auto">
            <a:xfrm>
              <a:off x="2028" y="2688"/>
              <a:ext cx="1011" cy="771"/>
            </a:xfrm>
            <a:custGeom>
              <a:avLst/>
              <a:gdLst>
                <a:gd name="T0" fmla="*/ 72 w 1011"/>
                <a:gd name="T1" fmla="*/ 771 h 771"/>
                <a:gd name="T2" fmla="*/ 258 w 1011"/>
                <a:gd name="T3" fmla="*/ 717 h 771"/>
                <a:gd name="T4" fmla="*/ 972 w 1011"/>
                <a:gd name="T5" fmla="*/ 99 h 771"/>
                <a:gd name="T6" fmla="*/ 1011 w 1011"/>
                <a:gd name="T7" fmla="*/ 0 h 771"/>
                <a:gd name="T8" fmla="*/ 504 w 1011"/>
                <a:gd name="T9" fmla="*/ 9 h 771"/>
                <a:gd name="T10" fmla="*/ 0 w 1011"/>
                <a:gd name="T11" fmla="*/ 414 h 771"/>
                <a:gd name="T12" fmla="*/ 72 w 1011"/>
                <a:gd name="T13" fmla="*/ 771 h 771"/>
              </a:gdLst>
              <a:ahLst/>
              <a:cxnLst>
                <a:cxn ang="0">
                  <a:pos x="T0" y="T1"/>
                </a:cxn>
                <a:cxn ang="0">
                  <a:pos x="T2" y="T3"/>
                </a:cxn>
                <a:cxn ang="0">
                  <a:pos x="T4" y="T5"/>
                </a:cxn>
                <a:cxn ang="0">
                  <a:pos x="T6" y="T7"/>
                </a:cxn>
                <a:cxn ang="0">
                  <a:pos x="T8" y="T9"/>
                </a:cxn>
                <a:cxn ang="0">
                  <a:pos x="T10" y="T11"/>
                </a:cxn>
                <a:cxn ang="0">
                  <a:pos x="T12" y="T13"/>
                </a:cxn>
              </a:cxnLst>
              <a:rect l="0" t="0" r="r" b="b"/>
              <a:pathLst>
                <a:path w="1011" h="771">
                  <a:moveTo>
                    <a:pt x="72" y="771"/>
                  </a:moveTo>
                  <a:lnTo>
                    <a:pt x="258" y="717"/>
                  </a:lnTo>
                  <a:lnTo>
                    <a:pt x="972" y="99"/>
                  </a:lnTo>
                  <a:lnTo>
                    <a:pt x="1011" y="0"/>
                  </a:lnTo>
                  <a:lnTo>
                    <a:pt x="504" y="9"/>
                  </a:lnTo>
                  <a:lnTo>
                    <a:pt x="0" y="414"/>
                  </a:lnTo>
                  <a:lnTo>
                    <a:pt x="72" y="771"/>
                  </a:lnTo>
                  <a:close/>
                </a:path>
              </a:pathLst>
            </a:custGeom>
            <a:solidFill>
              <a:srgbClr val="99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45" name="Freeform 37"/>
            <p:cNvSpPr>
              <a:spLocks/>
            </p:cNvSpPr>
            <p:nvPr/>
          </p:nvSpPr>
          <p:spPr bwMode="auto">
            <a:xfrm>
              <a:off x="2265" y="3273"/>
              <a:ext cx="1038" cy="618"/>
            </a:xfrm>
            <a:custGeom>
              <a:avLst/>
              <a:gdLst>
                <a:gd name="T0" fmla="*/ 0 w 1038"/>
                <a:gd name="T1" fmla="*/ 306 h 618"/>
                <a:gd name="T2" fmla="*/ 594 w 1038"/>
                <a:gd name="T3" fmla="*/ 0 h 618"/>
                <a:gd name="T4" fmla="*/ 1038 w 1038"/>
                <a:gd name="T5" fmla="*/ 618 h 618"/>
                <a:gd name="T6" fmla="*/ 153 w 1038"/>
                <a:gd name="T7" fmla="*/ 525 h 618"/>
                <a:gd name="T8" fmla="*/ 0 w 1038"/>
                <a:gd name="T9" fmla="*/ 306 h 618"/>
              </a:gdLst>
              <a:ahLst/>
              <a:cxnLst>
                <a:cxn ang="0">
                  <a:pos x="T0" y="T1"/>
                </a:cxn>
                <a:cxn ang="0">
                  <a:pos x="T2" y="T3"/>
                </a:cxn>
                <a:cxn ang="0">
                  <a:pos x="T4" y="T5"/>
                </a:cxn>
                <a:cxn ang="0">
                  <a:pos x="T6" y="T7"/>
                </a:cxn>
                <a:cxn ang="0">
                  <a:pos x="T8" y="T9"/>
                </a:cxn>
              </a:cxnLst>
              <a:rect l="0" t="0" r="r" b="b"/>
              <a:pathLst>
                <a:path w="1038" h="618">
                  <a:moveTo>
                    <a:pt x="0" y="306"/>
                  </a:moveTo>
                  <a:lnTo>
                    <a:pt x="594" y="0"/>
                  </a:lnTo>
                  <a:lnTo>
                    <a:pt x="1038" y="618"/>
                  </a:lnTo>
                  <a:lnTo>
                    <a:pt x="153" y="525"/>
                  </a:lnTo>
                  <a:lnTo>
                    <a:pt x="0" y="306"/>
                  </a:lnTo>
                  <a:close/>
                </a:path>
              </a:pathLst>
            </a:cu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46" name="Freeform 38"/>
            <p:cNvSpPr>
              <a:spLocks/>
            </p:cNvSpPr>
            <p:nvPr/>
          </p:nvSpPr>
          <p:spPr bwMode="auto">
            <a:xfrm>
              <a:off x="2898" y="2697"/>
              <a:ext cx="705" cy="1200"/>
            </a:xfrm>
            <a:custGeom>
              <a:avLst/>
              <a:gdLst>
                <a:gd name="T0" fmla="*/ 102 w 705"/>
                <a:gd name="T1" fmla="*/ 93 h 1200"/>
                <a:gd name="T2" fmla="*/ 0 w 705"/>
                <a:gd name="T3" fmla="*/ 330 h 1200"/>
                <a:gd name="T4" fmla="*/ 129 w 705"/>
                <a:gd name="T5" fmla="*/ 807 h 1200"/>
                <a:gd name="T6" fmla="*/ 405 w 705"/>
                <a:gd name="T7" fmla="*/ 1188 h 1200"/>
                <a:gd name="T8" fmla="*/ 705 w 705"/>
                <a:gd name="T9" fmla="*/ 1200 h 1200"/>
                <a:gd name="T10" fmla="*/ 213 w 705"/>
                <a:gd name="T11" fmla="*/ 0 h 1200"/>
                <a:gd name="T12" fmla="*/ 102 w 705"/>
                <a:gd name="T13" fmla="*/ 93 h 1200"/>
              </a:gdLst>
              <a:ahLst/>
              <a:cxnLst>
                <a:cxn ang="0">
                  <a:pos x="T0" y="T1"/>
                </a:cxn>
                <a:cxn ang="0">
                  <a:pos x="T2" y="T3"/>
                </a:cxn>
                <a:cxn ang="0">
                  <a:pos x="T4" y="T5"/>
                </a:cxn>
                <a:cxn ang="0">
                  <a:pos x="T6" y="T7"/>
                </a:cxn>
                <a:cxn ang="0">
                  <a:pos x="T8" y="T9"/>
                </a:cxn>
                <a:cxn ang="0">
                  <a:pos x="T10" y="T11"/>
                </a:cxn>
                <a:cxn ang="0">
                  <a:pos x="T12" y="T13"/>
                </a:cxn>
              </a:cxnLst>
              <a:rect l="0" t="0" r="r" b="b"/>
              <a:pathLst>
                <a:path w="705" h="1200">
                  <a:moveTo>
                    <a:pt x="102" y="93"/>
                  </a:moveTo>
                  <a:lnTo>
                    <a:pt x="0" y="330"/>
                  </a:lnTo>
                  <a:lnTo>
                    <a:pt x="129" y="807"/>
                  </a:lnTo>
                  <a:lnTo>
                    <a:pt x="405" y="1188"/>
                  </a:lnTo>
                  <a:lnTo>
                    <a:pt x="705" y="1200"/>
                  </a:lnTo>
                  <a:lnTo>
                    <a:pt x="213" y="0"/>
                  </a:lnTo>
                  <a:lnTo>
                    <a:pt x="102" y="93"/>
                  </a:lnTo>
                  <a:close/>
                </a:path>
              </a:pathLst>
            </a:cu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71047" name="Group 39"/>
            <p:cNvGrpSpPr>
              <a:grpSpLocks/>
            </p:cNvGrpSpPr>
            <p:nvPr/>
          </p:nvGrpSpPr>
          <p:grpSpPr bwMode="auto">
            <a:xfrm>
              <a:off x="2106" y="2854"/>
              <a:ext cx="1206" cy="832"/>
              <a:chOff x="2106" y="2854"/>
              <a:chExt cx="1206" cy="832"/>
            </a:xfrm>
          </p:grpSpPr>
          <p:sp>
            <p:nvSpPr>
              <p:cNvPr id="171048" name="Oval 40"/>
              <p:cNvSpPr>
                <a:spLocks noChangeArrowheads="1"/>
              </p:cNvSpPr>
              <p:nvPr/>
            </p:nvSpPr>
            <p:spPr bwMode="auto">
              <a:xfrm flipV="1">
                <a:off x="2397" y="2937"/>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49" name="Oval 41"/>
              <p:cNvSpPr>
                <a:spLocks noChangeArrowheads="1"/>
              </p:cNvSpPr>
              <p:nvPr/>
            </p:nvSpPr>
            <p:spPr bwMode="auto">
              <a:xfrm flipV="1">
                <a:off x="2522" y="2854"/>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0" name="Oval 42"/>
              <p:cNvSpPr>
                <a:spLocks noChangeArrowheads="1"/>
              </p:cNvSpPr>
              <p:nvPr/>
            </p:nvSpPr>
            <p:spPr bwMode="auto">
              <a:xfrm flipV="1">
                <a:off x="2522" y="3520"/>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1" name="Oval 43"/>
              <p:cNvSpPr>
                <a:spLocks noChangeArrowheads="1"/>
              </p:cNvSpPr>
              <p:nvPr/>
            </p:nvSpPr>
            <p:spPr bwMode="auto">
              <a:xfrm flipV="1">
                <a:off x="2647" y="3187"/>
                <a:ext cx="83" cy="8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2" name="Oval 44"/>
              <p:cNvSpPr>
                <a:spLocks noChangeArrowheads="1"/>
              </p:cNvSpPr>
              <p:nvPr/>
            </p:nvSpPr>
            <p:spPr bwMode="auto">
              <a:xfrm flipV="1">
                <a:off x="3104" y="3353"/>
                <a:ext cx="83" cy="8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3" name="Oval 45"/>
              <p:cNvSpPr>
                <a:spLocks noChangeArrowheads="1"/>
              </p:cNvSpPr>
              <p:nvPr/>
            </p:nvSpPr>
            <p:spPr bwMode="auto">
              <a:xfrm flipV="1">
                <a:off x="3187" y="3270"/>
                <a:ext cx="83" cy="8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4" name="Oval 46"/>
              <p:cNvSpPr>
                <a:spLocks noChangeArrowheads="1"/>
              </p:cNvSpPr>
              <p:nvPr/>
            </p:nvSpPr>
            <p:spPr bwMode="auto">
              <a:xfrm flipV="1">
                <a:off x="2730" y="3353"/>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5" name="Oval 47"/>
              <p:cNvSpPr>
                <a:spLocks noChangeArrowheads="1"/>
              </p:cNvSpPr>
              <p:nvPr/>
            </p:nvSpPr>
            <p:spPr bwMode="auto">
              <a:xfrm flipV="1">
                <a:off x="2813" y="3478"/>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6" name="Oval 48"/>
              <p:cNvSpPr>
                <a:spLocks noChangeArrowheads="1"/>
              </p:cNvSpPr>
              <p:nvPr/>
            </p:nvSpPr>
            <p:spPr bwMode="auto">
              <a:xfrm flipV="1">
                <a:off x="2813" y="3603"/>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7" name="Oval 49"/>
              <p:cNvSpPr>
                <a:spLocks noChangeArrowheads="1"/>
              </p:cNvSpPr>
              <p:nvPr/>
            </p:nvSpPr>
            <p:spPr bwMode="auto">
              <a:xfrm flipV="1">
                <a:off x="3229" y="3395"/>
                <a:ext cx="83" cy="8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8" name="Oval 50"/>
              <p:cNvSpPr>
                <a:spLocks noChangeArrowheads="1"/>
              </p:cNvSpPr>
              <p:nvPr/>
            </p:nvSpPr>
            <p:spPr bwMode="auto">
              <a:xfrm flipV="1">
                <a:off x="3062" y="3228"/>
                <a:ext cx="84" cy="8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59" name="Oval 51"/>
              <p:cNvSpPr>
                <a:spLocks noChangeArrowheads="1"/>
              </p:cNvSpPr>
              <p:nvPr/>
            </p:nvSpPr>
            <p:spPr bwMode="auto">
              <a:xfrm flipV="1">
                <a:off x="2688" y="3145"/>
                <a:ext cx="83" cy="8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60" name="Oval 52"/>
              <p:cNvSpPr>
                <a:spLocks noChangeArrowheads="1"/>
              </p:cNvSpPr>
              <p:nvPr/>
            </p:nvSpPr>
            <p:spPr bwMode="auto">
              <a:xfrm flipV="1">
                <a:off x="2605" y="2937"/>
                <a:ext cx="83" cy="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61" name="Oval 53"/>
              <p:cNvSpPr>
                <a:spLocks noChangeArrowheads="1"/>
              </p:cNvSpPr>
              <p:nvPr/>
            </p:nvSpPr>
            <p:spPr bwMode="auto">
              <a:xfrm flipV="1">
                <a:off x="2397" y="3062"/>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62" name="Oval 54"/>
              <p:cNvSpPr>
                <a:spLocks noChangeArrowheads="1"/>
              </p:cNvSpPr>
              <p:nvPr/>
            </p:nvSpPr>
            <p:spPr bwMode="auto">
              <a:xfrm flipV="1">
                <a:off x="2106" y="3104"/>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71063" name="Line 55"/>
            <p:cNvSpPr>
              <a:spLocks noChangeShapeType="1"/>
            </p:cNvSpPr>
            <p:nvPr/>
          </p:nvSpPr>
          <p:spPr bwMode="auto">
            <a:xfrm flipH="1">
              <a:off x="2073" y="2679"/>
              <a:ext cx="1053" cy="9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64" name="Line 56"/>
            <p:cNvSpPr>
              <a:spLocks noChangeShapeType="1"/>
            </p:cNvSpPr>
            <p:nvPr/>
          </p:nvSpPr>
          <p:spPr bwMode="auto">
            <a:xfrm>
              <a:off x="2832" y="2784"/>
              <a:ext cx="336" cy="124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65" name="Line 57"/>
            <p:cNvSpPr>
              <a:spLocks noChangeShapeType="1"/>
            </p:cNvSpPr>
            <p:nvPr/>
          </p:nvSpPr>
          <p:spPr bwMode="auto">
            <a:xfrm flipV="1">
              <a:off x="2259" y="3093"/>
              <a:ext cx="954" cy="4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66" name="Line 58"/>
            <p:cNvSpPr>
              <a:spLocks noChangeShapeType="1"/>
            </p:cNvSpPr>
            <p:nvPr/>
          </p:nvSpPr>
          <p:spPr bwMode="auto">
            <a:xfrm>
              <a:off x="2544" y="2832"/>
              <a:ext cx="864" cy="1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67" name="Line 59"/>
            <p:cNvSpPr>
              <a:spLocks noChangeShapeType="1"/>
            </p:cNvSpPr>
            <p:nvPr/>
          </p:nvSpPr>
          <p:spPr bwMode="auto">
            <a:xfrm flipV="1">
              <a:off x="2019" y="3198"/>
              <a:ext cx="948"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68" name="Line 60"/>
            <p:cNvSpPr>
              <a:spLocks noChangeShapeType="1"/>
            </p:cNvSpPr>
            <p:nvPr/>
          </p:nvSpPr>
          <p:spPr bwMode="auto">
            <a:xfrm flipH="1">
              <a:off x="2544" y="2661"/>
              <a:ext cx="507" cy="122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69" name="Freeform 61"/>
            <p:cNvSpPr>
              <a:spLocks/>
            </p:cNvSpPr>
            <p:nvPr/>
          </p:nvSpPr>
          <p:spPr bwMode="auto">
            <a:xfrm>
              <a:off x="2025" y="3411"/>
              <a:ext cx="249" cy="222"/>
            </a:xfrm>
            <a:custGeom>
              <a:avLst/>
              <a:gdLst>
                <a:gd name="T0" fmla="*/ 12 w 249"/>
                <a:gd name="T1" fmla="*/ 69 h 222"/>
                <a:gd name="T2" fmla="*/ 249 w 249"/>
                <a:gd name="T3" fmla="*/ 0 h 222"/>
                <a:gd name="T4" fmla="*/ 0 w 249"/>
                <a:gd name="T5" fmla="*/ 222 h 222"/>
                <a:gd name="T6" fmla="*/ 12 w 249"/>
                <a:gd name="T7" fmla="*/ 69 h 222"/>
              </a:gdLst>
              <a:ahLst/>
              <a:cxnLst>
                <a:cxn ang="0">
                  <a:pos x="T0" y="T1"/>
                </a:cxn>
                <a:cxn ang="0">
                  <a:pos x="T2" y="T3"/>
                </a:cxn>
                <a:cxn ang="0">
                  <a:pos x="T4" y="T5"/>
                </a:cxn>
                <a:cxn ang="0">
                  <a:pos x="T6" y="T7"/>
                </a:cxn>
              </a:cxnLst>
              <a:rect l="0" t="0" r="r" b="b"/>
              <a:pathLst>
                <a:path w="249" h="222">
                  <a:moveTo>
                    <a:pt x="12" y="69"/>
                  </a:moveTo>
                  <a:lnTo>
                    <a:pt x="249" y="0"/>
                  </a:lnTo>
                  <a:lnTo>
                    <a:pt x="0" y="222"/>
                  </a:lnTo>
                  <a:lnTo>
                    <a:pt x="12" y="69"/>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71070" name="Group 62"/>
          <p:cNvGrpSpPr>
            <a:grpSpLocks/>
          </p:cNvGrpSpPr>
          <p:nvPr/>
        </p:nvGrpSpPr>
        <p:grpSpPr bwMode="auto">
          <a:xfrm>
            <a:off x="7391400" y="2590800"/>
            <a:ext cx="1447800" cy="1279525"/>
            <a:chOff x="4656" y="1632"/>
            <a:chExt cx="912" cy="806"/>
          </a:xfrm>
        </p:grpSpPr>
        <p:sp>
          <p:nvSpPr>
            <p:cNvPr id="171071" name="Text Box 63"/>
            <p:cNvSpPr txBox="1">
              <a:spLocks noChangeArrowheads="1"/>
            </p:cNvSpPr>
            <p:nvPr/>
          </p:nvSpPr>
          <p:spPr bwMode="auto">
            <a:xfrm>
              <a:off x="4656" y="1632"/>
              <a:ext cx="912" cy="288"/>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2400" b="1" dirty="0">
                  <a:latin typeface="Times New Roman" pitchFamily="18" charset="0"/>
                </a:rPr>
                <a:t>H</a:t>
              </a:r>
              <a:r>
                <a:rPr lang="en-US" sz="2400" dirty="0">
                  <a:latin typeface="Times New Roman" pitchFamily="18" charset="0"/>
                </a:rPr>
                <a:t> = </a:t>
              </a:r>
              <a:r>
                <a:rPr lang="en-US" sz="2400" b="1" dirty="0" err="1">
                  <a:latin typeface="Times New Roman" pitchFamily="18" charset="0"/>
                </a:rPr>
                <a:t>R</a:t>
              </a:r>
              <a:r>
                <a:rPr lang="en-US" sz="2400" baseline="30000" dirty="0" err="1">
                  <a:latin typeface="Times New Roman" pitchFamily="18" charset="0"/>
                </a:rPr>
                <a:t>kkn</a:t>
              </a:r>
              <a:endParaRPr lang="en-US" sz="2400" baseline="30000" dirty="0">
                <a:latin typeface="Times New Roman" pitchFamily="18" charset="0"/>
              </a:endParaRPr>
            </a:p>
          </p:txBody>
        </p:sp>
        <p:sp>
          <p:nvSpPr>
            <p:cNvPr id="171072" name="Text Box 64"/>
            <p:cNvSpPr txBox="1">
              <a:spLocks noChangeArrowheads="1"/>
            </p:cNvSpPr>
            <p:nvPr/>
          </p:nvSpPr>
          <p:spPr bwMode="auto">
            <a:xfrm>
              <a:off x="4656" y="1920"/>
              <a:ext cx="912" cy="518"/>
            </a:xfrm>
            <a:prstGeom prst="rect">
              <a:avLst/>
            </a:prstGeom>
            <a:solidFill>
              <a:srgbClr val="FF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sz="2400" b="1" dirty="0">
                  <a:latin typeface="Times New Roman" pitchFamily="18" charset="0"/>
                </a:rPr>
                <a:t>How to classify?</a:t>
              </a:r>
              <a:endParaRPr lang="en-US" sz="2400" baseline="30000" dirty="0">
                <a:latin typeface="Times New Roman" pitchFamily="18" charset="0"/>
              </a:endParaRPr>
            </a:p>
          </p:txBody>
        </p:sp>
      </p:grpSp>
      <p:grpSp>
        <p:nvGrpSpPr>
          <p:cNvPr id="171073" name="Group 65"/>
          <p:cNvGrpSpPr>
            <a:grpSpLocks/>
          </p:cNvGrpSpPr>
          <p:nvPr/>
        </p:nvGrpSpPr>
        <p:grpSpPr bwMode="auto">
          <a:xfrm>
            <a:off x="685800" y="4800600"/>
            <a:ext cx="2286000" cy="1600200"/>
            <a:chOff x="432" y="2976"/>
            <a:chExt cx="1440" cy="1008"/>
          </a:xfrm>
        </p:grpSpPr>
        <p:grpSp>
          <p:nvGrpSpPr>
            <p:cNvPr id="171074" name="Group 66"/>
            <p:cNvGrpSpPr>
              <a:grpSpLocks/>
            </p:cNvGrpSpPr>
            <p:nvPr/>
          </p:nvGrpSpPr>
          <p:grpSpPr bwMode="auto">
            <a:xfrm>
              <a:off x="570" y="3094"/>
              <a:ext cx="1206" cy="832"/>
              <a:chOff x="570" y="2854"/>
              <a:chExt cx="1206" cy="832"/>
            </a:xfrm>
          </p:grpSpPr>
          <p:sp>
            <p:nvSpPr>
              <p:cNvPr id="171075" name="Oval 67"/>
              <p:cNvSpPr>
                <a:spLocks noChangeArrowheads="1"/>
              </p:cNvSpPr>
              <p:nvPr/>
            </p:nvSpPr>
            <p:spPr bwMode="auto">
              <a:xfrm flipV="1">
                <a:off x="861" y="2937"/>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76" name="Oval 68"/>
              <p:cNvSpPr>
                <a:spLocks noChangeArrowheads="1"/>
              </p:cNvSpPr>
              <p:nvPr/>
            </p:nvSpPr>
            <p:spPr bwMode="auto">
              <a:xfrm flipV="1">
                <a:off x="986" y="2854"/>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77" name="Oval 69"/>
              <p:cNvSpPr>
                <a:spLocks noChangeArrowheads="1"/>
              </p:cNvSpPr>
              <p:nvPr/>
            </p:nvSpPr>
            <p:spPr bwMode="auto">
              <a:xfrm flipV="1">
                <a:off x="986" y="3520"/>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78" name="Oval 70"/>
              <p:cNvSpPr>
                <a:spLocks noChangeArrowheads="1"/>
              </p:cNvSpPr>
              <p:nvPr/>
            </p:nvSpPr>
            <p:spPr bwMode="auto">
              <a:xfrm flipV="1">
                <a:off x="1111" y="3187"/>
                <a:ext cx="83" cy="8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79" name="Oval 71"/>
              <p:cNvSpPr>
                <a:spLocks noChangeArrowheads="1"/>
              </p:cNvSpPr>
              <p:nvPr/>
            </p:nvSpPr>
            <p:spPr bwMode="auto">
              <a:xfrm flipV="1">
                <a:off x="1568" y="3353"/>
                <a:ext cx="83" cy="8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0" name="Oval 72"/>
              <p:cNvSpPr>
                <a:spLocks noChangeArrowheads="1"/>
              </p:cNvSpPr>
              <p:nvPr/>
            </p:nvSpPr>
            <p:spPr bwMode="auto">
              <a:xfrm flipV="1">
                <a:off x="1651" y="3270"/>
                <a:ext cx="83" cy="8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1" name="Oval 73"/>
              <p:cNvSpPr>
                <a:spLocks noChangeArrowheads="1"/>
              </p:cNvSpPr>
              <p:nvPr/>
            </p:nvSpPr>
            <p:spPr bwMode="auto">
              <a:xfrm flipV="1">
                <a:off x="1194" y="3353"/>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2" name="Oval 74"/>
              <p:cNvSpPr>
                <a:spLocks noChangeArrowheads="1"/>
              </p:cNvSpPr>
              <p:nvPr/>
            </p:nvSpPr>
            <p:spPr bwMode="auto">
              <a:xfrm flipV="1">
                <a:off x="1277" y="3478"/>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3" name="Oval 75"/>
              <p:cNvSpPr>
                <a:spLocks noChangeArrowheads="1"/>
              </p:cNvSpPr>
              <p:nvPr/>
            </p:nvSpPr>
            <p:spPr bwMode="auto">
              <a:xfrm flipV="1">
                <a:off x="1277" y="3603"/>
                <a:ext cx="83" cy="8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4" name="Oval 76"/>
              <p:cNvSpPr>
                <a:spLocks noChangeArrowheads="1"/>
              </p:cNvSpPr>
              <p:nvPr/>
            </p:nvSpPr>
            <p:spPr bwMode="auto">
              <a:xfrm flipV="1">
                <a:off x="1693" y="3395"/>
                <a:ext cx="83" cy="8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5" name="Oval 77"/>
              <p:cNvSpPr>
                <a:spLocks noChangeArrowheads="1"/>
              </p:cNvSpPr>
              <p:nvPr/>
            </p:nvSpPr>
            <p:spPr bwMode="auto">
              <a:xfrm flipV="1">
                <a:off x="1526" y="3228"/>
                <a:ext cx="84" cy="84"/>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6" name="Oval 78"/>
              <p:cNvSpPr>
                <a:spLocks noChangeArrowheads="1"/>
              </p:cNvSpPr>
              <p:nvPr/>
            </p:nvSpPr>
            <p:spPr bwMode="auto">
              <a:xfrm flipV="1">
                <a:off x="1152" y="3145"/>
                <a:ext cx="83" cy="8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7" name="Oval 79"/>
              <p:cNvSpPr>
                <a:spLocks noChangeArrowheads="1"/>
              </p:cNvSpPr>
              <p:nvPr/>
            </p:nvSpPr>
            <p:spPr bwMode="auto">
              <a:xfrm flipV="1">
                <a:off x="1069" y="2937"/>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8" name="Oval 80"/>
              <p:cNvSpPr>
                <a:spLocks noChangeArrowheads="1"/>
              </p:cNvSpPr>
              <p:nvPr/>
            </p:nvSpPr>
            <p:spPr bwMode="auto">
              <a:xfrm flipV="1">
                <a:off x="861" y="3062"/>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1089" name="Oval 81"/>
              <p:cNvSpPr>
                <a:spLocks noChangeArrowheads="1"/>
              </p:cNvSpPr>
              <p:nvPr/>
            </p:nvSpPr>
            <p:spPr bwMode="auto">
              <a:xfrm flipV="1">
                <a:off x="570" y="3104"/>
                <a:ext cx="83" cy="8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71090" name="Group 82"/>
            <p:cNvGrpSpPr>
              <a:grpSpLocks/>
            </p:cNvGrpSpPr>
            <p:nvPr/>
          </p:nvGrpSpPr>
          <p:grpSpPr bwMode="auto">
            <a:xfrm>
              <a:off x="432" y="2976"/>
              <a:ext cx="1440" cy="1008"/>
              <a:chOff x="432" y="2736"/>
              <a:chExt cx="1440" cy="1008"/>
            </a:xfrm>
          </p:grpSpPr>
          <p:sp>
            <p:nvSpPr>
              <p:cNvPr id="171091" name="Line 83"/>
              <p:cNvSpPr>
                <a:spLocks noChangeShapeType="1"/>
              </p:cNvSpPr>
              <p:nvPr/>
            </p:nvSpPr>
            <p:spPr bwMode="auto">
              <a:xfrm flipV="1">
                <a:off x="672" y="2736"/>
                <a:ext cx="768" cy="816"/>
              </a:xfrm>
              <a:prstGeom prst="line">
                <a:avLst/>
              </a:prstGeom>
              <a:noFill/>
              <a:ln w="1270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92" name="Line 84"/>
              <p:cNvSpPr>
                <a:spLocks noChangeShapeType="1"/>
              </p:cNvSpPr>
              <p:nvPr/>
            </p:nvSpPr>
            <p:spPr bwMode="auto">
              <a:xfrm>
                <a:off x="1440" y="2928"/>
                <a:ext cx="144" cy="816"/>
              </a:xfrm>
              <a:prstGeom prst="line">
                <a:avLst/>
              </a:prstGeom>
              <a:noFill/>
              <a:ln w="127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93" name="Line 85"/>
              <p:cNvSpPr>
                <a:spLocks noChangeShapeType="1"/>
              </p:cNvSpPr>
              <p:nvPr/>
            </p:nvSpPr>
            <p:spPr bwMode="auto">
              <a:xfrm>
                <a:off x="432" y="3168"/>
                <a:ext cx="1440" cy="336"/>
              </a:xfrm>
              <a:prstGeom prst="line">
                <a:avLst/>
              </a:prstGeom>
              <a:noFill/>
              <a:ln w="12700">
                <a:solidFill>
                  <a:srgbClr val="FF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1094" name="Line 86"/>
              <p:cNvSpPr>
                <a:spLocks noChangeShapeType="1"/>
              </p:cNvSpPr>
              <p:nvPr/>
            </p:nvSpPr>
            <p:spPr bwMode="auto">
              <a:xfrm>
                <a:off x="1296" y="3024"/>
                <a:ext cx="48" cy="384"/>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nvGrpSpPr>
          <p:cNvPr id="67" name="Group 84"/>
          <p:cNvGrpSpPr>
            <a:grpSpLocks/>
          </p:cNvGrpSpPr>
          <p:nvPr/>
        </p:nvGrpSpPr>
        <p:grpSpPr bwMode="auto">
          <a:xfrm>
            <a:off x="5105400" y="1447800"/>
            <a:ext cx="1981200" cy="1676400"/>
            <a:chOff x="1680" y="1632"/>
            <a:chExt cx="2304" cy="1920"/>
          </a:xfrm>
        </p:grpSpPr>
        <p:grpSp>
          <p:nvGrpSpPr>
            <p:cNvPr id="68" name="Group 85"/>
            <p:cNvGrpSpPr>
              <a:grpSpLocks/>
            </p:cNvGrpSpPr>
            <p:nvPr/>
          </p:nvGrpSpPr>
          <p:grpSpPr bwMode="auto">
            <a:xfrm>
              <a:off x="1680" y="1632"/>
              <a:ext cx="1920" cy="1920"/>
              <a:chOff x="3936" y="1008"/>
              <a:chExt cx="1200" cy="1200"/>
            </a:xfrm>
          </p:grpSpPr>
          <p:sp>
            <p:nvSpPr>
              <p:cNvPr id="86" name="Line 86"/>
              <p:cNvSpPr>
                <a:spLocks noChangeShapeType="1"/>
              </p:cNvSpPr>
              <p:nvPr/>
            </p:nvSpPr>
            <p:spPr bwMode="auto">
              <a:xfrm flipH="1">
                <a:off x="4320" y="1440"/>
                <a:ext cx="48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 name="Line 87"/>
              <p:cNvSpPr>
                <a:spLocks noChangeShapeType="1"/>
              </p:cNvSpPr>
              <p:nvPr/>
            </p:nvSpPr>
            <p:spPr bwMode="auto">
              <a:xfrm>
                <a:off x="4320" y="1632"/>
                <a:ext cx="48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 name="Line 88"/>
              <p:cNvSpPr>
                <a:spLocks noChangeShapeType="1"/>
              </p:cNvSpPr>
              <p:nvPr/>
            </p:nvSpPr>
            <p:spPr bwMode="auto">
              <a:xfrm>
                <a:off x="4800" y="1728"/>
                <a:ext cx="336"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9" name="Line 89"/>
              <p:cNvSpPr>
                <a:spLocks noChangeShapeType="1"/>
              </p:cNvSpPr>
              <p:nvPr/>
            </p:nvSpPr>
            <p:spPr bwMode="auto">
              <a:xfrm flipV="1">
                <a:off x="4800" y="1008"/>
                <a:ext cx="192"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0" name="Line 90"/>
              <p:cNvSpPr>
                <a:spLocks noChangeShapeType="1"/>
              </p:cNvSpPr>
              <p:nvPr/>
            </p:nvSpPr>
            <p:spPr bwMode="auto">
              <a:xfrm flipH="1">
                <a:off x="3936" y="1632"/>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69" name="Group 91"/>
            <p:cNvGrpSpPr>
              <a:grpSpLocks/>
            </p:cNvGrpSpPr>
            <p:nvPr/>
          </p:nvGrpSpPr>
          <p:grpSpPr bwMode="auto">
            <a:xfrm>
              <a:off x="1757" y="1939"/>
              <a:ext cx="2227" cy="1536"/>
              <a:chOff x="1757" y="1939"/>
              <a:chExt cx="2227" cy="1536"/>
            </a:xfrm>
          </p:grpSpPr>
          <p:sp>
            <p:nvSpPr>
              <p:cNvPr id="70" name="Oval 92"/>
              <p:cNvSpPr>
                <a:spLocks noChangeArrowheads="1"/>
              </p:cNvSpPr>
              <p:nvPr/>
            </p:nvSpPr>
            <p:spPr bwMode="auto">
              <a:xfrm flipV="1">
                <a:off x="2295" y="2093"/>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 name="Oval 93"/>
              <p:cNvSpPr>
                <a:spLocks noChangeArrowheads="1"/>
              </p:cNvSpPr>
              <p:nvPr/>
            </p:nvSpPr>
            <p:spPr bwMode="auto">
              <a:xfrm flipV="1">
                <a:off x="2525" y="1939"/>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94"/>
              <p:cNvSpPr>
                <a:spLocks noChangeArrowheads="1"/>
              </p:cNvSpPr>
              <p:nvPr/>
            </p:nvSpPr>
            <p:spPr bwMode="auto">
              <a:xfrm flipV="1">
                <a:off x="2525" y="3168"/>
                <a:ext cx="154"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Oval 95"/>
              <p:cNvSpPr>
                <a:spLocks noChangeArrowheads="1"/>
              </p:cNvSpPr>
              <p:nvPr/>
            </p:nvSpPr>
            <p:spPr bwMode="auto">
              <a:xfrm flipV="1">
                <a:off x="2755" y="2553"/>
                <a:ext cx="154" cy="15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Oval 96"/>
              <p:cNvSpPr>
                <a:spLocks noChangeArrowheads="1"/>
              </p:cNvSpPr>
              <p:nvPr/>
            </p:nvSpPr>
            <p:spPr bwMode="auto">
              <a:xfrm flipV="1">
                <a:off x="3600" y="2861"/>
                <a:ext cx="154" cy="15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Oval 97"/>
              <p:cNvSpPr>
                <a:spLocks noChangeArrowheads="1"/>
              </p:cNvSpPr>
              <p:nvPr/>
            </p:nvSpPr>
            <p:spPr bwMode="auto">
              <a:xfrm flipV="1">
                <a:off x="3754" y="2707"/>
                <a:ext cx="153"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Line 98"/>
              <p:cNvSpPr>
                <a:spLocks noChangeShapeType="1"/>
              </p:cNvSpPr>
              <p:nvPr/>
            </p:nvSpPr>
            <p:spPr bwMode="auto">
              <a:xfrm flipV="1">
                <a:off x="3062" y="2323"/>
                <a:ext cx="0" cy="4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7" name="Oval 99"/>
              <p:cNvSpPr>
                <a:spLocks noChangeArrowheads="1"/>
              </p:cNvSpPr>
              <p:nvPr/>
            </p:nvSpPr>
            <p:spPr bwMode="auto">
              <a:xfrm flipV="1">
                <a:off x="2909" y="2861"/>
                <a:ext cx="153"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100"/>
              <p:cNvSpPr>
                <a:spLocks noChangeArrowheads="1"/>
              </p:cNvSpPr>
              <p:nvPr/>
            </p:nvSpPr>
            <p:spPr bwMode="auto">
              <a:xfrm flipV="1">
                <a:off x="3062" y="3091"/>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101"/>
              <p:cNvSpPr>
                <a:spLocks noChangeArrowheads="1"/>
              </p:cNvSpPr>
              <p:nvPr/>
            </p:nvSpPr>
            <p:spPr bwMode="auto">
              <a:xfrm flipV="1">
                <a:off x="3062" y="3321"/>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102"/>
              <p:cNvSpPr>
                <a:spLocks noChangeArrowheads="1"/>
              </p:cNvSpPr>
              <p:nvPr/>
            </p:nvSpPr>
            <p:spPr bwMode="auto">
              <a:xfrm flipV="1">
                <a:off x="3830" y="2937"/>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103"/>
              <p:cNvSpPr>
                <a:spLocks noChangeArrowheads="1"/>
              </p:cNvSpPr>
              <p:nvPr/>
            </p:nvSpPr>
            <p:spPr bwMode="auto">
              <a:xfrm flipV="1">
                <a:off x="3523" y="2630"/>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104"/>
              <p:cNvSpPr>
                <a:spLocks noChangeArrowheads="1"/>
              </p:cNvSpPr>
              <p:nvPr/>
            </p:nvSpPr>
            <p:spPr bwMode="auto">
              <a:xfrm flipV="1">
                <a:off x="2832" y="2477"/>
                <a:ext cx="154" cy="15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Oval 105"/>
              <p:cNvSpPr>
                <a:spLocks noChangeArrowheads="1"/>
              </p:cNvSpPr>
              <p:nvPr/>
            </p:nvSpPr>
            <p:spPr bwMode="auto">
              <a:xfrm flipV="1">
                <a:off x="2679" y="2093"/>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106"/>
              <p:cNvSpPr>
                <a:spLocks noChangeArrowheads="1"/>
              </p:cNvSpPr>
              <p:nvPr/>
            </p:nvSpPr>
            <p:spPr bwMode="auto">
              <a:xfrm flipV="1">
                <a:off x="2295" y="2323"/>
                <a:ext cx="153"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Oval 107"/>
              <p:cNvSpPr>
                <a:spLocks noChangeArrowheads="1"/>
              </p:cNvSpPr>
              <p:nvPr/>
            </p:nvSpPr>
            <p:spPr bwMode="auto">
              <a:xfrm flipV="1">
                <a:off x="1757" y="2400"/>
                <a:ext cx="154"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2" name="Rectangle 1"/>
          <p:cNvSpPr/>
          <p:nvPr/>
        </p:nvSpPr>
        <p:spPr>
          <a:xfrm>
            <a:off x="7196114" y="1242698"/>
            <a:ext cx="1838372" cy="1200329"/>
          </a:xfrm>
          <a:prstGeom prst="rect">
            <a:avLst/>
          </a:prstGeom>
          <a:solidFill>
            <a:srgbClr val="FFFFCC"/>
          </a:solidFill>
          <a:ln>
            <a:solidFill>
              <a:schemeClr val="accent1">
                <a:lumMod val="75000"/>
              </a:schemeClr>
            </a:solidFill>
          </a:ln>
        </p:spPr>
        <p:txBody>
          <a:bodyPr wrap="square">
            <a:spAutoFit/>
          </a:bodyPr>
          <a:lstStyle/>
          <a:p>
            <a:r>
              <a:rPr lang="en-US" dirty="0" smtClean="0">
                <a:latin typeface="Calibri" panose="020F0502020204030204" pitchFamily="34" charset="0"/>
              </a:rPr>
              <a:t>It is possible to separate all k classes with the </a:t>
            </a:r>
            <a:r>
              <a:rPr lang="en-US" dirty="0" smtClean="0">
                <a:latin typeface="Calibri"/>
              </a:rPr>
              <a:t>O(k</a:t>
            </a:r>
            <a:r>
              <a:rPr lang="en-US" baseline="30000" dirty="0" smtClean="0">
                <a:latin typeface="Calibri"/>
              </a:rPr>
              <a:t>2</a:t>
            </a:r>
            <a:r>
              <a:rPr lang="en-US" dirty="0" smtClean="0">
                <a:latin typeface="Calibri" panose="020F0502020204030204" pitchFamily="34" charset="0"/>
              </a:rPr>
              <a:t>) classifiers</a:t>
            </a:r>
            <a:endParaRPr lang="en-US" dirty="0">
              <a:latin typeface="Calibri" panose="020F0502020204030204" pitchFamily="34" charset="0"/>
            </a:endParaRPr>
          </a:p>
        </p:txBody>
      </p:sp>
    </p:spTree>
    <p:extLst>
      <p:ext uri="{BB962C8B-B14F-4D97-AF65-F5344CB8AC3E}">
        <p14:creationId xmlns:p14="http://schemas.microsoft.com/office/powerpoint/2010/main" val="401770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75000"/>
              </a:lnSpc>
            </a:pPr>
            <a:r>
              <a:rPr lang="en-US"/>
              <a:t>Classifying with AvA</a:t>
            </a:r>
          </a:p>
        </p:txBody>
      </p:sp>
      <p:grpSp>
        <p:nvGrpSpPr>
          <p:cNvPr id="173059" name="Group 3"/>
          <p:cNvGrpSpPr>
            <a:grpSpLocks/>
          </p:cNvGrpSpPr>
          <p:nvPr/>
        </p:nvGrpSpPr>
        <p:grpSpPr bwMode="auto">
          <a:xfrm>
            <a:off x="1600200" y="1828800"/>
            <a:ext cx="2362200" cy="1676400"/>
            <a:chOff x="1008" y="1152"/>
            <a:chExt cx="1488" cy="1056"/>
          </a:xfrm>
        </p:grpSpPr>
        <p:grpSp>
          <p:nvGrpSpPr>
            <p:cNvPr id="173060" name="Group 4"/>
            <p:cNvGrpSpPr>
              <a:grpSpLocks/>
            </p:cNvGrpSpPr>
            <p:nvPr/>
          </p:nvGrpSpPr>
          <p:grpSpPr bwMode="auto">
            <a:xfrm>
              <a:off x="1248" y="1488"/>
              <a:ext cx="1248" cy="720"/>
              <a:chOff x="1248" y="1488"/>
              <a:chExt cx="1248" cy="720"/>
            </a:xfrm>
          </p:grpSpPr>
          <p:sp>
            <p:nvSpPr>
              <p:cNvPr id="173061" name="Rectangle 5"/>
              <p:cNvSpPr>
                <a:spLocks noChangeArrowheads="1"/>
              </p:cNvSpPr>
              <p:nvPr/>
            </p:nvSpPr>
            <p:spPr bwMode="auto">
              <a:xfrm>
                <a:off x="1776" y="148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2" name="Rectangle 6"/>
              <p:cNvSpPr>
                <a:spLocks noChangeArrowheads="1"/>
              </p:cNvSpPr>
              <p:nvPr/>
            </p:nvSpPr>
            <p:spPr bwMode="auto">
              <a:xfrm>
                <a:off x="1872" y="1488"/>
                <a:ext cx="96" cy="144"/>
              </a:xfrm>
              <a:prstGeom prst="rect">
                <a:avLst/>
              </a:prstGeom>
              <a:solidFill>
                <a:srgbClr val="008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400">
                  <a:latin typeface="Times New Roman" pitchFamily="18" charset="0"/>
                </a:endParaRPr>
              </a:p>
            </p:txBody>
          </p:sp>
          <p:sp>
            <p:nvSpPr>
              <p:cNvPr id="173063" name="Rectangle 7"/>
              <p:cNvSpPr>
                <a:spLocks noChangeArrowheads="1"/>
              </p:cNvSpPr>
              <p:nvPr/>
            </p:nvSpPr>
            <p:spPr bwMode="auto">
              <a:xfrm>
                <a:off x="1440" y="1776"/>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4" name="Rectangle 8"/>
              <p:cNvSpPr>
                <a:spLocks noChangeArrowheads="1"/>
              </p:cNvSpPr>
              <p:nvPr/>
            </p:nvSpPr>
            <p:spPr bwMode="auto">
              <a:xfrm>
                <a:off x="1536" y="1776"/>
                <a:ext cx="96"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5" name="Rectangle 9"/>
              <p:cNvSpPr>
                <a:spLocks noChangeArrowheads="1"/>
              </p:cNvSpPr>
              <p:nvPr/>
            </p:nvSpPr>
            <p:spPr bwMode="auto">
              <a:xfrm>
                <a:off x="2112" y="1776"/>
                <a:ext cx="96" cy="144"/>
              </a:xfrm>
              <a:prstGeom prst="rect">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6" name="Rectangle 10"/>
              <p:cNvSpPr>
                <a:spLocks noChangeArrowheads="1"/>
              </p:cNvSpPr>
              <p:nvPr/>
            </p:nvSpPr>
            <p:spPr bwMode="auto">
              <a:xfrm>
                <a:off x="2208" y="1776"/>
                <a:ext cx="96" cy="144"/>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7" name="Rectangle 11"/>
              <p:cNvSpPr>
                <a:spLocks noChangeArrowheads="1"/>
              </p:cNvSpPr>
              <p:nvPr/>
            </p:nvSpPr>
            <p:spPr bwMode="auto">
              <a:xfrm>
                <a:off x="1248" y="2064"/>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8" name="Rectangle 12"/>
              <p:cNvSpPr>
                <a:spLocks noChangeArrowheads="1"/>
              </p:cNvSpPr>
              <p:nvPr/>
            </p:nvSpPr>
            <p:spPr bwMode="auto">
              <a:xfrm>
                <a:off x="1344" y="2064"/>
                <a:ext cx="96"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69" name="Rectangle 13"/>
              <p:cNvSpPr>
                <a:spLocks noChangeArrowheads="1"/>
              </p:cNvSpPr>
              <p:nvPr/>
            </p:nvSpPr>
            <p:spPr bwMode="auto">
              <a:xfrm>
                <a:off x="1584" y="2064"/>
                <a:ext cx="96"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70" name="Rectangle 14"/>
              <p:cNvSpPr>
                <a:spLocks noChangeArrowheads="1"/>
              </p:cNvSpPr>
              <p:nvPr/>
            </p:nvSpPr>
            <p:spPr bwMode="auto">
              <a:xfrm>
                <a:off x="1680" y="2064"/>
                <a:ext cx="96"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71" name="Rectangle 15"/>
              <p:cNvSpPr>
                <a:spLocks noChangeArrowheads="1"/>
              </p:cNvSpPr>
              <p:nvPr/>
            </p:nvSpPr>
            <p:spPr bwMode="auto">
              <a:xfrm>
                <a:off x="1968" y="2064"/>
                <a:ext cx="96"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72" name="Rectangle 16"/>
              <p:cNvSpPr>
                <a:spLocks noChangeArrowheads="1"/>
              </p:cNvSpPr>
              <p:nvPr/>
            </p:nvSpPr>
            <p:spPr bwMode="auto">
              <a:xfrm>
                <a:off x="2064" y="2064"/>
                <a:ext cx="96" cy="144"/>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73" name="Rectangle 17"/>
              <p:cNvSpPr>
                <a:spLocks noChangeArrowheads="1"/>
              </p:cNvSpPr>
              <p:nvPr/>
            </p:nvSpPr>
            <p:spPr bwMode="auto">
              <a:xfrm>
                <a:off x="2304" y="2064"/>
                <a:ext cx="96" cy="144"/>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74" name="Rectangle 18"/>
              <p:cNvSpPr>
                <a:spLocks noChangeArrowheads="1"/>
              </p:cNvSpPr>
              <p:nvPr/>
            </p:nvSpPr>
            <p:spPr bwMode="auto">
              <a:xfrm>
                <a:off x="2400" y="2064"/>
                <a:ext cx="96"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173075" name="AutoShape 19"/>
              <p:cNvCxnSpPr>
                <a:cxnSpLocks noChangeShapeType="1"/>
                <a:stCxn id="173061" idx="2"/>
                <a:endCxn id="173064" idx="0"/>
              </p:cNvCxnSpPr>
              <p:nvPr/>
            </p:nvCxnSpPr>
            <p:spPr bwMode="auto">
              <a:xfrm flipH="1">
                <a:off x="1584" y="1632"/>
                <a:ext cx="240" cy="1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076" name="AutoShape 20"/>
              <p:cNvCxnSpPr>
                <a:cxnSpLocks noChangeShapeType="1"/>
                <a:stCxn id="173062" idx="2"/>
                <a:endCxn id="173065" idx="0"/>
              </p:cNvCxnSpPr>
              <p:nvPr/>
            </p:nvCxnSpPr>
            <p:spPr bwMode="auto">
              <a:xfrm>
                <a:off x="1920" y="1638"/>
                <a:ext cx="240" cy="1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077" name="AutoShape 21"/>
              <p:cNvCxnSpPr>
                <a:cxnSpLocks noChangeShapeType="1"/>
                <a:stCxn id="173063" idx="2"/>
                <a:endCxn id="173068" idx="0"/>
              </p:cNvCxnSpPr>
              <p:nvPr/>
            </p:nvCxnSpPr>
            <p:spPr bwMode="auto">
              <a:xfrm flipH="1">
                <a:off x="1392" y="1920"/>
                <a:ext cx="96" cy="1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078" name="AutoShape 22"/>
              <p:cNvCxnSpPr>
                <a:cxnSpLocks noChangeShapeType="1"/>
                <a:stCxn id="173064" idx="2"/>
                <a:endCxn id="173069" idx="0"/>
              </p:cNvCxnSpPr>
              <p:nvPr/>
            </p:nvCxnSpPr>
            <p:spPr bwMode="auto">
              <a:xfrm>
                <a:off x="1584" y="1920"/>
                <a:ext cx="48" cy="1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079" name="AutoShape 23"/>
              <p:cNvCxnSpPr>
                <a:cxnSpLocks noChangeShapeType="1"/>
                <a:stCxn id="173065" idx="2"/>
                <a:endCxn id="173072" idx="0"/>
              </p:cNvCxnSpPr>
              <p:nvPr/>
            </p:nvCxnSpPr>
            <p:spPr bwMode="auto">
              <a:xfrm flipH="1">
                <a:off x="2112" y="1926"/>
                <a:ext cx="48" cy="13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3080" name="AutoShape 24"/>
              <p:cNvCxnSpPr>
                <a:cxnSpLocks noChangeShapeType="1"/>
                <a:stCxn id="173066" idx="2"/>
                <a:endCxn id="173073" idx="0"/>
              </p:cNvCxnSpPr>
              <p:nvPr/>
            </p:nvCxnSpPr>
            <p:spPr bwMode="auto">
              <a:xfrm>
                <a:off x="2256" y="1920"/>
                <a:ext cx="96" cy="1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73081" name="Text Box 25"/>
            <p:cNvSpPr txBox="1">
              <a:spLocks noChangeArrowheads="1"/>
            </p:cNvSpPr>
            <p:nvPr/>
          </p:nvSpPr>
          <p:spPr bwMode="auto">
            <a:xfrm>
              <a:off x="1008" y="1152"/>
              <a:ext cx="107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smtClean="0">
                  <a:latin typeface="Calibri" panose="020F0502020204030204" pitchFamily="34" charset="0"/>
                </a:rPr>
                <a:t>Tournament</a:t>
              </a:r>
              <a:endParaRPr lang="en-US" sz="2400" dirty="0">
                <a:latin typeface="Calibri" panose="020F0502020204030204" pitchFamily="34" charset="0"/>
              </a:endParaRPr>
            </a:p>
          </p:txBody>
        </p:sp>
      </p:grpSp>
      <p:grpSp>
        <p:nvGrpSpPr>
          <p:cNvPr id="173082" name="Group 26"/>
          <p:cNvGrpSpPr>
            <a:grpSpLocks/>
          </p:cNvGrpSpPr>
          <p:nvPr/>
        </p:nvGrpSpPr>
        <p:grpSpPr bwMode="auto">
          <a:xfrm>
            <a:off x="4724401" y="1828801"/>
            <a:ext cx="3298826" cy="1744663"/>
            <a:chOff x="2976" y="1152"/>
            <a:chExt cx="2078" cy="1099"/>
          </a:xfrm>
        </p:grpSpPr>
        <p:grpSp>
          <p:nvGrpSpPr>
            <p:cNvPr id="173083" name="Group 27"/>
            <p:cNvGrpSpPr>
              <a:grpSpLocks/>
            </p:cNvGrpSpPr>
            <p:nvPr/>
          </p:nvGrpSpPr>
          <p:grpSpPr bwMode="auto">
            <a:xfrm>
              <a:off x="3264" y="1488"/>
              <a:ext cx="1632" cy="144"/>
              <a:chOff x="3264" y="1488"/>
              <a:chExt cx="1632" cy="144"/>
            </a:xfrm>
          </p:grpSpPr>
          <p:sp>
            <p:nvSpPr>
              <p:cNvPr id="173084" name="Rectangle 28"/>
              <p:cNvSpPr>
                <a:spLocks noChangeArrowheads="1"/>
              </p:cNvSpPr>
              <p:nvPr/>
            </p:nvSpPr>
            <p:spPr bwMode="auto">
              <a:xfrm>
                <a:off x="3552" y="148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85" name="Rectangle 29"/>
              <p:cNvSpPr>
                <a:spLocks noChangeArrowheads="1"/>
              </p:cNvSpPr>
              <p:nvPr/>
            </p:nvSpPr>
            <p:spPr bwMode="auto">
              <a:xfrm>
                <a:off x="3648" y="1488"/>
                <a:ext cx="96" cy="144"/>
              </a:xfrm>
              <a:prstGeom prst="rect">
                <a:avLst/>
              </a:prstGeom>
              <a:solidFill>
                <a:srgbClr val="008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2400">
                  <a:latin typeface="Times New Roman" pitchFamily="18" charset="0"/>
                </a:endParaRPr>
              </a:p>
            </p:txBody>
          </p:sp>
          <p:sp>
            <p:nvSpPr>
              <p:cNvPr id="173086" name="Rectangle 30"/>
              <p:cNvSpPr>
                <a:spLocks noChangeArrowheads="1"/>
              </p:cNvSpPr>
              <p:nvPr/>
            </p:nvSpPr>
            <p:spPr bwMode="auto">
              <a:xfrm>
                <a:off x="3264" y="1488"/>
                <a:ext cx="96" cy="144"/>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87" name="Rectangle 31"/>
              <p:cNvSpPr>
                <a:spLocks noChangeArrowheads="1"/>
              </p:cNvSpPr>
              <p:nvPr/>
            </p:nvSpPr>
            <p:spPr bwMode="auto">
              <a:xfrm>
                <a:off x="3360" y="1488"/>
                <a:ext cx="96"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88" name="Rectangle 32"/>
              <p:cNvSpPr>
                <a:spLocks noChangeArrowheads="1"/>
              </p:cNvSpPr>
              <p:nvPr/>
            </p:nvSpPr>
            <p:spPr bwMode="auto">
              <a:xfrm>
                <a:off x="3840" y="1488"/>
                <a:ext cx="96" cy="144"/>
              </a:xfrm>
              <a:prstGeom prst="rect">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89" name="Rectangle 33"/>
              <p:cNvSpPr>
                <a:spLocks noChangeArrowheads="1"/>
              </p:cNvSpPr>
              <p:nvPr/>
            </p:nvSpPr>
            <p:spPr bwMode="auto">
              <a:xfrm>
                <a:off x="3936" y="1488"/>
                <a:ext cx="96" cy="144"/>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90" name="Rectangle 34"/>
              <p:cNvSpPr>
                <a:spLocks noChangeArrowheads="1"/>
              </p:cNvSpPr>
              <p:nvPr/>
            </p:nvSpPr>
            <p:spPr bwMode="auto">
              <a:xfrm>
                <a:off x="4128" y="1488"/>
                <a:ext cx="96" cy="14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91" name="Rectangle 35"/>
              <p:cNvSpPr>
                <a:spLocks noChangeArrowheads="1"/>
              </p:cNvSpPr>
              <p:nvPr/>
            </p:nvSpPr>
            <p:spPr bwMode="auto">
              <a:xfrm>
                <a:off x="4224" y="1488"/>
                <a:ext cx="96" cy="144"/>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92" name="Rectangle 36"/>
              <p:cNvSpPr>
                <a:spLocks noChangeArrowheads="1"/>
              </p:cNvSpPr>
              <p:nvPr/>
            </p:nvSpPr>
            <p:spPr bwMode="auto">
              <a:xfrm>
                <a:off x="4416" y="1488"/>
                <a:ext cx="96" cy="14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93" name="Rectangle 37"/>
              <p:cNvSpPr>
                <a:spLocks noChangeArrowheads="1"/>
              </p:cNvSpPr>
              <p:nvPr/>
            </p:nvSpPr>
            <p:spPr bwMode="auto">
              <a:xfrm>
                <a:off x="4512" y="1488"/>
                <a:ext cx="96" cy="144"/>
              </a:xfrm>
              <a:prstGeom prst="rect">
                <a:avLst/>
              </a:prstGeom>
              <a:solidFill>
                <a:srgbClr val="0000FF"/>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94" name="Rectangle 38"/>
              <p:cNvSpPr>
                <a:spLocks noChangeArrowheads="1"/>
              </p:cNvSpPr>
              <p:nvPr/>
            </p:nvSpPr>
            <p:spPr bwMode="auto">
              <a:xfrm>
                <a:off x="4704" y="1488"/>
                <a:ext cx="96" cy="144"/>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3095" name="Rectangle 39"/>
              <p:cNvSpPr>
                <a:spLocks noChangeArrowheads="1"/>
              </p:cNvSpPr>
              <p:nvPr/>
            </p:nvSpPr>
            <p:spPr bwMode="auto">
              <a:xfrm>
                <a:off x="4800" y="1488"/>
                <a:ext cx="96" cy="144"/>
              </a:xfrm>
              <a:prstGeom prst="rect">
                <a:avLst/>
              </a:prstGeom>
              <a:solidFill>
                <a:srgbClr val="008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73096" name="Text Box 40"/>
            <p:cNvSpPr txBox="1">
              <a:spLocks noChangeArrowheads="1"/>
            </p:cNvSpPr>
            <p:nvPr/>
          </p:nvSpPr>
          <p:spPr bwMode="auto">
            <a:xfrm>
              <a:off x="3120" y="1728"/>
              <a:ext cx="1934"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latin typeface="Calibri" panose="020F0502020204030204" pitchFamily="34" charset="0"/>
                </a:rPr>
                <a:t>1 red, 2 yellow, 2 green</a:t>
              </a:r>
            </a:p>
            <a:p>
              <a:pPr algn="l"/>
              <a:r>
                <a:rPr lang="en-US" sz="2400" dirty="0">
                  <a:latin typeface="Times New Roman" pitchFamily="18" charset="0"/>
                </a:rPr>
                <a:t>	</a:t>
              </a:r>
              <a:r>
                <a:rPr lang="en-US" sz="2400" dirty="0">
                  <a:latin typeface="Times New Roman" pitchFamily="18" charset="0"/>
                  <a:sym typeface="Wingdings" pitchFamily="2" charset="2"/>
                </a:rPr>
                <a:t> ?</a:t>
              </a:r>
              <a:endParaRPr lang="en-US" sz="2400" dirty="0">
                <a:latin typeface="Times New Roman" pitchFamily="18" charset="0"/>
              </a:endParaRPr>
            </a:p>
          </p:txBody>
        </p:sp>
        <p:sp>
          <p:nvSpPr>
            <p:cNvPr id="173097" name="Text Box 41"/>
            <p:cNvSpPr txBox="1">
              <a:spLocks noChangeArrowheads="1"/>
            </p:cNvSpPr>
            <p:nvPr/>
          </p:nvSpPr>
          <p:spPr bwMode="auto">
            <a:xfrm>
              <a:off x="2976" y="1152"/>
              <a:ext cx="12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latin typeface="Calibri" panose="020F0502020204030204" pitchFamily="34" charset="0"/>
                </a:rPr>
                <a:t>Majority Vote</a:t>
              </a:r>
            </a:p>
          </p:txBody>
        </p:sp>
      </p:grpSp>
      <p:sp>
        <p:nvSpPr>
          <p:cNvPr id="173111" name="Text Box 55"/>
          <p:cNvSpPr txBox="1">
            <a:spLocks noChangeArrowheads="1"/>
          </p:cNvSpPr>
          <p:nvPr/>
        </p:nvSpPr>
        <p:spPr bwMode="auto">
          <a:xfrm>
            <a:off x="1812925" y="5680075"/>
            <a:ext cx="6146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dirty="0">
                <a:solidFill>
                  <a:srgbClr val="FF0000"/>
                </a:solidFill>
                <a:latin typeface="Times New Roman" pitchFamily="18" charset="0"/>
              </a:rPr>
              <a:t>All are post-learning and </a:t>
            </a:r>
            <a:r>
              <a:rPr lang="en-US" sz="2400" i="1" dirty="0">
                <a:solidFill>
                  <a:srgbClr val="FF0000"/>
                </a:solidFill>
                <a:latin typeface="Times New Roman" pitchFamily="18" charset="0"/>
              </a:rPr>
              <a:t>might</a:t>
            </a:r>
            <a:r>
              <a:rPr lang="en-US" sz="2400" dirty="0">
                <a:solidFill>
                  <a:srgbClr val="FF0000"/>
                </a:solidFill>
                <a:latin typeface="Times New Roman" pitchFamily="18" charset="0"/>
              </a:rPr>
              <a:t> cause weird stuff</a:t>
            </a:r>
          </a:p>
        </p:txBody>
      </p:sp>
    </p:spTree>
    <p:extLst>
      <p:ext uri="{BB962C8B-B14F-4D97-AF65-F5344CB8AC3E}">
        <p14:creationId xmlns:p14="http://schemas.microsoft.com/office/powerpoint/2010/main" val="211843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One-vs-All </a:t>
            </a:r>
            <a:r>
              <a:rPr lang="en-US" smtClean="0">
                <a:solidFill>
                  <a:srgbClr val="0000FF"/>
                </a:solidFill>
              </a:rPr>
              <a:t>vs.</a:t>
            </a:r>
            <a:r>
              <a:rPr lang="en-US" smtClean="0"/>
              <a:t> All vs. All</a:t>
            </a:r>
            <a:endParaRPr lang="en-US" dirty="0"/>
          </a:p>
        </p:txBody>
      </p:sp>
      <p:sp>
        <p:nvSpPr>
          <p:cNvPr id="3" name="Content Placeholder 2"/>
          <p:cNvSpPr>
            <a:spLocks noGrp="1"/>
          </p:cNvSpPr>
          <p:nvPr>
            <p:ph idx="1"/>
          </p:nvPr>
        </p:nvSpPr>
        <p:spPr>
          <a:xfrm>
            <a:off x="1524000" y="1371600"/>
            <a:ext cx="7162800" cy="4800600"/>
          </a:xfrm>
        </p:spPr>
        <p:txBody>
          <a:bodyPr/>
          <a:lstStyle/>
          <a:p>
            <a:r>
              <a:rPr lang="en-US" sz="2000" dirty="0" smtClean="0"/>
              <a:t>Assume </a:t>
            </a:r>
            <a:r>
              <a:rPr lang="en-US" sz="2000" dirty="0" smtClean="0">
                <a:solidFill>
                  <a:srgbClr val="0000FF"/>
                </a:solidFill>
              </a:rPr>
              <a:t>m</a:t>
            </a:r>
            <a:r>
              <a:rPr lang="en-US" sz="2000" dirty="0" smtClean="0"/>
              <a:t> examples, </a:t>
            </a:r>
            <a:r>
              <a:rPr lang="en-US" sz="2000" dirty="0" smtClean="0">
                <a:solidFill>
                  <a:srgbClr val="0000FF"/>
                </a:solidFill>
              </a:rPr>
              <a:t>k</a:t>
            </a:r>
            <a:r>
              <a:rPr lang="en-US" sz="2000" dirty="0" smtClean="0"/>
              <a:t> class labels. </a:t>
            </a:r>
          </a:p>
          <a:p>
            <a:pPr lvl="1"/>
            <a:r>
              <a:rPr lang="en-US" sz="1800" dirty="0" smtClean="0"/>
              <a:t>For simplicity, say, m/k in each.</a:t>
            </a:r>
          </a:p>
          <a:p>
            <a:r>
              <a:rPr lang="en-US" sz="2000" dirty="0" smtClean="0">
                <a:solidFill>
                  <a:schemeClr val="accent1">
                    <a:lumMod val="75000"/>
                  </a:schemeClr>
                </a:solidFill>
              </a:rPr>
              <a:t>One vs. All:</a:t>
            </a:r>
          </a:p>
          <a:p>
            <a:pPr lvl="1"/>
            <a:r>
              <a:rPr lang="en-US" sz="1800" dirty="0" smtClean="0"/>
              <a:t>classifier </a:t>
            </a:r>
            <a:r>
              <a:rPr lang="en-US" sz="1800" dirty="0" smtClean="0">
                <a:solidFill>
                  <a:srgbClr val="0000FF"/>
                </a:solidFill>
                <a:latin typeface="Calibri"/>
              </a:rPr>
              <a:t>f</a:t>
            </a:r>
            <a:r>
              <a:rPr lang="en-US" sz="1800" baseline="-25000" dirty="0" smtClean="0">
                <a:solidFill>
                  <a:srgbClr val="0000FF"/>
                </a:solidFill>
                <a:latin typeface="Calibri"/>
              </a:rPr>
              <a:t>i</a:t>
            </a:r>
            <a:r>
              <a:rPr lang="en-US" sz="1800" dirty="0" smtClean="0"/>
              <a:t>: m/k </a:t>
            </a:r>
            <a:r>
              <a:rPr lang="en-US" sz="1800" dirty="0" smtClean="0">
                <a:solidFill>
                  <a:srgbClr val="0000FF"/>
                </a:solidFill>
              </a:rPr>
              <a:t>(+)</a:t>
            </a:r>
            <a:r>
              <a:rPr lang="en-US" sz="1800" dirty="0" smtClean="0"/>
              <a:t> and (k-1)m/k </a:t>
            </a:r>
            <a:r>
              <a:rPr lang="en-US" sz="1800" dirty="0" smtClean="0">
                <a:solidFill>
                  <a:srgbClr val="0000FF"/>
                </a:solidFill>
              </a:rPr>
              <a:t>(-)</a:t>
            </a:r>
          </a:p>
          <a:p>
            <a:pPr lvl="1"/>
            <a:r>
              <a:rPr lang="en-US" sz="1800" dirty="0" smtClean="0">
                <a:solidFill>
                  <a:schemeClr val="tx1"/>
                </a:solidFill>
              </a:rPr>
              <a:t>Decision: </a:t>
            </a:r>
          </a:p>
          <a:p>
            <a:pPr lvl="1"/>
            <a:r>
              <a:rPr lang="en-US" sz="1800" dirty="0" smtClean="0"/>
              <a:t>Evaluate </a:t>
            </a:r>
            <a:r>
              <a:rPr lang="en-US" sz="1800" dirty="0" smtClean="0">
                <a:solidFill>
                  <a:srgbClr val="0000FF"/>
                </a:solidFill>
              </a:rPr>
              <a:t>k</a:t>
            </a:r>
            <a:r>
              <a:rPr lang="en-US" sz="1800" dirty="0" smtClean="0"/>
              <a:t> linear classifiers and do Winner Takes All (WTA): </a:t>
            </a:r>
          </a:p>
          <a:p>
            <a:pPr lvl="1"/>
            <a:r>
              <a:rPr lang="en-US" sz="1800" dirty="0" smtClean="0"/>
              <a:t>                         f(x) = </a:t>
            </a:r>
            <a:r>
              <a:rPr lang="en-US" sz="1800" dirty="0" err="1" smtClean="0">
                <a:latin typeface="Calibri"/>
              </a:rPr>
              <a:t>argmax</a:t>
            </a:r>
            <a:r>
              <a:rPr lang="en-US" sz="1800" baseline="-25000" dirty="0" err="1" smtClean="0">
                <a:latin typeface="Calibri"/>
              </a:rPr>
              <a:t>i</a:t>
            </a:r>
            <a:r>
              <a:rPr lang="en-US" sz="1800" dirty="0" smtClean="0"/>
              <a:t> </a:t>
            </a:r>
            <a:r>
              <a:rPr lang="en-US" sz="1800" dirty="0" smtClean="0">
                <a:latin typeface="Calibri"/>
              </a:rPr>
              <a:t>f</a:t>
            </a:r>
            <a:r>
              <a:rPr lang="en-US" sz="1800" baseline="-25000" dirty="0" smtClean="0">
                <a:latin typeface="Calibri"/>
              </a:rPr>
              <a:t>i</a:t>
            </a:r>
            <a:r>
              <a:rPr lang="en-US" sz="1800" dirty="0" smtClean="0"/>
              <a:t>(x)  =  </a:t>
            </a:r>
            <a:r>
              <a:rPr lang="en-US" sz="1800" dirty="0" err="1" smtClean="0">
                <a:latin typeface="Calibri"/>
              </a:rPr>
              <a:t>argmax</a:t>
            </a:r>
            <a:r>
              <a:rPr lang="en-US" sz="1800" baseline="-25000" dirty="0" err="1" smtClean="0">
                <a:latin typeface="Calibri"/>
              </a:rPr>
              <a:t>i</a:t>
            </a:r>
            <a:r>
              <a:rPr lang="en-US" sz="1800" dirty="0" smtClean="0"/>
              <a:t> </a:t>
            </a:r>
            <a:r>
              <a:rPr lang="en-US" sz="1800" dirty="0" err="1" smtClean="0">
                <a:latin typeface="Calibri"/>
              </a:rPr>
              <a:t>w</a:t>
            </a:r>
            <a:r>
              <a:rPr lang="en-US" sz="1800" baseline="-25000" dirty="0" err="1" smtClean="0">
                <a:latin typeface="Calibri"/>
              </a:rPr>
              <a:t>i</a:t>
            </a:r>
            <a:r>
              <a:rPr lang="en-US" sz="1800" baseline="30000" dirty="0" err="1" smtClean="0"/>
              <a:t>T</a:t>
            </a:r>
            <a:r>
              <a:rPr lang="en-US" sz="1800" dirty="0" err="1" smtClean="0"/>
              <a:t>x</a:t>
            </a:r>
            <a:endParaRPr lang="en-US" sz="1800" dirty="0" smtClean="0"/>
          </a:p>
          <a:p>
            <a:r>
              <a:rPr lang="en-US" sz="2000" dirty="0" smtClean="0"/>
              <a:t>All vs. All:</a:t>
            </a:r>
          </a:p>
          <a:p>
            <a:pPr lvl="1"/>
            <a:r>
              <a:rPr lang="en-US" sz="1800" dirty="0" smtClean="0"/>
              <a:t>Classifier </a:t>
            </a:r>
            <a:r>
              <a:rPr lang="en-US" sz="1800" dirty="0" err="1" smtClean="0">
                <a:solidFill>
                  <a:srgbClr val="0000FF"/>
                </a:solidFill>
              </a:rPr>
              <a:t>f</a:t>
            </a:r>
            <a:r>
              <a:rPr lang="en-US" sz="1800" baseline="-25000" dirty="0" err="1" smtClean="0">
                <a:solidFill>
                  <a:srgbClr val="0000FF"/>
                </a:solidFill>
              </a:rPr>
              <a:t>ij</a:t>
            </a:r>
            <a:r>
              <a:rPr lang="en-US" sz="1800" dirty="0" smtClean="0">
                <a:solidFill>
                  <a:srgbClr val="FF0000"/>
                </a:solidFill>
              </a:rPr>
              <a:t>:</a:t>
            </a:r>
            <a:r>
              <a:rPr lang="en-US" sz="1800" dirty="0" smtClean="0"/>
              <a:t> m/k (+) and m/k (-)</a:t>
            </a:r>
          </a:p>
          <a:p>
            <a:pPr lvl="1"/>
            <a:r>
              <a:rPr lang="en-US" sz="1800" dirty="0" smtClean="0">
                <a:solidFill>
                  <a:schemeClr val="tx1"/>
                </a:solidFill>
              </a:rPr>
              <a:t>More expressivity, but less examples to learn from.</a:t>
            </a:r>
          </a:p>
          <a:p>
            <a:pPr lvl="1"/>
            <a:r>
              <a:rPr lang="en-US" sz="1800" dirty="0" smtClean="0">
                <a:solidFill>
                  <a:schemeClr val="tx1"/>
                </a:solidFill>
              </a:rPr>
              <a:t>Decision: </a:t>
            </a:r>
          </a:p>
          <a:p>
            <a:pPr lvl="1"/>
            <a:r>
              <a:rPr lang="en-US" sz="1800" dirty="0" smtClean="0"/>
              <a:t>Evaluate </a:t>
            </a:r>
            <a:r>
              <a:rPr lang="en-US" sz="1800" dirty="0" smtClean="0">
                <a:solidFill>
                  <a:srgbClr val="0000FF"/>
                </a:solidFill>
                <a:latin typeface="Calibri"/>
              </a:rPr>
              <a:t>k</a:t>
            </a:r>
            <a:r>
              <a:rPr lang="en-US" sz="1800" baseline="30000" dirty="0" smtClean="0">
                <a:solidFill>
                  <a:srgbClr val="0000FF"/>
                </a:solidFill>
                <a:latin typeface="Calibri"/>
              </a:rPr>
              <a:t>2</a:t>
            </a:r>
            <a:r>
              <a:rPr lang="en-US" sz="1800" dirty="0" smtClean="0"/>
              <a:t> linear classifiers; decision sometimes unstable.  </a:t>
            </a:r>
          </a:p>
          <a:p>
            <a:r>
              <a:rPr lang="en-US" sz="2000" dirty="0" smtClean="0">
                <a:solidFill>
                  <a:schemeClr val="tx1"/>
                </a:solidFill>
              </a:rPr>
              <a:t>What type of learning methods would prefer All vs. All (efficiency-wise)?  </a:t>
            </a:r>
            <a:endParaRPr lang="en-US" dirty="0" smtClean="0"/>
          </a:p>
          <a:p>
            <a:pPr lvl="1"/>
            <a:endParaRPr lang="en-US" dirty="0" smtClean="0"/>
          </a:p>
          <a:p>
            <a:pPr lvl="1"/>
            <a:endParaRPr lang="en-US" dirty="0"/>
          </a:p>
        </p:txBody>
      </p:sp>
      <p:sp>
        <p:nvSpPr>
          <p:cNvPr id="4" name="Content Placeholder 3"/>
          <p:cNvSpPr>
            <a:spLocks noGrp="1"/>
          </p:cNvSpPr>
          <p:nvPr>
            <p:ph sz="quarter" idx="13"/>
          </p:nvPr>
        </p:nvSpPr>
        <p:spPr/>
        <p:txBody>
          <a:bodyPr/>
          <a:lstStyle/>
          <a:p>
            <a:r>
              <a:rPr lang="en-US" smtClean="0"/>
              <a:t>	</a:t>
            </a:r>
            <a:endParaRPr lang="en-US" dirty="0"/>
          </a:p>
        </p:txBody>
      </p:sp>
      <p:sp>
        <p:nvSpPr>
          <p:cNvPr id="10" name="Rectangle 9"/>
          <p:cNvSpPr/>
          <p:nvPr/>
        </p:nvSpPr>
        <p:spPr>
          <a:xfrm>
            <a:off x="6065357" y="5867400"/>
            <a:ext cx="2614818" cy="369332"/>
          </a:xfrm>
          <a:prstGeom prst="rect">
            <a:avLst/>
          </a:prstGeom>
          <a:solidFill>
            <a:srgbClr val="FFFFCC"/>
          </a:solidFill>
          <a:ln>
            <a:solidFill>
              <a:schemeClr val="accent1"/>
            </a:solidFill>
          </a:ln>
        </p:spPr>
        <p:txBody>
          <a:bodyPr wrap="none">
            <a:spAutoFit/>
          </a:bodyPr>
          <a:lstStyle/>
          <a:p>
            <a:r>
              <a:rPr lang="en-US" dirty="0">
                <a:latin typeface="+mn-lt"/>
              </a:rPr>
              <a:t>(Think about Dual/Primal)</a:t>
            </a:r>
          </a:p>
        </p:txBody>
      </p:sp>
    </p:spTree>
    <p:extLst>
      <p:ext uri="{BB962C8B-B14F-4D97-AF65-F5344CB8AC3E}">
        <p14:creationId xmlns:p14="http://schemas.microsoft.com/office/powerpoint/2010/main" val="199660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Problems with Decompositions</a:t>
            </a:r>
          </a:p>
        </p:txBody>
      </p:sp>
      <p:sp>
        <p:nvSpPr>
          <p:cNvPr id="264195" name="Rectangle 3"/>
          <p:cNvSpPr>
            <a:spLocks noGrp="1" noChangeArrowheads="1"/>
          </p:cNvSpPr>
          <p:nvPr>
            <p:ph type="body" idx="4294967295"/>
          </p:nvPr>
        </p:nvSpPr>
        <p:spPr>
          <a:xfrm>
            <a:off x="1219200" y="1371600"/>
            <a:ext cx="7924800" cy="4800600"/>
          </a:xfrm>
        </p:spPr>
        <p:txBody>
          <a:bodyPr/>
          <a:lstStyle/>
          <a:p>
            <a:pPr>
              <a:lnSpc>
                <a:spcPct val="90000"/>
              </a:lnSpc>
            </a:pPr>
            <a:r>
              <a:rPr lang="en-US" sz="1800" dirty="0"/>
              <a:t>Learning optimizes over </a:t>
            </a:r>
            <a:r>
              <a:rPr lang="en-US" sz="1800" i="1" dirty="0"/>
              <a:t>local</a:t>
            </a:r>
            <a:r>
              <a:rPr lang="en-US" sz="1800" dirty="0"/>
              <a:t> metrics</a:t>
            </a:r>
          </a:p>
          <a:p>
            <a:pPr lvl="1">
              <a:lnSpc>
                <a:spcPct val="90000"/>
              </a:lnSpc>
            </a:pPr>
            <a:r>
              <a:rPr lang="en-US" sz="1600" dirty="0" smtClean="0"/>
              <a:t>Does not guarantee good </a:t>
            </a:r>
            <a:r>
              <a:rPr lang="en-US" sz="1600" i="1" dirty="0" smtClean="0"/>
              <a:t>global</a:t>
            </a:r>
            <a:r>
              <a:rPr lang="en-US" sz="1600" dirty="0" smtClean="0"/>
              <a:t> </a:t>
            </a:r>
            <a:r>
              <a:rPr lang="en-US" sz="1600" dirty="0"/>
              <a:t>performance</a:t>
            </a:r>
          </a:p>
          <a:p>
            <a:pPr lvl="1">
              <a:lnSpc>
                <a:spcPct val="90000"/>
              </a:lnSpc>
            </a:pPr>
            <a:r>
              <a:rPr lang="en-US" sz="1600" dirty="0" smtClean="0"/>
              <a:t>We </a:t>
            </a:r>
            <a:r>
              <a:rPr lang="en-US" sz="1600" dirty="0"/>
              <a:t>don’t care about the performance of the </a:t>
            </a:r>
            <a:r>
              <a:rPr lang="en-US" sz="1600" i="1" dirty="0"/>
              <a:t>local</a:t>
            </a:r>
            <a:r>
              <a:rPr lang="en-US" sz="1600" dirty="0"/>
              <a:t> classifiers</a:t>
            </a:r>
          </a:p>
          <a:p>
            <a:pPr>
              <a:lnSpc>
                <a:spcPct val="90000"/>
              </a:lnSpc>
            </a:pPr>
            <a:endParaRPr lang="en-US" sz="1800" dirty="0" smtClean="0"/>
          </a:p>
          <a:p>
            <a:pPr>
              <a:lnSpc>
                <a:spcPct val="90000"/>
              </a:lnSpc>
            </a:pPr>
            <a:r>
              <a:rPr lang="en-US" sz="1800" dirty="0" smtClean="0"/>
              <a:t>Poor </a:t>
            </a:r>
            <a:r>
              <a:rPr lang="en-US" sz="1800" dirty="0"/>
              <a:t>decomposition </a:t>
            </a:r>
            <a:r>
              <a:rPr lang="en-US" sz="1800" dirty="0">
                <a:sym typeface="Symbol" pitchFamily="18" charset="2"/>
              </a:rPr>
              <a:t></a:t>
            </a:r>
            <a:r>
              <a:rPr lang="en-US" sz="1800" dirty="0"/>
              <a:t> poor performance</a:t>
            </a:r>
          </a:p>
          <a:p>
            <a:pPr lvl="1">
              <a:lnSpc>
                <a:spcPct val="90000"/>
              </a:lnSpc>
            </a:pPr>
            <a:r>
              <a:rPr lang="en-US" sz="1600" dirty="0"/>
              <a:t>Difficult local problems</a:t>
            </a:r>
          </a:p>
          <a:p>
            <a:pPr lvl="1">
              <a:lnSpc>
                <a:spcPct val="90000"/>
              </a:lnSpc>
            </a:pPr>
            <a:r>
              <a:rPr lang="en-US" sz="1600" dirty="0"/>
              <a:t>Irrelevant local problems</a:t>
            </a:r>
          </a:p>
          <a:p>
            <a:pPr lvl="1">
              <a:lnSpc>
                <a:spcPct val="90000"/>
              </a:lnSpc>
            </a:pPr>
            <a:endParaRPr lang="en-US" sz="1600" dirty="0"/>
          </a:p>
          <a:p>
            <a:pPr>
              <a:lnSpc>
                <a:spcPct val="90000"/>
              </a:lnSpc>
            </a:pPr>
            <a:r>
              <a:rPr lang="en-US" sz="1800" dirty="0"/>
              <a:t>Especially true for Error Correcting Output Codes</a:t>
            </a:r>
            <a:endParaRPr lang="en-US" sz="1800" dirty="0">
              <a:solidFill>
                <a:schemeClr val="hlink"/>
              </a:solidFill>
            </a:endParaRPr>
          </a:p>
          <a:p>
            <a:pPr lvl="1">
              <a:lnSpc>
                <a:spcPct val="90000"/>
              </a:lnSpc>
            </a:pPr>
            <a:r>
              <a:rPr lang="en-US" sz="1600" dirty="0"/>
              <a:t>Another (class of) decomposition</a:t>
            </a:r>
          </a:p>
          <a:p>
            <a:pPr lvl="1">
              <a:lnSpc>
                <a:spcPct val="90000"/>
              </a:lnSpc>
            </a:pPr>
            <a:r>
              <a:rPr lang="en-US" sz="1600" dirty="0"/>
              <a:t>Difficulty: how to make sure that the resulting problems are separable.</a:t>
            </a:r>
          </a:p>
          <a:p>
            <a:pPr>
              <a:lnSpc>
                <a:spcPct val="90000"/>
              </a:lnSpc>
            </a:pPr>
            <a:endParaRPr lang="en-US" sz="1800" dirty="0"/>
          </a:p>
          <a:p>
            <a:pPr>
              <a:lnSpc>
                <a:spcPct val="90000"/>
              </a:lnSpc>
            </a:pPr>
            <a:r>
              <a:rPr lang="en-US" sz="1800" dirty="0"/>
              <a:t>Efficiency: e.g., All vs. All vs. One vs. All</a:t>
            </a:r>
          </a:p>
          <a:p>
            <a:pPr>
              <a:lnSpc>
                <a:spcPct val="90000"/>
              </a:lnSpc>
            </a:pPr>
            <a:r>
              <a:rPr lang="en-US" sz="1800" dirty="0"/>
              <a:t>Former has advantage when working with the dual space.</a:t>
            </a:r>
          </a:p>
          <a:p>
            <a:pPr>
              <a:lnSpc>
                <a:spcPct val="90000"/>
              </a:lnSpc>
            </a:pPr>
            <a:endParaRPr lang="en-US" sz="1800" dirty="0"/>
          </a:p>
          <a:p>
            <a:pPr>
              <a:lnSpc>
                <a:spcPct val="90000"/>
              </a:lnSpc>
            </a:pPr>
            <a:r>
              <a:rPr lang="en-US" sz="1800" dirty="0">
                <a:solidFill>
                  <a:srgbClr val="FF0000"/>
                </a:solidFill>
              </a:rPr>
              <a:t>Not clear how to </a:t>
            </a:r>
            <a:r>
              <a:rPr lang="en-US" sz="1800" dirty="0" smtClean="0">
                <a:solidFill>
                  <a:srgbClr val="FF0000"/>
                </a:solidFill>
              </a:rPr>
              <a:t>generalize multi-class to problems with a very large # of output.</a:t>
            </a:r>
            <a:endParaRPr lang="en-US" sz="1800" dirty="0">
              <a:solidFill>
                <a:srgbClr val="FF0000"/>
              </a:solidFill>
            </a:endParaRPr>
          </a:p>
          <a:p>
            <a:pPr>
              <a:lnSpc>
                <a:spcPct val="90000"/>
              </a:lnSpc>
            </a:pPr>
            <a:endParaRPr lang="en-US" sz="1800" dirty="0"/>
          </a:p>
        </p:txBody>
      </p:sp>
      <p:grpSp>
        <p:nvGrpSpPr>
          <p:cNvPr id="264196" name="Group 4"/>
          <p:cNvGrpSpPr>
            <a:grpSpLocks/>
          </p:cNvGrpSpPr>
          <p:nvPr/>
        </p:nvGrpSpPr>
        <p:grpSpPr bwMode="auto">
          <a:xfrm>
            <a:off x="6629400" y="2362200"/>
            <a:ext cx="2066925" cy="1714500"/>
            <a:chOff x="1197" y="2731"/>
            <a:chExt cx="1440" cy="1169"/>
          </a:xfrm>
        </p:grpSpPr>
        <p:sp>
          <p:nvSpPr>
            <p:cNvPr id="264197" name="Freeform 5"/>
            <p:cNvSpPr>
              <a:spLocks/>
            </p:cNvSpPr>
            <p:nvPr/>
          </p:nvSpPr>
          <p:spPr bwMode="auto">
            <a:xfrm>
              <a:off x="1197" y="2733"/>
              <a:ext cx="1027" cy="608"/>
            </a:xfrm>
            <a:custGeom>
              <a:avLst/>
              <a:gdLst>
                <a:gd name="T0" fmla="*/ 0 w 1027"/>
                <a:gd name="T1" fmla="*/ 606 h 608"/>
                <a:gd name="T2" fmla="*/ 368 w 1027"/>
                <a:gd name="T3" fmla="*/ 608 h 608"/>
                <a:gd name="T4" fmla="*/ 839 w 1027"/>
                <a:gd name="T5" fmla="*/ 421 h 608"/>
                <a:gd name="T6" fmla="*/ 1027 w 1027"/>
                <a:gd name="T7" fmla="*/ 1 h 608"/>
                <a:gd name="T8" fmla="*/ 0 w 1027"/>
                <a:gd name="T9" fmla="*/ 0 h 608"/>
                <a:gd name="T10" fmla="*/ 0 w 1027"/>
                <a:gd name="T11" fmla="*/ 606 h 608"/>
              </a:gdLst>
              <a:ahLst/>
              <a:cxnLst>
                <a:cxn ang="0">
                  <a:pos x="T0" y="T1"/>
                </a:cxn>
                <a:cxn ang="0">
                  <a:pos x="T2" y="T3"/>
                </a:cxn>
                <a:cxn ang="0">
                  <a:pos x="T4" y="T5"/>
                </a:cxn>
                <a:cxn ang="0">
                  <a:pos x="T6" y="T7"/>
                </a:cxn>
                <a:cxn ang="0">
                  <a:pos x="T8" y="T9"/>
                </a:cxn>
                <a:cxn ang="0">
                  <a:pos x="T10" y="T11"/>
                </a:cxn>
              </a:cxnLst>
              <a:rect l="0" t="0" r="r" b="b"/>
              <a:pathLst>
                <a:path w="1027" h="608">
                  <a:moveTo>
                    <a:pt x="0" y="606"/>
                  </a:moveTo>
                  <a:lnTo>
                    <a:pt x="368" y="608"/>
                  </a:lnTo>
                  <a:lnTo>
                    <a:pt x="839" y="421"/>
                  </a:lnTo>
                  <a:lnTo>
                    <a:pt x="1027" y="1"/>
                  </a:lnTo>
                  <a:lnTo>
                    <a:pt x="0" y="0"/>
                  </a:lnTo>
                  <a:lnTo>
                    <a:pt x="0" y="606"/>
                  </a:lnTo>
                  <a:close/>
                </a:path>
              </a:pathLst>
            </a:custGeom>
            <a:solidFill>
              <a:srgbClr val="99FFCC"/>
            </a:soli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198" name="Freeform 6"/>
            <p:cNvSpPr>
              <a:spLocks/>
            </p:cNvSpPr>
            <p:nvPr/>
          </p:nvSpPr>
          <p:spPr bwMode="auto">
            <a:xfrm>
              <a:off x="1198" y="3341"/>
              <a:ext cx="1162" cy="559"/>
            </a:xfrm>
            <a:custGeom>
              <a:avLst/>
              <a:gdLst>
                <a:gd name="T0" fmla="*/ 0 w 1162"/>
                <a:gd name="T1" fmla="*/ 1 h 559"/>
                <a:gd name="T2" fmla="*/ 0 w 1162"/>
                <a:gd name="T3" fmla="*/ 559 h 559"/>
                <a:gd name="T4" fmla="*/ 1162 w 1162"/>
                <a:gd name="T5" fmla="*/ 558 h 559"/>
                <a:gd name="T6" fmla="*/ 837 w 1162"/>
                <a:gd name="T7" fmla="*/ 94 h 559"/>
                <a:gd name="T8" fmla="*/ 373 w 1162"/>
                <a:gd name="T9" fmla="*/ 0 h 559"/>
                <a:gd name="T10" fmla="*/ 0 w 1162"/>
                <a:gd name="T11" fmla="*/ 1 h 559"/>
              </a:gdLst>
              <a:ahLst/>
              <a:cxnLst>
                <a:cxn ang="0">
                  <a:pos x="T0" y="T1"/>
                </a:cxn>
                <a:cxn ang="0">
                  <a:pos x="T2" y="T3"/>
                </a:cxn>
                <a:cxn ang="0">
                  <a:pos x="T4" y="T5"/>
                </a:cxn>
                <a:cxn ang="0">
                  <a:pos x="T6" y="T7"/>
                </a:cxn>
                <a:cxn ang="0">
                  <a:pos x="T8" y="T9"/>
                </a:cxn>
                <a:cxn ang="0">
                  <a:pos x="T10" y="T11"/>
                </a:cxn>
              </a:cxnLst>
              <a:rect l="0" t="0" r="r" b="b"/>
              <a:pathLst>
                <a:path w="1162" h="559">
                  <a:moveTo>
                    <a:pt x="0" y="1"/>
                  </a:moveTo>
                  <a:lnTo>
                    <a:pt x="0" y="559"/>
                  </a:lnTo>
                  <a:lnTo>
                    <a:pt x="1162" y="558"/>
                  </a:lnTo>
                  <a:lnTo>
                    <a:pt x="837" y="94"/>
                  </a:lnTo>
                  <a:lnTo>
                    <a:pt x="373" y="0"/>
                  </a:lnTo>
                  <a:lnTo>
                    <a:pt x="0" y="1"/>
                  </a:lnTo>
                  <a:close/>
                </a:path>
              </a:pathLst>
            </a:custGeom>
            <a:solidFill>
              <a:srgbClr val="FFFF99"/>
            </a:soli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199" name="Freeform 7"/>
            <p:cNvSpPr>
              <a:spLocks/>
            </p:cNvSpPr>
            <p:nvPr/>
          </p:nvSpPr>
          <p:spPr bwMode="auto">
            <a:xfrm>
              <a:off x="2035" y="2731"/>
              <a:ext cx="602" cy="1168"/>
            </a:xfrm>
            <a:custGeom>
              <a:avLst/>
              <a:gdLst>
                <a:gd name="T0" fmla="*/ 186 w 602"/>
                <a:gd name="T1" fmla="*/ 0 h 1168"/>
                <a:gd name="T2" fmla="*/ 602 w 602"/>
                <a:gd name="T3" fmla="*/ 0 h 1168"/>
                <a:gd name="T4" fmla="*/ 602 w 602"/>
                <a:gd name="T5" fmla="*/ 1168 h 1168"/>
                <a:gd name="T6" fmla="*/ 328 w 602"/>
                <a:gd name="T7" fmla="*/ 1168 h 1168"/>
                <a:gd name="T8" fmla="*/ 0 w 602"/>
                <a:gd name="T9" fmla="*/ 701 h 1168"/>
                <a:gd name="T10" fmla="*/ 0 w 602"/>
                <a:gd name="T11" fmla="*/ 426 h 1168"/>
                <a:gd name="T12" fmla="*/ 186 w 602"/>
                <a:gd name="T13" fmla="*/ 0 h 1168"/>
              </a:gdLst>
              <a:ahLst/>
              <a:cxnLst>
                <a:cxn ang="0">
                  <a:pos x="T0" y="T1"/>
                </a:cxn>
                <a:cxn ang="0">
                  <a:pos x="T2" y="T3"/>
                </a:cxn>
                <a:cxn ang="0">
                  <a:pos x="T4" y="T5"/>
                </a:cxn>
                <a:cxn ang="0">
                  <a:pos x="T6" y="T7"/>
                </a:cxn>
                <a:cxn ang="0">
                  <a:pos x="T8" y="T9"/>
                </a:cxn>
                <a:cxn ang="0">
                  <a:pos x="T10" y="T11"/>
                </a:cxn>
                <a:cxn ang="0">
                  <a:pos x="T12" y="T13"/>
                </a:cxn>
              </a:cxnLst>
              <a:rect l="0" t="0" r="r" b="b"/>
              <a:pathLst>
                <a:path w="602" h="1168">
                  <a:moveTo>
                    <a:pt x="186" y="0"/>
                  </a:moveTo>
                  <a:lnTo>
                    <a:pt x="602" y="0"/>
                  </a:lnTo>
                  <a:lnTo>
                    <a:pt x="602" y="1168"/>
                  </a:lnTo>
                  <a:lnTo>
                    <a:pt x="328" y="1168"/>
                  </a:lnTo>
                  <a:lnTo>
                    <a:pt x="0" y="701"/>
                  </a:lnTo>
                  <a:lnTo>
                    <a:pt x="0" y="426"/>
                  </a:lnTo>
                  <a:lnTo>
                    <a:pt x="186" y="0"/>
                  </a:lnTo>
                  <a:close/>
                </a:path>
              </a:pathLst>
            </a:custGeom>
            <a:solidFill>
              <a:srgbClr val="CCCCFF"/>
            </a:soli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00" name="Freeform 8"/>
            <p:cNvSpPr>
              <a:spLocks/>
            </p:cNvSpPr>
            <p:nvPr/>
          </p:nvSpPr>
          <p:spPr bwMode="auto">
            <a:xfrm>
              <a:off x="1573" y="3154"/>
              <a:ext cx="463" cy="280"/>
            </a:xfrm>
            <a:custGeom>
              <a:avLst/>
              <a:gdLst>
                <a:gd name="T0" fmla="*/ 0 w 463"/>
                <a:gd name="T1" fmla="*/ 185 h 280"/>
                <a:gd name="T2" fmla="*/ 463 w 463"/>
                <a:gd name="T3" fmla="*/ 0 h 280"/>
                <a:gd name="T4" fmla="*/ 463 w 463"/>
                <a:gd name="T5" fmla="*/ 280 h 280"/>
                <a:gd name="T6" fmla="*/ 0 w 463"/>
                <a:gd name="T7" fmla="*/ 185 h 280"/>
              </a:gdLst>
              <a:ahLst/>
              <a:cxnLst>
                <a:cxn ang="0">
                  <a:pos x="T0" y="T1"/>
                </a:cxn>
                <a:cxn ang="0">
                  <a:pos x="T2" y="T3"/>
                </a:cxn>
                <a:cxn ang="0">
                  <a:pos x="T4" y="T5"/>
                </a:cxn>
                <a:cxn ang="0">
                  <a:pos x="T6" y="T7"/>
                </a:cxn>
              </a:cxnLst>
              <a:rect l="0" t="0" r="r" b="b"/>
              <a:pathLst>
                <a:path w="463" h="280">
                  <a:moveTo>
                    <a:pt x="0" y="185"/>
                  </a:moveTo>
                  <a:lnTo>
                    <a:pt x="463" y="0"/>
                  </a:lnTo>
                  <a:lnTo>
                    <a:pt x="463" y="280"/>
                  </a:lnTo>
                  <a:lnTo>
                    <a:pt x="0" y="185"/>
                  </a:lnTo>
                  <a:close/>
                </a:path>
              </a:pathLst>
            </a:custGeom>
            <a:solidFill>
              <a:srgbClr val="FFA7A7"/>
            </a:soli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264201" name="Group 9"/>
            <p:cNvGrpSpPr>
              <a:grpSpLocks/>
            </p:cNvGrpSpPr>
            <p:nvPr/>
          </p:nvGrpSpPr>
          <p:grpSpPr bwMode="auto">
            <a:xfrm>
              <a:off x="1200" y="2736"/>
              <a:ext cx="1392" cy="1160"/>
              <a:chOff x="3936" y="1008"/>
              <a:chExt cx="1440" cy="1200"/>
            </a:xfrm>
          </p:grpSpPr>
          <p:grpSp>
            <p:nvGrpSpPr>
              <p:cNvPr id="264202" name="Group 10"/>
              <p:cNvGrpSpPr>
                <a:grpSpLocks/>
              </p:cNvGrpSpPr>
              <p:nvPr/>
            </p:nvGrpSpPr>
            <p:grpSpPr bwMode="auto">
              <a:xfrm>
                <a:off x="3936" y="1008"/>
                <a:ext cx="1200" cy="1200"/>
                <a:chOff x="3936" y="1008"/>
                <a:chExt cx="1200" cy="1200"/>
              </a:xfrm>
            </p:grpSpPr>
            <p:sp>
              <p:nvSpPr>
                <p:cNvPr id="264203" name="Line 11"/>
                <p:cNvSpPr>
                  <a:spLocks noChangeShapeType="1"/>
                </p:cNvSpPr>
                <p:nvPr/>
              </p:nvSpPr>
              <p:spPr bwMode="auto">
                <a:xfrm flipH="1">
                  <a:off x="4320" y="1440"/>
                  <a:ext cx="48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4204" name="Line 12"/>
                <p:cNvSpPr>
                  <a:spLocks noChangeShapeType="1"/>
                </p:cNvSpPr>
                <p:nvPr/>
              </p:nvSpPr>
              <p:spPr bwMode="auto">
                <a:xfrm>
                  <a:off x="4320" y="1632"/>
                  <a:ext cx="48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4205" name="Line 13"/>
                <p:cNvSpPr>
                  <a:spLocks noChangeShapeType="1"/>
                </p:cNvSpPr>
                <p:nvPr/>
              </p:nvSpPr>
              <p:spPr bwMode="auto">
                <a:xfrm>
                  <a:off x="4800" y="1728"/>
                  <a:ext cx="336"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4206" name="Line 14"/>
                <p:cNvSpPr>
                  <a:spLocks noChangeShapeType="1"/>
                </p:cNvSpPr>
                <p:nvPr/>
              </p:nvSpPr>
              <p:spPr bwMode="auto">
                <a:xfrm flipV="1">
                  <a:off x="4800" y="1008"/>
                  <a:ext cx="192"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4207" name="Line 15"/>
                <p:cNvSpPr>
                  <a:spLocks noChangeShapeType="1"/>
                </p:cNvSpPr>
                <p:nvPr/>
              </p:nvSpPr>
              <p:spPr bwMode="auto">
                <a:xfrm flipH="1">
                  <a:off x="3936" y="1632"/>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64208" name="Group 16"/>
              <p:cNvGrpSpPr>
                <a:grpSpLocks/>
              </p:cNvGrpSpPr>
              <p:nvPr/>
            </p:nvGrpSpPr>
            <p:grpSpPr bwMode="auto">
              <a:xfrm>
                <a:off x="3984" y="1200"/>
                <a:ext cx="1392" cy="960"/>
                <a:chOff x="3984" y="1200"/>
                <a:chExt cx="1392" cy="960"/>
              </a:xfrm>
            </p:grpSpPr>
            <p:sp>
              <p:nvSpPr>
                <p:cNvPr id="264209" name="Oval 17"/>
                <p:cNvSpPr>
                  <a:spLocks noChangeArrowheads="1"/>
                </p:cNvSpPr>
                <p:nvPr/>
              </p:nvSpPr>
              <p:spPr bwMode="auto">
                <a:xfrm flipV="1">
                  <a:off x="4320" y="12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0" name="Oval 18"/>
                <p:cNvSpPr>
                  <a:spLocks noChangeArrowheads="1"/>
                </p:cNvSpPr>
                <p:nvPr/>
              </p:nvSpPr>
              <p:spPr bwMode="auto">
                <a:xfrm flipV="1">
                  <a:off x="4464" y="12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1" name="Oval 19"/>
                <p:cNvSpPr>
                  <a:spLocks noChangeArrowheads="1"/>
                </p:cNvSpPr>
                <p:nvPr/>
              </p:nvSpPr>
              <p:spPr bwMode="auto">
                <a:xfrm flipV="1">
                  <a:off x="4464" y="196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2" name="Oval 20"/>
                <p:cNvSpPr>
                  <a:spLocks noChangeArrowheads="1"/>
                </p:cNvSpPr>
                <p:nvPr/>
              </p:nvSpPr>
              <p:spPr bwMode="auto">
                <a:xfrm flipV="1">
                  <a:off x="4608" y="158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3" name="Oval 21"/>
                <p:cNvSpPr>
                  <a:spLocks noChangeArrowheads="1"/>
                </p:cNvSpPr>
                <p:nvPr/>
              </p:nvSpPr>
              <p:spPr bwMode="auto">
                <a:xfrm flipV="1">
                  <a:off x="5136" y="177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4" name="Oval 22"/>
                <p:cNvSpPr>
                  <a:spLocks noChangeArrowheads="1"/>
                </p:cNvSpPr>
                <p:nvPr/>
              </p:nvSpPr>
              <p:spPr bwMode="auto">
                <a:xfrm flipV="1">
                  <a:off x="5232" y="1680"/>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5" name="Line 23"/>
                <p:cNvSpPr>
                  <a:spLocks noChangeShapeType="1"/>
                </p:cNvSpPr>
                <p:nvPr/>
              </p:nvSpPr>
              <p:spPr bwMode="auto">
                <a:xfrm flipV="1">
                  <a:off x="4800" y="1440"/>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64216" name="Oval 24"/>
                <p:cNvSpPr>
                  <a:spLocks noChangeArrowheads="1"/>
                </p:cNvSpPr>
                <p:nvPr/>
              </p:nvSpPr>
              <p:spPr bwMode="auto">
                <a:xfrm flipV="1">
                  <a:off x="4704" y="177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7" name="Oval 25"/>
                <p:cNvSpPr>
                  <a:spLocks noChangeArrowheads="1"/>
                </p:cNvSpPr>
                <p:nvPr/>
              </p:nvSpPr>
              <p:spPr bwMode="auto">
                <a:xfrm flipV="1">
                  <a:off x="4800" y="192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8" name="Oval 26"/>
                <p:cNvSpPr>
                  <a:spLocks noChangeArrowheads="1"/>
                </p:cNvSpPr>
                <p:nvPr/>
              </p:nvSpPr>
              <p:spPr bwMode="auto">
                <a:xfrm flipV="1">
                  <a:off x="4800" y="206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19" name="Oval 27"/>
                <p:cNvSpPr>
                  <a:spLocks noChangeArrowheads="1"/>
                </p:cNvSpPr>
                <p:nvPr/>
              </p:nvSpPr>
              <p:spPr bwMode="auto">
                <a:xfrm flipV="1">
                  <a:off x="5280" y="1824"/>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20" name="Oval 28"/>
                <p:cNvSpPr>
                  <a:spLocks noChangeArrowheads="1"/>
                </p:cNvSpPr>
                <p:nvPr/>
              </p:nvSpPr>
              <p:spPr bwMode="auto">
                <a:xfrm flipV="1">
                  <a:off x="5088" y="163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21" name="Oval 29"/>
                <p:cNvSpPr>
                  <a:spLocks noChangeArrowheads="1"/>
                </p:cNvSpPr>
                <p:nvPr/>
              </p:nvSpPr>
              <p:spPr bwMode="auto">
                <a:xfrm flipV="1">
                  <a:off x="4656" y="153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22" name="Oval 30"/>
                <p:cNvSpPr>
                  <a:spLocks noChangeArrowheads="1"/>
                </p:cNvSpPr>
                <p:nvPr/>
              </p:nvSpPr>
              <p:spPr bwMode="auto">
                <a:xfrm flipV="1">
                  <a:off x="4560" y="12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23" name="Oval 31"/>
                <p:cNvSpPr>
                  <a:spLocks noChangeArrowheads="1"/>
                </p:cNvSpPr>
                <p:nvPr/>
              </p:nvSpPr>
              <p:spPr bwMode="auto">
                <a:xfrm flipV="1">
                  <a:off x="4320" y="14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4224" name="Oval 32"/>
                <p:cNvSpPr>
                  <a:spLocks noChangeArrowheads="1"/>
                </p:cNvSpPr>
                <p:nvPr/>
              </p:nvSpPr>
              <p:spPr bwMode="auto">
                <a:xfrm flipV="1">
                  <a:off x="3984" y="14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spTree>
    <p:extLst>
      <p:ext uri="{BB962C8B-B14F-4D97-AF65-F5344CB8AC3E}">
        <p14:creationId xmlns:p14="http://schemas.microsoft.com/office/powerpoint/2010/main" val="165345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smtClean="0"/>
              <a:t>Recall: Winnow’s Extensions</a:t>
            </a:r>
            <a:endParaRPr lang="en-US" dirty="0"/>
          </a:p>
        </p:txBody>
      </p:sp>
      <p:sp>
        <p:nvSpPr>
          <p:cNvPr id="200707" name="Rectangle 3"/>
          <p:cNvSpPr>
            <a:spLocks noGrp="1" noChangeArrowheads="1"/>
          </p:cNvSpPr>
          <p:nvPr>
            <p:ph type="body" idx="4294967295"/>
          </p:nvPr>
        </p:nvSpPr>
        <p:spPr>
          <a:xfrm>
            <a:off x="0" y="1600200"/>
            <a:ext cx="8229600" cy="4572000"/>
          </a:xfrm>
        </p:spPr>
        <p:txBody>
          <a:bodyPr/>
          <a:lstStyle/>
          <a:p>
            <a:r>
              <a:rPr lang="en-US" sz="2000" dirty="0"/>
              <a:t>Winnow learns </a:t>
            </a:r>
            <a:r>
              <a:rPr lang="en-US" sz="2000" dirty="0">
                <a:solidFill>
                  <a:schemeClr val="hlink"/>
                </a:solidFill>
              </a:rPr>
              <a:t>monotone </a:t>
            </a:r>
            <a:r>
              <a:rPr lang="en-US" sz="2000" dirty="0" smtClean="0">
                <a:solidFill>
                  <a:schemeClr val="hlink"/>
                </a:solidFill>
              </a:rPr>
              <a:t>Boolean </a:t>
            </a:r>
            <a:r>
              <a:rPr lang="en-US" sz="2000" dirty="0">
                <a:solidFill>
                  <a:schemeClr val="hlink"/>
                </a:solidFill>
              </a:rPr>
              <a:t>functions</a:t>
            </a:r>
          </a:p>
          <a:p>
            <a:r>
              <a:rPr lang="en-US" sz="2000" dirty="0" smtClean="0"/>
              <a:t>We extended to general Boolean functions via</a:t>
            </a:r>
          </a:p>
          <a:p>
            <a:r>
              <a:rPr lang="en-US" sz="2200" dirty="0" smtClean="0"/>
              <a:t>“</a:t>
            </a:r>
            <a:r>
              <a:rPr lang="en-US" sz="2200" dirty="0"/>
              <a:t>Balanced Winnow”</a:t>
            </a:r>
          </a:p>
          <a:p>
            <a:pPr lvl="1"/>
            <a:r>
              <a:rPr lang="en-US" sz="1800" dirty="0"/>
              <a:t>2 weights per variable; </a:t>
            </a:r>
            <a:endParaRPr lang="en-US" sz="1800" dirty="0" smtClean="0"/>
          </a:p>
          <a:p>
            <a:pPr lvl="1"/>
            <a:r>
              <a:rPr lang="en-US" sz="1800" dirty="0" smtClean="0">
                <a:solidFill>
                  <a:srgbClr val="0000FF"/>
                </a:solidFill>
              </a:rPr>
              <a:t>Decision:</a:t>
            </a:r>
            <a:r>
              <a:rPr lang="en-US" sz="1800" dirty="0" smtClean="0"/>
              <a:t> using the “effective weight”, </a:t>
            </a:r>
          </a:p>
          <a:p>
            <a:pPr marL="457200" lvl="1" indent="0">
              <a:buNone/>
            </a:pPr>
            <a:r>
              <a:rPr lang="en-US" sz="1800" dirty="0"/>
              <a:t> </a:t>
            </a:r>
            <a:r>
              <a:rPr lang="en-US" sz="1800" dirty="0" smtClean="0"/>
              <a:t>     the difference between w</a:t>
            </a:r>
            <a:r>
              <a:rPr lang="en-US" sz="1800" baseline="30000" dirty="0" smtClean="0"/>
              <a:t>+</a:t>
            </a:r>
            <a:r>
              <a:rPr lang="en-US" sz="1800" dirty="0" smtClean="0"/>
              <a:t> and </a:t>
            </a:r>
            <a:r>
              <a:rPr lang="en-US" sz="1800" dirty="0" smtClean="0">
                <a:latin typeface="Calibri"/>
              </a:rPr>
              <a:t>w</a:t>
            </a:r>
            <a:r>
              <a:rPr lang="en-US" sz="1800" baseline="30000" dirty="0" smtClean="0">
                <a:latin typeface="Calibri"/>
              </a:rPr>
              <a:t>-</a:t>
            </a:r>
            <a:endParaRPr lang="en-US" sz="1800" baseline="30000" dirty="0">
              <a:latin typeface="Calibri"/>
            </a:endParaRPr>
          </a:p>
          <a:p>
            <a:pPr lvl="1"/>
            <a:r>
              <a:rPr lang="en-US" sz="1800" dirty="0" smtClean="0"/>
              <a:t>This is equivalent to the Winner take all decision </a:t>
            </a:r>
          </a:p>
          <a:p>
            <a:pPr lvl="1"/>
            <a:r>
              <a:rPr lang="en-US" sz="1800" dirty="0" smtClean="0">
                <a:solidFill>
                  <a:srgbClr val="0000FF"/>
                </a:solidFill>
              </a:rPr>
              <a:t>Learning: </a:t>
            </a:r>
            <a:r>
              <a:rPr lang="en-US" sz="1800" dirty="0" smtClean="0"/>
              <a:t>In principle, it is possible to use the 1-vs-all rule and update each set of n weights </a:t>
            </a:r>
            <a:r>
              <a:rPr lang="en-US" sz="1800" dirty="0" smtClean="0">
                <a:solidFill>
                  <a:srgbClr val="0000FF"/>
                </a:solidFill>
              </a:rPr>
              <a:t>separately</a:t>
            </a:r>
            <a:r>
              <a:rPr lang="en-US" sz="1800" dirty="0" smtClean="0"/>
              <a:t>, but we suggested the “balanced” Update rule that takes into account how both sets of </a:t>
            </a:r>
            <a:r>
              <a:rPr lang="en-US" sz="1800" dirty="0" smtClean="0">
                <a:solidFill>
                  <a:srgbClr val="FF0000"/>
                </a:solidFill>
              </a:rPr>
              <a:t>n</a:t>
            </a:r>
            <a:r>
              <a:rPr lang="en-US" sz="1800" dirty="0" smtClean="0"/>
              <a:t> weights predict on example </a:t>
            </a:r>
            <a:r>
              <a:rPr lang="en-US" sz="1800" dirty="0" smtClean="0">
                <a:solidFill>
                  <a:srgbClr val="FF0000"/>
                </a:solidFill>
              </a:rPr>
              <a:t>x</a:t>
            </a:r>
            <a:endParaRPr lang="en-US" sz="1800" dirty="0">
              <a:solidFill>
                <a:srgbClr val="FF0000"/>
              </a:solidFill>
            </a:endParaRPr>
          </a:p>
        </p:txBody>
      </p:sp>
      <p:graphicFrame>
        <p:nvGraphicFramePr>
          <p:cNvPr id="200708" name="Object 4"/>
          <p:cNvGraphicFramePr>
            <a:graphicFrameLocks noChangeAspect="1"/>
          </p:cNvGraphicFramePr>
          <p:nvPr>
            <p:extLst/>
          </p:nvPr>
        </p:nvGraphicFramePr>
        <p:xfrm>
          <a:off x="152400" y="4953000"/>
          <a:ext cx="7112000" cy="409575"/>
        </p:xfrm>
        <a:graphic>
          <a:graphicData uri="http://schemas.openxmlformats.org/presentationml/2006/ole">
            <mc:AlternateContent xmlns:mc="http://schemas.openxmlformats.org/markup-compatibility/2006">
              <mc:Choice xmlns:v="urn:schemas-microsoft-com:vml" Requires="v">
                <p:oleObj spid="_x0000_s34820" name="Equation" r:id="rId4" imgW="3530600" imgH="203200" progId="Equation.3">
                  <p:embed/>
                </p:oleObj>
              </mc:Choice>
              <mc:Fallback>
                <p:oleObj name="Equation" r:id="rId4" imgW="3530600" imgH="203200" progId="Equation.3">
                  <p:embed/>
                  <p:pic>
                    <p:nvPicPr>
                      <p:cNvPr id="20070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3000"/>
                        <a:ext cx="7112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2" name="Group 1"/>
          <p:cNvGrpSpPr/>
          <p:nvPr/>
        </p:nvGrpSpPr>
        <p:grpSpPr>
          <a:xfrm>
            <a:off x="5744573" y="1371600"/>
            <a:ext cx="3170827" cy="2216554"/>
            <a:chOff x="3329025" y="3795371"/>
            <a:chExt cx="4237627" cy="2462838"/>
          </a:xfrm>
        </p:grpSpPr>
        <p:sp>
          <p:nvSpPr>
            <p:cNvPr id="6" name="AutoShape 3"/>
            <p:cNvSpPr>
              <a:spLocks noChangeArrowheads="1"/>
            </p:cNvSpPr>
            <p:nvPr/>
          </p:nvSpPr>
          <p:spPr bwMode="auto">
            <a:xfrm>
              <a:off x="3850579" y="3795371"/>
              <a:ext cx="260777" cy="246284"/>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AutoShape 4"/>
            <p:cNvSpPr>
              <a:spLocks noChangeArrowheads="1"/>
            </p:cNvSpPr>
            <p:nvPr/>
          </p:nvSpPr>
          <p:spPr bwMode="auto">
            <a:xfrm>
              <a:off x="5545630" y="3795371"/>
              <a:ext cx="260777" cy="246284"/>
            </a:xfrm>
            <a:prstGeom prst="sun">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6"/>
            <p:cNvSpPr>
              <a:spLocks noChangeArrowheads="1"/>
            </p:cNvSpPr>
            <p:nvPr/>
          </p:nvSpPr>
          <p:spPr bwMode="auto">
            <a:xfrm>
              <a:off x="3329025"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7"/>
            <p:cNvSpPr>
              <a:spLocks noChangeArrowheads="1"/>
            </p:cNvSpPr>
            <p:nvPr/>
          </p:nvSpPr>
          <p:spPr bwMode="auto">
            <a:xfrm>
              <a:off x="3915773"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8"/>
            <p:cNvSpPr>
              <a:spLocks noChangeArrowheads="1"/>
            </p:cNvSpPr>
            <p:nvPr/>
          </p:nvSpPr>
          <p:spPr bwMode="auto">
            <a:xfrm>
              <a:off x="4502522"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9"/>
            <p:cNvSpPr>
              <a:spLocks noChangeArrowheads="1"/>
            </p:cNvSpPr>
            <p:nvPr/>
          </p:nvSpPr>
          <p:spPr bwMode="auto">
            <a:xfrm>
              <a:off x="5089270"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10"/>
            <p:cNvSpPr>
              <a:spLocks noChangeArrowheads="1"/>
            </p:cNvSpPr>
            <p:nvPr/>
          </p:nvSpPr>
          <p:spPr bwMode="auto">
            <a:xfrm>
              <a:off x="5676018"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Oval 11"/>
            <p:cNvSpPr>
              <a:spLocks noChangeArrowheads="1"/>
            </p:cNvSpPr>
            <p:nvPr/>
          </p:nvSpPr>
          <p:spPr bwMode="auto">
            <a:xfrm>
              <a:off x="6262767"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12"/>
            <p:cNvSpPr>
              <a:spLocks noChangeArrowheads="1"/>
            </p:cNvSpPr>
            <p:nvPr/>
          </p:nvSpPr>
          <p:spPr bwMode="auto">
            <a:xfrm>
              <a:off x="6849515"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13"/>
            <p:cNvSpPr>
              <a:spLocks noChangeArrowheads="1"/>
            </p:cNvSpPr>
            <p:nvPr/>
          </p:nvSpPr>
          <p:spPr bwMode="auto">
            <a:xfrm>
              <a:off x="7436263" y="6135067"/>
              <a:ext cx="130389" cy="12314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cxnSp>
          <p:nvCxnSpPr>
            <p:cNvPr id="18" name="AutoShape 15"/>
            <p:cNvCxnSpPr>
              <a:cxnSpLocks noChangeShapeType="1"/>
              <a:stCxn id="6" idx="2"/>
              <a:endCxn id="9" idx="0"/>
            </p:cNvCxnSpPr>
            <p:nvPr/>
          </p:nvCxnSpPr>
          <p:spPr bwMode="auto">
            <a:xfrm flipH="1">
              <a:off x="3394219" y="4041655"/>
              <a:ext cx="586748" cy="209341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AutoShape 16"/>
            <p:cNvCxnSpPr>
              <a:cxnSpLocks noChangeShapeType="1"/>
              <a:stCxn id="6" idx="2"/>
              <a:endCxn id="12" idx="0"/>
            </p:cNvCxnSpPr>
            <p:nvPr/>
          </p:nvCxnSpPr>
          <p:spPr bwMode="auto">
            <a:xfrm>
              <a:off x="3980968" y="4041655"/>
              <a:ext cx="1173497" cy="209341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AutoShape 17"/>
            <p:cNvCxnSpPr>
              <a:cxnSpLocks noChangeShapeType="1"/>
              <a:stCxn id="6" idx="2"/>
              <a:endCxn id="14" idx="1"/>
            </p:cNvCxnSpPr>
            <p:nvPr/>
          </p:nvCxnSpPr>
          <p:spPr bwMode="auto">
            <a:xfrm>
              <a:off x="3980968" y="4041655"/>
              <a:ext cx="2300814" cy="2111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AutoShape 18"/>
            <p:cNvCxnSpPr>
              <a:cxnSpLocks noChangeShapeType="1"/>
              <a:stCxn id="6" idx="2"/>
              <a:endCxn id="15" idx="1"/>
            </p:cNvCxnSpPr>
            <p:nvPr/>
          </p:nvCxnSpPr>
          <p:spPr bwMode="auto">
            <a:xfrm>
              <a:off x="3980968" y="4041655"/>
              <a:ext cx="2887562" cy="2111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AutoShape 19"/>
            <p:cNvCxnSpPr>
              <a:cxnSpLocks noChangeShapeType="1"/>
              <a:stCxn id="7" idx="2"/>
              <a:endCxn id="10" idx="7"/>
            </p:cNvCxnSpPr>
            <p:nvPr/>
          </p:nvCxnSpPr>
          <p:spPr bwMode="auto">
            <a:xfrm flipH="1">
              <a:off x="4027147" y="4041655"/>
              <a:ext cx="1648871" cy="2111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AutoShape 20"/>
            <p:cNvCxnSpPr>
              <a:cxnSpLocks noChangeShapeType="1"/>
              <a:stCxn id="7" idx="2"/>
              <a:endCxn id="16" idx="1"/>
            </p:cNvCxnSpPr>
            <p:nvPr/>
          </p:nvCxnSpPr>
          <p:spPr bwMode="auto">
            <a:xfrm>
              <a:off x="5676018" y="4041655"/>
              <a:ext cx="1779260" cy="211137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4" name="AutoShape 21"/>
            <p:cNvCxnSpPr>
              <a:cxnSpLocks noChangeShapeType="1"/>
              <a:stCxn id="7" idx="2"/>
              <a:endCxn id="15" idx="0"/>
            </p:cNvCxnSpPr>
            <p:nvPr/>
          </p:nvCxnSpPr>
          <p:spPr bwMode="auto">
            <a:xfrm>
              <a:off x="5676018" y="4041655"/>
              <a:ext cx="1238691" cy="2093412"/>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 name="TextBox 2"/>
          <p:cNvSpPr txBox="1"/>
          <p:nvPr/>
        </p:nvSpPr>
        <p:spPr>
          <a:xfrm>
            <a:off x="6231250" y="1219200"/>
            <a:ext cx="1083950" cy="707886"/>
          </a:xfrm>
          <a:prstGeom prst="rect">
            <a:avLst/>
          </a:prstGeom>
          <a:noFill/>
        </p:spPr>
        <p:txBody>
          <a:bodyPr wrap="none" rtlCol="0">
            <a:spAutoFit/>
          </a:bodyPr>
          <a:lstStyle/>
          <a:p>
            <a:r>
              <a:rPr lang="en-US" sz="2000" dirty="0" smtClean="0">
                <a:solidFill>
                  <a:srgbClr val="FF0000"/>
                </a:solidFill>
              </a:rPr>
              <a:t>Positive</a:t>
            </a:r>
          </a:p>
          <a:p>
            <a:r>
              <a:rPr lang="en-US" sz="2000" dirty="0" smtClean="0">
                <a:solidFill>
                  <a:srgbClr val="FF0000"/>
                </a:solidFill>
                <a:latin typeface="Calibri" pitchFamily="34" charset="0"/>
                <a:cs typeface="Calibri" pitchFamily="34" charset="0"/>
              </a:rPr>
              <a:t>w</a:t>
            </a:r>
            <a:r>
              <a:rPr lang="en-US" sz="2000" baseline="30000" dirty="0" smtClean="0">
                <a:solidFill>
                  <a:srgbClr val="FF0000"/>
                </a:solidFill>
                <a:latin typeface="Calibri" pitchFamily="34" charset="0"/>
                <a:cs typeface="Calibri" pitchFamily="34" charset="0"/>
              </a:rPr>
              <a:t>+</a:t>
            </a:r>
            <a:endParaRPr lang="en-US" sz="2000" baseline="30000" dirty="0">
              <a:solidFill>
                <a:srgbClr val="FF0000"/>
              </a:solidFill>
              <a:latin typeface="Calibri" pitchFamily="34" charset="0"/>
              <a:cs typeface="Calibri" pitchFamily="34" charset="0"/>
            </a:endParaRPr>
          </a:p>
        </p:txBody>
      </p:sp>
      <p:sp>
        <p:nvSpPr>
          <p:cNvPr id="34" name="TextBox 33"/>
          <p:cNvSpPr txBox="1"/>
          <p:nvPr/>
        </p:nvSpPr>
        <p:spPr>
          <a:xfrm>
            <a:off x="7772400" y="1219200"/>
            <a:ext cx="1101584" cy="707886"/>
          </a:xfrm>
          <a:prstGeom prst="rect">
            <a:avLst/>
          </a:prstGeom>
          <a:noFill/>
        </p:spPr>
        <p:txBody>
          <a:bodyPr wrap="none" rtlCol="0">
            <a:spAutoFit/>
          </a:bodyPr>
          <a:lstStyle/>
          <a:p>
            <a:r>
              <a:rPr lang="en-US" sz="2000" dirty="0" smtClean="0">
                <a:solidFill>
                  <a:srgbClr val="FF0000"/>
                </a:solidFill>
                <a:latin typeface="Calibri" pitchFamily="34" charset="0"/>
                <a:cs typeface="Calibri" pitchFamily="34" charset="0"/>
              </a:rPr>
              <a:t>Negative</a:t>
            </a:r>
          </a:p>
          <a:p>
            <a:r>
              <a:rPr lang="en-US" sz="2000" dirty="0" smtClean="0">
                <a:solidFill>
                  <a:srgbClr val="FF0000"/>
                </a:solidFill>
                <a:latin typeface="Calibri"/>
                <a:cs typeface="Calibri" pitchFamily="34" charset="0"/>
              </a:rPr>
              <a:t>w</a:t>
            </a:r>
            <a:r>
              <a:rPr lang="en-US" sz="2000" baseline="30000" dirty="0" smtClean="0">
                <a:solidFill>
                  <a:srgbClr val="FF0000"/>
                </a:solidFill>
                <a:latin typeface="Calibri"/>
                <a:cs typeface="Calibri" pitchFamily="34" charset="0"/>
              </a:rPr>
              <a:t>-</a:t>
            </a:r>
            <a:r>
              <a:rPr lang="en-US" sz="2000" dirty="0" smtClean="0">
                <a:solidFill>
                  <a:srgbClr val="FF0000"/>
                </a:solidFill>
                <a:latin typeface="Calibri" pitchFamily="34" charset="0"/>
                <a:cs typeface="Calibri" pitchFamily="34" charset="0"/>
              </a:rPr>
              <a:t> </a:t>
            </a:r>
            <a:endParaRPr lang="en-US" sz="2000" dirty="0">
              <a:solidFill>
                <a:srgbClr val="FF0000"/>
              </a:solidFill>
              <a:latin typeface="Calibri" pitchFamily="34" charset="0"/>
              <a:cs typeface="Calibri" pitchFamily="34" charset="0"/>
            </a:endParaRPr>
          </a:p>
        </p:txBody>
      </p:sp>
      <p:sp>
        <p:nvSpPr>
          <p:cNvPr id="25" name="Rectangle 24"/>
          <p:cNvSpPr/>
          <p:nvPr/>
        </p:nvSpPr>
        <p:spPr>
          <a:xfrm>
            <a:off x="304800" y="5473547"/>
            <a:ext cx="3200400" cy="646331"/>
          </a:xfrm>
          <a:prstGeom prst="rect">
            <a:avLst/>
          </a:prstGeom>
          <a:solidFill>
            <a:srgbClr val="FFFFCC"/>
          </a:solidFill>
          <a:ln>
            <a:solidFill>
              <a:schemeClr val="accent1">
                <a:lumMod val="75000"/>
              </a:schemeClr>
            </a:solidFill>
          </a:ln>
        </p:spPr>
        <p:txBody>
          <a:bodyPr wrap="square">
            <a:spAutoFit/>
          </a:bodyPr>
          <a:lstStyle/>
          <a:p>
            <a:r>
              <a:rPr lang="en-US" dirty="0">
                <a:latin typeface="Calibri" panose="020F0502020204030204" pitchFamily="34" charset="0"/>
              </a:rPr>
              <a:t>Can this be generalized to the case of </a:t>
            </a:r>
            <a:r>
              <a:rPr lang="en-US" dirty="0">
                <a:solidFill>
                  <a:srgbClr val="FF0000"/>
                </a:solidFill>
                <a:latin typeface="Calibri" panose="020F0502020204030204" pitchFamily="34" charset="0"/>
              </a:rPr>
              <a:t>k</a:t>
            </a:r>
            <a:r>
              <a:rPr lang="en-US" dirty="0">
                <a:latin typeface="Calibri" panose="020F0502020204030204" pitchFamily="34" charset="0"/>
              </a:rPr>
              <a:t> labels, </a:t>
            </a:r>
            <a:r>
              <a:rPr lang="en-US" dirty="0">
                <a:solidFill>
                  <a:srgbClr val="FF0000"/>
                </a:solidFill>
                <a:latin typeface="Calibri" panose="020F0502020204030204" pitchFamily="34" charset="0"/>
              </a:rPr>
              <a:t>k &gt;2</a:t>
            </a:r>
            <a:r>
              <a:rPr lang="en-US" dirty="0">
                <a:latin typeface="Calibri" panose="020F0502020204030204" pitchFamily="34" charset="0"/>
              </a:rPr>
              <a:t>? </a:t>
            </a:r>
          </a:p>
        </p:txBody>
      </p:sp>
      <p:grpSp>
        <p:nvGrpSpPr>
          <p:cNvPr id="26" name="Group 84"/>
          <p:cNvGrpSpPr>
            <a:grpSpLocks/>
          </p:cNvGrpSpPr>
          <p:nvPr/>
        </p:nvGrpSpPr>
        <p:grpSpPr bwMode="auto">
          <a:xfrm>
            <a:off x="6850864" y="4953000"/>
            <a:ext cx="1981200" cy="1676400"/>
            <a:chOff x="1680" y="1632"/>
            <a:chExt cx="2304" cy="1920"/>
          </a:xfrm>
        </p:grpSpPr>
        <p:grpSp>
          <p:nvGrpSpPr>
            <p:cNvPr id="27" name="Group 85"/>
            <p:cNvGrpSpPr>
              <a:grpSpLocks/>
            </p:cNvGrpSpPr>
            <p:nvPr/>
          </p:nvGrpSpPr>
          <p:grpSpPr bwMode="auto">
            <a:xfrm>
              <a:off x="1680" y="1632"/>
              <a:ext cx="1920" cy="1920"/>
              <a:chOff x="3936" y="1008"/>
              <a:chExt cx="1200" cy="1200"/>
            </a:xfrm>
          </p:grpSpPr>
          <p:sp>
            <p:nvSpPr>
              <p:cNvPr id="46" name="Line 86"/>
              <p:cNvSpPr>
                <a:spLocks noChangeShapeType="1"/>
              </p:cNvSpPr>
              <p:nvPr/>
            </p:nvSpPr>
            <p:spPr bwMode="auto">
              <a:xfrm flipH="1">
                <a:off x="4320" y="1440"/>
                <a:ext cx="480"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7" name="Line 87"/>
              <p:cNvSpPr>
                <a:spLocks noChangeShapeType="1"/>
              </p:cNvSpPr>
              <p:nvPr/>
            </p:nvSpPr>
            <p:spPr bwMode="auto">
              <a:xfrm>
                <a:off x="4320" y="1632"/>
                <a:ext cx="48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8" name="Line 88"/>
              <p:cNvSpPr>
                <a:spLocks noChangeShapeType="1"/>
              </p:cNvSpPr>
              <p:nvPr/>
            </p:nvSpPr>
            <p:spPr bwMode="auto">
              <a:xfrm>
                <a:off x="4800" y="1728"/>
                <a:ext cx="336"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9" name="Line 89"/>
              <p:cNvSpPr>
                <a:spLocks noChangeShapeType="1"/>
              </p:cNvSpPr>
              <p:nvPr/>
            </p:nvSpPr>
            <p:spPr bwMode="auto">
              <a:xfrm flipV="1">
                <a:off x="4800" y="1008"/>
                <a:ext cx="192"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0" name="Line 90"/>
              <p:cNvSpPr>
                <a:spLocks noChangeShapeType="1"/>
              </p:cNvSpPr>
              <p:nvPr/>
            </p:nvSpPr>
            <p:spPr bwMode="auto">
              <a:xfrm flipH="1">
                <a:off x="3936" y="1632"/>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8" name="Group 91"/>
            <p:cNvGrpSpPr>
              <a:grpSpLocks/>
            </p:cNvGrpSpPr>
            <p:nvPr/>
          </p:nvGrpSpPr>
          <p:grpSpPr bwMode="auto">
            <a:xfrm>
              <a:off x="1757" y="1939"/>
              <a:ext cx="2227" cy="1536"/>
              <a:chOff x="1757" y="1939"/>
              <a:chExt cx="2227" cy="1536"/>
            </a:xfrm>
          </p:grpSpPr>
          <p:sp>
            <p:nvSpPr>
              <p:cNvPr id="29" name="Oval 92"/>
              <p:cNvSpPr>
                <a:spLocks noChangeArrowheads="1"/>
              </p:cNvSpPr>
              <p:nvPr/>
            </p:nvSpPr>
            <p:spPr bwMode="auto">
              <a:xfrm flipV="1">
                <a:off x="2295" y="2093"/>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93"/>
              <p:cNvSpPr>
                <a:spLocks noChangeArrowheads="1"/>
              </p:cNvSpPr>
              <p:nvPr/>
            </p:nvSpPr>
            <p:spPr bwMode="auto">
              <a:xfrm flipV="1">
                <a:off x="2525" y="1939"/>
                <a:ext cx="154"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Oval 94"/>
              <p:cNvSpPr>
                <a:spLocks noChangeArrowheads="1"/>
              </p:cNvSpPr>
              <p:nvPr/>
            </p:nvSpPr>
            <p:spPr bwMode="auto">
              <a:xfrm flipV="1">
                <a:off x="2525" y="3168"/>
                <a:ext cx="154"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95"/>
              <p:cNvSpPr>
                <a:spLocks noChangeArrowheads="1"/>
              </p:cNvSpPr>
              <p:nvPr/>
            </p:nvSpPr>
            <p:spPr bwMode="auto">
              <a:xfrm flipV="1">
                <a:off x="2755" y="2553"/>
                <a:ext cx="154" cy="15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96"/>
              <p:cNvSpPr>
                <a:spLocks noChangeArrowheads="1"/>
              </p:cNvSpPr>
              <p:nvPr/>
            </p:nvSpPr>
            <p:spPr bwMode="auto">
              <a:xfrm flipV="1">
                <a:off x="3600" y="2861"/>
                <a:ext cx="154" cy="15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97"/>
              <p:cNvSpPr>
                <a:spLocks noChangeArrowheads="1"/>
              </p:cNvSpPr>
              <p:nvPr/>
            </p:nvSpPr>
            <p:spPr bwMode="auto">
              <a:xfrm flipV="1">
                <a:off x="3754" y="2707"/>
                <a:ext cx="153"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Line 98"/>
              <p:cNvSpPr>
                <a:spLocks noChangeShapeType="1"/>
              </p:cNvSpPr>
              <p:nvPr/>
            </p:nvSpPr>
            <p:spPr bwMode="auto">
              <a:xfrm flipV="1">
                <a:off x="3062" y="2323"/>
                <a:ext cx="0" cy="46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7" name="Oval 99"/>
              <p:cNvSpPr>
                <a:spLocks noChangeArrowheads="1"/>
              </p:cNvSpPr>
              <p:nvPr/>
            </p:nvSpPr>
            <p:spPr bwMode="auto">
              <a:xfrm flipV="1">
                <a:off x="2909" y="2861"/>
                <a:ext cx="153" cy="153"/>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100"/>
              <p:cNvSpPr>
                <a:spLocks noChangeArrowheads="1"/>
              </p:cNvSpPr>
              <p:nvPr/>
            </p:nvSpPr>
            <p:spPr bwMode="auto">
              <a:xfrm flipV="1">
                <a:off x="3062" y="3091"/>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101"/>
              <p:cNvSpPr>
                <a:spLocks noChangeArrowheads="1"/>
              </p:cNvSpPr>
              <p:nvPr/>
            </p:nvSpPr>
            <p:spPr bwMode="auto">
              <a:xfrm flipV="1">
                <a:off x="3062" y="3321"/>
                <a:ext cx="154" cy="15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102"/>
              <p:cNvSpPr>
                <a:spLocks noChangeArrowheads="1"/>
              </p:cNvSpPr>
              <p:nvPr/>
            </p:nvSpPr>
            <p:spPr bwMode="auto">
              <a:xfrm flipV="1">
                <a:off x="3830" y="2937"/>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103"/>
              <p:cNvSpPr>
                <a:spLocks noChangeArrowheads="1"/>
              </p:cNvSpPr>
              <p:nvPr/>
            </p:nvSpPr>
            <p:spPr bwMode="auto">
              <a:xfrm flipV="1">
                <a:off x="3523" y="2630"/>
                <a:ext cx="154" cy="15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104"/>
              <p:cNvSpPr>
                <a:spLocks noChangeArrowheads="1"/>
              </p:cNvSpPr>
              <p:nvPr/>
            </p:nvSpPr>
            <p:spPr bwMode="auto">
              <a:xfrm flipV="1">
                <a:off x="2832" y="2477"/>
                <a:ext cx="154" cy="15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105"/>
              <p:cNvSpPr>
                <a:spLocks noChangeArrowheads="1"/>
              </p:cNvSpPr>
              <p:nvPr/>
            </p:nvSpPr>
            <p:spPr bwMode="auto">
              <a:xfrm flipV="1">
                <a:off x="2679" y="2093"/>
                <a:ext cx="153"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Oval 106"/>
              <p:cNvSpPr>
                <a:spLocks noChangeArrowheads="1"/>
              </p:cNvSpPr>
              <p:nvPr/>
            </p:nvSpPr>
            <p:spPr bwMode="auto">
              <a:xfrm flipV="1">
                <a:off x="2295" y="2323"/>
                <a:ext cx="153" cy="1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Oval 107"/>
              <p:cNvSpPr>
                <a:spLocks noChangeArrowheads="1"/>
              </p:cNvSpPr>
              <p:nvPr/>
            </p:nvSpPr>
            <p:spPr bwMode="auto">
              <a:xfrm flipV="1">
                <a:off x="1757" y="2400"/>
                <a:ext cx="154" cy="15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51" name="Rectangle 50"/>
          <p:cNvSpPr/>
          <p:nvPr/>
        </p:nvSpPr>
        <p:spPr>
          <a:xfrm>
            <a:off x="4572000" y="5623559"/>
            <a:ext cx="2030432" cy="646331"/>
          </a:xfrm>
          <a:prstGeom prst="rect">
            <a:avLst/>
          </a:prstGeom>
          <a:solidFill>
            <a:srgbClr val="FFFFCC"/>
          </a:solidFill>
          <a:ln>
            <a:solidFill>
              <a:schemeClr val="accent1">
                <a:lumMod val="75000"/>
              </a:schemeClr>
            </a:solidFill>
          </a:ln>
        </p:spPr>
        <p:txBody>
          <a:bodyPr wrap="square">
            <a:spAutoFit/>
          </a:bodyPr>
          <a:lstStyle/>
          <a:p>
            <a:r>
              <a:rPr lang="en-US" dirty="0" smtClean="0">
                <a:latin typeface="Calibri" panose="020F0502020204030204" pitchFamily="34" charset="0"/>
              </a:rPr>
              <a:t>We need a “global” learning approach</a:t>
            </a:r>
            <a:endParaRPr lang="en-US" dirty="0">
              <a:latin typeface="Calibri" panose="020F0502020204030204" pitchFamily="34" charset="0"/>
            </a:endParaRPr>
          </a:p>
        </p:txBody>
      </p:sp>
    </p:spTree>
    <p:extLst>
      <p:ext uri="{BB962C8B-B14F-4D97-AF65-F5344CB8AC3E}">
        <p14:creationId xmlns:p14="http://schemas.microsoft.com/office/powerpoint/2010/main" val="181410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smtClean="0"/>
              <a:t>Extending Balanced</a:t>
            </a:r>
            <a:endParaRPr lang="en-US" dirty="0"/>
          </a:p>
        </p:txBody>
      </p:sp>
      <p:sp>
        <p:nvSpPr>
          <p:cNvPr id="211971" name="Rectangle 3"/>
          <p:cNvSpPr>
            <a:spLocks noGrp="1" noChangeArrowheads="1"/>
          </p:cNvSpPr>
          <p:nvPr>
            <p:ph idx="1"/>
          </p:nvPr>
        </p:nvSpPr>
        <p:spPr/>
        <p:txBody>
          <a:bodyPr/>
          <a:lstStyle/>
          <a:p>
            <a:r>
              <a:rPr lang="en-US" sz="2000" dirty="0"/>
              <a:t>In </a:t>
            </a:r>
            <a:r>
              <a:rPr lang="en-US" sz="2000" dirty="0" smtClean="0"/>
              <a:t>a 1-vs-all training </a:t>
            </a:r>
            <a:r>
              <a:rPr lang="en-US" sz="2000" dirty="0"/>
              <a:t>you have a target node that represents </a:t>
            </a:r>
            <a:r>
              <a:rPr lang="en-US" sz="2000" dirty="0">
                <a:solidFill>
                  <a:srgbClr val="0000FF"/>
                </a:solidFill>
              </a:rPr>
              <a:t>positive</a:t>
            </a:r>
            <a:r>
              <a:rPr lang="en-US" sz="2000" dirty="0"/>
              <a:t> examples and target node that represents </a:t>
            </a:r>
            <a:r>
              <a:rPr lang="en-US" sz="2000" dirty="0">
                <a:solidFill>
                  <a:srgbClr val="FF0000"/>
                </a:solidFill>
              </a:rPr>
              <a:t>negative</a:t>
            </a:r>
            <a:r>
              <a:rPr lang="en-US" sz="2000" dirty="0"/>
              <a:t> examples. </a:t>
            </a:r>
          </a:p>
          <a:p>
            <a:r>
              <a:rPr lang="en-US" sz="2000" dirty="0"/>
              <a:t>Typically, we train each node separately (mine/not-mine example).</a:t>
            </a:r>
          </a:p>
          <a:p>
            <a:r>
              <a:rPr lang="en-US" sz="2000" dirty="0"/>
              <a:t>Rather, given an example we could say: this is more a </a:t>
            </a:r>
            <a:r>
              <a:rPr lang="en-US" sz="2000" dirty="0">
                <a:solidFill>
                  <a:srgbClr val="FF0000"/>
                </a:solidFill>
              </a:rPr>
              <a:t>+</a:t>
            </a:r>
            <a:r>
              <a:rPr lang="en-US" sz="2000" dirty="0"/>
              <a:t> example than a </a:t>
            </a:r>
            <a:r>
              <a:rPr lang="en-US" sz="2000" dirty="0">
                <a:solidFill>
                  <a:srgbClr val="FF0000"/>
                </a:solidFill>
              </a:rPr>
              <a:t>–</a:t>
            </a:r>
            <a:r>
              <a:rPr lang="en-US" sz="2000" dirty="0"/>
              <a:t> example. </a:t>
            </a:r>
          </a:p>
          <a:p>
            <a:endParaRPr lang="en-US" sz="2000" dirty="0"/>
          </a:p>
          <a:p>
            <a:endParaRPr lang="en-US" sz="2000" dirty="0"/>
          </a:p>
          <a:p>
            <a:r>
              <a:rPr lang="en-US" sz="2000" dirty="0"/>
              <a:t>We compared the activation of the different target nodes (classifiers) on a given example.  (This example is more class</a:t>
            </a:r>
            <a:r>
              <a:rPr lang="en-US" sz="2000" dirty="0">
                <a:solidFill>
                  <a:srgbClr val="FF0000"/>
                </a:solidFill>
              </a:rPr>
              <a:t> +</a:t>
            </a:r>
            <a:r>
              <a:rPr lang="en-US" sz="2000" dirty="0"/>
              <a:t> than class</a:t>
            </a:r>
            <a:r>
              <a:rPr lang="en-US" sz="2000" dirty="0">
                <a:solidFill>
                  <a:srgbClr val="FF0000"/>
                </a:solidFill>
              </a:rPr>
              <a:t> -</a:t>
            </a:r>
            <a:r>
              <a:rPr lang="en-US" sz="2000" dirty="0"/>
              <a:t>)</a:t>
            </a:r>
          </a:p>
          <a:p>
            <a:endParaRPr lang="en-US" sz="2000" dirty="0"/>
          </a:p>
          <a:p>
            <a:r>
              <a:rPr lang="en-US" sz="2000" dirty="0"/>
              <a:t>Can this be generalized to the case of </a:t>
            </a:r>
            <a:r>
              <a:rPr lang="en-US" sz="2000" dirty="0">
                <a:solidFill>
                  <a:srgbClr val="FF0000"/>
                </a:solidFill>
              </a:rPr>
              <a:t>k</a:t>
            </a:r>
            <a:r>
              <a:rPr lang="en-US" sz="2000" dirty="0"/>
              <a:t> labels, </a:t>
            </a:r>
            <a:r>
              <a:rPr lang="en-US" sz="2000" dirty="0">
                <a:solidFill>
                  <a:srgbClr val="FF0000"/>
                </a:solidFill>
              </a:rPr>
              <a:t>k &gt;2</a:t>
            </a:r>
            <a:r>
              <a:rPr lang="en-US" sz="2000" dirty="0"/>
              <a:t>? </a:t>
            </a:r>
            <a:endParaRPr lang="en-US" sz="2000" b="1" dirty="0">
              <a:sym typeface="Symbol" pitchFamily="18" charset="2"/>
            </a:endParaRPr>
          </a:p>
        </p:txBody>
      </p:sp>
      <p:graphicFrame>
        <p:nvGraphicFramePr>
          <p:cNvPr id="2" name="Object 1"/>
          <p:cNvGraphicFramePr>
            <a:graphicFrameLocks noGrp="1" noChangeAspect="1"/>
          </p:cNvGraphicFramePr>
          <p:nvPr>
            <p:extLst/>
          </p:nvPr>
        </p:nvGraphicFramePr>
        <p:xfrm>
          <a:off x="1371600" y="3810000"/>
          <a:ext cx="7696200" cy="442913"/>
        </p:xfrm>
        <a:graphic>
          <a:graphicData uri="http://schemas.openxmlformats.org/presentationml/2006/ole">
            <mc:AlternateContent xmlns:mc="http://schemas.openxmlformats.org/markup-compatibility/2006">
              <mc:Choice xmlns:v="urn:schemas-microsoft-com:vml" Requires="v">
                <p:oleObj spid="_x0000_s35844" name="Equation" r:id="rId4" imgW="3530600" imgH="203200" progId="Equation.3">
                  <p:embed/>
                </p:oleObj>
              </mc:Choice>
              <mc:Fallback>
                <p:oleObj name="Equation" r:id="rId4" imgW="3530600" imgH="203200" progId="Equation.3">
                  <p:embed/>
                  <p:pic>
                    <p:nvPicPr>
                      <p:cNvPr id="2"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810000"/>
                        <a:ext cx="7696200" cy="44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6624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Margin for binary classifiers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CC3333"/>
                </a:solidFill>
              </a:rPr>
              <a:t>margin</a:t>
            </a:r>
            <a:r>
              <a:rPr lang="en-US" dirty="0" smtClean="0"/>
              <a:t> of a </a:t>
            </a:r>
            <a:r>
              <a:rPr lang="en-US" dirty="0" err="1" smtClean="0"/>
              <a:t>hyperplane</a:t>
            </a:r>
            <a:r>
              <a:rPr lang="en-US" dirty="0" smtClean="0"/>
              <a:t> for a dataset is the distance between the </a:t>
            </a:r>
            <a:r>
              <a:rPr lang="en-US" dirty="0" err="1" smtClean="0"/>
              <a:t>hyperplane</a:t>
            </a:r>
            <a:r>
              <a:rPr lang="en-US" dirty="0" smtClean="0"/>
              <a:t> and the data point nearest to it.</a:t>
            </a:r>
          </a:p>
          <a:p>
            <a:endParaRPr lang="en-US" dirty="0"/>
          </a:p>
          <a:p>
            <a:pPr marL="0" indent="0">
              <a:buNone/>
            </a:pPr>
            <a:r>
              <a:rPr lang="en-US" dirty="0" smtClean="0"/>
              <a:t/>
            </a:r>
            <a:br>
              <a:rPr lang="en-US" dirty="0" smtClean="0"/>
            </a:br>
            <a:endParaRPr lang="en-US" dirty="0" smtClean="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5"/>
          </p:nvPr>
        </p:nvSpPr>
        <p:spPr/>
        <p:txBody>
          <a:bodyPr/>
          <a:lstStyle/>
          <a:p>
            <a:fld id="{E8F84E70-49F1-4D48-A830-2CD8E288FC71}" type="slidenum">
              <a:rPr lang="en-US" smtClean="0"/>
              <a:t>88</a:t>
            </a:fld>
            <a:endParaRPr lang="en-US"/>
          </a:p>
        </p:txBody>
      </p:sp>
      <p:grpSp>
        <p:nvGrpSpPr>
          <p:cNvPr id="12" name="Group 11"/>
          <p:cNvGrpSpPr/>
          <p:nvPr/>
        </p:nvGrpSpPr>
        <p:grpSpPr>
          <a:xfrm>
            <a:off x="4845360" y="3470474"/>
            <a:ext cx="1469486" cy="1044952"/>
            <a:chOff x="4279516" y="2394188"/>
            <a:chExt cx="1469486" cy="1044952"/>
          </a:xfrm>
        </p:grpSpPr>
        <p:sp>
          <p:nvSpPr>
            <p:cNvPr id="33" name="TextBox 32"/>
            <p:cNvSpPr txBox="1"/>
            <p:nvPr/>
          </p:nvSpPr>
          <p:spPr>
            <a:xfrm>
              <a:off x="4673600" y="2458720"/>
              <a:ext cx="364202" cy="523220"/>
            </a:xfrm>
            <a:prstGeom prst="rect">
              <a:avLst/>
            </a:prstGeom>
            <a:noFill/>
          </p:spPr>
          <p:txBody>
            <a:bodyPr wrap="none" rtlCol="0">
              <a:spAutoFit/>
            </a:bodyPr>
            <a:lstStyle/>
            <a:p>
              <a:r>
                <a:rPr lang="en-US" sz="2800" b="1" dirty="0" smtClean="0"/>
                <a:t>+</a:t>
              </a:r>
              <a:endParaRPr lang="en-US" sz="2800" b="1" dirty="0"/>
            </a:p>
          </p:txBody>
        </p:sp>
        <p:sp>
          <p:nvSpPr>
            <p:cNvPr id="34" name="TextBox 33"/>
            <p:cNvSpPr txBox="1"/>
            <p:nvPr/>
          </p:nvSpPr>
          <p:spPr>
            <a:xfrm>
              <a:off x="4279516" y="2894744"/>
              <a:ext cx="364202" cy="523220"/>
            </a:xfrm>
            <a:prstGeom prst="rect">
              <a:avLst/>
            </a:prstGeom>
            <a:noFill/>
          </p:spPr>
          <p:txBody>
            <a:bodyPr wrap="none" rtlCol="0">
              <a:spAutoFit/>
            </a:bodyPr>
            <a:lstStyle/>
            <a:p>
              <a:r>
                <a:rPr lang="en-US" sz="2800" b="1" dirty="0" smtClean="0"/>
                <a:t>+</a:t>
              </a:r>
              <a:endParaRPr lang="en-US" sz="2800" b="1" dirty="0"/>
            </a:p>
          </p:txBody>
        </p:sp>
        <p:sp>
          <p:nvSpPr>
            <p:cNvPr id="35" name="TextBox 34"/>
            <p:cNvSpPr txBox="1"/>
            <p:nvPr/>
          </p:nvSpPr>
          <p:spPr>
            <a:xfrm>
              <a:off x="5130800" y="2578854"/>
              <a:ext cx="364202" cy="523220"/>
            </a:xfrm>
            <a:prstGeom prst="rect">
              <a:avLst/>
            </a:prstGeom>
            <a:noFill/>
          </p:spPr>
          <p:txBody>
            <a:bodyPr wrap="none" rtlCol="0">
              <a:spAutoFit/>
            </a:bodyPr>
            <a:lstStyle/>
            <a:p>
              <a:r>
                <a:rPr lang="en-US" sz="2800" b="1" dirty="0" smtClean="0"/>
                <a:t>+</a:t>
              </a:r>
              <a:endParaRPr lang="en-US" sz="2800" b="1" dirty="0"/>
            </a:p>
          </p:txBody>
        </p:sp>
        <p:sp>
          <p:nvSpPr>
            <p:cNvPr id="36" name="TextBox 35"/>
            <p:cNvSpPr txBox="1"/>
            <p:nvPr/>
          </p:nvSpPr>
          <p:spPr>
            <a:xfrm>
              <a:off x="5130800" y="2915920"/>
              <a:ext cx="364202" cy="523220"/>
            </a:xfrm>
            <a:prstGeom prst="rect">
              <a:avLst/>
            </a:prstGeom>
            <a:noFill/>
          </p:spPr>
          <p:txBody>
            <a:bodyPr wrap="none" rtlCol="0">
              <a:spAutoFit/>
            </a:bodyPr>
            <a:lstStyle/>
            <a:p>
              <a:r>
                <a:rPr lang="en-US" sz="2800" b="1" dirty="0" smtClean="0"/>
                <a:t>+</a:t>
              </a:r>
              <a:endParaRPr lang="en-US" sz="2800" b="1" dirty="0"/>
            </a:p>
          </p:txBody>
        </p:sp>
        <p:sp>
          <p:nvSpPr>
            <p:cNvPr id="37" name="TextBox 36"/>
            <p:cNvSpPr txBox="1"/>
            <p:nvPr/>
          </p:nvSpPr>
          <p:spPr>
            <a:xfrm>
              <a:off x="4927600" y="2438400"/>
              <a:ext cx="364202" cy="523220"/>
            </a:xfrm>
            <a:prstGeom prst="rect">
              <a:avLst/>
            </a:prstGeom>
            <a:noFill/>
          </p:spPr>
          <p:txBody>
            <a:bodyPr wrap="none" rtlCol="0">
              <a:spAutoFit/>
            </a:bodyPr>
            <a:lstStyle/>
            <a:p>
              <a:r>
                <a:rPr lang="en-US" sz="2800" b="1" dirty="0" smtClean="0"/>
                <a:t>+</a:t>
              </a:r>
              <a:endParaRPr lang="en-US" sz="2800" b="1" dirty="0"/>
            </a:p>
          </p:txBody>
        </p:sp>
        <p:sp>
          <p:nvSpPr>
            <p:cNvPr id="38" name="TextBox 37"/>
            <p:cNvSpPr txBox="1"/>
            <p:nvPr/>
          </p:nvSpPr>
          <p:spPr>
            <a:xfrm>
              <a:off x="5182324" y="2394188"/>
              <a:ext cx="364202" cy="523220"/>
            </a:xfrm>
            <a:prstGeom prst="rect">
              <a:avLst/>
            </a:prstGeom>
            <a:noFill/>
          </p:spPr>
          <p:txBody>
            <a:bodyPr wrap="none" rtlCol="0">
              <a:spAutoFit/>
            </a:bodyPr>
            <a:lstStyle/>
            <a:p>
              <a:r>
                <a:rPr lang="en-US" sz="2800" b="1" dirty="0" smtClean="0"/>
                <a:t>+</a:t>
              </a:r>
              <a:endParaRPr lang="en-US" sz="2800" b="1" dirty="0"/>
            </a:p>
          </p:txBody>
        </p:sp>
        <p:sp>
          <p:nvSpPr>
            <p:cNvPr id="39" name="TextBox 38"/>
            <p:cNvSpPr txBox="1"/>
            <p:nvPr/>
          </p:nvSpPr>
          <p:spPr>
            <a:xfrm>
              <a:off x="5384800" y="2558534"/>
              <a:ext cx="364202" cy="523220"/>
            </a:xfrm>
            <a:prstGeom prst="rect">
              <a:avLst/>
            </a:prstGeom>
            <a:noFill/>
          </p:spPr>
          <p:txBody>
            <a:bodyPr wrap="none" rtlCol="0">
              <a:spAutoFit/>
            </a:bodyPr>
            <a:lstStyle/>
            <a:p>
              <a:r>
                <a:rPr lang="en-US" sz="2800" b="1" dirty="0" smtClean="0"/>
                <a:t>+</a:t>
              </a:r>
              <a:endParaRPr lang="en-US" sz="2800" b="1" dirty="0"/>
            </a:p>
          </p:txBody>
        </p:sp>
        <p:sp>
          <p:nvSpPr>
            <p:cNvPr id="40" name="TextBox 39"/>
            <p:cNvSpPr txBox="1"/>
            <p:nvPr/>
          </p:nvSpPr>
          <p:spPr>
            <a:xfrm>
              <a:off x="5384800" y="2895600"/>
              <a:ext cx="364202" cy="523220"/>
            </a:xfrm>
            <a:prstGeom prst="rect">
              <a:avLst/>
            </a:prstGeom>
            <a:noFill/>
          </p:spPr>
          <p:txBody>
            <a:bodyPr wrap="none" rtlCol="0">
              <a:spAutoFit/>
            </a:bodyPr>
            <a:lstStyle/>
            <a:p>
              <a:r>
                <a:rPr lang="en-US" sz="2800" b="1" dirty="0" smtClean="0"/>
                <a:t>+</a:t>
              </a:r>
              <a:endParaRPr lang="en-US" sz="2800" b="1" dirty="0"/>
            </a:p>
          </p:txBody>
        </p:sp>
      </p:grpSp>
      <p:grpSp>
        <p:nvGrpSpPr>
          <p:cNvPr id="13" name="Group 12"/>
          <p:cNvGrpSpPr/>
          <p:nvPr/>
        </p:nvGrpSpPr>
        <p:grpSpPr>
          <a:xfrm>
            <a:off x="1564401" y="3535006"/>
            <a:ext cx="1139937" cy="1725672"/>
            <a:chOff x="4514116" y="4353838"/>
            <a:chExt cx="1139937" cy="1725672"/>
          </a:xfrm>
        </p:grpSpPr>
        <p:sp>
          <p:nvSpPr>
            <p:cNvPr id="15" name="TextBox 14"/>
            <p:cNvSpPr txBox="1"/>
            <p:nvPr/>
          </p:nvSpPr>
          <p:spPr>
            <a:xfrm>
              <a:off x="4592320" y="4389120"/>
              <a:ext cx="294597" cy="523220"/>
            </a:xfrm>
            <a:prstGeom prst="rect">
              <a:avLst/>
            </a:prstGeom>
            <a:noFill/>
          </p:spPr>
          <p:txBody>
            <a:bodyPr wrap="none" rtlCol="0">
              <a:spAutoFit/>
            </a:bodyPr>
            <a:lstStyle/>
            <a:p>
              <a:r>
                <a:rPr lang="en-US" sz="2800" b="1" dirty="0">
                  <a:solidFill>
                    <a:srgbClr val="CC3333"/>
                  </a:solidFill>
                </a:rPr>
                <a:t>-</a:t>
              </a:r>
            </a:p>
          </p:txBody>
        </p:sp>
        <p:sp>
          <p:nvSpPr>
            <p:cNvPr id="16" name="TextBox 15"/>
            <p:cNvSpPr txBox="1"/>
            <p:nvPr/>
          </p:nvSpPr>
          <p:spPr>
            <a:xfrm>
              <a:off x="4514116" y="4878586"/>
              <a:ext cx="294597" cy="523220"/>
            </a:xfrm>
            <a:prstGeom prst="rect">
              <a:avLst/>
            </a:prstGeom>
            <a:noFill/>
          </p:spPr>
          <p:txBody>
            <a:bodyPr wrap="none" rtlCol="0">
              <a:spAutoFit/>
            </a:bodyPr>
            <a:lstStyle/>
            <a:p>
              <a:r>
                <a:rPr lang="en-US" sz="2800" b="1" dirty="0">
                  <a:solidFill>
                    <a:srgbClr val="CC3333"/>
                  </a:solidFill>
                </a:rPr>
                <a:t>-</a:t>
              </a:r>
            </a:p>
          </p:txBody>
        </p:sp>
        <p:sp>
          <p:nvSpPr>
            <p:cNvPr id="17" name="TextBox 16"/>
            <p:cNvSpPr txBox="1"/>
            <p:nvPr/>
          </p:nvSpPr>
          <p:spPr>
            <a:xfrm>
              <a:off x="4897120" y="4693920"/>
              <a:ext cx="294597" cy="523220"/>
            </a:xfrm>
            <a:prstGeom prst="rect">
              <a:avLst/>
            </a:prstGeom>
            <a:noFill/>
          </p:spPr>
          <p:txBody>
            <a:bodyPr wrap="none" rtlCol="0">
              <a:spAutoFit/>
            </a:bodyPr>
            <a:lstStyle/>
            <a:p>
              <a:r>
                <a:rPr lang="en-US" sz="2800" b="1" dirty="0">
                  <a:solidFill>
                    <a:srgbClr val="CC3333"/>
                  </a:solidFill>
                </a:rPr>
                <a:t>-</a:t>
              </a:r>
            </a:p>
          </p:txBody>
        </p:sp>
        <p:sp>
          <p:nvSpPr>
            <p:cNvPr id="18" name="TextBox 17"/>
            <p:cNvSpPr txBox="1"/>
            <p:nvPr/>
          </p:nvSpPr>
          <p:spPr>
            <a:xfrm>
              <a:off x="4570664" y="5251490"/>
              <a:ext cx="294597" cy="523220"/>
            </a:xfrm>
            <a:prstGeom prst="rect">
              <a:avLst/>
            </a:prstGeom>
            <a:noFill/>
          </p:spPr>
          <p:txBody>
            <a:bodyPr wrap="none" rtlCol="0">
              <a:spAutoFit/>
            </a:bodyPr>
            <a:lstStyle/>
            <a:p>
              <a:r>
                <a:rPr lang="en-US" sz="2800" b="1" dirty="0">
                  <a:solidFill>
                    <a:srgbClr val="CC3333"/>
                  </a:solidFill>
                </a:rPr>
                <a:t>-</a:t>
              </a:r>
            </a:p>
          </p:txBody>
        </p:sp>
        <p:sp>
          <p:nvSpPr>
            <p:cNvPr id="19" name="TextBox 18"/>
            <p:cNvSpPr txBox="1"/>
            <p:nvPr/>
          </p:nvSpPr>
          <p:spPr>
            <a:xfrm>
              <a:off x="5054656" y="4353838"/>
              <a:ext cx="294597" cy="523220"/>
            </a:xfrm>
            <a:prstGeom prst="rect">
              <a:avLst/>
            </a:prstGeom>
            <a:noFill/>
          </p:spPr>
          <p:txBody>
            <a:bodyPr wrap="none" rtlCol="0">
              <a:spAutoFit/>
            </a:bodyPr>
            <a:lstStyle/>
            <a:p>
              <a:r>
                <a:rPr lang="en-US" sz="2800" b="1" dirty="0">
                  <a:solidFill>
                    <a:srgbClr val="CC3333"/>
                  </a:solidFill>
                </a:rPr>
                <a:t>-</a:t>
              </a:r>
            </a:p>
          </p:txBody>
        </p:sp>
        <p:sp>
          <p:nvSpPr>
            <p:cNvPr id="20" name="TextBox 19"/>
            <p:cNvSpPr txBox="1"/>
            <p:nvPr/>
          </p:nvSpPr>
          <p:spPr>
            <a:xfrm>
              <a:off x="4641784" y="4878586"/>
              <a:ext cx="294597" cy="523220"/>
            </a:xfrm>
            <a:prstGeom prst="rect">
              <a:avLst/>
            </a:prstGeom>
            <a:noFill/>
          </p:spPr>
          <p:txBody>
            <a:bodyPr wrap="none" rtlCol="0">
              <a:spAutoFit/>
            </a:bodyPr>
            <a:lstStyle/>
            <a:p>
              <a:r>
                <a:rPr lang="en-US" sz="2800" b="1" dirty="0">
                  <a:solidFill>
                    <a:srgbClr val="CC3333"/>
                  </a:solidFill>
                </a:rPr>
                <a:t>-</a:t>
              </a:r>
            </a:p>
          </p:txBody>
        </p:sp>
        <p:sp>
          <p:nvSpPr>
            <p:cNvPr id="21" name="TextBox 20"/>
            <p:cNvSpPr txBox="1"/>
            <p:nvPr/>
          </p:nvSpPr>
          <p:spPr>
            <a:xfrm>
              <a:off x="5126082" y="4693920"/>
              <a:ext cx="294597" cy="523220"/>
            </a:xfrm>
            <a:prstGeom prst="rect">
              <a:avLst/>
            </a:prstGeom>
            <a:noFill/>
          </p:spPr>
          <p:txBody>
            <a:bodyPr wrap="none" rtlCol="0">
              <a:spAutoFit/>
            </a:bodyPr>
            <a:lstStyle/>
            <a:p>
              <a:r>
                <a:rPr lang="en-US" sz="2800" b="1" dirty="0">
                  <a:solidFill>
                    <a:srgbClr val="CC3333"/>
                  </a:solidFill>
                </a:rPr>
                <a:t>-</a:t>
              </a:r>
            </a:p>
          </p:txBody>
        </p:sp>
        <p:sp>
          <p:nvSpPr>
            <p:cNvPr id="22" name="TextBox 21"/>
            <p:cNvSpPr txBox="1"/>
            <p:nvPr/>
          </p:nvSpPr>
          <p:spPr>
            <a:xfrm>
              <a:off x="4666516" y="5030986"/>
              <a:ext cx="294597" cy="523220"/>
            </a:xfrm>
            <a:prstGeom prst="rect">
              <a:avLst/>
            </a:prstGeom>
            <a:noFill/>
          </p:spPr>
          <p:txBody>
            <a:bodyPr wrap="none" rtlCol="0">
              <a:spAutoFit/>
            </a:bodyPr>
            <a:lstStyle/>
            <a:p>
              <a:r>
                <a:rPr lang="en-US" sz="2800" b="1" dirty="0">
                  <a:solidFill>
                    <a:srgbClr val="CC3333"/>
                  </a:solidFill>
                </a:rPr>
                <a:t>-</a:t>
              </a:r>
            </a:p>
          </p:txBody>
        </p:sp>
        <p:sp>
          <p:nvSpPr>
            <p:cNvPr id="23" name="TextBox 22"/>
            <p:cNvSpPr txBox="1"/>
            <p:nvPr/>
          </p:nvSpPr>
          <p:spPr>
            <a:xfrm>
              <a:off x="5049520" y="4846320"/>
              <a:ext cx="294597" cy="523220"/>
            </a:xfrm>
            <a:prstGeom prst="rect">
              <a:avLst/>
            </a:prstGeom>
            <a:noFill/>
          </p:spPr>
          <p:txBody>
            <a:bodyPr wrap="none" rtlCol="0">
              <a:spAutoFit/>
            </a:bodyPr>
            <a:lstStyle/>
            <a:p>
              <a:r>
                <a:rPr lang="en-US" sz="2800" b="1" dirty="0">
                  <a:solidFill>
                    <a:srgbClr val="CC3333"/>
                  </a:solidFill>
                </a:rPr>
                <a:t>-</a:t>
              </a:r>
            </a:p>
          </p:txBody>
        </p:sp>
        <p:sp>
          <p:nvSpPr>
            <p:cNvPr id="24" name="TextBox 23"/>
            <p:cNvSpPr txBox="1"/>
            <p:nvPr/>
          </p:nvSpPr>
          <p:spPr>
            <a:xfrm>
              <a:off x="4723064" y="5403890"/>
              <a:ext cx="294597" cy="523220"/>
            </a:xfrm>
            <a:prstGeom prst="rect">
              <a:avLst/>
            </a:prstGeom>
            <a:noFill/>
          </p:spPr>
          <p:txBody>
            <a:bodyPr wrap="none" rtlCol="0">
              <a:spAutoFit/>
            </a:bodyPr>
            <a:lstStyle/>
            <a:p>
              <a:r>
                <a:rPr lang="en-US" sz="2800" b="1" dirty="0">
                  <a:solidFill>
                    <a:srgbClr val="CC3333"/>
                  </a:solidFill>
                </a:rPr>
                <a:t>-</a:t>
              </a:r>
            </a:p>
          </p:txBody>
        </p:sp>
        <p:sp>
          <p:nvSpPr>
            <p:cNvPr id="25" name="TextBox 24"/>
            <p:cNvSpPr txBox="1"/>
            <p:nvPr/>
          </p:nvSpPr>
          <p:spPr>
            <a:xfrm>
              <a:off x="5207056" y="4506238"/>
              <a:ext cx="294597" cy="523220"/>
            </a:xfrm>
            <a:prstGeom prst="rect">
              <a:avLst/>
            </a:prstGeom>
            <a:noFill/>
          </p:spPr>
          <p:txBody>
            <a:bodyPr wrap="none" rtlCol="0">
              <a:spAutoFit/>
            </a:bodyPr>
            <a:lstStyle/>
            <a:p>
              <a:r>
                <a:rPr lang="en-US" sz="2800" b="1" dirty="0">
                  <a:solidFill>
                    <a:srgbClr val="CC3333"/>
                  </a:solidFill>
                </a:rPr>
                <a:t>-</a:t>
              </a:r>
            </a:p>
          </p:txBody>
        </p:sp>
        <p:sp>
          <p:nvSpPr>
            <p:cNvPr id="26" name="TextBox 25"/>
            <p:cNvSpPr txBox="1"/>
            <p:nvPr/>
          </p:nvSpPr>
          <p:spPr>
            <a:xfrm>
              <a:off x="4794184" y="5030986"/>
              <a:ext cx="294597" cy="523220"/>
            </a:xfrm>
            <a:prstGeom prst="rect">
              <a:avLst/>
            </a:prstGeom>
            <a:noFill/>
          </p:spPr>
          <p:txBody>
            <a:bodyPr wrap="none" rtlCol="0">
              <a:spAutoFit/>
            </a:bodyPr>
            <a:lstStyle/>
            <a:p>
              <a:r>
                <a:rPr lang="en-US" sz="2800" b="1" dirty="0">
                  <a:solidFill>
                    <a:srgbClr val="CC3333"/>
                  </a:solidFill>
                </a:rPr>
                <a:t>-</a:t>
              </a:r>
            </a:p>
          </p:txBody>
        </p:sp>
        <p:sp>
          <p:nvSpPr>
            <p:cNvPr id="27" name="TextBox 26"/>
            <p:cNvSpPr txBox="1"/>
            <p:nvPr/>
          </p:nvSpPr>
          <p:spPr>
            <a:xfrm>
              <a:off x="4897120" y="4693920"/>
              <a:ext cx="294597" cy="523220"/>
            </a:xfrm>
            <a:prstGeom prst="rect">
              <a:avLst/>
            </a:prstGeom>
            <a:noFill/>
          </p:spPr>
          <p:txBody>
            <a:bodyPr wrap="none" rtlCol="0">
              <a:spAutoFit/>
            </a:bodyPr>
            <a:lstStyle/>
            <a:p>
              <a:r>
                <a:rPr lang="en-US" sz="2800" b="1" dirty="0">
                  <a:solidFill>
                    <a:srgbClr val="CC3333"/>
                  </a:solidFill>
                </a:rPr>
                <a:t>-</a:t>
              </a:r>
            </a:p>
          </p:txBody>
        </p:sp>
        <p:sp>
          <p:nvSpPr>
            <p:cNvPr id="28" name="TextBox 27"/>
            <p:cNvSpPr txBox="1"/>
            <p:nvPr/>
          </p:nvSpPr>
          <p:spPr>
            <a:xfrm>
              <a:off x="4818916" y="5183386"/>
              <a:ext cx="294597" cy="523220"/>
            </a:xfrm>
            <a:prstGeom prst="rect">
              <a:avLst/>
            </a:prstGeom>
            <a:noFill/>
          </p:spPr>
          <p:txBody>
            <a:bodyPr wrap="none" rtlCol="0">
              <a:spAutoFit/>
            </a:bodyPr>
            <a:lstStyle/>
            <a:p>
              <a:r>
                <a:rPr lang="en-US" sz="2800" b="1" dirty="0">
                  <a:solidFill>
                    <a:srgbClr val="CC3333"/>
                  </a:solidFill>
                </a:rPr>
                <a:t>-</a:t>
              </a:r>
            </a:p>
          </p:txBody>
        </p:sp>
        <p:sp>
          <p:nvSpPr>
            <p:cNvPr id="29" name="TextBox 28"/>
            <p:cNvSpPr txBox="1"/>
            <p:nvPr/>
          </p:nvSpPr>
          <p:spPr>
            <a:xfrm>
              <a:off x="5201920" y="4998720"/>
              <a:ext cx="294597" cy="523220"/>
            </a:xfrm>
            <a:prstGeom prst="rect">
              <a:avLst/>
            </a:prstGeom>
            <a:noFill/>
          </p:spPr>
          <p:txBody>
            <a:bodyPr wrap="none" rtlCol="0">
              <a:spAutoFit/>
            </a:bodyPr>
            <a:lstStyle/>
            <a:p>
              <a:r>
                <a:rPr lang="en-US" sz="2800" b="1" dirty="0">
                  <a:solidFill>
                    <a:srgbClr val="CC3333"/>
                  </a:solidFill>
                </a:rPr>
                <a:t>-</a:t>
              </a:r>
            </a:p>
          </p:txBody>
        </p:sp>
        <p:sp>
          <p:nvSpPr>
            <p:cNvPr id="30" name="TextBox 29"/>
            <p:cNvSpPr txBox="1"/>
            <p:nvPr/>
          </p:nvSpPr>
          <p:spPr>
            <a:xfrm>
              <a:off x="4875464" y="5556290"/>
              <a:ext cx="294597" cy="523220"/>
            </a:xfrm>
            <a:prstGeom prst="rect">
              <a:avLst/>
            </a:prstGeom>
            <a:noFill/>
          </p:spPr>
          <p:txBody>
            <a:bodyPr wrap="none" rtlCol="0">
              <a:spAutoFit/>
            </a:bodyPr>
            <a:lstStyle/>
            <a:p>
              <a:r>
                <a:rPr lang="en-US" sz="2800" b="1" dirty="0">
                  <a:solidFill>
                    <a:srgbClr val="CC3333"/>
                  </a:solidFill>
                </a:rPr>
                <a:t>-</a:t>
              </a:r>
            </a:p>
          </p:txBody>
        </p:sp>
        <p:sp>
          <p:nvSpPr>
            <p:cNvPr id="31" name="TextBox 30"/>
            <p:cNvSpPr txBox="1"/>
            <p:nvPr/>
          </p:nvSpPr>
          <p:spPr>
            <a:xfrm>
              <a:off x="5359456" y="4658638"/>
              <a:ext cx="294597" cy="523220"/>
            </a:xfrm>
            <a:prstGeom prst="rect">
              <a:avLst/>
            </a:prstGeom>
            <a:noFill/>
          </p:spPr>
          <p:txBody>
            <a:bodyPr wrap="none" rtlCol="0">
              <a:spAutoFit/>
            </a:bodyPr>
            <a:lstStyle/>
            <a:p>
              <a:r>
                <a:rPr lang="en-US" sz="2800" b="1" dirty="0">
                  <a:solidFill>
                    <a:srgbClr val="CC3333"/>
                  </a:solidFill>
                </a:rPr>
                <a:t>-</a:t>
              </a:r>
            </a:p>
          </p:txBody>
        </p:sp>
        <p:sp>
          <p:nvSpPr>
            <p:cNvPr id="32" name="TextBox 31"/>
            <p:cNvSpPr txBox="1"/>
            <p:nvPr/>
          </p:nvSpPr>
          <p:spPr>
            <a:xfrm>
              <a:off x="4946584" y="5183386"/>
              <a:ext cx="294597" cy="523220"/>
            </a:xfrm>
            <a:prstGeom prst="rect">
              <a:avLst/>
            </a:prstGeom>
            <a:noFill/>
          </p:spPr>
          <p:txBody>
            <a:bodyPr wrap="none" rtlCol="0">
              <a:spAutoFit/>
            </a:bodyPr>
            <a:lstStyle/>
            <a:p>
              <a:r>
                <a:rPr lang="en-US" sz="2800" b="1" dirty="0">
                  <a:solidFill>
                    <a:srgbClr val="CC3333"/>
                  </a:solidFill>
                </a:rPr>
                <a:t>-</a:t>
              </a:r>
            </a:p>
          </p:txBody>
        </p:sp>
      </p:grpSp>
      <p:cxnSp>
        <p:nvCxnSpPr>
          <p:cNvPr id="10" name="Straight Connector 9"/>
          <p:cNvCxnSpPr/>
          <p:nvPr/>
        </p:nvCxnSpPr>
        <p:spPr>
          <a:xfrm>
            <a:off x="4148304" y="3003530"/>
            <a:ext cx="0" cy="278955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772160" y="4050921"/>
            <a:ext cx="6746240" cy="16493"/>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412067" y="2916834"/>
            <a:ext cx="1827377" cy="27490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4529667" y="4300371"/>
            <a:ext cx="448733" cy="306575"/>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095689" y="4649281"/>
            <a:ext cx="3834366" cy="369332"/>
          </a:xfrm>
          <a:prstGeom prst="rect">
            <a:avLst/>
          </a:prstGeom>
          <a:noFill/>
        </p:spPr>
        <p:txBody>
          <a:bodyPr wrap="none" rtlCol="0">
            <a:spAutoFit/>
          </a:bodyPr>
          <a:lstStyle/>
          <a:p>
            <a:r>
              <a:rPr lang="en-US" dirty="0" smtClean="0"/>
              <a:t>Margin with respect to this </a:t>
            </a:r>
            <a:r>
              <a:rPr lang="en-US" dirty="0" err="1" smtClean="0"/>
              <a:t>hyperplane</a:t>
            </a:r>
            <a:endParaRPr lang="en-US" dirty="0"/>
          </a:p>
        </p:txBody>
      </p:sp>
      <p:cxnSp>
        <p:nvCxnSpPr>
          <p:cNvPr id="57" name="Straight Arrow Connector 56"/>
          <p:cNvCxnSpPr>
            <a:stCxn id="55" idx="1"/>
          </p:cNvCxnSpPr>
          <p:nvPr/>
        </p:nvCxnSpPr>
        <p:spPr>
          <a:xfrm flipH="1" flipV="1">
            <a:off x="4766733" y="4649281"/>
            <a:ext cx="328956" cy="184666"/>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3871758" y="2683719"/>
            <a:ext cx="1827377" cy="2749014"/>
          </a:xfrm>
          <a:prstGeom prst="line">
            <a:avLst/>
          </a:prstGeom>
          <a:ln>
            <a:solidFill>
              <a:srgbClr val="3366CC"/>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969238" y="3195610"/>
            <a:ext cx="1827377" cy="2749014"/>
          </a:xfrm>
          <a:prstGeom prst="line">
            <a:avLst/>
          </a:prstGeom>
          <a:ln>
            <a:solidFill>
              <a:srgbClr val="3366CC"/>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3423025" y="3634820"/>
            <a:ext cx="448733" cy="3065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65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 Margin</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44463"/>
            <a:ext cx="7162800" cy="3980237"/>
          </a:xfrm>
        </p:spPr>
      </p:pic>
      <p:sp>
        <p:nvSpPr>
          <p:cNvPr id="5" name="Slide Number Placeholder 4"/>
          <p:cNvSpPr>
            <a:spLocks noGrp="1"/>
          </p:cNvSpPr>
          <p:nvPr>
            <p:ph type="sldNum" sz="quarter" idx="15"/>
          </p:nvPr>
        </p:nvSpPr>
        <p:spPr/>
        <p:txBody>
          <a:bodyPr/>
          <a:lstStyle/>
          <a:p>
            <a:fld id="{0C921938-476A-4922-BE24-3B8F6A2854D9}" type="slidenum">
              <a:rPr lang="en-US" smtClean="0"/>
              <a:pPr/>
              <a:t>89</a:t>
            </a:fld>
            <a:endParaRPr lang="en-US" dirty="0"/>
          </a:p>
        </p:txBody>
      </p:sp>
    </p:spTree>
    <p:extLst>
      <p:ext uri="{BB962C8B-B14F-4D97-AF65-F5344CB8AC3E}">
        <p14:creationId xmlns:p14="http://schemas.microsoft.com/office/powerpoint/2010/main" val="89008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Mistake Bound</a:t>
            </a:r>
            <a:endParaRPr lang="en-US" dirty="0"/>
          </a:p>
        </p:txBody>
      </p:sp>
      <p:sp>
        <p:nvSpPr>
          <p:cNvPr id="3" name="Content Placeholder 2"/>
          <p:cNvSpPr>
            <a:spLocks noGrp="1"/>
          </p:cNvSpPr>
          <p:nvPr>
            <p:ph idx="1"/>
          </p:nvPr>
        </p:nvSpPr>
        <p:spPr>
          <a:xfrm>
            <a:off x="1524000" y="1219200"/>
            <a:ext cx="7620000" cy="4525963"/>
          </a:xfrm>
        </p:spPr>
        <p:txBody>
          <a:bodyPr/>
          <a:lstStyle/>
          <a:p>
            <a:r>
              <a:rPr lang="en-US" dirty="0" smtClean="0"/>
              <a:t>Claim</a:t>
            </a:r>
            <a:r>
              <a:rPr lang="en-US" dirty="0"/>
              <a:t>: Winnow makes O(k log n) mistakes on k-disjunctions</a:t>
            </a:r>
          </a:p>
          <a:p>
            <a:endParaRPr lang="en-US" dirty="0"/>
          </a:p>
          <a:p>
            <a:endParaRPr lang="en-US" dirty="0"/>
          </a:p>
          <a:p>
            <a:pPr marL="0" indent="0">
              <a:buNone/>
            </a:pPr>
            <a:endParaRPr lang="en-US" dirty="0"/>
          </a:p>
          <a:p>
            <a:r>
              <a:rPr lang="en-US" dirty="0"/>
              <a:t>u - # of mistakes on positive examples  (promotions)</a:t>
            </a:r>
          </a:p>
          <a:p>
            <a:r>
              <a:rPr lang="en-US" dirty="0"/>
              <a:t>v - # of mistakes on negative examples (demotions</a:t>
            </a:r>
            <a:r>
              <a:rPr lang="en-US" dirty="0" smtClean="0"/>
              <a:t>)</a:t>
            </a:r>
          </a:p>
          <a:p>
            <a:pPr marL="457200" indent="-457200">
              <a:buAutoNum type="arabicPeriod"/>
            </a:pPr>
            <a:r>
              <a:rPr lang="en-US" dirty="0" smtClean="0">
                <a:solidFill>
                  <a:srgbClr val="0000FF"/>
                </a:solidFill>
              </a:rPr>
              <a:t>u </a:t>
            </a:r>
            <a:r>
              <a:rPr lang="en-US" dirty="0">
                <a:solidFill>
                  <a:srgbClr val="0000FF"/>
                </a:solidFill>
              </a:rPr>
              <a:t>&lt; k </a:t>
            </a:r>
            <a:r>
              <a:rPr lang="en-US" dirty="0" smtClean="0">
                <a:solidFill>
                  <a:srgbClr val="0000FF"/>
                </a:solidFill>
              </a:rPr>
              <a:t>log(2n)</a:t>
            </a:r>
          </a:p>
          <a:p>
            <a:pPr marL="0" indent="0">
              <a:buNone/>
            </a:pPr>
            <a:r>
              <a:rPr lang="en-US" sz="2000" dirty="0" smtClean="0"/>
              <a:t>A </a:t>
            </a:r>
            <a:r>
              <a:rPr lang="en-US" sz="2000" dirty="0"/>
              <a:t>weight that corresponds to a good variable is only </a:t>
            </a:r>
            <a:r>
              <a:rPr lang="en-US" sz="2000" dirty="0" smtClean="0"/>
              <a:t>promoted.</a:t>
            </a:r>
          </a:p>
          <a:p>
            <a:pPr marL="0" indent="0">
              <a:buNone/>
            </a:pPr>
            <a:r>
              <a:rPr lang="en-US" sz="2000" dirty="0" smtClean="0"/>
              <a:t>When </a:t>
            </a:r>
            <a:r>
              <a:rPr lang="en-US" sz="2000" dirty="0"/>
              <a:t>these weights get to </a:t>
            </a:r>
            <a:r>
              <a:rPr lang="en-US" sz="2000" dirty="0">
                <a:solidFill>
                  <a:srgbClr val="0000FF"/>
                </a:solidFill>
              </a:rPr>
              <a:t>n</a:t>
            </a:r>
            <a:r>
              <a:rPr lang="en-US" sz="2000" dirty="0"/>
              <a:t> there will </a:t>
            </a:r>
            <a:r>
              <a:rPr lang="en-US" sz="2000" dirty="0" smtClean="0"/>
              <a:t>be no </a:t>
            </a:r>
            <a:r>
              <a:rPr lang="en-US" sz="2000" dirty="0"/>
              <a:t>more mistakes on </a:t>
            </a:r>
            <a:r>
              <a:rPr lang="en-US" sz="2000" dirty="0" smtClean="0"/>
              <a:t>positives.</a:t>
            </a:r>
            <a:endParaRPr lang="en-US" sz="2000" dirty="0"/>
          </a:p>
          <a:p>
            <a:pPr marL="457200" indent="-457200">
              <a:buAutoNum type="arabicPeriod"/>
            </a:pPr>
            <a:endParaRPr lang="en-US" dirty="0" smtClean="0"/>
          </a:p>
          <a:p>
            <a:endParaRPr lang="en-US" dirty="0" smtClean="0"/>
          </a:p>
          <a:p>
            <a:endParaRPr lang="en-US" dirty="0"/>
          </a:p>
        </p:txBody>
      </p:sp>
      <p:sp>
        <p:nvSpPr>
          <p:cNvPr id="4" name="Content Placeholder 3"/>
          <p:cNvSpPr>
            <a:spLocks noGrp="1"/>
          </p:cNvSpPr>
          <p:nvPr>
            <p:ph sz="quarter" idx="13"/>
          </p:nvPr>
        </p:nvSpPr>
        <p:spPr>
          <a:xfrm rot="18627426">
            <a:off x="57359" y="2309599"/>
            <a:ext cx="2183449" cy="1558925"/>
          </a:xfrm>
        </p:spPr>
        <p:txBody>
          <a:bodyPr/>
          <a:lstStyle/>
          <a:p>
            <a:r>
              <a:rPr lang="en-US" dirty="0" smtClean="0"/>
              <a:t>Analysis</a:t>
            </a:r>
            <a:endParaRPr lang="en-US" dirty="0"/>
          </a:p>
        </p:txBody>
      </p:sp>
      <p:sp>
        <p:nvSpPr>
          <p:cNvPr id="8" name="Slide Number Placeholder 3"/>
          <p:cNvSpPr>
            <a:spLocks noGrp="1"/>
          </p:cNvSpPr>
          <p:nvPr>
            <p:ph type="sldNum" sz="quarter" idx="14"/>
          </p:nvPr>
        </p:nvSpPr>
        <p:spPr/>
        <p:txBody>
          <a:bodyPr/>
          <a:lstStyle/>
          <a:p>
            <a:fld id="{43E4866E-F36E-48FB-B8AE-E8A7B866401F}" type="slidenum">
              <a:rPr lang="en-US"/>
              <a:pPr/>
              <a:t>9</a:t>
            </a:fld>
            <a:endParaRPr lang="en-US"/>
          </a:p>
        </p:txBody>
      </p:sp>
      <p:sp>
        <p:nvSpPr>
          <p:cNvPr id="782340" name="Line 4"/>
          <p:cNvSpPr>
            <a:spLocks noChangeShapeType="1"/>
          </p:cNvSpPr>
          <p:nvPr/>
        </p:nvSpPr>
        <p:spPr bwMode="auto">
          <a:xfrm>
            <a:off x="152400" y="4191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 name="Object 8"/>
          <p:cNvGraphicFramePr>
            <a:graphicFrameLocks noChangeAspect="1"/>
          </p:cNvGraphicFramePr>
          <p:nvPr>
            <p:extLst/>
          </p:nvPr>
        </p:nvGraphicFramePr>
        <p:xfrm>
          <a:off x="1905000" y="1981200"/>
          <a:ext cx="6477000" cy="1443038"/>
        </p:xfrm>
        <a:graphic>
          <a:graphicData uri="http://schemas.openxmlformats.org/presentationml/2006/ole">
            <mc:AlternateContent xmlns:mc="http://schemas.openxmlformats.org/markup-compatibility/2006">
              <mc:Choice xmlns:v="urn:schemas-microsoft-com:vml" Requires="v">
                <p:oleObj spid="_x0000_s18436" name="Equation" r:id="rId4" imgW="4333770" imgH="1133565" progId="Equation.3">
                  <p:embed/>
                </p:oleObj>
              </mc:Choice>
              <mc:Fallback>
                <p:oleObj name="Equation" r:id="rId4" imgW="4333770" imgH="1133565" progId="Equation.3">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6477000" cy="1443038"/>
                      </a:xfrm>
                      <a:prstGeom prst="rect">
                        <a:avLst/>
                      </a:prstGeom>
                      <a:noFill/>
                      <a:ln w="19050">
                        <a:solidFill>
                          <a:srgbClr val="A50021"/>
                        </a:solidFill>
                        <a:miter lim="800000"/>
                        <a:headEnd/>
                        <a:tailEnd/>
                      </a:ln>
                      <a:effectLst/>
                    </p:spPr>
                  </p:pic>
                </p:oleObj>
              </mc:Fallback>
            </mc:AlternateContent>
          </a:graphicData>
        </a:graphic>
      </p:graphicFrame>
    </p:spTree>
    <p:extLst>
      <p:ext uri="{BB962C8B-B14F-4D97-AF65-F5344CB8AC3E}">
        <p14:creationId xmlns:p14="http://schemas.microsoft.com/office/powerpoint/2010/main" val="139000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 SVM (Intuition)</a:t>
            </a:r>
            <a:endParaRPr lang="en-US" dirty="0"/>
          </a:p>
        </p:txBody>
      </p:sp>
      <p:sp>
        <p:nvSpPr>
          <p:cNvPr id="3" name="Content Placeholder 2"/>
          <p:cNvSpPr>
            <a:spLocks noGrp="1"/>
          </p:cNvSpPr>
          <p:nvPr>
            <p:ph idx="1"/>
          </p:nvPr>
        </p:nvSpPr>
        <p:spPr/>
        <p:txBody>
          <a:bodyPr>
            <a:normAutofit/>
          </a:bodyPr>
          <a:lstStyle/>
          <a:p>
            <a:r>
              <a:rPr lang="en-US" dirty="0" smtClean="0"/>
              <a:t>Recall: Binary SVM</a:t>
            </a:r>
          </a:p>
          <a:p>
            <a:pPr lvl="1"/>
            <a:r>
              <a:rPr lang="en-US" dirty="0" smtClean="0"/>
              <a:t>Maximize margin</a:t>
            </a:r>
          </a:p>
          <a:p>
            <a:pPr lvl="1"/>
            <a:r>
              <a:rPr lang="en-US" dirty="0" smtClean="0"/>
              <a:t>Equivalently, </a:t>
            </a:r>
          </a:p>
          <a:p>
            <a:pPr marL="914400" lvl="2" indent="0">
              <a:buNone/>
            </a:pPr>
            <a:r>
              <a:rPr lang="en-US" dirty="0" smtClean="0"/>
              <a:t>Minimize norm of weights such that the closest points to the </a:t>
            </a:r>
            <a:r>
              <a:rPr lang="en-US" dirty="0" err="1" smtClean="0"/>
              <a:t>hyperplane</a:t>
            </a:r>
            <a:r>
              <a:rPr lang="en-US" dirty="0" smtClean="0"/>
              <a:t> have a score </a:t>
            </a:r>
            <a:r>
              <a:rPr lang="en-US" dirty="0" smtClean="0">
                <a:latin typeface="cmsy10"/>
                <a:ea typeface="cmsy10"/>
                <a:cs typeface="cmsy10"/>
              </a:rPr>
              <a:t>§</a:t>
            </a:r>
            <a:r>
              <a:rPr lang="en-US" dirty="0" smtClean="0"/>
              <a:t>1</a:t>
            </a:r>
            <a:endParaRPr lang="en-US" b="1" dirty="0" smtClean="0"/>
          </a:p>
          <a:p>
            <a:endParaRPr lang="en-US" dirty="0"/>
          </a:p>
          <a:p>
            <a:r>
              <a:rPr lang="en-US" dirty="0" smtClean="0"/>
              <a:t>Multiclass SVM</a:t>
            </a:r>
          </a:p>
          <a:p>
            <a:pPr lvl="1"/>
            <a:r>
              <a:rPr lang="en-US" dirty="0" smtClean="0"/>
              <a:t>Each label has a different weight vector (like one-</a:t>
            </a:r>
            <a:r>
              <a:rPr lang="en-US" dirty="0" err="1" smtClean="0"/>
              <a:t>vs</a:t>
            </a:r>
            <a:r>
              <a:rPr lang="en-US" dirty="0" smtClean="0"/>
              <a:t>-all)</a:t>
            </a:r>
          </a:p>
          <a:p>
            <a:pPr lvl="1"/>
            <a:r>
              <a:rPr lang="en-US" dirty="0" smtClean="0"/>
              <a:t>Maximize multiclass margin</a:t>
            </a:r>
          </a:p>
          <a:p>
            <a:pPr lvl="1"/>
            <a:r>
              <a:rPr lang="en-US" dirty="0" smtClean="0"/>
              <a:t>Equivalently,</a:t>
            </a:r>
          </a:p>
          <a:p>
            <a:pPr marL="914400" lvl="2" indent="0">
              <a:buNone/>
            </a:pPr>
            <a:r>
              <a:rPr lang="en-US" dirty="0" smtClean="0"/>
              <a:t>Minimize total norm of the weights such that the true label is scored at least 1 more than the second best one</a:t>
            </a:r>
          </a:p>
          <a:p>
            <a:pPr lvl="1"/>
            <a:endParaRPr lang="en-US" dirty="0" smtClean="0"/>
          </a:p>
          <a:p>
            <a:pPr lvl="1"/>
            <a:endParaRPr lang="en-US" dirty="0"/>
          </a:p>
        </p:txBody>
      </p:sp>
      <p:sp>
        <p:nvSpPr>
          <p:cNvPr id="4" name="Slide Number Placeholder 3"/>
          <p:cNvSpPr>
            <a:spLocks noGrp="1"/>
          </p:cNvSpPr>
          <p:nvPr>
            <p:ph type="sldNum" sz="quarter" idx="15"/>
          </p:nvPr>
        </p:nvSpPr>
        <p:spPr/>
        <p:txBody>
          <a:bodyPr/>
          <a:lstStyle/>
          <a:p>
            <a:fld id="{F3A307CF-84E0-A549-BBF2-3CB035FBC747}" type="slidenum">
              <a:rPr lang="en-US" smtClean="0"/>
              <a:t>90</a:t>
            </a:fld>
            <a:endParaRPr lang="en-US"/>
          </a:p>
        </p:txBody>
      </p:sp>
    </p:spTree>
    <p:extLst>
      <p:ext uri="{BB962C8B-B14F-4D97-AF65-F5344CB8AC3E}">
        <p14:creationId xmlns:p14="http://schemas.microsoft.com/office/powerpoint/2010/main" val="26269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Region 2014-09-09 at 16.02.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110" y="2922082"/>
            <a:ext cx="6614848" cy="1576367"/>
          </a:xfrm>
          <a:prstGeom prst="rect">
            <a:avLst/>
          </a:prstGeom>
        </p:spPr>
      </p:pic>
      <p:sp>
        <p:nvSpPr>
          <p:cNvPr id="2" name="Title 1"/>
          <p:cNvSpPr>
            <a:spLocks noGrp="1"/>
          </p:cNvSpPr>
          <p:nvPr>
            <p:ph type="title"/>
          </p:nvPr>
        </p:nvSpPr>
        <p:spPr/>
        <p:txBody>
          <a:bodyPr/>
          <a:lstStyle/>
          <a:p>
            <a:r>
              <a:rPr lang="en-US" sz="4000" dirty="0" smtClean="0"/>
              <a:t>Multiclass SVM in the separable case</a:t>
            </a:r>
            <a:endParaRPr lang="en-US" sz="4000" dirty="0"/>
          </a:p>
        </p:txBody>
      </p:sp>
      <p:sp>
        <p:nvSpPr>
          <p:cNvPr id="4" name="Slide Number Placeholder 3"/>
          <p:cNvSpPr>
            <a:spLocks noGrp="1"/>
          </p:cNvSpPr>
          <p:nvPr>
            <p:ph type="sldNum" sz="quarter" idx="10"/>
          </p:nvPr>
        </p:nvSpPr>
        <p:spPr/>
        <p:txBody>
          <a:bodyPr/>
          <a:lstStyle/>
          <a:p>
            <a:fld id="{F3A307CF-84E0-A549-BBF2-3CB035FBC747}" type="slidenum">
              <a:rPr lang="en-US" smtClean="0"/>
              <a:t>91</a:t>
            </a:fld>
            <a:endParaRPr lang="en-US"/>
          </a:p>
        </p:txBody>
      </p:sp>
      <p:grpSp>
        <p:nvGrpSpPr>
          <p:cNvPr id="11" name="Group 10"/>
          <p:cNvGrpSpPr/>
          <p:nvPr/>
        </p:nvGrpSpPr>
        <p:grpSpPr>
          <a:xfrm>
            <a:off x="3491770" y="2779375"/>
            <a:ext cx="2497643" cy="1719074"/>
            <a:chOff x="3491770" y="2467790"/>
            <a:chExt cx="2497643" cy="1719074"/>
          </a:xfrm>
        </p:grpSpPr>
        <p:sp>
          <p:nvSpPr>
            <p:cNvPr id="8" name="Rectangle 7"/>
            <p:cNvSpPr/>
            <p:nvPr/>
          </p:nvSpPr>
          <p:spPr>
            <a:xfrm>
              <a:off x="4008213" y="2467790"/>
              <a:ext cx="1981200" cy="72643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3491770" y="3883445"/>
              <a:ext cx="2359635" cy="30341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692275" y="3265718"/>
              <a:ext cx="449580" cy="26981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 name="Group 6"/>
          <p:cNvGrpSpPr/>
          <p:nvPr/>
        </p:nvGrpSpPr>
        <p:grpSpPr>
          <a:xfrm>
            <a:off x="375322" y="1295678"/>
            <a:ext cx="2354581" cy="1118950"/>
            <a:chOff x="375322" y="993500"/>
            <a:chExt cx="2354581" cy="1118950"/>
          </a:xfrm>
        </p:grpSpPr>
        <p:pic>
          <p:nvPicPr>
            <p:cNvPr id="13" name="Picture 12" descr="Screen Region 2014-09-01 at 18.3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22" y="1362832"/>
              <a:ext cx="2083398" cy="749618"/>
            </a:xfrm>
            <a:prstGeom prst="rect">
              <a:avLst/>
            </a:prstGeom>
          </p:spPr>
        </p:pic>
        <p:sp>
          <p:nvSpPr>
            <p:cNvPr id="3" name="TextBox 2"/>
            <p:cNvSpPr txBox="1"/>
            <p:nvPr/>
          </p:nvSpPr>
          <p:spPr>
            <a:xfrm>
              <a:off x="375322" y="993500"/>
              <a:ext cx="2354581" cy="369332"/>
            </a:xfrm>
            <a:prstGeom prst="rect">
              <a:avLst/>
            </a:prstGeom>
            <a:noFill/>
          </p:spPr>
          <p:txBody>
            <a:bodyPr wrap="none" rtlCol="0">
              <a:spAutoFit/>
            </a:bodyPr>
            <a:lstStyle/>
            <a:p>
              <a:r>
                <a:rPr lang="en-US" dirty="0" smtClean="0"/>
                <a:t>Recall hard binary SVM</a:t>
              </a:r>
              <a:endParaRPr lang="en-US" dirty="0"/>
            </a:p>
          </p:txBody>
        </p:sp>
      </p:grpSp>
      <p:grpSp>
        <p:nvGrpSpPr>
          <p:cNvPr id="25" name="Group 24"/>
          <p:cNvGrpSpPr/>
          <p:nvPr/>
        </p:nvGrpSpPr>
        <p:grpSpPr>
          <a:xfrm>
            <a:off x="476794" y="3863255"/>
            <a:ext cx="4149632" cy="1546945"/>
            <a:chOff x="1798321" y="3742506"/>
            <a:chExt cx="4149632" cy="1546945"/>
          </a:xfrm>
        </p:grpSpPr>
        <p:sp>
          <p:nvSpPr>
            <p:cNvPr id="12" name="TextBox 11"/>
            <p:cNvSpPr txBox="1"/>
            <p:nvPr/>
          </p:nvSpPr>
          <p:spPr>
            <a:xfrm>
              <a:off x="1798321" y="4643120"/>
              <a:ext cx="397255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score for the true label is higher than the score for </a:t>
              </a:r>
              <a:r>
                <a:rPr lang="en-US" b="1" i="1" dirty="0" smtClean="0"/>
                <a:t>any</a:t>
              </a:r>
              <a:r>
                <a:rPr lang="en-US" dirty="0" smtClean="0"/>
                <a:t> other label by 1</a:t>
              </a:r>
              <a:endParaRPr lang="en-US" dirty="0"/>
            </a:p>
          </p:txBody>
        </p:sp>
        <p:cxnSp>
          <p:nvCxnSpPr>
            <p:cNvPr id="20" name="Straight Arrow Connector 19"/>
            <p:cNvCxnSpPr/>
            <p:nvPr/>
          </p:nvCxnSpPr>
          <p:spPr>
            <a:xfrm>
              <a:off x="4999808" y="3767031"/>
              <a:ext cx="0" cy="8760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4372919" y="3742506"/>
              <a:ext cx="1575034" cy="166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922813" y="1469647"/>
            <a:ext cx="2773680" cy="1452435"/>
            <a:chOff x="4337956" y="898517"/>
            <a:chExt cx="2773680" cy="1452435"/>
          </a:xfrm>
        </p:grpSpPr>
        <p:sp>
          <p:nvSpPr>
            <p:cNvPr id="6" name="Rectangle 5"/>
            <p:cNvSpPr/>
            <p:nvPr/>
          </p:nvSpPr>
          <p:spPr>
            <a:xfrm>
              <a:off x="4617356" y="898517"/>
              <a:ext cx="2494280" cy="5689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Size of the weights. Effectively, </a:t>
              </a:r>
              <a:r>
                <a:rPr lang="en-US" dirty="0" err="1" smtClean="0"/>
                <a:t>regularizer</a:t>
              </a:r>
              <a:endParaRPr lang="en-US" dirty="0"/>
            </a:p>
          </p:txBody>
        </p:sp>
        <p:cxnSp>
          <p:nvCxnSpPr>
            <p:cNvPr id="17" name="Straight Arrow Connector 16"/>
            <p:cNvCxnSpPr>
              <a:endCxn id="6" idx="2"/>
            </p:cNvCxnSpPr>
            <p:nvPr/>
          </p:nvCxnSpPr>
          <p:spPr>
            <a:xfrm flipV="1">
              <a:off x="4753429" y="1467477"/>
              <a:ext cx="1111067" cy="8834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4337956" y="2350952"/>
              <a:ext cx="99604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Rectangle 29"/>
          <p:cNvSpPr/>
          <p:nvPr/>
        </p:nvSpPr>
        <p:spPr>
          <a:xfrm>
            <a:off x="2544436" y="3177464"/>
            <a:ext cx="212275" cy="26451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7361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creen Region 2014-09-09 at 16.02.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110" y="2619904"/>
            <a:ext cx="6614848" cy="1576367"/>
          </a:xfrm>
          <a:prstGeom prst="rect">
            <a:avLst/>
          </a:prstGeom>
          <a:ln w="12700" cmpd="sng"/>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smtClean="0"/>
              <a:t>Multiclass SVM: General case</a:t>
            </a:r>
            <a:endParaRPr lang="en-US" dirty="0"/>
          </a:p>
        </p:txBody>
      </p:sp>
      <p:sp>
        <p:nvSpPr>
          <p:cNvPr id="4" name="Slide Number Placeholder 3"/>
          <p:cNvSpPr>
            <a:spLocks noGrp="1"/>
          </p:cNvSpPr>
          <p:nvPr>
            <p:ph type="sldNum" sz="quarter" idx="10"/>
          </p:nvPr>
        </p:nvSpPr>
        <p:spPr/>
        <p:txBody>
          <a:bodyPr/>
          <a:lstStyle/>
          <a:p>
            <a:fld id="{F3A307CF-84E0-A549-BBF2-3CB035FBC747}" type="slidenum">
              <a:rPr lang="en-US" smtClean="0"/>
              <a:t>92</a:t>
            </a:fld>
            <a:endParaRPr lang="en-US"/>
          </a:p>
        </p:txBody>
      </p:sp>
      <p:sp>
        <p:nvSpPr>
          <p:cNvPr id="12" name="TextBox 11"/>
          <p:cNvSpPr txBox="1"/>
          <p:nvPr/>
        </p:nvSpPr>
        <p:spPr>
          <a:xfrm>
            <a:off x="476794" y="4461691"/>
            <a:ext cx="3972559" cy="923330"/>
          </a:xfrm>
          <a:prstGeom prst="rect">
            <a:avLst/>
          </a:prstGeom>
          <a:ln w="12700"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score for the true label is higher than the score for </a:t>
            </a:r>
            <a:r>
              <a:rPr lang="en-US" b="1" i="1" dirty="0" smtClean="0"/>
              <a:t>any</a:t>
            </a:r>
            <a:r>
              <a:rPr lang="en-US" dirty="0" smtClean="0"/>
              <a:t> other label by </a:t>
            </a:r>
          </a:p>
          <a:p>
            <a:r>
              <a:rPr lang="en-US" dirty="0" smtClean="0"/>
              <a:t>1 - </a:t>
            </a:r>
            <a:r>
              <a:rPr lang="en-US" dirty="0" smtClean="0">
                <a:latin typeface="cmmi10"/>
                <a:ea typeface="cmmi10"/>
                <a:cs typeface="cmmi10"/>
              </a:rPr>
              <a:t>»</a:t>
            </a:r>
            <a:r>
              <a:rPr lang="en-US" baseline="-25000" dirty="0" err="1" smtClean="0">
                <a:latin typeface="cmmi10"/>
                <a:ea typeface="cmmi10"/>
                <a:cs typeface="cmmi10"/>
              </a:rPr>
              <a:t>i</a:t>
            </a:r>
            <a:endParaRPr lang="en-US" baseline="-25000" dirty="0"/>
          </a:p>
        </p:txBody>
      </p:sp>
      <p:cxnSp>
        <p:nvCxnSpPr>
          <p:cNvPr id="20" name="Straight Arrow Connector 19"/>
          <p:cNvCxnSpPr/>
          <p:nvPr/>
        </p:nvCxnSpPr>
        <p:spPr>
          <a:xfrm>
            <a:off x="3678281" y="3585602"/>
            <a:ext cx="0" cy="876089"/>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202213" y="1167469"/>
            <a:ext cx="2494280" cy="568960"/>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Size of the weights. Effectively, </a:t>
            </a:r>
            <a:r>
              <a:rPr lang="en-US" dirty="0" err="1" smtClean="0"/>
              <a:t>regularizer</a:t>
            </a:r>
            <a:endParaRPr lang="en-US" dirty="0"/>
          </a:p>
        </p:txBody>
      </p:sp>
      <p:cxnSp>
        <p:nvCxnSpPr>
          <p:cNvPr id="17" name="Straight Arrow Connector 16"/>
          <p:cNvCxnSpPr>
            <a:endCxn id="6" idx="2"/>
          </p:cNvCxnSpPr>
          <p:nvPr/>
        </p:nvCxnSpPr>
        <p:spPr>
          <a:xfrm flipV="1">
            <a:off x="3518370" y="1736429"/>
            <a:ext cx="930983" cy="95409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4799149" y="4510162"/>
            <a:ext cx="2306320" cy="1117600"/>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Slack variables. Not all examples need to satisfy  the margin constraint. </a:t>
            </a:r>
            <a:endParaRPr lang="en-US" dirty="0"/>
          </a:p>
        </p:txBody>
      </p:sp>
      <p:sp>
        <p:nvSpPr>
          <p:cNvPr id="30" name="Rectangle 29"/>
          <p:cNvSpPr/>
          <p:nvPr/>
        </p:nvSpPr>
        <p:spPr>
          <a:xfrm>
            <a:off x="6553200" y="928669"/>
            <a:ext cx="2387600" cy="1133969"/>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Total slack. Effectively, don’t allow too many examples to violate the margin constraint</a:t>
            </a:r>
            <a:endParaRPr lang="en-US" dirty="0"/>
          </a:p>
        </p:txBody>
      </p:sp>
      <p:sp>
        <p:nvSpPr>
          <p:cNvPr id="35" name="Rectangle 34"/>
          <p:cNvSpPr/>
          <p:nvPr/>
        </p:nvSpPr>
        <p:spPr>
          <a:xfrm>
            <a:off x="3159760" y="5925139"/>
            <a:ext cx="2306320" cy="626202"/>
          </a:xfrm>
          <a:prstGeom prst="rect">
            <a:avLst/>
          </a:prstGeom>
          <a:ln w="1270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Slack variables can only be positive</a:t>
            </a:r>
            <a:endParaRPr lang="en-US" dirty="0"/>
          </a:p>
        </p:txBody>
      </p:sp>
      <p:cxnSp>
        <p:nvCxnSpPr>
          <p:cNvPr id="33" name="Straight Arrow Connector 32"/>
          <p:cNvCxnSpPr/>
          <p:nvPr/>
        </p:nvCxnSpPr>
        <p:spPr>
          <a:xfrm flipV="1">
            <a:off x="4998109" y="2062639"/>
            <a:ext cx="1555091" cy="62788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rot="16200000" flipH="1">
            <a:off x="3604063" y="4852846"/>
            <a:ext cx="1917583" cy="227002"/>
          </a:xfrm>
          <a:prstGeom prst="bentConnector3">
            <a:avLst>
              <a:gd name="adj1" fmla="val -530"/>
            </a:avLst>
          </a:prstGeom>
          <a:ln>
            <a:prstDash val="dash"/>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998109" y="3585602"/>
            <a:ext cx="382924" cy="924560"/>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429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 SVM: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CC3333"/>
                </a:solidFill>
              </a:rPr>
              <a:t>Training</a:t>
            </a:r>
            <a:r>
              <a:rPr lang="en-US" dirty="0" smtClean="0"/>
              <a:t>:</a:t>
            </a:r>
          </a:p>
          <a:p>
            <a:pPr lvl="1"/>
            <a:r>
              <a:rPr lang="en-US" dirty="0" smtClean="0"/>
              <a:t>Optimize the “global” SVM objective</a:t>
            </a:r>
          </a:p>
          <a:p>
            <a:pPr lvl="1"/>
            <a:endParaRPr lang="en-US" dirty="0"/>
          </a:p>
          <a:p>
            <a:r>
              <a:rPr lang="en-US" dirty="0" smtClean="0">
                <a:solidFill>
                  <a:schemeClr val="accent2"/>
                </a:solidFill>
              </a:rPr>
              <a:t>Prediction</a:t>
            </a:r>
            <a:r>
              <a:rPr lang="en-US" dirty="0" smtClean="0"/>
              <a:t>:</a:t>
            </a:r>
          </a:p>
          <a:p>
            <a:pPr lvl="1"/>
            <a:r>
              <a:rPr lang="en-US" dirty="0" smtClean="0"/>
              <a:t>Winner takes all</a:t>
            </a:r>
          </a:p>
          <a:p>
            <a:pPr marL="914400" lvl="2" indent="0">
              <a:buNone/>
            </a:pPr>
            <a:r>
              <a:rPr lang="en-US" dirty="0" err="1"/>
              <a:t>a</a:t>
            </a:r>
            <a:r>
              <a:rPr lang="en-US" dirty="0" err="1" smtClean="0"/>
              <a:t>rgmax</a:t>
            </a:r>
            <a:r>
              <a:rPr lang="en-US" baseline="-25000" dirty="0" err="1" smtClean="0"/>
              <a:t>i</a:t>
            </a:r>
            <a:r>
              <a:rPr lang="en-US" dirty="0" smtClean="0"/>
              <a:t> </a:t>
            </a:r>
            <a:r>
              <a:rPr lang="en-US" b="1" dirty="0" err="1" smtClean="0"/>
              <a:t>w</a:t>
            </a:r>
            <a:r>
              <a:rPr lang="en-US" baseline="-25000" dirty="0" err="1" smtClean="0"/>
              <a:t>i</a:t>
            </a:r>
            <a:r>
              <a:rPr lang="en-US" baseline="30000" dirty="0" err="1" smtClean="0"/>
              <a:t>T</a:t>
            </a:r>
            <a:r>
              <a:rPr lang="en-US" b="1" dirty="0" err="1" smtClean="0"/>
              <a:t>x</a:t>
            </a:r>
            <a:endParaRPr lang="en-US" b="1" dirty="0" smtClean="0"/>
          </a:p>
          <a:p>
            <a:endParaRPr lang="en-US" dirty="0" smtClean="0"/>
          </a:p>
          <a:p>
            <a:r>
              <a:rPr lang="en-US" dirty="0" smtClean="0"/>
              <a:t>With K labels and inputs in </a:t>
            </a:r>
            <a:r>
              <a:rPr lang="en-US" dirty="0" smtClean="0">
                <a:latin typeface="cmsy10"/>
                <a:ea typeface="cmsy10"/>
                <a:cs typeface="cmsy10"/>
              </a:rPr>
              <a:t>&lt;</a:t>
            </a:r>
            <a:r>
              <a:rPr lang="en-US" baseline="30000" dirty="0" smtClean="0"/>
              <a:t>n</a:t>
            </a:r>
            <a:r>
              <a:rPr lang="en-US" dirty="0" smtClean="0"/>
              <a:t>, we have </a:t>
            </a:r>
            <a:r>
              <a:rPr lang="en-US" dirty="0" err="1" smtClean="0"/>
              <a:t>nK</a:t>
            </a:r>
            <a:r>
              <a:rPr lang="en-US" dirty="0" smtClean="0"/>
              <a:t> weights in all</a:t>
            </a:r>
          </a:p>
          <a:p>
            <a:pPr lvl="1"/>
            <a:r>
              <a:rPr lang="en-US" dirty="0" smtClean="0"/>
              <a:t>Same as one-</a:t>
            </a:r>
            <a:r>
              <a:rPr lang="en-US" dirty="0" err="1" smtClean="0"/>
              <a:t>vs</a:t>
            </a:r>
            <a:r>
              <a:rPr lang="en-US" dirty="0" smtClean="0"/>
              <a:t>-all</a:t>
            </a:r>
          </a:p>
          <a:p>
            <a:pPr lvl="1"/>
            <a:endParaRPr lang="en-US" dirty="0" smtClean="0"/>
          </a:p>
          <a:p>
            <a:r>
              <a:rPr lang="en-US" dirty="0" smtClean="0"/>
              <a:t>Why does it work?</a:t>
            </a:r>
          </a:p>
          <a:p>
            <a:pPr lvl="1"/>
            <a:r>
              <a:rPr lang="en-US" dirty="0" smtClean="0"/>
              <a:t>Why is this the “right” definition of multiclass margin?</a:t>
            </a:r>
          </a:p>
          <a:p>
            <a:endParaRPr lang="en-US" dirty="0" smtClean="0"/>
          </a:p>
          <a:p>
            <a:r>
              <a:rPr lang="en-US" dirty="0" smtClean="0"/>
              <a:t>A theoretical justification, along with extensions to other algorithms beyond SVM is given by “Constraint Classification”</a:t>
            </a:r>
          </a:p>
          <a:p>
            <a:pPr lvl="1"/>
            <a:r>
              <a:rPr lang="en-US" dirty="0" smtClean="0"/>
              <a:t>Applies also to multi-label problems, ranking problems, etc. </a:t>
            </a:r>
          </a:p>
          <a:p>
            <a:pPr lvl="1"/>
            <a:r>
              <a:rPr lang="en-US" dirty="0" smtClean="0"/>
              <a:t>[</a:t>
            </a:r>
            <a:r>
              <a:rPr lang="en-US" dirty="0" err="1" smtClean="0"/>
              <a:t>Dav</a:t>
            </a:r>
            <a:r>
              <a:rPr lang="en-US" dirty="0" smtClean="0"/>
              <a:t> </a:t>
            </a:r>
            <a:r>
              <a:rPr lang="en-US" dirty="0" err="1" smtClean="0"/>
              <a:t>Zimak</a:t>
            </a:r>
            <a:r>
              <a:rPr lang="en-US" dirty="0" smtClean="0"/>
              <a:t>; with D. Roth and S. Har-Peled]</a:t>
            </a:r>
          </a:p>
          <a:p>
            <a:pPr marL="914400" lvl="2" indent="0">
              <a:buNone/>
            </a:pPr>
            <a:endParaRPr lang="en-US" b="1" dirty="0"/>
          </a:p>
          <a:p>
            <a:pPr marL="914400" lvl="2" indent="0">
              <a:buNone/>
            </a:pPr>
            <a:r>
              <a:rPr lang="en-US" b="1" dirty="0" smtClean="0"/>
              <a:t>	</a:t>
            </a:r>
            <a:endParaRPr lang="en-US" b="1" dirty="0"/>
          </a:p>
        </p:txBody>
      </p:sp>
      <p:sp>
        <p:nvSpPr>
          <p:cNvPr id="4" name="Slide Number Placeholder 3"/>
          <p:cNvSpPr>
            <a:spLocks noGrp="1"/>
          </p:cNvSpPr>
          <p:nvPr>
            <p:ph type="sldNum" sz="quarter" idx="15"/>
          </p:nvPr>
        </p:nvSpPr>
        <p:spPr/>
        <p:txBody>
          <a:bodyPr/>
          <a:lstStyle/>
          <a:p>
            <a:fld id="{F3A307CF-84E0-A549-BBF2-3CB035FBC747}" type="slidenum">
              <a:rPr lang="en-US" smtClean="0"/>
              <a:t>93</a:t>
            </a:fld>
            <a:endParaRPr lang="en-US"/>
          </a:p>
        </p:txBody>
      </p:sp>
    </p:spTree>
    <p:extLst>
      <p:ext uri="{BB962C8B-B14F-4D97-AF65-F5344CB8AC3E}">
        <p14:creationId xmlns:p14="http://schemas.microsoft.com/office/powerpoint/2010/main" val="111378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921938-476A-4922-BE24-3B8F6A2854D9}" type="slidenum">
              <a:rPr lang="en-US" smtClean="0"/>
              <a:t>94</a:t>
            </a:fld>
            <a:endParaRPr lang="en-US" dirty="0"/>
          </a:p>
        </p:txBody>
      </p:sp>
      <p:pic>
        <p:nvPicPr>
          <p:cNvPr id="4" name="Picture 3" descr="Screen Shot 2016-11-30 at 7.57.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5" y="0"/>
            <a:ext cx="9112425" cy="6858000"/>
          </a:xfrm>
          <a:prstGeom prst="rect">
            <a:avLst/>
          </a:prstGeom>
        </p:spPr>
      </p:pic>
    </p:spTree>
    <p:extLst>
      <p:ext uri="{BB962C8B-B14F-4D97-AF65-F5344CB8AC3E}">
        <p14:creationId xmlns:p14="http://schemas.microsoft.com/office/powerpoint/2010/main" val="34297281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921938-476A-4922-BE24-3B8F6A2854D9}" type="slidenum">
              <a:rPr lang="en-US" smtClean="0"/>
              <a:t>95</a:t>
            </a:fld>
            <a:endParaRPr lang="en-US" dirty="0"/>
          </a:p>
        </p:txBody>
      </p:sp>
      <p:pic>
        <p:nvPicPr>
          <p:cNvPr id="4" name="Picture 3" descr="Screen Shot 2016-11-30 at 7.58.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1" y="0"/>
            <a:ext cx="9071479" cy="6858000"/>
          </a:xfrm>
          <a:prstGeom prst="rect">
            <a:avLst/>
          </a:prstGeom>
        </p:spPr>
      </p:pic>
    </p:spTree>
    <p:extLst>
      <p:ext uri="{BB962C8B-B14F-4D97-AF65-F5344CB8AC3E}">
        <p14:creationId xmlns:p14="http://schemas.microsoft.com/office/powerpoint/2010/main" val="35953202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lstStyle/>
          <a:p>
            <a:endParaRPr lang="en-US"/>
          </a:p>
        </p:txBody>
      </p:sp>
      <p:sp>
        <p:nvSpPr>
          <p:cNvPr id="6" name="Slide Number Placeholder 5"/>
          <p:cNvSpPr>
            <a:spLocks noGrp="1"/>
          </p:cNvSpPr>
          <p:nvPr>
            <p:ph type="sldNum" sz="quarter" idx="15"/>
          </p:nvPr>
        </p:nvSpPr>
        <p:spPr/>
        <p:txBody>
          <a:bodyPr/>
          <a:lstStyle/>
          <a:p>
            <a:fld id="{0C921938-476A-4922-BE24-3B8F6A2854D9}" type="slidenum">
              <a:rPr lang="en-US" smtClean="0"/>
              <a:pPr/>
              <a:t>96</a:t>
            </a:fld>
            <a:endParaRPr lang="en-US" dirty="0"/>
          </a:p>
        </p:txBody>
      </p:sp>
      <p:pic>
        <p:nvPicPr>
          <p:cNvPr id="7" name="Picture 6" descr="Screen Shot 2016-11-30 at 7.59.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5544" cy="6858000"/>
          </a:xfrm>
          <a:prstGeom prst="rect">
            <a:avLst/>
          </a:prstGeom>
        </p:spPr>
      </p:pic>
    </p:spTree>
    <p:extLst>
      <p:ext uri="{BB962C8B-B14F-4D97-AF65-F5344CB8AC3E}">
        <p14:creationId xmlns:p14="http://schemas.microsoft.com/office/powerpoint/2010/main" val="15930379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152400"/>
            <a:ext cx="8534400" cy="1143000"/>
          </a:xfrm>
        </p:spPr>
        <p:txBody>
          <a:bodyPr/>
          <a:lstStyle/>
          <a:p>
            <a:r>
              <a:rPr lang="en-US" sz="3200" dirty="0" smtClean="0"/>
              <a:t>Details: </a:t>
            </a:r>
            <a:r>
              <a:rPr lang="en-US" sz="3200" dirty="0" err="1" smtClean="0"/>
              <a:t>Kesler</a:t>
            </a:r>
            <a:r>
              <a:rPr lang="en-US" sz="3200" dirty="0" smtClean="0"/>
              <a:t> Construction &amp; </a:t>
            </a:r>
            <a:br>
              <a:rPr lang="en-US" sz="3200" dirty="0" smtClean="0"/>
            </a:br>
            <a:r>
              <a:rPr lang="en-US" sz="3200" dirty="0" smtClean="0"/>
              <a:t>Multi-Class Separability</a:t>
            </a:r>
            <a:endParaRPr lang="en-US" sz="3200" dirty="0"/>
          </a:p>
        </p:txBody>
      </p:sp>
      <p:sp>
        <p:nvSpPr>
          <p:cNvPr id="240643" name="Rectangle 3"/>
          <p:cNvSpPr>
            <a:spLocks noGrp="1" noChangeArrowheads="1"/>
          </p:cNvSpPr>
          <p:nvPr>
            <p:ph type="body" idx="4294967295"/>
          </p:nvPr>
        </p:nvSpPr>
        <p:spPr>
          <a:xfrm>
            <a:off x="0" y="1676400"/>
            <a:ext cx="7772400" cy="685800"/>
          </a:xfrm>
        </p:spPr>
        <p:txBody>
          <a:bodyPr/>
          <a:lstStyle/>
          <a:p>
            <a:r>
              <a:rPr lang="en-US" dirty="0"/>
              <a:t>Transform Examples</a:t>
            </a:r>
            <a:endParaRPr lang="en-US" b="1" dirty="0">
              <a:sym typeface="Symbol" pitchFamily="18" charset="2"/>
            </a:endParaRPr>
          </a:p>
        </p:txBody>
      </p:sp>
      <p:grpSp>
        <p:nvGrpSpPr>
          <p:cNvPr id="240644" name="Group 4"/>
          <p:cNvGrpSpPr>
            <a:grpSpLocks/>
          </p:cNvGrpSpPr>
          <p:nvPr/>
        </p:nvGrpSpPr>
        <p:grpSpPr bwMode="auto">
          <a:xfrm>
            <a:off x="1447800" y="2133600"/>
            <a:ext cx="1600200" cy="1600200"/>
            <a:chOff x="912" y="1344"/>
            <a:chExt cx="1008" cy="1008"/>
          </a:xfrm>
        </p:grpSpPr>
        <p:sp>
          <p:nvSpPr>
            <p:cNvPr id="240645" name="Oval 5"/>
            <p:cNvSpPr>
              <a:spLocks noChangeArrowheads="1"/>
            </p:cNvSpPr>
            <p:nvPr/>
          </p:nvSpPr>
          <p:spPr bwMode="auto">
            <a:xfrm flipV="1">
              <a:off x="912" y="158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46" name="Oval 6"/>
            <p:cNvSpPr>
              <a:spLocks noChangeArrowheads="1"/>
            </p:cNvSpPr>
            <p:nvPr/>
          </p:nvSpPr>
          <p:spPr bwMode="auto">
            <a:xfrm flipV="1">
              <a:off x="1152" y="1488"/>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47" name="Oval 7"/>
            <p:cNvSpPr>
              <a:spLocks noChangeArrowheads="1"/>
            </p:cNvSpPr>
            <p:nvPr/>
          </p:nvSpPr>
          <p:spPr bwMode="auto">
            <a:xfrm flipV="1">
              <a:off x="1056" y="2256"/>
              <a:ext cx="96" cy="9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48" name="Oval 8"/>
            <p:cNvSpPr>
              <a:spLocks noChangeArrowheads="1"/>
            </p:cNvSpPr>
            <p:nvPr/>
          </p:nvSpPr>
          <p:spPr bwMode="auto">
            <a:xfrm flipV="1">
              <a:off x="1200" y="1872"/>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49" name="Oval 9"/>
            <p:cNvSpPr>
              <a:spLocks noChangeArrowheads="1"/>
            </p:cNvSpPr>
            <p:nvPr/>
          </p:nvSpPr>
          <p:spPr bwMode="auto">
            <a:xfrm flipV="1">
              <a:off x="1728" y="2064"/>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50" name="Oval 10"/>
            <p:cNvSpPr>
              <a:spLocks noChangeArrowheads="1"/>
            </p:cNvSpPr>
            <p:nvPr/>
          </p:nvSpPr>
          <p:spPr bwMode="auto">
            <a:xfrm flipV="1">
              <a:off x="1824" y="1968"/>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51" name="Line 11"/>
            <p:cNvSpPr>
              <a:spLocks noChangeShapeType="1"/>
            </p:cNvSpPr>
            <p:nvPr/>
          </p:nvSpPr>
          <p:spPr bwMode="auto">
            <a:xfrm flipV="1">
              <a:off x="1248" y="1344"/>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652" name="Line 12"/>
            <p:cNvSpPr>
              <a:spLocks noChangeShapeType="1"/>
            </p:cNvSpPr>
            <p:nvPr/>
          </p:nvSpPr>
          <p:spPr bwMode="auto">
            <a:xfrm>
              <a:off x="1248" y="2064"/>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240653" name="Group 13"/>
          <p:cNvGrpSpPr>
            <a:grpSpLocks/>
          </p:cNvGrpSpPr>
          <p:nvPr/>
        </p:nvGrpSpPr>
        <p:grpSpPr bwMode="auto">
          <a:xfrm>
            <a:off x="223838" y="2513013"/>
            <a:ext cx="1223962" cy="1190625"/>
            <a:chOff x="141" y="1583"/>
            <a:chExt cx="771" cy="750"/>
          </a:xfrm>
        </p:grpSpPr>
        <p:sp>
          <p:nvSpPr>
            <p:cNvPr id="240654" name="Text Box 14"/>
            <p:cNvSpPr txBox="1">
              <a:spLocks noChangeArrowheads="1"/>
            </p:cNvSpPr>
            <p:nvPr/>
          </p:nvSpPr>
          <p:spPr bwMode="auto">
            <a:xfrm>
              <a:off x="141" y="1583"/>
              <a:ext cx="418" cy="750"/>
            </a:xfrm>
            <a:prstGeom prst="rect">
              <a:avLst/>
            </a:prstGeom>
            <a:noFill/>
            <a:ln w="31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sz="2400">
                  <a:latin typeface="Times New Roman" pitchFamily="18" charset="0"/>
                  <a:ea typeface="ＭＳ Ｐゴシック" pitchFamily="20" charset="-128"/>
                </a:rPr>
                <a:t>2&gt;1</a:t>
              </a:r>
            </a:p>
            <a:p>
              <a:r>
                <a:rPr lang="en-US" sz="2400">
                  <a:latin typeface="Times New Roman" pitchFamily="18" charset="0"/>
                  <a:ea typeface="ＭＳ Ｐゴシック" pitchFamily="20" charset="-128"/>
                </a:rPr>
                <a:t>2&gt;3</a:t>
              </a:r>
            </a:p>
            <a:p>
              <a:r>
                <a:rPr lang="en-US" sz="2400">
                  <a:latin typeface="Times New Roman" pitchFamily="18" charset="0"/>
                  <a:ea typeface="ＭＳ Ｐゴシック" pitchFamily="20" charset="-128"/>
                </a:rPr>
                <a:t>2&gt;4</a:t>
              </a:r>
            </a:p>
          </p:txBody>
        </p:sp>
        <p:cxnSp>
          <p:nvCxnSpPr>
            <p:cNvPr id="240655" name="AutoShape 15"/>
            <p:cNvCxnSpPr>
              <a:cxnSpLocks noChangeShapeType="1"/>
              <a:stCxn id="240654" idx="3"/>
              <a:endCxn id="240645" idx="2"/>
            </p:cNvCxnSpPr>
            <p:nvPr/>
          </p:nvCxnSpPr>
          <p:spPr bwMode="auto">
            <a:xfrm flipV="1">
              <a:off x="559" y="1632"/>
              <a:ext cx="353" cy="326"/>
            </a:xfrm>
            <a:prstGeom prst="curvedConnector3">
              <a:avLst>
                <a:gd name="adj1" fmla="val 4985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0656" name="Group 16"/>
          <p:cNvGrpSpPr>
            <a:grpSpLocks/>
          </p:cNvGrpSpPr>
          <p:nvPr/>
        </p:nvGrpSpPr>
        <p:grpSpPr bwMode="auto">
          <a:xfrm>
            <a:off x="6475413" y="1676400"/>
            <a:ext cx="2112962" cy="609600"/>
            <a:chOff x="4079" y="1056"/>
            <a:chExt cx="1331" cy="384"/>
          </a:xfrm>
        </p:grpSpPr>
        <p:sp>
          <p:nvSpPr>
            <p:cNvPr id="240657" name="Text Box 17"/>
            <p:cNvSpPr txBox="1">
              <a:spLocks noChangeArrowheads="1"/>
            </p:cNvSpPr>
            <p:nvPr/>
          </p:nvSpPr>
          <p:spPr bwMode="auto">
            <a:xfrm>
              <a:off x="4992" y="1056"/>
              <a:ext cx="418" cy="290"/>
            </a:xfrm>
            <a:prstGeom prst="rect">
              <a:avLst/>
            </a:prstGeom>
            <a:noFill/>
            <a:ln w="31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sz="2400">
                  <a:latin typeface="Times New Roman" pitchFamily="18" charset="0"/>
                  <a:ea typeface="ＭＳ Ｐゴシック" pitchFamily="20" charset="-128"/>
                </a:rPr>
                <a:t>2&gt;1</a:t>
              </a:r>
            </a:p>
          </p:txBody>
        </p:sp>
        <p:cxnSp>
          <p:nvCxnSpPr>
            <p:cNvPr id="240658" name="AutoShape 18"/>
            <p:cNvCxnSpPr>
              <a:cxnSpLocks noChangeShapeType="1"/>
              <a:stCxn id="240657" idx="2"/>
              <a:endCxn id="240674" idx="6"/>
            </p:cNvCxnSpPr>
            <p:nvPr/>
          </p:nvCxnSpPr>
          <p:spPr bwMode="auto">
            <a:xfrm rot="5400000">
              <a:off x="4593" y="832"/>
              <a:ext cx="94" cy="112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0659" name="Group 19"/>
          <p:cNvGrpSpPr>
            <a:grpSpLocks/>
          </p:cNvGrpSpPr>
          <p:nvPr/>
        </p:nvGrpSpPr>
        <p:grpSpPr bwMode="auto">
          <a:xfrm>
            <a:off x="3429000" y="2209800"/>
            <a:ext cx="3048000" cy="1828800"/>
            <a:chOff x="2160" y="1392"/>
            <a:chExt cx="1920" cy="1152"/>
          </a:xfrm>
        </p:grpSpPr>
        <p:grpSp>
          <p:nvGrpSpPr>
            <p:cNvPr id="240660" name="Group 20"/>
            <p:cNvGrpSpPr>
              <a:grpSpLocks/>
            </p:cNvGrpSpPr>
            <p:nvPr/>
          </p:nvGrpSpPr>
          <p:grpSpPr bwMode="auto">
            <a:xfrm>
              <a:off x="3216" y="2304"/>
              <a:ext cx="240" cy="240"/>
              <a:chOff x="3792" y="1680"/>
              <a:chExt cx="240" cy="240"/>
            </a:xfrm>
          </p:grpSpPr>
          <p:sp>
            <p:nvSpPr>
              <p:cNvPr id="240661" name="Oval 21"/>
              <p:cNvSpPr>
                <a:spLocks noChangeArrowheads="1"/>
              </p:cNvSpPr>
              <p:nvPr/>
            </p:nvSpPr>
            <p:spPr bwMode="auto">
              <a:xfrm flipV="1">
                <a:off x="3792" y="16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62" name="Oval 22"/>
              <p:cNvSpPr>
                <a:spLocks noChangeArrowheads="1"/>
              </p:cNvSpPr>
              <p:nvPr/>
            </p:nvSpPr>
            <p:spPr bwMode="auto">
              <a:xfrm flipV="1">
                <a:off x="3936" y="16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63" name="Oval 23"/>
              <p:cNvSpPr>
                <a:spLocks noChangeArrowheads="1"/>
              </p:cNvSpPr>
              <p:nvPr/>
            </p:nvSpPr>
            <p:spPr bwMode="auto">
              <a:xfrm flipV="1">
                <a:off x="3936" y="18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40664" name="Group 24"/>
            <p:cNvGrpSpPr>
              <a:grpSpLocks/>
            </p:cNvGrpSpPr>
            <p:nvPr/>
          </p:nvGrpSpPr>
          <p:grpSpPr bwMode="auto">
            <a:xfrm>
              <a:off x="3072" y="1440"/>
              <a:ext cx="240" cy="240"/>
              <a:chOff x="3792" y="1680"/>
              <a:chExt cx="240" cy="240"/>
            </a:xfrm>
          </p:grpSpPr>
          <p:sp>
            <p:nvSpPr>
              <p:cNvPr id="240665" name="Oval 25"/>
              <p:cNvSpPr>
                <a:spLocks noChangeArrowheads="1"/>
              </p:cNvSpPr>
              <p:nvPr/>
            </p:nvSpPr>
            <p:spPr bwMode="auto">
              <a:xfrm flipV="1">
                <a:off x="3792" y="16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66" name="Oval 26"/>
              <p:cNvSpPr>
                <a:spLocks noChangeArrowheads="1"/>
              </p:cNvSpPr>
              <p:nvPr/>
            </p:nvSpPr>
            <p:spPr bwMode="auto">
              <a:xfrm flipV="1">
                <a:off x="3936" y="16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67" name="Oval 27"/>
              <p:cNvSpPr>
                <a:spLocks noChangeArrowheads="1"/>
              </p:cNvSpPr>
              <p:nvPr/>
            </p:nvSpPr>
            <p:spPr bwMode="auto">
              <a:xfrm flipV="1">
                <a:off x="3936" y="18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40668" name="Group 28"/>
            <p:cNvGrpSpPr>
              <a:grpSpLocks/>
            </p:cNvGrpSpPr>
            <p:nvPr/>
          </p:nvGrpSpPr>
          <p:grpSpPr bwMode="auto">
            <a:xfrm>
              <a:off x="2832" y="1824"/>
              <a:ext cx="240" cy="240"/>
              <a:chOff x="3792" y="1680"/>
              <a:chExt cx="240" cy="240"/>
            </a:xfrm>
          </p:grpSpPr>
          <p:sp>
            <p:nvSpPr>
              <p:cNvPr id="240669" name="Oval 29"/>
              <p:cNvSpPr>
                <a:spLocks noChangeArrowheads="1"/>
              </p:cNvSpPr>
              <p:nvPr/>
            </p:nvSpPr>
            <p:spPr bwMode="auto">
              <a:xfrm flipV="1">
                <a:off x="3792" y="16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70" name="Oval 30"/>
              <p:cNvSpPr>
                <a:spLocks noChangeArrowheads="1"/>
              </p:cNvSpPr>
              <p:nvPr/>
            </p:nvSpPr>
            <p:spPr bwMode="auto">
              <a:xfrm flipV="1">
                <a:off x="3936" y="168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71" name="Oval 31"/>
              <p:cNvSpPr>
                <a:spLocks noChangeArrowheads="1"/>
              </p:cNvSpPr>
              <p:nvPr/>
            </p:nvSpPr>
            <p:spPr bwMode="auto">
              <a:xfrm flipV="1">
                <a:off x="3936" y="18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40672" name="Group 32"/>
            <p:cNvGrpSpPr>
              <a:grpSpLocks/>
            </p:cNvGrpSpPr>
            <p:nvPr/>
          </p:nvGrpSpPr>
          <p:grpSpPr bwMode="auto">
            <a:xfrm>
              <a:off x="3840" y="1392"/>
              <a:ext cx="240" cy="240"/>
              <a:chOff x="3792" y="1680"/>
              <a:chExt cx="240" cy="240"/>
            </a:xfrm>
          </p:grpSpPr>
          <p:sp>
            <p:nvSpPr>
              <p:cNvPr id="240673" name="Oval 33"/>
              <p:cNvSpPr>
                <a:spLocks noChangeArrowheads="1"/>
              </p:cNvSpPr>
              <p:nvPr/>
            </p:nvSpPr>
            <p:spPr bwMode="auto">
              <a:xfrm flipV="1">
                <a:off x="3792" y="1680"/>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74" name="Oval 34"/>
              <p:cNvSpPr>
                <a:spLocks noChangeArrowheads="1"/>
              </p:cNvSpPr>
              <p:nvPr/>
            </p:nvSpPr>
            <p:spPr bwMode="auto">
              <a:xfrm flipV="1">
                <a:off x="3936" y="1680"/>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75" name="Oval 35"/>
              <p:cNvSpPr>
                <a:spLocks noChangeArrowheads="1"/>
              </p:cNvSpPr>
              <p:nvPr/>
            </p:nvSpPr>
            <p:spPr bwMode="auto">
              <a:xfrm flipV="1">
                <a:off x="3936" y="1824"/>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40676" name="Group 36"/>
            <p:cNvGrpSpPr>
              <a:grpSpLocks/>
            </p:cNvGrpSpPr>
            <p:nvPr/>
          </p:nvGrpSpPr>
          <p:grpSpPr bwMode="auto">
            <a:xfrm>
              <a:off x="3744" y="1824"/>
              <a:ext cx="240" cy="240"/>
              <a:chOff x="3792" y="1680"/>
              <a:chExt cx="240" cy="240"/>
            </a:xfrm>
          </p:grpSpPr>
          <p:sp>
            <p:nvSpPr>
              <p:cNvPr id="240677" name="Oval 37"/>
              <p:cNvSpPr>
                <a:spLocks noChangeArrowheads="1"/>
              </p:cNvSpPr>
              <p:nvPr/>
            </p:nvSpPr>
            <p:spPr bwMode="auto">
              <a:xfrm flipV="1">
                <a:off x="3792" y="1680"/>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78" name="Oval 38"/>
              <p:cNvSpPr>
                <a:spLocks noChangeArrowheads="1"/>
              </p:cNvSpPr>
              <p:nvPr/>
            </p:nvSpPr>
            <p:spPr bwMode="auto">
              <a:xfrm flipV="1">
                <a:off x="3936" y="1680"/>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79" name="Oval 39"/>
              <p:cNvSpPr>
                <a:spLocks noChangeArrowheads="1"/>
              </p:cNvSpPr>
              <p:nvPr/>
            </p:nvSpPr>
            <p:spPr bwMode="auto">
              <a:xfrm flipV="1">
                <a:off x="3936" y="1824"/>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40680" name="Group 40"/>
            <p:cNvGrpSpPr>
              <a:grpSpLocks/>
            </p:cNvGrpSpPr>
            <p:nvPr/>
          </p:nvGrpSpPr>
          <p:grpSpPr bwMode="auto">
            <a:xfrm>
              <a:off x="3600" y="2064"/>
              <a:ext cx="240" cy="240"/>
              <a:chOff x="3792" y="1680"/>
              <a:chExt cx="240" cy="240"/>
            </a:xfrm>
          </p:grpSpPr>
          <p:sp>
            <p:nvSpPr>
              <p:cNvPr id="240681" name="Oval 41"/>
              <p:cNvSpPr>
                <a:spLocks noChangeArrowheads="1"/>
              </p:cNvSpPr>
              <p:nvPr/>
            </p:nvSpPr>
            <p:spPr bwMode="auto">
              <a:xfrm flipV="1">
                <a:off x="3792" y="1680"/>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82" name="Oval 42"/>
              <p:cNvSpPr>
                <a:spLocks noChangeArrowheads="1"/>
              </p:cNvSpPr>
              <p:nvPr/>
            </p:nvSpPr>
            <p:spPr bwMode="auto">
              <a:xfrm flipV="1">
                <a:off x="3936" y="1680"/>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83" name="Oval 43"/>
              <p:cNvSpPr>
                <a:spLocks noChangeArrowheads="1"/>
              </p:cNvSpPr>
              <p:nvPr/>
            </p:nvSpPr>
            <p:spPr bwMode="auto">
              <a:xfrm flipV="1">
                <a:off x="3936" y="1824"/>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40684" name="Line 44"/>
            <p:cNvSpPr>
              <a:spLocks noChangeShapeType="1"/>
            </p:cNvSpPr>
            <p:nvPr/>
          </p:nvSpPr>
          <p:spPr bwMode="auto">
            <a:xfrm flipV="1">
              <a:off x="3408" y="177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685" name="Line 45"/>
            <p:cNvSpPr>
              <a:spLocks noChangeShapeType="1"/>
            </p:cNvSpPr>
            <p:nvPr/>
          </p:nvSpPr>
          <p:spPr bwMode="auto">
            <a:xfrm flipV="1">
              <a:off x="3408" y="1920"/>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686" name="Line 46"/>
            <p:cNvSpPr>
              <a:spLocks noChangeShapeType="1"/>
            </p:cNvSpPr>
            <p:nvPr/>
          </p:nvSpPr>
          <p:spPr bwMode="auto">
            <a:xfrm flipH="1" flipV="1">
              <a:off x="3216" y="1920"/>
              <a:ext cx="19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687" name="Line 47"/>
            <p:cNvSpPr>
              <a:spLocks noChangeShapeType="1"/>
            </p:cNvSpPr>
            <p:nvPr/>
          </p:nvSpPr>
          <p:spPr bwMode="auto">
            <a:xfrm>
              <a:off x="3408" y="2064"/>
              <a:ext cx="19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688" name="Line 48"/>
            <p:cNvSpPr>
              <a:spLocks noChangeShapeType="1"/>
            </p:cNvSpPr>
            <p:nvPr/>
          </p:nvSpPr>
          <p:spPr bwMode="auto">
            <a:xfrm flipH="1">
              <a:off x="3264" y="2064"/>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0689" name="AutoShape 49"/>
            <p:cNvSpPr>
              <a:spLocks noChangeArrowheads="1"/>
            </p:cNvSpPr>
            <p:nvPr/>
          </p:nvSpPr>
          <p:spPr bwMode="auto">
            <a:xfrm>
              <a:off x="2160" y="1728"/>
              <a:ext cx="528" cy="192"/>
            </a:xfrm>
            <a:prstGeom prst="notchedRightArrow">
              <a:avLst>
                <a:gd name="adj1" fmla="val 50000"/>
                <a:gd name="adj2" fmla="val 68750"/>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0690" name="AutoShape 50"/>
            <p:cNvSpPr>
              <a:spLocks noChangeArrowheads="1"/>
            </p:cNvSpPr>
            <p:nvPr/>
          </p:nvSpPr>
          <p:spPr bwMode="auto">
            <a:xfrm flipH="1">
              <a:off x="2160" y="1968"/>
              <a:ext cx="528" cy="192"/>
            </a:xfrm>
            <a:prstGeom prst="notchedRightArrow">
              <a:avLst>
                <a:gd name="adj1" fmla="val 50000"/>
                <a:gd name="adj2" fmla="val 68750"/>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40691" name="Group 51"/>
          <p:cNvGrpSpPr>
            <a:grpSpLocks/>
          </p:cNvGrpSpPr>
          <p:nvPr/>
        </p:nvGrpSpPr>
        <p:grpSpPr bwMode="auto">
          <a:xfrm>
            <a:off x="6453188" y="2438400"/>
            <a:ext cx="2135187" cy="460375"/>
            <a:chOff x="4065" y="1536"/>
            <a:chExt cx="1345" cy="290"/>
          </a:xfrm>
        </p:grpSpPr>
        <p:sp>
          <p:nvSpPr>
            <p:cNvPr id="240692" name="Text Box 52"/>
            <p:cNvSpPr txBox="1">
              <a:spLocks noChangeArrowheads="1"/>
            </p:cNvSpPr>
            <p:nvPr/>
          </p:nvSpPr>
          <p:spPr bwMode="auto">
            <a:xfrm>
              <a:off x="4992" y="1536"/>
              <a:ext cx="418" cy="290"/>
            </a:xfrm>
            <a:prstGeom prst="rect">
              <a:avLst/>
            </a:prstGeom>
            <a:noFill/>
            <a:ln w="31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sz="2400">
                  <a:latin typeface="Times New Roman" pitchFamily="18" charset="0"/>
                  <a:ea typeface="ＭＳ Ｐゴシック" pitchFamily="20" charset="-128"/>
                </a:rPr>
                <a:t>2&gt;3</a:t>
              </a:r>
            </a:p>
          </p:txBody>
        </p:sp>
        <p:cxnSp>
          <p:nvCxnSpPr>
            <p:cNvPr id="240693" name="AutoShape 53"/>
            <p:cNvCxnSpPr>
              <a:cxnSpLocks noChangeShapeType="1"/>
              <a:stCxn id="240692" idx="1"/>
              <a:endCxn id="240675" idx="7"/>
            </p:cNvCxnSpPr>
            <p:nvPr/>
          </p:nvCxnSpPr>
          <p:spPr bwMode="auto">
            <a:xfrm rot="10800000">
              <a:off x="4065" y="1617"/>
              <a:ext cx="927" cy="64"/>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40694" name="Text Box 54"/>
          <p:cNvSpPr txBox="1">
            <a:spLocks noChangeArrowheads="1"/>
          </p:cNvSpPr>
          <p:nvPr/>
        </p:nvSpPr>
        <p:spPr bwMode="auto">
          <a:xfrm>
            <a:off x="685800" y="4262438"/>
            <a:ext cx="3733800" cy="1989137"/>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anchor="ctr">
            <a:spAutoFit/>
          </a:bodyPr>
          <a:lstStyle/>
          <a:p>
            <a:pPr algn="l"/>
            <a:r>
              <a:rPr lang="en-US" sz="2400" dirty="0" err="1">
                <a:latin typeface="Times New Roman" pitchFamily="18" charset="0"/>
                <a:ea typeface="ＭＳ Ｐゴシック" pitchFamily="20" charset="-128"/>
              </a:rPr>
              <a:t>i</a:t>
            </a:r>
            <a:r>
              <a:rPr lang="en-US" sz="2400" dirty="0">
                <a:latin typeface="Times New Roman" pitchFamily="18" charset="0"/>
                <a:ea typeface="ＭＳ Ｐゴシック" pitchFamily="20" charset="-128"/>
              </a:rPr>
              <a:t>&gt;j	f</a:t>
            </a:r>
            <a:r>
              <a:rPr lang="en-US" sz="2400" baseline="-25000" dirty="0">
                <a:latin typeface="Times New Roman" pitchFamily="18" charset="0"/>
                <a:ea typeface="ＭＳ Ｐゴシック" pitchFamily="20" charset="-128"/>
              </a:rPr>
              <a:t>i</a:t>
            </a:r>
            <a:r>
              <a:rPr lang="en-US" sz="2400" dirty="0">
                <a:latin typeface="Times New Roman" pitchFamily="18" charset="0"/>
                <a:ea typeface="ＭＳ Ｐゴシック" pitchFamily="20" charset="-128"/>
              </a:rPr>
              <a:t>(x) - </a:t>
            </a:r>
            <a:r>
              <a:rPr lang="en-US" sz="2400" dirty="0" err="1">
                <a:latin typeface="Times New Roman" pitchFamily="18" charset="0"/>
                <a:ea typeface="ＭＳ Ｐゴシック" pitchFamily="20" charset="-128"/>
              </a:rPr>
              <a:t>f</a:t>
            </a:r>
            <a:r>
              <a:rPr lang="en-US" sz="2400" baseline="-25000" dirty="0" err="1">
                <a:latin typeface="Times New Roman" pitchFamily="18" charset="0"/>
                <a:ea typeface="ＭＳ Ｐゴシック" pitchFamily="20" charset="-128"/>
              </a:rPr>
              <a:t>j</a:t>
            </a:r>
            <a:r>
              <a:rPr lang="en-US" sz="2400" dirty="0">
                <a:latin typeface="Times New Roman" pitchFamily="18" charset="0"/>
                <a:ea typeface="ＭＳ Ｐゴシック" pitchFamily="20" charset="-128"/>
              </a:rPr>
              <a:t>(x) 	  &gt; 0</a:t>
            </a:r>
          </a:p>
          <a:p>
            <a:pPr algn="l"/>
            <a:r>
              <a:rPr lang="en-US" sz="2400" dirty="0">
                <a:latin typeface="Times New Roman" pitchFamily="18" charset="0"/>
                <a:ea typeface="ＭＳ Ｐゴシック" pitchFamily="20" charset="-128"/>
              </a:rPr>
              <a:t>	</a:t>
            </a:r>
            <a:r>
              <a:rPr lang="en-US" sz="2400" dirty="0" err="1">
                <a:latin typeface="Times New Roman" pitchFamily="18" charset="0"/>
                <a:ea typeface="ＭＳ Ｐゴシック" pitchFamily="20" charset="-128"/>
              </a:rPr>
              <a:t>w</a:t>
            </a:r>
            <a:r>
              <a:rPr lang="en-US" sz="2400" baseline="-25000" dirty="0" err="1">
                <a:latin typeface="Times New Roman" pitchFamily="18" charset="0"/>
                <a:ea typeface="ＭＳ Ｐゴシック" pitchFamily="20" charset="-128"/>
              </a:rPr>
              <a:t>i</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sym typeface="Symbol" pitchFamily="18" charset="2"/>
              </a:rPr>
              <a:t> </a:t>
            </a:r>
            <a:r>
              <a:rPr lang="en-US" sz="2400" dirty="0">
                <a:latin typeface="Times New Roman" pitchFamily="18" charset="0"/>
                <a:ea typeface="ＭＳ Ｐゴシック" pitchFamily="20" charset="-128"/>
              </a:rPr>
              <a:t>x - </a:t>
            </a:r>
            <a:r>
              <a:rPr lang="en-US" sz="2400" dirty="0" err="1">
                <a:latin typeface="Times New Roman" pitchFamily="18" charset="0"/>
                <a:ea typeface="ＭＳ Ｐゴシック" pitchFamily="20" charset="-128"/>
              </a:rPr>
              <a:t>w</a:t>
            </a:r>
            <a:r>
              <a:rPr lang="en-US" sz="2400" baseline="-25000" dirty="0" err="1">
                <a:latin typeface="Times New Roman" pitchFamily="18" charset="0"/>
                <a:ea typeface="ＭＳ Ｐゴシック" pitchFamily="20" charset="-128"/>
              </a:rPr>
              <a:t>j</a:t>
            </a:r>
            <a:r>
              <a:rPr lang="en-US" sz="2400" dirty="0">
                <a:latin typeface="Times New Roman" pitchFamily="18" charset="0"/>
                <a:ea typeface="ＭＳ Ｐゴシック" pitchFamily="20" charset="-128"/>
              </a:rPr>
              <a:t> </a:t>
            </a:r>
            <a:r>
              <a:rPr lang="en-US" sz="2800" b="1"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x	 &gt; 0</a:t>
            </a:r>
          </a:p>
          <a:p>
            <a:pPr algn="l"/>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rPr>
              <a:t>W</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rPr>
              <a:t>X</a:t>
            </a:r>
            <a:r>
              <a:rPr lang="en-US" sz="2400" baseline="-25000" dirty="0">
                <a:latin typeface="Times New Roman" pitchFamily="18" charset="0"/>
                <a:ea typeface="ＭＳ Ｐゴシック" pitchFamily="20" charset="-128"/>
              </a:rPr>
              <a:t>i</a:t>
            </a:r>
            <a:r>
              <a:rPr lang="en-US" sz="2400" dirty="0">
                <a:latin typeface="Times New Roman" pitchFamily="18" charset="0"/>
                <a:ea typeface="ＭＳ Ｐゴシック" pitchFamily="20" charset="-128"/>
              </a:rPr>
              <a:t> - </a:t>
            </a:r>
            <a:r>
              <a:rPr lang="en-US" sz="2400" b="1" dirty="0">
                <a:latin typeface="Times New Roman" pitchFamily="18" charset="0"/>
                <a:ea typeface="ＭＳ Ｐゴシック" pitchFamily="20" charset="-128"/>
              </a:rPr>
              <a:t>W</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err="1">
                <a:latin typeface="Times New Roman" pitchFamily="18" charset="0"/>
                <a:ea typeface="ＭＳ Ｐゴシック" pitchFamily="20" charset="-128"/>
              </a:rPr>
              <a:t>X</a:t>
            </a:r>
            <a:r>
              <a:rPr lang="en-US" sz="2400" baseline="-25000" dirty="0" err="1">
                <a:latin typeface="Times New Roman" pitchFamily="18" charset="0"/>
                <a:ea typeface="ＭＳ Ｐゴシック" pitchFamily="20" charset="-128"/>
              </a:rPr>
              <a:t>j</a:t>
            </a:r>
            <a:r>
              <a:rPr lang="en-US" sz="2400" dirty="0">
                <a:latin typeface="Times New Roman" pitchFamily="18" charset="0"/>
                <a:ea typeface="ＭＳ Ｐゴシック" pitchFamily="20" charset="-128"/>
              </a:rPr>
              <a:t> &gt; 0</a:t>
            </a:r>
          </a:p>
          <a:p>
            <a:pPr algn="l"/>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rPr>
              <a:t>W</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rPr>
              <a:t>X</a:t>
            </a:r>
            <a:r>
              <a:rPr lang="en-US" sz="2400" baseline="-25000" dirty="0">
                <a:latin typeface="Times New Roman" pitchFamily="18" charset="0"/>
                <a:ea typeface="ＭＳ Ｐゴシック" pitchFamily="20" charset="-128"/>
              </a:rPr>
              <a:t>i</a:t>
            </a:r>
            <a:r>
              <a:rPr lang="en-US" sz="2400" dirty="0">
                <a:latin typeface="Times New Roman" pitchFamily="18" charset="0"/>
                <a:ea typeface="ＭＳ Ｐゴシック" pitchFamily="20" charset="-128"/>
              </a:rPr>
              <a:t> - </a:t>
            </a:r>
            <a:r>
              <a:rPr lang="en-US" sz="2400" b="1" dirty="0" err="1">
                <a:latin typeface="Times New Roman" pitchFamily="18" charset="0"/>
                <a:ea typeface="ＭＳ Ｐゴシック" pitchFamily="20" charset="-128"/>
              </a:rPr>
              <a:t>X</a:t>
            </a:r>
            <a:r>
              <a:rPr lang="en-US" sz="2400" baseline="-25000" dirty="0" err="1">
                <a:latin typeface="Times New Roman" pitchFamily="18" charset="0"/>
                <a:ea typeface="ＭＳ Ｐゴシック" pitchFamily="20" charset="-128"/>
              </a:rPr>
              <a:t>j</a:t>
            </a:r>
            <a:r>
              <a:rPr lang="en-US" sz="2400" dirty="0">
                <a:latin typeface="Times New Roman" pitchFamily="18" charset="0"/>
                <a:ea typeface="ＭＳ Ｐゴシック" pitchFamily="20" charset="-128"/>
              </a:rPr>
              <a:t>)	  &gt; 0</a:t>
            </a:r>
          </a:p>
          <a:p>
            <a:pPr algn="l"/>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rPr>
              <a:t>W</a:t>
            </a:r>
            <a:r>
              <a:rPr lang="en-US" sz="2400" dirty="0">
                <a:latin typeface="Times New Roman" pitchFamily="18" charset="0"/>
                <a:ea typeface="ＭＳ Ｐゴシック" pitchFamily="20" charset="-128"/>
              </a:rPr>
              <a:t> </a:t>
            </a:r>
            <a:r>
              <a:rPr lang="en-US" sz="2400" b="1"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err="1">
                <a:latin typeface="Times New Roman" pitchFamily="18" charset="0"/>
                <a:ea typeface="ＭＳ Ｐゴシック" pitchFamily="20" charset="-128"/>
              </a:rPr>
              <a:t>X</a:t>
            </a:r>
            <a:r>
              <a:rPr lang="en-US" sz="2400" baseline="-25000" dirty="0" err="1">
                <a:latin typeface="Times New Roman" pitchFamily="18" charset="0"/>
                <a:ea typeface="ＭＳ Ｐゴシック" pitchFamily="20" charset="-128"/>
              </a:rPr>
              <a:t>ij</a:t>
            </a:r>
            <a:r>
              <a:rPr lang="en-US" sz="2400" dirty="0">
                <a:latin typeface="Times New Roman" pitchFamily="18" charset="0"/>
                <a:ea typeface="ＭＳ Ｐゴシック" pitchFamily="20" charset="-128"/>
              </a:rPr>
              <a:t> 	  &gt; 0</a:t>
            </a:r>
          </a:p>
        </p:txBody>
      </p:sp>
      <p:sp>
        <p:nvSpPr>
          <p:cNvPr id="240695" name="Text Box 55"/>
          <p:cNvSpPr txBox="1">
            <a:spLocks noChangeArrowheads="1"/>
          </p:cNvSpPr>
          <p:nvPr/>
        </p:nvSpPr>
        <p:spPr bwMode="auto">
          <a:xfrm>
            <a:off x="5251450" y="4267200"/>
            <a:ext cx="3324225"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sz="2400" b="1" dirty="0">
                <a:latin typeface="Times New Roman" pitchFamily="18" charset="0"/>
                <a:ea typeface="ＭＳ Ｐゴシック" pitchFamily="20" charset="-128"/>
              </a:rPr>
              <a:t>X</a:t>
            </a:r>
            <a:r>
              <a:rPr lang="en-US" sz="2400" baseline="-25000" dirty="0">
                <a:latin typeface="Times New Roman" pitchFamily="18" charset="0"/>
                <a:ea typeface="ＭＳ Ｐゴシック" pitchFamily="20" charset="-128"/>
              </a:rPr>
              <a:t>i</a:t>
            </a:r>
            <a:r>
              <a:rPr lang="en-US" sz="2400" dirty="0">
                <a:latin typeface="Times New Roman" pitchFamily="18" charset="0"/>
                <a:ea typeface="ＭＳ Ｐゴシック" pitchFamily="20" charset="-128"/>
              </a:rPr>
              <a:t> = (</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,x,</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 </a:t>
            </a:r>
            <a:r>
              <a:rPr lang="en-US" sz="2400"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err="1">
                <a:latin typeface="Times New Roman" pitchFamily="18" charset="0"/>
                <a:ea typeface="ＭＳ Ｐゴシック" pitchFamily="20" charset="-128"/>
              </a:rPr>
              <a:t>R</a:t>
            </a:r>
            <a:r>
              <a:rPr lang="en-US" sz="2400" baseline="30000" dirty="0" err="1">
                <a:latin typeface="Times New Roman" pitchFamily="18" charset="0"/>
                <a:ea typeface="ＭＳ Ｐゴシック" pitchFamily="20" charset="-128"/>
              </a:rPr>
              <a:t>kd</a:t>
            </a:r>
            <a:endParaRPr lang="en-US" sz="2400" dirty="0">
              <a:latin typeface="Times New Roman" pitchFamily="18" charset="0"/>
              <a:ea typeface="ＭＳ Ｐゴシック" pitchFamily="20" charset="-128"/>
            </a:endParaRPr>
          </a:p>
          <a:p>
            <a:r>
              <a:rPr lang="en-US" sz="2400" b="1" dirty="0" err="1">
                <a:latin typeface="Times New Roman" pitchFamily="18" charset="0"/>
                <a:ea typeface="ＭＳ Ｐゴシック" pitchFamily="20" charset="-128"/>
              </a:rPr>
              <a:t>X</a:t>
            </a:r>
            <a:r>
              <a:rPr lang="en-US" sz="2400" baseline="-25000" dirty="0" err="1">
                <a:latin typeface="Times New Roman" pitchFamily="18" charset="0"/>
                <a:ea typeface="ＭＳ Ｐゴシック" pitchFamily="20" charset="-128"/>
              </a:rPr>
              <a:t>j</a:t>
            </a:r>
            <a:r>
              <a:rPr lang="en-US" sz="2400" dirty="0">
                <a:latin typeface="Times New Roman" pitchFamily="18" charset="0"/>
                <a:ea typeface="ＭＳ Ｐゴシック" pitchFamily="20" charset="-128"/>
              </a:rPr>
              <a:t> = (</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,x) </a:t>
            </a:r>
            <a:r>
              <a:rPr lang="en-US" sz="2400"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err="1">
                <a:latin typeface="Times New Roman" pitchFamily="18" charset="0"/>
                <a:ea typeface="ＭＳ Ｐゴシック" pitchFamily="20" charset="-128"/>
              </a:rPr>
              <a:t>R</a:t>
            </a:r>
            <a:r>
              <a:rPr lang="en-US" sz="2400" baseline="30000" dirty="0" err="1">
                <a:latin typeface="Times New Roman" pitchFamily="18" charset="0"/>
                <a:ea typeface="ＭＳ Ｐゴシック" pitchFamily="20" charset="-128"/>
              </a:rPr>
              <a:t>kd</a:t>
            </a:r>
            <a:endParaRPr lang="en-US" sz="2400" dirty="0">
              <a:latin typeface="Times New Roman" pitchFamily="18" charset="0"/>
              <a:ea typeface="ＭＳ Ｐゴシック" pitchFamily="20" charset="-128"/>
            </a:endParaRPr>
          </a:p>
          <a:p>
            <a:r>
              <a:rPr lang="en-US" sz="2400" b="1" dirty="0" err="1">
                <a:latin typeface="Times New Roman" pitchFamily="18" charset="0"/>
                <a:ea typeface="ＭＳ Ｐゴシック" pitchFamily="20" charset="-128"/>
              </a:rPr>
              <a:t>X</a:t>
            </a:r>
            <a:r>
              <a:rPr lang="en-US" sz="2400" baseline="-25000" dirty="0" err="1">
                <a:latin typeface="Times New Roman" pitchFamily="18" charset="0"/>
                <a:ea typeface="ＭＳ Ｐゴシック" pitchFamily="20" charset="-128"/>
              </a:rPr>
              <a:t>ij</a:t>
            </a:r>
            <a:r>
              <a:rPr lang="en-US" sz="2400" dirty="0">
                <a:latin typeface="Times New Roman" pitchFamily="18" charset="0"/>
                <a:ea typeface="ＭＳ Ｐゴシック" pitchFamily="20" charset="-128"/>
              </a:rPr>
              <a:t> = </a:t>
            </a:r>
            <a:r>
              <a:rPr lang="en-US" sz="2400" b="1" dirty="0">
                <a:latin typeface="Times New Roman" pitchFamily="18" charset="0"/>
                <a:ea typeface="ＭＳ Ｐゴシック" pitchFamily="20" charset="-128"/>
              </a:rPr>
              <a:t>X</a:t>
            </a:r>
            <a:r>
              <a:rPr lang="en-US" sz="2400" baseline="-25000" dirty="0">
                <a:latin typeface="Times New Roman" pitchFamily="18" charset="0"/>
                <a:ea typeface="ＭＳ Ｐゴシック" pitchFamily="20" charset="-128"/>
              </a:rPr>
              <a:t>i </a:t>
            </a:r>
            <a:r>
              <a:rPr lang="en-US" sz="2400" dirty="0">
                <a:latin typeface="Times New Roman" pitchFamily="18" charset="0"/>
                <a:ea typeface="ＭＳ Ｐゴシック" pitchFamily="20" charset="-128"/>
              </a:rPr>
              <a:t>-</a:t>
            </a:r>
            <a:r>
              <a:rPr lang="en-US" sz="2400" baseline="-25000" dirty="0">
                <a:latin typeface="Times New Roman" pitchFamily="18" charset="0"/>
                <a:ea typeface="ＭＳ Ｐゴシック" pitchFamily="20" charset="-128"/>
              </a:rPr>
              <a:t> </a:t>
            </a:r>
            <a:r>
              <a:rPr lang="en-US" sz="2400" b="1" dirty="0" err="1">
                <a:latin typeface="Times New Roman" pitchFamily="18" charset="0"/>
                <a:ea typeface="ＭＳ Ｐゴシック" pitchFamily="20" charset="-128"/>
              </a:rPr>
              <a:t>X</a:t>
            </a:r>
            <a:r>
              <a:rPr lang="en-US" sz="2400" baseline="-25000" dirty="0" err="1">
                <a:latin typeface="Times New Roman" pitchFamily="18" charset="0"/>
                <a:ea typeface="ＭＳ Ｐゴシック" pitchFamily="20" charset="-128"/>
              </a:rPr>
              <a:t>j</a:t>
            </a:r>
            <a:r>
              <a:rPr lang="en-US" sz="2400" dirty="0">
                <a:latin typeface="Times New Roman" pitchFamily="18" charset="0"/>
                <a:ea typeface="ＭＳ Ｐゴシック" pitchFamily="20" charset="-128"/>
              </a:rPr>
              <a:t> = (</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,x,</a:t>
            </a:r>
            <a:r>
              <a:rPr lang="en-US" sz="2400" b="1" dirty="0">
                <a:latin typeface="Times New Roman" pitchFamily="18" charset="0"/>
                <a:ea typeface="ＭＳ Ｐゴシック" pitchFamily="20" charset="-128"/>
              </a:rPr>
              <a:t>0</a:t>
            </a:r>
            <a:r>
              <a:rPr lang="en-US" sz="2400" dirty="0">
                <a:latin typeface="Times New Roman" pitchFamily="18" charset="0"/>
                <a:ea typeface="ＭＳ Ｐゴシック" pitchFamily="20" charset="-128"/>
              </a:rPr>
              <a:t>,-x)</a:t>
            </a:r>
          </a:p>
          <a:p>
            <a:endParaRPr lang="en-US" sz="2400" dirty="0">
              <a:latin typeface="Times New Roman" pitchFamily="18" charset="0"/>
              <a:ea typeface="ＭＳ Ｐゴシック" pitchFamily="20" charset="-128"/>
            </a:endParaRPr>
          </a:p>
          <a:p>
            <a:r>
              <a:rPr lang="en-US" sz="2400" b="1" dirty="0">
                <a:latin typeface="Times New Roman" pitchFamily="18" charset="0"/>
                <a:ea typeface="ＭＳ Ｐゴシック" pitchFamily="20" charset="-128"/>
              </a:rPr>
              <a:t>W</a:t>
            </a:r>
            <a:r>
              <a:rPr lang="en-US" sz="2400" dirty="0">
                <a:latin typeface="Times New Roman" pitchFamily="18" charset="0"/>
                <a:ea typeface="ＭＳ Ｐゴシック" pitchFamily="20" charset="-128"/>
              </a:rPr>
              <a:t> = (w</a:t>
            </a:r>
            <a:r>
              <a:rPr lang="en-US" sz="2400" baseline="-25000" dirty="0">
                <a:latin typeface="Times New Roman" pitchFamily="18" charset="0"/>
                <a:ea typeface="ＭＳ Ｐゴシック" pitchFamily="20" charset="-128"/>
              </a:rPr>
              <a:t>1</a:t>
            </a:r>
            <a:r>
              <a:rPr lang="en-US" sz="2400" dirty="0">
                <a:latin typeface="Times New Roman" pitchFamily="18" charset="0"/>
                <a:ea typeface="ＭＳ Ｐゴシック" pitchFamily="20" charset="-128"/>
              </a:rPr>
              <a:t>,w</a:t>
            </a:r>
            <a:r>
              <a:rPr lang="en-US" sz="2400" baseline="-25000" dirty="0">
                <a:latin typeface="Times New Roman" pitchFamily="18" charset="0"/>
                <a:ea typeface="ＭＳ Ｐゴシック" pitchFamily="20" charset="-128"/>
              </a:rPr>
              <a:t>2</a:t>
            </a:r>
            <a:r>
              <a:rPr lang="en-US" sz="2400" dirty="0">
                <a:latin typeface="Times New Roman" pitchFamily="18" charset="0"/>
                <a:ea typeface="ＭＳ Ｐゴシック" pitchFamily="20" charset="-128"/>
              </a:rPr>
              <a:t>,w</a:t>
            </a:r>
            <a:r>
              <a:rPr lang="en-US" sz="2400" baseline="-25000" dirty="0">
                <a:latin typeface="Times New Roman" pitchFamily="18" charset="0"/>
                <a:ea typeface="ＭＳ Ｐゴシック" pitchFamily="20" charset="-128"/>
              </a:rPr>
              <a:t>3</a:t>
            </a:r>
            <a:r>
              <a:rPr lang="en-US" sz="2400" dirty="0">
                <a:latin typeface="Times New Roman" pitchFamily="18" charset="0"/>
                <a:ea typeface="ＭＳ Ｐゴシック" pitchFamily="20" charset="-128"/>
              </a:rPr>
              <a:t>,w</a:t>
            </a:r>
            <a:r>
              <a:rPr lang="en-US" sz="2400" baseline="-25000" dirty="0">
                <a:latin typeface="Times New Roman" pitchFamily="18" charset="0"/>
                <a:ea typeface="ＭＳ Ｐゴシック" pitchFamily="20" charset="-128"/>
              </a:rPr>
              <a:t>4</a:t>
            </a:r>
            <a:r>
              <a:rPr lang="en-US" sz="2400" dirty="0">
                <a:latin typeface="Times New Roman" pitchFamily="18" charset="0"/>
                <a:ea typeface="ＭＳ Ｐゴシック" pitchFamily="20" charset="-128"/>
              </a:rPr>
              <a:t>) </a:t>
            </a:r>
            <a:r>
              <a:rPr lang="en-US" sz="2400" dirty="0">
                <a:latin typeface="Times New Roman" pitchFamily="18" charset="0"/>
                <a:ea typeface="ＭＳ Ｐゴシック" pitchFamily="20" charset="-128"/>
                <a:sym typeface="Symbol" pitchFamily="18" charset="2"/>
              </a:rPr>
              <a:t></a:t>
            </a:r>
            <a:r>
              <a:rPr lang="en-US" sz="2400" dirty="0">
                <a:latin typeface="Times New Roman" pitchFamily="18" charset="0"/>
                <a:ea typeface="ＭＳ Ｐゴシック" pitchFamily="20" charset="-128"/>
              </a:rPr>
              <a:t> </a:t>
            </a:r>
            <a:r>
              <a:rPr lang="en-US" sz="2400" b="1" dirty="0" err="1">
                <a:latin typeface="Times New Roman" pitchFamily="18" charset="0"/>
                <a:ea typeface="ＭＳ Ｐゴシック" pitchFamily="20" charset="-128"/>
              </a:rPr>
              <a:t>R</a:t>
            </a:r>
            <a:r>
              <a:rPr lang="en-US" sz="2400" baseline="30000" dirty="0" err="1">
                <a:latin typeface="Times New Roman" pitchFamily="18" charset="0"/>
                <a:ea typeface="ＭＳ Ｐゴシック" pitchFamily="20" charset="-128"/>
              </a:rPr>
              <a:t>kd</a:t>
            </a:r>
            <a:endParaRPr lang="en-US" sz="2400" baseline="30000" dirty="0">
              <a:latin typeface="Times New Roman" pitchFamily="18" charset="0"/>
              <a:ea typeface="ＭＳ Ｐゴシック" pitchFamily="20" charset="-128"/>
            </a:endParaRPr>
          </a:p>
        </p:txBody>
      </p:sp>
      <p:grpSp>
        <p:nvGrpSpPr>
          <p:cNvPr id="240696" name="Group 56"/>
          <p:cNvGrpSpPr>
            <a:grpSpLocks/>
          </p:cNvGrpSpPr>
          <p:nvPr/>
        </p:nvGrpSpPr>
        <p:grpSpPr bwMode="auto">
          <a:xfrm>
            <a:off x="6096000" y="1676400"/>
            <a:ext cx="1425575" cy="609600"/>
            <a:chOff x="3840" y="1056"/>
            <a:chExt cx="898" cy="384"/>
          </a:xfrm>
        </p:grpSpPr>
        <p:sp>
          <p:nvSpPr>
            <p:cNvPr id="240697" name="Text Box 57"/>
            <p:cNvSpPr txBox="1">
              <a:spLocks noChangeArrowheads="1"/>
            </p:cNvSpPr>
            <p:nvPr/>
          </p:nvSpPr>
          <p:spPr bwMode="auto">
            <a:xfrm>
              <a:off x="4320" y="1056"/>
              <a:ext cx="418" cy="290"/>
            </a:xfrm>
            <a:prstGeom prst="rect">
              <a:avLst/>
            </a:prstGeom>
            <a:noFill/>
            <a:ln w="31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sz="2400">
                  <a:latin typeface="Times New Roman" pitchFamily="18" charset="0"/>
                  <a:ea typeface="ＭＳ Ｐゴシック" pitchFamily="20" charset="-128"/>
                </a:rPr>
                <a:t>2&gt;4</a:t>
              </a:r>
            </a:p>
          </p:txBody>
        </p:sp>
        <p:cxnSp>
          <p:nvCxnSpPr>
            <p:cNvPr id="240698" name="AutoShape 58"/>
            <p:cNvCxnSpPr>
              <a:cxnSpLocks noChangeShapeType="1"/>
              <a:stCxn id="240697" idx="1"/>
              <a:endCxn id="240673" idx="2"/>
            </p:cNvCxnSpPr>
            <p:nvPr/>
          </p:nvCxnSpPr>
          <p:spPr bwMode="auto">
            <a:xfrm rot="10800000" flipV="1">
              <a:off x="3840" y="1201"/>
              <a:ext cx="480" cy="239"/>
            </a:xfrm>
            <a:prstGeom prst="curvedConnector3">
              <a:avLst>
                <a:gd name="adj1" fmla="val 13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59" name="AutoShape 5"/>
          <p:cNvSpPr>
            <a:spLocks noChangeArrowheads="1"/>
          </p:cNvSpPr>
          <p:nvPr/>
        </p:nvSpPr>
        <p:spPr bwMode="auto">
          <a:xfrm>
            <a:off x="6400800" y="1295400"/>
            <a:ext cx="2667000" cy="1962462"/>
          </a:xfrm>
          <a:prstGeom prst="wedgeRectCallout">
            <a:avLst>
              <a:gd name="adj1" fmla="val -124901"/>
              <a:gd name="adj2" fmla="val 165184"/>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l">
              <a:lnSpc>
                <a:spcPct val="90000"/>
              </a:lnSpc>
              <a:spcBef>
                <a:spcPct val="20000"/>
              </a:spcBef>
              <a:buClr>
                <a:schemeClr val="bg2"/>
              </a:buClr>
              <a:buSzPct val="75000"/>
              <a:buFont typeface="Wingdings" pitchFamily="2" charset="2"/>
              <a:buNone/>
            </a:pPr>
            <a:r>
              <a:rPr lang="en-US" dirty="0" smtClean="0">
                <a:latin typeface="Calibri" pitchFamily="34" charset="0"/>
                <a:cs typeface="Calibri" pitchFamily="34" charset="0"/>
              </a:rPr>
              <a:t>If </a:t>
            </a:r>
            <a:r>
              <a:rPr lang="en-US" dirty="0" smtClean="0">
                <a:solidFill>
                  <a:srgbClr val="FF0000"/>
                </a:solidFill>
                <a:latin typeface="Calibri" pitchFamily="34" charset="0"/>
                <a:cs typeface="Calibri" pitchFamily="34" charset="0"/>
              </a:rPr>
              <a:t>(</a:t>
            </a:r>
            <a:r>
              <a:rPr lang="en-US" dirty="0" err="1" smtClean="0">
                <a:solidFill>
                  <a:srgbClr val="FF0000"/>
                </a:solidFill>
                <a:latin typeface="Calibri" pitchFamily="34" charset="0"/>
                <a:cs typeface="Calibri" pitchFamily="34" charset="0"/>
              </a:rPr>
              <a:t>x,i</a:t>
            </a:r>
            <a:r>
              <a:rPr lang="en-US" dirty="0" smtClean="0">
                <a:solidFill>
                  <a:srgbClr val="FF0000"/>
                </a:solidFill>
                <a:latin typeface="Calibri" pitchFamily="34" charset="0"/>
                <a:cs typeface="Calibri" pitchFamily="34" charset="0"/>
              </a:rPr>
              <a:t>) </a:t>
            </a:r>
            <a:r>
              <a:rPr lang="en-US" dirty="0" smtClean="0">
                <a:latin typeface="Calibri" pitchFamily="34" charset="0"/>
                <a:cs typeface="Calibri" pitchFamily="34" charset="0"/>
              </a:rPr>
              <a:t>was a given n-dimensional example (that is, </a:t>
            </a:r>
            <a:r>
              <a:rPr lang="en-US" dirty="0" smtClean="0">
                <a:solidFill>
                  <a:srgbClr val="FF0000"/>
                </a:solidFill>
                <a:latin typeface="Calibri" pitchFamily="34" charset="0"/>
                <a:cs typeface="Calibri" pitchFamily="34" charset="0"/>
              </a:rPr>
              <a:t>x</a:t>
            </a:r>
            <a:r>
              <a:rPr lang="en-US" dirty="0" smtClean="0">
                <a:latin typeface="Calibri" pitchFamily="34" charset="0"/>
                <a:cs typeface="Calibri" pitchFamily="34" charset="0"/>
              </a:rPr>
              <a:t> has is labeled </a:t>
            </a:r>
            <a:r>
              <a:rPr lang="en-US" dirty="0" err="1" smtClean="0">
                <a:solidFill>
                  <a:srgbClr val="FF0000"/>
                </a:solidFill>
                <a:latin typeface="Calibri" pitchFamily="34" charset="0"/>
                <a:cs typeface="Calibri" pitchFamily="34" charset="0"/>
              </a:rPr>
              <a:t>i</a:t>
            </a:r>
            <a:r>
              <a:rPr lang="en-US" dirty="0" smtClean="0">
                <a:latin typeface="Calibri" pitchFamily="34" charset="0"/>
                <a:cs typeface="Calibri" pitchFamily="34" charset="0"/>
              </a:rPr>
              <a:t>, then </a:t>
            </a:r>
          </a:p>
          <a:p>
            <a:pPr algn="l">
              <a:lnSpc>
                <a:spcPct val="90000"/>
              </a:lnSpc>
              <a:spcBef>
                <a:spcPct val="20000"/>
              </a:spcBef>
              <a:buClr>
                <a:schemeClr val="bg2"/>
              </a:buClr>
              <a:buSzPct val="75000"/>
              <a:buFont typeface="Wingdings" pitchFamily="2" charset="2"/>
              <a:buNone/>
            </a:pPr>
            <a:r>
              <a:rPr lang="en-US" dirty="0" err="1" smtClean="0">
                <a:solidFill>
                  <a:srgbClr val="FF0000"/>
                </a:solidFill>
                <a:latin typeface="Calibri"/>
                <a:cs typeface="Calibri" pitchFamily="34" charset="0"/>
              </a:rPr>
              <a:t>x</a:t>
            </a:r>
            <a:r>
              <a:rPr lang="en-US" baseline="-25000" dirty="0" err="1" smtClean="0">
                <a:solidFill>
                  <a:srgbClr val="FF0000"/>
                </a:solidFill>
                <a:latin typeface="Calibri"/>
                <a:cs typeface="Calibri" pitchFamily="34" charset="0"/>
              </a:rPr>
              <a:t>ij</a:t>
            </a:r>
            <a:r>
              <a:rPr lang="en-US" dirty="0" smtClean="0">
                <a:latin typeface="Calibri" pitchFamily="34" charset="0"/>
                <a:cs typeface="Calibri" pitchFamily="34" charset="0"/>
              </a:rPr>
              <a:t>, </a:t>
            </a:r>
            <a:r>
              <a:rPr lang="en-US" dirty="0" smtClean="0">
                <a:latin typeface="cmsy10"/>
                <a:cs typeface="Calibri" pitchFamily="34" charset="0"/>
              </a:rPr>
              <a:t>8</a:t>
            </a:r>
            <a:r>
              <a:rPr lang="en-US" dirty="0" smtClean="0">
                <a:latin typeface="Calibri" pitchFamily="34" charset="0"/>
                <a:cs typeface="Calibri" pitchFamily="34" charset="0"/>
              </a:rPr>
              <a:t> j=1,…k, </a:t>
            </a:r>
            <a:r>
              <a:rPr lang="en-US" dirty="0" smtClean="0">
                <a:solidFill>
                  <a:srgbClr val="FF0000"/>
                </a:solidFill>
                <a:latin typeface="Calibri" pitchFamily="34" charset="0"/>
                <a:cs typeface="Calibri" pitchFamily="34" charset="0"/>
              </a:rPr>
              <a:t>j</a:t>
            </a:r>
            <a:r>
              <a:rPr lang="en-US" dirty="0" smtClean="0">
                <a:solidFill>
                  <a:srgbClr val="FF0000"/>
                </a:solidFill>
                <a:latin typeface="cmsy10"/>
                <a:cs typeface="Calibri" pitchFamily="34" charset="0"/>
              </a:rPr>
              <a:t>:</a:t>
            </a:r>
            <a:r>
              <a:rPr lang="en-US" dirty="0" smtClean="0">
                <a:solidFill>
                  <a:srgbClr val="FF0000"/>
                </a:solidFill>
                <a:latin typeface="Calibri" pitchFamily="34" charset="0"/>
                <a:cs typeface="Calibri" pitchFamily="34" charset="0"/>
              </a:rPr>
              <a:t>= </a:t>
            </a:r>
            <a:r>
              <a:rPr lang="en-US" dirty="0" err="1" smtClean="0">
                <a:solidFill>
                  <a:srgbClr val="FF0000"/>
                </a:solidFill>
                <a:latin typeface="Calibri" pitchFamily="34" charset="0"/>
                <a:cs typeface="Calibri" pitchFamily="34" charset="0"/>
              </a:rPr>
              <a:t>i</a:t>
            </a:r>
            <a:r>
              <a:rPr lang="en-US" dirty="0" smtClean="0">
                <a:solidFill>
                  <a:srgbClr val="FF0000"/>
                </a:solidFill>
                <a:latin typeface="Calibri" pitchFamily="34" charset="0"/>
                <a:cs typeface="Calibri" pitchFamily="34" charset="0"/>
              </a:rPr>
              <a:t>, </a:t>
            </a:r>
            <a:r>
              <a:rPr lang="en-US" dirty="0" smtClean="0">
                <a:latin typeface="Calibri" pitchFamily="34" charset="0"/>
                <a:cs typeface="Calibri" pitchFamily="34" charset="0"/>
              </a:rPr>
              <a:t>are positive examples in the </a:t>
            </a:r>
            <a:r>
              <a:rPr lang="en-US" dirty="0" err="1" smtClean="0">
                <a:latin typeface="Calibri" pitchFamily="34" charset="0"/>
                <a:cs typeface="Calibri" pitchFamily="34" charset="0"/>
              </a:rPr>
              <a:t>nk</a:t>
            </a:r>
            <a:r>
              <a:rPr lang="en-US" dirty="0" smtClean="0">
                <a:latin typeface="Calibri" pitchFamily="34" charset="0"/>
                <a:cs typeface="Calibri" pitchFamily="34" charset="0"/>
              </a:rPr>
              <a:t>-dimensional space. </a:t>
            </a:r>
            <a:r>
              <a:rPr lang="en-US" dirty="0" smtClean="0">
                <a:solidFill>
                  <a:srgbClr val="FF0000"/>
                </a:solidFill>
                <a:latin typeface="Calibri" pitchFamily="34" charset="0"/>
                <a:cs typeface="Calibri" pitchFamily="34" charset="0"/>
              </a:rPr>
              <a:t>–</a:t>
            </a:r>
            <a:r>
              <a:rPr lang="en-US" dirty="0" err="1" smtClean="0">
                <a:solidFill>
                  <a:srgbClr val="FF0000"/>
                </a:solidFill>
                <a:latin typeface="Calibri"/>
                <a:cs typeface="Calibri" pitchFamily="34" charset="0"/>
              </a:rPr>
              <a:t>x</a:t>
            </a:r>
            <a:r>
              <a:rPr lang="en-US" baseline="-25000" dirty="0" err="1" smtClean="0">
                <a:solidFill>
                  <a:srgbClr val="FF0000"/>
                </a:solidFill>
                <a:latin typeface="Calibri"/>
                <a:cs typeface="Calibri" pitchFamily="34" charset="0"/>
              </a:rPr>
              <a:t>ij</a:t>
            </a:r>
            <a:r>
              <a:rPr lang="en-US" dirty="0" smtClean="0">
                <a:solidFill>
                  <a:srgbClr val="FF0000"/>
                </a:solidFill>
                <a:latin typeface="Calibri" pitchFamily="34" charset="0"/>
                <a:cs typeface="Calibri" pitchFamily="34" charset="0"/>
              </a:rPr>
              <a:t> </a:t>
            </a:r>
            <a:r>
              <a:rPr lang="en-US" dirty="0" smtClean="0">
                <a:latin typeface="Calibri" pitchFamily="34" charset="0"/>
                <a:cs typeface="Calibri" pitchFamily="34" charset="0"/>
              </a:rPr>
              <a:t>are negative examples. </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93640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0653"/>
                                        </p:tgtEl>
                                        <p:attrNameLst>
                                          <p:attrName>style.visibility</p:attrName>
                                        </p:attrNameLst>
                                      </p:cBhvr>
                                      <p:to>
                                        <p:strVal val="visible"/>
                                      </p:to>
                                    </p:set>
                                    <p:animEffect transition="in" filter="dissolve">
                                      <p:cBhvr>
                                        <p:cTn id="7" dur="500"/>
                                        <p:tgtEl>
                                          <p:spTgt spid="240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0659"/>
                                        </p:tgtEl>
                                        <p:attrNameLst>
                                          <p:attrName>style.visibility</p:attrName>
                                        </p:attrNameLst>
                                      </p:cBhvr>
                                      <p:to>
                                        <p:strVal val="visible"/>
                                      </p:to>
                                    </p:set>
                                    <p:animEffect transition="in" filter="dissolve">
                                      <p:cBhvr>
                                        <p:cTn id="12" dur="500"/>
                                        <p:tgtEl>
                                          <p:spTgt spid="2406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0656"/>
                                        </p:tgtEl>
                                        <p:attrNameLst>
                                          <p:attrName>style.visibility</p:attrName>
                                        </p:attrNameLst>
                                      </p:cBhvr>
                                      <p:to>
                                        <p:strVal val="visible"/>
                                      </p:to>
                                    </p:set>
                                    <p:animEffect transition="in" filter="dissolve">
                                      <p:cBhvr>
                                        <p:cTn id="17" dur="500"/>
                                        <p:tgtEl>
                                          <p:spTgt spid="240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40691"/>
                                        </p:tgtEl>
                                        <p:attrNameLst>
                                          <p:attrName>style.visibility</p:attrName>
                                        </p:attrNameLst>
                                      </p:cBhvr>
                                      <p:to>
                                        <p:strVal val="visible"/>
                                      </p:to>
                                    </p:set>
                                    <p:animEffect transition="in" filter="dissolve">
                                      <p:cBhvr>
                                        <p:cTn id="22" dur="500"/>
                                        <p:tgtEl>
                                          <p:spTgt spid="2406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0696"/>
                                        </p:tgtEl>
                                        <p:attrNameLst>
                                          <p:attrName>style.visibility</p:attrName>
                                        </p:attrNameLst>
                                      </p:cBhvr>
                                      <p:to>
                                        <p:strVal val="visible"/>
                                      </p:to>
                                    </p:set>
                                    <p:animEffect transition="in" filter="dissolve">
                                      <p:cBhvr>
                                        <p:cTn id="27" dur="500"/>
                                        <p:tgtEl>
                                          <p:spTgt spid="24069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069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069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94" grpId="0" animBg="1"/>
      <p:bldP spid="240695" grpId="0"/>
      <p:bldP spid="5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a:sym typeface="Wingdings" pitchFamily="2" charset="2"/>
              </a:rPr>
              <a:t>Learning via </a:t>
            </a:r>
            <a:r>
              <a:rPr lang="en-US" dirty="0" err="1">
                <a:sym typeface="Wingdings" pitchFamily="2" charset="2"/>
              </a:rPr>
              <a:t>Kesler’s</a:t>
            </a:r>
            <a:r>
              <a:rPr lang="en-US" dirty="0">
                <a:sym typeface="Wingdings" pitchFamily="2" charset="2"/>
              </a:rPr>
              <a:t> Construction</a:t>
            </a:r>
          </a:p>
        </p:txBody>
      </p:sp>
      <p:sp>
        <p:nvSpPr>
          <p:cNvPr id="182275" name="Rectangle 3"/>
          <p:cNvSpPr>
            <a:spLocks noGrp="1" noChangeArrowheads="1"/>
          </p:cNvSpPr>
          <p:nvPr>
            <p:ph type="body" idx="4294967295"/>
          </p:nvPr>
        </p:nvSpPr>
        <p:spPr>
          <a:xfrm>
            <a:off x="0" y="1295400"/>
            <a:ext cx="8229600" cy="4572000"/>
          </a:xfrm>
        </p:spPr>
        <p:txBody>
          <a:bodyPr/>
          <a:lstStyle/>
          <a:p>
            <a:pPr>
              <a:lnSpc>
                <a:spcPct val="90000"/>
              </a:lnSpc>
            </a:pPr>
            <a:r>
              <a:rPr lang="en-US" sz="2000" dirty="0">
                <a:sym typeface="Wingdings" pitchFamily="2" charset="2"/>
              </a:rPr>
              <a:t>Given (x</a:t>
            </a:r>
            <a:r>
              <a:rPr lang="en-US" sz="2000" baseline="-25000" dirty="0">
                <a:sym typeface="Wingdings" pitchFamily="2" charset="2"/>
              </a:rPr>
              <a:t>1</a:t>
            </a:r>
            <a:r>
              <a:rPr lang="en-US" sz="2000" dirty="0">
                <a:sym typeface="Wingdings" pitchFamily="2" charset="2"/>
              </a:rPr>
              <a:t>, y</a:t>
            </a:r>
            <a:r>
              <a:rPr lang="en-US" sz="2000" baseline="-25000" dirty="0">
                <a:sym typeface="Wingdings" pitchFamily="2" charset="2"/>
              </a:rPr>
              <a:t>1</a:t>
            </a:r>
            <a:r>
              <a:rPr lang="en-US" sz="2000" dirty="0">
                <a:sym typeface="Wingdings" pitchFamily="2" charset="2"/>
              </a:rPr>
              <a:t>), ..., (</a:t>
            </a:r>
            <a:r>
              <a:rPr lang="en-US" sz="2000" dirty="0" err="1">
                <a:sym typeface="Wingdings" pitchFamily="2" charset="2"/>
              </a:rPr>
              <a:t>x</a:t>
            </a:r>
            <a:r>
              <a:rPr lang="en-US" sz="2000" baseline="-25000" dirty="0" err="1">
                <a:sym typeface="Wingdings" pitchFamily="2" charset="2"/>
              </a:rPr>
              <a:t>N</a:t>
            </a:r>
            <a:r>
              <a:rPr lang="en-US" sz="2000" dirty="0">
                <a:sym typeface="Wingdings" pitchFamily="2" charset="2"/>
              </a:rPr>
              <a:t>, </a:t>
            </a:r>
            <a:r>
              <a:rPr lang="en-US" sz="2000" dirty="0" err="1">
                <a:sym typeface="Wingdings" pitchFamily="2" charset="2"/>
              </a:rPr>
              <a:t>y</a:t>
            </a:r>
            <a:r>
              <a:rPr lang="en-US" sz="2000" baseline="-25000" dirty="0" err="1">
                <a:sym typeface="Wingdings" pitchFamily="2" charset="2"/>
              </a:rPr>
              <a:t>N</a:t>
            </a:r>
            <a:r>
              <a:rPr lang="en-US" sz="2000" dirty="0">
                <a:sym typeface="Wingdings" pitchFamily="2" charset="2"/>
              </a:rPr>
              <a:t>) </a:t>
            </a:r>
            <a:r>
              <a:rPr lang="en-US" sz="1800" dirty="0">
                <a:sym typeface="Symbol" pitchFamily="18" charset="2"/>
              </a:rPr>
              <a:t></a:t>
            </a:r>
            <a:r>
              <a:rPr lang="en-US" sz="1800" dirty="0"/>
              <a:t> </a:t>
            </a:r>
            <a:r>
              <a:rPr lang="en-US" sz="1800" b="1" dirty="0" err="1"/>
              <a:t>R</a:t>
            </a:r>
            <a:r>
              <a:rPr lang="en-US" sz="1800" baseline="30000" dirty="0" err="1"/>
              <a:t>n</a:t>
            </a:r>
            <a:r>
              <a:rPr lang="en-US" sz="2000" dirty="0">
                <a:sym typeface="Wingdings" pitchFamily="2" charset="2"/>
              </a:rPr>
              <a:t> x {1,...,k}</a:t>
            </a:r>
          </a:p>
          <a:p>
            <a:pPr>
              <a:lnSpc>
                <a:spcPct val="90000"/>
              </a:lnSpc>
            </a:pPr>
            <a:r>
              <a:rPr lang="en-US" sz="2000" dirty="0">
                <a:sym typeface="Wingdings" pitchFamily="2" charset="2"/>
              </a:rPr>
              <a:t>Create </a:t>
            </a:r>
          </a:p>
          <a:p>
            <a:pPr lvl="1">
              <a:lnSpc>
                <a:spcPct val="90000"/>
              </a:lnSpc>
            </a:pPr>
            <a:r>
              <a:rPr lang="en-US" sz="1800" b="1" dirty="0">
                <a:sym typeface="Wingdings" pitchFamily="2" charset="2"/>
              </a:rPr>
              <a:t>P</a:t>
            </a:r>
            <a:r>
              <a:rPr lang="en-US" sz="1800" b="1" baseline="30000" dirty="0">
                <a:sym typeface="Wingdings" pitchFamily="2" charset="2"/>
              </a:rPr>
              <a:t>+</a:t>
            </a:r>
            <a:r>
              <a:rPr lang="en-US" sz="1800" dirty="0">
                <a:sym typeface="Wingdings" pitchFamily="2" charset="2"/>
              </a:rPr>
              <a:t> = </a:t>
            </a:r>
            <a:r>
              <a:rPr lang="en-US" sz="1800" dirty="0">
                <a:sym typeface="Symbol" pitchFamily="18" charset="2"/>
              </a:rPr>
              <a:t></a:t>
            </a:r>
            <a:r>
              <a:rPr lang="en-US" sz="1800" dirty="0">
                <a:sym typeface="Wingdings" pitchFamily="2" charset="2"/>
              </a:rPr>
              <a:t> </a:t>
            </a:r>
            <a:r>
              <a:rPr lang="en-US" sz="1800" b="1" dirty="0">
                <a:sym typeface="Wingdings" pitchFamily="2" charset="2"/>
              </a:rPr>
              <a:t>P</a:t>
            </a:r>
            <a:r>
              <a:rPr lang="en-US" sz="1800" b="1" baseline="30000" dirty="0">
                <a:sym typeface="Wingdings" pitchFamily="2" charset="2"/>
              </a:rPr>
              <a:t>+</a:t>
            </a:r>
            <a:r>
              <a:rPr lang="en-US" sz="1800" dirty="0">
                <a:sym typeface="Wingdings" pitchFamily="2" charset="2"/>
              </a:rPr>
              <a:t>(</a:t>
            </a:r>
            <a:r>
              <a:rPr lang="en-US" sz="1800" dirty="0" err="1">
                <a:sym typeface="Wingdings" pitchFamily="2" charset="2"/>
              </a:rPr>
              <a:t>x</a:t>
            </a:r>
            <a:r>
              <a:rPr lang="en-US" sz="1800" baseline="-25000" dirty="0" err="1">
                <a:sym typeface="Wingdings" pitchFamily="2" charset="2"/>
              </a:rPr>
              <a:t>i</a:t>
            </a:r>
            <a:r>
              <a:rPr lang="en-US" sz="1800" dirty="0" err="1">
                <a:sym typeface="Wingdings" pitchFamily="2" charset="2"/>
              </a:rPr>
              <a:t>,y</a:t>
            </a:r>
            <a:r>
              <a:rPr lang="en-US" sz="1800" baseline="-25000" dirty="0" err="1">
                <a:sym typeface="Wingdings" pitchFamily="2" charset="2"/>
              </a:rPr>
              <a:t>i</a:t>
            </a:r>
            <a:r>
              <a:rPr lang="en-US" sz="1800" dirty="0">
                <a:sym typeface="Wingdings" pitchFamily="2" charset="2"/>
              </a:rPr>
              <a:t>)</a:t>
            </a:r>
          </a:p>
          <a:p>
            <a:pPr lvl="1">
              <a:lnSpc>
                <a:spcPct val="90000"/>
              </a:lnSpc>
            </a:pPr>
            <a:r>
              <a:rPr lang="en-US" sz="1800" b="1" dirty="0">
                <a:sym typeface="Wingdings" pitchFamily="2" charset="2"/>
              </a:rPr>
              <a:t>P</a:t>
            </a:r>
            <a:r>
              <a:rPr lang="en-US" sz="1800" b="1" baseline="30000" dirty="0">
                <a:sym typeface="Wingdings" pitchFamily="2" charset="2"/>
              </a:rPr>
              <a:t>–  </a:t>
            </a:r>
            <a:r>
              <a:rPr lang="en-US" sz="1800" dirty="0">
                <a:sym typeface="Wingdings" pitchFamily="2" charset="2"/>
              </a:rPr>
              <a:t>= </a:t>
            </a:r>
            <a:r>
              <a:rPr lang="en-US" sz="1800" dirty="0">
                <a:sym typeface="Symbol" pitchFamily="18" charset="2"/>
              </a:rPr>
              <a:t></a:t>
            </a:r>
            <a:r>
              <a:rPr lang="en-US" sz="1800" dirty="0">
                <a:sym typeface="Wingdings" pitchFamily="2" charset="2"/>
              </a:rPr>
              <a:t> </a:t>
            </a:r>
            <a:r>
              <a:rPr lang="en-US" sz="1800" b="1" dirty="0">
                <a:sym typeface="Wingdings" pitchFamily="2" charset="2"/>
              </a:rPr>
              <a:t>P</a:t>
            </a:r>
            <a:r>
              <a:rPr lang="en-US" sz="1800" b="1" baseline="30000" dirty="0">
                <a:sym typeface="Wingdings" pitchFamily="2" charset="2"/>
              </a:rPr>
              <a:t>–</a:t>
            </a:r>
            <a:r>
              <a:rPr lang="en-US" sz="1800" dirty="0">
                <a:sym typeface="Wingdings" pitchFamily="2" charset="2"/>
              </a:rPr>
              <a:t>(</a:t>
            </a:r>
            <a:r>
              <a:rPr lang="en-US" sz="1800" dirty="0" err="1">
                <a:sym typeface="Wingdings" pitchFamily="2" charset="2"/>
              </a:rPr>
              <a:t>x</a:t>
            </a:r>
            <a:r>
              <a:rPr lang="en-US" sz="1800" baseline="-25000" dirty="0" err="1">
                <a:sym typeface="Wingdings" pitchFamily="2" charset="2"/>
              </a:rPr>
              <a:t>i</a:t>
            </a:r>
            <a:r>
              <a:rPr lang="en-US" sz="1800" dirty="0" err="1">
                <a:sym typeface="Wingdings" pitchFamily="2" charset="2"/>
              </a:rPr>
              <a:t>,y</a:t>
            </a:r>
            <a:r>
              <a:rPr lang="en-US" sz="1800" baseline="-25000" dirty="0" err="1">
                <a:sym typeface="Wingdings" pitchFamily="2" charset="2"/>
              </a:rPr>
              <a:t>i</a:t>
            </a:r>
            <a:r>
              <a:rPr lang="en-US" sz="1800" dirty="0">
                <a:sym typeface="Wingdings" pitchFamily="2" charset="2"/>
              </a:rPr>
              <a:t>)</a:t>
            </a:r>
          </a:p>
          <a:p>
            <a:pPr>
              <a:lnSpc>
                <a:spcPct val="90000"/>
              </a:lnSpc>
            </a:pPr>
            <a:r>
              <a:rPr lang="en-US" sz="2000" dirty="0">
                <a:sym typeface="Wingdings" pitchFamily="2" charset="2"/>
              </a:rPr>
              <a:t>Find </a:t>
            </a:r>
            <a:r>
              <a:rPr lang="en-US" sz="2000" b="1" dirty="0" smtClean="0">
                <a:sym typeface="Wingdings" pitchFamily="2" charset="2"/>
              </a:rPr>
              <a:t>w</a:t>
            </a:r>
            <a:r>
              <a:rPr lang="en-US" sz="2000" dirty="0" smtClean="0">
                <a:sym typeface="Wingdings" pitchFamily="2" charset="2"/>
              </a:rPr>
              <a:t> </a:t>
            </a:r>
            <a:r>
              <a:rPr lang="en-US" sz="2000" dirty="0">
                <a:sym typeface="Wingdings" pitchFamily="2" charset="2"/>
              </a:rPr>
              <a:t>= </a:t>
            </a:r>
            <a:r>
              <a:rPr lang="en-US" sz="2000" dirty="0" smtClean="0">
                <a:sym typeface="Wingdings" pitchFamily="2" charset="2"/>
              </a:rPr>
              <a:t>(w</a:t>
            </a:r>
            <a:r>
              <a:rPr lang="en-US" sz="2000" baseline="-25000" dirty="0" smtClean="0">
                <a:sym typeface="Wingdings" pitchFamily="2" charset="2"/>
              </a:rPr>
              <a:t>1</a:t>
            </a:r>
            <a:r>
              <a:rPr lang="en-US" sz="2000" dirty="0">
                <a:sym typeface="Wingdings" pitchFamily="2" charset="2"/>
              </a:rPr>
              <a:t>, ..., </a:t>
            </a:r>
            <a:r>
              <a:rPr lang="en-US" sz="2000" dirty="0" err="1" smtClean="0">
                <a:sym typeface="Wingdings" pitchFamily="2" charset="2"/>
              </a:rPr>
              <a:t>w</a:t>
            </a:r>
            <a:r>
              <a:rPr lang="en-US" sz="2000" baseline="-25000" dirty="0" err="1" smtClean="0">
                <a:sym typeface="Wingdings" pitchFamily="2" charset="2"/>
              </a:rPr>
              <a:t>k</a:t>
            </a:r>
            <a:r>
              <a:rPr lang="en-US" sz="2000" dirty="0">
                <a:sym typeface="Wingdings" pitchFamily="2" charset="2"/>
              </a:rPr>
              <a:t>) </a:t>
            </a:r>
            <a:r>
              <a:rPr lang="en-US" sz="1800" dirty="0">
                <a:sym typeface="Symbol" pitchFamily="18" charset="2"/>
              </a:rPr>
              <a:t></a:t>
            </a:r>
            <a:r>
              <a:rPr lang="en-US" sz="1800" dirty="0"/>
              <a:t> </a:t>
            </a:r>
            <a:r>
              <a:rPr lang="en-US" sz="1800" b="1" dirty="0" err="1"/>
              <a:t>R</a:t>
            </a:r>
            <a:r>
              <a:rPr lang="en-US" sz="1800" baseline="30000" dirty="0" err="1"/>
              <a:t>kn</a:t>
            </a:r>
            <a:r>
              <a:rPr lang="en-US" sz="2000" dirty="0">
                <a:sym typeface="Wingdings" pitchFamily="2" charset="2"/>
              </a:rPr>
              <a:t>, such that </a:t>
            </a:r>
          </a:p>
          <a:p>
            <a:pPr lvl="1">
              <a:lnSpc>
                <a:spcPct val="90000"/>
              </a:lnSpc>
            </a:pPr>
            <a:r>
              <a:rPr lang="en-US" sz="1800" b="1" dirty="0" err="1" smtClean="0">
                <a:sym typeface="Wingdings" pitchFamily="2" charset="2"/>
              </a:rPr>
              <a:t>w.x</a:t>
            </a:r>
            <a:r>
              <a:rPr lang="en-US" sz="1800" dirty="0" smtClean="0">
                <a:sym typeface="Wingdings" pitchFamily="2" charset="2"/>
              </a:rPr>
              <a:t> </a:t>
            </a:r>
            <a:r>
              <a:rPr lang="en-US" sz="1800" dirty="0">
                <a:sym typeface="Wingdings" pitchFamily="2" charset="2"/>
              </a:rPr>
              <a:t>separates </a:t>
            </a:r>
            <a:r>
              <a:rPr lang="en-US" sz="1800" b="1" dirty="0">
                <a:sym typeface="Wingdings" pitchFamily="2" charset="2"/>
              </a:rPr>
              <a:t>P</a:t>
            </a:r>
            <a:r>
              <a:rPr lang="en-US" sz="1800" b="1" baseline="30000" dirty="0">
                <a:sym typeface="Wingdings" pitchFamily="2" charset="2"/>
              </a:rPr>
              <a:t>+</a:t>
            </a:r>
            <a:r>
              <a:rPr lang="en-US" sz="1800" dirty="0">
                <a:sym typeface="Wingdings" pitchFamily="2" charset="2"/>
              </a:rPr>
              <a:t> from </a:t>
            </a:r>
            <a:r>
              <a:rPr lang="en-US" sz="1800" b="1" dirty="0">
                <a:sym typeface="Wingdings" pitchFamily="2" charset="2"/>
              </a:rPr>
              <a:t>P</a:t>
            </a:r>
            <a:r>
              <a:rPr lang="en-US" sz="1800" b="1" baseline="30000" dirty="0">
                <a:sym typeface="Wingdings" pitchFamily="2" charset="2"/>
              </a:rPr>
              <a:t>–</a:t>
            </a:r>
          </a:p>
          <a:p>
            <a:pPr>
              <a:lnSpc>
                <a:spcPct val="90000"/>
              </a:lnSpc>
            </a:pPr>
            <a:r>
              <a:rPr lang="en-US" sz="2000" dirty="0" smtClean="0">
                <a:sym typeface="Wingdings" pitchFamily="2" charset="2"/>
              </a:rPr>
              <a:t>One can use any algorithm in this space: Perceptron, Winnow, SVM, etc.</a:t>
            </a:r>
          </a:p>
          <a:p>
            <a:pPr>
              <a:lnSpc>
                <a:spcPct val="90000"/>
              </a:lnSpc>
            </a:pPr>
            <a:r>
              <a:rPr lang="en-US" sz="2000" dirty="0" smtClean="0">
                <a:sym typeface="Wingdings" pitchFamily="2" charset="2"/>
              </a:rPr>
              <a:t>To understand how to update the weight vector in the n-dimensional space, we note that</a:t>
            </a:r>
          </a:p>
          <a:p>
            <a:pPr>
              <a:lnSpc>
                <a:spcPct val="90000"/>
              </a:lnSpc>
            </a:pPr>
            <a:r>
              <a:rPr lang="en-US" sz="2000" dirty="0" smtClean="0">
                <a:latin typeface="Calibri"/>
              </a:rPr>
              <a:t>            </a:t>
            </a:r>
            <a:r>
              <a:rPr lang="en-US" sz="2000" dirty="0" err="1" smtClean="0">
                <a:solidFill>
                  <a:srgbClr val="FF0000"/>
                </a:solidFill>
                <a:latin typeface="Calibri"/>
              </a:rPr>
              <a:t>w</a:t>
            </a:r>
            <a:r>
              <a:rPr lang="en-US" sz="2000" baseline="30000" dirty="0" err="1" smtClean="0">
                <a:solidFill>
                  <a:srgbClr val="FF0000"/>
                </a:solidFill>
                <a:latin typeface="Calibri"/>
              </a:rPr>
              <a:t>T</a:t>
            </a:r>
            <a:r>
              <a:rPr lang="en-US" sz="2000" baseline="30000" dirty="0" smtClean="0">
                <a:solidFill>
                  <a:srgbClr val="FF0000"/>
                </a:solidFill>
                <a:latin typeface="Calibri"/>
              </a:rPr>
              <a:t> </a:t>
            </a:r>
            <a:r>
              <a:rPr lang="en-US" sz="2000" dirty="0" smtClean="0">
                <a:solidFill>
                  <a:srgbClr val="FF0000"/>
                </a:solidFill>
              </a:rPr>
              <a:t> </a:t>
            </a:r>
            <a:r>
              <a:rPr lang="en-US" sz="2000" dirty="0">
                <a:solidFill>
                  <a:srgbClr val="FF0000"/>
                </a:solidFill>
                <a:latin typeface="cmsy10"/>
              </a:rPr>
              <a:t>¢</a:t>
            </a:r>
            <a:r>
              <a:rPr lang="en-US" sz="2000" dirty="0">
                <a:solidFill>
                  <a:srgbClr val="FF0000"/>
                </a:solidFill>
              </a:rPr>
              <a:t> </a:t>
            </a:r>
            <a:r>
              <a:rPr lang="en-US" sz="2000" dirty="0" err="1">
                <a:solidFill>
                  <a:srgbClr val="FF0000"/>
                </a:solidFill>
                <a:latin typeface="Calibri"/>
              </a:rPr>
              <a:t>x</a:t>
            </a:r>
            <a:r>
              <a:rPr lang="en-US" sz="2000" baseline="-25000" dirty="0" err="1">
                <a:solidFill>
                  <a:srgbClr val="FF0000"/>
                </a:solidFill>
                <a:latin typeface="Calibri"/>
              </a:rPr>
              <a:t>yy</a:t>
            </a:r>
            <a:r>
              <a:rPr lang="en-US" sz="2000" baseline="-25000" dirty="0">
                <a:solidFill>
                  <a:srgbClr val="FF0000"/>
                </a:solidFill>
                <a:latin typeface="Calibri"/>
              </a:rPr>
              <a:t>’</a:t>
            </a:r>
            <a:r>
              <a:rPr lang="en-US" sz="2000" dirty="0">
                <a:solidFill>
                  <a:srgbClr val="FF0000"/>
                </a:solidFill>
              </a:rPr>
              <a:t> </a:t>
            </a:r>
            <a:r>
              <a:rPr lang="en-US" sz="2000" dirty="0">
                <a:solidFill>
                  <a:srgbClr val="FF0000"/>
                </a:solidFill>
                <a:latin typeface="cmsy10"/>
              </a:rPr>
              <a:t>¸</a:t>
            </a:r>
            <a:r>
              <a:rPr lang="en-US" sz="2000" dirty="0">
                <a:solidFill>
                  <a:srgbClr val="FF0000"/>
                </a:solidFill>
              </a:rPr>
              <a:t> 0 </a:t>
            </a:r>
            <a:r>
              <a:rPr lang="en-US" sz="2000" dirty="0" smtClean="0">
                <a:solidFill>
                  <a:srgbClr val="FF0000"/>
                </a:solidFill>
              </a:rPr>
              <a:t>             </a:t>
            </a:r>
            <a:r>
              <a:rPr lang="en-US" sz="2000" dirty="0" smtClean="0"/>
              <a:t>(in the </a:t>
            </a:r>
            <a:r>
              <a:rPr lang="en-US" sz="2000" dirty="0" err="1" smtClean="0">
                <a:solidFill>
                  <a:srgbClr val="FF0000"/>
                </a:solidFill>
              </a:rPr>
              <a:t>nk</a:t>
            </a:r>
            <a:r>
              <a:rPr lang="en-US" sz="2000" dirty="0">
                <a:solidFill>
                  <a:srgbClr val="FF0000"/>
                </a:solidFill>
              </a:rPr>
              <a:t>-</a:t>
            </a:r>
            <a:r>
              <a:rPr lang="en-US" sz="2000" dirty="0" smtClean="0">
                <a:solidFill>
                  <a:srgbClr val="FF0000"/>
                </a:solidFill>
              </a:rPr>
              <a:t>dimensional </a:t>
            </a:r>
            <a:r>
              <a:rPr lang="en-US" sz="2000" dirty="0" smtClean="0"/>
              <a:t>space)</a:t>
            </a:r>
          </a:p>
          <a:p>
            <a:pPr>
              <a:lnSpc>
                <a:spcPct val="90000"/>
              </a:lnSpc>
            </a:pPr>
            <a:r>
              <a:rPr lang="en-US" sz="2000" dirty="0" smtClean="0"/>
              <a:t>is equivalent to: </a:t>
            </a:r>
          </a:p>
          <a:p>
            <a:pPr>
              <a:lnSpc>
                <a:spcPct val="90000"/>
              </a:lnSpc>
            </a:pPr>
            <a:r>
              <a:rPr lang="en-US" sz="2000" dirty="0"/>
              <a:t> </a:t>
            </a:r>
            <a:r>
              <a:rPr lang="en-US" sz="2000" dirty="0" smtClean="0"/>
              <a:t>          </a:t>
            </a:r>
            <a:r>
              <a:rPr lang="en-US" sz="2000" dirty="0" smtClean="0">
                <a:solidFill>
                  <a:srgbClr val="FF0000"/>
                </a:solidFill>
              </a:rPr>
              <a:t>(</a:t>
            </a:r>
            <a:r>
              <a:rPr lang="en-US" sz="2000" dirty="0" err="1">
                <a:solidFill>
                  <a:srgbClr val="FF0000"/>
                </a:solidFill>
                <a:latin typeface="Calibri"/>
              </a:rPr>
              <a:t>w</a:t>
            </a:r>
            <a:r>
              <a:rPr lang="en-US" sz="2000" baseline="-25000" dirty="0" err="1">
                <a:solidFill>
                  <a:srgbClr val="FF0000"/>
                </a:solidFill>
                <a:latin typeface="Calibri"/>
              </a:rPr>
              <a:t>y</a:t>
            </a:r>
            <a:r>
              <a:rPr lang="en-US" sz="2000" baseline="30000" dirty="0" err="1">
                <a:solidFill>
                  <a:srgbClr val="FF0000"/>
                </a:solidFill>
                <a:latin typeface="Calibri"/>
              </a:rPr>
              <a:t>T</a:t>
            </a:r>
            <a:r>
              <a:rPr lang="en-US" sz="2000" baseline="30000" dirty="0">
                <a:solidFill>
                  <a:srgbClr val="FF0000"/>
                </a:solidFill>
                <a:latin typeface="Calibri"/>
              </a:rPr>
              <a:t> </a:t>
            </a:r>
            <a:r>
              <a:rPr lang="en-US" sz="2000" dirty="0">
                <a:solidFill>
                  <a:srgbClr val="FF0000"/>
                </a:solidFill>
                <a:latin typeface="Calibri"/>
              </a:rPr>
              <a:t>– </a:t>
            </a:r>
            <a:r>
              <a:rPr lang="en-US" sz="2000" dirty="0" err="1">
                <a:solidFill>
                  <a:srgbClr val="FF0000"/>
                </a:solidFill>
                <a:latin typeface="Calibri"/>
              </a:rPr>
              <a:t>w</a:t>
            </a:r>
            <a:r>
              <a:rPr lang="en-US" sz="2000" baseline="-25000" dirty="0" err="1">
                <a:solidFill>
                  <a:srgbClr val="FF0000"/>
                </a:solidFill>
                <a:latin typeface="Calibri"/>
              </a:rPr>
              <a:t>y’</a:t>
            </a:r>
            <a:r>
              <a:rPr lang="en-US" sz="2000" baseline="30000" dirty="0" err="1">
                <a:solidFill>
                  <a:srgbClr val="FF0000"/>
                </a:solidFill>
                <a:latin typeface="Calibri"/>
              </a:rPr>
              <a:t>T</a:t>
            </a:r>
            <a:r>
              <a:rPr lang="en-US" sz="2000" baseline="30000" dirty="0">
                <a:solidFill>
                  <a:srgbClr val="FF0000"/>
                </a:solidFill>
                <a:latin typeface="Calibri"/>
              </a:rPr>
              <a:t> </a:t>
            </a:r>
            <a:r>
              <a:rPr lang="en-US" sz="2000" dirty="0">
                <a:solidFill>
                  <a:srgbClr val="FF0000"/>
                </a:solidFill>
              </a:rPr>
              <a:t>) </a:t>
            </a:r>
            <a:r>
              <a:rPr lang="en-US" sz="2000" dirty="0">
                <a:solidFill>
                  <a:srgbClr val="FF0000"/>
                </a:solidFill>
                <a:latin typeface="cmsy10"/>
              </a:rPr>
              <a:t>¢</a:t>
            </a:r>
            <a:r>
              <a:rPr lang="en-US" sz="2000" dirty="0">
                <a:solidFill>
                  <a:srgbClr val="FF0000"/>
                </a:solidFill>
              </a:rPr>
              <a:t> x </a:t>
            </a:r>
            <a:r>
              <a:rPr lang="en-US" sz="2000" dirty="0">
                <a:solidFill>
                  <a:srgbClr val="FF0000"/>
                </a:solidFill>
                <a:latin typeface="cmsy10"/>
              </a:rPr>
              <a:t>¸</a:t>
            </a:r>
            <a:r>
              <a:rPr lang="en-US" sz="2000" dirty="0">
                <a:solidFill>
                  <a:srgbClr val="FF0000"/>
                </a:solidFill>
              </a:rPr>
              <a:t> 0 </a:t>
            </a:r>
            <a:r>
              <a:rPr lang="en-US" sz="2000" dirty="0" smtClean="0">
                <a:solidFill>
                  <a:srgbClr val="FF0000"/>
                </a:solidFill>
              </a:rPr>
              <a:t> </a:t>
            </a:r>
            <a:r>
              <a:rPr lang="en-US" sz="2000" dirty="0" smtClean="0"/>
              <a:t>(in the </a:t>
            </a:r>
            <a:r>
              <a:rPr lang="en-US" sz="2000" dirty="0" smtClean="0">
                <a:solidFill>
                  <a:srgbClr val="FF0000"/>
                </a:solidFill>
              </a:rPr>
              <a:t>n-dimensional </a:t>
            </a:r>
            <a:r>
              <a:rPr lang="en-US" sz="2000" dirty="0" smtClean="0"/>
              <a:t>space)</a:t>
            </a:r>
          </a:p>
        </p:txBody>
      </p:sp>
      <p:grpSp>
        <p:nvGrpSpPr>
          <p:cNvPr id="182276" name="Group 4"/>
          <p:cNvGrpSpPr>
            <a:grpSpLocks/>
          </p:cNvGrpSpPr>
          <p:nvPr/>
        </p:nvGrpSpPr>
        <p:grpSpPr bwMode="auto">
          <a:xfrm>
            <a:off x="6330951" y="1295400"/>
            <a:ext cx="2362200" cy="1955800"/>
            <a:chOff x="3893" y="2756"/>
            <a:chExt cx="1488" cy="1232"/>
          </a:xfrm>
        </p:grpSpPr>
        <p:sp>
          <p:nvSpPr>
            <p:cNvPr id="182277" name="Freeform 5"/>
            <p:cNvSpPr>
              <a:spLocks/>
            </p:cNvSpPr>
            <p:nvPr/>
          </p:nvSpPr>
          <p:spPr bwMode="auto">
            <a:xfrm>
              <a:off x="4316" y="3310"/>
              <a:ext cx="409" cy="241"/>
            </a:xfrm>
            <a:custGeom>
              <a:avLst/>
              <a:gdLst>
                <a:gd name="T0" fmla="*/ 0 w 409"/>
                <a:gd name="T1" fmla="*/ 168 h 241"/>
                <a:gd name="T2" fmla="*/ 409 w 409"/>
                <a:gd name="T3" fmla="*/ 0 h 241"/>
                <a:gd name="T4" fmla="*/ 409 w 409"/>
                <a:gd name="T5" fmla="*/ 241 h 241"/>
                <a:gd name="T6" fmla="*/ 0 w 409"/>
                <a:gd name="T7" fmla="*/ 168 h 241"/>
              </a:gdLst>
              <a:ahLst/>
              <a:cxnLst>
                <a:cxn ang="0">
                  <a:pos x="T0" y="T1"/>
                </a:cxn>
                <a:cxn ang="0">
                  <a:pos x="T2" y="T3"/>
                </a:cxn>
                <a:cxn ang="0">
                  <a:pos x="T4" y="T5"/>
                </a:cxn>
                <a:cxn ang="0">
                  <a:pos x="T6" y="T7"/>
                </a:cxn>
              </a:cxnLst>
              <a:rect l="0" t="0" r="r" b="b"/>
              <a:pathLst>
                <a:path w="409" h="241">
                  <a:moveTo>
                    <a:pt x="0" y="168"/>
                  </a:moveTo>
                  <a:lnTo>
                    <a:pt x="409" y="0"/>
                  </a:lnTo>
                  <a:lnTo>
                    <a:pt x="409" y="241"/>
                  </a:lnTo>
                  <a:lnTo>
                    <a:pt x="0" y="168"/>
                  </a:lnTo>
                  <a:close/>
                </a:path>
              </a:pathLst>
            </a:custGeom>
            <a:solidFill>
              <a:srgbClr val="FF99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78" name="Freeform 6"/>
            <p:cNvSpPr>
              <a:spLocks/>
            </p:cNvSpPr>
            <p:nvPr/>
          </p:nvSpPr>
          <p:spPr bwMode="auto">
            <a:xfrm>
              <a:off x="4141" y="3478"/>
              <a:ext cx="853" cy="510"/>
            </a:xfrm>
            <a:custGeom>
              <a:avLst/>
              <a:gdLst>
                <a:gd name="T0" fmla="*/ 0 w 853"/>
                <a:gd name="T1" fmla="*/ 0 h 510"/>
                <a:gd name="T2" fmla="*/ 183 w 853"/>
                <a:gd name="T3" fmla="*/ 0 h 510"/>
                <a:gd name="T4" fmla="*/ 591 w 853"/>
                <a:gd name="T5" fmla="*/ 73 h 510"/>
                <a:gd name="T6" fmla="*/ 853 w 853"/>
                <a:gd name="T7" fmla="*/ 452 h 510"/>
                <a:gd name="T8" fmla="*/ 226 w 853"/>
                <a:gd name="T9" fmla="*/ 510 h 510"/>
                <a:gd name="T10" fmla="*/ 0 w 853"/>
                <a:gd name="T11" fmla="*/ 0 h 510"/>
              </a:gdLst>
              <a:ahLst/>
              <a:cxnLst>
                <a:cxn ang="0">
                  <a:pos x="T0" y="T1"/>
                </a:cxn>
                <a:cxn ang="0">
                  <a:pos x="T2" y="T3"/>
                </a:cxn>
                <a:cxn ang="0">
                  <a:pos x="T4" y="T5"/>
                </a:cxn>
                <a:cxn ang="0">
                  <a:pos x="T6" y="T7"/>
                </a:cxn>
                <a:cxn ang="0">
                  <a:pos x="T8" y="T9"/>
                </a:cxn>
                <a:cxn ang="0">
                  <a:pos x="T10" y="T11"/>
                </a:cxn>
              </a:cxnLst>
              <a:rect l="0" t="0" r="r" b="b"/>
              <a:pathLst>
                <a:path w="853" h="510">
                  <a:moveTo>
                    <a:pt x="0" y="0"/>
                  </a:moveTo>
                  <a:lnTo>
                    <a:pt x="183" y="0"/>
                  </a:lnTo>
                  <a:lnTo>
                    <a:pt x="591" y="73"/>
                  </a:lnTo>
                  <a:lnTo>
                    <a:pt x="853" y="452"/>
                  </a:lnTo>
                  <a:lnTo>
                    <a:pt x="226" y="510"/>
                  </a:lnTo>
                  <a:lnTo>
                    <a:pt x="0" y="0"/>
                  </a:lnTo>
                  <a:close/>
                </a:path>
              </a:pathLst>
            </a:custGeom>
            <a:solidFill>
              <a:srgbClr val="FFFF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79" name="Freeform 7"/>
            <p:cNvSpPr>
              <a:spLocks/>
            </p:cNvSpPr>
            <p:nvPr/>
          </p:nvSpPr>
          <p:spPr bwMode="auto">
            <a:xfrm>
              <a:off x="4732" y="2982"/>
              <a:ext cx="649" cy="911"/>
            </a:xfrm>
            <a:custGeom>
              <a:avLst/>
              <a:gdLst>
                <a:gd name="T0" fmla="*/ 146 w 649"/>
                <a:gd name="T1" fmla="*/ 0 h 911"/>
                <a:gd name="T2" fmla="*/ 0 w 649"/>
                <a:gd name="T3" fmla="*/ 328 h 911"/>
                <a:gd name="T4" fmla="*/ 0 w 649"/>
                <a:gd name="T5" fmla="*/ 569 h 911"/>
                <a:gd name="T6" fmla="*/ 241 w 649"/>
                <a:gd name="T7" fmla="*/ 911 h 911"/>
                <a:gd name="T8" fmla="*/ 649 w 649"/>
                <a:gd name="T9" fmla="*/ 685 h 911"/>
                <a:gd name="T10" fmla="*/ 146 w 649"/>
                <a:gd name="T11" fmla="*/ 0 h 911"/>
              </a:gdLst>
              <a:ahLst/>
              <a:cxnLst>
                <a:cxn ang="0">
                  <a:pos x="T0" y="T1"/>
                </a:cxn>
                <a:cxn ang="0">
                  <a:pos x="T2" y="T3"/>
                </a:cxn>
                <a:cxn ang="0">
                  <a:pos x="T4" y="T5"/>
                </a:cxn>
                <a:cxn ang="0">
                  <a:pos x="T6" y="T7"/>
                </a:cxn>
                <a:cxn ang="0">
                  <a:pos x="T8" y="T9"/>
                </a:cxn>
                <a:cxn ang="0">
                  <a:pos x="T10" y="T11"/>
                </a:cxn>
              </a:cxnLst>
              <a:rect l="0" t="0" r="r" b="b"/>
              <a:pathLst>
                <a:path w="649" h="911">
                  <a:moveTo>
                    <a:pt x="146" y="0"/>
                  </a:moveTo>
                  <a:lnTo>
                    <a:pt x="0" y="328"/>
                  </a:lnTo>
                  <a:lnTo>
                    <a:pt x="0" y="569"/>
                  </a:lnTo>
                  <a:lnTo>
                    <a:pt x="241" y="911"/>
                  </a:lnTo>
                  <a:lnTo>
                    <a:pt x="649" y="685"/>
                  </a:lnTo>
                  <a:lnTo>
                    <a:pt x="146" y="0"/>
                  </a:lnTo>
                  <a:close/>
                </a:path>
              </a:pathLst>
            </a:cu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80" name="Freeform 8"/>
            <p:cNvSpPr>
              <a:spLocks/>
            </p:cNvSpPr>
            <p:nvPr/>
          </p:nvSpPr>
          <p:spPr bwMode="auto">
            <a:xfrm>
              <a:off x="3893" y="2756"/>
              <a:ext cx="985" cy="722"/>
            </a:xfrm>
            <a:custGeom>
              <a:avLst/>
              <a:gdLst>
                <a:gd name="T0" fmla="*/ 88 w 985"/>
                <a:gd name="T1" fmla="*/ 715 h 722"/>
                <a:gd name="T2" fmla="*/ 416 w 985"/>
                <a:gd name="T3" fmla="*/ 722 h 722"/>
                <a:gd name="T4" fmla="*/ 839 w 985"/>
                <a:gd name="T5" fmla="*/ 547 h 722"/>
                <a:gd name="T6" fmla="*/ 985 w 985"/>
                <a:gd name="T7" fmla="*/ 226 h 722"/>
                <a:gd name="T8" fmla="*/ 628 w 985"/>
                <a:gd name="T9" fmla="*/ 0 h 722"/>
                <a:gd name="T10" fmla="*/ 0 w 985"/>
                <a:gd name="T11" fmla="*/ 379 h 722"/>
                <a:gd name="T12" fmla="*/ 248 w 98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985" h="722">
                  <a:moveTo>
                    <a:pt x="88" y="715"/>
                  </a:moveTo>
                  <a:lnTo>
                    <a:pt x="416" y="722"/>
                  </a:lnTo>
                  <a:lnTo>
                    <a:pt x="839" y="547"/>
                  </a:lnTo>
                  <a:lnTo>
                    <a:pt x="985" y="226"/>
                  </a:lnTo>
                  <a:lnTo>
                    <a:pt x="628" y="0"/>
                  </a:lnTo>
                  <a:lnTo>
                    <a:pt x="0" y="379"/>
                  </a:lnTo>
                  <a:lnTo>
                    <a:pt x="248" y="722"/>
                  </a:lnTo>
                </a:path>
              </a:pathLst>
            </a:custGeom>
            <a:solidFill>
              <a:srgbClr val="66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182281" name="Group 9"/>
            <p:cNvGrpSpPr>
              <a:grpSpLocks/>
            </p:cNvGrpSpPr>
            <p:nvPr/>
          </p:nvGrpSpPr>
          <p:grpSpPr bwMode="auto">
            <a:xfrm>
              <a:off x="3984" y="2928"/>
              <a:ext cx="1248" cy="1040"/>
              <a:chOff x="3984" y="2928"/>
              <a:chExt cx="1248" cy="1040"/>
            </a:xfrm>
          </p:grpSpPr>
          <p:grpSp>
            <p:nvGrpSpPr>
              <p:cNvPr id="182282" name="Group 10"/>
              <p:cNvGrpSpPr>
                <a:grpSpLocks/>
              </p:cNvGrpSpPr>
              <p:nvPr/>
            </p:nvGrpSpPr>
            <p:grpSpPr bwMode="auto">
              <a:xfrm>
                <a:off x="3984" y="2928"/>
                <a:ext cx="1040" cy="1040"/>
                <a:chOff x="3984" y="2928"/>
                <a:chExt cx="1040" cy="1040"/>
              </a:xfrm>
            </p:grpSpPr>
            <p:sp>
              <p:nvSpPr>
                <p:cNvPr id="182283" name="Line 11"/>
                <p:cNvSpPr>
                  <a:spLocks noChangeShapeType="1"/>
                </p:cNvSpPr>
                <p:nvPr/>
              </p:nvSpPr>
              <p:spPr bwMode="auto">
                <a:xfrm flipH="1">
                  <a:off x="4317" y="3302"/>
                  <a:ext cx="416" cy="1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84" name="Line 12"/>
                <p:cNvSpPr>
                  <a:spLocks noChangeShapeType="1"/>
                </p:cNvSpPr>
                <p:nvPr/>
              </p:nvSpPr>
              <p:spPr bwMode="auto">
                <a:xfrm>
                  <a:off x="4317" y="3469"/>
                  <a:ext cx="416" cy="8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85" name="Line 13"/>
                <p:cNvSpPr>
                  <a:spLocks noChangeShapeType="1"/>
                </p:cNvSpPr>
                <p:nvPr/>
              </p:nvSpPr>
              <p:spPr bwMode="auto">
                <a:xfrm>
                  <a:off x="4733" y="3552"/>
                  <a:ext cx="291" cy="41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86" name="Line 14"/>
                <p:cNvSpPr>
                  <a:spLocks noChangeShapeType="1"/>
                </p:cNvSpPr>
                <p:nvPr/>
              </p:nvSpPr>
              <p:spPr bwMode="auto">
                <a:xfrm flipV="1">
                  <a:off x="4733" y="2928"/>
                  <a:ext cx="166" cy="37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87" name="Line 15"/>
                <p:cNvSpPr>
                  <a:spLocks noChangeShapeType="1"/>
                </p:cNvSpPr>
                <p:nvPr/>
              </p:nvSpPr>
              <p:spPr bwMode="auto">
                <a:xfrm flipH="1">
                  <a:off x="3984" y="3469"/>
                  <a:ext cx="33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82288" name="Group 16"/>
              <p:cNvGrpSpPr>
                <a:grpSpLocks/>
              </p:cNvGrpSpPr>
              <p:nvPr/>
            </p:nvGrpSpPr>
            <p:grpSpPr bwMode="auto">
              <a:xfrm>
                <a:off x="4026" y="3094"/>
                <a:ext cx="1206" cy="832"/>
                <a:chOff x="3984" y="1200"/>
                <a:chExt cx="1392" cy="960"/>
              </a:xfrm>
            </p:grpSpPr>
            <p:sp>
              <p:nvSpPr>
                <p:cNvPr id="182289" name="Oval 17"/>
                <p:cNvSpPr>
                  <a:spLocks noChangeArrowheads="1"/>
                </p:cNvSpPr>
                <p:nvPr/>
              </p:nvSpPr>
              <p:spPr bwMode="auto">
                <a:xfrm flipV="1">
                  <a:off x="4320" y="12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0" name="Oval 18"/>
                <p:cNvSpPr>
                  <a:spLocks noChangeArrowheads="1"/>
                </p:cNvSpPr>
                <p:nvPr/>
              </p:nvSpPr>
              <p:spPr bwMode="auto">
                <a:xfrm flipV="1">
                  <a:off x="4464" y="120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1" name="Oval 19"/>
                <p:cNvSpPr>
                  <a:spLocks noChangeArrowheads="1"/>
                </p:cNvSpPr>
                <p:nvPr/>
              </p:nvSpPr>
              <p:spPr bwMode="auto">
                <a:xfrm flipV="1">
                  <a:off x="4464" y="196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2" name="Oval 20"/>
                <p:cNvSpPr>
                  <a:spLocks noChangeArrowheads="1"/>
                </p:cNvSpPr>
                <p:nvPr/>
              </p:nvSpPr>
              <p:spPr bwMode="auto">
                <a:xfrm flipV="1">
                  <a:off x="4608" y="1584"/>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3" name="Oval 21"/>
                <p:cNvSpPr>
                  <a:spLocks noChangeArrowheads="1"/>
                </p:cNvSpPr>
                <p:nvPr/>
              </p:nvSpPr>
              <p:spPr bwMode="auto">
                <a:xfrm flipV="1">
                  <a:off x="5136" y="177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4" name="Oval 22"/>
                <p:cNvSpPr>
                  <a:spLocks noChangeArrowheads="1"/>
                </p:cNvSpPr>
                <p:nvPr/>
              </p:nvSpPr>
              <p:spPr bwMode="auto">
                <a:xfrm flipV="1">
                  <a:off x="5232" y="1680"/>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5" name="Line 23"/>
                <p:cNvSpPr>
                  <a:spLocks noChangeShapeType="1"/>
                </p:cNvSpPr>
                <p:nvPr/>
              </p:nvSpPr>
              <p:spPr bwMode="auto">
                <a:xfrm flipV="1">
                  <a:off x="4800" y="1440"/>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96" name="Oval 24"/>
                <p:cNvSpPr>
                  <a:spLocks noChangeArrowheads="1"/>
                </p:cNvSpPr>
                <p:nvPr/>
              </p:nvSpPr>
              <p:spPr bwMode="auto">
                <a:xfrm flipV="1">
                  <a:off x="4704" y="177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7" name="Oval 25"/>
                <p:cNvSpPr>
                  <a:spLocks noChangeArrowheads="1"/>
                </p:cNvSpPr>
                <p:nvPr/>
              </p:nvSpPr>
              <p:spPr bwMode="auto">
                <a:xfrm flipV="1">
                  <a:off x="4800" y="192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8" name="Oval 26"/>
                <p:cNvSpPr>
                  <a:spLocks noChangeArrowheads="1"/>
                </p:cNvSpPr>
                <p:nvPr/>
              </p:nvSpPr>
              <p:spPr bwMode="auto">
                <a:xfrm flipV="1">
                  <a:off x="4800" y="2064"/>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299" name="Oval 27"/>
                <p:cNvSpPr>
                  <a:spLocks noChangeArrowheads="1"/>
                </p:cNvSpPr>
                <p:nvPr/>
              </p:nvSpPr>
              <p:spPr bwMode="auto">
                <a:xfrm flipV="1">
                  <a:off x="5280" y="1824"/>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300" name="Oval 28"/>
                <p:cNvSpPr>
                  <a:spLocks noChangeArrowheads="1"/>
                </p:cNvSpPr>
                <p:nvPr/>
              </p:nvSpPr>
              <p:spPr bwMode="auto">
                <a:xfrm flipV="1">
                  <a:off x="5088" y="163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301" name="Oval 29"/>
                <p:cNvSpPr>
                  <a:spLocks noChangeArrowheads="1"/>
                </p:cNvSpPr>
                <p:nvPr/>
              </p:nvSpPr>
              <p:spPr bwMode="auto">
                <a:xfrm flipV="1">
                  <a:off x="4656" y="153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302" name="Oval 30"/>
                <p:cNvSpPr>
                  <a:spLocks noChangeArrowheads="1"/>
                </p:cNvSpPr>
                <p:nvPr/>
              </p:nvSpPr>
              <p:spPr bwMode="auto">
                <a:xfrm flipV="1">
                  <a:off x="4560" y="129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303" name="Oval 31"/>
                <p:cNvSpPr>
                  <a:spLocks noChangeArrowheads="1"/>
                </p:cNvSpPr>
                <p:nvPr/>
              </p:nvSpPr>
              <p:spPr bwMode="auto">
                <a:xfrm flipV="1">
                  <a:off x="4320" y="1440"/>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304" name="Oval 32"/>
                <p:cNvSpPr>
                  <a:spLocks noChangeArrowheads="1"/>
                </p:cNvSpPr>
                <p:nvPr/>
              </p:nvSpPr>
              <p:spPr bwMode="auto">
                <a:xfrm flipV="1">
                  <a:off x="3984" y="1488"/>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spTree>
    <p:extLst>
      <p:ext uri="{BB962C8B-B14F-4D97-AF65-F5344CB8AC3E}">
        <p14:creationId xmlns:p14="http://schemas.microsoft.com/office/powerpoint/2010/main" val="1027202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2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22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22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82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22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227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22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822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227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8227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82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921938-476A-4922-BE24-3B8F6A2854D9}" type="slidenum">
              <a:rPr lang="en-US" smtClean="0"/>
              <a:t>99</a:t>
            </a:fld>
            <a:endParaRPr lang="en-US" dirty="0"/>
          </a:p>
        </p:txBody>
      </p:sp>
      <p:pic>
        <p:nvPicPr>
          <p:cNvPr id="4" name="Picture 3" descr="Screen Shot 2016-11-30 at 8.05.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1" y="0"/>
            <a:ext cx="9125029" cy="6858000"/>
          </a:xfrm>
          <a:prstGeom prst="rect">
            <a:avLst/>
          </a:prstGeom>
        </p:spPr>
      </p:pic>
    </p:spTree>
    <p:extLst>
      <p:ext uri="{BB962C8B-B14F-4D97-AF65-F5344CB8AC3E}">
        <p14:creationId xmlns:p14="http://schemas.microsoft.com/office/powerpoint/2010/main" val="634943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ACCESSLIST" val=""/>
</p:tagLst>
</file>

<file path=ppt/theme/theme1.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24826</TotalTime>
  <Words>16417</Words>
  <Application>Microsoft Office PowerPoint</Application>
  <PresentationFormat>On-screen Show (4:3)</PresentationFormat>
  <Paragraphs>2532</Paragraphs>
  <Slides>179</Slides>
  <Notes>143</Notes>
  <HiddenSlides>1</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4</vt:i4>
      </vt:variant>
      <vt:variant>
        <vt:lpstr>Slide Titles</vt:lpstr>
      </vt:variant>
      <vt:variant>
        <vt:i4>179</vt:i4>
      </vt:variant>
    </vt:vector>
  </HeadingPairs>
  <TitlesOfParts>
    <vt:vector size="202" baseType="lpstr">
      <vt:lpstr>Tempus Sans ITC</vt:lpstr>
      <vt:lpstr>Monotype Corsiva</vt:lpstr>
      <vt:lpstr>Helvetica</vt:lpstr>
      <vt:lpstr>Wingdings</vt:lpstr>
      <vt:lpstr>Arial</vt:lpstr>
      <vt:lpstr>cmmi10</vt:lpstr>
      <vt:lpstr>Cambria Math</vt:lpstr>
      <vt:lpstr>Times</vt:lpstr>
      <vt:lpstr>Symbol</vt:lpstr>
      <vt:lpstr>Times New Roman</vt:lpstr>
      <vt:lpstr>SimSun</vt:lpstr>
      <vt:lpstr>ＭＳ Ｐゴシック</vt:lpstr>
      <vt:lpstr>Tahoma</vt:lpstr>
      <vt:lpstr>Arial Narrow</vt:lpstr>
      <vt:lpstr>新細明體</vt:lpstr>
      <vt:lpstr>Calibri</vt:lpstr>
      <vt:lpstr>cmsy10</vt:lpstr>
      <vt:lpstr>Noam Theme</vt:lpstr>
      <vt:lpstr>1_Noam Theme</vt:lpstr>
      <vt:lpstr>Equation</vt:lpstr>
      <vt:lpstr>Clip</vt:lpstr>
      <vt:lpstr>משוואה</vt:lpstr>
      <vt:lpstr>MathType 6.0 Equation</vt:lpstr>
      <vt:lpstr>On-Line Learning</vt:lpstr>
      <vt:lpstr>Representation</vt:lpstr>
      <vt:lpstr>Linear Functions</vt:lpstr>
      <vt:lpstr>Perceptron learning rule</vt:lpstr>
      <vt:lpstr>Perceptron Convergence</vt:lpstr>
      <vt:lpstr>Perceptron: Mistake Bound Theorem</vt:lpstr>
      <vt:lpstr>Robustness to Noise</vt:lpstr>
      <vt:lpstr>Winnow Algorithm</vt:lpstr>
      <vt:lpstr>Winnow – Mistake Bound</vt:lpstr>
      <vt:lpstr>I Regularization Via Averaged Perceptron</vt:lpstr>
      <vt:lpstr>I Regularization Via Averaged Perceptron (or Winnow)</vt:lpstr>
      <vt:lpstr>II Perceptron with Margin</vt:lpstr>
      <vt:lpstr>Winnow - Extensions</vt:lpstr>
      <vt:lpstr>Winnow – A Robust Variation</vt:lpstr>
      <vt:lpstr>General Stochastic Gradient Algorithms </vt:lpstr>
      <vt:lpstr>Stochastic Gradient Algorithms </vt:lpstr>
      <vt:lpstr>New Stochastic Gradient Algorithms </vt:lpstr>
      <vt:lpstr>Regularization</vt:lpstr>
      <vt:lpstr>Generalization</vt:lpstr>
      <vt:lpstr>Which Algorithm to Choose?</vt:lpstr>
      <vt:lpstr>Making data linearly separable</vt:lpstr>
      <vt:lpstr>Making data linearly separable</vt:lpstr>
      <vt:lpstr>Dual Representation</vt:lpstr>
      <vt:lpstr>Kernel Based Methods</vt:lpstr>
      <vt:lpstr>Implementation</vt:lpstr>
      <vt:lpstr>Kernels – General Conditions</vt:lpstr>
      <vt:lpstr>The Kernel Matrix</vt:lpstr>
      <vt:lpstr>Properties of the kernel matrix K</vt:lpstr>
      <vt:lpstr>Constructing New Kernels</vt:lpstr>
      <vt:lpstr>Summary – Kernel Based Methods</vt:lpstr>
      <vt:lpstr>Efficiency-Generalization Tradeoff</vt:lpstr>
      <vt:lpstr>Explicit &amp; Implicit Kernels: Complexity</vt:lpstr>
      <vt:lpstr>Kernels: Generalization</vt:lpstr>
      <vt:lpstr>Kernels: Generalization(2)</vt:lpstr>
      <vt:lpstr>Multi-Layer Neural Network</vt:lpstr>
      <vt:lpstr>Basic Units </vt:lpstr>
      <vt:lpstr>Learning with a Multi-Layer  Perceptron</vt:lpstr>
      <vt:lpstr>Learning with a Multi-Layer  Perceptron</vt:lpstr>
      <vt:lpstr>Computational Learning Theory</vt:lpstr>
      <vt:lpstr>Quantifying Performance</vt:lpstr>
      <vt:lpstr>PAC Learning – Intuition </vt:lpstr>
      <vt:lpstr>Formulating Prediction Theory</vt:lpstr>
      <vt:lpstr>Probably Approximately Correct</vt:lpstr>
      <vt:lpstr>PAC Learnability</vt:lpstr>
      <vt:lpstr>PAC Learnability</vt:lpstr>
      <vt:lpstr>Occam’s Razor (1)</vt:lpstr>
      <vt:lpstr>Occam’s Razor (1)</vt:lpstr>
      <vt:lpstr>Consistent Learners</vt:lpstr>
      <vt:lpstr>Computational Complexity</vt:lpstr>
      <vt:lpstr>Negative Results – Examples </vt:lpstr>
      <vt:lpstr>Agnostic Learning</vt:lpstr>
      <vt:lpstr>Agnostic Learning</vt:lpstr>
      <vt:lpstr>Agnostic Learning</vt:lpstr>
      <vt:lpstr>Infinite Hypothesis Space</vt:lpstr>
      <vt:lpstr>Shattering</vt:lpstr>
      <vt:lpstr>VC Dimension</vt:lpstr>
      <vt:lpstr>Sample Complexity &amp; VC Dimension</vt:lpstr>
      <vt:lpstr>Learning Rectangles</vt:lpstr>
      <vt:lpstr>Sample Complexity Lower Bound</vt:lpstr>
      <vt:lpstr>Boosting</vt:lpstr>
      <vt:lpstr>The Boosting Approach </vt:lpstr>
      <vt:lpstr>A Formal View of Boosting</vt:lpstr>
      <vt:lpstr>Adaboost</vt:lpstr>
      <vt:lpstr>A Toy Example</vt:lpstr>
      <vt:lpstr>A Toy Example</vt:lpstr>
      <vt:lpstr>A Toy Example</vt:lpstr>
      <vt:lpstr>A Toy Example</vt:lpstr>
      <vt:lpstr>A Toy Example</vt:lpstr>
      <vt:lpstr>Summary of Ensemble Methods </vt:lpstr>
      <vt:lpstr>Boosting</vt:lpstr>
      <vt:lpstr>Bagging</vt:lpstr>
      <vt:lpstr>Example: Bagged Decision Trees</vt:lpstr>
      <vt:lpstr>Random Forests (Bagged Trees++)</vt:lpstr>
      <vt:lpstr>Classification</vt:lpstr>
      <vt:lpstr>Multi-Categorical Output Tasks</vt:lpstr>
      <vt:lpstr>Setting</vt:lpstr>
      <vt:lpstr>Binary to Multiclass</vt:lpstr>
      <vt:lpstr>One-Vs-All</vt:lpstr>
      <vt:lpstr>Solving MultiClass with 1vs All learning</vt:lpstr>
      <vt:lpstr>Learning via One-Versus-All (OvA) Assumption</vt:lpstr>
      <vt:lpstr>All-Vs-All</vt:lpstr>
      <vt:lpstr>Learning via All-Verses-All (AvA) Assumption</vt:lpstr>
      <vt:lpstr>Classifying with AvA</vt:lpstr>
      <vt:lpstr>One-vs-All vs. All vs. All</vt:lpstr>
      <vt:lpstr>Problems with Decompositions</vt:lpstr>
      <vt:lpstr>Recall: Winnow’s Extensions</vt:lpstr>
      <vt:lpstr>Extending Balanced</vt:lpstr>
      <vt:lpstr>Recall: Margin for binary classifiers</vt:lpstr>
      <vt:lpstr>Multiclass Margin</vt:lpstr>
      <vt:lpstr>Multiclass SVM (Intuition)</vt:lpstr>
      <vt:lpstr>Multiclass SVM in the separable case</vt:lpstr>
      <vt:lpstr>Multiclass SVM: General case</vt:lpstr>
      <vt:lpstr>Multiclass SVM: Summary</vt:lpstr>
      <vt:lpstr>PowerPoint Presentation</vt:lpstr>
      <vt:lpstr>PowerPoint Presentation</vt:lpstr>
      <vt:lpstr>PowerPoint Presentation</vt:lpstr>
      <vt:lpstr>Details: Kesler Construction &amp;  Multi-Class Separability</vt:lpstr>
      <vt:lpstr>Learning via Kesler’s Construction</vt:lpstr>
      <vt:lpstr>PowerPoint Presentation</vt:lpstr>
      <vt:lpstr>PowerPoint Presentation</vt:lpstr>
      <vt:lpstr>Data Dependent VC dimension</vt:lpstr>
      <vt:lpstr>Linear Classification</vt:lpstr>
      <vt:lpstr>Concept of Margin</vt:lpstr>
      <vt:lpstr>VC and Linear Classification</vt:lpstr>
      <vt:lpstr>Data Dependent VC dimension</vt:lpstr>
      <vt:lpstr>Maximal Margin</vt:lpstr>
      <vt:lpstr>Hard SVM Optimization</vt:lpstr>
      <vt:lpstr>Support Vector Machines</vt:lpstr>
      <vt:lpstr>Maximal Margin</vt:lpstr>
      <vt:lpstr>Duality</vt:lpstr>
      <vt:lpstr>Soft SVM</vt:lpstr>
      <vt:lpstr>Soft SVM (2)</vt:lpstr>
      <vt:lpstr>SVM Objective Function</vt:lpstr>
      <vt:lpstr>PowerPoint Presentation</vt:lpstr>
      <vt:lpstr>Balance between regularization and empirical loss</vt:lpstr>
      <vt:lpstr>Underfitting and Overfitting</vt:lpstr>
      <vt:lpstr>What Do We Optimize?</vt:lpstr>
      <vt:lpstr>Optimization: How to Solve</vt:lpstr>
      <vt:lpstr>SGD for SVM</vt:lpstr>
      <vt:lpstr>Nonlinear SVM</vt:lpstr>
      <vt:lpstr>1: Direct Learning</vt:lpstr>
      <vt:lpstr>Direct Learning (2)</vt:lpstr>
      <vt:lpstr>2: Generative Model</vt:lpstr>
      <vt:lpstr>Probabilistic Learning</vt:lpstr>
      <vt:lpstr>Basics of Bayesian Learning</vt:lpstr>
      <vt:lpstr>Basics of Bayesian Learning</vt:lpstr>
      <vt:lpstr>Bayes Theorem</vt:lpstr>
      <vt:lpstr>Learning Scenario</vt:lpstr>
      <vt:lpstr>Learning Scenario (2)</vt:lpstr>
      <vt:lpstr>Bayes Optimal Classifier</vt:lpstr>
      <vt:lpstr>Bayes Optimal Classifier</vt:lpstr>
      <vt:lpstr>Justification: Bayesian Approach</vt:lpstr>
      <vt:lpstr>Maximum-Likelihood Estimates</vt:lpstr>
      <vt:lpstr>Justification: Bayesian Approach</vt:lpstr>
      <vt:lpstr>Bayesian Classifier</vt:lpstr>
      <vt:lpstr>Bayesian Classifier</vt:lpstr>
      <vt:lpstr>Naive Bayes</vt:lpstr>
      <vt:lpstr>Naive Bayes (2)</vt:lpstr>
      <vt:lpstr>Naive Bayes (3)</vt:lpstr>
      <vt:lpstr>Lecture 10: EM</vt:lpstr>
      <vt:lpstr>Three Coin Example</vt:lpstr>
      <vt:lpstr>Estimation Problems</vt:lpstr>
      <vt:lpstr>Key Intuition (1)</vt:lpstr>
      <vt:lpstr>Key Intuition (2)</vt:lpstr>
      <vt:lpstr>EM Algorithm (Coins) -I</vt:lpstr>
      <vt:lpstr>EM Algorithm (Coins) - II</vt:lpstr>
      <vt:lpstr>EM Algorithm (Coins) - III</vt:lpstr>
      <vt:lpstr>EM Algorithm (Coins) - IV</vt:lpstr>
      <vt:lpstr>EM Algorithm (Coins) - V</vt:lpstr>
      <vt:lpstr>The General EM Procedure </vt:lpstr>
      <vt:lpstr>Summary: EM</vt:lpstr>
      <vt:lpstr>Lecture 11: Representing Probability Distribution</vt:lpstr>
      <vt:lpstr>Unsupervised Learning</vt:lpstr>
      <vt:lpstr>Graphical Models of Probability Distributions</vt:lpstr>
      <vt:lpstr>Bayesian Network</vt:lpstr>
      <vt:lpstr>Bayesian Network: Example</vt:lpstr>
      <vt:lpstr>Bayesian Network: Example</vt:lpstr>
      <vt:lpstr>Bayesian Network: Example</vt:lpstr>
      <vt:lpstr>Computational Problems</vt:lpstr>
      <vt:lpstr>Tree Dependent Distributions</vt:lpstr>
      <vt:lpstr>Tree Dependent Distributions</vt:lpstr>
      <vt:lpstr>Tree Dependent Distributions</vt:lpstr>
      <vt:lpstr>Tree Dependent Distributions</vt:lpstr>
      <vt:lpstr>Graphical Models of Probability Distributions</vt:lpstr>
      <vt:lpstr>Tree Dependent Distributions</vt:lpstr>
      <vt:lpstr>Tree Dependent Distributions</vt:lpstr>
      <vt:lpstr>Tree Dependent Distributions</vt:lpstr>
      <vt:lpstr>Example: Learning Distributions</vt:lpstr>
      <vt:lpstr>Example: Learning Distributions</vt:lpstr>
      <vt:lpstr>Example: Learning Distributions</vt:lpstr>
      <vt:lpstr>Example: Learning Distributions</vt:lpstr>
      <vt:lpstr>Example: Learning Distributions</vt:lpstr>
      <vt:lpstr>Example: Summary</vt:lpstr>
      <vt:lpstr>Learning Tree Dependent Distributions</vt:lpstr>
      <vt:lpstr>Learning Tree Dependent Distributions</vt:lpstr>
      <vt:lpstr>1. Distance Measure</vt:lpstr>
      <vt:lpstr>2. Ranking Dependencies</vt:lpstr>
      <vt:lpstr>Learning Tree Dependent Distributions</vt:lpstr>
      <vt:lpstr>Learning Tree Dependent Distributions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 Roth</dc:creator>
  <cp:lastModifiedBy>Mangipudi, Bhargav</cp:lastModifiedBy>
  <cp:revision>380</cp:revision>
  <cp:lastPrinted>1998-02-13T14:42:12Z</cp:lastPrinted>
  <dcterms:created xsi:type="dcterms:W3CDTF">1998-01-23T03:14:46Z</dcterms:created>
  <dcterms:modified xsi:type="dcterms:W3CDTF">2016-12-03T02:04:42Z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danr@cs.uiuc</vt:lpwstr>
  </property>
  <property fmtid="{D5CDD505-2E9C-101B-9397-08002B2CF9AE}" pid="8" name="HomePage">
    <vt:lpwstr>http://l2r.cs.uiuc.edu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C:\mystuff\CS346-98</vt:lpwstr>
  </property>
</Properties>
</file>