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2" r:id="rId1"/>
  </p:sldMasterIdLst>
  <p:notesMasterIdLst>
    <p:notesMasterId r:id="rId69"/>
  </p:notesMasterIdLst>
  <p:handoutMasterIdLst>
    <p:handoutMasterId r:id="rId70"/>
  </p:handoutMasterIdLst>
  <p:sldIdLst>
    <p:sldId id="786" r:id="rId2"/>
    <p:sldId id="660" r:id="rId3"/>
    <p:sldId id="692" r:id="rId4"/>
    <p:sldId id="663" r:id="rId5"/>
    <p:sldId id="693" r:id="rId6"/>
    <p:sldId id="694" r:id="rId7"/>
    <p:sldId id="695" r:id="rId8"/>
    <p:sldId id="696" r:id="rId9"/>
    <p:sldId id="697" r:id="rId10"/>
    <p:sldId id="703" r:id="rId11"/>
    <p:sldId id="704" r:id="rId12"/>
    <p:sldId id="705" r:id="rId13"/>
    <p:sldId id="699" r:id="rId14"/>
    <p:sldId id="728" r:id="rId15"/>
    <p:sldId id="700" r:id="rId16"/>
    <p:sldId id="701" r:id="rId17"/>
    <p:sldId id="702" r:id="rId18"/>
    <p:sldId id="746" r:id="rId19"/>
    <p:sldId id="747" r:id="rId20"/>
    <p:sldId id="779" r:id="rId21"/>
    <p:sldId id="780" r:id="rId22"/>
    <p:sldId id="725" r:id="rId23"/>
    <p:sldId id="706" r:id="rId24"/>
    <p:sldId id="734" r:id="rId25"/>
    <p:sldId id="749" r:id="rId26"/>
    <p:sldId id="750" r:id="rId27"/>
    <p:sldId id="751" r:id="rId28"/>
    <p:sldId id="752" r:id="rId29"/>
    <p:sldId id="753" r:id="rId30"/>
    <p:sldId id="754" r:id="rId31"/>
    <p:sldId id="767" r:id="rId32"/>
    <p:sldId id="768" r:id="rId33"/>
    <p:sldId id="787" r:id="rId34"/>
    <p:sldId id="790" r:id="rId35"/>
    <p:sldId id="791" r:id="rId36"/>
    <p:sldId id="792" r:id="rId37"/>
    <p:sldId id="793" r:id="rId38"/>
    <p:sldId id="794" r:id="rId39"/>
    <p:sldId id="795" r:id="rId40"/>
    <p:sldId id="797" r:id="rId41"/>
    <p:sldId id="796" r:id="rId42"/>
    <p:sldId id="735" r:id="rId43"/>
    <p:sldId id="806" r:id="rId44"/>
    <p:sldId id="736" r:id="rId45"/>
    <p:sldId id="737" r:id="rId46"/>
    <p:sldId id="738" r:id="rId47"/>
    <p:sldId id="742" r:id="rId48"/>
    <p:sldId id="744" r:id="rId49"/>
    <p:sldId id="743" r:id="rId50"/>
    <p:sldId id="745" r:id="rId51"/>
    <p:sldId id="788" r:id="rId52"/>
    <p:sldId id="776" r:id="rId53"/>
    <p:sldId id="777" r:id="rId54"/>
    <p:sldId id="778" r:id="rId55"/>
    <p:sldId id="798" r:id="rId56"/>
    <p:sldId id="799" r:id="rId57"/>
    <p:sldId id="800" r:id="rId58"/>
    <p:sldId id="801" r:id="rId59"/>
    <p:sldId id="802" r:id="rId60"/>
    <p:sldId id="805" r:id="rId61"/>
    <p:sldId id="803" r:id="rId62"/>
    <p:sldId id="804" r:id="rId63"/>
    <p:sldId id="769" r:id="rId64"/>
    <p:sldId id="770" r:id="rId65"/>
    <p:sldId id="771" r:id="rId66"/>
    <p:sldId id="775" r:id="rId67"/>
    <p:sldId id="781" r:id="rId68"/>
  </p:sldIdLst>
  <p:sldSz cx="9144000" cy="6858000" type="screen4x3"/>
  <p:notesSz cx="7150100" cy="9448800"/>
  <p:embeddedFontLst>
    <p:embeddedFont>
      <p:font typeface="Monotype Corsiva" panose="03010101010201010101" pitchFamily="66" charset="0"/>
      <p:italic r:id="rId71"/>
    </p:embeddedFon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Cambria Math" panose="02040503050406030204" pitchFamily="18" charset="0"/>
      <p:regular r:id="rId76"/>
    </p:embeddedFont>
    <p:embeddedFont>
      <p:font typeface="Helvetica" panose="020B0604020202020204" pitchFamily="34" charset="0"/>
      <p:regular r:id="rId77"/>
      <p:bold r:id="rId78"/>
      <p:italic r:id="rId79"/>
      <p:boldItalic r:id="rId80"/>
    </p:embeddedFont>
    <p:embeddedFont>
      <p:font typeface="SimSun" panose="02010600030101010101" pitchFamily="2" charset="-122"/>
      <p:regular r:id="rId81"/>
    </p:embeddedFont>
    <p:embeddedFont>
      <p:font typeface="Arial Narrow" panose="020B0606020202030204" pitchFamily="34" charset="0"/>
      <p:regular r:id="rId82"/>
      <p:bold r:id="rId83"/>
      <p:italic r:id="rId84"/>
      <p:boldItalic r:id="rId85"/>
    </p:embeddedFont>
    <p:embeddedFont>
      <p:font typeface="Tempus Sans ITC" panose="04020404030D07020202" pitchFamily="82" charset="0"/>
      <p:regular r:id="rId86"/>
    </p:embeddedFont>
    <p:embeddedFont>
      <p:font typeface="Lucida Calligraphy" panose="03010101010101010101" pitchFamily="66" charset="0"/>
      <p:regular r:id="rId87"/>
    </p:embeddedFont>
    <p:embeddedFont>
      <p:font typeface="新細明體" panose="020B0604020202020204" charset="-120"/>
      <p:regular r:id="rId88"/>
    </p:embeddedFont>
    <p:embeddedFont>
      <p:font typeface="cmsy10" panose="020B0604020202020204"/>
      <p:regular r:id="rId89"/>
    </p:embeddedFont>
    <p:embeddedFont>
      <p:font typeface="cmmi10" panose="020B0604020202020204"/>
      <p:regular r:id="rId90"/>
    </p:embeddedFont>
  </p:embeddedFontLst>
  <p:custDataLst>
    <p:tags r:id="rId9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6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CC99"/>
    <a:srgbClr val="CCFFCC"/>
    <a:srgbClr val="33CC33"/>
    <a:srgbClr val="A50021"/>
    <a:srgbClr val="9900CC"/>
    <a:srgbClr val="CC66FF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73" autoAdjust="0"/>
  </p:normalViewPr>
  <p:slideViewPr>
    <p:cSldViewPr>
      <p:cViewPr varScale="1">
        <p:scale>
          <a:sx n="103" d="100"/>
          <a:sy n="103" d="100"/>
        </p:scale>
        <p:origin x="765" y="57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920"/>
    </p:cViewPr>
  </p:sorterViewPr>
  <p:notesViewPr>
    <p:cSldViewPr>
      <p:cViewPr varScale="1">
        <p:scale>
          <a:sx n="55" d="100"/>
          <a:sy n="55" d="100"/>
        </p:scale>
        <p:origin x="-1698" y="-72"/>
      </p:cViewPr>
      <p:guideLst>
        <p:guide orient="horz" pos="2976"/>
        <p:guide pos="22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4.fntdata"/><Relationship Id="rId89" Type="http://schemas.openxmlformats.org/officeDocument/2006/relationships/font" Target="fonts/font1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font" Target="fonts/font20.fntdata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font" Target="fonts/font18.fntdata"/><Relationship Id="rId9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7.fntdata"/><Relationship Id="rId61" Type="http://schemas.openxmlformats.org/officeDocument/2006/relationships/slide" Target="slides/slide60.xml"/><Relationship Id="rId82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255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255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2FF79E24-0FF2-434C-B52C-3EB9F0AE30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55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89450"/>
            <a:ext cx="5241925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5725"/>
            <a:ext cx="3098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A0076F-EE82-4EFD-ACB2-7CBE88E13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21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E6DABB8-7532-47FE-B2C5-ADA471514A1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10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/>
              <a:t> Start thinking about how to write a program that will figure out whether my name has + or – next to 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24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7D695-26FC-446D-A8F6-57F6D8E0AB1F}" type="slidenum">
              <a:rPr lang="en-US"/>
              <a:pPr/>
              <a:t>12</a:t>
            </a:fld>
            <a:endParaRPr lang="en-US"/>
          </a:p>
        </p:txBody>
      </p:sp>
      <p:sp>
        <p:nvSpPr>
          <p:cNvPr id="113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Badges game</a:t>
            </a:r>
          </a:p>
          <a:p>
            <a:r>
              <a:rPr lang="en-US"/>
              <a:t> Don’t give me the answer</a:t>
            </a:r>
          </a:p>
          <a:p>
            <a:r>
              <a:rPr lang="en-US"/>
              <a:t> Start thinking about how to write a program that will figure out whether my name has + or – next to 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5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3AD76-E6DA-48C6-AB0E-B8B0ECF38333}" type="slidenum">
              <a:rPr lang="en-US"/>
              <a:pPr/>
              <a:t>20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3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EB5D8-D7F1-44A6-ACA4-214E2AEA7306}" type="slidenum">
              <a:rPr lang="en-US"/>
              <a:pPr/>
              <a:t>21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51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0128E-6BD0-43F3-BFC5-977B1F521970}" type="slidenum">
              <a:rPr lang="en-US"/>
              <a:pPr/>
              <a:t>22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A, B case:</a:t>
            </a:r>
          </a:p>
          <a:p>
            <a:r>
              <a:rPr lang="en-US"/>
              <a:t>If we choose A: the reduction is: 100/203 Ent(100,0) + 103/203 Ent(100,3) ~~ 0</a:t>
            </a:r>
          </a:p>
          <a:p>
            <a:r>
              <a:rPr lang="en-US"/>
              <a:t>If we choose B: the reduction is: 53/203 Ent(53,0) + 150/203 Ent(100,50) &gt;&gt; 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72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21679-CDD2-497D-A859-06C990D350A8}" type="slidenum">
              <a:rPr lang="en-US"/>
              <a:pPr/>
              <a:t>23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A9F1141-4A30-455F-B548-A4378DB490D0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1200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8895E-4040-4C71-9A01-EE09855192FC}" type="slidenum">
              <a:rPr lang="en-US"/>
              <a:pPr/>
              <a:t>25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CCDAC-C212-4A7B-89E8-4345A76040CB}" type="slidenum">
              <a:rPr lang="en-US"/>
              <a:pPr/>
              <a:t>26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54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C4383-2B4D-474B-9612-E128EC65CB69}" type="slidenum">
              <a:rPr lang="en-US"/>
              <a:pPr/>
              <a:t>27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2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55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9D907-13B5-4716-AFBD-5D5A0318A71D}" type="slidenum">
              <a:rPr lang="en-US"/>
              <a:pPr/>
              <a:t>28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8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53D3A-E33D-415F-A932-57649EBBE9EF}" type="slidenum">
              <a:rPr lang="en-US"/>
              <a:pPr/>
              <a:t>29</a:t>
            </a:fld>
            <a:endParaRPr lang="en-US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9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D1011-DA92-4B39-B243-353283B86AA8}" type="slidenum">
              <a:rPr lang="en-US"/>
              <a:pPr/>
              <a:t>30</a:t>
            </a:fld>
            <a:endParaRPr lang="en-US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8025"/>
            <a:ext cx="4725987" cy="3544888"/>
          </a:xfrm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9450"/>
            <a:ext cx="5241925" cy="4251325"/>
          </a:xfrm>
        </p:spPr>
        <p:txBody>
          <a:bodyPr lIns="97612" tIns="48806" rIns="97612" bIns="4880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10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1DDE5-25DD-4469-A88C-9E91C4B7B666}" type="slidenum">
              <a:rPr lang="en-US"/>
              <a:pPr/>
              <a:t>31</a:t>
            </a:fld>
            <a:endParaRPr lang="en-US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54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E0748-420B-451A-86B0-B919A6709D24}" type="slidenum">
              <a:rPr lang="en-US"/>
              <a:pPr/>
              <a:t>32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9C0B5-00B1-4A82-BB9F-B3E0D5E97B40}" type="slidenum">
              <a:rPr lang="en-US"/>
              <a:pPr/>
              <a:t>33</a:t>
            </a:fld>
            <a:endParaRPr lang="en-US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9AE35-7E1F-4C5F-AB08-3A781158685B}" type="slidenum">
              <a:rPr lang="en-US"/>
              <a:pPr/>
              <a:t>34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2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9AE35-7E1F-4C5F-AB08-3A781158685B}" type="slidenum">
              <a:rPr lang="en-US"/>
              <a:pPr/>
              <a:t>35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2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9AE35-7E1F-4C5F-AB08-3A781158685B}" type="slidenum">
              <a:rPr lang="en-US"/>
              <a:pPr/>
              <a:t>36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2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9AE35-7E1F-4C5F-AB08-3A781158685B}" type="slidenum">
              <a:rPr lang="en-US"/>
              <a:pPr/>
              <a:t>37</a:t>
            </a:fld>
            <a:endParaRPr 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08025"/>
            <a:ext cx="4724400" cy="3543300"/>
          </a:xfrm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87863"/>
            <a:ext cx="5241925" cy="4252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3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9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81BC2-8AE2-4D31-8A84-35737F083AD0}" type="slidenum">
              <a:rPr lang="en-US"/>
              <a:pPr/>
              <a:t>38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0217A-ADA4-4F6C-A4C2-64E3E3DC1BC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16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9CEA56-1647-4318-B1DB-64FC36FF7331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64083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85C3B-0C7D-4601-9152-34FED905A89F}" type="slidenum">
              <a:rPr lang="en-US"/>
              <a:pPr/>
              <a:t>43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problem of minimizing 0-1 loss is NP hard in the </a:t>
            </a:r>
            <a:r>
              <a:rPr lang="en-US" b="1" dirty="0" smtClean="0">
                <a:solidFill>
                  <a:srgbClr val="0000FF"/>
                </a:solidFill>
              </a:rPr>
              <a:t>non-separable</a:t>
            </a:r>
            <a:r>
              <a:rPr lang="en-US" dirty="0" smtClean="0"/>
              <a:t> case: </a:t>
            </a:r>
            <a:r>
              <a:rPr lang="da-DK" dirty="0"/>
              <a:t>(Ben-David, Simon et al. 2001).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5B5F836-77AF-4390-B8AD-E1F968748B3A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9647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061CE5A-6138-4C73-9EB8-CC82EC83ABAC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9978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EB29C6A-B7F4-4110-B146-F52B39A8C892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8543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E279E88-76D3-4B1E-B245-56BA82DFD32C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8293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37E791E-F7FB-42A9-9F42-73B904BF3264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Case of 4 points: If three of the points are on the same line, label the middle one differently that the others.</a:t>
            </a:r>
          </a:p>
          <a:p>
            <a:r>
              <a:rPr lang="en-US" dirty="0" smtClean="0"/>
              <a:t>O/w: no three on the same line.</a:t>
            </a:r>
          </a:p>
          <a:p>
            <a:r>
              <a:rPr lang="en-US" dirty="0" smtClean="0"/>
              <a:t>   - Form the convex hull. If all points are on it, label them +,-,+,- walking around the convex hull</a:t>
            </a:r>
          </a:p>
          <a:p>
            <a:r>
              <a:rPr lang="en-US" dirty="0" smtClean="0"/>
              <a:t>   - if one is inside the convex hull, label it + and the rest –</a:t>
            </a:r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644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BD705E3-B755-42F9-8DC2-14ACF26A40FE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511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DD1B-9723-4E3D-868E-30DBCA3150E9}" type="slidenum">
              <a:rPr lang="en-US"/>
              <a:pPr/>
              <a:t>4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46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602354-FA37-4AA1-A016-0BF1307211B1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02131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66329-A4AA-4CA8-B9AD-F5BBDE20A470}" type="slidenum">
              <a:rPr lang="en-US"/>
              <a:pPr/>
              <a:t>51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52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65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55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61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99FB2-2C68-4535-B994-1B72A8D2C270}" type="slidenum">
              <a:rPr lang="en-US"/>
              <a:pPr/>
              <a:t>56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722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57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33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380DA-3952-4FCD-99BF-0DA862EEFF7C}" type="slidenum">
              <a:rPr lang="en-US"/>
              <a:pPr/>
              <a:t>58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FD7A5-AF9A-4307-9593-B14F1CABF72E}" type="slidenum">
              <a:rPr lang="en-US"/>
              <a:pPr/>
              <a:t>59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228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02562-DDE6-4C7B-BBEE-AC225807AC09}" type="slidenum">
              <a:rPr lang="en-US"/>
              <a:pPr/>
              <a:t>60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60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0ECF-A22A-43FA-9008-412250D6FE07}" type="slidenum">
              <a:rPr lang="en-US"/>
              <a:pPr/>
              <a:t>61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DD1B-9723-4E3D-868E-30DBCA3150E9}" type="slidenum">
              <a:rPr lang="en-US"/>
              <a:pPr/>
              <a:t>5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865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20ECF-A22A-43FA-9008-412250D6FE07}" type="slidenum">
              <a:rPr lang="en-US"/>
              <a:pPr/>
              <a:t>62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307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9C0B5-00B1-4A82-BB9F-B3E0D5E97B40}" type="slidenum">
              <a:rPr lang="en-US"/>
              <a:pPr/>
              <a:t>63</a:t>
            </a:fld>
            <a:endParaRPr lang="en-US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9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662" indent="-2964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5634" indent="-2371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9887" indent="-2371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4141" indent="-23712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846C9B-D697-4206-A9BD-5D961CD6DBCA}" type="slidenum">
              <a:rPr lang="en-US"/>
              <a:pPr eaLnBrk="1" hangingPunct="1"/>
              <a:t>66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9613"/>
            <a:ext cx="4724400" cy="35433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347" y="4489822"/>
            <a:ext cx="5243407" cy="4248679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6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DD1B-9723-4E3D-868E-30DBCA3150E9}" type="slidenum">
              <a:rPr lang="en-US"/>
              <a:pPr/>
              <a:t>6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89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DD1B-9723-4E3D-868E-30DBCA3150E9}" type="slidenum">
              <a:rPr lang="en-US"/>
              <a:pPr/>
              <a:t>7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4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DD1B-9723-4E3D-868E-30DBCA3150E9}" type="slidenum">
              <a:rPr lang="en-US"/>
              <a:pPr/>
              <a:t>8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35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5DD1B-9723-4E3D-868E-30DBCA3150E9}" type="slidenum">
              <a:rPr lang="en-US"/>
              <a:pPr/>
              <a:t>9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6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5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8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3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8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4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3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0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7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4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3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7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2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7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9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1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5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5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5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5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4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7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0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2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0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3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2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4"/>
          <p:cNvSpPr txBox="1">
            <a:spLocks/>
          </p:cNvSpPr>
          <p:nvPr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none" dirty="0" smtClean="0"/>
              <a:t>Midterm</a:t>
            </a:r>
            <a:r>
              <a:rPr lang="en-US" u="none" baseline="0" dirty="0" smtClean="0"/>
              <a:t> Review		</a:t>
            </a:r>
            <a:r>
              <a:rPr lang="en-US" u="none" dirty="0" smtClean="0"/>
              <a:t>	CS446 Fall ’16</a:t>
            </a:r>
          </a:p>
          <a:p>
            <a:pPr algn="l"/>
            <a:r>
              <a:rPr lang="en-US" u="none" dirty="0" smtClean="0"/>
              <a:t>				</a:t>
            </a:r>
            <a:endParaRPr lang="en-US" u="none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5" y="-4001292"/>
            <a:ext cx="1143001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u="none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8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1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94" r:id="rId18"/>
    <p:sldLayoutId id="2147483695" r:id="rId19"/>
    <p:sldLayoutId id="2147483697" r:id="rId20"/>
    <p:sldLayoutId id="2147483698" r:id="rId21"/>
    <p:sldLayoutId id="2147483699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Blip>
          <a:blip r:embed="rId3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5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7" Type="http://schemas.openxmlformats.org/officeDocument/2006/relationships/image" Target="../media/image4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3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08-LecSvm-dual.pd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6.wmf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35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6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2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exam on Tuesday 10/25</a:t>
            </a:r>
          </a:p>
          <a:p>
            <a:pPr lvl="1"/>
            <a:r>
              <a:rPr lang="en-US" dirty="0" smtClean="0"/>
              <a:t>Closed books;  in class; ~4 questions</a:t>
            </a:r>
          </a:p>
          <a:p>
            <a:pPr lvl="1"/>
            <a:r>
              <a:rPr lang="en-US" dirty="0" smtClean="0"/>
              <a:t>All the material covered before the midterm</a:t>
            </a:r>
          </a:p>
          <a:p>
            <a:pPr lvl="1"/>
            <a:r>
              <a:rPr lang="en-US" dirty="0" smtClean="0"/>
              <a:t>Go over practice midterms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029B29-82E4-4F5C-85B7-34A71E9AF7E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1675445"/>
            <a:ext cx="1219200" cy="338554"/>
          </a:xfrm>
          <a:prstGeom prst="rect">
            <a:avLst/>
          </a:prstGeom>
          <a:solidFill>
            <a:srgbClr val="FFFF99"/>
          </a:solidFill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u="none" dirty="0" smtClean="0">
                <a:solidFill>
                  <a:srgbClr val="FF0000"/>
                </a:solidFill>
                <a:latin typeface="+mn-lt"/>
              </a:rPr>
              <a:t>Questions?</a:t>
            </a:r>
            <a:endParaRPr lang="en-US" sz="1600" u="none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928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 lIns="91429" tIns="45714" rIns="91429" bIns="45714" anchor="t"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Key Issues in Machine Learning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1429" tIns="45714" rIns="91429" bIns="45714"/>
          <a:lstStyle/>
          <a:p>
            <a:pPr marL="457200" indent="-457200">
              <a:lnSpc>
                <a:spcPct val="80000"/>
              </a:lnSpc>
            </a:pPr>
            <a:r>
              <a:rPr lang="en-US" sz="2400" smtClean="0"/>
              <a:t>Modeling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000" b="0" smtClean="0"/>
              <a:t>How to formulate application problems as machine learning problems ?  How to represent the data?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000" b="0" smtClean="0"/>
              <a:t>Learning Protocols (where is the data &amp; labels coming from?) </a:t>
            </a:r>
          </a:p>
          <a:p>
            <a:pPr marL="838200" lvl="1" indent="-381000">
              <a:lnSpc>
                <a:spcPct val="80000"/>
              </a:lnSpc>
            </a:pPr>
            <a:endParaRPr lang="en-US" sz="2000" b="0" smtClean="0"/>
          </a:p>
          <a:p>
            <a:pPr marL="457200" indent="-457200">
              <a:lnSpc>
                <a:spcPct val="80000"/>
              </a:lnSpc>
            </a:pPr>
            <a:r>
              <a:rPr lang="en-US" sz="2400" smtClean="0"/>
              <a:t>Representation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000" b="0" smtClean="0"/>
              <a:t>What are good hypothesis spaces ?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000" b="0" smtClean="0"/>
              <a:t>Any rigorous way to find these? Any general approach?</a:t>
            </a:r>
          </a:p>
          <a:p>
            <a:pPr marL="457200" indent="-457200">
              <a:lnSpc>
                <a:spcPct val="80000"/>
              </a:lnSpc>
            </a:pPr>
            <a:endParaRPr lang="en-US" sz="2000" smtClean="0">
              <a:solidFill>
                <a:srgbClr val="3333FF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400" smtClean="0"/>
              <a:t> Algorithms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000" b="0" smtClean="0"/>
              <a:t>What are good algorithms?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000" b="0" smtClean="0"/>
              <a:t>How do we define success?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000" b="0" smtClean="0"/>
              <a:t>Generalization Vs. over fitting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000" b="0" smtClean="0"/>
              <a:t>The computational problem</a:t>
            </a:r>
          </a:p>
          <a:p>
            <a:pPr marL="457200" indent="-457200">
              <a:lnSpc>
                <a:spcPct val="80000"/>
              </a:lnSpc>
            </a:pPr>
            <a:endParaRPr lang="en-US" sz="2000" dirty="0">
              <a:solidFill>
                <a:srgbClr val="3333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supervised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our </a:t>
            </a:r>
            <a:r>
              <a:rPr lang="en-US" dirty="0" smtClean="0">
                <a:solidFill>
                  <a:srgbClr val="FF9900"/>
                </a:solidFill>
              </a:rPr>
              <a:t>instance space?</a:t>
            </a:r>
          </a:p>
          <a:p>
            <a:pPr lvl="1"/>
            <a:r>
              <a:rPr lang="en-US" dirty="0" smtClean="0"/>
              <a:t>Gloss: What kind of features are we using?</a:t>
            </a:r>
          </a:p>
          <a:p>
            <a:r>
              <a:rPr lang="en-US" dirty="0" smtClean="0"/>
              <a:t>What is our </a:t>
            </a:r>
            <a:r>
              <a:rPr lang="en-US" dirty="0" smtClean="0">
                <a:solidFill>
                  <a:srgbClr val="FF9900"/>
                </a:solidFill>
              </a:rPr>
              <a:t>label space?</a:t>
            </a:r>
          </a:p>
          <a:p>
            <a:pPr lvl="1"/>
            <a:r>
              <a:rPr lang="en-US" dirty="0"/>
              <a:t>Gloss: </a:t>
            </a:r>
            <a:r>
              <a:rPr lang="en-US" dirty="0" smtClean="0"/>
              <a:t>What kind of learning task are we dealing with?</a:t>
            </a:r>
          </a:p>
          <a:p>
            <a:r>
              <a:rPr lang="en-US" dirty="0" smtClean="0"/>
              <a:t>What is our </a:t>
            </a:r>
            <a:r>
              <a:rPr lang="en-US" dirty="0" smtClean="0">
                <a:solidFill>
                  <a:srgbClr val="FF9900"/>
                </a:solidFill>
              </a:rPr>
              <a:t>hypothesis space?</a:t>
            </a:r>
          </a:p>
          <a:p>
            <a:pPr lvl="1"/>
            <a:r>
              <a:rPr lang="en-US" dirty="0"/>
              <a:t>Gloss: </a:t>
            </a:r>
            <a:r>
              <a:rPr lang="en-US" dirty="0" smtClean="0"/>
              <a:t>What kind of model are we learning?</a:t>
            </a:r>
          </a:p>
          <a:p>
            <a:r>
              <a:rPr lang="en-US" dirty="0"/>
              <a:t>What </a:t>
            </a:r>
            <a:r>
              <a:rPr lang="en-US" dirty="0">
                <a:solidFill>
                  <a:srgbClr val="FF9900"/>
                </a:solidFill>
              </a:rPr>
              <a:t>learning algorithm </a:t>
            </a:r>
            <a:r>
              <a:rPr lang="en-US" dirty="0"/>
              <a:t>do we use?</a:t>
            </a:r>
          </a:p>
          <a:p>
            <a:pPr lvl="1"/>
            <a:r>
              <a:rPr lang="en-US" dirty="0"/>
              <a:t>Gloss: </a:t>
            </a:r>
            <a:r>
              <a:rPr lang="en-US" dirty="0" smtClean="0"/>
              <a:t>How do we learn the model from the labeled data?</a:t>
            </a:r>
          </a:p>
          <a:p>
            <a:pPr marL="0" indent="-400050">
              <a:buNone/>
            </a:pPr>
            <a:r>
              <a:rPr lang="en-US" dirty="0"/>
              <a:t>(</a:t>
            </a:r>
            <a:r>
              <a:rPr lang="en-US" dirty="0" smtClean="0"/>
              <a:t>What </a:t>
            </a:r>
            <a:r>
              <a:rPr lang="en-US" dirty="0"/>
              <a:t>is our </a:t>
            </a:r>
            <a:r>
              <a:rPr lang="en-US" dirty="0" smtClean="0">
                <a:solidFill>
                  <a:srgbClr val="FF9900"/>
                </a:solidFill>
              </a:rPr>
              <a:t>loss function</a:t>
            </a:r>
            <a:r>
              <a:rPr lang="en-US" dirty="0" smtClean="0"/>
              <a:t>/evaluation metric?)</a:t>
            </a:r>
          </a:p>
          <a:p>
            <a:pPr lvl="1"/>
            <a:r>
              <a:rPr lang="en-US" dirty="0" smtClean="0"/>
              <a:t>Gloss</a:t>
            </a:r>
            <a:r>
              <a:rPr lang="en-US" dirty="0"/>
              <a:t>: </a:t>
            </a:r>
            <a:r>
              <a:rPr lang="en-US" dirty="0" smtClean="0"/>
              <a:t>How do we measure success?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9" tIns="45714" rIns="91429" bIns="45714" anchor="t"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Terminology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1429" tIns="45714" rIns="91429" bIns="45714"/>
          <a:lstStyle/>
          <a:p>
            <a:pPr marL="457200" indent="-457200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</a:rPr>
              <a:t>Target function (concept): </a:t>
            </a:r>
            <a:r>
              <a:rPr lang="en-US" sz="2000" dirty="0">
                <a:solidFill>
                  <a:srgbClr val="000066"/>
                </a:solidFill>
              </a:rPr>
              <a:t>The true function f :X </a:t>
            </a:r>
            <a:r>
              <a:rPr lang="en-US" sz="2000" dirty="0">
                <a:solidFill>
                  <a:srgbClr val="000066"/>
                </a:solidFill>
                <a:sym typeface="Wingdings" pitchFamily="2" charset="2"/>
              </a:rPr>
              <a:t>{…Labels…}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</a:rPr>
              <a:t>Concept:  </a:t>
            </a:r>
            <a:r>
              <a:rPr lang="en-US" sz="2000" dirty="0">
                <a:solidFill>
                  <a:srgbClr val="000066"/>
                </a:solidFill>
              </a:rPr>
              <a:t>Boolean function.  Example for which f (x)= 1 are </a:t>
            </a:r>
            <a:r>
              <a:rPr lang="en-US" sz="2000" dirty="0">
                <a:solidFill>
                  <a:srgbClr val="0000FF"/>
                </a:solidFill>
              </a:rPr>
              <a:t>positive</a:t>
            </a:r>
            <a:r>
              <a:rPr lang="en-US" sz="2000" dirty="0">
                <a:solidFill>
                  <a:srgbClr val="000066"/>
                </a:solidFill>
              </a:rPr>
              <a:t> examples; those for which  f (x)= 0 are </a:t>
            </a:r>
            <a:r>
              <a:rPr lang="en-US" sz="2000" dirty="0">
                <a:solidFill>
                  <a:srgbClr val="0000FF"/>
                </a:solidFill>
              </a:rPr>
              <a:t>negative</a:t>
            </a:r>
            <a:r>
              <a:rPr lang="en-US" sz="2000" dirty="0">
                <a:solidFill>
                  <a:srgbClr val="000066"/>
                </a:solidFill>
              </a:rPr>
              <a:t> examples (instances)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rgbClr val="000066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</a:rPr>
              <a:t>Hypothesis: </a:t>
            </a:r>
            <a:r>
              <a:rPr lang="en-US" sz="2000" dirty="0">
                <a:solidFill>
                  <a:srgbClr val="000066"/>
                </a:solidFill>
              </a:rPr>
              <a:t>A proposed function h, believed to be similar to f. The output of our learning algorithm. </a:t>
            </a:r>
            <a:r>
              <a:rPr lang="en-US" sz="2000" dirty="0"/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</a:rPr>
              <a:t>Hypothesis space: </a:t>
            </a:r>
            <a:r>
              <a:rPr lang="en-US" sz="2000" dirty="0">
                <a:solidFill>
                  <a:srgbClr val="000066"/>
                </a:solidFill>
              </a:rPr>
              <a:t>The space of all hypotheses that can, in principle, be output by the learning algorithm.</a:t>
            </a:r>
          </a:p>
          <a:p>
            <a:pPr marL="457200" indent="-457200">
              <a:lnSpc>
                <a:spcPct val="90000"/>
              </a:lnSpc>
            </a:pPr>
            <a:endParaRPr lang="en-US" sz="2000" dirty="0">
              <a:solidFill>
                <a:srgbClr val="000066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</a:rPr>
              <a:t>Classifier: </a:t>
            </a:r>
            <a:r>
              <a:rPr lang="en-US" sz="2000" dirty="0">
                <a:solidFill>
                  <a:srgbClr val="000066"/>
                </a:solidFill>
              </a:rPr>
              <a:t>A discrete valued function produced by the learning algorithm. The possible value of f: {1,2,…K} are the classes or </a:t>
            </a:r>
            <a:r>
              <a:rPr lang="en-US" sz="2000" dirty="0">
                <a:solidFill>
                  <a:srgbClr val="0000FF"/>
                </a:solidFill>
              </a:rPr>
              <a:t>class labels</a:t>
            </a:r>
            <a:r>
              <a:rPr lang="en-US" sz="2000" dirty="0">
                <a:solidFill>
                  <a:srgbClr val="000066"/>
                </a:solidFill>
              </a:rPr>
              <a:t>. (In most algorithms the classifier will actually return a real valued function that we’ll have to interpret</a:t>
            </a:r>
            <a:r>
              <a:rPr lang="en-US" sz="2000" dirty="0" smtClean="0">
                <a:solidFill>
                  <a:srgbClr val="000066"/>
                </a:solidFill>
              </a:rPr>
              <a:t>).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66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</a:rPr>
              <a:t>Training examples: </a:t>
            </a:r>
            <a:r>
              <a:rPr lang="en-US" sz="2000" dirty="0">
                <a:solidFill>
                  <a:srgbClr val="000066"/>
                </a:solidFill>
              </a:rPr>
              <a:t>A set of examples of the form {(x, f (x))} </a:t>
            </a:r>
          </a:p>
          <a:p>
            <a:pPr marL="457200" indent="-457200">
              <a:lnSpc>
                <a:spcPct val="90000"/>
              </a:lnSpc>
            </a:pP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231536" y="1299355"/>
            <a:ext cx="3318299" cy="4965977"/>
          </a:xfrm>
          <a:prstGeom prst="roundRect">
            <a:avLst>
              <a:gd name="adj" fmla="val 7897"/>
            </a:avLst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rtlCol="0" anchor="t" anchorCtr="1"/>
          <a:lstStyle/>
          <a:p>
            <a:pPr algn="ctr"/>
            <a:r>
              <a:rPr lang="en-US" sz="3600" dirty="0" smtClean="0"/>
              <a:t>Output</a:t>
            </a:r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y∈ </a:t>
            </a:r>
            <a:r>
              <a:rPr lang="en-US" sz="3600" b="1" dirty="0">
                <a:latin typeface="Lucida Calligraphy"/>
                <a:cs typeface="Lucida Calligraphy"/>
              </a:rPr>
              <a:t>Y</a:t>
            </a:r>
            <a:endParaRPr lang="en-US" sz="3600" b="1" dirty="0" smtClean="0">
              <a:latin typeface="Lucida Calligraphy"/>
              <a:cs typeface="Lucida Calligraphy"/>
            </a:endParaRP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An item </a:t>
            </a:r>
            <a:r>
              <a:rPr lang="en-US" sz="3200" b="1" dirty="0" smtClean="0"/>
              <a:t>y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drawn from a </a:t>
            </a:r>
            <a:r>
              <a:rPr lang="en-US" sz="3200" dirty="0" smtClean="0">
                <a:solidFill>
                  <a:srgbClr val="C00000"/>
                </a:solidFill>
              </a:rPr>
              <a:t>label space </a:t>
            </a:r>
            <a:r>
              <a:rPr lang="en-US" sz="3200" b="1" dirty="0" smtClean="0">
                <a:solidFill>
                  <a:srgbClr val="C00000"/>
                </a:solidFill>
                <a:latin typeface="Lucida Calligraphy"/>
                <a:cs typeface="Lucida Calligraphy"/>
              </a:rPr>
              <a:t>Y</a:t>
            </a:r>
            <a:endParaRPr lang="en-US" sz="3200" dirty="0">
              <a:solidFill>
                <a:srgbClr val="C00000"/>
              </a:solidFill>
              <a:latin typeface="Lucida Calligraphy"/>
              <a:cs typeface="Lucida Calligraphy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3426" y="1299355"/>
            <a:ext cx="3318299" cy="4965977"/>
          </a:xfrm>
          <a:prstGeom prst="roundRect">
            <a:avLst>
              <a:gd name="adj" fmla="val 7897"/>
            </a:avLst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rtlCol="0" anchor="t" anchorCtr="1"/>
          <a:lstStyle/>
          <a:p>
            <a:pPr algn="ctr"/>
            <a:r>
              <a:rPr lang="en-US" sz="3600" dirty="0" smtClean="0"/>
              <a:t>Input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x</a:t>
            </a:r>
            <a:r>
              <a:rPr lang="en-US" sz="3600" dirty="0" smtClean="0"/>
              <a:t>∈ </a:t>
            </a:r>
            <a:r>
              <a:rPr lang="en-US" sz="3600" b="1" dirty="0" smtClean="0">
                <a:latin typeface="Lucida Calligraphy"/>
                <a:cs typeface="Lucida Calligraphy"/>
              </a:rPr>
              <a:t>X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200" dirty="0" smtClean="0"/>
              <a:t>An item </a:t>
            </a:r>
            <a:r>
              <a:rPr lang="en-US" sz="3200" b="1" dirty="0" smtClean="0"/>
              <a:t>x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drawn from an </a:t>
            </a:r>
            <a:r>
              <a:rPr lang="en-US" sz="3200" dirty="0" smtClean="0">
                <a:solidFill>
                  <a:srgbClr val="C00000"/>
                </a:solidFill>
              </a:rPr>
              <a:t>instance space </a:t>
            </a:r>
            <a:r>
              <a:rPr lang="en-US" sz="3200" b="1" dirty="0" smtClean="0">
                <a:solidFill>
                  <a:srgbClr val="C00000"/>
                </a:solidFill>
                <a:latin typeface="Lucida Calligraphy"/>
                <a:cs typeface="Lucida Calligraphy"/>
              </a:rPr>
              <a:t>X</a:t>
            </a:r>
            <a:endParaRPr lang="en-US" sz="3200" b="1" dirty="0">
              <a:solidFill>
                <a:srgbClr val="C00000"/>
              </a:solidFill>
              <a:latin typeface="Lucida Calligraphy"/>
              <a:cs typeface="Lucida Calligraphy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13612" y="2881410"/>
            <a:ext cx="3193143" cy="1659956"/>
          </a:xfrm>
          <a:prstGeom prst="rightArrow">
            <a:avLst>
              <a:gd name="adj1" fmla="val 62469"/>
              <a:gd name="adj2" fmla="val 40368"/>
            </a:avLst>
          </a:prstGeom>
          <a:solidFill>
            <a:schemeClr val="accent4"/>
          </a:solidFill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/>
              <a:t>Learned Model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y </a:t>
            </a:r>
            <a:r>
              <a:rPr lang="en-US" sz="3200" dirty="0" smtClean="0"/>
              <a:t>= g(</a:t>
            </a:r>
            <a:r>
              <a:rPr lang="en-US" sz="3200" b="1" dirty="0" smtClean="0"/>
              <a:t>x</a:t>
            </a:r>
            <a:r>
              <a:rPr lang="en-US" sz="3200" dirty="0" smtClean="0"/>
              <a:t>)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Protocol: Supervised learning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113612" y="1417638"/>
            <a:ext cx="3193143" cy="1659956"/>
          </a:xfrm>
          <a:prstGeom prst="rightArrow">
            <a:avLst>
              <a:gd name="adj1" fmla="val 62469"/>
              <a:gd name="adj2" fmla="val 40368"/>
            </a:avLst>
          </a:prstGeom>
          <a:solidFill>
            <a:schemeClr val="bg1"/>
          </a:solidFill>
          <a:ln w="53975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/>
              <a:t>Target function</a:t>
            </a:r>
          </a:p>
          <a:p>
            <a:pPr algn="ctr"/>
            <a:r>
              <a:rPr lang="en-US" sz="3200" b="1" dirty="0" smtClean="0"/>
              <a:t>y </a:t>
            </a:r>
            <a:r>
              <a:rPr lang="en-US" sz="3200" dirty="0" smtClean="0"/>
              <a:t>= f(</a:t>
            </a:r>
            <a:r>
              <a:rPr lang="en-US" sz="3200" b="1" dirty="0" smtClean="0"/>
              <a:t>x</a:t>
            </a:r>
            <a:r>
              <a:rPr lang="en-US" sz="3200" dirty="0" smtClean="0"/>
              <a:t>)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21938-476A-4922-BE24-3B8F6A2854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i.i.d</a:t>
            </a:r>
            <a:r>
              <a:rPr lang="en-US" dirty="0" smtClean="0"/>
              <a:t>. assumption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265237"/>
            <a:ext cx="7162800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Training and test items are </a:t>
            </a:r>
            <a:r>
              <a:rPr lang="en-US" dirty="0" smtClean="0">
                <a:solidFill>
                  <a:srgbClr val="C00000"/>
                </a:solidFill>
              </a:rPr>
              <a:t>independently and identically distributed (</a:t>
            </a:r>
            <a:r>
              <a:rPr lang="en-US" dirty="0" err="1" smtClean="0">
                <a:solidFill>
                  <a:srgbClr val="C00000"/>
                </a:solidFill>
              </a:rPr>
              <a:t>i.i.d</a:t>
            </a:r>
            <a:r>
              <a:rPr lang="en-US" dirty="0" smtClean="0">
                <a:solidFill>
                  <a:srgbClr val="C00000"/>
                </a:solidFill>
              </a:rPr>
              <a:t>.)</a:t>
            </a:r>
            <a:r>
              <a:rPr lang="en-US" dirty="0" smtClean="0"/>
              <a:t>: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There is a distribution </a:t>
            </a:r>
            <a:r>
              <a:rPr lang="en-US" sz="2400" i="1" dirty="0">
                <a:cs typeface="Lucida Calligraphy"/>
              </a:rPr>
              <a:t>P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X, </a:t>
            </a:r>
            <a:r>
              <a:rPr lang="en-US" sz="2400" dirty="0">
                <a:cs typeface="Lucida Calligraphy"/>
              </a:rPr>
              <a:t>Y</a:t>
            </a:r>
            <a:r>
              <a:rPr lang="en-US" sz="2400" dirty="0" smtClean="0">
                <a:cs typeface="Lucida Calligraphy"/>
              </a:rPr>
              <a:t>) from which the data </a:t>
            </a:r>
            <a:r>
              <a:rPr lang="en-US" sz="2400" dirty="0">
                <a:latin typeface="Lucida Calligraphy"/>
                <a:cs typeface="Lucida Calligraphy"/>
              </a:rPr>
              <a:t>D </a:t>
            </a:r>
            <a:r>
              <a:rPr lang="en-US" sz="2400" dirty="0">
                <a:cs typeface="Lucida Calligraphy"/>
              </a:rPr>
              <a:t>= {(</a:t>
            </a:r>
            <a:r>
              <a:rPr lang="en-US" sz="2400" b="1" dirty="0">
                <a:cs typeface="Lucida Calligraphy"/>
              </a:rPr>
              <a:t>x</a:t>
            </a:r>
            <a:r>
              <a:rPr lang="en-US" sz="2400" dirty="0">
                <a:cs typeface="Lucida Calligraphy"/>
              </a:rPr>
              <a:t>, y)</a:t>
            </a:r>
            <a:r>
              <a:rPr lang="en-US" sz="2400" dirty="0" smtClean="0">
                <a:cs typeface="Lucida Calligraphy"/>
              </a:rPr>
              <a:t>} is generated.</a:t>
            </a:r>
            <a:endParaRPr lang="en-US" sz="2400" dirty="0" smtClean="0"/>
          </a:p>
          <a:p>
            <a:pPr lvl="2">
              <a:spcAft>
                <a:spcPts val="600"/>
              </a:spcAft>
            </a:pPr>
            <a:r>
              <a:rPr lang="en-US" dirty="0" smtClean="0">
                <a:cs typeface="Lucida Calligraphy"/>
              </a:rPr>
              <a:t>Sometimes it’s useful to rewrite 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, Y) as 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)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(Y|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)</a:t>
            </a:r>
            <a:br>
              <a:rPr lang="en-US" dirty="0" smtClean="0">
                <a:cs typeface="Lucida Calligraphy"/>
              </a:rPr>
            </a:br>
            <a:r>
              <a:rPr lang="en-US" dirty="0" smtClean="0">
                <a:cs typeface="Lucida Calligraphy"/>
              </a:rPr>
              <a:t>Usually </a:t>
            </a:r>
            <a:r>
              <a:rPr lang="en-US" i="1" dirty="0" smtClean="0">
                <a:cs typeface="Lucida Calligraphy"/>
              </a:rPr>
              <a:t>P</a:t>
            </a:r>
            <a:r>
              <a:rPr lang="en-US" dirty="0" smtClean="0">
                <a:cs typeface="Lucida Calligraphy"/>
              </a:rPr>
              <a:t>(</a:t>
            </a:r>
            <a:r>
              <a:rPr lang="en-US" b="1" dirty="0" smtClean="0">
                <a:cs typeface="Lucida Calligraphy"/>
              </a:rPr>
              <a:t>X</a:t>
            </a:r>
            <a:r>
              <a:rPr lang="en-US" dirty="0" smtClean="0">
                <a:cs typeface="Lucida Calligraphy"/>
              </a:rPr>
              <a:t>, Y) is unknown to us (we just know it exists)</a:t>
            </a:r>
            <a:endParaRPr lang="en-US" sz="2400" dirty="0">
              <a:cs typeface="Lucida Calligraphy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Lucida Calligraphy"/>
              </a:rPr>
              <a:t>Training </a:t>
            </a:r>
            <a:r>
              <a:rPr lang="en-US" sz="2400" dirty="0">
                <a:cs typeface="Lucida Calligraphy"/>
              </a:rPr>
              <a:t>and test data are </a:t>
            </a:r>
            <a:r>
              <a:rPr lang="en-US" sz="2400" dirty="0" smtClean="0">
                <a:cs typeface="Lucida Calligraphy"/>
              </a:rPr>
              <a:t>samples drawn </a:t>
            </a:r>
            <a:r>
              <a:rPr lang="en-US" sz="2400" dirty="0">
                <a:cs typeface="Lucida Calligraphy"/>
              </a:rPr>
              <a:t>from the </a:t>
            </a:r>
            <a:r>
              <a:rPr lang="en-US" sz="2400" i="1" dirty="0">
                <a:cs typeface="Lucida Calligraphy"/>
              </a:rPr>
              <a:t>same</a:t>
            </a:r>
            <a:r>
              <a:rPr lang="en-US" sz="2400" dirty="0">
                <a:cs typeface="Lucida Calligraphy"/>
              </a:rPr>
              <a:t> </a:t>
            </a:r>
            <a:r>
              <a:rPr lang="en-US" sz="2400" i="1" dirty="0">
                <a:cs typeface="Lucida Calligraphy"/>
              </a:rPr>
              <a:t>P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X, </a:t>
            </a:r>
            <a:r>
              <a:rPr lang="en-US" sz="2400" dirty="0">
                <a:cs typeface="Lucida Calligraphy"/>
              </a:rPr>
              <a:t>Y</a:t>
            </a:r>
            <a:r>
              <a:rPr lang="en-US" sz="2400" dirty="0" smtClean="0">
                <a:cs typeface="Lucida Calligraphy"/>
              </a:rPr>
              <a:t>): they are </a:t>
            </a:r>
            <a:r>
              <a:rPr lang="en-US" sz="2400" dirty="0" smtClean="0">
                <a:solidFill>
                  <a:srgbClr val="C00000"/>
                </a:solidFill>
                <a:cs typeface="Lucida Calligraphy"/>
              </a:rPr>
              <a:t>identically distributed</a:t>
            </a:r>
            <a:endParaRPr lang="en-US" sz="2400" dirty="0">
              <a:solidFill>
                <a:srgbClr val="C00000"/>
              </a:solidFill>
              <a:cs typeface="Lucida Calligraphy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cs typeface="Lucida Calligraphy"/>
              </a:rPr>
              <a:t>Each 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</a:t>
            </a:r>
            <a:r>
              <a:rPr lang="en-US" sz="2400" dirty="0">
                <a:cs typeface="Lucida Calligraphy"/>
              </a:rPr>
              <a:t>, y) is drawn </a:t>
            </a:r>
            <a:r>
              <a:rPr lang="en-US" sz="2400" dirty="0">
                <a:solidFill>
                  <a:srgbClr val="C00000"/>
                </a:solidFill>
                <a:cs typeface="Lucida Calligraphy"/>
              </a:rPr>
              <a:t>independently</a:t>
            </a:r>
            <a:r>
              <a:rPr lang="en-US" sz="2400" dirty="0">
                <a:cs typeface="Lucida Calligraphy"/>
              </a:rPr>
              <a:t> from </a:t>
            </a:r>
            <a:r>
              <a:rPr lang="en-US" sz="2400" i="1" dirty="0">
                <a:cs typeface="Lucida Calligraphy"/>
              </a:rPr>
              <a:t>P</a:t>
            </a:r>
            <a:r>
              <a:rPr lang="en-US" sz="2400" dirty="0">
                <a:cs typeface="Lucida Calligraphy"/>
              </a:rPr>
              <a:t>(</a:t>
            </a:r>
            <a:r>
              <a:rPr lang="en-US" sz="2400" b="1" dirty="0">
                <a:cs typeface="Lucida Calligraphy"/>
              </a:rPr>
              <a:t>X, </a:t>
            </a:r>
            <a:r>
              <a:rPr lang="en-US" sz="2400" dirty="0">
                <a:cs typeface="Lucida Calligraphy"/>
              </a:rPr>
              <a:t>Y</a:t>
            </a:r>
            <a:r>
              <a:rPr lang="en-US" sz="2400" dirty="0" smtClean="0">
                <a:cs typeface="Lucida Calligraphy"/>
              </a:rPr>
              <a:t>)</a:t>
            </a:r>
            <a:endParaRPr lang="en-US" sz="2400" dirty="0">
              <a:cs typeface="Lucida Calligraphy"/>
            </a:endParaRPr>
          </a:p>
          <a:p>
            <a:pPr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Supervised learning: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5410200"/>
            <a:ext cx="7162800" cy="1140744"/>
          </a:xfrm>
        </p:spPr>
        <p:txBody>
          <a:bodyPr/>
          <a:lstStyle/>
          <a:p>
            <a:r>
              <a:rPr lang="en-US" dirty="0"/>
              <a:t>Give the learner examples in </a:t>
            </a:r>
            <a:r>
              <a:rPr lang="en-US" b="1" dirty="0">
                <a:latin typeface="Lucida Calligraphy"/>
                <a:cs typeface="Lucida Calligraphy"/>
              </a:rPr>
              <a:t>D</a:t>
            </a:r>
            <a:r>
              <a:rPr lang="en-US" b="1" baseline="30000" dirty="0">
                <a:cs typeface="Lucida Calligraphy"/>
              </a:rPr>
              <a:t> </a:t>
            </a:r>
            <a:r>
              <a:rPr lang="en-US" baseline="30000" dirty="0">
                <a:cs typeface="Lucida Calligraphy"/>
              </a:rPr>
              <a:t>train</a:t>
            </a:r>
            <a:endParaRPr lang="en-US" dirty="0"/>
          </a:p>
          <a:p>
            <a:r>
              <a:rPr lang="en-US" dirty="0">
                <a:cs typeface="Lucida Calligraphy"/>
              </a:rPr>
              <a:t>The learner returns a model g(</a:t>
            </a:r>
            <a:r>
              <a:rPr lang="en-US" b="1" dirty="0">
                <a:cs typeface="Lucida Calligraphy"/>
              </a:rPr>
              <a:t>x</a:t>
            </a:r>
            <a:r>
              <a:rPr lang="en-US" dirty="0">
                <a:cs typeface="Lucida Calligraphy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3426" y="1595690"/>
            <a:ext cx="3050241" cy="3695978"/>
          </a:xfrm>
          <a:prstGeom prst="roundRect">
            <a:avLst>
              <a:gd name="adj" fmla="val 7897"/>
            </a:avLst>
          </a:prstGeom>
          <a:ln>
            <a:solidFill>
              <a:srgbClr val="00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rtlCol="0" anchor="t" anchorCtr="1"/>
          <a:lstStyle/>
          <a:p>
            <a:pPr marL="0" lvl="1" algn="ctr"/>
            <a:r>
              <a:rPr lang="en-US" sz="3200" dirty="0" smtClean="0"/>
              <a:t>Labeled Training </a:t>
            </a:r>
            <a:r>
              <a:rPr lang="en-US" sz="3200" dirty="0"/>
              <a:t>D</a:t>
            </a:r>
            <a:r>
              <a:rPr lang="en-US" sz="3200" dirty="0" smtClean="0"/>
              <a:t>ata</a:t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1"/>
                </a:solidFill>
                <a:latin typeface="Lucida Calligraphy"/>
                <a:cs typeface="Lucida Calligraphy"/>
              </a:rPr>
              <a:t>D</a:t>
            </a:r>
            <a:r>
              <a:rPr lang="en-US" sz="3200" b="1" baseline="30000" dirty="0" smtClean="0">
                <a:solidFill>
                  <a:schemeClr val="tx1"/>
                </a:solidFill>
                <a:cs typeface="Lucida Calligraphy"/>
              </a:rPr>
              <a:t> </a:t>
            </a:r>
            <a:r>
              <a:rPr lang="en-US" sz="3200" baseline="30000" dirty="0" smtClean="0">
                <a:solidFill>
                  <a:schemeClr val="tx1"/>
                </a:solidFill>
                <a:cs typeface="Lucida Calligraphy"/>
              </a:rPr>
              <a:t>train</a:t>
            </a:r>
            <a:br>
              <a:rPr lang="en-US" sz="3200" baseline="30000" dirty="0" smtClean="0">
                <a:solidFill>
                  <a:schemeClr val="tx1"/>
                </a:solidFill>
                <a:cs typeface="Lucida Calligraphy"/>
              </a:rPr>
            </a:br>
            <a:r>
              <a:rPr lang="en-US" sz="3200" b="1" dirty="0" smtClean="0">
                <a:solidFill>
                  <a:schemeClr val="accent6"/>
                </a:solidFill>
                <a:latin typeface="Lucida Calligraphy"/>
                <a:cs typeface="Lucida Calligraphy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cs typeface="Lucida Calligraphy"/>
              </a:rPr>
              <a:t>(</a:t>
            </a:r>
            <a:r>
              <a:rPr lang="en-US" sz="3200" b="1" dirty="0">
                <a:solidFill>
                  <a:srgbClr val="000000"/>
                </a:solidFill>
                <a:cs typeface="Lucida Calligraphy"/>
              </a:rPr>
              <a:t>x</a:t>
            </a:r>
            <a:r>
              <a:rPr lang="en-US" sz="3200" baseline="-25000" dirty="0">
                <a:solidFill>
                  <a:srgbClr val="000000"/>
                </a:solidFill>
                <a:cs typeface="Lucida Calligraphy"/>
              </a:rPr>
              <a:t>1</a:t>
            </a:r>
            <a:r>
              <a:rPr lang="en-US" sz="3200" dirty="0">
                <a:solidFill>
                  <a:srgbClr val="000000"/>
                </a:solidFill>
                <a:cs typeface="Lucida Calligraphy"/>
              </a:rPr>
              <a:t>, y</a:t>
            </a:r>
            <a:r>
              <a:rPr lang="en-US" sz="3200" baseline="-25000" dirty="0">
                <a:solidFill>
                  <a:srgbClr val="000000"/>
                </a:solidFill>
                <a:cs typeface="Lucida Calligraphy"/>
              </a:rPr>
              <a:t>1</a:t>
            </a:r>
            <a:r>
              <a:rPr lang="en-US" sz="3200" dirty="0" smtClean="0">
                <a:solidFill>
                  <a:srgbClr val="000000"/>
                </a:solidFill>
                <a:cs typeface="Lucida Calligraphy"/>
              </a:rPr>
              <a:t>)</a:t>
            </a:r>
          </a:p>
          <a:p>
            <a:pPr marL="0" lvl="1" algn="ctr"/>
            <a:r>
              <a:rPr lang="en-US" sz="3200" dirty="0">
                <a:solidFill>
                  <a:srgbClr val="000000"/>
                </a:solidFill>
                <a:cs typeface="Lucida Calligraphy"/>
              </a:rPr>
              <a:t>(</a:t>
            </a:r>
            <a:r>
              <a:rPr lang="en-US" sz="3200" b="1" dirty="0" smtClean="0">
                <a:solidFill>
                  <a:srgbClr val="000000"/>
                </a:solidFill>
                <a:cs typeface="Lucida Calligraphy"/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  <a:cs typeface="Lucida Calligraphy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cs typeface="Lucida Calligraphy"/>
              </a:rPr>
              <a:t>, y</a:t>
            </a:r>
            <a:r>
              <a:rPr lang="en-US" sz="3200" baseline="-25000" dirty="0" smtClean="0">
                <a:solidFill>
                  <a:srgbClr val="000000"/>
                </a:solidFill>
                <a:cs typeface="Lucida Calligraphy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cs typeface="Lucida Calligraphy"/>
              </a:rPr>
              <a:t>)</a:t>
            </a:r>
          </a:p>
          <a:p>
            <a:pPr marL="0" lvl="1" algn="ctr"/>
            <a:r>
              <a:rPr lang="en-US" sz="3200" dirty="0" smtClean="0">
                <a:solidFill>
                  <a:srgbClr val="000000"/>
                </a:solidFill>
                <a:cs typeface="Lucida Calligraphy"/>
              </a:rPr>
              <a:t>…</a:t>
            </a:r>
            <a:endParaRPr lang="en-US" sz="3200" dirty="0">
              <a:solidFill>
                <a:srgbClr val="000000"/>
              </a:solidFill>
              <a:cs typeface="Lucida Calligraphy"/>
            </a:endParaRPr>
          </a:p>
          <a:p>
            <a:pPr marL="0" lvl="1" algn="ctr"/>
            <a:r>
              <a:rPr lang="en-US" sz="3200" dirty="0" smtClean="0">
                <a:solidFill>
                  <a:srgbClr val="000000"/>
                </a:solidFill>
                <a:cs typeface="Lucida Calligraphy"/>
              </a:rPr>
              <a:t>(</a:t>
            </a:r>
            <a:r>
              <a:rPr lang="en-US" sz="3200" b="1" dirty="0" err="1" smtClean="0">
                <a:solidFill>
                  <a:srgbClr val="000000"/>
                </a:solidFill>
                <a:cs typeface="Lucida Calligraphy"/>
              </a:rPr>
              <a:t>x</a:t>
            </a:r>
            <a:r>
              <a:rPr lang="en-US" sz="3200" baseline="-25000" dirty="0" err="1" smtClean="0">
                <a:solidFill>
                  <a:srgbClr val="000000"/>
                </a:solidFill>
                <a:cs typeface="Lucida Calligraphy"/>
              </a:rPr>
              <a:t>N</a:t>
            </a:r>
            <a:r>
              <a:rPr lang="en-US" sz="3200" dirty="0">
                <a:solidFill>
                  <a:srgbClr val="000000"/>
                </a:solidFill>
                <a:cs typeface="Lucida Calligraphy"/>
              </a:rPr>
              <a:t>, y</a:t>
            </a:r>
            <a:r>
              <a:rPr lang="en-US" sz="3200" baseline="-25000" dirty="0">
                <a:solidFill>
                  <a:srgbClr val="000000"/>
                </a:solidFill>
                <a:cs typeface="Lucida Calligraphy"/>
              </a:rPr>
              <a:t>N</a:t>
            </a:r>
            <a:r>
              <a:rPr lang="en-US" sz="3200" dirty="0" smtClean="0">
                <a:solidFill>
                  <a:srgbClr val="000000"/>
                </a:solidFill>
                <a:cs typeface="Lucida Calligraphy"/>
              </a:rPr>
              <a:t>) </a:t>
            </a:r>
            <a:endParaRPr lang="en-US" sz="32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688667" y="2230121"/>
            <a:ext cx="1998133" cy="235655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Learned model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g(</a:t>
            </a:r>
            <a:r>
              <a:rPr lang="en-US" sz="3200" b="1" dirty="0" smtClean="0">
                <a:solidFill>
                  <a:srgbClr val="000000"/>
                </a:solidFill>
              </a:rPr>
              <a:t>x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12446" y="2427677"/>
            <a:ext cx="3076221" cy="196144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Learning Algorithm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75002" y="2893344"/>
            <a:ext cx="1016000" cy="103011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286501" y="2893344"/>
            <a:ext cx="804332" cy="103011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10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0" y="2343012"/>
            <a:ext cx="1828800" cy="3695978"/>
          </a:xfrm>
          <a:prstGeom prst="roundRect">
            <a:avLst>
              <a:gd name="adj" fmla="val 7897"/>
            </a:avLst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rtlCol="0" anchor="t" anchorCtr="1"/>
          <a:lstStyle/>
          <a:p>
            <a:pPr marL="0" lvl="1" algn="ctr"/>
            <a:r>
              <a:rPr lang="en-US" sz="3200" dirty="0" smtClean="0"/>
              <a:t>Test </a:t>
            </a:r>
            <a:br>
              <a:rPr lang="en-US" sz="3200" dirty="0" smtClean="0"/>
            </a:br>
            <a:r>
              <a:rPr lang="en-US" sz="3200" dirty="0" smtClean="0"/>
              <a:t>Labels</a:t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1"/>
                </a:solidFill>
                <a:latin typeface="Lucida Calligraphy"/>
                <a:cs typeface="Lucida Calligraphy"/>
              </a:rPr>
              <a:t>Y</a:t>
            </a:r>
            <a:r>
              <a:rPr lang="en-US" sz="3200" baseline="30000" dirty="0">
                <a:solidFill>
                  <a:schemeClr val="tx1"/>
                </a:solidFill>
                <a:cs typeface="Lucida Calligraphy"/>
              </a:rPr>
              <a:t> </a:t>
            </a:r>
            <a:r>
              <a:rPr lang="en-US" sz="3200" baseline="30000" dirty="0" smtClean="0">
                <a:solidFill>
                  <a:schemeClr val="tx1"/>
                </a:solidFill>
                <a:cs typeface="Lucida Calligraphy"/>
              </a:rPr>
              <a:t>test</a:t>
            </a:r>
            <a:br>
              <a:rPr lang="en-US" sz="3200" baseline="30000" dirty="0" smtClean="0">
                <a:solidFill>
                  <a:schemeClr val="tx1"/>
                </a:solidFill>
                <a:cs typeface="Lucida Calligraphy"/>
              </a:rPr>
            </a:br>
            <a:r>
              <a:rPr lang="en-US" sz="3200" b="1" dirty="0" smtClean="0">
                <a:solidFill>
                  <a:schemeClr val="accent6"/>
                </a:solidFill>
                <a:latin typeface="Lucida Calligraphy"/>
                <a:cs typeface="Lucida Calligraphy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cs typeface="Lucida Calligraphy"/>
              </a:rPr>
              <a:t>y’</a:t>
            </a:r>
            <a:r>
              <a:rPr lang="en-US" sz="3200" baseline="-25000" dirty="0" smtClean="0">
                <a:solidFill>
                  <a:srgbClr val="000000"/>
                </a:solidFill>
                <a:cs typeface="Lucida Calligraphy"/>
              </a:rPr>
              <a:t>1</a:t>
            </a:r>
            <a:endParaRPr lang="en-US" sz="3200" dirty="0" smtClean="0">
              <a:solidFill>
                <a:srgbClr val="000000"/>
              </a:solidFill>
              <a:cs typeface="Lucida Calligraphy"/>
            </a:endParaRPr>
          </a:p>
          <a:p>
            <a:pPr marL="0" lvl="1" algn="ctr"/>
            <a:r>
              <a:rPr lang="en-US" sz="3200" dirty="0" smtClean="0">
                <a:solidFill>
                  <a:srgbClr val="000000"/>
                </a:solidFill>
                <a:cs typeface="Lucida Calligraphy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cs typeface="Lucida Calligraphy"/>
              </a:rPr>
              <a:t>y’</a:t>
            </a:r>
            <a:r>
              <a:rPr lang="en-US" sz="3600" baseline="-25000" dirty="0" smtClean="0">
                <a:solidFill>
                  <a:srgbClr val="000000"/>
                </a:solidFill>
                <a:cs typeface="Lucida Calligraphy"/>
              </a:rPr>
              <a:t>2</a:t>
            </a:r>
          </a:p>
          <a:p>
            <a:pPr marL="0" lvl="1" algn="ctr"/>
            <a:r>
              <a:rPr lang="en-US" sz="3600" baseline="-25000" dirty="0" smtClean="0">
                <a:solidFill>
                  <a:srgbClr val="000000"/>
                </a:solidFill>
                <a:cs typeface="Lucida Calligraphy"/>
              </a:rPr>
              <a:t>...</a:t>
            </a:r>
            <a:endParaRPr lang="en-US" sz="3600" dirty="0" smtClean="0"/>
          </a:p>
          <a:p>
            <a:pPr marL="0" lvl="1" algn="ctr"/>
            <a:r>
              <a:rPr lang="en-US" sz="3600" dirty="0" err="1" smtClean="0">
                <a:solidFill>
                  <a:srgbClr val="000000"/>
                </a:solidFill>
                <a:cs typeface="Lucida Calligraphy"/>
              </a:rPr>
              <a:t>y’</a:t>
            </a:r>
            <a:r>
              <a:rPr lang="en-US" sz="3600" baseline="-25000" dirty="0" err="1" smtClean="0">
                <a:solidFill>
                  <a:srgbClr val="000000"/>
                </a:solidFill>
                <a:cs typeface="Lucida Calligraphy"/>
              </a:rPr>
              <a:t>M</a:t>
            </a:r>
            <a:endParaRPr lang="en-US" sz="3600" dirty="0">
              <a:solidFill>
                <a:srgbClr val="000000"/>
              </a:solidFill>
              <a:cs typeface="Lucida Calligraphy"/>
            </a:endParaRPr>
          </a:p>
          <a:p>
            <a:pPr marL="0" lvl="1" algn="ctr"/>
            <a:endParaRPr lang="en-US" sz="3600" dirty="0"/>
          </a:p>
          <a:p>
            <a:pPr algn="ctr"/>
            <a:endParaRPr lang="en-US" sz="36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660400" y="2343011"/>
            <a:ext cx="1828800" cy="3695979"/>
          </a:xfrm>
          <a:prstGeom prst="roundRect">
            <a:avLst>
              <a:gd name="adj" fmla="val 7897"/>
            </a:avLst>
          </a:prstGeom>
          <a:ln>
            <a:solidFill>
              <a:srgbClr val="00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rtlCol="0" anchor="t" anchorCtr="1"/>
          <a:lstStyle/>
          <a:p>
            <a:pPr marL="0" lvl="1" algn="ctr"/>
            <a:r>
              <a:rPr lang="en-US" sz="3200" dirty="0" smtClean="0"/>
              <a:t>Raw Test Data</a:t>
            </a:r>
            <a:br>
              <a:rPr lang="en-US" sz="3200" dirty="0" smtClean="0"/>
            </a:br>
            <a:r>
              <a:rPr lang="en-US" sz="3200" b="1" dirty="0">
                <a:solidFill>
                  <a:schemeClr val="tx1"/>
                </a:solidFill>
                <a:latin typeface="Lucida Calligraphy"/>
                <a:cs typeface="Lucida Calligraphy"/>
              </a:rPr>
              <a:t>X</a:t>
            </a:r>
            <a:r>
              <a:rPr lang="en-US" sz="3200" b="1" baseline="30000" dirty="0" smtClean="0">
                <a:solidFill>
                  <a:schemeClr val="tx1"/>
                </a:solidFill>
                <a:cs typeface="Lucida Calligraphy"/>
              </a:rPr>
              <a:t> </a:t>
            </a:r>
            <a:r>
              <a:rPr lang="en-US" sz="3200" baseline="30000" dirty="0" smtClean="0">
                <a:solidFill>
                  <a:schemeClr val="tx1"/>
                </a:solidFill>
                <a:cs typeface="Lucida Calligraphy"/>
              </a:rPr>
              <a:t>test</a:t>
            </a:r>
            <a:br>
              <a:rPr lang="en-US" sz="3200" baseline="30000" dirty="0" smtClean="0">
                <a:solidFill>
                  <a:schemeClr val="tx1"/>
                </a:solidFill>
                <a:cs typeface="Lucida Calligraphy"/>
              </a:rPr>
            </a:br>
            <a:r>
              <a:rPr lang="en-US" sz="3200" b="1" dirty="0" smtClean="0">
                <a:solidFill>
                  <a:srgbClr val="000000"/>
                </a:solidFill>
                <a:cs typeface="Lucida Calligraphy"/>
              </a:rPr>
              <a:t>x’</a:t>
            </a:r>
            <a:r>
              <a:rPr lang="en-US" sz="3200" baseline="-25000" dirty="0" smtClean="0">
                <a:solidFill>
                  <a:srgbClr val="000000"/>
                </a:solidFill>
                <a:cs typeface="Lucida Calligraphy"/>
              </a:rPr>
              <a:t>1</a:t>
            </a:r>
            <a:r>
              <a:rPr lang="en-US" sz="3200" dirty="0">
                <a:solidFill>
                  <a:srgbClr val="000000"/>
                </a:solidFill>
                <a:cs typeface="Lucida Calligraphy"/>
              </a:rPr>
              <a:t/>
            </a:r>
            <a:br>
              <a:rPr lang="en-US" sz="3200" dirty="0">
                <a:solidFill>
                  <a:srgbClr val="000000"/>
                </a:solidFill>
                <a:cs typeface="Lucida Calligraphy"/>
              </a:rPr>
            </a:br>
            <a:r>
              <a:rPr lang="en-US" sz="3200" b="1" dirty="0" smtClean="0">
                <a:solidFill>
                  <a:srgbClr val="000000"/>
                </a:solidFill>
                <a:cs typeface="Lucida Calligraphy"/>
              </a:rPr>
              <a:t>x’</a:t>
            </a:r>
            <a:r>
              <a:rPr lang="en-US" sz="3200" baseline="-25000" dirty="0" smtClean="0">
                <a:solidFill>
                  <a:srgbClr val="000000"/>
                </a:solidFill>
                <a:cs typeface="Lucida Calligraphy"/>
              </a:rPr>
              <a:t>2</a:t>
            </a:r>
            <a:endParaRPr lang="en-US" sz="3200" dirty="0" smtClean="0">
              <a:solidFill>
                <a:srgbClr val="000000"/>
              </a:solidFill>
              <a:cs typeface="Lucida Calligraphy"/>
            </a:endParaRPr>
          </a:p>
          <a:p>
            <a:pPr marL="0" lvl="1" algn="ctr"/>
            <a:r>
              <a:rPr lang="en-US" sz="3200" dirty="0" smtClean="0">
                <a:solidFill>
                  <a:srgbClr val="000000"/>
                </a:solidFill>
                <a:cs typeface="Lucida Calligraphy"/>
              </a:rPr>
              <a:t>….</a:t>
            </a:r>
          </a:p>
          <a:p>
            <a:pPr marL="0" lvl="1" algn="ctr"/>
            <a:r>
              <a:rPr lang="en-US" sz="3600" b="1" dirty="0" err="1" smtClean="0">
                <a:solidFill>
                  <a:srgbClr val="000000"/>
                </a:solidFill>
                <a:cs typeface="Lucida Calligraphy"/>
              </a:rPr>
              <a:t>x’</a:t>
            </a:r>
            <a:r>
              <a:rPr lang="en-US" sz="3600" baseline="-25000" dirty="0" err="1" smtClean="0">
                <a:solidFill>
                  <a:srgbClr val="000000"/>
                </a:solidFill>
                <a:cs typeface="Lucida Calligraphy"/>
              </a:rPr>
              <a:t>M</a:t>
            </a:r>
            <a:endParaRPr lang="en-US" sz="3600" dirty="0">
              <a:solidFill>
                <a:srgbClr val="000000"/>
              </a:solidFill>
              <a:cs typeface="Lucida Calligraphy"/>
            </a:endParaRPr>
          </a:p>
          <a:p>
            <a:pPr marL="0" lvl="1" algn="ctr"/>
            <a:endParaRPr lang="en-US" sz="3600" dirty="0" smtClean="0"/>
          </a:p>
          <a:p>
            <a:pPr algn="ctr"/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learning: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71600"/>
            <a:ext cx="7162800" cy="4525963"/>
          </a:xfrm>
        </p:spPr>
        <p:txBody>
          <a:bodyPr/>
          <a:lstStyle/>
          <a:p>
            <a:r>
              <a:rPr lang="en-US" dirty="0">
                <a:cs typeface="Lucida Calligraphy"/>
              </a:rPr>
              <a:t>Apply the model to the raw test </a:t>
            </a:r>
            <a:r>
              <a:rPr lang="en-US" dirty="0" smtClean="0">
                <a:cs typeface="Lucida Calligraphy"/>
              </a:rPr>
              <a:t>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65782" y="3147908"/>
            <a:ext cx="1806221" cy="235655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Learned model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g(</a:t>
            </a:r>
            <a:r>
              <a:rPr lang="en-US" sz="3200" b="1" dirty="0" smtClean="0">
                <a:solidFill>
                  <a:srgbClr val="000000"/>
                </a:solidFill>
              </a:rPr>
              <a:t>x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2448" y="2343012"/>
            <a:ext cx="4270020" cy="3695978"/>
            <a:chOff x="2342448" y="2343012"/>
            <a:chExt cx="4270020" cy="3695978"/>
          </a:xfrm>
        </p:grpSpPr>
        <p:sp>
          <p:nvSpPr>
            <p:cNvPr id="15" name="Rounded Rectangle 14"/>
            <p:cNvSpPr/>
            <p:nvPr/>
          </p:nvSpPr>
          <p:spPr>
            <a:xfrm>
              <a:off x="4783668" y="2343012"/>
              <a:ext cx="1828800" cy="3695978"/>
            </a:xfrm>
            <a:prstGeom prst="roundRect">
              <a:avLst>
                <a:gd name="adj" fmla="val 7897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rtlCol="0" anchor="t" anchorCtr="1"/>
            <a:lstStyle/>
            <a:p>
              <a:pPr marL="0" lvl="1" algn="ctr"/>
              <a:r>
                <a:rPr lang="en-US" sz="3200" dirty="0" smtClean="0"/>
                <a:t>Predicted</a:t>
              </a:r>
              <a:br>
                <a:rPr lang="en-US" sz="3200" dirty="0" smtClean="0"/>
              </a:br>
              <a:r>
                <a:rPr lang="en-US" sz="3200" dirty="0" smtClean="0"/>
                <a:t>Labels</a:t>
              </a:r>
              <a:br>
                <a:rPr lang="en-US" sz="3200" dirty="0" smtClean="0"/>
              </a:br>
              <a:r>
                <a:rPr lang="en-US" sz="3200" dirty="0" smtClean="0">
                  <a:solidFill>
                    <a:schemeClr val="tx1"/>
                  </a:solidFill>
                  <a:cs typeface="Lucida Calligraphy"/>
                </a:rPr>
                <a:t>g(</a:t>
              </a:r>
              <a:r>
                <a:rPr lang="en-US" sz="3200" b="1" dirty="0" smtClean="0">
                  <a:solidFill>
                    <a:schemeClr val="tx1"/>
                  </a:solidFill>
                  <a:latin typeface="Lucida Calligraphy"/>
                  <a:cs typeface="Lucida Calligraphy"/>
                </a:rPr>
                <a:t>X</a:t>
              </a:r>
              <a:r>
                <a:rPr lang="en-US" sz="3200" baseline="30000" dirty="0" smtClean="0">
                  <a:solidFill>
                    <a:schemeClr val="tx1"/>
                  </a:solidFill>
                  <a:cs typeface="Lucida Calligraphy"/>
                </a:rPr>
                <a:t> test</a:t>
              </a:r>
              <a:r>
                <a:rPr lang="en-US" sz="3200" dirty="0" smtClean="0">
                  <a:solidFill>
                    <a:schemeClr val="tx1"/>
                  </a:solidFill>
                  <a:cs typeface="Lucida Calligraphy"/>
                </a:rPr>
                <a:t>)</a:t>
              </a:r>
              <a:r>
                <a:rPr lang="en-US" sz="3200" baseline="30000" dirty="0" smtClean="0">
                  <a:solidFill>
                    <a:schemeClr val="tx1"/>
                  </a:solidFill>
                  <a:cs typeface="Lucida Calligraphy"/>
                </a:rPr>
                <a:t/>
              </a:r>
              <a:br>
                <a:rPr lang="en-US" sz="3200" baseline="30000" dirty="0" smtClean="0">
                  <a:solidFill>
                    <a:schemeClr val="tx1"/>
                  </a:solidFill>
                  <a:cs typeface="Lucida Calligraphy"/>
                </a:rPr>
              </a:br>
              <a:r>
                <a:rPr lang="en-US" sz="3200" dirty="0">
                  <a:solidFill>
                    <a:schemeClr val="tx1"/>
                  </a:solidFill>
                  <a:cs typeface="Lucida Calligraphy"/>
                </a:rPr>
                <a:t>g(</a:t>
              </a:r>
              <a:r>
                <a:rPr lang="en-US" sz="3200" b="1" dirty="0" smtClean="0">
                  <a:solidFill>
                    <a:srgbClr val="000000"/>
                  </a:solidFill>
                  <a:cs typeface="Lucida Calligraphy"/>
                </a:rPr>
                <a:t>x</a:t>
              </a:r>
              <a:r>
                <a:rPr lang="en-US" sz="3200" b="1" dirty="0">
                  <a:solidFill>
                    <a:srgbClr val="000000"/>
                  </a:solidFill>
                  <a:cs typeface="Lucida Calligraphy"/>
                </a:rPr>
                <a:t>’</a:t>
              </a:r>
              <a:r>
                <a:rPr lang="en-US" sz="3200" baseline="-25000" dirty="0" smtClean="0">
                  <a:solidFill>
                    <a:srgbClr val="000000"/>
                  </a:solidFill>
                  <a:cs typeface="Lucida Calligraphy"/>
                </a:rPr>
                <a:t>1</a:t>
              </a:r>
              <a:r>
                <a:rPr lang="en-US" sz="3200" dirty="0">
                  <a:solidFill>
                    <a:schemeClr val="tx1"/>
                  </a:solidFill>
                  <a:cs typeface="Lucida Calligraphy"/>
                </a:rPr>
                <a:t>)</a:t>
              </a:r>
              <a:r>
                <a:rPr lang="en-US" sz="3200" dirty="0">
                  <a:solidFill>
                    <a:srgbClr val="000000"/>
                  </a:solidFill>
                  <a:cs typeface="Lucida Calligraphy"/>
                </a:rPr>
                <a:t/>
              </a:r>
              <a:br>
                <a:rPr lang="en-US" sz="3200" dirty="0">
                  <a:solidFill>
                    <a:srgbClr val="000000"/>
                  </a:solidFill>
                  <a:cs typeface="Lucida Calligraphy"/>
                </a:rPr>
              </a:br>
              <a:r>
                <a:rPr lang="en-US" sz="3200" dirty="0" smtClean="0">
                  <a:solidFill>
                    <a:schemeClr val="tx1"/>
                  </a:solidFill>
                  <a:cs typeface="Lucida Calligraphy"/>
                </a:rPr>
                <a:t>g</a:t>
              </a:r>
              <a:r>
                <a:rPr lang="en-US" sz="3200" dirty="0">
                  <a:solidFill>
                    <a:schemeClr val="tx1"/>
                  </a:solidFill>
                  <a:cs typeface="Lucida Calligraphy"/>
                </a:rPr>
                <a:t>(</a:t>
              </a:r>
              <a:r>
                <a:rPr lang="en-US" sz="3200" b="1" dirty="0" smtClean="0">
                  <a:solidFill>
                    <a:srgbClr val="000000"/>
                  </a:solidFill>
                  <a:cs typeface="Lucida Calligraphy"/>
                </a:rPr>
                <a:t>x</a:t>
              </a:r>
              <a:r>
                <a:rPr lang="en-US" sz="3200" b="1" dirty="0">
                  <a:solidFill>
                    <a:srgbClr val="000000"/>
                  </a:solidFill>
                  <a:cs typeface="Lucida Calligraphy"/>
                </a:rPr>
                <a:t>’</a:t>
              </a:r>
              <a:r>
                <a:rPr lang="en-US" sz="3200" baseline="-25000" dirty="0" smtClean="0">
                  <a:solidFill>
                    <a:srgbClr val="000000"/>
                  </a:solidFill>
                  <a:cs typeface="Lucida Calligraphy"/>
                </a:rPr>
                <a:t>2</a:t>
              </a:r>
              <a:r>
                <a:rPr lang="en-US" sz="3200" dirty="0">
                  <a:solidFill>
                    <a:schemeClr val="tx1"/>
                  </a:solidFill>
                  <a:cs typeface="Lucida Calligraphy"/>
                </a:rPr>
                <a:t>)</a:t>
              </a:r>
              <a:endParaRPr lang="en-US" sz="3200" dirty="0">
                <a:solidFill>
                  <a:srgbClr val="000000"/>
                </a:solidFill>
                <a:cs typeface="Lucida Calligraphy"/>
              </a:endParaRPr>
            </a:p>
            <a:p>
              <a:pPr marL="0" lvl="1" algn="ctr"/>
              <a:r>
                <a:rPr lang="en-US" sz="3200" dirty="0">
                  <a:solidFill>
                    <a:srgbClr val="000000"/>
                  </a:solidFill>
                  <a:cs typeface="Lucida Calligraphy"/>
                </a:rPr>
                <a:t>….</a:t>
              </a:r>
            </a:p>
            <a:p>
              <a:pPr marL="0" lvl="1" algn="ctr"/>
              <a:r>
                <a:rPr lang="en-US" sz="3200" dirty="0">
                  <a:solidFill>
                    <a:schemeClr val="tx1"/>
                  </a:solidFill>
                  <a:cs typeface="Lucida Calligraphy"/>
                </a:rPr>
                <a:t>g(</a:t>
              </a:r>
              <a:r>
                <a:rPr lang="en-US" sz="3200" b="1" dirty="0" err="1" smtClean="0">
                  <a:solidFill>
                    <a:srgbClr val="000000"/>
                  </a:solidFill>
                  <a:cs typeface="Lucida Calligraphy"/>
                </a:rPr>
                <a:t>x’</a:t>
              </a:r>
              <a:r>
                <a:rPr lang="en-US" sz="3200" baseline="-25000" dirty="0" err="1" smtClean="0">
                  <a:solidFill>
                    <a:srgbClr val="000000"/>
                  </a:solidFill>
                  <a:cs typeface="Lucida Calligraphy"/>
                </a:rPr>
                <a:t>M</a:t>
              </a:r>
              <a:r>
                <a:rPr lang="en-US" sz="3200" dirty="0">
                  <a:solidFill>
                    <a:schemeClr val="tx1"/>
                  </a:solidFill>
                  <a:cs typeface="Lucida Calligraphy"/>
                </a:rPr>
                <a:t>)</a:t>
              </a:r>
              <a:endParaRPr lang="en-US" sz="3200" dirty="0">
                <a:solidFill>
                  <a:srgbClr val="000000"/>
                </a:solidFill>
                <a:cs typeface="Lucida Calligraphy"/>
              </a:endParaRPr>
            </a:p>
            <a:p>
              <a:pPr marL="0" lvl="1" algn="ctr"/>
              <a:endParaRPr lang="en-US" sz="3600" dirty="0"/>
            </a:p>
            <a:p>
              <a:pPr algn="ctr"/>
              <a:endParaRPr lang="en-US" sz="3600" dirty="0" smtClean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342448" y="3811131"/>
              <a:ext cx="564446" cy="1030111"/>
            </a:xfrm>
            <a:prstGeom prst="right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388556" y="3811131"/>
              <a:ext cx="578556" cy="1030111"/>
            </a:xfrm>
            <a:prstGeom prst="rightArrow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5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learning: Testing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Lucida Calligraphy"/>
              </a:rPr>
              <a:t>Evaluate the model by comparing the predicted labels against the test labels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60400" y="2343011"/>
            <a:ext cx="8026400" cy="3695979"/>
            <a:chOff x="660400" y="2343010"/>
            <a:chExt cx="8026400" cy="3695979"/>
          </a:xfrm>
        </p:grpSpPr>
        <p:sp>
          <p:nvSpPr>
            <p:cNvPr id="6" name="Rounded Rectangle 5"/>
            <p:cNvSpPr/>
            <p:nvPr/>
          </p:nvSpPr>
          <p:spPr>
            <a:xfrm>
              <a:off x="6858000" y="2343011"/>
              <a:ext cx="1828800" cy="3695978"/>
            </a:xfrm>
            <a:prstGeom prst="roundRect">
              <a:avLst>
                <a:gd name="adj" fmla="val 7897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rtlCol="0" anchor="t" anchorCtr="1"/>
            <a:lstStyle/>
            <a:p>
              <a:pPr marL="0" lvl="1" algn="ctr"/>
              <a:r>
                <a:rPr lang="en-US" sz="3200" dirty="0" smtClean="0"/>
                <a:t>Test </a:t>
              </a:r>
              <a:br>
                <a:rPr lang="en-US" sz="3200" dirty="0" smtClean="0"/>
              </a:br>
              <a:r>
                <a:rPr lang="en-US" sz="3200" dirty="0" smtClean="0"/>
                <a:t>Labels</a:t>
              </a:r>
              <a:br>
                <a:rPr lang="en-US" sz="3200" dirty="0" smtClean="0"/>
              </a:br>
              <a:r>
                <a:rPr lang="en-US" sz="3200" b="1" dirty="0" smtClean="0">
                  <a:solidFill>
                    <a:schemeClr val="tx1"/>
                  </a:solidFill>
                  <a:latin typeface="Lucida Calligraphy"/>
                  <a:cs typeface="Lucida Calligraphy"/>
                </a:rPr>
                <a:t>Y</a:t>
              </a:r>
              <a:r>
                <a:rPr lang="en-US" sz="3200" baseline="30000" dirty="0">
                  <a:solidFill>
                    <a:schemeClr val="tx1"/>
                  </a:solidFill>
                  <a:cs typeface="Lucida Calligraphy"/>
                </a:rPr>
                <a:t> </a:t>
              </a:r>
              <a:r>
                <a:rPr lang="en-US" sz="3200" baseline="30000" dirty="0" smtClean="0">
                  <a:solidFill>
                    <a:schemeClr val="tx1"/>
                  </a:solidFill>
                  <a:cs typeface="Lucida Calligraphy"/>
                </a:rPr>
                <a:t>test</a:t>
              </a:r>
              <a:br>
                <a:rPr lang="en-US" sz="3200" baseline="30000" dirty="0" smtClean="0">
                  <a:solidFill>
                    <a:schemeClr val="tx1"/>
                  </a:solidFill>
                  <a:cs typeface="Lucida Calligraphy"/>
                </a:rPr>
              </a:br>
              <a:r>
                <a:rPr lang="en-US" sz="3200" b="1" dirty="0" smtClean="0">
                  <a:solidFill>
                    <a:schemeClr val="accent6"/>
                  </a:solidFill>
                  <a:latin typeface="Lucida Calligraphy"/>
                  <a:cs typeface="Lucida Calligraphy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  <a:cs typeface="Lucida Calligraphy"/>
                </a:rPr>
                <a:t>y’</a:t>
              </a:r>
              <a:r>
                <a:rPr lang="en-US" sz="3200" baseline="-25000" dirty="0" smtClean="0">
                  <a:solidFill>
                    <a:srgbClr val="000000"/>
                  </a:solidFill>
                  <a:cs typeface="Lucida Calligraphy"/>
                </a:rPr>
                <a:t>1</a:t>
              </a:r>
              <a:endParaRPr lang="en-US" sz="3200" dirty="0" smtClean="0">
                <a:solidFill>
                  <a:srgbClr val="000000"/>
                </a:solidFill>
                <a:cs typeface="Lucida Calligraphy"/>
              </a:endParaRPr>
            </a:p>
            <a:p>
              <a:pPr marL="0" lvl="1" algn="ctr"/>
              <a:r>
                <a:rPr lang="en-US" sz="3200" dirty="0" smtClean="0">
                  <a:solidFill>
                    <a:srgbClr val="000000"/>
                  </a:solidFill>
                  <a:cs typeface="Lucida Calligraphy"/>
                </a:rPr>
                <a:t> </a:t>
              </a:r>
              <a:r>
                <a:rPr lang="en-US" sz="3600" dirty="0" smtClean="0">
                  <a:solidFill>
                    <a:srgbClr val="000000"/>
                  </a:solidFill>
                  <a:cs typeface="Lucida Calligraphy"/>
                </a:rPr>
                <a:t>y’</a:t>
              </a:r>
              <a:r>
                <a:rPr lang="en-US" sz="3600" baseline="-25000" dirty="0" smtClean="0">
                  <a:solidFill>
                    <a:srgbClr val="000000"/>
                  </a:solidFill>
                  <a:cs typeface="Lucida Calligraphy"/>
                </a:rPr>
                <a:t>2</a:t>
              </a:r>
            </a:p>
            <a:p>
              <a:pPr marL="0" lvl="1" algn="ctr"/>
              <a:r>
                <a:rPr lang="en-US" sz="3600" baseline="-25000" dirty="0" smtClean="0">
                  <a:solidFill>
                    <a:srgbClr val="000000"/>
                  </a:solidFill>
                  <a:cs typeface="Lucida Calligraphy"/>
                </a:rPr>
                <a:t>...</a:t>
              </a:r>
              <a:endParaRPr lang="en-US" sz="3600" dirty="0" smtClean="0"/>
            </a:p>
            <a:p>
              <a:pPr marL="0" lvl="1" algn="ctr"/>
              <a:r>
                <a:rPr lang="en-US" sz="3600" dirty="0" err="1" smtClean="0">
                  <a:solidFill>
                    <a:srgbClr val="000000"/>
                  </a:solidFill>
                  <a:cs typeface="Lucida Calligraphy"/>
                </a:rPr>
                <a:t>y’</a:t>
              </a:r>
              <a:r>
                <a:rPr lang="en-US" sz="3600" baseline="-25000" dirty="0" err="1" smtClean="0">
                  <a:solidFill>
                    <a:srgbClr val="000000"/>
                  </a:solidFill>
                  <a:cs typeface="Lucida Calligraphy"/>
                </a:rPr>
                <a:t>M</a:t>
              </a:r>
              <a:endParaRPr lang="en-US" sz="3600" dirty="0">
                <a:solidFill>
                  <a:srgbClr val="000000"/>
                </a:solidFill>
                <a:cs typeface="Lucida Calligraphy"/>
              </a:endParaRPr>
            </a:p>
            <a:p>
              <a:pPr marL="0" lvl="1" algn="ctr"/>
              <a:endParaRPr lang="en-US" sz="3600" dirty="0"/>
            </a:p>
            <a:p>
              <a:pPr algn="ctr"/>
              <a:endParaRPr lang="en-US" sz="3600" dirty="0" smtClean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60400" y="2343010"/>
              <a:ext cx="1828800" cy="3695979"/>
            </a:xfrm>
            <a:prstGeom prst="roundRect">
              <a:avLst>
                <a:gd name="adj" fmla="val 789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rtlCol="0" anchor="t" anchorCtr="1"/>
            <a:lstStyle/>
            <a:p>
              <a:pPr marL="0" lvl="1" algn="ctr"/>
              <a:r>
                <a:rPr lang="en-US" sz="3200" dirty="0" smtClean="0"/>
                <a:t>Raw Test Data</a:t>
              </a:r>
              <a:br>
                <a:rPr lang="en-US" sz="3200" dirty="0" smtClean="0"/>
              </a:br>
              <a:r>
                <a:rPr lang="en-US" sz="3200" b="1" dirty="0">
                  <a:solidFill>
                    <a:schemeClr val="tx1"/>
                  </a:solidFill>
                  <a:latin typeface="Lucida Calligraphy"/>
                  <a:cs typeface="Lucida Calligraphy"/>
                </a:rPr>
                <a:t>X</a:t>
              </a:r>
              <a:r>
                <a:rPr lang="en-US" sz="3200" b="1" baseline="30000" dirty="0" smtClean="0">
                  <a:solidFill>
                    <a:schemeClr val="tx1"/>
                  </a:solidFill>
                  <a:cs typeface="Lucida Calligraphy"/>
                </a:rPr>
                <a:t> </a:t>
              </a:r>
              <a:r>
                <a:rPr lang="en-US" sz="3200" baseline="30000" dirty="0" smtClean="0">
                  <a:solidFill>
                    <a:schemeClr val="tx1"/>
                  </a:solidFill>
                  <a:cs typeface="Lucida Calligraphy"/>
                </a:rPr>
                <a:t>test</a:t>
              </a:r>
              <a:br>
                <a:rPr lang="en-US" sz="3200" baseline="30000" dirty="0" smtClean="0">
                  <a:solidFill>
                    <a:schemeClr val="tx1"/>
                  </a:solidFill>
                  <a:cs typeface="Lucida Calligraphy"/>
                </a:rPr>
              </a:br>
              <a:r>
                <a:rPr lang="en-US" sz="3200" b="1" dirty="0" smtClean="0">
                  <a:solidFill>
                    <a:srgbClr val="000000"/>
                  </a:solidFill>
                  <a:cs typeface="Lucida Calligraphy"/>
                </a:rPr>
                <a:t>x’</a:t>
              </a:r>
              <a:r>
                <a:rPr lang="en-US" sz="3200" baseline="-25000" dirty="0" smtClean="0">
                  <a:solidFill>
                    <a:srgbClr val="000000"/>
                  </a:solidFill>
                  <a:cs typeface="Lucida Calligraphy"/>
                </a:rPr>
                <a:t>1</a:t>
              </a:r>
              <a:r>
                <a:rPr lang="en-US" sz="3200" dirty="0">
                  <a:solidFill>
                    <a:srgbClr val="000000"/>
                  </a:solidFill>
                  <a:cs typeface="Lucida Calligraphy"/>
                </a:rPr>
                <a:t/>
              </a:r>
              <a:br>
                <a:rPr lang="en-US" sz="3200" dirty="0">
                  <a:solidFill>
                    <a:srgbClr val="000000"/>
                  </a:solidFill>
                  <a:cs typeface="Lucida Calligraphy"/>
                </a:rPr>
              </a:br>
              <a:r>
                <a:rPr lang="en-US" sz="3200" b="1" dirty="0" smtClean="0">
                  <a:solidFill>
                    <a:srgbClr val="000000"/>
                  </a:solidFill>
                  <a:cs typeface="Lucida Calligraphy"/>
                </a:rPr>
                <a:t>x’</a:t>
              </a:r>
              <a:r>
                <a:rPr lang="en-US" sz="3200" baseline="-25000" dirty="0" smtClean="0">
                  <a:solidFill>
                    <a:srgbClr val="000000"/>
                  </a:solidFill>
                  <a:cs typeface="Lucida Calligraphy"/>
                </a:rPr>
                <a:t>2</a:t>
              </a:r>
              <a:endParaRPr lang="en-US" sz="3200" dirty="0" smtClean="0">
                <a:solidFill>
                  <a:srgbClr val="000000"/>
                </a:solidFill>
                <a:cs typeface="Lucida Calligraphy"/>
              </a:endParaRPr>
            </a:p>
            <a:p>
              <a:pPr marL="0" lvl="1" algn="ctr"/>
              <a:r>
                <a:rPr lang="en-US" sz="3200" dirty="0" smtClean="0">
                  <a:solidFill>
                    <a:srgbClr val="000000"/>
                  </a:solidFill>
                  <a:cs typeface="Lucida Calligraphy"/>
                </a:rPr>
                <a:t>….</a:t>
              </a:r>
            </a:p>
            <a:p>
              <a:pPr marL="0" lvl="1" algn="ctr"/>
              <a:r>
                <a:rPr lang="en-US" sz="3600" b="1" dirty="0" err="1" smtClean="0">
                  <a:solidFill>
                    <a:srgbClr val="000000"/>
                  </a:solidFill>
                  <a:cs typeface="Lucida Calligraphy"/>
                </a:rPr>
                <a:t>x’</a:t>
              </a:r>
              <a:r>
                <a:rPr lang="en-US" sz="3600" baseline="-25000" dirty="0" err="1" smtClean="0">
                  <a:solidFill>
                    <a:srgbClr val="000000"/>
                  </a:solidFill>
                  <a:cs typeface="Lucida Calligraphy"/>
                </a:rPr>
                <a:t>M</a:t>
              </a:r>
              <a:endParaRPr lang="en-US" sz="3600" dirty="0">
                <a:solidFill>
                  <a:srgbClr val="000000"/>
                </a:solidFill>
                <a:cs typeface="Lucida Calligraphy"/>
              </a:endParaRPr>
            </a:p>
            <a:p>
              <a:pPr marL="0" lvl="1" algn="ctr"/>
              <a:endParaRPr lang="en-US" sz="3600" dirty="0" smtClean="0"/>
            </a:p>
            <a:p>
              <a:pPr algn="ctr"/>
              <a:endParaRPr lang="en-US" sz="3600" dirty="0" smtClean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783668" y="2343011"/>
              <a:ext cx="1828800" cy="3695978"/>
            </a:xfrm>
            <a:prstGeom prst="roundRect">
              <a:avLst>
                <a:gd name="adj" fmla="val 7897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rtlCol="0" anchor="t" anchorCtr="1"/>
            <a:lstStyle/>
            <a:p>
              <a:pPr marL="0" lvl="1" algn="ctr"/>
              <a:r>
                <a:rPr lang="en-US" sz="3200" dirty="0" smtClean="0"/>
                <a:t>Predicted</a:t>
              </a:r>
              <a:br>
                <a:rPr lang="en-US" sz="3200" dirty="0" smtClean="0"/>
              </a:br>
              <a:r>
                <a:rPr lang="en-US" sz="3200" dirty="0" smtClean="0"/>
                <a:t>Labels</a:t>
              </a:r>
              <a:br>
                <a:rPr lang="en-US" sz="3200" dirty="0" smtClean="0"/>
              </a:br>
              <a:r>
                <a:rPr lang="en-US" sz="3200" dirty="0" smtClean="0">
                  <a:solidFill>
                    <a:schemeClr val="tx1"/>
                  </a:solidFill>
                  <a:cs typeface="Lucida Calligraphy"/>
                </a:rPr>
                <a:t>g(</a:t>
              </a:r>
              <a:r>
                <a:rPr lang="en-US" sz="3200" b="1" dirty="0" smtClean="0">
                  <a:solidFill>
                    <a:schemeClr val="tx1"/>
                  </a:solidFill>
                  <a:latin typeface="Lucida Calligraphy"/>
                  <a:cs typeface="Lucida Calligraphy"/>
                </a:rPr>
                <a:t>X</a:t>
              </a:r>
              <a:r>
                <a:rPr lang="en-US" sz="3200" baseline="30000" dirty="0" smtClean="0">
                  <a:solidFill>
                    <a:schemeClr val="tx1"/>
                  </a:solidFill>
                  <a:cs typeface="Lucida Calligraphy"/>
                </a:rPr>
                <a:t> test</a:t>
              </a:r>
              <a:r>
                <a:rPr lang="en-US" sz="3200" dirty="0" smtClean="0">
                  <a:solidFill>
                    <a:schemeClr val="tx1"/>
                  </a:solidFill>
                  <a:cs typeface="Lucida Calligraphy"/>
                </a:rPr>
                <a:t>)</a:t>
              </a:r>
              <a:r>
                <a:rPr lang="en-US" sz="3200" baseline="30000" dirty="0" smtClean="0">
                  <a:solidFill>
                    <a:schemeClr val="tx1"/>
                  </a:solidFill>
                  <a:cs typeface="Lucida Calligraphy"/>
                </a:rPr>
                <a:t/>
              </a:r>
              <a:br>
                <a:rPr lang="en-US" sz="3200" baseline="30000" dirty="0" smtClean="0">
                  <a:solidFill>
                    <a:schemeClr val="tx1"/>
                  </a:solidFill>
                  <a:cs typeface="Lucida Calligraphy"/>
                </a:rPr>
              </a:br>
              <a:r>
                <a:rPr lang="en-US" sz="3200" dirty="0">
                  <a:solidFill>
                    <a:schemeClr val="tx1"/>
                  </a:solidFill>
                  <a:cs typeface="Lucida Calligraphy"/>
                </a:rPr>
                <a:t>g(</a:t>
              </a:r>
              <a:r>
                <a:rPr lang="en-US" sz="3200" b="1" dirty="0" smtClean="0">
                  <a:solidFill>
                    <a:srgbClr val="000000"/>
                  </a:solidFill>
                  <a:cs typeface="Lucida Calligraphy"/>
                </a:rPr>
                <a:t>x</a:t>
              </a:r>
              <a:r>
                <a:rPr lang="en-US" sz="3200" b="1" dirty="0">
                  <a:solidFill>
                    <a:srgbClr val="000000"/>
                  </a:solidFill>
                  <a:cs typeface="Lucida Calligraphy"/>
                </a:rPr>
                <a:t>’</a:t>
              </a:r>
              <a:r>
                <a:rPr lang="en-US" sz="3200" baseline="-25000" dirty="0" smtClean="0">
                  <a:solidFill>
                    <a:srgbClr val="000000"/>
                  </a:solidFill>
                  <a:cs typeface="Lucida Calligraphy"/>
                </a:rPr>
                <a:t>1</a:t>
              </a:r>
              <a:r>
                <a:rPr lang="en-US" sz="3200" dirty="0">
                  <a:solidFill>
                    <a:schemeClr val="tx1"/>
                  </a:solidFill>
                  <a:cs typeface="Lucida Calligraphy"/>
                </a:rPr>
                <a:t>)</a:t>
              </a:r>
              <a:r>
                <a:rPr lang="en-US" sz="3200" dirty="0">
                  <a:solidFill>
                    <a:srgbClr val="000000"/>
                  </a:solidFill>
                  <a:cs typeface="Lucida Calligraphy"/>
                </a:rPr>
                <a:t/>
              </a:r>
              <a:br>
                <a:rPr lang="en-US" sz="3200" dirty="0">
                  <a:solidFill>
                    <a:srgbClr val="000000"/>
                  </a:solidFill>
                  <a:cs typeface="Lucida Calligraphy"/>
                </a:rPr>
              </a:br>
              <a:r>
                <a:rPr lang="en-US" sz="3200" dirty="0" smtClean="0">
                  <a:solidFill>
                    <a:schemeClr val="tx1"/>
                  </a:solidFill>
                  <a:cs typeface="Lucida Calligraphy"/>
                </a:rPr>
                <a:t>g</a:t>
              </a:r>
              <a:r>
                <a:rPr lang="en-US" sz="3200" dirty="0">
                  <a:solidFill>
                    <a:schemeClr val="tx1"/>
                  </a:solidFill>
                  <a:cs typeface="Lucida Calligraphy"/>
                </a:rPr>
                <a:t>(</a:t>
              </a:r>
              <a:r>
                <a:rPr lang="en-US" sz="3200" b="1" dirty="0" smtClean="0">
                  <a:solidFill>
                    <a:srgbClr val="000000"/>
                  </a:solidFill>
                  <a:cs typeface="Lucida Calligraphy"/>
                </a:rPr>
                <a:t>x</a:t>
              </a:r>
              <a:r>
                <a:rPr lang="en-US" sz="3200" b="1" dirty="0">
                  <a:solidFill>
                    <a:srgbClr val="000000"/>
                  </a:solidFill>
                  <a:cs typeface="Lucida Calligraphy"/>
                </a:rPr>
                <a:t>’</a:t>
              </a:r>
              <a:r>
                <a:rPr lang="en-US" sz="3200" baseline="-25000" dirty="0" smtClean="0">
                  <a:solidFill>
                    <a:srgbClr val="000000"/>
                  </a:solidFill>
                  <a:cs typeface="Lucida Calligraphy"/>
                </a:rPr>
                <a:t>2</a:t>
              </a:r>
              <a:r>
                <a:rPr lang="en-US" sz="3200" dirty="0">
                  <a:solidFill>
                    <a:schemeClr val="tx1"/>
                  </a:solidFill>
                  <a:cs typeface="Lucida Calligraphy"/>
                </a:rPr>
                <a:t>)</a:t>
              </a:r>
              <a:endParaRPr lang="en-US" sz="3200" dirty="0">
                <a:solidFill>
                  <a:srgbClr val="000000"/>
                </a:solidFill>
                <a:cs typeface="Lucida Calligraphy"/>
              </a:endParaRPr>
            </a:p>
            <a:p>
              <a:pPr marL="0" lvl="1" algn="ctr"/>
              <a:r>
                <a:rPr lang="en-US" sz="3200" dirty="0">
                  <a:solidFill>
                    <a:srgbClr val="000000"/>
                  </a:solidFill>
                  <a:cs typeface="Lucida Calligraphy"/>
                </a:rPr>
                <a:t>….</a:t>
              </a:r>
            </a:p>
            <a:p>
              <a:pPr marL="0" lvl="1" algn="ctr"/>
              <a:r>
                <a:rPr lang="en-US" sz="3200" dirty="0">
                  <a:solidFill>
                    <a:schemeClr val="tx1"/>
                  </a:solidFill>
                  <a:cs typeface="Lucida Calligraphy"/>
                </a:rPr>
                <a:t>g(</a:t>
              </a:r>
              <a:r>
                <a:rPr lang="en-US" sz="3200" b="1" dirty="0" err="1" smtClean="0">
                  <a:solidFill>
                    <a:srgbClr val="000000"/>
                  </a:solidFill>
                  <a:cs typeface="Lucida Calligraphy"/>
                </a:rPr>
                <a:t>x’</a:t>
              </a:r>
              <a:r>
                <a:rPr lang="en-US" sz="3200" baseline="-25000" dirty="0" err="1" smtClean="0">
                  <a:solidFill>
                    <a:srgbClr val="000000"/>
                  </a:solidFill>
                  <a:cs typeface="Lucida Calligraphy"/>
                </a:rPr>
                <a:t>M</a:t>
              </a:r>
              <a:r>
                <a:rPr lang="en-US" sz="3200" dirty="0">
                  <a:solidFill>
                    <a:schemeClr val="tx1"/>
                  </a:solidFill>
                  <a:cs typeface="Lucida Calligraphy"/>
                </a:rPr>
                <a:t>)</a:t>
              </a:r>
              <a:endParaRPr lang="en-US" sz="3200" dirty="0">
                <a:solidFill>
                  <a:srgbClr val="000000"/>
                </a:solidFill>
                <a:cs typeface="Lucida Calligraphy"/>
              </a:endParaRPr>
            </a:p>
            <a:p>
              <a:pPr marL="0" lvl="1" algn="ctr"/>
              <a:endParaRPr lang="en-US" sz="3600" dirty="0"/>
            </a:p>
            <a:p>
              <a:pPr algn="ctr"/>
              <a:endParaRPr lang="en-US" sz="36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42448" y="3147908"/>
            <a:ext cx="2624664" cy="2356556"/>
            <a:chOff x="3654780" y="2230121"/>
            <a:chExt cx="2624664" cy="2356556"/>
          </a:xfrm>
        </p:grpSpPr>
        <p:sp>
          <p:nvSpPr>
            <p:cNvPr id="9" name="Rectangle 8"/>
            <p:cNvSpPr/>
            <p:nvPr/>
          </p:nvSpPr>
          <p:spPr>
            <a:xfrm>
              <a:off x="4078114" y="2230121"/>
              <a:ext cx="1806221" cy="23565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Learned model</a:t>
              </a:r>
            </a:p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g(</a:t>
              </a:r>
              <a:r>
                <a:rPr lang="en-US" sz="3200" b="1" dirty="0" smtClean="0">
                  <a:solidFill>
                    <a:srgbClr val="000000"/>
                  </a:solidFill>
                </a:rPr>
                <a:t>x</a:t>
              </a:r>
              <a:r>
                <a:rPr lang="en-US" sz="3200" dirty="0" smtClean="0">
                  <a:solidFill>
                    <a:srgbClr val="000000"/>
                  </a:solidFill>
                </a:rPr>
                <a:t>)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654780" y="2893344"/>
              <a:ext cx="564446" cy="1030111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700888" y="2893344"/>
              <a:ext cx="578556" cy="1030111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4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Machine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447800"/>
            <a:ext cx="7162800" cy="4525963"/>
          </a:xfrm>
        </p:spPr>
        <p:txBody>
          <a:bodyPr/>
          <a:lstStyle/>
          <a:p>
            <a:r>
              <a:rPr lang="en-US" dirty="0" smtClean="0"/>
              <a:t>Machine Learning is an Experimental Field and we will spend some time (in Problem sets) learning how to run experiments and evaluate results</a:t>
            </a:r>
          </a:p>
          <a:p>
            <a:pPr lvl="1"/>
            <a:r>
              <a:rPr lang="en-US" dirty="0" smtClean="0"/>
              <a:t>First hint: be organized; write scripts</a:t>
            </a:r>
          </a:p>
          <a:p>
            <a:r>
              <a:rPr lang="en-US" dirty="0" smtClean="0"/>
              <a:t>Basics:</a:t>
            </a:r>
          </a:p>
          <a:p>
            <a:pPr lvl="1"/>
            <a:r>
              <a:rPr lang="en-US" dirty="0" smtClean="0"/>
              <a:t>Split your data into two (or three) sets:</a:t>
            </a:r>
          </a:p>
          <a:p>
            <a:pPr lvl="2"/>
            <a:r>
              <a:rPr lang="en-US" dirty="0" smtClean="0"/>
              <a:t>Training data (often 70-90%)</a:t>
            </a:r>
          </a:p>
          <a:p>
            <a:pPr lvl="2"/>
            <a:r>
              <a:rPr lang="en-US" dirty="0" smtClean="0"/>
              <a:t>Test data (often 10-20%)</a:t>
            </a:r>
          </a:p>
          <a:p>
            <a:pPr lvl="2"/>
            <a:r>
              <a:rPr lang="en-US" dirty="0" smtClean="0"/>
              <a:t>Development data (10-20%)</a:t>
            </a:r>
          </a:p>
          <a:p>
            <a:r>
              <a:rPr lang="en-US" dirty="0" smtClean="0"/>
              <a:t>You need to report performance on test data, but you are not allowed to look at it.</a:t>
            </a:r>
          </a:p>
          <a:p>
            <a:pPr lvl="1"/>
            <a:r>
              <a:rPr lang="en-US" dirty="0" smtClean="0"/>
              <a:t>You are allowed to look at the development data (and use it to tweak parameters)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21938-476A-4922-BE24-3B8F6A2854D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N-fold cross 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a single test-training split: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Split data into N equal-sized parts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Train and test N different classifiers</a:t>
            </a:r>
          </a:p>
          <a:p>
            <a:r>
              <a:rPr lang="en-US" dirty="0" smtClean="0"/>
              <a:t>Report average accuracy and standard deviation of the accuracy</a:t>
            </a:r>
          </a:p>
          <a:p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6568" y="2755231"/>
            <a:ext cx="7954032" cy="521369"/>
            <a:chOff x="-2298722" y="1724526"/>
            <a:chExt cx="9167490" cy="521369"/>
          </a:xfrm>
        </p:grpSpPr>
        <p:grpSp>
          <p:nvGrpSpPr>
            <p:cNvPr id="7" name="Group 6"/>
            <p:cNvGrpSpPr/>
            <p:nvPr/>
          </p:nvGrpSpPr>
          <p:grpSpPr>
            <a:xfrm>
              <a:off x="1395420" y="1724526"/>
              <a:ext cx="1706681" cy="521369"/>
              <a:chOff x="588211" y="1724526"/>
              <a:chExt cx="1706681" cy="52136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8821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27987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6776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07539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47314" y="1724526"/>
                <a:ext cx="347578" cy="5213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55724" y="1724526"/>
              <a:ext cx="1706680" cy="521369"/>
              <a:chOff x="467071" y="1724526"/>
              <a:chExt cx="1706680" cy="52136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-2298722" y="1724526"/>
              <a:ext cx="1706681" cy="521369"/>
              <a:chOff x="-5087375" y="1045405"/>
              <a:chExt cx="1706681" cy="52136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5087375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747599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-440782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-406804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-3728272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408856" y="1724526"/>
              <a:ext cx="1706681" cy="521369"/>
              <a:chOff x="-1216065" y="1045405"/>
              <a:chExt cx="1706681" cy="52136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1216065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876289" y="1045405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536513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-196737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038" y="1045405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62088" y="1724526"/>
              <a:ext cx="1706680" cy="521369"/>
              <a:chOff x="467071" y="1724526"/>
              <a:chExt cx="1706680" cy="52136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67071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06844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6622" y="1724526"/>
                <a:ext cx="347578" cy="521369"/>
              </a:xfrm>
              <a:prstGeom prst="rect">
                <a:avLst/>
              </a:prstGeom>
              <a:solidFill>
                <a:srgbClr val="FFE1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86398" y="1724526"/>
                <a:ext cx="347578" cy="521369"/>
              </a:xfrm>
              <a:prstGeom prst="rect">
                <a:avLst/>
              </a:prstGeom>
              <a:solidFill>
                <a:srgbClr val="FFEA99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826173" y="1724526"/>
                <a:ext cx="347578" cy="521369"/>
              </a:xfrm>
              <a:prstGeom prst="rect">
                <a:avLst/>
              </a:prstGeom>
              <a:solidFill>
                <a:srgbClr val="FF0000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407500" y="1792912"/>
            <a:ext cx="3231300" cy="451073"/>
            <a:chOff x="-2002065" y="1463841"/>
            <a:chExt cx="3475788" cy="521373"/>
          </a:xfrm>
        </p:grpSpPr>
        <p:sp>
          <p:nvSpPr>
            <p:cNvPr id="38" name="Rectangle 37"/>
            <p:cNvSpPr/>
            <p:nvPr/>
          </p:nvSpPr>
          <p:spPr>
            <a:xfrm>
              <a:off x="-2002065" y="1463844"/>
              <a:ext cx="2764066" cy="521370"/>
            </a:xfrm>
            <a:prstGeom prst="rect">
              <a:avLst/>
            </a:prstGeom>
            <a:solidFill>
              <a:srgbClr val="FFEA99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train</a:t>
              </a:r>
              <a:endParaRPr lang="en-US" sz="2000" dirty="0" smtClean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8915" y="1463841"/>
              <a:ext cx="694808" cy="521369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Helvetica"/>
                  <a:cs typeface="Helvetica"/>
                </a:rPr>
                <a:t>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8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Review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150589"/>
            <a:ext cx="8153400" cy="5181600"/>
          </a:xfrm>
        </p:spPr>
        <p:txBody>
          <a:bodyPr/>
          <a:lstStyle/>
          <a:p>
            <a:r>
              <a:rPr lang="en-US" sz="2400" dirty="0" smtClean="0"/>
              <a:t>Today: </a:t>
            </a:r>
          </a:p>
          <a:p>
            <a:r>
              <a:rPr lang="en-US" dirty="0" smtClean="0"/>
              <a:t>Quick </a:t>
            </a:r>
            <a:r>
              <a:rPr lang="en-US" dirty="0"/>
              <a:t>run-through of the material </a:t>
            </a:r>
            <a:r>
              <a:rPr lang="en-US" dirty="0" smtClean="0"/>
              <a:t>we’ve covered </a:t>
            </a:r>
            <a:r>
              <a:rPr lang="en-US" dirty="0"/>
              <a:t>so </a:t>
            </a:r>
            <a:r>
              <a:rPr lang="en-US" dirty="0" smtClean="0"/>
              <a:t>far</a:t>
            </a:r>
            <a:endParaRPr lang="en-US" sz="1800" dirty="0" smtClean="0"/>
          </a:p>
          <a:p>
            <a:pPr marL="0" lvl="1" indent="0">
              <a:lnSpc>
                <a:spcPct val="80000"/>
              </a:lnSpc>
              <a:buClrTx/>
              <a:buNone/>
            </a:pPr>
            <a:endParaRPr lang="en-US" sz="2400" dirty="0" smtClean="0"/>
          </a:p>
          <a:p>
            <a:r>
              <a:rPr lang="en-US" dirty="0"/>
              <a:t>The selection of slides in today’s lecture doesn’t mean that you don’t need to look at the rest when prepping for the exam!</a:t>
            </a:r>
            <a:endParaRPr lang="en-US" sz="1800" dirty="0"/>
          </a:p>
          <a:p>
            <a:endParaRPr lang="en-US" dirty="0" smtClean="0"/>
          </a:p>
          <a:p>
            <a:r>
              <a:rPr lang="en-US" dirty="0" smtClean="0"/>
              <a:t>Slides are from previous lectures</a:t>
            </a:r>
          </a:p>
          <a:p>
            <a:pPr lvl="1"/>
            <a:r>
              <a:rPr lang="en-US" dirty="0" smtClean="0"/>
              <a:t> I’ll not go in to the details</a:t>
            </a:r>
          </a:p>
          <a:p>
            <a:pPr lvl="1"/>
            <a:r>
              <a:rPr lang="en-US" dirty="0" smtClean="0"/>
              <a:t>Slides chosen might be not completely coherent</a:t>
            </a:r>
          </a:p>
          <a:p>
            <a:pPr lvl="1"/>
            <a:r>
              <a:rPr lang="en-US" dirty="0" smtClean="0"/>
              <a:t>The goal is to remind you what we did and solicit questions</a:t>
            </a:r>
          </a:p>
          <a:p>
            <a:pPr marL="0" lvl="1" indent="0">
              <a:lnSpc>
                <a:spcPct val="80000"/>
              </a:lnSpc>
              <a:buClrTx/>
              <a:buNone/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hierarchical data structure that </a:t>
            </a:r>
            <a:r>
              <a:rPr lang="en-US" dirty="0" smtClean="0">
                <a:solidFill>
                  <a:schemeClr val="accent1"/>
                </a:solidFill>
              </a:rPr>
              <a:t>represents data </a:t>
            </a:r>
            <a:r>
              <a:rPr lang="en-US" dirty="0" smtClean="0"/>
              <a:t>by implementing a divide and conquer strategy</a:t>
            </a:r>
          </a:p>
          <a:p>
            <a:r>
              <a:rPr lang="en-US" dirty="0" smtClean="0"/>
              <a:t>Can be used as a non-parametric classification and regression method</a:t>
            </a:r>
          </a:p>
          <a:p>
            <a:r>
              <a:rPr lang="en-US" dirty="0" smtClean="0"/>
              <a:t>Given a collection of examples, </a:t>
            </a:r>
            <a:r>
              <a:rPr lang="en-US" b="1" dirty="0" smtClean="0"/>
              <a:t>learn a decision tree that represents it.</a:t>
            </a:r>
          </a:p>
          <a:p>
            <a:r>
              <a:rPr lang="en-US" dirty="0" smtClean="0"/>
              <a:t>Use this representation to </a:t>
            </a:r>
            <a:r>
              <a:rPr lang="en-US" b="1" dirty="0" smtClean="0"/>
              <a:t>classify new examples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01762" y="4343400"/>
            <a:ext cx="7285038" cy="1828800"/>
            <a:chOff x="685800" y="4343400"/>
            <a:chExt cx="7285038" cy="1828800"/>
          </a:xfrm>
        </p:grpSpPr>
        <p:sp>
          <p:nvSpPr>
            <p:cNvPr id="129060" name="Oval 36"/>
            <p:cNvSpPr>
              <a:spLocks noChangeArrowheads="1"/>
            </p:cNvSpPr>
            <p:nvPr/>
          </p:nvSpPr>
          <p:spPr bwMode="auto">
            <a:xfrm>
              <a:off x="5257800" y="4648200"/>
              <a:ext cx="609600" cy="6096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1" name="Oval 37"/>
            <p:cNvSpPr>
              <a:spLocks noChangeArrowheads="1"/>
            </p:cNvSpPr>
            <p:nvPr/>
          </p:nvSpPr>
          <p:spPr bwMode="auto">
            <a:xfrm>
              <a:off x="4038600" y="5334000"/>
              <a:ext cx="533400" cy="53340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3" name="Oval 39"/>
            <p:cNvSpPr>
              <a:spLocks noChangeArrowheads="1"/>
            </p:cNvSpPr>
            <p:nvPr/>
          </p:nvSpPr>
          <p:spPr bwMode="auto">
            <a:xfrm>
              <a:off x="4343400" y="4724400"/>
              <a:ext cx="533400" cy="53340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4" name="Oval 40"/>
            <p:cNvSpPr>
              <a:spLocks noChangeArrowheads="1"/>
            </p:cNvSpPr>
            <p:nvPr/>
          </p:nvSpPr>
          <p:spPr bwMode="auto">
            <a:xfrm>
              <a:off x="5867400" y="5257800"/>
              <a:ext cx="533400" cy="533400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5" name="Rectangle 41"/>
            <p:cNvSpPr>
              <a:spLocks noChangeArrowheads="1"/>
            </p:cNvSpPr>
            <p:nvPr/>
          </p:nvSpPr>
          <p:spPr bwMode="auto">
            <a:xfrm>
              <a:off x="5791200" y="45720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6" name="Rectangle 42"/>
            <p:cNvSpPr>
              <a:spLocks noChangeArrowheads="1"/>
            </p:cNvSpPr>
            <p:nvPr/>
          </p:nvSpPr>
          <p:spPr bwMode="auto">
            <a:xfrm>
              <a:off x="3733800" y="45720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7" name="Rectangle 43"/>
            <p:cNvSpPr>
              <a:spLocks noChangeArrowheads="1"/>
            </p:cNvSpPr>
            <p:nvPr/>
          </p:nvSpPr>
          <p:spPr bwMode="auto">
            <a:xfrm>
              <a:off x="3581400" y="51054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8" name="Rectangle 44"/>
            <p:cNvSpPr>
              <a:spLocks noChangeArrowheads="1"/>
            </p:cNvSpPr>
            <p:nvPr/>
          </p:nvSpPr>
          <p:spPr bwMode="auto">
            <a:xfrm>
              <a:off x="4038600" y="5181600"/>
              <a:ext cx="609600" cy="45720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9069" name="Oval 45"/>
            <p:cNvSpPr>
              <a:spLocks noChangeArrowheads="1"/>
            </p:cNvSpPr>
            <p:nvPr/>
          </p:nvSpPr>
          <p:spPr bwMode="auto">
            <a:xfrm>
              <a:off x="1447800" y="4724400"/>
              <a:ext cx="990600" cy="9906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9082" name="Group 58"/>
            <p:cNvGrpSpPr>
              <a:grpSpLocks/>
            </p:cNvGrpSpPr>
            <p:nvPr/>
          </p:nvGrpSpPr>
          <p:grpSpPr bwMode="auto">
            <a:xfrm rot="16200000">
              <a:off x="4495800" y="5410200"/>
              <a:ext cx="381000" cy="990600"/>
              <a:chOff x="192" y="2928"/>
              <a:chExt cx="240" cy="624"/>
            </a:xfrm>
          </p:grpSpPr>
          <p:cxnSp>
            <p:nvCxnSpPr>
              <p:cNvPr id="129083" name="AutoShape 59"/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84" name="AutoShape 60"/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085" name="AutoShape 61"/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9090" name="Oval 66"/>
            <p:cNvSpPr>
              <a:spLocks noChangeArrowheads="1"/>
            </p:cNvSpPr>
            <p:nvPr/>
          </p:nvSpPr>
          <p:spPr bwMode="auto">
            <a:xfrm>
              <a:off x="2209800" y="4572000"/>
              <a:ext cx="1066800" cy="838200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9091" name="Oval 67"/>
            <p:cNvSpPr>
              <a:spLocks noChangeArrowheads="1"/>
            </p:cNvSpPr>
            <p:nvPr/>
          </p:nvSpPr>
          <p:spPr bwMode="auto">
            <a:xfrm>
              <a:off x="6096000" y="4876800"/>
              <a:ext cx="914400" cy="617538"/>
            </a:xfrm>
            <a:prstGeom prst="ellipse">
              <a:avLst/>
            </a:prstGeom>
            <a:noFill/>
            <a:ln w="9525" algn="ctr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en-US">
                <a:solidFill>
                  <a:srgbClr val="33CC33"/>
                </a:solidFill>
              </a:endParaRPr>
            </a:p>
          </p:txBody>
        </p:sp>
        <p:sp>
          <p:nvSpPr>
            <p:cNvPr id="129092" name="Line 68"/>
            <p:cNvSpPr>
              <a:spLocks noChangeShapeType="1"/>
            </p:cNvSpPr>
            <p:nvPr/>
          </p:nvSpPr>
          <p:spPr bwMode="auto">
            <a:xfrm flipV="1">
              <a:off x="53340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9093" name="Line 69"/>
            <p:cNvSpPr>
              <a:spLocks noChangeShapeType="1"/>
            </p:cNvSpPr>
            <p:nvPr/>
          </p:nvSpPr>
          <p:spPr bwMode="auto">
            <a:xfrm flipV="1">
              <a:off x="3352800" y="4343400"/>
              <a:ext cx="0" cy="1828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9095" name="Text Box 71"/>
            <p:cNvSpPr txBox="1">
              <a:spLocks noChangeArrowheads="1"/>
            </p:cNvSpPr>
            <p:nvPr/>
          </p:nvSpPr>
          <p:spPr bwMode="auto">
            <a:xfrm>
              <a:off x="7620000" y="4343400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29096" name="Text Box 72"/>
            <p:cNvSpPr txBox="1">
              <a:spLocks noChangeArrowheads="1"/>
            </p:cNvSpPr>
            <p:nvPr/>
          </p:nvSpPr>
          <p:spPr bwMode="auto">
            <a:xfrm>
              <a:off x="685800" y="4953000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29097" name="Text Box 73"/>
            <p:cNvSpPr txBox="1">
              <a:spLocks noChangeArrowheads="1"/>
            </p:cNvSpPr>
            <p:nvPr/>
          </p:nvSpPr>
          <p:spPr bwMode="auto">
            <a:xfrm>
              <a:off x="3429000" y="4343400"/>
              <a:ext cx="3508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grpSp>
          <p:nvGrpSpPr>
            <p:cNvPr id="129098" name="Group 74"/>
            <p:cNvGrpSpPr>
              <a:grpSpLocks/>
            </p:cNvGrpSpPr>
            <p:nvPr/>
          </p:nvGrpSpPr>
          <p:grpSpPr bwMode="auto">
            <a:xfrm>
              <a:off x="4800600" y="4724400"/>
              <a:ext cx="381000" cy="990600"/>
              <a:chOff x="192" y="2928"/>
              <a:chExt cx="240" cy="624"/>
            </a:xfrm>
          </p:grpSpPr>
          <p:cxnSp>
            <p:nvCxnSpPr>
              <p:cNvPr id="129099" name="AutoShape 75"/>
              <p:cNvCxnSpPr>
                <a:cxnSpLocks noChangeShapeType="1"/>
              </p:cNvCxnSpPr>
              <p:nvPr/>
            </p:nvCxnSpPr>
            <p:spPr bwMode="auto">
              <a:xfrm flipH="1" flipV="1">
                <a:off x="192" y="2928"/>
                <a:ext cx="240" cy="43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00" name="AutoShape 76"/>
              <p:cNvCxnSpPr>
                <a:cxnSpLocks noChangeShapeType="1"/>
              </p:cNvCxnSpPr>
              <p:nvPr/>
            </p:nvCxnSpPr>
            <p:spPr bwMode="auto">
              <a:xfrm flipV="1">
                <a:off x="192" y="2928"/>
                <a:ext cx="0" cy="624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01" name="AutoShape 77"/>
              <p:cNvCxnSpPr>
                <a:cxnSpLocks noChangeShapeType="1"/>
              </p:cNvCxnSpPr>
              <p:nvPr/>
            </p:nvCxnSpPr>
            <p:spPr bwMode="auto">
              <a:xfrm flipV="1">
                <a:off x="192" y="3360"/>
                <a:ext cx="240" cy="192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Decision Trees are classifiers for instances represented as feature vectors (</a:t>
            </a:r>
            <a:r>
              <a:rPr lang="en-US" sz="2200" dirty="0" smtClean="0">
                <a:solidFill>
                  <a:schemeClr val="accent1"/>
                </a:solidFill>
              </a:rPr>
              <a:t>color= ; shape= ; label= </a:t>
            </a:r>
            <a:r>
              <a:rPr lang="en-US" sz="2200" dirty="0" smtClean="0"/>
              <a:t>)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Nodes</a:t>
            </a:r>
            <a:r>
              <a:rPr lang="en-US" sz="2200" dirty="0" smtClean="0"/>
              <a:t> are </a:t>
            </a:r>
            <a:r>
              <a:rPr lang="en-US" sz="2200" dirty="0" smtClean="0">
                <a:solidFill>
                  <a:schemeClr val="accent1"/>
                </a:solidFill>
              </a:rPr>
              <a:t>tests</a:t>
            </a:r>
            <a:r>
              <a:rPr lang="en-US" sz="2200" dirty="0" smtClean="0"/>
              <a:t> for feature values</a:t>
            </a:r>
          </a:p>
          <a:p>
            <a:r>
              <a:rPr lang="en-US" sz="2200" dirty="0" smtClean="0"/>
              <a:t>There is one branch for each value of the feature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Leaves</a:t>
            </a:r>
            <a:r>
              <a:rPr lang="en-US" sz="2200" dirty="0" smtClean="0"/>
              <a:t> specify the category (labels)</a:t>
            </a:r>
          </a:p>
          <a:p>
            <a:r>
              <a:rPr lang="en-US" sz="2200" dirty="0" smtClean="0"/>
              <a:t>Can categorize instances into multiple disjoint categories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grpSp>
        <p:nvGrpSpPr>
          <p:cNvPr id="151555" name="Group 3"/>
          <p:cNvGrpSpPr>
            <a:grpSpLocks/>
          </p:cNvGrpSpPr>
          <p:nvPr/>
        </p:nvGrpSpPr>
        <p:grpSpPr bwMode="auto">
          <a:xfrm>
            <a:off x="2286000" y="3992562"/>
            <a:ext cx="5867400" cy="2408238"/>
            <a:chOff x="912" y="2249"/>
            <a:chExt cx="3866" cy="1735"/>
          </a:xfrm>
        </p:grpSpPr>
        <p:sp>
          <p:nvSpPr>
            <p:cNvPr id="151556" name="Text Box 4"/>
            <p:cNvSpPr txBox="1">
              <a:spLocks noChangeArrowheads="1"/>
            </p:cNvSpPr>
            <p:nvPr/>
          </p:nvSpPr>
          <p:spPr bwMode="auto">
            <a:xfrm>
              <a:off x="2529" y="2249"/>
              <a:ext cx="4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Color </a:t>
              </a:r>
            </a:p>
          </p:txBody>
        </p:sp>
        <p:cxnSp>
          <p:nvCxnSpPr>
            <p:cNvPr id="151557" name="AutoShape 5"/>
            <p:cNvCxnSpPr>
              <a:cxnSpLocks noChangeShapeType="1"/>
              <a:stCxn id="151556" idx="2"/>
            </p:cNvCxnSpPr>
            <p:nvPr/>
          </p:nvCxnSpPr>
          <p:spPr bwMode="auto">
            <a:xfrm>
              <a:off x="2776" y="2499"/>
              <a:ext cx="1040" cy="5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58" name="AutoShape 6"/>
            <p:cNvCxnSpPr>
              <a:cxnSpLocks noChangeShapeType="1"/>
              <a:stCxn id="151556" idx="2"/>
            </p:cNvCxnSpPr>
            <p:nvPr/>
          </p:nvCxnSpPr>
          <p:spPr bwMode="auto">
            <a:xfrm>
              <a:off x="2776" y="2499"/>
              <a:ext cx="82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59" name="AutoShape 7"/>
            <p:cNvCxnSpPr>
              <a:cxnSpLocks noChangeShapeType="1"/>
              <a:stCxn id="151556" idx="2"/>
            </p:cNvCxnSpPr>
            <p:nvPr/>
          </p:nvCxnSpPr>
          <p:spPr bwMode="auto">
            <a:xfrm flipH="1">
              <a:off x="1963" y="2499"/>
              <a:ext cx="813" cy="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0" name="AutoShape 8"/>
            <p:cNvCxnSpPr>
              <a:cxnSpLocks noChangeShapeType="1"/>
            </p:cNvCxnSpPr>
            <p:nvPr/>
          </p:nvCxnSpPr>
          <p:spPr bwMode="auto">
            <a:xfrm flipH="1" flipV="1">
              <a:off x="1974" y="3024"/>
              <a:ext cx="81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1" name="AutoShape 9"/>
            <p:cNvCxnSpPr>
              <a:cxnSpLocks noChangeShapeType="1"/>
            </p:cNvCxnSpPr>
            <p:nvPr/>
          </p:nvCxnSpPr>
          <p:spPr bwMode="auto">
            <a:xfrm flipV="1">
              <a:off x="1056" y="3024"/>
              <a:ext cx="918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2" name="AutoShape 10"/>
            <p:cNvCxnSpPr>
              <a:cxnSpLocks noChangeShapeType="1"/>
            </p:cNvCxnSpPr>
            <p:nvPr/>
          </p:nvCxnSpPr>
          <p:spPr bwMode="auto">
            <a:xfrm>
              <a:off x="3803" y="3010"/>
              <a:ext cx="661" cy="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563" name="AutoShape 11"/>
            <p:cNvCxnSpPr>
              <a:cxnSpLocks noChangeShapeType="1"/>
            </p:cNvCxnSpPr>
            <p:nvPr/>
          </p:nvCxnSpPr>
          <p:spPr bwMode="auto">
            <a:xfrm flipV="1">
              <a:off x="3168" y="2994"/>
              <a:ext cx="635" cy="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564" name="Text Box 12"/>
            <p:cNvSpPr txBox="1">
              <a:spLocks noChangeArrowheads="1"/>
            </p:cNvSpPr>
            <p:nvPr/>
          </p:nvSpPr>
          <p:spPr bwMode="auto">
            <a:xfrm>
              <a:off x="3840" y="2880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151565" name="Group 13"/>
            <p:cNvGrpSpPr>
              <a:grpSpLocks/>
            </p:cNvGrpSpPr>
            <p:nvPr/>
          </p:nvGrpSpPr>
          <p:grpSpPr bwMode="auto">
            <a:xfrm>
              <a:off x="1872" y="2630"/>
              <a:ext cx="2079" cy="250"/>
              <a:chOff x="1872" y="2534"/>
              <a:chExt cx="2079" cy="250"/>
            </a:xfrm>
          </p:grpSpPr>
          <p:sp>
            <p:nvSpPr>
              <p:cNvPr id="151566" name="Text Box 14"/>
              <p:cNvSpPr txBox="1">
                <a:spLocks noChangeArrowheads="1"/>
              </p:cNvSpPr>
              <p:nvPr/>
            </p:nvSpPr>
            <p:spPr bwMode="auto">
              <a:xfrm>
                <a:off x="1872" y="2534"/>
                <a:ext cx="4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</a:rPr>
                  <a:t>Blue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1567" name="Text Box 15"/>
              <p:cNvSpPr txBox="1">
                <a:spLocks noChangeArrowheads="1"/>
              </p:cNvSpPr>
              <p:nvPr/>
            </p:nvSpPr>
            <p:spPr bwMode="auto">
              <a:xfrm>
                <a:off x="2880" y="2534"/>
                <a:ext cx="3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FF0066"/>
                    </a:solidFill>
                  </a:rPr>
                  <a:t>red</a:t>
                </a:r>
              </a:p>
            </p:txBody>
          </p:sp>
          <p:sp>
            <p:nvSpPr>
              <p:cNvPr id="151568" name="Text Box 16"/>
              <p:cNvSpPr txBox="1">
                <a:spLocks noChangeArrowheads="1"/>
              </p:cNvSpPr>
              <p:nvPr/>
            </p:nvSpPr>
            <p:spPr bwMode="auto">
              <a:xfrm>
                <a:off x="3456" y="2534"/>
                <a:ext cx="4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SzTx/>
                  <a:buFontTx/>
                  <a:buNone/>
                </a:pPr>
                <a:r>
                  <a:rPr lang="en-US" sz="2000" b="1">
                    <a:solidFill>
                      <a:srgbClr val="33CC33"/>
                    </a:solidFill>
                  </a:rPr>
                  <a:t>Green</a:t>
                </a:r>
              </a:p>
            </p:txBody>
          </p:sp>
        </p:grpSp>
        <p:sp>
          <p:nvSpPr>
            <p:cNvPr id="151569" name="Text Box 17"/>
            <p:cNvSpPr txBox="1">
              <a:spLocks noChangeArrowheads="1"/>
            </p:cNvSpPr>
            <p:nvPr/>
          </p:nvSpPr>
          <p:spPr bwMode="auto">
            <a:xfrm>
              <a:off x="1488" y="2832"/>
              <a:ext cx="5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Shape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51570" name="Text Box 18"/>
            <p:cNvSpPr txBox="1">
              <a:spLocks noChangeArrowheads="1"/>
            </p:cNvSpPr>
            <p:nvPr/>
          </p:nvSpPr>
          <p:spPr bwMode="auto">
            <a:xfrm>
              <a:off x="1584" y="3360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square</a:t>
              </a:r>
            </a:p>
          </p:txBody>
        </p:sp>
        <p:sp>
          <p:nvSpPr>
            <p:cNvPr id="151571" name="Text Box 19"/>
            <p:cNvSpPr txBox="1">
              <a:spLocks noChangeArrowheads="1"/>
            </p:cNvSpPr>
            <p:nvPr/>
          </p:nvSpPr>
          <p:spPr bwMode="auto">
            <a:xfrm>
              <a:off x="1152" y="3024"/>
              <a:ext cx="5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triangle</a:t>
              </a:r>
            </a:p>
          </p:txBody>
        </p:sp>
        <p:sp>
          <p:nvSpPr>
            <p:cNvPr id="151572" name="Text Box 20"/>
            <p:cNvSpPr txBox="1">
              <a:spLocks noChangeArrowheads="1"/>
            </p:cNvSpPr>
            <p:nvPr/>
          </p:nvSpPr>
          <p:spPr bwMode="auto">
            <a:xfrm>
              <a:off x="2278" y="3072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circle</a:t>
              </a:r>
            </a:p>
          </p:txBody>
        </p:sp>
        <p:sp>
          <p:nvSpPr>
            <p:cNvPr id="151573" name="Text Box 21"/>
            <p:cNvSpPr txBox="1">
              <a:spLocks noChangeArrowheads="1"/>
            </p:cNvSpPr>
            <p:nvPr/>
          </p:nvSpPr>
          <p:spPr bwMode="auto">
            <a:xfrm>
              <a:off x="4320" y="3120"/>
              <a:ext cx="4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circle</a:t>
              </a:r>
            </a:p>
          </p:txBody>
        </p:sp>
        <p:sp>
          <p:nvSpPr>
            <p:cNvPr id="151574" name="Text Box 22"/>
            <p:cNvSpPr txBox="1">
              <a:spLocks noChangeArrowheads="1"/>
            </p:cNvSpPr>
            <p:nvPr/>
          </p:nvSpPr>
          <p:spPr bwMode="auto">
            <a:xfrm>
              <a:off x="3024" y="3168"/>
              <a:ext cx="5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33CC33"/>
                  </a:solidFill>
                </a:rPr>
                <a:t>square</a:t>
              </a:r>
            </a:p>
          </p:txBody>
        </p:sp>
        <p:cxnSp>
          <p:nvCxnSpPr>
            <p:cNvPr id="151575" name="AutoShape 23"/>
            <p:cNvCxnSpPr>
              <a:cxnSpLocks noChangeShapeType="1"/>
            </p:cNvCxnSpPr>
            <p:nvPr/>
          </p:nvCxnSpPr>
          <p:spPr bwMode="auto">
            <a:xfrm>
              <a:off x="1982" y="3013"/>
              <a:ext cx="130" cy="7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576" name="Text Box 24"/>
            <p:cNvSpPr txBox="1">
              <a:spLocks noChangeArrowheads="1"/>
            </p:cNvSpPr>
            <p:nvPr/>
          </p:nvSpPr>
          <p:spPr bwMode="auto">
            <a:xfrm>
              <a:off x="4272" y="363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A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77" name="Text Box 25"/>
            <p:cNvSpPr txBox="1">
              <a:spLocks noChangeArrowheads="1"/>
            </p:cNvSpPr>
            <p:nvPr/>
          </p:nvSpPr>
          <p:spPr bwMode="auto">
            <a:xfrm>
              <a:off x="3072" y="3600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B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78" name="Text Box 26"/>
            <p:cNvSpPr txBox="1">
              <a:spLocks noChangeArrowheads="1"/>
            </p:cNvSpPr>
            <p:nvPr/>
          </p:nvSpPr>
          <p:spPr bwMode="auto">
            <a:xfrm>
              <a:off x="2640" y="3696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C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79" name="Text Box 27"/>
            <p:cNvSpPr txBox="1">
              <a:spLocks noChangeArrowheads="1"/>
            </p:cNvSpPr>
            <p:nvPr/>
          </p:nvSpPr>
          <p:spPr bwMode="auto">
            <a:xfrm>
              <a:off x="1968" y="3734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A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80" name="Text Box 28"/>
            <p:cNvSpPr txBox="1">
              <a:spLocks noChangeArrowheads="1"/>
            </p:cNvSpPr>
            <p:nvPr/>
          </p:nvSpPr>
          <p:spPr bwMode="auto">
            <a:xfrm>
              <a:off x="912" y="364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B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  <p:sp>
          <p:nvSpPr>
            <p:cNvPr id="151581" name="Text Box 29"/>
            <p:cNvSpPr txBox="1">
              <a:spLocks noChangeArrowheads="1"/>
            </p:cNvSpPr>
            <p:nvPr/>
          </p:nvSpPr>
          <p:spPr bwMode="auto">
            <a:xfrm>
              <a:off x="2832" y="2928"/>
              <a:ext cx="2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/>
                <a:t>B</a:t>
              </a:r>
              <a:endParaRPr lang="en-US" sz="2000" b="1">
                <a:solidFill>
                  <a:srgbClr val="33CC33"/>
                </a:solidFill>
              </a:endParaRPr>
            </a:p>
          </p:txBody>
        </p:sp>
      </p:grpSp>
      <p:sp>
        <p:nvSpPr>
          <p:cNvPr id="151582" name="Text Box 30"/>
          <p:cNvSpPr txBox="1">
            <a:spLocks noChangeArrowheads="1"/>
          </p:cNvSpPr>
          <p:nvPr/>
        </p:nvSpPr>
        <p:spPr bwMode="auto">
          <a:xfrm>
            <a:off x="1755286" y="3969599"/>
            <a:ext cx="16212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Evaluation of a </a:t>
            </a:r>
          </a:p>
          <a:p>
            <a:pPr>
              <a:buSzTx/>
              <a:buFontTx/>
              <a:buNone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Decision Tree</a:t>
            </a:r>
          </a:p>
        </p:txBody>
      </p:sp>
      <p:sp>
        <p:nvSpPr>
          <p:cNvPr id="151584" name="Text Box 32"/>
          <p:cNvSpPr txBox="1">
            <a:spLocks noChangeArrowheads="1"/>
          </p:cNvSpPr>
          <p:nvPr/>
        </p:nvSpPr>
        <p:spPr bwMode="auto">
          <a:xfrm>
            <a:off x="7391400" y="4130675"/>
            <a:ext cx="14385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Tx/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Learning a </a:t>
            </a:r>
          </a:p>
          <a:p>
            <a:pPr>
              <a:buSzTx/>
              <a:buFontTx/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Decision Tree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0" y="1447800"/>
            <a:ext cx="7467600" cy="2310451"/>
            <a:chOff x="1295400" y="2209800"/>
            <a:chExt cx="7467600" cy="2129770"/>
          </a:xfrm>
        </p:grpSpPr>
        <p:sp>
          <p:nvSpPr>
            <p:cNvPr id="151583" name="Text Box 31"/>
            <p:cNvSpPr txBox="1">
              <a:spLocks noChangeArrowheads="1"/>
            </p:cNvSpPr>
            <p:nvPr/>
          </p:nvSpPr>
          <p:spPr bwMode="auto">
            <a:xfrm>
              <a:off x="3097206" y="3673475"/>
              <a:ext cx="315291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dirty="0">
                  <a:solidFill>
                    <a:schemeClr val="accent1"/>
                  </a:solidFill>
                  <a:latin typeface="+mj-lt"/>
                </a:rPr>
                <a:t>(color= </a:t>
              </a:r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RED </a:t>
              </a:r>
              <a:r>
                <a:rPr lang="en-US" sz="2000" dirty="0">
                  <a:solidFill>
                    <a:schemeClr val="accent1"/>
                  </a:solidFill>
                  <a:latin typeface="+mj-lt"/>
                </a:rPr>
                <a:t>;shape=triangle)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5400" y="2209800"/>
              <a:ext cx="7467600" cy="212977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401762" y="2362200"/>
              <a:ext cx="7285038" cy="1828800"/>
              <a:chOff x="685800" y="4343400"/>
              <a:chExt cx="7285038" cy="1828800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5257800" y="4648200"/>
                <a:ext cx="609600" cy="609600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4038600" y="5334000"/>
                <a:ext cx="533400" cy="533400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Oval 39"/>
              <p:cNvSpPr>
                <a:spLocks noChangeArrowheads="1"/>
              </p:cNvSpPr>
              <p:nvPr/>
            </p:nvSpPr>
            <p:spPr bwMode="auto">
              <a:xfrm>
                <a:off x="4343400" y="4724400"/>
                <a:ext cx="533400" cy="533400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Oval 40"/>
              <p:cNvSpPr>
                <a:spLocks noChangeArrowheads="1"/>
              </p:cNvSpPr>
              <p:nvPr/>
            </p:nvSpPr>
            <p:spPr bwMode="auto">
              <a:xfrm>
                <a:off x="5867400" y="5257800"/>
                <a:ext cx="533400" cy="533400"/>
              </a:xfrm>
              <a:prstGeom prst="ellipse">
                <a:avLst/>
              </a:prstGeom>
              <a:noFill/>
              <a:ln w="9525" algn="ctr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>
                <a:off x="5791200" y="45720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>
                <a:off x="3733800" y="45720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33CC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3581400" y="51054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33CC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Rectangle 44"/>
              <p:cNvSpPr>
                <a:spLocks noChangeArrowheads="1"/>
              </p:cNvSpPr>
              <p:nvPr/>
            </p:nvSpPr>
            <p:spPr bwMode="auto">
              <a:xfrm>
                <a:off x="4038600" y="5181600"/>
                <a:ext cx="609600" cy="457200"/>
              </a:xfrm>
              <a:prstGeom prst="rect">
                <a:avLst/>
              </a:prstGeom>
              <a:noFill/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Oval 45"/>
              <p:cNvSpPr>
                <a:spLocks noChangeArrowheads="1"/>
              </p:cNvSpPr>
              <p:nvPr/>
            </p:nvSpPr>
            <p:spPr bwMode="auto">
              <a:xfrm>
                <a:off x="1447800" y="4724400"/>
                <a:ext cx="990600" cy="990600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" name="Group 58"/>
              <p:cNvGrpSpPr>
                <a:grpSpLocks/>
              </p:cNvGrpSpPr>
              <p:nvPr/>
            </p:nvGrpSpPr>
            <p:grpSpPr bwMode="auto">
              <a:xfrm rot="16200000">
                <a:off x="4495800" y="5410200"/>
                <a:ext cx="381000" cy="990600"/>
                <a:chOff x="192" y="2928"/>
                <a:chExt cx="240" cy="624"/>
              </a:xfrm>
            </p:grpSpPr>
            <p:cxnSp>
              <p:nvCxnSpPr>
                <p:cNvPr id="58" name="AutoShape 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2" y="2928"/>
                  <a:ext cx="240" cy="43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AutoShape 6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2928"/>
                  <a:ext cx="0" cy="624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AutoShape 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3360"/>
                  <a:ext cx="240" cy="19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7" name="Oval 66"/>
              <p:cNvSpPr>
                <a:spLocks noChangeArrowheads="1"/>
              </p:cNvSpPr>
              <p:nvPr/>
            </p:nvSpPr>
            <p:spPr bwMode="auto">
              <a:xfrm>
                <a:off x="2209800" y="4572000"/>
                <a:ext cx="1066800" cy="838200"/>
              </a:xfrm>
              <a:prstGeom prst="ellipse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Oval 67"/>
              <p:cNvSpPr>
                <a:spLocks noChangeArrowheads="1"/>
              </p:cNvSpPr>
              <p:nvPr/>
            </p:nvSpPr>
            <p:spPr bwMode="auto">
              <a:xfrm>
                <a:off x="6096000" y="4876800"/>
                <a:ext cx="914400" cy="617538"/>
              </a:xfrm>
              <a:prstGeom prst="ellipse">
                <a:avLst/>
              </a:prstGeom>
              <a:noFill/>
              <a:ln w="9525" algn="ctr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endParaRPr lang="en-US">
                  <a:solidFill>
                    <a:srgbClr val="33CC33"/>
                  </a:solidFill>
                </a:endParaRPr>
              </a:p>
            </p:txBody>
          </p:sp>
          <p:sp>
            <p:nvSpPr>
              <p:cNvPr id="49" name="Line 68"/>
              <p:cNvSpPr>
                <a:spLocks noChangeShapeType="1"/>
              </p:cNvSpPr>
              <p:nvPr/>
            </p:nvSpPr>
            <p:spPr bwMode="auto">
              <a:xfrm flipV="1">
                <a:off x="5334000" y="4343400"/>
                <a:ext cx="0" cy="1828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Line 69"/>
              <p:cNvSpPr>
                <a:spLocks noChangeShapeType="1"/>
              </p:cNvSpPr>
              <p:nvPr/>
            </p:nvSpPr>
            <p:spPr bwMode="auto">
              <a:xfrm flipV="1">
                <a:off x="3352800" y="4343400"/>
                <a:ext cx="0" cy="1828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Text Box 71"/>
              <p:cNvSpPr txBox="1">
                <a:spLocks noChangeArrowheads="1"/>
              </p:cNvSpPr>
              <p:nvPr/>
            </p:nvSpPr>
            <p:spPr bwMode="auto">
              <a:xfrm>
                <a:off x="7620000" y="4343400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52" name="Text Box 72"/>
              <p:cNvSpPr txBox="1">
                <a:spLocks noChangeArrowheads="1"/>
              </p:cNvSpPr>
              <p:nvPr/>
            </p:nvSpPr>
            <p:spPr bwMode="auto">
              <a:xfrm>
                <a:off x="685800" y="4953000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3" name="Text Box 73"/>
              <p:cNvSpPr txBox="1">
                <a:spLocks noChangeArrowheads="1"/>
              </p:cNvSpPr>
              <p:nvPr/>
            </p:nvSpPr>
            <p:spPr bwMode="auto">
              <a:xfrm>
                <a:off x="3429000" y="4343400"/>
                <a:ext cx="350838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grpSp>
            <p:nvGrpSpPr>
              <p:cNvPr id="54" name="Group 74"/>
              <p:cNvGrpSpPr>
                <a:grpSpLocks/>
              </p:cNvGrpSpPr>
              <p:nvPr/>
            </p:nvGrpSpPr>
            <p:grpSpPr bwMode="auto">
              <a:xfrm>
                <a:off x="4800600" y="4724400"/>
                <a:ext cx="381000" cy="990600"/>
                <a:chOff x="192" y="2928"/>
                <a:chExt cx="240" cy="624"/>
              </a:xfrm>
            </p:grpSpPr>
            <p:cxnSp>
              <p:nvCxnSpPr>
                <p:cNvPr id="55" name="AutoShape 7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2" y="2928"/>
                  <a:ext cx="240" cy="43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AutoShape 7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2928"/>
                  <a:ext cx="0" cy="624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7" name="AutoShape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2" y="3360"/>
                  <a:ext cx="240" cy="192"/>
                </a:xfrm>
                <a:prstGeom prst="straightConnector1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34399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2" grpId="0" autoUpdateAnimBg="0"/>
      <p:bldP spid="15158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information gain of an attribute a is the expected reduction in entropy caused by partitioning on this attribute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v</a:t>
            </a:r>
            <a:r>
              <a:rPr lang="en-US" dirty="0" smtClean="0"/>
              <a:t> is the subset of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for which attribute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has value </a:t>
            </a:r>
            <a:r>
              <a:rPr lang="en-US" dirty="0" smtClean="0">
                <a:solidFill>
                  <a:srgbClr val="0000FF"/>
                </a:solidFill>
              </a:rPr>
              <a:t>v,</a:t>
            </a:r>
            <a:r>
              <a:rPr lang="en-US" dirty="0" smtClean="0"/>
              <a:t> and the entropy of partitioning the data is calculated by weighing the entropy of each partition by its size relative to the original set</a:t>
            </a:r>
          </a:p>
          <a:p>
            <a:pPr lvl="1"/>
            <a:r>
              <a:rPr lang="en-US" dirty="0" smtClean="0"/>
              <a:t>Partitions of low entropy (imbalanced splits) lead to high gain</a:t>
            </a:r>
          </a:p>
          <a:p>
            <a:r>
              <a:rPr lang="en-US" dirty="0" smtClean="0"/>
              <a:t>Go back to check which of the A, B splits is better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21863" name="Object 7"/>
          <p:cNvGraphicFramePr>
            <a:graphicFrameLocks noChangeAspect="1"/>
          </p:cNvGraphicFramePr>
          <p:nvPr>
            <p:extLst/>
          </p:nvPr>
        </p:nvGraphicFramePr>
        <p:xfrm>
          <a:off x="1741488" y="2286000"/>
          <a:ext cx="7250112" cy="100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3009600" imgH="444240" progId="Equation.3">
                  <p:embed/>
                </p:oleObj>
              </mc:Choice>
              <mc:Fallback>
                <p:oleObj name="Equation" r:id="rId4" imgW="3009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2286000"/>
                        <a:ext cx="7250112" cy="1000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1867" name="Group 11"/>
          <p:cNvGrpSpPr>
            <a:grpSpLocks/>
          </p:cNvGrpSpPr>
          <p:nvPr/>
        </p:nvGrpSpPr>
        <p:grpSpPr bwMode="auto">
          <a:xfrm>
            <a:off x="6645275" y="223837"/>
            <a:ext cx="2498725" cy="1316038"/>
            <a:chOff x="4000" y="1392"/>
            <a:chExt cx="1574" cy="829"/>
          </a:xfrm>
        </p:grpSpPr>
        <p:sp>
          <p:nvSpPr>
            <p:cNvPr id="121868" name="Text Box 12"/>
            <p:cNvSpPr txBox="1">
              <a:spLocks noChangeArrowheads="1"/>
            </p:cNvSpPr>
            <p:nvPr/>
          </p:nvSpPr>
          <p:spPr bwMode="auto">
            <a:xfrm>
              <a:off x="4486" y="1392"/>
              <a:ext cx="6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</a:rPr>
                <a:t>Outlook </a:t>
              </a:r>
            </a:p>
          </p:txBody>
        </p:sp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4480" y="1966"/>
              <a:ext cx="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Overcast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sp>
          <p:nvSpPr>
            <p:cNvPr id="121870" name="Text Box 14"/>
            <p:cNvSpPr txBox="1">
              <a:spLocks noChangeArrowheads="1"/>
            </p:cNvSpPr>
            <p:nvPr/>
          </p:nvSpPr>
          <p:spPr bwMode="auto">
            <a:xfrm>
              <a:off x="5174" y="1971"/>
              <a:ext cx="4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 dirty="0">
                  <a:solidFill>
                    <a:srgbClr val="000066"/>
                  </a:solidFill>
                </a:rPr>
                <a:t>Rain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21871" name="AutoShape 15"/>
            <p:cNvCxnSpPr>
              <a:cxnSpLocks noChangeShapeType="1"/>
            </p:cNvCxnSpPr>
            <p:nvPr/>
          </p:nvCxnSpPr>
          <p:spPr bwMode="auto">
            <a:xfrm>
              <a:off x="4711" y="1561"/>
              <a:ext cx="564" cy="4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872" name="AutoShape 16"/>
            <p:cNvCxnSpPr>
              <a:cxnSpLocks noChangeShapeType="1"/>
              <a:stCxn id="121868" idx="2"/>
              <a:endCxn id="121869" idx="0"/>
            </p:cNvCxnSpPr>
            <p:nvPr/>
          </p:nvCxnSpPr>
          <p:spPr bwMode="auto">
            <a:xfrm>
              <a:off x="4711" y="1574"/>
              <a:ext cx="4" cy="3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873" name="Text Box 17"/>
            <p:cNvSpPr txBox="1">
              <a:spLocks noChangeArrowheads="1"/>
            </p:cNvSpPr>
            <p:nvPr/>
          </p:nvSpPr>
          <p:spPr bwMode="auto">
            <a:xfrm>
              <a:off x="4000" y="1966"/>
              <a:ext cx="5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sz="2000" b="1">
                  <a:solidFill>
                    <a:srgbClr val="000066"/>
                  </a:solidFill>
                </a:rPr>
                <a:t>Sunny</a:t>
              </a:r>
              <a:endParaRPr lang="en-US" sz="2000" b="1">
                <a:solidFill>
                  <a:srgbClr val="0000FF"/>
                </a:solidFill>
              </a:endParaRPr>
            </a:p>
          </p:txBody>
        </p:sp>
        <p:cxnSp>
          <p:nvCxnSpPr>
            <p:cNvPr id="121874" name="AutoShape 18"/>
            <p:cNvCxnSpPr>
              <a:cxnSpLocks noChangeShapeType="1"/>
              <a:stCxn id="121868" idx="2"/>
              <a:endCxn id="121873" idx="0"/>
            </p:cNvCxnSpPr>
            <p:nvPr/>
          </p:nvCxnSpPr>
          <p:spPr bwMode="auto">
            <a:xfrm flipH="1">
              <a:off x="4178" y="1574"/>
              <a:ext cx="533" cy="3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152400" y="143658"/>
            <a:ext cx="2895600" cy="954107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600" b="1" dirty="0">
                <a:latin typeface="+mj-lt"/>
              </a:rPr>
              <a:t>High Entropy – High level of Uncertainty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600" b="1" dirty="0">
                <a:latin typeface="+mj-lt"/>
              </a:rPr>
              <a:t>Low Entropy – No Uncertainty. </a:t>
            </a:r>
          </a:p>
        </p:txBody>
      </p:sp>
    </p:spTree>
    <p:extLst>
      <p:ext uri="{BB962C8B-B14F-4D97-AF65-F5344CB8AC3E}">
        <p14:creationId xmlns:p14="http://schemas.microsoft.com/office/powerpoint/2010/main" val="1394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6248400" y="807650"/>
            <a:ext cx="2819400" cy="1077218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u="none" dirty="0">
                <a:latin typeface="Calibri" pitchFamily="34" charset="0"/>
              </a:rPr>
              <a:t> Not the most general setting for on-line learning</a:t>
            </a:r>
            <a:r>
              <a:rPr lang="en-US" sz="1600" u="none" dirty="0" smtClean="0">
                <a:latin typeface="Calibri" pitchFamily="34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1600" u="none" dirty="0" smtClean="0">
                <a:latin typeface="Calibri" pitchFamily="34" charset="0"/>
              </a:rPr>
              <a:t> Note: online learning protocol </a:t>
            </a:r>
            <a:r>
              <a:rPr lang="en-US" sz="1600" u="none" dirty="0" err="1" smtClean="0">
                <a:latin typeface="Calibri" pitchFamily="34" charset="0"/>
              </a:rPr>
              <a:t>v.s</a:t>
            </a:r>
            <a:r>
              <a:rPr lang="en-US" sz="1600" u="none" dirty="0" smtClean="0">
                <a:latin typeface="Calibri" pitchFamily="34" charset="0"/>
              </a:rPr>
              <a:t>. online learning algorithm</a:t>
            </a:r>
            <a:endParaRPr lang="en-US" sz="1600" u="none" dirty="0"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On-Line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371600"/>
            <a:ext cx="7543800" cy="4525963"/>
          </a:xfrm>
        </p:spPr>
        <p:txBody>
          <a:bodyPr/>
          <a:lstStyle/>
          <a:p>
            <a:r>
              <a:rPr lang="en-US" dirty="0" err="1" smtClean="0"/>
              <a:t>Model:protocol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Instance </a:t>
            </a:r>
            <a:r>
              <a:rPr lang="en-US" dirty="0"/>
              <a:t>space: X (dimensionality – </a:t>
            </a:r>
            <a:r>
              <a:rPr lang="en-US" dirty="0" smtClean="0"/>
              <a:t>n)</a:t>
            </a:r>
          </a:p>
          <a:p>
            <a:pPr lvl="1"/>
            <a:r>
              <a:rPr lang="en-US" dirty="0" smtClean="0"/>
              <a:t>Target</a:t>
            </a:r>
            <a:r>
              <a:rPr lang="en-US" dirty="0"/>
              <a:t>: f: </a:t>
            </a:r>
            <a:r>
              <a:rPr lang="en-US" dirty="0" smtClean="0"/>
              <a:t>X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 </a:t>
            </a:r>
            <a:r>
              <a:rPr lang="en-US" dirty="0" smtClean="0"/>
              <a:t>{</a:t>
            </a:r>
            <a:r>
              <a:rPr lang="en-US" dirty="0"/>
              <a:t>0,1}, f 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</a:t>
            </a:r>
            <a:r>
              <a:rPr lang="en-US" dirty="0" smtClean="0"/>
              <a:t> </a:t>
            </a:r>
            <a:r>
              <a:rPr lang="en-US" dirty="0"/>
              <a:t>C, concept </a:t>
            </a:r>
            <a:r>
              <a:rPr lang="en-US" dirty="0" smtClean="0"/>
              <a:t>class (parameterized </a:t>
            </a:r>
            <a:r>
              <a:rPr lang="en-US" dirty="0"/>
              <a:t>by n)</a:t>
            </a:r>
          </a:p>
          <a:p>
            <a:r>
              <a:rPr lang="en-US" dirty="0" smtClean="0"/>
              <a:t>Protocol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learner </a:t>
            </a:r>
            <a:r>
              <a:rPr lang="en-US" dirty="0"/>
              <a:t>is given </a:t>
            </a:r>
            <a:r>
              <a:rPr lang="en-US" dirty="0" smtClean="0"/>
              <a:t>x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  </a:t>
            </a:r>
            <a:r>
              <a:rPr lang="en-US" dirty="0" smtClean="0"/>
              <a:t>X</a:t>
            </a:r>
          </a:p>
          <a:p>
            <a:pPr lvl="1"/>
            <a:r>
              <a:rPr lang="en-US" dirty="0" smtClean="0"/>
              <a:t>learner </a:t>
            </a:r>
            <a:r>
              <a:rPr lang="en-US" dirty="0"/>
              <a:t>predicts h(x), and is then given f(x) (feedback)</a:t>
            </a:r>
          </a:p>
          <a:p>
            <a:r>
              <a:rPr lang="en-US" dirty="0" smtClean="0"/>
              <a:t>Performance</a:t>
            </a:r>
            <a:r>
              <a:rPr lang="en-US" dirty="0"/>
              <a:t>: learner makes a mistake when h(x</a:t>
            </a:r>
            <a:r>
              <a:rPr lang="en-US" dirty="0" smtClean="0"/>
              <a:t>)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dirty="0">
                <a:latin typeface="Arial Narrow" pitchFamily="34" charset="0"/>
                <a:sym typeface="Symbol" pitchFamily="18" charset="2"/>
              </a:rPr>
              <a:t></a:t>
            </a:r>
            <a:r>
              <a:rPr lang="en-US" dirty="0" smtClean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dirty="0" smtClean="0"/>
              <a:t>f(x)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mistakes algorithm A makes on sequence S </a:t>
            </a:r>
            <a:r>
              <a:rPr lang="en-US" dirty="0" smtClean="0"/>
              <a:t>of examples</a:t>
            </a:r>
            <a:r>
              <a:rPr lang="en-US" dirty="0"/>
              <a:t>, for the target function 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18627426">
            <a:off x="121392" y="2303676"/>
            <a:ext cx="2183449" cy="1558925"/>
          </a:xfrm>
        </p:spPr>
        <p:txBody>
          <a:bodyPr/>
          <a:lstStyle/>
          <a:p>
            <a:r>
              <a:rPr lang="en-US" dirty="0" smtClean="0"/>
              <a:t>On Line Model</a:t>
            </a:r>
            <a:endParaRPr lang="en-US" dirty="0"/>
          </a:p>
        </p:txBody>
      </p:sp>
      <p:graphicFrame>
        <p:nvGraphicFramePr>
          <p:cNvPr id="313348" name="Object 4"/>
          <p:cNvGraphicFramePr>
            <a:graphicFrameLocks noChangeAspect="1"/>
          </p:cNvGraphicFramePr>
          <p:nvPr>
            <p:extLst/>
          </p:nvPr>
        </p:nvGraphicFramePr>
        <p:xfrm>
          <a:off x="3200400" y="4800600"/>
          <a:ext cx="3606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00600"/>
                        <a:ext cx="3606800" cy="473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Quantifying Performance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want to be able to say something rigorous about the performance of our learning algorithm.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Evaluating a learning algorithm:</a:t>
            </a:r>
          </a:p>
          <a:p>
            <a:pPr lvl="1"/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COLT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PAC theory, VC theory, Mistake bound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AA9424-52E9-40DE-81E1-130248A61301}" type="slidenum">
              <a:rPr lang="en-US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Mistake Driven Learning Algorithm</a:t>
            </a:r>
            <a:endParaRPr lang="en-US" sz="4200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 linear function over the feature </a:t>
            </a:r>
            <a:r>
              <a:rPr lang="en-US" dirty="0" smtClean="0"/>
              <a:t>space</a:t>
            </a:r>
            <a:endParaRPr lang="en-US" dirty="0"/>
          </a:p>
          <a:p>
            <a:pPr lvl="1"/>
            <a:r>
              <a:rPr lang="en-US" dirty="0"/>
              <a:t>Perceptron                   (+ many variations)</a:t>
            </a:r>
          </a:p>
          <a:p>
            <a:pPr lvl="1"/>
            <a:r>
              <a:rPr lang="en-US" dirty="0" smtClean="0"/>
              <a:t>Winnow</a:t>
            </a:r>
          </a:p>
          <a:p>
            <a:pPr lvl="1"/>
            <a:r>
              <a:rPr lang="en-US" dirty="0" smtClean="0"/>
              <a:t>General Gradient Descent view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Importance </a:t>
            </a:r>
            <a:r>
              <a:rPr lang="en-US" dirty="0"/>
              <a:t>of Representation</a:t>
            </a:r>
          </a:p>
          <a:p>
            <a:pPr lvl="1"/>
            <a:r>
              <a:rPr lang="en-US" dirty="0"/>
              <a:t>Complexity of Learning</a:t>
            </a:r>
          </a:p>
          <a:p>
            <a:pPr lvl="1"/>
            <a:r>
              <a:rPr lang="en-US" dirty="0"/>
              <a:t>Idea of Kernel Based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More about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/>
              <a:t>C be a concept class. Learn f </a:t>
            </a:r>
            <a:r>
              <a:rPr lang="en-US" dirty="0">
                <a:latin typeface="cmmi10" pitchFamily="34" charset="0"/>
              </a:rPr>
              <a:t>²</a:t>
            </a:r>
            <a:r>
              <a:rPr lang="en-US" dirty="0" smtClean="0"/>
              <a:t> </a:t>
            </a:r>
            <a:r>
              <a:rPr lang="en-US" dirty="0"/>
              <a:t>C</a:t>
            </a:r>
          </a:p>
          <a:p>
            <a:r>
              <a:rPr lang="en-US" dirty="0" smtClean="0"/>
              <a:t>Halving</a:t>
            </a:r>
            <a:r>
              <a:rPr lang="en-US" dirty="0"/>
              <a:t>:</a:t>
            </a:r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err="1"/>
              <a:t>ith</a:t>
            </a:r>
            <a:r>
              <a:rPr lang="en-US" dirty="0"/>
              <a:t> stage of the </a:t>
            </a:r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      all </a:t>
            </a:r>
            <a:r>
              <a:rPr lang="en-US" dirty="0"/>
              <a:t>concepts in C </a:t>
            </a:r>
            <a:r>
              <a:rPr lang="en-US" dirty="0" smtClean="0"/>
              <a:t>consistent </a:t>
            </a:r>
            <a:r>
              <a:rPr lang="en-US" dirty="0"/>
              <a:t>with all i-1 previously seen </a:t>
            </a:r>
            <a:r>
              <a:rPr lang="en-US" dirty="0" smtClean="0"/>
              <a:t>examples</a:t>
            </a:r>
            <a:endParaRPr lang="en-US" dirty="0"/>
          </a:p>
          <a:p>
            <a:r>
              <a:rPr lang="en-US" dirty="0" smtClean="0"/>
              <a:t>Given </a:t>
            </a:r>
            <a:r>
              <a:rPr lang="en-US" dirty="0"/>
              <a:t>an example     consider the value           for all      </a:t>
            </a:r>
            <a:r>
              <a:rPr lang="en-US" dirty="0" smtClean="0"/>
              <a:t>   </a:t>
            </a:r>
            <a:r>
              <a:rPr lang="en-US" dirty="0"/>
              <a:t>and predict  by majority. </a:t>
            </a:r>
          </a:p>
          <a:p>
            <a:r>
              <a:rPr lang="en-US" dirty="0" smtClean="0">
                <a:latin typeface="+mj-lt"/>
              </a:rPr>
              <a:t>Predict </a:t>
            </a:r>
            <a:r>
              <a:rPr lang="en-US" dirty="0">
                <a:latin typeface="+mj-lt"/>
              </a:rPr>
              <a:t>1 </a:t>
            </a:r>
            <a:r>
              <a:rPr lang="en-US" dirty="0" smtClean="0">
                <a:latin typeface="+mj-lt"/>
              </a:rPr>
              <a:t>if</a:t>
            </a:r>
          </a:p>
          <a:p>
            <a:r>
              <a:rPr lang="en-US" dirty="0">
                <a:latin typeface="+mj-lt"/>
              </a:rPr>
              <a:t>Clearly                and if a mistake is made in the </a:t>
            </a:r>
            <a:r>
              <a:rPr lang="en-US" dirty="0" err="1">
                <a:latin typeface="+mj-lt"/>
              </a:rPr>
              <a:t>ith</a:t>
            </a:r>
            <a:r>
              <a:rPr lang="en-US" dirty="0">
                <a:latin typeface="+mj-lt"/>
              </a:rPr>
              <a:t> example, </a:t>
            </a:r>
            <a:r>
              <a:rPr lang="en-US" dirty="0" smtClean="0">
                <a:latin typeface="+mj-lt"/>
              </a:rPr>
              <a:t>then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Halving algorithm makes at most log(|C|) mistakes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>
            <p:extLst/>
          </p:nvPr>
        </p:nvGraphicFramePr>
        <p:xfrm>
          <a:off x="2319337" y="2667000"/>
          <a:ext cx="3476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4" imgW="177480" imgH="228600" progId="Equation.3">
                  <p:embed/>
                </p:oleObj>
              </mc:Choice>
              <mc:Fallback>
                <p:oleObj name="Equation" r:id="rId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7" y="2667000"/>
                        <a:ext cx="3476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7" name="Object 9"/>
          <p:cNvGraphicFramePr>
            <a:graphicFrameLocks noChangeAspect="1"/>
          </p:cNvGraphicFramePr>
          <p:nvPr>
            <p:extLst/>
          </p:nvPr>
        </p:nvGraphicFramePr>
        <p:xfrm>
          <a:off x="4243545" y="3429000"/>
          <a:ext cx="228285" cy="37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6" imgW="139680" imgH="228600" progId="Equation.3">
                  <p:embed/>
                </p:oleObj>
              </mc:Choice>
              <mc:Fallback>
                <p:oleObj name="Equation" r:id="rId6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545" y="3429000"/>
                        <a:ext cx="228285" cy="373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8" name="Object 10"/>
          <p:cNvGraphicFramePr>
            <a:graphicFrameLocks noChangeAspect="1"/>
          </p:cNvGraphicFramePr>
          <p:nvPr>
            <p:extLst/>
          </p:nvPr>
        </p:nvGraphicFramePr>
        <p:xfrm>
          <a:off x="6860256" y="3430927"/>
          <a:ext cx="683544" cy="39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Equation" r:id="rId8" imgW="419040" imgH="241200" progId="Equation.3">
                  <p:embed/>
                </p:oleObj>
              </mc:Choice>
              <mc:Fallback>
                <p:oleObj name="Equation" r:id="rId8" imgW="419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256" y="3430927"/>
                        <a:ext cx="683544" cy="392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9" name="Object 11"/>
          <p:cNvGraphicFramePr>
            <a:graphicFrameLocks noChangeAspect="1"/>
          </p:cNvGraphicFramePr>
          <p:nvPr>
            <p:extLst/>
          </p:nvPr>
        </p:nvGraphicFramePr>
        <p:xfrm>
          <a:off x="8277054" y="3430928"/>
          <a:ext cx="784566" cy="39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Equation" r:id="rId10" imgW="482400" imgH="241200" progId="Equation.3">
                  <p:embed/>
                </p:oleObj>
              </mc:Choice>
              <mc:Fallback>
                <p:oleObj name="Equation" r:id="rId10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054" y="3430928"/>
                        <a:ext cx="784566" cy="392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The Halving 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505201" y="4194758"/>
          <a:ext cx="5257799" cy="45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Equation" r:id="rId12" imgW="2781270" imgH="228600" progId="Equation.3">
                  <p:embed/>
                </p:oleObj>
              </mc:Choice>
              <mc:Fallback>
                <p:oleObj name="Equation" r:id="rId12" imgW="278127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4194758"/>
                        <a:ext cx="5257799" cy="453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836862" y="4648200"/>
          <a:ext cx="1049338" cy="395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" name="Equation" r:id="rId14" imgW="600210" imgH="219165" progId="Equation.3">
                  <p:embed/>
                </p:oleObj>
              </mc:Choice>
              <mc:Fallback>
                <p:oleObj name="Equation" r:id="rId14" imgW="600210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2" y="4648200"/>
                        <a:ext cx="1049338" cy="395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810000" y="4876800"/>
          <a:ext cx="1524000" cy="65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1" name="Equation" r:id="rId16" imgW="904770" imgH="380910" progId="Equation.3">
                  <p:embed/>
                </p:oleObj>
              </mc:Choice>
              <mc:Fallback>
                <p:oleObj name="Equation" r:id="rId16" imgW="904770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76800"/>
                        <a:ext cx="1524000" cy="655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rule</a:t>
            </a:r>
            <a:endParaRPr lang="en-US" sz="4000" dirty="0"/>
          </a:p>
        </p:txBody>
      </p:sp>
      <p:sp>
        <p:nvSpPr>
          <p:cNvPr id="73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On-line, mistake driven algorithm.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Rosenblatt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1959) suggested </a:t>
            </a:r>
            <a:r>
              <a:rPr lang="en-US" dirty="0"/>
              <a:t>that when a target output value is </a:t>
            </a:r>
            <a:r>
              <a:rPr lang="en-US" dirty="0" smtClean="0"/>
              <a:t>provided </a:t>
            </a:r>
            <a:r>
              <a:rPr lang="en-US" dirty="0"/>
              <a:t>for a single neuron with fixed input, it can </a:t>
            </a:r>
            <a:r>
              <a:rPr lang="en-US" dirty="0" smtClean="0"/>
              <a:t>incrementally </a:t>
            </a:r>
            <a:r>
              <a:rPr lang="en-US" dirty="0"/>
              <a:t>change weights and learn to produce the </a:t>
            </a:r>
            <a:r>
              <a:rPr lang="en-US" dirty="0" smtClean="0"/>
              <a:t>output </a:t>
            </a:r>
            <a:r>
              <a:rPr lang="en-US" dirty="0"/>
              <a:t>using the </a:t>
            </a:r>
            <a:r>
              <a:rPr lang="en-US" u="sng" dirty="0"/>
              <a:t>Perceptron learning </a:t>
            </a:r>
            <a:r>
              <a:rPr lang="en-US" u="sng" dirty="0" smtClean="0"/>
              <a:t>rule</a:t>
            </a:r>
          </a:p>
          <a:p>
            <a:r>
              <a:rPr lang="en-US" dirty="0" smtClean="0"/>
              <a:t>(Perceptron </a:t>
            </a:r>
            <a:r>
              <a:rPr lang="en-US" dirty="0"/>
              <a:t>== Linear Threshold </a:t>
            </a:r>
            <a:r>
              <a:rPr lang="en-US" dirty="0" smtClean="0"/>
              <a:t>Unit)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43030A9-99B2-493A-BA3A-D79B5F487FA3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731140" name="Group 4"/>
          <p:cNvGrpSpPr>
            <a:grpSpLocks/>
          </p:cNvGrpSpPr>
          <p:nvPr/>
        </p:nvGrpSpPr>
        <p:grpSpPr bwMode="auto">
          <a:xfrm>
            <a:off x="1617663" y="4191000"/>
            <a:ext cx="6992937" cy="1955800"/>
            <a:chOff x="519" y="2784"/>
            <a:chExt cx="4405" cy="1232"/>
          </a:xfrm>
        </p:grpSpPr>
        <p:sp>
          <p:nvSpPr>
            <p:cNvPr id="731141" name="Oval 5"/>
            <p:cNvSpPr>
              <a:spLocks noChangeArrowheads="1"/>
            </p:cNvSpPr>
            <p:nvPr/>
          </p:nvSpPr>
          <p:spPr bwMode="auto">
            <a:xfrm>
              <a:off x="1837" y="3438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42" name="Oval 6"/>
            <p:cNvSpPr>
              <a:spLocks noChangeArrowheads="1"/>
            </p:cNvSpPr>
            <p:nvPr/>
          </p:nvSpPr>
          <p:spPr bwMode="auto">
            <a:xfrm>
              <a:off x="1067" y="3019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43" name="Oval 7"/>
            <p:cNvSpPr>
              <a:spLocks noChangeArrowheads="1"/>
            </p:cNvSpPr>
            <p:nvPr/>
          </p:nvSpPr>
          <p:spPr bwMode="auto">
            <a:xfrm>
              <a:off x="1067" y="3187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44" name="Oval 8"/>
            <p:cNvSpPr>
              <a:spLocks noChangeArrowheads="1"/>
            </p:cNvSpPr>
            <p:nvPr/>
          </p:nvSpPr>
          <p:spPr bwMode="auto">
            <a:xfrm>
              <a:off x="1067" y="3355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45" name="Oval 9"/>
            <p:cNvSpPr>
              <a:spLocks noChangeArrowheads="1"/>
            </p:cNvSpPr>
            <p:nvPr/>
          </p:nvSpPr>
          <p:spPr bwMode="auto">
            <a:xfrm>
              <a:off x="1067" y="3522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46" name="Oval 10"/>
            <p:cNvSpPr>
              <a:spLocks noChangeArrowheads="1"/>
            </p:cNvSpPr>
            <p:nvPr/>
          </p:nvSpPr>
          <p:spPr bwMode="auto">
            <a:xfrm>
              <a:off x="1067" y="3690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47" name="Oval 11"/>
            <p:cNvSpPr>
              <a:spLocks noChangeArrowheads="1"/>
            </p:cNvSpPr>
            <p:nvPr/>
          </p:nvSpPr>
          <p:spPr bwMode="auto">
            <a:xfrm>
              <a:off x="1067" y="3858"/>
              <a:ext cx="48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cxnSp>
          <p:nvCxnSpPr>
            <p:cNvPr id="731148" name="AutoShape 12"/>
            <p:cNvCxnSpPr>
              <a:cxnSpLocks noChangeShapeType="1"/>
              <a:stCxn id="731142" idx="5"/>
              <a:endCxn id="731141" idx="1"/>
            </p:cNvCxnSpPr>
            <p:nvPr/>
          </p:nvCxnSpPr>
          <p:spPr bwMode="auto">
            <a:xfrm>
              <a:off x="1108" y="3063"/>
              <a:ext cx="736" cy="37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1149" name="AutoShape 13"/>
            <p:cNvCxnSpPr>
              <a:cxnSpLocks noChangeShapeType="1"/>
              <a:stCxn id="731141" idx="2"/>
              <a:endCxn id="731143" idx="6"/>
            </p:cNvCxnSpPr>
            <p:nvPr/>
          </p:nvCxnSpPr>
          <p:spPr bwMode="auto">
            <a:xfrm flipH="1" flipV="1">
              <a:off x="1124" y="3208"/>
              <a:ext cx="704" cy="2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1150" name="AutoShape 14"/>
            <p:cNvCxnSpPr>
              <a:cxnSpLocks noChangeShapeType="1"/>
              <a:stCxn id="731144" idx="6"/>
              <a:endCxn id="731141" idx="2"/>
            </p:cNvCxnSpPr>
            <p:nvPr/>
          </p:nvCxnSpPr>
          <p:spPr bwMode="auto">
            <a:xfrm>
              <a:off x="1124" y="3376"/>
              <a:ext cx="704" cy="8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1151" name="AutoShape 15"/>
            <p:cNvCxnSpPr>
              <a:cxnSpLocks noChangeShapeType="1"/>
              <a:stCxn id="731145" idx="6"/>
              <a:endCxn id="731141" idx="2"/>
            </p:cNvCxnSpPr>
            <p:nvPr/>
          </p:nvCxnSpPr>
          <p:spPr bwMode="auto">
            <a:xfrm flipV="1">
              <a:off x="1124" y="3459"/>
              <a:ext cx="704" cy="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1152" name="AutoShape 16"/>
            <p:cNvCxnSpPr>
              <a:cxnSpLocks noChangeShapeType="1"/>
              <a:stCxn id="731146" idx="6"/>
              <a:endCxn id="731141" idx="2"/>
            </p:cNvCxnSpPr>
            <p:nvPr/>
          </p:nvCxnSpPr>
          <p:spPr bwMode="auto">
            <a:xfrm flipV="1">
              <a:off x="1124" y="3459"/>
              <a:ext cx="704" cy="25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1153" name="AutoShape 17"/>
            <p:cNvCxnSpPr>
              <a:cxnSpLocks noChangeShapeType="1"/>
              <a:endCxn id="731141" idx="3"/>
            </p:cNvCxnSpPr>
            <p:nvPr/>
          </p:nvCxnSpPr>
          <p:spPr bwMode="auto">
            <a:xfrm flipV="1">
              <a:off x="1115" y="3483"/>
              <a:ext cx="729" cy="4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1154" name="Text Box 18"/>
            <p:cNvSpPr txBox="1">
              <a:spLocks noChangeArrowheads="1"/>
            </p:cNvSpPr>
            <p:nvPr/>
          </p:nvSpPr>
          <p:spPr bwMode="auto">
            <a:xfrm>
              <a:off x="828" y="2885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1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55" name="Text Box 19"/>
            <p:cNvSpPr txBox="1">
              <a:spLocks noChangeArrowheads="1"/>
            </p:cNvSpPr>
            <p:nvPr/>
          </p:nvSpPr>
          <p:spPr bwMode="auto">
            <a:xfrm>
              <a:off x="826" y="3061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2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56" name="Text Box 20"/>
            <p:cNvSpPr txBox="1">
              <a:spLocks noChangeArrowheads="1"/>
            </p:cNvSpPr>
            <p:nvPr/>
          </p:nvSpPr>
          <p:spPr bwMode="auto">
            <a:xfrm>
              <a:off x="826" y="3766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6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57" name="Text Box 21"/>
            <p:cNvSpPr txBox="1">
              <a:spLocks noChangeArrowheads="1"/>
            </p:cNvSpPr>
            <p:nvPr/>
          </p:nvSpPr>
          <p:spPr bwMode="auto">
            <a:xfrm>
              <a:off x="828" y="3262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3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58" name="Text Box 22"/>
            <p:cNvSpPr txBox="1">
              <a:spLocks noChangeArrowheads="1"/>
            </p:cNvSpPr>
            <p:nvPr/>
          </p:nvSpPr>
          <p:spPr bwMode="auto">
            <a:xfrm>
              <a:off x="828" y="3430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4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59" name="Text Box 23"/>
            <p:cNvSpPr txBox="1">
              <a:spLocks noChangeArrowheads="1"/>
            </p:cNvSpPr>
            <p:nvPr/>
          </p:nvSpPr>
          <p:spPr bwMode="auto">
            <a:xfrm>
              <a:off x="828" y="3597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5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60" name="Text Box 24"/>
            <p:cNvSpPr txBox="1">
              <a:spLocks noChangeArrowheads="1"/>
            </p:cNvSpPr>
            <p:nvPr/>
          </p:nvSpPr>
          <p:spPr bwMode="auto">
            <a:xfrm>
              <a:off x="1791" y="3145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7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graphicFrame>
          <p:nvGraphicFramePr>
            <p:cNvPr id="731161" name="Object 25"/>
            <p:cNvGraphicFramePr>
              <a:graphicFrameLocks noChangeAspect="1"/>
            </p:cNvGraphicFramePr>
            <p:nvPr/>
          </p:nvGraphicFramePr>
          <p:xfrm>
            <a:off x="1328" y="3682"/>
            <a:ext cx="345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0" name="Equation" r:id="rId4" imgW="228600" imgH="228600" progId="Equation.3">
                    <p:embed/>
                  </p:oleObj>
                </mc:Choice>
                <mc:Fallback>
                  <p:oleObj name="Equation" r:id="rId4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" y="3682"/>
                          <a:ext cx="345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1162" name="Object 26"/>
            <p:cNvGraphicFramePr>
              <a:graphicFrameLocks noChangeAspect="1"/>
            </p:cNvGraphicFramePr>
            <p:nvPr/>
          </p:nvGraphicFramePr>
          <p:xfrm>
            <a:off x="1326" y="2977"/>
            <a:ext cx="325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1" name="Equation" r:id="rId6" imgW="215640" imgH="215640" progId="Equation.3">
                    <p:embed/>
                  </p:oleObj>
                </mc:Choice>
                <mc:Fallback>
                  <p:oleObj name="Equation" r:id="rId6" imgW="215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6" y="2977"/>
                          <a:ext cx="325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1163" name="Object 27"/>
            <p:cNvGraphicFramePr>
              <a:graphicFrameLocks noChangeAspect="1"/>
            </p:cNvGraphicFramePr>
            <p:nvPr/>
          </p:nvGraphicFramePr>
          <p:xfrm>
            <a:off x="1885" y="3288"/>
            <a:ext cx="558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2" name="Equation" r:id="rId8" imgW="368280" imgH="253800" progId="Equation.3">
                    <p:embed/>
                  </p:oleObj>
                </mc:Choice>
                <mc:Fallback>
                  <p:oleObj name="Equation" r:id="rId8" imgW="3682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5" y="3288"/>
                          <a:ext cx="558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1164" name="Oval 28"/>
            <p:cNvSpPr>
              <a:spLocks noChangeArrowheads="1"/>
            </p:cNvSpPr>
            <p:nvPr/>
          </p:nvSpPr>
          <p:spPr bwMode="auto">
            <a:xfrm>
              <a:off x="1885" y="3271"/>
              <a:ext cx="530" cy="41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65" name="Line 29"/>
            <p:cNvSpPr>
              <a:spLocks noChangeShapeType="1"/>
            </p:cNvSpPr>
            <p:nvPr/>
          </p:nvSpPr>
          <p:spPr bwMode="auto">
            <a:xfrm>
              <a:off x="2415" y="3480"/>
              <a:ext cx="8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66" name="Oval 30"/>
            <p:cNvSpPr>
              <a:spLocks noChangeArrowheads="1"/>
            </p:cNvSpPr>
            <p:nvPr/>
          </p:nvSpPr>
          <p:spPr bwMode="auto">
            <a:xfrm>
              <a:off x="3233" y="3061"/>
              <a:ext cx="1011" cy="83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67" name="Line 31"/>
            <p:cNvSpPr>
              <a:spLocks noChangeShapeType="1"/>
            </p:cNvSpPr>
            <p:nvPr/>
          </p:nvSpPr>
          <p:spPr bwMode="auto">
            <a:xfrm>
              <a:off x="3313" y="3480"/>
              <a:ext cx="777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68" name="Line 32"/>
            <p:cNvSpPr>
              <a:spLocks noChangeShapeType="1"/>
            </p:cNvSpPr>
            <p:nvPr/>
          </p:nvSpPr>
          <p:spPr bwMode="auto">
            <a:xfrm>
              <a:off x="3474" y="3145"/>
              <a:ext cx="2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69" name="Line 33"/>
            <p:cNvSpPr>
              <a:spLocks noChangeShapeType="1"/>
            </p:cNvSpPr>
            <p:nvPr/>
          </p:nvSpPr>
          <p:spPr bwMode="auto">
            <a:xfrm>
              <a:off x="3474" y="3480"/>
              <a:ext cx="23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70" name="Line 34"/>
            <p:cNvSpPr>
              <a:spLocks noChangeShapeType="1"/>
            </p:cNvSpPr>
            <p:nvPr/>
          </p:nvSpPr>
          <p:spPr bwMode="auto">
            <a:xfrm>
              <a:off x="3721" y="3201"/>
              <a:ext cx="23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71" name="Line 35"/>
            <p:cNvSpPr>
              <a:spLocks noChangeShapeType="1"/>
            </p:cNvSpPr>
            <p:nvPr/>
          </p:nvSpPr>
          <p:spPr bwMode="auto">
            <a:xfrm flipV="1">
              <a:off x="3713" y="3201"/>
              <a:ext cx="2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72" name="Line 36"/>
            <p:cNvSpPr>
              <a:spLocks noChangeShapeType="1"/>
            </p:cNvSpPr>
            <p:nvPr/>
          </p:nvSpPr>
          <p:spPr bwMode="auto">
            <a:xfrm>
              <a:off x="3426" y="318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173" name="Text Box 37"/>
            <p:cNvSpPr txBox="1">
              <a:spLocks noChangeArrowheads="1"/>
            </p:cNvSpPr>
            <p:nvPr/>
          </p:nvSpPr>
          <p:spPr bwMode="auto">
            <a:xfrm>
              <a:off x="3281" y="306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none">
                  <a:solidFill>
                    <a:srgbClr val="000066"/>
                  </a:solidFill>
                  <a:latin typeface="Arial Narrow" pitchFamily="34" charset="0"/>
                </a:rPr>
                <a:t>T</a:t>
              </a:r>
              <a:endParaRPr lang="en-US" sz="2800" u="none">
                <a:solidFill>
                  <a:srgbClr val="000066"/>
                </a:solidFill>
                <a:latin typeface="Arial Narrow" pitchFamily="34" charset="0"/>
              </a:endParaRPr>
            </a:p>
          </p:txBody>
        </p:sp>
        <p:sp>
          <p:nvSpPr>
            <p:cNvPr id="731174" name="Line 38"/>
            <p:cNvSpPr>
              <a:spLocks noChangeShapeType="1"/>
            </p:cNvSpPr>
            <p:nvPr/>
          </p:nvSpPr>
          <p:spPr bwMode="auto">
            <a:xfrm>
              <a:off x="4244" y="3480"/>
              <a:ext cx="3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31175" name="Object 39"/>
            <p:cNvGraphicFramePr>
              <a:graphicFrameLocks noChangeAspect="1"/>
            </p:cNvGraphicFramePr>
            <p:nvPr/>
          </p:nvGraphicFramePr>
          <p:xfrm>
            <a:off x="4715" y="3270"/>
            <a:ext cx="209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3" name="Equation" r:id="rId10" imgW="139680" imgH="177480" progId="Equation.3">
                    <p:embed/>
                  </p:oleObj>
                </mc:Choice>
                <mc:Fallback>
                  <p:oleObj name="Equation" r:id="rId10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5" y="3270"/>
                          <a:ext cx="209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1176" name="Object 40"/>
            <p:cNvGraphicFramePr>
              <a:graphicFrameLocks noChangeAspect="1"/>
            </p:cNvGraphicFramePr>
            <p:nvPr/>
          </p:nvGraphicFramePr>
          <p:xfrm>
            <a:off x="576" y="2784"/>
            <a:ext cx="26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4" name="Equation" r:id="rId12" imgW="177480" imgH="215640" progId="Equation.3">
                    <p:embed/>
                  </p:oleObj>
                </mc:Choice>
                <mc:Fallback>
                  <p:oleObj name="Equation" r:id="rId12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784"/>
                          <a:ext cx="26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1177" name="Object 41"/>
            <p:cNvGraphicFramePr>
              <a:graphicFrameLocks noChangeAspect="1"/>
            </p:cNvGraphicFramePr>
            <p:nvPr/>
          </p:nvGraphicFramePr>
          <p:xfrm>
            <a:off x="519" y="3682"/>
            <a:ext cx="286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5" name="Equation" r:id="rId14" imgW="190440" imgH="228600" progId="Equation.3">
                    <p:embed/>
                  </p:oleObj>
                </mc:Choice>
                <mc:Fallback>
                  <p:oleObj name="Equation" r:id="rId14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" y="3682"/>
                          <a:ext cx="286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217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3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</a:t>
            </a:r>
            <a:r>
              <a:rPr lang="en-US" dirty="0"/>
              <a:t>learning rule</a:t>
            </a:r>
            <a:endParaRPr lang="en-US" sz="4000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71600"/>
            <a:ext cx="7620000" cy="4525963"/>
          </a:xfrm>
          <a:ln/>
        </p:spPr>
        <p:txBody>
          <a:bodyPr/>
          <a:lstStyle/>
          <a:p>
            <a:r>
              <a:rPr lang="en-US" sz="2800" dirty="0"/>
              <a:t>We learn f:X</a:t>
            </a:r>
            <a:r>
              <a:rPr lang="en-US" sz="2800" dirty="0">
                <a:sym typeface="Symbol" pitchFamily="18" charset="2"/>
              </a:rPr>
              <a:t>{-1,+1</a:t>
            </a:r>
            <a:r>
              <a:rPr lang="en-US" sz="2800" dirty="0" smtClean="0">
                <a:sym typeface="Symbol" pitchFamily="18" charset="2"/>
              </a:rPr>
              <a:t>} </a:t>
            </a:r>
            <a:r>
              <a:rPr lang="en-US" sz="2800" dirty="0">
                <a:sym typeface="Symbol" pitchFamily="18" charset="2"/>
              </a:rPr>
              <a:t>represented </a:t>
            </a:r>
            <a:r>
              <a:rPr lang="en-US" sz="2800" dirty="0" smtClean="0">
                <a:sym typeface="Symbol" pitchFamily="18" charset="2"/>
              </a:rPr>
              <a:t>as f </a:t>
            </a:r>
            <a:r>
              <a:rPr lang="en-US" sz="2800" dirty="0">
                <a:sym typeface="Symbol" pitchFamily="18" charset="2"/>
              </a:rPr>
              <a:t>=</a:t>
            </a:r>
            <a:r>
              <a:rPr lang="en-US" sz="2800" dirty="0" err="1" smtClean="0">
                <a:sym typeface="Symbol" pitchFamily="18" charset="2"/>
              </a:rPr>
              <a:t>sgn</a:t>
            </a:r>
            <a:r>
              <a:rPr lang="en-US" sz="2800" dirty="0" smtClean="0">
                <a:sym typeface="Symbol" pitchFamily="18" charset="2"/>
              </a:rPr>
              <a:t>{</a:t>
            </a:r>
            <a:r>
              <a:rPr lang="en-US" sz="2800" dirty="0" err="1" smtClean="0">
                <a:sym typeface="Symbol" pitchFamily="18" charset="2"/>
              </a:rPr>
              <a:t>w</a:t>
            </a:r>
            <a:r>
              <a:rPr lang="en-US" sz="2800" dirty="0" err="1">
                <a:sym typeface="Symbol" pitchFamily="18" charset="2"/>
              </a:rPr>
              <a:t>x</a:t>
            </a:r>
            <a:r>
              <a:rPr lang="en-US" sz="2800" dirty="0" smtClean="0">
                <a:sym typeface="Symbol" pitchFamily="18" charset="2"/>
              </a:rPr>
              <a:t>)</a:t>
            </a:r>
          </a:p>
          <a:p>
            <a:r>
              <a:rPr lang="en-US" sz="2800" dirty="0" smtClean="0">
                <a:sym typeface="Symbol" pitchFamily="18" charset="2"/>
              </a:rPr>
              <a:t>Where </a:t>
            </a:r>
            <a:r>
              <a:rPr lang="en-US" sz="2800" dirty="0">
                <a:sym typeface="Symbol" pitchFamily="18" charset="2"/>
              </a:rPr>
              <a:t>X=  </a:t>
            </a:r>
            <a:r>
              <a:rPr lang="en-US" sz="2800" dirty="0" smtClean="0">
                <a:sym typeface="Symbol" pitchFamily="18" charset="2"/>
              </a:rPr>
              <a:t>{</a:t>
            </a:r>
            <a:r>
              <a:rPr lang="en-US" sz="2800" dirty="0" smtClean="0">
                <a:latin typeface="Calibri"/>
                <a:sym typeface="Symbol" pitchFamily="18" charset="2"/>
              </a:rPr>
              <a:t>0,1}</a:t>
            </a:r>
            <a:r>
              <a:rPr lang="en-US" sz="2800" baseline="30000" dirty="0" smtClean="0">
                <a:latin typeface="Calibri"/>
                <a:sym typeface="Symbol" pitchFamily="18" charset="2"/>
              </a:rPr>
              <a:t>n  </a:t>
            </a:r>
            <a:r>
              <a:rPr lang="en-US" sz="2800" dirty="0" smtClean="0">
                <a:sym typeface="Symbol" pitchFamily="18" charset="2"/>
              </a:rPr>
              <a:t>or X</a:t>
            </a:r>
            <a:r>
              <a:rPr lang="en-US" sz="2800" dirty="0">
                <a:sym typeface="Symbol" pitchFamily="18" charset="2"/>
              </a:rPr>
              <a:t>= </a:t>
            </a:r>
            <a:r>
              <a:rPr lang="en-US" sz="2800" dirty="0" err="1" smtClean="0">
                <a:latin typeface="Calibri"/>
                <a:sym typeface="Symbol" pitchFamily="18" charset="2"/>
              </a:rPr>
              <a:t>R</a:t>
            </a:r>
            <a:r>
              <a:rPr lang="en-US" sz="2800" baseline="30000" dirty="0" err="1" smtClean="0">
                <a:latin typeface="Calibri"/>
                <a:sym typeface="Symbol" pitchFamily="18" charset="2"/>
              </a:rPr>
              <a:t>n</a:t>
            </a:r>
            <a:r>
              <a:rPr lang="en-US" sz="2800" dirty="0" smtClean="0">
                <a:sym typeface="Symbol" pitchFamily="18" charset="2"/>
              </a:rPr>
              <a:t>    and w </a:t>
            </a:r>
            <a:r>
              <a:rPr lang="en-US" sz="2800" dirty="0" err="1" smtClean="0">
                <a:latin typeface="Calibri"/>
                <a:sym typeface="Symbol" pitchFamily="18" charset="2"/>
              </a:rPr>
              <a:t>R</a:t>
            </a:r>
            <a:r>
              <a:rPr lang="en-US" sz="2800" baseline="30000" dirty="0" err="1" smtClean="0">
                <a:latin typeface="Calibri"/>
                <a:sym typeface="Symbol" pitchFamily="18" charset="2"/>
              </a:rPr>
              <a:t>n</a:t>
            </a:r>
            <a:endParaRPr lang="en-US" sz="2800" baseline="30000" dirty="0" smtClean="0">
              <a:latin typeface="Calibri"/>
              <a:sym typeface="Symbol" pitchFamily="18" charset="2"/>
            </a:endParaRPr>
          </a:p>
          <a:p>
            <a:r>
              <a:rPr lang="en-US" sz="2800" dirty="0" smtClean="0">
                <a:sym typeface="Symbol" pitchFamily="18" charset="2"/>
              </a:rPr>
              <a:t>Given Labeled examples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:  {(</a:t>
            </a:r>
            <a:r>
              <a:rPr lang="en-US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x</a:t>
            </a:r>
            <a:r>
              <a:rPr lang="en-US" baseline="-25000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1</a:t>
            </a:r>
            <a:r>
              <a:rPr lang="en-US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, y</a:t>
            </a:r>
            <a:r>
              <a:rPr lang="en-US" baseline="-25000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1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), (</a:t>
            </a:r>
            <a:r>
              <a:rPr lang="en-US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x</a:t>
            </a:r>
            <a:r>
              <a:rPr lang="en-US" baseline="-25000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2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, </a:t>
            </a:r>
            <a:r>
              <a:rPr lang="en-US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y</a:t>
            </a:r>
            <a:r>
              <a:rPr lang="en-US" baseline="-25000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2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),…(</a:t>
            </a:r>
            <a:r>
              <a:rPr lang="en-US" dirty="0" err="1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x</a:t>
            </a:r>
            <a:r>
              <a:rPr lang="en-US" baseline="-25000" dirty="0" err="1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m</a:t>
            </a:r>
            <a:r>
              <a:rPr lang="en-US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, </a:t>
            </a:r>
            <a:r>
              <a:rPr lang="en-US" dirty="0" err="1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y</a:t>
            </a:r>
            <a:r>
              <a:rPr lang="en-US" baseline="-25000" dirty="0" err="1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m</a:t>
            </a:r>
            <a:r>
              <a:rPr lang="en-US" dirty="0" smtClean="0">
                <a:solidFill>
                  <a:srgbClr val="000066"/>
                </a:solidFill>
                <a:latin typeface="Calibri"/>
                <a:sym typeface="Symbol" pitchFamily="18" charset="2"/>
              </a:rPr>
              <a:t>)}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8636BF0-A8AD-4928-B9AC-EE4E1C37C147}" type="slidenum">
              <a:rPr lang="en-US"/>
              <a:pPr/>
              <a:t>28</a:t>
            </a:fld>
            <a:endParaRPr lang="en-US"/>
          </a:p>
        </p:txBody>
      </p:sp>
      <p:sp>
        <p:nvSpPr>
          <p:cNvPr id="733195" name="Line 11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3196" name="Group 12"/>
          <p:cNvGrpSpPr>
            <a:grpSpLocks/>
          </p:cNvGrpSpPr>
          <p:nvPr/>
        </p:nvGrpSpPr>
        <p:grpSpPr bwMode="auto">
          <a:xfrm>
            <a:off x="1447800" y="3200288"/>
            <a:ext cx="7543800" cy="3037049"/>
            <a:chOff x="501" y="2153"/>
            <a:chExt cx="5280" cy="2147"/>
          </a:xfrm>
        </p:grpSpPr>
        <p:sp>
          <p:nvSpPr>
            <p:cNvPr id="733197" name="Rectangle 13"/>
            <p:cNvSpPr>
              <a:spLocks noChangeArrowheads="1"/>
            </p:cNvSpPr>
            <p:nvPr/>
          </p:nvSpPr>
          <p:spPr bwMode="auto">
            <a:xfrm>
              <a:off x="501" y="2172"/>
              <a:ext cx="5280" cy="212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914400" lvl="1" indent="-457200">
                <a:lnSpc>
                  <a:spcPct val="90000"/>
                </a:lnSpc>
                <a:spcBef>
                  <a:spcPct val="50000"/>
                </a:spcBef>
                <a:buFontTx/>
                <a:buAutoNum type="arabicPeriod"/>
              </a:pPr>
              <a:r>
                <a:rPr lang="en-US" sz="2400" u="none" dirty="0">
                  <a:latin typeface="+mj-lt"/>
                  <a:sym typeface="Symbol" pitchFamily="18" charset="2"/>
                </a:rPr>
                <a:t>Initialize w=0</a:t>
              </a:r>
            </a:p>
            <a:p>
              <a:pPr marL="457200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latin typeface="+mj-lt"/>
                  <a:sym typeface="Symbol" pitchFamily="18" charset="2"/>
                </a:rPr>
                <a:t>      2.   Cycle through all examples          </a:t>
              </a:r>
            </a:p>
            <a:p>
              <a:pPr marL="914400" lvl="1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latin typeface="+mj-lt"/>
                </a:rPr>
                <a:t>      a. Predict the label of instance x to be</a:t>
              </a:r>
              <a:r>
                <a:rPr lang="en-US" sz="2400" u="none" dirty="0">
                  <a:solidFill>
                    <a:srgbClr val="000066"/>
                  </a:solidFill>
                  <a:latin typeface="+mj-lt"/>
                </a:rPr>
                <a:t> 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</a:rPr>
                <a:t>y’ = </a:t>
              </a:r>
              <a:r>
                <a:rPr lang="en-US" sz="2400" u="none" dirty="0" err="1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sgn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{</a:t>
              </a:r>
              <a:r>
                <a:rPr lang="en-US" sz="2400" u="none" dirty="0" err="1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wx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)</a:t>
              </a:r>
            </a:p>
            <a:p>
              <a:pPr marL="914400" lvl="1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latin typeface="+mj-lt"/>
                  <a:sym typeface="Symbol" pitchFamily="18" charset="2"/>
                </a:rPr>
                <a:t>      b. If </a:t>
              </a:r>
              <a:r>
                <a:rPr lang="en-US" sz="2400" u="none" dirty="0" err="1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y’y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, </a:t>
              </a:r>
              <a:r>
                <a:rPr lang="en-US" sz="2400" u="none" dirty="0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update</a:t>
              </a:r>
              <a:r>
                <a:rPr lang="en-US" sz="2400" u="none" dirty="0">
                  <a:latin typeface="+mj-lt"/>
                  <a:sym typeface="Symbol" pitchFamily="18" charset="2"/>
                </a:rPr>
                <a:t> the weight vector: </a:t>
              </a:r>
            </a:p>
            <a:p>
              <a:pPr marL="457200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                </a:t>
              </a:r>
              <a:r>
                <a:rPr lang="en-US" sz="2400" b="1" u="none" dirty="0">
                  <a:solidFill>
                    <a:srgbClr val="FF0000"/>
                  </a:solidFill>
                  <a:latin typeface="+mj-lt"/>
                  <a:sym typeface="Symbol" pitchFamily="18" charset="2"/>
                </a:rPr>
                <a:t>w = w + r y x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      </a:t>
              </a:r>
              <a:r>
                <a:rPr lang="en-US" sz="2400" u="none" dirty="0">
                  <a:latin typeface="+mj-lt"/>
                  <a:sym typeface="Symbol" pitchFamily="18" charset="2"/>
                </a:rPr>
                <a:t>(r - a constant, learning rate)</a:t>
              </a:r>
            </a:p>
            <a:p>
              <a:pPr marL="457200" indent="-4572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u="none" dirty="0">
                  <a:latin typeface="+mj-lt"/>
                  <a:sym typeface="Symbol" pitchFamily="18" charset="2"/>
                </a:rPr>
                <a:t>                Otherwise, if </a:t>
              </a:r>
              <a:r>
                <a:rPr lang="en-US" sz="2400" u="none" dirty="0">
                  <a:solidFill>
                    <a:schemeClr val="accent2"/>
                  </a:solidFill>
                  <a:latin typeface="+mj-lt"/>
                  <a:sym typeface="Symbol" pitchFamily="18" charset="2"/>
                </a:rPr>
                <a:t>y’=y,</a:t>
              </a:r>
              <a:r>
                <a:rPr lang="en-US" sz="2400" u="none" dirty="0">
                  <a:latin typeface="+mj-lt"/>
                  <a:sym typeface="Symbol" pitchFamily="18" charset="2"/>
                </a:rPr>
                <a:t> leave weights unchanged.</a:t>
              </a:r>
            </a:p>
          </p:txBody>
        </p:sp>
        <p:graphicFrame>
          <p:nvGraphicFramePr>
            <p:cNvPr id="733198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2475" y="2153"/>
            <a:ext cx="323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9" name="Equation" r:id="rId4" imgW="215640" imgH="190440" progId="Equation.3">
                    <p:embed/>
                  </p:oleObj>
                </mc:Choice>
                <mc:Fallback>
                  <p:oleObj name="Equation" r:id="rId4" imgW="21564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5" y="2153"/>
                          <a:ext cx="323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345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Perceptron </a:t>
            </a:r>
            <a:r>
              <a:rPr lang="en-US" b="1" dirty="0"/>
              <a:t>Convergence Theorem:</a:t>
            </a:r>
          </a:p>
          <a:p>
            <a:r>
              <a:rPr lang="en-US" dirty="0" smtClean="0"/>
              <a:t>If </a:t>
            </a:r>
            <a:r>
              <a:rPr lang="en-US" dirty="0"/>
              <a:t>there exist a set of weights that are consistent with the </a:t>
            </a:r>
            <a:r>
              <a:rPr lang="en-US" dirty="0" smtClean="0"/>
              <a:t>data (i.e</a:t>
            </a:r>
            <a:r>
              <a:rPr lang="en-US" dirty="0"/>
              <a:t>., the data is linearly separable</a:t>
            </a:r>
            <a:r>
              <a:rPr lang="en-US" dirty="0" smtClean="0"/>
              <a:t>), </a:t>
            </a:r>
            <a:r>
              <a:rPr lang="en-US" dirty="0"/>
              <a:t>the perceptron </a:t>
            </a:r>
            <a:r>
              <a:rPr lang="en-US" dirty="0" smtClean="0"/>
              <a:t>learning algorithm </a:t>
            </a:r>
            <a:r>
              <a:rPr lang="en-US" dirty="0"/>
              <a:t>will </a:t>
            </a:r>
            <a:r>
              <a:rPr lang="en-US" dirty="0" smtClean="0"/>
              <a:t>converge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long would it take to converge 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dirty="0" smtClean="0"/>
              <a:t>Perceptron </a:t>
            </a:r>
            <a:r>
              <a:rPr lang="en-US" b="1" dirty="0"/>
              <a:t>Cycling Theorem: </a:t>
            </a:r>
            <a:endParaRPr lang="en-US" b="1" dirty="0" smtClean="0"/>
          </a:p>
          <a:p>
            <a:r>
              <a:rPr lang="en-US" dirty="0" smtClean="0"/>
              <a:t>If </a:t>
            </a:r>
            <a:r>
              <a:rPr lang="en-US" dirty="0"/>
              <a:t>the training data is not </a:t>
            </a:r>
            <a:r>
              <a:rPr lang="en-US" dirty="0" smtClean="0"/>
              <a:t>linearly separable the </a:t>
            </a:r>
            <a:r>
              <a:rPr lang="en-US" dirty="0"/>
              <a:t>perceptron learning algorithm will eventually repeat the </a:t>
            </a:r>
            <a:r>
              <a:rPr lang="en-US" dirty="0" smtClean="0"/>
              <a:t> </a:t>
            </a:r>
            <a:r>
              <a:rPr lang="en-US" dirty="0"/>
              <a:t>same set of weights and therefore enter an infinite </a:t>
            </a:r>
            <a:r>
              <a:rPr lang="en-US" dirty="0" smtClean="0"/>
              <a:t>loop.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provide robustness, more expressivity ?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BF96E5-0BC0-4230-BF51-716733A07242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Midterm</a:t>
            </a:r>
            <a:endParaRPr lang="en-US" dirty="0"/>
          </a:p>
        </p:txBody>
      </p:sp>
      <p:sp>
        <p:nvSpPr>
          <p:cNvPr id="614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Closed book exam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lectures until today </a:t>
            </a:r>
          </a:p>
          <a:p>
            <a:pPr lvl="1"/>
            <a:r>
              <a:rPr lang="en-US" dirty="0" smtClean="0"/>
              <a:t>Intro. to ML / Decision Trees / Online learning / COLT /NN/ Boosting/SVM</a:t>
            </a:r>
          </a:p>
          <a:p>
            <a:pPr lvl="2"/>
            <a:r>
              <a:rPr lang="en-US" dirty="0" smtClean="0"/>
              <a:t>Lectures / Problem sets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Cheating?</a:t>
            </a:r>
          </a:p>
          <a:p>
            <a:pPr lvl="2"/>
            <a:r>
              <a:rPr lang="en-US" dirty="0" smtClean="0"/>
              <a:t>No.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</a:extLst>
        </p:spPr>
        <p:txBody>
          <a:bodyPr/>
          <a:lstStyle/>
          <a:p>
            <a:r>
              <a:rPr lang="en-US"/>
              <a:t>Perceptron: Mistake Bound Theorem</a:t>
            </a:r>
            <a:endParaRPr lang="en-US" sz="3200"/>
          </a:p>
        </p:txBody>
      </p:sp>
      <p:sp>
        <p:nvSpPr>
          <p:cNvPr id="7700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Maintains a weight vector </a:t>
            </a:r>
            <a:r>
              <a:rPr lang="en-US" sz="2400" dirty="0" err="1"/>
              <a:t>w</a:t>
            </a:r>
            <a:r>
              <a:rPr lang="en-US" sz="2400" dirty="0" err="1">
                <a:sym typeface="Symbol" pitchFamily="18" charset="2"/>
              </a:rPr>
              <a:t></a:t>
            </a:r>
            <a:r>
              <a:rPr lang="en-US" sz="2400" dirty="0" err="1">
                <a:latin typeface="Monotype Corsiva" pitchFamily="66" charset="0"/>
                <a:sym typeface="Symbol" pitchFamily="18" charset="2"/>
              </a:rPr>
              <a:t>R</a:t>
            </a:r>
            <a:r>
              <a:rPr lang="en-US" sz="2400" baseline="30000" dirty="0" err="1">
                <a:sym typeface="Symbol" pitchFamily="18" charset="2"/>
              </a:rPr>
              <a:t>N</a:t>
            </a:r>
            <a:r>
              <a:rPr lang="en-US" sz="2400" dirty="0">
                <a:sym typeface="Symbol" pitchFamily="18" charset="2"/>
              </a:rPr>
              <a:t>,    </a:t>
            </a:r>
            <a:r>
              <a:rPr lang="en-US" sz="2400" dirty="0"/>
              <a:t>w</a:t>
            </a:r>
            <a:r>
              <a:rPr lang="en-US" sz="2400" baseline="-25000" dirty="0"/>
              <a:t>0</a:t>
            </a:r>
            <a:r>
              <a:rPr lang="en-US" sz="2400" dirty="0">
                <a:sym typeface="Symbol" pitchFamily="18" charset="2"/>
              </a:rPr>
              <a:t>=</a:t>
            </a:r>
            <a:r>
              <a:rPr lang="en-US" sz="2400" dirty="0"/>
              <a:t>(0,…,0).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Upon receiving an example </a:t>
            </a:r>
            <a:r>
              <a:rPr lang="en-US" sz="2400" dirty="0">
                <a:latin typeface="Arial" pitchFamily="34" charset="0"/>
              </a:rPr>
              <a:t>x </a:t>
            </a:r>
            <a:r>
              <a:rPr lang="en-US" sz="2400" dirty="0">
                <a:latin typeface="Arial" pitchFamily="34" charset="0"/>
                <a:sym typeface="Symbol" pitchFamily="18" charset="2"/>
              </a:rPr>
              <a:t> </a:t>
            </a:r>
            <a:r>
              <a:rPr lang="en-US" sz="2400" dirty="0">
                <a:latin typeface="Monotype Corsiva" pitchFamily="66" charset="0"/>
                <a:sym typeface="Symbol" pitchFamily="18" charset="2"/>
              </a:rPr>
              <a:t>R</a:t>
            </a:r>
            <a:r>
              <a:rPr lang="en-US" sz="2400" baseline="30000" dirty="0">
                <a:latin typeface="Arial" pitchFamily="34" charset="0"/>
                <a:sym typeface="Symbol" pitchFamily="18" charset="2"/>
              </a:rPr>
              <a:t>N</a:t>
            </a:r>
            <a:r>
              <a:rPr lang="en-US" sz="2400" i="1" dirty="0">
                <a:latin typeface="Arial" pitchFamily="34" charset="0"/>
              </a:rPr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Predicts according to the linear threshold function </a:t>
            </a:r>
            <a:r>
              <a:rPr lang="en-US" sz="2400" dirty="0" err="1"/>
              <a:t>w•x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 </a:t>
            </a:r>
            <a:r>
              <a:rPr lang="en-US" sz="2400" dirty="0" smtClean="0">
                <a:latin typeface="Arial" pitchFamily="34" charset="0"/>
              </a:rPr>
              <a:t>0.</a:t>
            </a:r>
          </a:p>
          <a:p>
            <a:pPr>
              <a:lnSpc>
                <a:spcPct val="90000"/>
              </a:lnSpc>
            </a:pPr>
            <a:endParaRPr lang="en-US" b="1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+mj-lt"/>
              </a:rPr>
              <a:t>Theorem </a:t>
            </a:r>
            <a:r>
              <a:rPr lang="en-US" sz="2400" b="1" dirty="0">
                <a:latin typeface="+mj-lt"/>
              </a:rPr>
              <a:t>[Novikoff,1963] </a:t>
            </a:r>
            <a:r>
              <a:rPr lang="en-US" sz="2400" i="1" dirty="0">
                <a:latin typeface="+mj-lt"/>
              </a:rPr>
              <a:t>Let </a:t>
            </a:r>
            <a:r>
              <a:rPr lang="en-US" sz="2400" dirty="0">
                <a:latin typeface="+mj-lt"/>
              </a:rPr>
              <a:t>(x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; y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),…,: (</a:t>
            </a:r>
            <a:r>
              <a:rPr lang="en-US" sz="2400" dirty="0" err="1">
                <a:latin typeface="+mj-lt"/>
              </a:rPr>
              <a:t>x</a:t>
            </a:r>
            <a:r>
              <a:rPr lang="en-US" sz="2400" baseline="-25000" dirty="0" err="1">
                <a:latin typeface="+mj-lt"/>
              </a:rPr>
              <a:t>t</a:t>
            </a:r>
            <a:r>
              <a:rPr lang="en-US" sz="2400" dirty="0">
                <a:latin typeface="+mj-lt"/>
              </a:rPr>
              <a:t>; </a:t>
            </a:r>
            <a:r>
              <a:rPr lang="en-US" sz="2400" dirty="0" err="1">
                <a:latin typeface="+mj-lt"/>
              </a:rPr>
              <a:t>y</a:t>
            </a:r>
            <a:r>
              <a:rPr lang="en-US" sz="2400" baseline="-25000" dirty="0" err="1">
                <a:latin typeface="+mj-lt"/>
              </a:rPr>
              <a:t>t</a:t>
            </a:r>
            <a:r>
              <a:rPr lang="en-US" sz="2400" dirty="0">
                <a:latin typeface="+mj-lt"/>
              </a:rPr>
              <a:t>), </a:t>
            </a:r>
            <a:r>
              <a:rPr lang="en-US" sz="2400" i="1" dirty="0">
                <a:latin typeface="+mj-lt"/>
              </a:rPr>
              <a:t>be a sequence of labeled examples with </a:t>
            </a:r>
            <a:r>
              <a:rPr lang="en-US" sz="2400" dirty="0">
                <a:latin typeface="+mj-lt"/>
              </a:rPr>
              <a:t>x</a:t>
            </a:r>
            <a:r>
              <a:rPr lang="en-US" sz="2400" baseline="-25000" dirty="0">
                <a:latin typeface="+mj-lt"/>
              </a:rPr>
              <a:t>i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Symbol" pitchFamily="18" charset="2"/>
              </a:rPr>
              <a:t></a:t>
            </a:r>
            <a:r>
              <a:rPr lang="en-US" sz="2400" dirty="0" smtClean="0">
                <a:latin typeface="cmsy10"/>
                <a:sym typeface="Symbol" pitchFamily="18" charset="2"/>
              </a:rPr>
              <a:t>&lt;</a:t>
            </a:r>
            <a:r>
              <a:rPr lang="en-US" sz="2400" baseline="30000" dirty="0" smtClean="0">
                <a:latin typeface="+mj-lt"/>
                <a:sym typeface="Symbol" pitchFamily="18" charset="2"/>
              </a:rPr>
              <a:t>N</a:t>
            </a:r>
            <a:r>
              <a:rPr lang="en-US" sz="2400" i="1" dirty="0">
                <a:latin typeface="+mj-lt"/>
              </a:rPr>
              <a:t>, </a:t>
            </a:r>
            <a:r>
              <a:rPr lang="en-US" sz="2400" dirty="0">
                <a:latin typeface="+mj-lt"/>
                <a:sym typeface="Symbol" pitchFamily="18" charset="2"/>
              </a:rPr>
              <a:t></a:t>
            </a:r>
            <a:r>
              <a:rPr lang="en-US" sz="2400" dirty="0">
                <a:latin typeface="+mj-lt"/>
              </a:rPr>
              <a:t>x</a:t>
            </a:r>
            <a:r>
              <a:rPr lang="en-US" sz="2400" baseline="-25000" dirty="0">
                <a:latin typeface="+mj-lt"/>
              </a:rPr>
              <a:t>i</a:t>
            </a:r>
            <a:r>
              <a:rPr lang="en-US" sz="2400" dirty="0" smtClean="0">
                <a:latin typeface="+mj-lt"/>
                <a:sym typeface="Symbol" pitchFamily="18" charset="2"/>
              </a:rPr>
              <a:t></a:t>
            </a:r>
            <a:r>
              <a:rPr lang="en-US" sz="2400" dirty="0" smtClean="0">
                <a:latin typeface="+mj-lt"/>
              </a:rPr>
              <a:t>R </a:t>
            </a:r>
            <a:r>
              <a:rPr lang="en-US" sz="2400" i="1" dirty="0">
                <a:latin typeface="+mj-lt"/>
              </a:rPr>
              <a:t>and </a:t>
            </a:r>
            <a:r>
              <a:rPr lang="en-US" sz="2400" i="1" dirty="0" err="1">
                <a:latin typeface="+mj-lt"/>
              </a:rPr>
              <a:t>y</a:t>
            </a:r>
            <a:r>
              <a:rPr lang="en-US" sz="2400" i="1" baseline="-25000" dirty="0" err="1">
                <a:latin typeface="+mj-lt"/>
              </a:rPr>
              <a:t>i</a:t>
            </a:r>
            <a:r>
              <a:rPr lang="en-US" sz="2400" i="1" dirty="0">
                <a:latin typeface="+mj-lt"/>
              </a:rPr>
              <a:t> </a:t>
            </a:r>
            <a:r>
              <a:rPr lang="en-US" sz="2800" dirty="0">
                <a:latin typeface="+mj-lt"/>
                <a:sym typeface="Symbol" pitchFamily="18" charset="2"/>
              </a:rPr>
              <a:t></a:t>
            </a:r>
            <a:r>
              <a:rPr lang="en-US" sz="2400" i="1" dirty="0">
                <a:latin typeface="+mj-lt"/>
              </a:rPr>
              <a:t>{-1,1} for all i. </a:t>
            </a:r>
            <a:r>
              <a:rPr lang="en-US" sz="2400" i="1" dirty="0" smtClean="0">
                <a:latin typeface="+mj-lt"/>
              </a:rPr>
              <a:t>Let </a:t>
            </a:r>
            <a:r>
              <a:rPr lang="en-US" sz="2400" i="1" dirty="0">
                <a:latin typeface="+mj-lt"/>
              </a:rPr>
              <a:t>u</a:t>
            </a:r>
            <a:r>
              <a:rPr lang="en-US" sz="2800" dirty="0" smtClean="0">
                <a:latin typeface="+mj-lt"/>
                <a:sym typeface="Symbol" pitchFamily="18" charset="2"/>
              </a:rPr>
              <a:t> </a:t>
            </a:r>
            <a:r>
              <a:rPr lang="en-US" sz="2800" dirty="0" smtClean="0">
                <a:latin typeface="cmsy10"/>
                <a:sym typeface="Symbol" pitchFamily="18" charset="2"/>
              </a:rPr>
              <a:t>&lt;</a:t>
            </a:r>
            <a:r>
              <a:rPr lang="en-US" sz="2800" baseline="30000" dirty="0" smtClean="0">
                <a:latin typeface="+mj-lt"/>
                <a:sym typeface="Symbol" pitchFamily="18" charset="2"/>
              </a:rPr>
              <a:t>N</a:t>
            </a:r>
            <a:r>
              <a:rPr lang="en-US" sz="2400" dirty="0">
                <a:latin typeface="+mj-lt"/>
              </a:rPr>
              <a:t>,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>
                <a:latin typeface="+mj-lt"/>
                <a:sym typeface="Symbol" pitchFamily="18" charset="2"/>
              </a:rPr>
              <a:t> </a:t>
            </a:r>
            <a:r>
              <a:rPr lang="en-US" sz="2400" i="1" dirty="0">
                <a:latin typeface="+mj-lt"/>
              </a:rPr>
              <a:t>&gt; 0 be such that, </a:t>
            </a:r>
            <a:r>
              <a:rPr lang="en-US" sz="2400" i="1" dirty="0">
                <a:latin typeface="+mj-lt"/>
                <a:cs typeface="Times New Roman" pitchFamily="18" charset="0"/>
              </a:rPr>
              <a:t>||</a:t>
            </a:r>
            <a:r>
              <a:rPr lang="en-US" sz="2400" b="1" i="1" dirty="0">
                <a:latin typeface="+mj-lt"/>
                <a:cs typeface="Times New Roman" pitchFamily="18" charset="0"/>
              </a:rPr>
              <a:t>u</a:t>
            </a:r>
            <a:r>
              <a:rPr lang="en-US" sz="2400" i="1" dirty="0">
                <a:latin typeface="+mj-lt"/>
                <a:cs typeface="Times New Roman" pitchFamily="18" charset="0"/>
              </a:rPr>
              <a:t>|| = 1 and 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400" i="1" baseline="-25000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 u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•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  <a:sym typeface="Symbol" pitchFamily="18" charset="2"/>
              </a:rPr>
              <a:t>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+mj-lt"/>
                <a:sym typeface="Symbol" pitchFamily="18" charset="2"/>
              </a:rPr>
              <a:t></a:t>
            </a:r>
            <a:r>
              <a:rPr lang="en-US" sz="2800" dirty="0"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for all i.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>
                <a:latin typeface="+mj-lt"/>
              </a:rPr>
              <a:t>  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Then Perceptron makes at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most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R</a:t>
            </a:r>
            <a:r>
              <a:rPr lang="en-US" sz="2400" baseline="30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/ </a:t>
            </a:r>
            <a:r>
              <a:rPr lang="en-US" sz="2400" i="1" dirty="0">
                <a:solidFill>
                  <a:srgbClr val="FF0000"/>
                </a:solidFill>
                <a:latin typeface="+mj-lt"/>
                <a:sym typeface="Symbol" pitchFamily="18" charset="2"/>
              </a:rPr>
              <a:t> </a:t>
            </a:r>
            <a:r>
              <a:rPr lang="en-US" sz="2400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mistakes on this example sequence</a:t>
            </a:r>
            <a:r>
              <a:rPr lang="en-US" sz="2400" i="1" dirty="0">
                <a:latin typeface="+mj-lt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>
                <a:latin typeface="+mj-lt"/>
              </a:rPr>
              <a:t>(see additional notes)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C916C7-F50D-4C71-8A4B-CA6FB81330F4}" type="slidenum">
              <a:rPr lang="en-US"/>
              <a:pPr/>
              <a:t>30</a:t>
            </a:fld>
            <a:endParaRPr lang="en-US"/>
          </a:p>
        </p:txBody>
      </p:sp>
      <p:sp>
        <p:nvSpPr>
          <p:cNvPr id="770053" name="Text Box 5"/>
          <p:cNvSpPr txBox="1">
            <a:spLocks noChangeArrowheads="1"/>
          </p:cNvSpPr>
          <p:nvPr/>
        </p:nvSpPr>
        <p:spPr bwMode="auto">
          <a:xfrm>
            <a:off x="6858000" y="4462046"/>
            <a:ext cx="2133600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none" dirty="0" smtClean="0">
                <a:solidFill>
                  <a:srgbClr val="FF0000"/>
                </a:solidFill>
                <a:latin typeface="+mn-lt"/>
              </a:rPr>
              <a:t>Complexity Parameter</a:t>
            </a:r>
            <a:endParaRPr lang="en-US" sz="1600" u="non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70055" name="Line 7"/>
          <p:cNvSpPr>
            <a:spLocks noChangeShapeType="1"/>
          </p:cNvSpPr>
          <p:nvPr/>
        </p:nvSpPr>
        <p:spPr bwMode="auto">
          <a:xfrm flipH="1" flipV="1">
            <a:off x="5943600" y="4343400"/>
            <a:ext cx="914400" cy="19050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4512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3" grpId="0" animBg="1"/>
      <p:bldP spid="7700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Winnow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Winnow Algorithm learns Linear Threshold Functions. </a:t>
            </a:r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the class of </a:t>
            </a:r>
            <a:r>
              <a:rPr lang="en-US" dirty="0" smtClean="0"/>
              <a:t>disjunctions:</a:t>
            </a:r>
          </a:p>
          <a:p>
            <a:pPr lvl="1"/>
            <a:r>
              <a:rPr lang="en-US" dirty="0" smtClean="0"/>
              <a:t>instead </a:t>
            </a:r>
            <a:r>
              <a:rPr lang="en-US" dirty="0"/>
              <a:t>of </a:t>
            </a:r>
            <a:r>
              <a:rPr lang="en-US" dirty="0">
                <a:solidFill>
                  <a:schemeClr val="accent1"/>
                </a:solidFill>
              </a:rPr>
              <a:t>demotion</a:t>
            </a:r>
            <a:r>
              <a:rPr lang="en-US" dirty="0"/>
              <a:t> we can use </a:t>
            </a:r>
            <a:r>
              <a:rPr lang="en-US" dirty="0">
                <a:solidFill>
                  <a:schemeClr val="accent1"/>
                </a:solidFill>
              </a:rPr>
              <a:t>elimination</a:t>
            </a:r>
            <a:r>
              <a:rPr lang="en-US" dirty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Winnow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F1AE2B-8AF9-430D-A890-C37A46ACF050}" type="slidenum">
              <a:rPr lang="en-US"/>
              <a:pPr/>
              <a:t>31</a:t>
            </a:fld>
            <a:endParaRPr lang="en-US"/>
          </a:p>
        </p:txBody>
      </p:sp>
      <p:graphicFrame>
        <p:nvGraphicFramePr>
          <p:cNvPr id="776196" name="Object 4"/>
          <p:cNvGraphicFramePr>
            <a:graphicFrameLocks noChangeAspect="1"/>
          </p:cNvGraphicFramePr>
          <p:nvPr>
            <p:extLst/>
          </p:nvPr>
        </p:nvGraphicFramePr>
        <p:xfrm>
          <a:off x="1709738" y="1411288"/>
          <a:ext cx="6842125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4" imgW="4178160" imgH="1143000" progId="Equation.3">
                  <p:embed/>
                </p:oleObj>
              </mc:Choice>
              <mc:Fallback>
                <p:oleObj name="Equation" r:id="rId4" imgW="41781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1411288"/>
                        <a:ext cx="6842125" cy="17891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Winnow – Mistake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620000" cy="4525963"/>
          </a:xfrm>
        </p:spPr>
        <p:txBody>
          <a:bodyPr/>
          <a:lstStyle/>
          <a:p>
            <a:r>
              <a:rPr lang="en-US" dirty="0" smtClean="0"/>
              <a:t>Claim</a:t>
            </a:r>
            <a:r>
              <a:rPr lang="en-US" dirty="0"/>
              <a:t>: Winnow makes O(k log n) mistakes on k-disjunctions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 - # of mistakes on positive examples  (promotions)</a:t>
            </a:r>
          </a:p>
          <a:p>
            <a:r>
              <a:rPr lang="en-US" dirty="0"/>
              <a:t>v - # of mistakes on negative examples (demotions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# </a:t>
            </a:r>
            <a:r>
              <a:rPr lang="nl-NL" dirty="0"/>
              <a:t>of mistakes:     </a:t>
            </a:r>
            <a:r>
              <a:rPr lang="nl-NL" dirty="0" smtClean="0"/>
              <a:t>u + </a:t>
            </a:r>
            <a:r>
              <a:rPr lang="nl-NL" dirty="0"/>
              <a:t>v &lt; 3u + 2 = O(k log n)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Winnow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E4866E-F36E-48FB-B8AE-E8A7B866401F}" type="slidenum">
              <a:rPr lang="en-US"/>
              <a:pPr/>
              <a:t>32</a:t>
            </a:fld>
            <a:endParaRPr lang="en-US"/>
          </a:p>
        </p:txBody>
      </p:sp>
      <p:sp>
        <p:nvSpPr>
          <p:cNvPr id="782340" name="Line 4"/>
          <p:cNvSpPr>
            <a:spLocks noChangeShapeType="1"/>
          </p:cNvSpPr>
          <p:nvPr/>
        </p:nvSpPr>
        <p:spPr bwMode="auto">
          <a:xfrm>
            <a:off x="152400" y="4191000"/>
            <a:ext cx="899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905000" y="1981200"/>
          <a:ext cx="6477000" cy="144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4" imgW="4333770" imgH="1133565" progId="Equation.3">
                  <p:embed/>
                </p:oleObj>
              </mc:Choice>
              <mc:Fallback>
                <p:oleObj name="Equation" r:id="rId4" imgW="4333770" imgH="11335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81200"/>
                        <a:ext cx="6477000" cy="14437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2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Feature Spaces</a:t>
            </a:r>
            <a:endParaRPr lang="en-US" dirty="0"/>
          </a:p>
        </p:txBody>
      </p:sp>
      <p:sp>
        <p:nvSpPr>
          <p:cNvPr id="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E6FE4-73D8-4B1A-9293-15A9B8199289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821250" name="Group 2"/>
          <p:cNvGrpSpPr>
            <a:grpSpLocks/>
          </p:cNvGrpSpPr>
          <p:nvPr/>
        </p:nvGrpSpPr>
        <p:grpSpPr bwMode="auto">
          <a:xfrm>
            <a:off x="665163" y="1143000"/>
            <a:ext cx="7716837" cy="4494213"/>
            <a:chOff x="432" y="720"/>
            <a:chExt cx="5101" cy="3119"/>
          </a:xfrm>
        </p:grpSpPr>
        <p:sp>
          <p:nvSpPr>
            <p:cNvPr id="821251" name="AutoShape 3"/>
            <p:cNvSpPr>
              <a:spLocks noChangeArrowheads="1"/>
            </p:cNvSpPr>
            <p:nvPr/>
          </p:nvSpPr>
          <p:spPr bwMode="auto">
            <a:xfrm rot="-2730640">
              <a:off x="2144" y="1903"/>
              <a:ext cx="3119" cy="753"/>
            </a:xfrm>
            <a:prstGeom prst="parallelogram">
              <a:avLst>
                <a:gd name="adj" fmla="val 10355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252" name="Group 4"/>
            <p:cNvGrpSpPr>
              <a:grpSpLocks/>
            </p:cNvGrpSpPr>
            <p:nvPr/>
          </p:nvGrpSpPr>
          <p:grpSpPr bwMode="auto">
            <a:xfrm>
              <a:off x="432" y="816"/>
              <a:ext cx="5101" cy="2640"/>
              <a:chOff x="192" y="768"/>
              <a:chExt cx="5341" cy="3120"/>
            </a:xfrm>
          </p:grpSpPr>
          <p:sp>
            <p:nvSpPr>
              <p:cNvPr id="821253" name="Line 5"/>
              <p:cNvSpPr>
                <a:spLocks noChangeShapeType="1"/>
              </p:cNvSpPr>
              <p:nvPr/>
            </p:nvSpPr>
            <p:spPr bwMode="auto">
              <a:xfrm>
                <a:off x="3360" y="960"/>
                <a:ext cx="0" cy="20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54" name="Line 6"/>
              <p:cNvSpPr>
                <a:spLocks noChangeShapeType="1"/>
              </p:cNvSpPr>
              <p:nvPr/>
            </p:nvSpPr>
            <p:spPr bwMode="auto">
              <a:xfrm>
                <a:off x="192" y="942"/>
                <a:ext cx="0" cy="20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55" name="Line 7"/>
              <p:cNvSpPr>
                <a:spLocks noChangeShapeType="1"/>
              </p:cNvSpPr>
              <p:nvPr/>
            </p:nvSpPr>
            <p:spPr bwMode="auto">
              <a:xfrm>
                <a:off x="192" y="3024"/>
                <a:ext cx="217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56" name="Freeform 8"/>
              <p:cNvSpPr>
                <a:spLocks/>
              </p:cNvSpPr>
              <p:nvPr/>
            </p:nvSpPr>
            <p:spPr bwMode="auto">
              <a:xfrm>
                <a:off x="294" y="768"/>
                <a:ext cx="2250" cy="2048"/>
              </a:xfrm>
              <a:custGeom>
                <a:avLst/>
                <a:gdLst>
                  <a:gd name="T0" fmla="*/ 0 w 4224"/>
                  <a:gd name="T1" fmla="*/ 2832 h 2832"/>
                  <a:gd name="T2" fmla="*/ 336 w 4224"/>
                  <a:gd name="T3" fmla="*/ 1824 h 2832"/>
                  <a:gd name="T4" fmla="*/ 1488 w 4224"/>
                  <a:gd name="T5" fmla="*/ 2256 h 2832"/>
                  <a:gd name="T6" fmla="*/ 1488 w 4224"/>
                  <a:gd name="T7" fmla="*/ 1584 h 2832"/>
                  <a:gd name="T8" fmla="*/ 1776 w 4224"/>
                  <a:gd name="T9" fmla="*/ 912 h 2832"/>
                  <a:gd name="T10" fmla="*/ 2112 w 4224"/>
                  <a:gd name="T11" fmla="*/ 1152 h 2832"/>
                  <a:gd name="T12" fmla="*/ 2160 w 4224"/>
                  <a:gd name="T13" fmla="*/ 960 h 2832"/>
                  <a:gd name="T14" fmla="*/ 2352 w 4224"/>
                  <a:gd name="T15" fmla="*/ 960 h 2832"/>
                  <a:gd name="T16" fmla="*/ 2400 w 4224"/>
                  <a:gd name="T17" fmla="*/ 672 h 2832"/>
                  <a:gd name="T18" fmla="*/ 2832 w 4224"/>
                  <a:gd name="T19" fmla="*/ 672 h 2832"/>
                  <a:gd name="T20" fmla="*/ 4176 w 4224"/>
                  <a:gd name="T21" fmla="*/ 768 h 2832"/>
                  <a:gd name="T22" fmla="*/ 3120 w 4224"/>
                  <a:gd name="T23" fmla="*/ 0 h 2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24" h="2832">
                    <a:moveTo>
                      <a:pt x="0" y="2832"/>
                    </a:moveTo>
                    <a:cubicBezTo>
                      <a:pt x="44" y="2376"/>
                      <a:pt x="88" y="1920"/>
                      <a:pt x="336" y="1824"/>
                    </a:cubicBezTo>
                    <a:cubicBezTo>
                      <a:pt x="584" y="1728"/>
                      <a:pt x="1296" y="2296"/>
                      <a:pt x="1488" y="2256"/>
                    </a:cubicBezTo>
                    <a:cubicBezTo>
                      <a:pt x="1680" y="2216"/>
                      <a:pt x="1440" y="1808"/>
                      <a:pt x="1488" y="1584"/>
                    </a:cubicBezTo>
                    <a:cubicBezTo>
                      <a:pt x="1536" y="1360"/>
                      <a:pt x="1672" y="984"/>
                      <a:pt x="1776" y="912"/>
                    </a:cubicBezTo>
                    <a:cubicBezTo>
                      <a:pt x="1880" y="840"/>
                      <a:pt x="2048" y="1144"/>
                      <a:pt x="2112" y="1152"/>
                    </a:cubicBezTo>
                    <a:cubicBezTo>
                      <a:pt x="2176" y="1160"/>
                      <a:pt x="2120" y="992"/>
                      <a:pt x="2160" y="960"/>
                    </a:cubicBezTo>
                    <a:cubicBezTo>
                      <a:pt x="2200" y="928"/>
                      <a:pt x="2312" y="1008"/>
                      <a:pt x="2352" y="960"/>
                    </a:cubicBezTo>
                    <a:cubicBezTo>
                      <a:pt x="2392" y="912"/>
                      <a:pt x="2320" y="720"/>
                      <a:pt x="2400" y="672"/>
                    </a:cubicBezTo>
                    <a:cubicBezTo>
                      <a:pt x="2480" y="624"/>
                      <a:pt x="2536" y="656"/>
                      <a:pt x="2832" y="672"/>
                    </a:cubicBezTo>
                    <a:cubicBezTo>
                      <a:pt x="3128" y="688"/>
                      <a:pt x="4128" y="880"/>
                      <a:pt x="4176" y="768"/>
                    </a:cubicBezTo>
                    <a:cubicBezTo>
                      <a:pt x="4224" y="656"/>
                      <a:pt x="3296" y="128"/>
                      <a:pt x="3120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57" name="Oval 9"/>
              <p:cNvSpPr>
                <a:spLocks noChangeArrowheads="1"/>
              </p:cNvSpPr>
              <p:nvPr/>
            </p:nvSpPr>
            <p:spPr bwMode="auto">
              <a:xfrm>
                <a:off x="908" y="2260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58" name="Oval 10"/>
              <p:cNvSpPr>
                <a:spLocks noChangeArrowheads="1"/>
              </p:cNvSpPr>
              <p:nvPr/>
            </p:nvSpPr>
            <p:spPr bwMode="auto">
              <a:xfrm>
                <a:off x="1087" y="1601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59" name="Oval 11"/>
              <p:cNvSpPr>
                <a:spLocks noChangeArrowheads="1"/>
              </p:cNvSpPr>
              <p:nvPr/>
            </p:nvSpPr>
            <p:spPr bwMode="auto">
              <a:xfrm>
                <a:off x="933" y="1080"/>
                <a:ext cx="52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0" name="Oval 12"/>
              <p:cNvSpPr>
                <a:spLocks noChangeArrowheads="1"/>
              </p:cNvSpPr>
              <p:nvPr/>
            </p:nvSpPr>
            <p:spPr bwMode="auto">
              <a:xfrm>
                <a:off x="1010" y="1670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1" name="Oval 13"/>
              <p:cNvSpPr>
                <a:spLocks noChangeArrowheads="1"/>
              </p:cNvSpPr>
              <p:nvPr/>
            </p:nvSpPr>
            <p:spPr bwMode="auto">
              <a:xfrm>
                <a:off x="1164" y="1393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2" name="Oval 14"/>
              <p:cNvSpPr>
                <a:spLocks noChangeArrowheads="1"/>
              </p:cNvSpPr>
              <p:nvPr/>
            </p:nvSpPr>
            <p:spPr bwMode="auto">
              <a:xfrm>
                <a:off x="1087" y="2260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3" name="Oval 15"/>
              <p:cNvSpPr>
                <a:spLocks noChangeArrowheads="1"/>
              </p:cNvSpPr>
              <p:nvPr/>
            </p:nvSpPr>
            <p:spPr bwMode="auto">
              <a:xfrm>
                <a:off x="1394" y="1462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4" name="Oval 16"/>
              <p:cNvSpPr>
                <a:spLocks noChangeArrowheads="1"/>
              </p:cNvSpPr>
              <p:nvPr/>
            </p:nvSpPr>
            <p:spPr bwMode="auto">
              <a:xfrm>
                <a:off x="1240" y="1358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5" name="Oval 17"/>
              <p:cNvSpPr>
                <a:spLocks noChangeArrowheads="1"/>
              </p:cNvSpPr>
              <p:nvPr/>
            </p:nvSpPr>
            <p:spPr bwMode="auto">
              <a:xfrm>
                <a:off x="831" y="174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6" name="Oval 18"/>
              <p:cNvSpPr>
                <a:spLocks noChangeArrowheads="1"/>
              </p:cNvSpPr>
              <p:nvPr/>
            </p:nvSpPr>
            <p:spPr bwMode="auto">
              <a:xfrm>
                <a:off x="703" y="1775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7" name="Oval 19"/>
              <p:cNvSpPr>
                <a:spLocks noChangeArrowheads="1"/>
              </p:cNvSpPr>
              <p:nvPr/>
            </p:nvSpPr>
            <p:spPr bwMode="auto">
              <a:xfrm>
                <a:off x="550" y="1983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8" name="Oval 20"/>
              <p:cNvSpPr>
                <a:spLocks noChangeArrowheads="1"/>
              </p:cNvSpPr>
              <p:nvPr/>
            </p:nvSpPr>
            <p:spPr bwMode="auto">
              <a:xfrm>
                <a:off x="1777" y="907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9" name="Oval 21"/>
              <p:cNvSpPr>
                <a:spLocks noChangeArrowheads="1"/>
              </p:cNvSpPr>
              <p:nvPr/>
            </p:nvSpPr>
            <p:spPr bwMode="auto">
              <a:xfrm>
                <a:off x="2135" y="1254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70" name="Oval 22"/>
              <p:cNvSpPr>
                <a:spLocks noChangeArrowheads="1"/>
              </p:cNvSpPr>
              <p:nvPr/>
            </p:nvSpPr>
            <p:spPr bwMode="auto">
              <a:xfrm>
                <a:off x="1726" y="1115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71" name="Oval 23"/>
              <p:cNvSpPr>
                <a:spLocks noChangeArrowheads="1"/>
              </p:cNvSpPr>
              <p:nvPr/>
            </p:nvSpPr>
            <p:spPr bwMode="auto">
              <a:xfrm>
                <a:off x="1573" y="115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72" name="Oval 24"/>
              <p:cNvSpPr>
                <a:spLocks noChangeArrowheads="1"/>
              </p:cNvSpPr>
              <p:nvPr/>
            </p:nvSpPr>
            <p:spPr bwMode="auto">
              <a:xfrm>
                <a:off x="1854" y="1080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73" name="Rectangle 25"/>
              <p:cNvSpPr>
                <a:spLocks noChangeArrowheads="1"/>
              </p:cNvSpPr>
              <p:nvPr/>
            </p:nvSpPr>
            <p:spPr bwMode="auto">
              <a:xfrm>
                <a:off x="1189" y="1670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74" name="Rectangle 26"/>
              <p:cNvSpPr>
                <a:spLocks noChangeArrowheads="1"/>
              </p:cNvSpPr>
              <p:nvPr/>
            </p:nvSpPr>
            <p:spPr bwMode="auto">
              <a:xfrm>
                <a:off x="345" y="2469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75" name="Rectangle 27"/>
              <p:cNvSpPr>
                <a:spLocks noChangeArrowheads="1"/>
              </p:cNvSpPr>
              <p:nvPr/>
            </p:nvSpPr>
            <p:spPr bwMode="auto">
              <a:xfrm>
                <a:off x="1956" y="1323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76" name="Rectangle 28"/>
              <p:cNvSpPr>
                <a:spLocks noChangeArrowheads="1"/>
              </p:cNvSpPr>
              <p:nvPr/>
            </p:nvSpPr>
            <p:spPr bwMode="auto">
              <a:xfrm>
                <a:off x="1061" y="2087"/>
                <a:ext cx="103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77" name="Rectangle 29"/>
              <p:cNvSpPr>
                <a:spLocks noChangeArrowheads="1"/>
              </p:cNvSpPr>
              <p:nvPr/>
            </p:nvSpPr>
            <p:spPr bwMode="auto">
              <a:xfrm>
                <a:off x="1598" y="1323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78" name="Rectangle 30"/>
              <p:cNvSpPr>
                <a:spLocks noChangeArrowheads="1"/>
              </p:cNvSpPr>
              <p:nvPr/>
            </p:nvSpPr>
            <p:spPr bwMode="auto">
              <a:xfrm>
                <a:off x="1266" y="1462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79" name="Rectangle 31"/>
              <p:cNvSpPr>
                <a:spLocks noChangeArrowheads="1"/>
              </p:cNvSpPr>
              <p:nvPr/>
            </p:nvSpPr>
            <p:spPr bwMode="auto">
              <a:xfrm>
                <a:off x="806" y="2295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0" name="Rectangle 32"/>
              <p:cNvSpPr>
                <a:spLocks noChangeArrowheads="1"/>
              </p:cNvSpPr>
              <p:nvPr/>
            </p:nvSpPr>
            <p:spPr bwMode="auto">
              <a:xfrm>
                <a:off x="1777" y="1358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1" name="Rectangle 33"/>
              <p:cNvSpPr>
                <a:spLocks noChangeArrowheads="1"/>
              </p:cNvSpPr>
              <p:nvPr/>
            </p:nvSpPr>
            <p:spPr bwMode="auto">
              <a:xfrm>
                <a:off x="2161" y="872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2" name="Rectangle 34"/>
              <p:cNvSpPr>
                <a:spLocks noChangeArrowheads="1"/>
              </p:cNvSpPr>
              <p:nvPr/>
            </p:nvSpPr>
            <p:spPr bwMode="auto">
              <a:xfrm>
                <a:off x="1496" y="1497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3" name="Rectangle 35"/>
              <p:cNvSpPr>
                <a:spLocks noChangeArrowheads="1"/>
              </p:cNvSpPr>
              <p:nvPr/>
            </p:nvSpPr>
            <p:spPr bwMode="auto">
              <a:xfrm>
                <a:off x="2058" y="803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4" name="Rectangle 36"/>
              <p:cNvSpPr>
                <a:spLocks noChangeArrowheads="1"/>
              </p:cNvSpPr>
              <p:nvPr/>
            </p:nvSpPr>
            <p:spPr bwMode="auto">
              <a:xfrm>
                <a:off x="1138" y="1809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5" name="Rectangle 37"/>
              <p:cNvSpPr>
                <a:spLocks noChangeArrowheads="1"/>
              </p:cNvSpPr>
              <p:nvPr/>
            </p:nvSpPr>
            <p:spPr bwMode="auto">
              <a:xfrm>
                <a:off x="473" y="2156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/>
              </a:p>
            </p:txBody>
          </p:sp>
          <p:sp>
            <p:nvSpPr>
              <p:cNvPr id="821286" name="Rectangle 38"/>
              <p:cNvSpPr>
                <a:spLocks noChangeArrowheads="1"/>
              </p:cNvSpPr>
              <p:nvPr/>
            </p:nvSpPr>
            <p:spPr bwMode="auto">
              <a:xfrm>
                <a:off x="2135" y="1601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7" name="Rectangle 39"/>
              <p:cNvSpPr>
                <a:spLocks noChangeArrowheads="1"/>
              </p:cNvSpPr>
              <p:nvPr/>
            </p:nvSpPr>
            <p:spPr bwMode="auto">
              <a:xfrm>
                <a:off x="2109" y="1427"/>
                <a:ext cx="103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8" name="Rectangle 40"/>
              <p:cNvSpPr>
                <a:spLocks noChangeArrowheads="1"/>
              </p:cNvSpPr>
              <p:nvPr/>
            </p:nvSpPr>
            <p:spPr bwMode="auto">
              <a:xfrm>
                <a:off x="1010" y="2399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9" name="Rectangle 41"/>
              <p:cNvSpPr>
                <a:spLocks noChangeArrowheads="1"/>
              </p:cNvSpPr>
              <p:nvPr/>
            </p:nvSpPr>
            <p:spPr bwMode="auto">
              <a:xfrm>
                <a:off x="2391" y="1532"/>
                <a:ext cx="102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90" name="Rectangle 42"/>
              <p:cNvSpPr>
                <a:spLocks noChangeArrowheads="1"/>
              </p:cNvSpPr>
              <p:nvPr/>
            </p:nvSpPr>
            <p:spPr bwMode="auto">
              <a:xfrm>
                <a:off x="320" y="2677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91" name="Text Box 43"/>
              <p:cNvSpPr txBox="1">
                <a:spLocks noChangeArrowheads="1"/>
              </p:cNvSpPr>
              <p:nvPr/>
            </p:nvSpPr>
            <p:spPr bwMode="auto">
              <a:xfrm>
                <a:off x="1152" y="2179"/>
                <a:ext cx="1039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 u="none">
                    <a:solidFill>
                      <a:srgbClr val="9900CC"/>
                    </a:solidFill>
                    <a:latin typeface="Arial Narrow" pitchFamily="34" charset="0"/>
                  </a:rPr>
                  <a:t>Weather</a:t>
                </a:r>
                <a:endParaRPr lang="en-US" sz="3200" b="1" u="none">
                  <a:latin typeface="Arial Narrow" pitchFamily="34" charset="0"/>
                </a:endParaRPr>
              </a:p>
            </p:txBody>
          </p:sp>
          <p:sp>
            <p:nvSpPr>
              <p:cNvPr id="821292" name="Text Box 44"/>
              <p:cNvSpPr txBox="1">
                <a:spLocks noChangeArrowheads="1"/>
              </p:cNvSpPr>
              <p:nvPr/>
            </p:nvSpPr>
            <p:spPr bwMode="auto">
              <a:xfrm>
                <a:off x="343" y="964"/>
                <a:ext cx="1050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 u="none">
                    <a:solidFill>
                      <a:srgbClr val="FF0000"/>
                    </a:solidFill>
                    <a:latin typeface="Arial Narrow" pitchFamily="34" charset="0"/>
                  </a:rPr>
                  <a:t>Whether</a:t>
                </a:r>
                <a:endParaRPr lang="en-US" sz="3200" b="1" u="none">
                  <a:latin typeface="Arial Narrow" pitchFamily="34" charset="0"/>
                </a:endParaRPr>
              </a:p>
            </p:txBody>
          </p:sp>
          <p:sp>
            <p:nvSpPr>
              <p:cNvPr id="821293" name="Line 45"/>
              <p:cNvSpPr>
                <a:spLocks noChangeShapeType="1"/>
              </p:cNvSpPr>
              <p:nvPr/>
            </p:nvSpPr>
            <p:spPr bwMode="auto">
              <a:xfrm>
                <a:off x="3360" y="3024"/>
                <a:ext cx="217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94" name="Line 46"/>
              <p:cNvSpPr>
                <a:spLocks noChangeShapeType="1"/>
              </p:cNvSpPr>
              <p:nvPr/>
            </p:nvSpPr>
            <p:spPr bwMode="auto">
              <a:xfrm flipH="1">
                <a:off x="2352" y="3024"/>
                <a:ext cx="1008" cy="86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95" name="Oval 4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96" name="Oval 48"/>
              <p:cNvSpPr>
                <a:spLocks noChangeArrowheads="1"/>
              </p:cNvSpPr>
              <p:nvPr/>
            </p:nvSpPr>
            <p:spPr bwMode="auto">
              <a:xfrm>
                <a:off x="4080" y="96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97" name="Oval 49"/>
              <p:cNvSpPr>
                <a:spLocks noChangeArrowheads="1"/>
              </p:cNvSpPr>
              <p:nvPr/>
            </p:nvSpPr>
            <p:spPr bwMode="auto">
              <a:xfrm>
                <a:off x="3696" y="1296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98" name="Oval 50"/>
              <p:cNvSpPr>
                <a:spLocks noChangeArrowheads="1"/>
              </p:cNvSpPr>
              <p:nvPr/>
            </p:nvSpPr>
            <p:spPr bwMode="auto">
              <a:xfrm>
                <a:off x="4224" y="1291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99" name="Oval 51"/>
              <p:cNvSpPr>
                <a:spLocks noChangeArrowheads="1"/>
              </p:cNvSpPr>
              <p:nvPr/>
            </p:nvSpPr>
            <p:spPr bwMode="auto">
              <a:xfrm>
                <a:off x="3840" y="1536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0" name="Oval 52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1" name="Oval 53"/>
              <p:cNvSpPr>
                <a:spLocks noChangeArrowheads="1"/>
              </p:cNvSpPr>
              <p:nvPr/>
            </p:nvSpPr>
            <p:spPr bwMode="auto">
              <a:xfrm>
                <a:off x="3984" y="1632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2" name="Oval 54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3" name="Oval 55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4" name="Oval 56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5" name="Oval 57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6" name="Oval 58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7" name="Rectangle 59"/>
              <p:cNvSpPr>
                <a:spLocks noChangeArrowheads="1"/>
              </p:cNvSpPr>
              <p:nvPr/>
            </p:nvSpPr>
            <p:spPr bwMode="auto">
              <a:xfrm>
                <a:off x="432" y="254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08" name="Rectangle 60"/>
              <p:cNvSpPr>
                <a:spLocks noChangeArrowheads="1"/>
              </p:cNvSpPr>
              <p:nvPr/>
            </p:nvSpPr>
            <p:spPr bwMode="auto">
              <a:xfrm>
                <a:off x="4416" y="2880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09" name="Rectangle 61"/>
              <p:cNvSpPr>
                <a:spLocks noChangeArrowheads="1"/>
              </p:cNvSpPr>
              <p:nvPr/>
            </p:nvSpPr>
            <p:spPr bwMode="auto">
              <a:xfrm>
                <a:off x="4560" y="278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0" name="Rectangle 62"/>
              <p:cNvSpPr>
                <a:spLocks noChangeArrowheads="1"/>
              </p:cNvSpPr>
              <p:nvPr/>
            </p:nvSpPr>
            <p:spPr bwMode="auto">
              <a:xfrm>
                <a:off x="4608" y="307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1" name="Rectangle 63"/>
              <p:cNvSpPr>
                <a:spLocks noChangeArrowheads="1"/>
              </p:cNvSpPr>
              <p:nvPr/>
            </p:nvSpPr>
            <p:spPr bwMode="auto">
              <a:xfrm>
                <a:off x="3792" y="302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2" name="Rectangle 64"/>
              <p:cNvSpPr>
                <a:spLocks noChangeArrowheads="1"/>
              </p:cNvSpPr>
              <p:nvPr/>
            </p:nvSpPr>
            <p:spPr bwMode="auto">
              <a:xfrm>
                <a:off x="4176" y="278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3" name="Rectangle 65"/>
              <p:cNvSpPr>
                <a:spLocks noChangeArrowheads="1"/>
              </p:cNvSpPr>
              <p:nvPr/>
            </p:nvSpPr>
            <p:spPr bwMode="auto">
              <a:xfrm>
                <a:off x="4896" y="3360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4" name="Rectangle 66"/>
              <p:cNvSpPr>
                <a:spLocks noChangeArrowheads="1"/>
              </p:cNvSpPr>
              <p:nvPr/>
            </p:nvSpPr>
            <p:spPr bwMode="auto">
              <a:xfrm>
                <a:off x="4128" y="326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5" name="Rectangle 67"/>
              <p:cNvSpPr>
                <a:spLocks noChangeArrowheads="1"/>
              </p:cNvSpPr>
              <p:nvPr/>
            </p:nvSpPr>
            <p:spPr bwMode="auto">
              <a:xfrm>
                <a:off x="4608" y="259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6" name="Rectangle 68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7" name="Rectangle 69"/>
              <p:cNvSpPr>
                <a:spLocks noChangeArrowheads="1"/>
              </p:cNvSpPr>
              <p:nvPr/>
            </p:nvSpPr>
            <p:spPr bwMode="auto">
              <a:xfrm>
                <a:off x="3840" y="355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8" name="Rectangle 70"/>
              <p:cNvSpPr>
                <a:spLocks noChangeArrowheads="1"/>
              </p:cNvSpPr>
              <p:nvPr/>
            </p:nvSpPr>
            <p:spPr bwMode="auto">
              <a:xfrm>
                <a:off x="4512" y="331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9" name="Rectangle 71"/>
              <p:cNvSpPr>
                <a:spLocks noChangeArrowheads="1"/>
              </p:cNvSpPr>
              <p:nvPr/>
            </p:nvSpPr>
            <p:spPr bwMode="auto">
              <a:xfrm>
                <a:off x="3840" y="326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20" name="Rectangle 72"/>
              <p:cNvSpPr>
                <a:spLocks noChangeArrowheads="1"/>
              </p:cNvSpPr>
              <p:nvPr/>
            </p:nvSpPr>
            <p:spPr bwMode="auto">
              <a:xfrm>
                <a:off x="4032" y="379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21" name="Rectangle 73"/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22" name="Rectangle 74"/>
              <p:cNvSpPr>
                <a:spLocks noChangeArrowheads="1"/>
              </p:cNvSpPr>
              <p:nvPr/>
            </p:nvSpPr>
            <p:spPr bwMode="auto">
              <a:xfrm>
                <a:off x="3408" y="3600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23" name="Rectangle 75"/>
              <p:cNvSpPr>
                <a:spLocks noChangeArrowheads="1"/>
              </p:cNvSpPr>
              <p:nvPr/>
            </p:nvSpPr>
            <p:spPr bwMode="auto">
              <a:xfrm>
                <a:off x="3504" y="3696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24" name="Rectangle 76"/>
              <p:cNvSpPr>
                <a:spLocks noChangeArrowheads="1"/>
              </p:cNvSpPr>
              <p:nvPr/>
            </p:nvSpPr>
            <p:spPr bwMode="auto">
              <a:xfrm>
                <a:off x="3600" y="379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21325" name="Object 77"/>
          <p:cNvGraphicFramePr>
            <a:graphicFrameLocks noChangeAspect="1"/>
          </p:cNvGraphicFramePr>
          <p:nvPr/>
        </p:nvGraphicFramePr>
        <p:xfrm>
          <a:off x="533400" y="5815013"/>
          <a:ext cx="33528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4" imgW="1688760" imgH="228600" progId="Equation.3">
                  <p:embed/>
                </p:oleObj>
              </mc:Choice>
              <mc:Fallback>
                <p:oleObj name="Equation" r:id="rId4" imgW="1688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15013"/>
                        <a:ext cx="33528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326" name="Object 78"/>
          <p:cNvGraphicFramePr>
            <a:graphicFrameLocks noChangeAspect="1"/>
          </p:cNvGraphicFramePr>
          <p:nvPr/>
        </p:nvGraphicFramePr>
        <p:xfrm>
          <a:off x="5237163" y="5815013"/>
          <a:ext cx="156368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6" imgW="787320" imgH="228600" progId="Equation.3">
                  <p:embed/>
                </p:oleObj>
              </mc:Choice>
              <mc:Fallback>
                <p:oleObj name="Equation" r:id="rId6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5815013"/>
                        <a:ext cx="156368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27" name="Text Box 79"/>
          <p:cNvSpPr txBox="1">
            <a:spLocks noChangeArrowheads="1"/>
          </p:cNvSpPr>
          <p:nvPr/>
        </p:nvSpPr>
        <p:spPr bwMode="auto">
          <a:xfrm>
            <a:off x="2615834" y="5193834"/>
            <a:ext cx="6339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u="none" dirty="0">
                <a:latin typeface="+mj-lt"/>
              </a:rPr>
              <a:t>New discriminator in functionally simpler</a:t>
            </a:r>
          </a:p>
        </p:txBody>
      </p:sp>
      <p:sp>
        <p:nvSpPr>
          <p:cNvPr id="821328" name="Rectangle 80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3600" b="1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6926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General Stochastic Gradient Algorithms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620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Given examples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{z=(</a:t>
            </a:r>
            <a:r>
              <a:rPr lang="en-US" sz="2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x,y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)}</a:t>
            </a:r>
            <a:r>
              <a:rPr lang="en-US" sz="2000" baseline="-25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1, m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from a distribution over </a:t>
            </a:r>
            <a:r>
              <a:rPr lang="en-US" sz="2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14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2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Y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, we are trying to learn a linear function, parameterized by a weight vector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, so </a:t>
            </a:r>
            <a:r>
              <a:rPr lang="en-US" sz="2000" dirty="0">
                <a:latin typeface="Calibri" pitchFamily="34" charset="0"/>
                <a:cs typeface="Arial" pitchFamily="34" charset="0"/>
              </a:rPr>
              <a:t>that expected risk function</a:t>
            </a:r>
            <a:endParaRPr lang="en-US" sz="2000" dirty="0" smtClean="0">
              <a:latin typeface="Calibri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J(w) =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E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Q(</a:t>
            </a:r>
            <a:r>
              <a:rPr lang="en-US" sz="2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z,w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~=~ 1/m </a:t>
            </a:r>
            <a:r>
              <a:rPr lang="en-US" sz="2000" dirty="0" smtClean="0">
                <a:solidFill>
                  <a:srgbClr val="0000FF"/>
                </a:solidFill>
                <a:latin typeface="Symbol"/>
                <a:cs typeface="Arial" pitchFamily="34" charset="0"/>
                <a:sym typeface="Symbol"/>
              </a:rPr>
              <a:t></a:t>
            </a:r>
            <a:r>
              <a:rPr lang="en-US" sz="2000" baseline="-25000" dirty="0" smtClean="0">
                <a:solidFill>
                  <a:srgbClr val="0000FF"/>
                </a:solidFill>
                <a:latin typeface="Symbol"/>
                <a:cs typeface="Arial" pitchFamily="34" charset="0"/>
                <a:sym typeface="Symbol"/>
              </a:rPr>
              <a:t>1, </a:t>
            </a:r>
            <a:r>
              <a:rPr lang="en-US" sz="2000" baseline="-25000" dirty="0" smtClean="0">
                <a:solidFill>
                  <a:srgbClr val="0000FF"/>
                </a:solidFill>
                <a:latin typeface="+mj-lt"/>
                <a:cs typeface="Arial" pitchFamily="34" charset="0"/>
                <a:sym typeface="Symbol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Q(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z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In Stochastic Gradient Descent Algorithms we approximate this minimization by incrementally updating the weight vector w as follows: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t+1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Q(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z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= </a:t>
            </a:r>
            <a:r>
              <a:rPr lang="en-US" sz="2000" dirty="0" err="1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– </a:t>
            </a:r>
            <a:r>
              <a:rPr lang="en-US" sz="2000" dirty="0" err="1">
                <a:solidFill>
                  <a:srgbClr val="0000FF"/>
                </a:solidFill>
                <a:cs typeface="Arial" pitchFamily="34" charset="0"/>
              </a:rPr>
              <a:t>r</a:t>
            </a:r>
            <a:r>
              <a:rPr lang="en-US" sz="2000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en-US" sz="2000" baseline="-25000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2000" baseline="-25000" dirty="0" smtClean="0">
              <a:solidFill>
                <a:srgbClr val="0000FF"/>
              </a:solidFill>
              <a:latin typeface="Calibri"/>
              <a:cs typeface="Arial" pitchFamily="34" charset="0"/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Where </a:t>
            </a:r>
            <a:r>
              <a:rPr lang="en-US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g_t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en-US" dirty="0" err="1" smtClean="0">
                <a:solidFill>
                  <a:srgbClr val="0000FF"/>
                </a:solidFill>
                <a:cs typeface="Arial" pitchFamily="34" charset="0"/>
              </a:rPr>
              <a:t>g</a:t>
            </a:r>
            <a:r>
              <a:rPr lang="en-US" baseline="-25000" dirty="0" err="1" smtClean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Q(</a:t>
            </a:r>
            <a:r>
              <a:rPr lang="en-US" dirty="0" err="1">
                <a:solidFill>
                  <a:srgbClr val="0000FF"/>
                </a:solidFill>
                <a:cs typeface="Arial" pitchFamily="34" charset="0"/>
              </a:rPr>
              <a:t>z</a:t>
            </a:r>
            <a:r>
              <a:rPr lang="en-US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is the gradient with respect to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at time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 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The difference between algorithms now amounts to choosing a different loss function </a:t>
            </a:r>
            <a:r>
              <a:rPr lang="en-US" sz="2000" dirty="0" smtClean="0">
                <a:solidFill>
                  <a:srgbClr val="0000FF"/>
                </a:solidFill>
                <a:cs typeface="Arial" pitchFamily="34" charset="0"/>
              </a:rPr>
              <a:t>Q(z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90A62C-F7EB-4847-AE6C-B5EDD3F056E7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620000" cy="4953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t+1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Q(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z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= </a:t>
            </a:r>
            <a:r>
              <a:rPr lang="en-US" sz="2000" dirty="0" err="1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– </a:t>
            </a:r>
            <a:r>
              <a:rPr lang="en-US" sz="2000" dirty="0" err="1">
                <a:solidFill>
                  <a:srgbClr val="0000FF"/>
                </a:solidFill>
                <a:cs typeface="Arial" pitchFamily="34" charset="0"/>
              </a:rPr>
              <a:t>r</a:t>
            </a:r>
            <a:r>
              <a:rPr lang="en-US" sz="2000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en-US" sz="2000" baseline="-25000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2000" baseline="-25000" dirty="0" smtClean="0">
              <a:solidFill>
                <a:srgbClr val="0000FF"/>
              </a:solidFill>
              <a:latin typeface="Calibri"/>
              <a:cs typeface="Arial" pitchFamily="34" charset="0"/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LMS: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Q((x, y)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=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1/2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(y – w </a:t>
            </a:r>
            <a:r>
              <a:rPr lang="en-US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¢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x)</a:t>
            </a:r>
            <a:r>
              <a:rPr lang="en-US" baseline="30000" dirty="0" smtClean="0">
                <a:solidFill>
                  <a:schemeClr val="tx1"/>
                </a:solidFill>
                <a:latin typeface="Calibri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eads to the update rule (Also called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Widrow’s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Adaline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):</a:t>
            </a:r>
          </a:p>
          <a:p>
            <a:pPr marL="0" lvl="1" indent="0" algn="ctr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t+1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+ r (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–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sy10"/>
                <a:cs typeface="Arial" pitchFamily="34" charset="0"/>
              </a:rPr>
              <a:t>¢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Here, even though we make binary predictions based on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sign (w </a:t>
            </a:r>
            <a:r>
              <a:rPr lang="en-US" dirty="0" smtClean="0">
                <a:solidFill>
                  <a:srgbClr val="0000FF"/>
                </a:solidFill>
                <a:latin typeface="cmsy10"/>
                <a:cs typeface="Arial" pitchFamily="34" charset="0"/>
              </a:rPr>
              <a:t>¢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x)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we do not take the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sign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of the dot-product into account in the loss.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Another common loss function is: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Hinge loss: </a:t>
            </a: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      </a:t>
            </a:r>
            <a:r>
              <a:rPr lang="en-US" sz="2000" dirty="0" smtClean="0">
                <a:solidFill>
                  <a:srgbClr val="0000FF"/>
                </a:solidFill>
                <a:cs typeface="Arial" pitchFamily="34" charset="0"/>
              </a:rPr>
              <a:t>Q((x, y)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= </a:t>
            </a:r>
            <a:r>
              <a:rPr lang="en-US" dirty="0">
                <a:solidFill>
                  <a:srgbClr val="0000FF"/>
                </a:solidFill>
              </a:rPr>
              <a:t>max(0, 1 - y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 </a:t>
            </a:r>
            <a:r>
              <a:rPr lang="en-US" dirty="0">
                <a:solidFill>
                  <a:srgbClr val="0000FF"/>
                </a:solidFill>
                <a:latin typeface="cmsy10"/>
                <a:cs typeface="Arial" pitchFamily="34" charset="0"/>
              </a:rPr>
              <a:t>¢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This leads to the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perceptron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update rule: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sz="2000" dirty="0" smtClean="0">
                <a:solidFill>
                  <a:srgbClr val="0000FF"/>
                </a:solidFill>
              </a:rPr>
              <a:t>If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/>
                <a:cs typeface="Arial" pitchFamily="34" charset="0"/>
              </a:rPr>
              <a:t>¢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 &gt; 1   </a:t>
            </a:r>
            <a:r>
              <a:rPr lang="en-US" sz="2000" dirty="0" smtClean="0">
                <a:solidFill>
                  <a:schemeClr val="tx1"/>
                </a:solidFill>
              </a:rPr>
              <a:t>(No mistake, by a margin):       </a:t>
            </a:r>
            <a:r>
              <a:rPr lang="en-US" sz="2000" dirty="0" smtClean="0">
                <a:solidFill>
                  <a:srgbClr val="0000FF"/>
                </a:solidFill>
              </a:rPr>
              <a:t>No update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sz="2000" dirty="0" smtClean="0">
                <a:solidFill>
                  <a:srgbClr val="0000FF"/>
                </a:solidFill>
              </a:rPr>
              <a:t>Otherwise </a:t>
            </a:r>
            <a:r>
              <a:rPr lang="en-US" sz="2000" dirty="0" smtClean="0"/>
              <a:t>       </a:t>
            </a:r>
            <a:r>
              <a:rPr lang="en-US" sz="2000" dirty="0" smtClean="0">
                <a:solidFill>
                  <a:schemeClr val="tx1"/>
                </a:solidFill>
              </a:rPr>
              <a:t>(Mistake, relative to margin</a:t>
            </a:r>
            <a:r>
              <a:rPr lang="en-US" sz="2000" dirty="0">
                <a:solidFill>
                  <a:schemeClr val="tx1"/>
                </a:solidFill>
              </a:rPr>
              <a:t>): 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baseline="-25000" dirty="0">
                <a:solidFill>
                  <a:srgbClr val="0000FF"/>
                </a:solidFill>
                <a:cs typeface="Arial" pitchFamily="34" charset="0"/>
              </a:rPr>
              <a:t>t+1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+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 </a:t>
            </a:r>
            <a:r>
              <a:rPr lang="en-US" dirty="0" err="1" smtClean="0">
                <a:solidFill>
                  <a:srgbClr val="0000FF"/>
                </a:solidFill>
                <a:cs typeface="Arial" pitchFamily="34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cs typeface="Arial" pitchFamily="34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 </a:t>
            </a:r>
            <a:endParaRPr lang="en-US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5" name="Picture 5" descr="lo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667000" cy="1978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Stochastic Gradient Algorithms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90A62C-F7EB-4847-AE6C-B5EDD3F056E7}" type="slidenum">
              <a:rPr lang="en-US"/>
              <a:pPr/>
              <a:t>35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 rot="7175910" flipV="1">
            <a:off x="7758120" y="4403295"/>
            <a:ext cx="931140" cy="158562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620000" cy="4953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t+1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Q(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z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= </a:t>
            </a:r>
            <a:r>
              <a:rPr lang="en-US" sz="2000" dirty="0" err="1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– </a:t>
            </a:r>
            <a:r>
              <a:rPr lang="en-US" sz="2000" dirty="0" err="1">
                <a:solidFill>
                  <a:srgbClr val="0000FF"/>
                </a:solidFill>
                <a:cs typeface="Arial" pitchFamily="34" charset="0"/>
              </a:rPr>
              <a:t>r</a:t>
            </a:r>
            <a:r>
              <a:rPr lang="en-US" sz="2000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en-US" sz="2000" baseline="-25000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000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(notice that this is a vector, each coordinate (feature) has its own 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1600" baseline="-50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t,</a:t>
            </a:r>
            <a:r>
              <a:rPr lang="en-US" sz="2000" baseline="-50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j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 and 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g</a:t>
            </a:r>
            <a:r>
              <a:rPr lang="en-US" sz="2000" baseline="-50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t,j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)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000" baseline="-25000" dirty="0">
              <a:solidFill>
                <a:srgbClr val="0000FF"/>
              </a:solidFill>
              <a:latin typeface="Calibri"/>
              <a:cs typeface="Arial" pitchFamily="34" charset="0"/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So far, we used fixed learning rates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 =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but this can change. 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AdaGrad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alters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update to adapt based on historical information, so that frequently occurring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features in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the gradients get small learning rates and infrequent features get higher ones. 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The idea is to “learn slowly”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from frequent features but “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pay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attention” to rare but informative features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Define a “per feature” learning rate for the feature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j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as: </a:t>
            </a:r>
          </a:p>
          <a:p>
            <a:pPr marL="0" lvl="1" indent="0" algn="ctr">
              <a:lnSpc>
                <a:spcPct val="80000"/>
              </a:lnSpc>
              <a:buClrTx/>
              <a:buNone/>
            </a:pP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t,j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= r/(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G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</a:t>
            </a:r>
            <a:r>
              <a:rPr lang="en-US" baseline="-25000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,j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)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1/2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w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here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G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t,j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 = </a:t>
            </a:r>
            <a:r>
              <a:rPr lang="en-US" dirty="0" smtClean="0">
                <a:solidFill>
                  <a:srgbClr val="0000FF"/>
                </a:solidFill>
                <a:latin typeface="Symbol"/>
                <a:cs typeface="Arial" pitchFamily="34" charset="0"/>
                <a:sym typeface="Symbol"/>
              </a:rPr>
              <a:t></a:t>
            </a:r>
            <a:r>
              <a:rPr lang="en-US" baseline="-25000" dirty="0" smtClean="0">
                <a:solidFill>
                  <a:srgbClr val="0000FF"/>
                </a:solidFill>
                <a:latin typeface="+mj-lt"/>
                <a:cs typeface="Arial" pitchFamily="34" charset="0"/>
                <a:sym typeface="Symbol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Symbol"/>
                <a:cs typeface="Arial" pitchFamily="34" charset="0"/>
                <a:sym typeface="Symbol"/>
              </a:rPr>
              <a:t>=1, </a:t>
            </a:r>
            <a:r>
              <a:rPr lang="en-US" baseline="-25000" dirty="0" smtClean="0">
                <a:solidFill>
                  <a:srgbClr val="0000FF"/>
                </a:solidFill>
                <a:latin typeface="+mj-lt"/>
                <a:cs typeface="Arial" pitchFamily="34" charset="0"/>
                <a:sym typeface="Symbol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g</a:t>
            </a:r>
            <a:r>
              <a:rPr lang="en-US" baseline="30000" dirty="0" smtClean="0">
                <a:solidFill>
                  <a:srgbClr val="0000FF"/>
                </a:solidFill>
                <a:cs typeface="Arial" pitchFamily="34" charset="0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k,j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the sum of squares of gradients at feature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j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until time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Overall, the update rule for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Adagrad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is:</a:t>
            </a:r>
          </a:p>
          <a:p>
            <a:pPr marL="0" lvl="1" indent="0" algn="ctr">
              <a:lnSpc>
                <a:spcPct val="80000"/>
              </a:lnSpc>
              <a:buClrTx/>
              <a:buNone/>
            </a:pP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baseline="-25000" dirty="0">
                <a:solidFill>
                  <a:srgbClr val="0000FF"/>
                </a:solidFill>
                <a:cs typeface="Arial" pitchFamily="34" charset="0"/>
              </a:rPr>
              <a:t>t+1,j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baseline="-25000" dirty="0" err="1">
                <a:solidFill>
                  <a:srgbClr val="0000FF"/>
                </a:solidFill>
                <a:cs typeface="Arial" pitchFamily="34" charset="0"/>
              </a:rPr>
              <a:t>t,j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- </a:t>
            </a:r>
            <a:r>
              <a:rPr lang="en-US" dirty="0" err="1">
                <a:solidFill>
                  <a:srgbClr val="0000FF"/>
                </a:solidFill>
                <a:cs typeface="Arial" pitchFamily="34" charset="0"/>
              </a:rPr>
              <a:t>g</a:t>
            </a:r>
            <a:r>
              <a:rPr lang="en-US" baseline="-25000" dirty="0" err="1">
                <a:solidFill>
                  <a:srgbClr val="0000FF"/>
                </a:solidFill>
                <a:cs typeface="Arial" pitchFamily="34" charset="0"/>
              </a:rPr>
              <a:t>t,j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r/(</a:t>
            </a:r>
            <a:r>
              <a:rPr lang="en-US" dirty="0" err="1">
                <a:solidFill>
                  <a:srgbClr val="0000FF"/>
                </a:solidFill>
                <a:cs typeface="Arial" pitchFamily="34" charset="0"/>
              </a:rPr>
              <a:t>G</a:t>
            </a:r>
            <a:r>
              <a:rPr lang="en-US" baseline="-25000" dirty="0" err="1">
                <a:solidFill>
                  <a:srgbClr val="0000FF"/>
                </a:solidFill>
                <a:cs typeface="Arial" pitchFamily="34" charset="0"/>
              </a:rPr>
              <a:t>t</a:t>
            </a:r>
            <a:r>
              <a:rPr lang="en-US" baseline="-25000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,j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)</a:t>
            </a:r>
            <a:r>
              <a:rPr lang="en-US" baseline="30000" dirty="0">
                <a:solidFill>
                  <a:srgbClr val="0000FF"/>
                </a:solidFill>
                <a:cs typeface="Arial" pitchFamily="34" charset="0"/>
              </a:rPr>
              <a:t>1/2</a:t>
            </a:r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This algorithm is supposed to update weights faster than Perceptron or LMS when needed.</a:t>
            </a:r>
            <a:endParaRPr lang="en-US" baseline="30000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New Stochastic Gradient Algorithms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90A62C-F7EB-4847-AE6C-B5EDD3F056E7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Regularization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64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7620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The more general formalism adds a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regularization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term to the risk function, and attempts to minimize: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J(w) = </a:t>
            </a:r>
            <a:r>
              <a:rPr lang="en-US" sz="2000" dirty="0" smtClean="0">
                <a:solidFill>
                  <a:srgbClr val="0000FF"/>
                </a:solidFill>
                <a:latin typeface="Symbol"/>
                <a:cs typeface="Arial" pitchFamily="34" charset="0"/>
                <a:sym typeface="Symbol"/>
              </a:rPr>
              <a:t></a:t>
            </a:r>
            <a:r>
              <a:rPr lang="en-US" sz="2000" baseline="-25000" dirty="0" smtClean="0">
                <a:solidFill>
                  <a:srgbClr val="0000FF"/>
                </a:solidFill>
                <a:latin typeface="Symbol"/>
                <a:cs typeface="Arial" pitchFamily="34" charset="0"/>
                <a:sym typeface="Symbol"/>
              </a:rPr>
              <a:t>1, </a:t>
            </a:r>
            <a:r>
              <a:rPr lang="en-US" sz="2000" baseline="-25000" dirty="0" smtClean="0">
                <a:solidFill>
                  <a:srgbClr val="0000FF"/>
                </a:solidFill>
                <a:latin typeface="+mj-lt"/>
                <a:cs typeface="Arial" pitchFamily="34" charset="0"/>
                <a:sym typeface="Symbol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Q(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z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+ 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cs typeface="Arial" pitchFamily="34" charset="0"/>
              </a:rPr>
              <a:t>¸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Where R is used to enforce “simplicity” of the learned functions.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LMS case: </a:t>
            </a: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Q((x, y)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=(y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– w </a:t>
            </a:r>
            <a:r>
              <a:rPr lang="en-US" sz="2000" dirty="0">
                <a:solidFill>
                  <a:srgbClr val="0000FF"/>
                </a:solidFill>
                <a:latin typeface="cmsy10"/>
                <a:cs typeface="Arial" pitchFamily="34" charset="0"/>
              </a:rPr>
              <a:t>¢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x)</a:t>
            </a:r>
            <a:r>
              <a:rPr lang="en-US" sz="2000" baseline="30000" dirty="0">
                <a:solidFill>
                  <a:srgbClr val="0000FF"/>
                </a:solidFill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R(w) = </a:t>
            </a:r>
            <a:r>
              <a:rPr lang="en-US" sz="1600" spc="-3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||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</a:t>
            </a:r>
            <a:r>
              <a:rPr lang="en-US" sz="1600" spc="-3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||</a:t>
            </a:r>
            <a:r>
              <a:rPr lang="en-US" sz="1600" spc="-300" baseline="30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n-US" sz="1600" spc="-300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gives the optimization problem called Ridge Regression.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R(w) = </a:t>
            </a:r>
            <a:r>
              <a:rPr lang="en-US" sz="1600" spc="-3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||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</a:t>
            </a:r>
            <a:r>
              <a:rPr lang="en-US" sz="1600" spc="-3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||</a:t>
            </a:r>
            <a:r>
              <a:rPr lang="en-US" sz="1600" baseline="-25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gives the problem call the LASSO problem</a:t>
            </a:r>
          </a:p>
          <a:p>
            <a:pPr lvl="1">
              <a:lnSpc>
                <a:spcPct val="80000"/>
              </a:lnSpc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Hinge Loss case: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Q((x, y)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= </a:t>
            </a:r>
            <a:r>
              <a:rPr lang="en-US" sz="2000" dirty="0">
                <a:solidFill>
                  <a:srgbClr val="0000FF"/>
                </a:solidFill>
              </a:rPr>
              <a:t>max(0, 1 - y 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 </a:t>
            </a:r>
            <a:r>
              <a:rPr lang="en-US" sz="2000" dirty="0">
                <a:solidFill>
                  <a:srgbClr val="0000FF"/>
                </a:solidFill>
                <a:latin typeface="cmsy10"/>
                <a:cs typeface="Arial" pitchFamily="34" charset="0"/>
              </a:rPr>
              <a:t>¢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x)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2000" dirty="0" smtClean="0">
              <a:latin typeface="Calibri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R(w) = </a:t>
            </a:r>
            <a:r>
              <a:rPr lang="en-US" sz="1600" spc="-3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||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w</a:t>
            </a:r>
            <a:r>
              <a:rPr lang="en-US" sz="1600" spc="-3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||</a:t>
            </a:r>
            <a:r>
              <a:rPr lang="en-US" sz="1600" baseline="30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2</a:t>
            </a:r>
            <a:r>
              <a:rPr lang="en-US" sz="1600" baseline="-25000" dirty="0" smtClean="0">
                <a:solidFill>
                  <a:srgbClr val="0000FF"/>
                </a:solidFill>
                <a:latin typeface="Calibri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gives the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problem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called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Support Vector Machines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Logistics Loss case:  </a:t>
            </a:r>
            <a:r>
              <a:rPr lang="en-US" sz="2000" dirty="0" smtClean="0">
                <a:solidFill>
                  <a:srgbClr val="0000FF"/>
                </a:solidFill>
              </a:rPr>
              <a:t>Q((</a:t>
            </a:r>
            <a:r>
              <a:rPr lang="en-US" sz="2000" dirty="0" err="1" smtClean="0">
                <a:solidFill>
                  <a:srgbClr val="0000FF"/>
                </a:solidFill>
              </a:rPr>
              <a:t>x,y</a:t>
            </a:r>
            <a:r>
              <a:rPr lang="en-US" sz="2000" dirty="0" smtClean="0">
                <a:solidFill>
                  <a:srgbClr val="0000FF"/>
                </a:solidFill>
              </a:rPr>
              <a:t>),w) = log </a:t>
            </a:r>
            <a:r>
              <a:rPr lang="en-US" sz="2000" dirty="0">
                <a:solidFill>
                  <a:srgbClr val="0000FF"/>
                </a:solidFill>
              </a:rPr>
              <a:t>(1+exp{-</a:t>
            </a:r>
            <a:r>
              <a:rPr lang="en-US" sz="2000" dirty="0" smtClean="0">
                <a:solidFill>
                  <a:srgbClr val="0000FF"/>
                </a:solidFill>
              </a:rPr>
              <a:t>y w </a:t>
            </a:r>
            <a:r>
              <a:rPr lang="en-US" sz="2000" dirty="0" smtClean="0">
                <a:solidFill>
                  <a:srgbClr val="0000FF"/>
                </a:solidFill>
                <a:latin typeface="cmsy10"/>
              </a:rPr>
              <a:t>¢</a:t>
            </a:r>
            <a:r>
              <a:rPr lang="en-US" sz="2000" dirty="0" smtClean="0">
                <a:solidFill>
                  <a:srgbClr val="0000FF"/>
                </a:solidFill>
              </a:rPr>
              <a:t> x})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R(w</a:t>
            </a:r>
            <a:r>
              <a:rPr lang="en-US" sz="16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= </a:t>
            </a:r>
            <a:r>
              <a:rPr lang="en-US" sz="1600" spc="-3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||</a:t>
            </a:r>
            <a:r>
              <a:rPr lang="en-US" sz="16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</a:t>
            </a:r>
            <a:r>
              <a:rPr lang="en-US" sz="1600" spc="-3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||</a:t>
            </a:r>
            <a:r>
              <a:rPr lang="en-US" sz="1600" spc="-300" baseline="30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n-US" sz="1600" spc="-300" baseline="-25000" dirty="0">
                <a:solidFill>
                  <a:srgbClr val="0000FF"/>
                </a:solidFill>
                <a:cs typeface="Arial" pitchFamily="34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gives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the problem called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Logistics Regression</a:t>
            </a:r>
          </a:p>
          <a:p>
            <a:pPr lvl="1">
              <a:lnSpc>
                <a:spcPct val="80000"/>
              </a:lnSpc>
            </a:pPr>
            <a:endParaRPr lang="en-US" sz="16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  <a:cs typeface="Arial" pitchFamily="34" charset="0"/>
              </a:rPr>
              <a:t>These are convex optimization problems and, in principle, the same gradient descent mechanism can be used in all cases.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We will see later why it makes sense to use the “size” of w as a way to control “simplicity”.</a:t>
            </a:r>
            <a:endParaRPr lang="en-US" sz="18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90A62C-F7EB-4847-AE6C-B5EDD3F056E7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Multi-Layer Neural Networks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latin typeface="+mj-lt"/>
              </a:rPr>
              <a:t>Multi-layer network were designed to overcome the computational (</a:t>
            </a:r>
            <a:r>
              <a:rPr lang="en-US" b="1" dirty="0" smtClean="0">
                <a:latin typeface="+mj-lt"/>
              </a:rPr>
              <a:t>expressivity</a:t>
            </a:r>
            <a:r>
              <a:rPr lang="en-US" dirty="0" smtClean="0">
                <a:latin typeface="+mj-lt"/>
              </a:rPr>
              <a:t>) limitation  of a single threshold element. </a:t>
            </a:r>
          </a:p>
          <a:p>
            <a:r>
              <a:rPr lang="en-US" dirty="0" smtClean="0">
                <a:latin typeface="+mj-lt"/>
              </a:rPr>
              <a:t>The idea is to </a:t>
            </a:r>
            <a:r>
              <a:rPr lang="en-US" b="1" dirty="0" smtClean="0">
                <a:latin typeface="+mj-lt"/>
              </a:rPr>
              <a:t>stack </a:t>
            </a:r>
            <a:r>
              <a:rPr lang="en-US" dirty="0" smtClean="0">
                <a:latin typeface="+mj-lt"/>
              </a:rPr>
              <a:t>several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layers of threshold elements,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each layer using the output of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the previous layer as input.  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Multi-layer </a:t>
            </a:r>
            <a:r>
              <a:rPr lang="en-US" dirty="0">
                <a:latin typeface="+mj-lt"/>
              </a:rPr>
              <a:t>networks </a:t>
            </a:r>
            <a:r>
              <a:rPr lang="en-US" b="1" dirty="0">
                <a:latin typeface="+mj-lt"/>
              </a:rPr>
              <a:t>can represent arbitrary functions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but building </a:t>
            </a:r>
            <a:r>
              <a:rPr lang="en-US" dirty="0">
                <a:latin typeface="+mj-lt"/>
              </a:rPr>
              <a:t>effective learning methods for such network </a:t>
            </a:r>
            <a:r>
              <a:rPr lang="en-US" dirty="0" smtClean="0">
                <a:latin typeface="+mj-lt"/>
              </a:rPr>
              <a:t>was [thought to be] difficult.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78304C-5BE1-484D-994C-369CBE2AEA96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410200" y="2286000"/>
            <a:ext cx="3454839" cy="2312432"/>
            <a:chOff x="5599913" y="3472934"/>
            <a:chExt cx="3454839" cy="2312432"/>
          </a:xfrm>
        </p:grpSpPr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6248400" y="3543300"/>
              <a:ext cx="2209800" cy="2171700"/>
              <a:chOff x="1872" y="2496"/>
              <a:chExt cx="1392" cy="1368"/>
            </a:xfrm>
          </p:grpSpPr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1872" y="3720"/>
                <a:ext cx="1392" cy="144"/>
                <a:chOff x="1872" y="3720"/>
                <a:chExt cx="1392" cy="144"/>
              </a:xfrm>
            </p:grpSpPr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187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1"/>
                <p:cNvSpPr>
                  <a:spLocks noChangeArrowheads="1"/>
                </p:cNvSpPr>
                <p:nvPr/>
              </p:nvSpPr>
              <p:spPr bwMode="auto">
                <a:xfrm>
                  <a:off x="2256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2"/>
                <p:cNvSpPr>
                  <a:spLocks noChangeArrowheads="1"/>
                </p:cNvSpPr>
                <p:nvPr/>
              </p:nvSpPr>
              <p:spPr bwMode="auto">
                <a:xfrm>
                  <a:off x="2832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3"/>
                <p:cNvSpPr>
                  <a:spLocks noChangeArrowheads="1"/>
                </p:cNvSpPr>
                <p:nvPr/>
              </p:nvSpPr>
              <p:spPr bwMode="auto">
                <a:xfrm>
                  <a:off x="3120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auto">
                <a:xfrm>
                  <a:off x="2544" y="372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2016" y="3108"/>
                <a:ext cx="1056" cy="144"/>
                <a:chOff x="2016" y="3168"/>
                <a:chExt cx="1056" cy="144"/>
              </a:xfrm>
            </p:grpSpPr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auto">
                <a:xfrm>
                  <a:off x="201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auto">
                <a:xfrm>
                  <a:off x="2928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auto">
                <a:xfrm>
                  <a:off x="2496" y="3168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2208" y="2496"/>
                <a:ext cx="624" cy="144"/>
                <a:chOff x="2208" y="2496"/>
                <a:chExt cx="624" cy="144"/>
              </a:xfrm>
            </p:grpSpPr>
            <p:sp>
              <p:nvSpPr>
                <p:cNvPr id="33" name="Oval 21"/>
                <p:cNvSpPr>
                  <a:spLocks noChangeArrowheads="1"/>
                </p:cNvSpPr>
                <p:nvPr/>
              </p:nvSpPr>
              <p:spPr bwMode="auto">
                <a:xfrm>
                  <a:off x="220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24"/>
                <p:cNvSpPr>
                  <a:spLocks noChangeArrowheads="1"/>
                </p:cNvSpPr>
                <p:nvPr/>
              </p:nvSpPr>
              <p:spPr bwMode="auto">
                <a:xfrm>
                  <a:off x="2688" y="249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10" name="AutoShape 28"/>
              <p:cNvCxnSpPr>
                <a:cxnSpLocks noChangeShapeType="1"/>
                <a:stCxn id="34" idx="4"/>
                <a:endCxn id="36" idx="0"/>
              </p:cNvCxnSpPr>
              <p:nvPr/>
            </p:nvCxnSpPr>
            <p:spPr bwMode="auto">
              <a:xfrm>
                <a:off x="2760" y="2640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AutoShape 29"/>
              <p:cNvCxnSpPr>
                <a:cxnSpLocks noChangeShapeType="1"/>
                <a:stCxn id="34" idx="4"/>
                <a:endCxn id="37" idx="0"/>
              </p:cNvCxnSpPr>
              <p:nvPr/>
            </p:nvCxnSpPr>
            <p:spPr bwMode="auto">
              <a:xfrm flipH="1">
                <a:off x="256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AutoShape 30"/>
              <p:cNvCxnSpPr>
                <a:cxnSpLocks noChangeShapeType="1"/>
                <a:stCxn id="34" idx="4"/>
                <a:endCxn id="35" idx="0"/>
              </p:cNvCxnSpPr>
              <p:nvPr/>
            </p:nvCxnSpPr>
            <p:spPr bwMode="auto">
              <a:xfrm flipH="1">
                <a:off x="2088" y="2640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AutoShape 31"/>
              <p:cNvCxnSpPr>
                <a:cxnSpLocks noChangeShapeType="1"/>
                <a:stCxn id="33" idx="4"/>
                <a:endCxn id="36" idx="0"/>
              </p:cNvCxnSpPr>
              <p:nvPr/>
            </p:nvCxnSpPr>
            <p:spPr bwMode="auto">
              <a:xfrm>
                <a:off x="2280" y="2640"/>
                <a:ext cx="72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32"/>
              <p:cNvCxnSpPr>
                <a:cxnSpLocks noChangeShapeType="1"/>
                <a:stCxn id="33" idx="4"/>
                <a:endCxn id="37" idx="0"/>
              </p:cNvCxnSpPr>
              <p:nvPr/>
            </p:nvCxnSpPr>
            <p:spPr bwMode="auto">
              <a:xfrm>
                <a:off x="2280" y="2640"/>
                <a:ext cx="28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33"/>
              <p:cNvCxnSpPr>
                <a:cxnSpLocks noChangeShapeType="1"/>
                <a:stCxn id="33" idx="4"/>
                <a:endCxn id="35" idx="0"/>
              </p:cNvCxnSpPr>
              <p:nvPr/>
            </p:nvCxnSpPr>
            <p:spPr bwMode="auto">
              <a:xfrm flipH="1">
                <a:off x="2088" y="2640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34"/>
              <p:cNvCxnSpPr>
                <a:cxnSpLocks noChangeShapeType="1"/>
                <a:stCxn id="35" idx="4"/>
                <a:endCxn id="38" idx="0"/>
              </p:cNvCxnSpPr>
              <p:nvPr/>
            </p:nvCxnSpPr>
            <p:spPr bwMode="auto">
              <a:xfrm flipH="1">
                <a:off x="1944" y="3252"/>
                <a:ext cx="14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35"/>
              <p:cNvCxnSpPr>
                <a:cxnSpLocks noChangeShapeType="1"/>
                <a:stCxn id="35" idx="4"/>
                <a:endCxn id="39" idx="0"/>
              </p:cNvCxnSpPr>
              <p:nvPr/>
            </p:nvCxnSpPr>
            <p:spPr bwMode="auto">
              <a:xfrm>
                <a:off x="208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36"/>
              <p:cNvCxnSpPr>
                <a:cxnSpLocks noChangeShapeType="1"/>
                <a:stCxn id="35" idx="4"/>
                <a:endCxn id="42" idx="0"/>
              </p:cNvCxnSpPr>
              <p:nvPr/>
            </p:nvCxnSpPr>
            <p:spPr bwMode="auto">
              <a:xfrm>
                <a:off x="2088" y="3252"/>
                <a:ext cx="528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37"/>
              <p:cNvCxnSpPr>
                <a:cxnSpLocks noChangeShapeType="1"/>
                <a:stCxn id="35" idx="4"/>
                <a:endCxn id="40" idx="0"/>
              </p:cNvCxnSpPr>
              <p:nvPr/>
            </p:nvCxnSpPr>
            <p:spPr bwMode="auto">
              <a:xfrm>
                <a:off x="2088" y="3252"/>
                <a:ext cx="81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38"/>
              <p:cNvCxnSpPr>
                <a:cxnSpLocks noChangeShapeType="1"/>
                <a:stCxn id="35" idx="4"/>
                <a:endCxn id="41" idx="0"/>
              </p:cNvCxnSpPr>
              <p:nvPr/>
            </p:nvCxnSpPr>
            <p:spPr bwMode="auto">
              <a:xfrm>
                <a:off x="2088" y="3252"/>
                <a:ext cx="110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AutoShape 40"/>
              <p:cNvCxnSpPr>
                <a:cxnSpLocks noChangeShapeType="1"/>
                <a:endCxn id="42" idx="0"/>
              </p:cNvCxnSpPr>
              <p:nvPr/>
            </p:nvCxnSpPr>
            <p:spPr bwMode="auto">
              <a:xfrm>
                <a:off x="2560" y="3268"/>
                <a:ext cx="5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AutoShape 41"/>
              <p:cNvCxnSpPr>
                <a:cxnSpLocks noChangeShapeType="1"/>
                <a:stCxn id="37" idx="4"/>
                <a:endCxn id="39" idx="0"/>
              </p:cNvCxnSpPr>
              <p:nvPr/>
            </p:nvCxnSpPr>
            <p:spPr bwMode="auto">
              <a:xfrm flipH="1">
                <a:off x="2328" y="3252"/>
                <a:ext cx="240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AutoShape 42"/>
              <p:cNvCxnSpPr>
                <a:cxnSpLocks noChangeShapeType="1"/>
                <a:endCxn id="38" idx="0"/>
              </p:cNvCxnSpPr>
              <p:nvPr/>
            </p:nvCxnSpPr>
            <p:spPr bwMode="auto">
              <a:xfrm flipH="1">
                <a:off x="1944" y="3268"/>
                <a:ext cx="616" cy="4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AutoShape 43"/>
              <p:cNvCxnSpPr>
                <a:cxnSpLocks noChangeShapeType="1"/>
                <a:endCxn id="40" idx="0"/>
              </p:cNvCxnSpPr>
              <p:nvPr/>
            </p:nvCxnSpPr>
            <p:spPr bwMode="auto">
              <a:xfrm>
                <a:off x="2568" y="3258"/>
                <a:ext cx="336" cy="4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44"/>
              <p:cNvCxnSpPr>
                <a:cxnSpLocks noChangeShapeType="1"/>
                <a:stCxn id="36" idx="4"/>
                <a:endCxn id="41" idx="0"/>
              </p:cNvCxnSpPr>
              <p:nvPr/>
            </p:nvCxnSpPr>
            <p:spPr bwMode="auto">
              <a:xfrm>
                <a:off x="3000" y="3252"/>
                <a:ext cx="19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45"/>
              <p:cNvCxnSpPr>
                <a:cxnSpLocks noChangeShapeType="1"/>
                <a:stCxn id="36" idx="4"/>
                <a:endCxn id="40" idx="0"/>
              </p:cNvCxnSpPr>
              <p:nvPr/>
            </p:nvCxnSpPr>
            <p:spPr bwMode="auto">
              <a:xfrm flipH="1">
                <a:off x="2904" y="3252"/>
                <a:ext cx="96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46"/>
              <p:cNvCxnSpPr>
                <a:cxnSpLocks noChangeShapeType="1"/>
                <a:stCxn id="36" idx="4"/>
                <a:endCxn id="42" idx="0"/>
              </p:cNvCxnSpPr>
              <p:nvPr/>
            </p:nvCxnSpPr>
            <p:spPr bwMode="auto">
              <a:xfrm flipH="1">
                <a:off x="2616" y="3252"/>
                <a:ext cx="38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AutoShape 47"/>
              <p:cNvCxnSpPr>
                <a:cxnSpLocks noChangeShapeType="1"/>
                <a:stCxn id="36" idx="4"/>
                <a:endCxn id="39" idx="0"/>
              </p:cNvCxnSpPr>
              <p:nvPr/>
            </p:nvCxnSpPr>
            <p:spPr bwMode="auto">
              <a:xfrm flipH="1">
                <a:off x="2328" y="3252"/>
                <a:ext cx="672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48"/>
              <p:cNvCxnSpPr>
                <a:cxnSpLocks noChangeShapeType="1"/>
                <a:stCxn id="36" idx="4"/>
                <a:endCxn id="38" idx="7"/>
              </p:cNvCxnSpPr>
              <p:nvPr/>
            </p:nvCxnSpPr>
            <p:spPr bwMode="auto">
              <a:xfrm flipH="1">
                <a:off x="1995" y="3252"/>
                <a:ext cx="1005" cy="4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AutoShape 49"/>
              <p:cNvCxnSpPr>
                <a:cxnSpLocks noChangeShapeType="1"/>
                <a:stCxn id="37" idx="4"/>
                <a:endCxn id="41" idx="0"/>
              </p:cNvCxnSpPr>
              <p:nvPr/>
            </p:nvCxnSpPr>
            <p:spPr bwMode="auto">
              <a:xfrm>
                <a:off x="2568" y="3252"/>
                <a:ext cx="624" cy="4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Line 50"/>
              <p:cNvSpPr>
                <a:spLocks noChangeShapeType="1"/>
              </p:cNvSpPr>
              <p:nvPr/>
            </p:nvSpPr>
            <p:spPr bwMode="auto">
              <a:xfrm flipV="1">
                <a:off x="1872" y="2688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599913" y="3506082"/>
              <a:ext cx="1105687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>
                  <a:latin typeface="+mn-lt"/>
                </a:rPr>
                <a:t>activation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69949" y="5416034"/>
              <a:ext cx="684803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 smtClean="0">
                  <a:latin typeface="+mn-lt"/>
                </a:rPr>
                <a:t>Input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192015" y="4444484"/>
              <a:ext cx="862737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 smtClean="0">
                  <a:latin typeface="+mn-lt"/>
                </a:rPr>
                <a:t>Hidden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198427" y="3472934"/>
              <a:ext cx="856325" cy="36933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n-US" sz="1800" u="none" dirty="0" smtClean="0">
                  <a:latin typeface="+mn-lt"/>
                </a:rPr>
                <a:t>Output</a:t>
              </a:r>
              <a:endParaRPr lang="en-US" sz="1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60973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Model Neuron (Logistic)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7800" y="1189037"/>
                <a:ext cx="7162800" cy="4525963"/>
              </a:xfrm>
            </p:spPr>
            <p:txBody>
              <a:bodyPr/>
              <a:lstStyle/>
              <a:p>
                <a:r>
                  <a:rPr lang="en-US" altLang="en-US" dirty="0" smtClean="0"/>
                  <a:t>Neuron is modeled by a unit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en-US" dirty="0" smtClean="0"/>
                  <a:t>  connected </a:t>
                </a:r>
                <a:r>
                  <a:rPr lang="en-US" altLang="en-US" dirty="0"/>
                  <a:t>by weighted </a:t>
                </a:r>
                <a:r>
                  <a:rPr lang="en-US" altLang="en-US" dirty="0" smtClean="0"/>
                  <a:t>links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 smtClean="0"/>
                  <a:t> to </a:t>
                </a:r>
                <a:r>
                  <a:rPr lang="en-US" altLang="en-US" dirty="0"/>
                  <a:t>other units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dirty="0" smtClean="0"/>
                  <a:t>. </a:t>
                </a:r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 smtClean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lvl="1"/>
                <a:r>
                  <a:rPr lang="en-US" altLang="en-US" dirty="0" smtClean="0"/>
                  <a:t>Use a non-linear, differentiable output function such as the sigmoid or logistic function</a:t>
                </a:r>
              </a:p>
              <a:p>
                <a:pPr lvl="1"/>
                <a:r>
                  <a:rPr lang="en-US" altLang="en-US" dirty="0" smtClean="0"/>
                  <a:t>Net input to a unit is defined as: </a:t>
                </a:r>
              </a:p>
              <a:p>
                <a:pPr lvl="1"/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Output of a unit is defined as: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1189037"/>
                <a:ext cx="7162800" cy="4525963"/>
              </a:xfrm>
              <a:blipFill rotWithShape="1">
                <a:blip r:embed="rId4"/>
                <a:stretch>
                  <a:fillRect t="-1077" b="-8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Neuron Definition </a:t>
            </a:r>
            <a:endParaRPr lang="en-US" dirty="0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000DCA-2177-4C5C-89EA-59EF7175DB0D}" type="slidenum">
              <a:rPr lang="en-US" altLang="en-US" smtClean="0"/>
              <a:pPr/>
              <a:t>39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24997" y="4859190"/>
                <a:ext cx="2128403" cy="474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300" u="none">
                              <a:latin typeface="Cambria Math"/>
                            </a:rPr>
                            <m:t>net</m:t>
                          </m:r>
                        </m:e>
                        <m:sub>
                          <m:r>
                            <a:rPr lang="en-US" sz="2300" i="1" u="none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300" i="1" u="none">
                          <a:latin typeface="Cambria Math"/>
                        </a:rPr>
                        <m:t>=∑</m:t>
                      </m:r>
                      <m:sSub>
                        <m:sSubPr>
                          <m:ctrlPr>
                            <a:rPr lang="en-US" sz="23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 u="none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300" i="1" u="none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300" i="1" u="none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300" i="1" u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 u="none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300" i="1" u="none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300" u="none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997" y="4859190"/>
                <a:ext cx="2128403" cy="474810"/>
              </a:xfrm>
              <a:prstGeom prst="rect">
                <a:avLst/>
              </a:prstGeom>
              <a:blipFill rotWithShape="1"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369560" y="5414150"/>
                <a:ext cx="3681264" cy="88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u="none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u="none" smtClean="0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300" b="0" i="1" u="none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3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300" b="0" i="1" u="none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0" i="1" u="none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300" b="0" i="1" u="none" smtClean="0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300" b="0" i="1" u="none" smtClean="0"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300" b="0" i="1" u="none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u="none" smtClean="0">
                                  <a:latin typeface="Cambria Math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sz="2300" i="1" u="none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300" u="none">
                                      <a:latin typeface="Cambria Math"/>
                                    </a:rPr>
                                    <m:t>net</m:t>
                                  </m:r>
                                </m:e>
                                <m:sub>
                                  <m:r>
                                    <a:rPr lang="en-US" sz="2300" i="1" u="none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300" b="0" i="1" u="none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300" b="0" i="1" u="non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u="none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300" b="0" i="1" u="none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300" b="0" i="1" u="none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300" u="none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560" y="5414150"/>
                <a:ext cx="3681264" cy="8850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874520" y="2191941"/>
            <a:ext cx="6736080" cy="1846659"/>
            <a:chOff x="1874520" y="2199640"/>
            <a:chExt cx="6736080" cy="1846659"/>
          </a:xfrm>
        </p:grpSpPr>
        <p:sp>
          <p:nvSpPr>
            <p:cNvPr id="454661" name="Oval 5"/>
            <p:cNvSpPr>
              <a:spLocks noChangeArrowheads="1"/>
            </p:cNvSpPr>
            <p:nvPr/>
          </p:nvSpPr>
          <p:spPr bwMode="auto">
            <a:xfrm>
              <a:off x="3533058" y="3130971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2" name="Oval 6"/>
            <p:cNvSpPr>
              <a:spLocks noChangeArrowheads="1"/>
            </p:cNvSpPr>
            <p:nvPr/>
          </p:nvSpPr>
          <p:spPr bwMode="auto">
            <a:xfrm>
              <a:off x="2395559" y="2432794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3" name="Oval 7"/>
            <p:cNvSpPr>
              <a:spLocks noChangeArrowheads="1"/>
            </p:cNvSpPr>
            <p:nvPr/>
          </p:nvSpPr>
          <p:spPr bwMode="auto">
            <a:xfrm>
              <a:off x="2395559" y="2712065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4" name="Oval 8"/>
            <p:cNvSpPr>
              <a:spLocks noChangeArrowheads="1"/>
            </p:cNvSpPr>
            <p:nvPr/>
          </p:nvSpPr>
          <p:spPr bwMode="auto">
            <a:xfrm>
              <a:off x="2395559" y="2991335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5" name="Oval 9"/>
            <p:cNvSpPr>
              <a:spLocks noChangeArrowheads="1"/>
            </p:cNvSpPr>
            <p:nvPr/>
          </p:nvSpPr>
          <p:spPr bwMode="auto">
            <a:xfrm>
              <a:off x="2395559" y="3270606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6" name="Oval 10"/>
            <p:cNvSpPr>
              <a:spLocks noChangeArrowheads="1"/>
            </p:cNvSpPr>
            <p:nvPr/>
          </p:nvSpPr>
          <p:spPr bwMode="auto">
            <a:xfrm>
              <a:off x="2395559" y="3549877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67" name="Oval 11"/>
            <p:cNvSpPr>
              <a:spLocks noChangeArrowheads="1"/>
            </p:cNvSpPr>
            <p:nvPr/>
          </p:nvSpPr>
          <p:spPr bwMode="auto">
            <a:xfrm>
              <a:off x="2395559" y="3829147"/>
              <a:ext cx="71094" cy="6981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cxnSp>
          <p:nvCxnSpPr>
            <p:cNvPr id="454668" name="AutoShape 12"/>
            <p:cNvCxnSpPr>
              <a:cxnSpLocks noChangeShapeType="1"/>
              <a:stCxn id="454662" idx="5"/>
              <a:endCxn id="454661" idx="1"/>
            </p:cNvCxnSpPr>
            <p:nvPr/>
          </p:nvCxnSpPr>
          <p:spPr bwMode="auto">
            <a:xfrm>
              <a:off x="2456286" y="2505521"/>
              <a:ext cx="1087140" cy="62254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69" name="AutoShape 13"/>
            <p:cNvCxnSpPr>
              <a:cxnSpLocks noChangeShapeType="1"/>
              <a:stCxn id="454661" idx="2"/>
              <a:endCxn id="454663" idx="6"/>
            </p:cNvCxnSpPr>
            <p:nvPr/>
          </p:nvCxnSpPr>
          <p:spPr bwMode="auto">
            <a:xfrm flipH="1" flipV="1">
              <a:off x="2479983" y="2746974"/>
              <a:ext cx="1039745" cy="4189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70" name="AutoShape 14"/>
            <p:cNvCxnSpPr>
              <a:cxnSpLocks noChangeShapeType="1"/>
              <a:stCxn id="454664" idx="6"/>
              <a:endCxn id="454661" idx="2"/>
            </p:cNvCxnSpPr>
            <p:nvPr/>
          </p:nvCxnSpPr>
          <p:spPr bwMode="auto">
            <a:xfrm>
              <a:off x="2479983" y="3026244"/>
              <a:ext cx="1039745" cy="1396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71" name="AutoShape 15"/>
            <p:cNvCxnSpPr>
              <a:cxnSpLocks noChangeShapeType="1"/>
              <a:stCxn id="454665" idx="6"/>
              <a:endCxn id="454661" idx="2"/>
            </p:cNvCxnSpPr>
            <p:nvPr/>
          </p:nvCxnSpPr>
          <p:spPr bwMode="auto">
            <a:xfrm flipV="1">
              <a:off x="2479983" y="3165879"/>
              <a:ext cx="1039745" cy="13963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72" name="AutoShape 16"/>
            <p:cNvCxnSpPr>
              <a:cxnSpLocks noChangeShapeType="1"/>
              <a:stCxn id="454666" idx="6"/>
              <a:endCxn id="454661" idx="2"/>
            </p:cNvCxnSpPr>
            <p:nvPr/>
          </p:nvCxnSpPr>
          <p:spPr bwMode="auto">
            <a:xfrm flipV="1">
              <a:off x="2479983" y="3165879"/>
              <a:ext cx="1039745" cy="4189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4673" name="AutoShape 17"/>
            <p:cNvCxnSpPr>
              <a:cxnSpLocks noChangeShapeType="1"/>
              <a:endCxn id="454661" idx="3"/>
            </p:cNvCxnSpPr>
            <p:nvPr/>
          </p:nvCxnSpPr>
          <p:spPr bwMode="auto">
            <a:xfrm flipV="1">
              <a:off x="2466653" y="3203697"/>
              <a:ext cx="1076773" cy="69817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54683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18481826"/>
                    </p:ext>
                  </p:extLst>
                </p:nvPr>
              </p:nvGraphicFramePr>
              <p:xfrm>
                <a:off x="3604151" y="2880791"/>
                <a:ext cx="823501" cy="5556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4586" name="Equation" r:id="rId7" imgW="368280" imgH="253800" progId="Equation.3">
                        <p:embed/>
                      </p:oleObj>
                    </mc:Choice>
                    <mc:Fallback>
                      <p:oleObj name="Equation" r:id="rId7" imgW="36828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4151" y="2880791"/>
                              <a:ext cx="823501" cy="5556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54683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3246691"/>
                    </p:ext>
                  </p:extLst>
                </p:nvPr>
              </p:nvGraphicFramePr>
              <p:xfrm>
                <a:off x="3604151" y="2880791"/>
                <a:ext cx="823501" cy="55563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4770" name="Equation" r:id="rId9" imgW="368280" imgH="253800" progId="Equation.3">
                        <p:embed/>
                      </p:oleObj>
                    </mc:Choice>
                    <mc:Fallback>
                      <p:oleObj name="Equation" r:id="rId9" imgW="368280" imgH="253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4151" y="2880791"/>
                              <a:ext cx="823501" cy="5556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454684" name="Oval 28"/>
            <p:cNvSpPr>
              <a:spLocks noChangeArrowheads="1"/>
            </p:cNvSpPr>
            <p:nvPr/>
          </p:nvSpPr>
          <p:spPr bwMode="auto">
            <a:xfrm>
              <a:off x="3604151" y="2851700"/>
              <a:ext cx="782030" cy="6981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692" name="Line 36"/>
            <p:cNvSpPr>
              <a:spLocks noChangeShapeType="1"/>
            </p:cNvSpPr>
            <p:nvPr/>
          </p:nvSpPr>
          <p:spPr bwMode="auto">
            <a:xfrm>
              <a:off x="5594115" y="2712065"/>
              <a:ext cx="142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8110078" y="2933870"/>
                  <a:ext cx="500522" cy="4748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3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u="none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300" i="1" u="none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3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0078" y="2933870"/>
                  <a:ext cx="500522" cy="4748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874520" y="2199640"/>
                  <a:ext cx="609600" cy="18466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9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9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9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9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9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b="0" i="1" u="none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9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520" y="2199640"/>
                  <a:ext cx="609600" cy="184665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342640" y="2672080"/>
                  <a:ext cx="50218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u="none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u="none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640" y="2672080"/>
                  <a:ext cx="502189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700698" y="2370403"/>
                  <a:ext cx="65210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u="none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u="none" smtClean="0">
                                <a:latin typeface="Cambria Math"/>
                              </a:rPr>
                              <m:t>17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698" y="2370403"/>
                  <a:ext cx="652102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2721018" y="3535680"/>
                  <a:ext cx="65806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u="none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u="none" smtClean="0">
                                <a:latin typeface="Cambria Math"/>
                              </a:rPr>
                              <m:t>67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018" y="3535680"/>
                  <a:ext cx="658065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Arrow 9"/>
            <p:cNvSpPr/>
            <p:nvPr/>
          </p:nvSpPr>
          <p:spPr>
            <a:xfrm>
              <a:off x="4495800" y="2999283"/>
              <a:ext cx="533400" cy="3839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7620000" y="3008790"/>
              <a:ext cx="457200" cy="383997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745" name="Picture 47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67" y="2673345"/>
            <a:ext cx="2458570" cy="100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71800" y="1428564"/>
                <a:ext cx="3951767" cy="113419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u="none" dirty="0" smtClean="0"/>
                  <a:t>The parameters so far? </a:t>
                </a:r>
              </a:p>
              <a:p>
                <a:r>
                  <a:rPr lang="en-US" sz="2000" u="none" dirty="0" smtClean="0"/>
                  <a:t>The set of connective weights: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u="none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 u="none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u="none" dirty="0" smtClean="0"/>
                  <a:t> The threshold value: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u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u="none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 u="none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u="none" dirty="0" smtClean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428564"/>
                <a:ext cx="3951767" cy="113419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0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4405-FAE2-4B6D-A4AF-E451AB10C8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r>
              <a:rPr lang="en-US" dirty="0"/>
              <a:t>Question types: </a:t>
            </a:r>
            <a:br>
              <a:rPr lang="en-US" dirty="0"/>
            </a:br>
            <a:r>
              <a:rPr lang="en-US" dirty="0"/>
              <a:t>4~5 question sets including a set of short </a:t>
            </a:r>
            <a:r>
              <a:rPr lang="en-US" dirty="0" smtClean="0"/>
              <a:t>questions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Previous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idterm exams / solutions: 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http</a:t>
            </a:r>
            <a:r>
              <a:rPr lang="en-US" u="sng" dirty="0">
                <a:solidFill>
                  <a:srgbClr val="FF0000"/>
                </a:solidFill>
              </a:rPr>
              <a:t>://l2r.cs.illinois.edu/~</a:t>
            </a:r>
            <a:r>
              <a:rPr lang="en-US" u="sng" dirty="0" smtClean="0">
                <a:solidFill>
                  <a:srgbClr val="FF0000"/>
                </a:solidFill>
              </a:rPr>
              <a:t>danr/Teaching/CS446-16/handout.html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lvl="1"/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Learning Rule </a:t>
            </a:r>
            <a:r>
              <a:rPr lang="en-US" dirty="0" smtClean="0"/>
              <a:t>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dirty="0" smtClean="0"/>
                  <a:t>Weights of output units: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dk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changed by: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9" t="-94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828800" y="2438400"/>
                <a:ext cx="4518585" cy="943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u="none" smtClean="0">
                          <a:solidFill>
                            <a:schemeClr val="dk1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i="1" u="none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u="none">
                          <a:solidFill>
                            <a:schemeClr val="dk1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400" i="1" u="none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 u="none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400" b="0" i="0" u="none" smtClean="0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u="none" smtClean="0">
                          <a:solidFill>
                            <a:schemeClr val="dk1"/>
                          </a:solidFill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2400" b="0" i="1" u="none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u="none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u="none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400" b="0" i="1" u="none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u="none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u="none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400" u="none" dirty="0" smtClean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38400"/>
                <a:ext cx="4518585" cy="943335"/>
              </a:xfrm>
              <a:prstGeom prst="rect">
                <a:avLst/>
              </a:prstGeom>
              <a:blipFill rotWithShape="1">
                <a:blip r:embed="rId3"/>
                <a:stretch>
                  <a:fillRect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6400800" y="1600200"/>
            <a:ext cx="2506974" cy="2743200"/>
            <a:chOff x="6400800" y="1600200"/>
            <a:chExt cx="2506974" cy="2743200"/>
          </a:xfrm>
        </p:grpSpPr>
        <p:grpSp>
          <p:nvGrpSpPr>
            <p:cNvPr id="6" name="Group 5"/>
            <p:cNvGrpSpPr/>
            <p:nvPr/>
          </p:nvGrpSpPr>
          <p:grpSpPr>
            <a:xfrm>
              <a:off x="6400800" y="1981201"/>
              <a:ext cx="2506974" cy="2362199"/>
              <a:chOff x="6477000" y="2590800"/>
              <a:chExt cx="2506974" cy="2362199"/>
            </a:xfrm>
          </p:grpSpPr>
          <p:grpSp>
            <p:nvGrpSpPr>
              <p:cNvPr id="7" name="Group 51"/>
              <p:cNvGrpSpPr>
                <a:grpSpLocks/>
              </p:cNvGrpSpPr>
              <p:nvPr/>
            </p:nvGrpSpPr>
            <p:grpSpPr bwMode="auto">
              <a:xfrm>
                <a:off x="6477000" y="2704742"/>
                <a:ext cx="2430053" cy="2248257"/>
                <a:chOff x="1872" y="2496"/>
                <a:chExt cx="1392" cy="1368"/>
              </a:xfrm>
            </p:grpSpPr>
            <p:grpSp>
              <p:nvGrpSpPr>
                <p:cNvPr id="11" name="Group 26"/>
                <p:cNvGrpSpPr>
                  <a:grpSpLocks/>
                </p:cNvGrpSpPr>
                <p:nvPr/>
              </p:nvGrpSpPr>
              <p:grpSpPr bwMode="auto">
                <a:xfrm>
                  <a:off x="1872" y="3720"/>
                  <a:ext cx="1392" cy="144"/>
                  <a:chOff x="1872" y="3720"/>
                  <a:chExt cx="1392" cy="144"/>
                </a:xfrm>
              </p:grpSpPr>
              <p:sp>
                <p:nvSpPr>
                  <p:cNvPr id="4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720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5"/>
                <p:cNvGrpSpPr>
                  <a:grpSpLocks/>
                </p:cNvGrpSpPr>
                <p:nvPr/>
              </p:nvGrpSpPr>
              <p:grpSpPr bwMode="auto">
                <a:xfrm>
                  <a:off x="2016" y="3108"/>
                  <a:ext cx="1056" cy="144"/>
                  <a:chOff x="2016" y="3168"/>
                  <a:chExt cx="1056" cy="144"/>
                </a:xfrm>
              </p:grpSpPr>
              <p:sp>
                <p:nvSpPr>
                  <p:cNvPr id="38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168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168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168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27"/>
                <p:cNvGrpSpPr>
                  <a:grpSpLocks/>
                </p:cNvGrpSpPr>
                <p:nvPr/>
              </p:nvGrpSpPr>
              <p:grpSpPr bwMode="auto">
                <a:xfrm>
                  <a:off x="2208" y="2496"/>
                  <a:ext cx="624" cy="144"/>
                  <a:chOff x="2208" y="2496"/>
                  <a:chExt cx="624" cy="144"/>
                </a:xfrm>
              </p:grpSpPr>
              <p:sp>
                <p:nvSpPr>
                  <p:cNvPr id="3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496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2496"/>
                    <a:ext cx="144" cy="14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4" name="AutoShape 28"/>
                <p:cNvCxnSpPr>
                  <a:cxnSpLocks noChangeShapeType="1"/>
                  <a:stCxn id="37" idx="4"/>
                  <a:endCxn id="39" idx="0"/>
                </p:cNvCxnSpPr>
                <p:nvPr/>
              </p:nvCxnSpPr>
              <p:spPr bwMode="auto">
                <a:xfrm>
                  <a:off x="2760" y="2640"/>
                  <a:ext cx="24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AutoShape 29"/>
                <p:cNvCxnSpPr>
                  <a:cxnSpLocks noChangeShapeType="1"/>
                  <a:stCxn id="37" idx="4"/>
                  <a:endCxn id="40" idx="0"/>
                </p:cNvCxnSpPr>
                <p:nvPr/>
              </p:nvCxnSpPr>
              <p:spPr bwMode="auto">
                <a:xfrm flipH="1">
                  <a:off x="2568" y="2640"/>
                  <a:ext cx="19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AutoShape 30"/>
                <p:cNvCxnSpPr>
                  <a:cxnSpLocks noChangeShapeType="1"/>
                  <a:stCxn id="37" idx="4"/>
                  <a:endCxn id="38" idx="0"/>
                </p:cNvCxnSpPr>
                <p:nvPr/>
              </p:nvCxnSpPr>
              <p:spPr bwMode="auto">
                <a:xfrm flipH="1">
                  <a:off x="2088" y="2640"/>
                  <a:ext cx="67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AutoShape 31"/>
                <p:cNvCxnSpPr>
                  <a:cxnSpLocks noChangeShapeType="1"/>
                  <a:stCxn id="36" idx="4"/>
                  <a:endCxn id="39" idx="0"/>
                </p:cNvCxnSpPr>
                <p:nvPr/>
              </p:nvCxnSpPr>
              <p:spPr bwMode="auto">
                <a:xfrm>
                  <a:off x="2280" y="2640"/>
                  <a:ext cx="72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AutoShape 32"/>
                <p:cNvCxnSpPr>
                  <a:cxnSpLocks noChangeShapeType="1"/>
                  <a:stCxn id="36" idx="4"/>
                  <a:endCxn id="40" idx="0"/>
                </p:cNvCxnSpPr>
                <p:nvPr/>
              </p:nvCxnSpPr>
              <p:spPr bwMode="auto">
                <a:xfrm>
                  <a:off x="2280" y="2640"/>
                  <a:ext cx="288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AutoShape 33"/>
                <p:cNvCxnSpPr>
                  <a:cxnSpLocks noChangeShapeType="1"/>
                  <a:stCxn id="36" idx="4"/>
                  <a:endCxn id="38" idx="0"/>
                </p:cNvCxnSpPr>
                <p:nvPr/>
              </p:nvCxnSpPr>
              <p:spPr bwMode="auto">
                <a:xfrm flipH="1">
                  <a:off x="2088" y="2640"/>
                  <a:ext cx="19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AutoShape 34"/>
                <p:cNvCxnSpPr>
                  <a:cxnSpLocks noChangeShapeType="1"/>
                  <a:stCxn id="38" idx="4"/>
                  <a:endCxn id="41" idx="0"/>
                </p:cNvCxnSpPr>
                <p:nvPr/>
              </p:nvCxnSpPr>
              <p:spPr bwMode="auto">
                <a:xfrm flipH="1">
                  <a:off x="1944" y="3252"/>
                  <a:ext cx="14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AutoShape 35"/>
                <p:cNvCxnSpPr>
                  <a:cxnSpLocks noChangeShapeType="1"/>
                  <a:stCxn id="38" idx="4"/>
                  <a:endCxn id="42" idx="0"/>
                </p:cNvCxnSpPr>
                <p:nvPr/>
              </p:nvCxnSpPr>
              <p:spPr bwMode="auto">
                <a:xfrm>
                  <a:off x="2088" y="3252"/>
                  <a:ext cx="24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AutoShape 36"/>
                <p:cNvCxnSpPr>
                  <a:cxnSpLocks noChangeShapeType="1"/>
                  <a:stCxn id="38" idx="4"/>
                  <a:endCxn id="45" idx="0"/>
                </p:cNvCxnSpPr>
                <p:nvPr/>
              </p:nvCxnSpPr>
              <p:spPr bwMode="auto">
                <a:xfrm>
                  <a:off x="2088" y="3252"/>
                  <a:ext cx="528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AutoShape 37"/>
                <p:cNvCxnSpPr>
                  <a:cxnSpLocks noChangeShapeType="1"/>
                  <a:stCxn id="38" idx="4"/>
                  <a:endCxn id="43" idx="0"/>
                </p:cNvCxnSpPr>
                <p:nvPr/>
              </p:nvCxnSpPr>
              <p:spPr bwMode="auto">
                <a:xfrm>
                  <a:off x="2088" y="3252"/>
                  <a:ext cx="816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AutoShape 38"/>
                <p:cNvCxnSpPr>
                  <a:cxnSpLocks noChangeShapeType="1"/>
                  <a:stCxn id="38" idx="4"/>
                  <a:endCxn id="44" idx="0"/>
                </p:cNvCxnSpPr>
                <p:nvPr/>
              </p:nvCxnSpPr>
              <p:spPr bwMode="auto">
                <a:xfrm>
                  <a:off x="2088" y="3252"/>
                  <a:ext cx="110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AutoShape 40"/>
                <p:cNvCxnSpPr>
                  <a:cxnSpLocks noChangeShapeType="1"/>
                  <a:endCxn id="45" idx="0"/>
                </p:cNvCxnSpPr>
                <p:nvPr/>
              </p:nvCxnSpPr>
              <p:spPr bwMode="auto">
                <a:xfrm>
                  <a:off x="2560" y="3268"/>
                  <a:ext cx="56" cy="45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AutoShape 41"/>
                <p:cNvCxnSpPr>
                  <a:cxnSpLocks noChangeShapeType="1"/>
                  <a:stCxn id="40" idx="4"/>
                  <a:endCxn id="42" idx="0"/>
                </p:cNvCxnSpPr>
                <p:nvPr/>
              </p:nvCxnSpPr>
              <p:spPr bwMode="auto">
                <a:xfrm flipH="1">
                  <a:off x="2328" y="3252"/>
                  <a:ext cx="240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AutoShape 42"/>
                <p:cNvCxnSpPr>
                  <a:cxnSpLocks noChangeShapeType="1"/>
                  <a:endCxn id="41" idx="0"/>
                </p:cNvCxnSpPr>
                <p:nvPr/>
              </p:nvCxnSpPr>
              <p:spPr bwMode="auto">
                <a:xfrm flipH="1">
                  <a:off x="1944" y="3268"/>
                  <a:ext cx="616" cy="45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2544" y="3264"/>
                  <a:ext cx="312" cy="45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AutoShape 44"/>
                <p:cNvCxnSpPr>
                  <a:cxnSpLocks noChangeShapeType="1"/>
                  <a:stCxn id="39" idx="4"/>
                  <a:endCxn id="44" idx="0"/>
                </p:cNvCxnSpPr>
                <p:nvPr/>
              </p:nvCxnSpPr>
              <p:spPr bwMode="auto">
                <a:xfrm>
                  <a:off x="3000" y="3252"/>
                  <a:ext cx="19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AutoShape 45"/>
                <p:cNvCxnSpPr>
                  <a:cxnSpLocks noChangeShapeType="1"/>
                  <a:stCxn id="39" idx="4"/>
                  <a:endCxn id="43" idx="0"/>
                </p:cNvCxnSpPr>
                <p:nvPr/>
              </p:nvCxnSpPr>
              <p:spPr bwMode="auto">
                <a:xfrm flipH="1">
                  <a:off x="2904" y="3252"/>
                  <a:ext cx="96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AutoShape 46"/>
                <p:cNvCxnSpPr>
                  <a:cxnSpLocks noChangeShapeType="1"/>
                  <a:stCxn id="39" idx="4"/>
                  <a:endCxn id="45" idx="0"/>
                </p:cNvCxnSpPr>
                <p:nvPr/>
              </p:nvCxnSpPr>
              <p:spPr bwMode="auto">
                <a:xfrm flipH="1">
                  <a:off x="2616" y="3252"/>
                  <a:ext cx="38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AutoShape 47"/>
                <p:cNvCxnSpPr>
                  <a:cxnSpLocks noChangeShapeType="1"/>
                  <a:stCxn id="39" idx="4"/>
                  <a:endCxn id="42" idx="0"/>
                </p:cNvCxnSpPr>
                <p:nvPr/>
              </p:nvCxnSpPr>
              <p:spPr bwMode="auto">
                <a:xfrm flipH="1">
                  <a:off x="2328" y="3252"/>
                  <a:ext cx="672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AutoShape 48"/>
                <p:cNvCxnSpPr>
                  <a:cxnSpLocks noChangeShapeType="1"/>
                  <a:stCxn id="39" idx="4"/>
                  <a:endCxn id="41" idx="7"/>
                </p:cNvCxnSpPr>
                <p:nvPr/>
              </p:nvCxnSpPr>
              <p:spPr bwMode="auto">
                <a:xfrm flipH="1">
                  <a:off x="1995" y="3252"/>
                  <a:ext cx="1005" cy="48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AutoShape 49"/>
                <p:cNvCxnSpPr>
                  <a:cxnSpLocks noChangeShapeType="1"/>
                  <a:stCxn id="40" idx="4"/>
                  <a:endCxn id="44" idx="0"/>
                </p:cNvCxnSpPr>
                <p:nvPr/>
              </p:nvCxnSpPr>
              <p:spPr bwMode="auto">
                <a:xfrm>
                  <a:off x="2568" y="3252"/>
                  <a:ext cx="624" cy="4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872" y="2688"/>
                  <a:ext cx="0" cy="110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274966" y="2590800"/>
                    <a:ext cx="1107034" cy="12464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500" b="0" i="1" u="none" smtClean="0">
                            <a:latin typeface="Cambria Math"/>
                          </a:rPr>
                          <m:t>𝑗</m:t>
                        </m:r>
                      </m:oMath>
                    </a14:m>
                    <a:r>
                      <a:rPr lang="en-US" sz="2500" u="none" dirty="0" smtClean="0"/>
                      <a:t>          </a:t>
                    </a:r>
                    <a:endParaRPr lang="en-US" sz="2500" u="none" dirty="0"/>
                  </a:p>
                  <a:p>
                    <a:pPr algn="ctr"/>
                    <a:endParaRPr lang="en-US" sz="2500" i="1" u="none" dirty="0" smtClean="0">
                      <a:latin typeface="Cambria Math"/>
                    </a:endParaRPr>
                  </a:p>
                  <a:p>
                    <a:pPr algn="ctr"/>
                    <a:r>
                      <a:rPr lang="en-US" sz="2500" u="none" dirty="0" smtClean="0"/>
                      <a:t>  </a:t>
                    </a:r>
                    <a14:m>
                      <m:oMath xmlns:m="http://schemas.openxmlformats.org/officeDocument/2006/math">
                        <m:r>
                          <a:rPr lang="en-US" sz="2500" i="1" u="none">
                            <a:latin typeface="Cambria Math"/>
                          </a:rPr>
                          <m:t>𝑖</m:t>
                        </m:r>
                      </m:oMath>
                    </a14:m>
                    <a:endParaRPr lang="en-US" sz="2500" u="none" dirty="0" smtClean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4966" y="2590800"/>
                    <a:ext cx="1107034" cy="124649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8229600" y="2656137"/>
                    <a:ext cx="754374" cy="5579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u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u="none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 u="none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oMath>
                      </m:oMathPara>
                    </a14:m>
                    <a:endParaRPr lang="en-US" sz="2800" i="1" u="none" dirty="0"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9600" y="2656137"/>
                    <a:ext cx="754374" cy="5579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/>
              <p:cNvCxnSpPr/>
              <p:nvPr/>
            </p:nvCxnSpPr>
            <p:spPr>
              <a:xfrm flipH="1">
                <a:off x="7403420" y="2971800"/>
                <a:ext cx="902380" cy="408713"/>
              </a:xfrm>
              <a:prstGeom prst="straightConnector1">
                <a:avLst/>
              </a:prstGeom>
              <a:ln w="38100">
                <a:solidFill>
                  <a:srgbClr val="A5002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7086600" y="1752600"/>
              <a:ext cx="0" cy="30480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>
              <a:off x="7609840" y="2763520"/>
              <a:ext cx="0" cy="30480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6648557" y="1600200"/>
                  <a:ext cx="514243" cy="491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mtClean="0"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u="none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8557" y="1600200"/>
                  <a:ext cx="514243" cy="49141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7010400" y="2708983"/>
                  <a:ext cx="626903" cy="491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u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u="none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2708983"/>
                  <a:ext cx="626903" cy="49141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029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Backpropagation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Create a fully connected three layer network. Initialize weights.</a:t>
                </a:r>
                <a:endParaRPr lang="en-US" sz="2000" dirty="0"/>
              </a:p>
              <a:p>
                <a:r>
                  <a:rPr lang="en-US" sz="2000" dirty="0"/>
                  <a:t>Until all examples produce the correct output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dk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dirty="0"/>
                  <a:t> (or other criteria)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each example in the training set do: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 smtClean="0"/>
                  <a:t>Compute </a:t>
                </a:r>
                <a:r>
                  <a:rPr lang="en-US" sz="1800" dirty="0"/>
                  <a:t>the network output for this example 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 smtClean="0"/>
                  <a:t>Compute </a:t>
                </a:r>
                <a:r>
                  <a:rPr lang="en-US" sz="1800" dirty="0"/>
                  <a:t>the error between the output and target </a:t>
                </a:r>
                <a:r>
                  <a:rPr lang="en-US" sz="1800" dirty="0" smtClean="0"/>
                  <a:t>value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 smtClean="0"/>
                  <a:t>For </a:t>
                </a:r>
                <a:r>
                  <a:rPr lang="en-US" sz="1800" dirty="0"/>
                  <a:t>each output unit </a:t>
                </a:r>
                <a:r>
                  <a:rPr lang="en-US" sz="1800" i="1" dirty="0"/>
                  <a:t>k</a:t>
                </a:r>
                <a:r>
                  <a:rPr lang="en-US" sz="1800" dirty="0"/>
                  <a:t>, compute error term </a:t>
                </a:r>
                <a:endParaRPr lang="en-US" sz="180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fa-IR" sz="1800" i="1">
                              <a:latin typeface="Cambria Math"/>
                            </a:rPr>
                            <m:t> </m:t>
                          </m:r>
                          <m:r>
                            <a:rPr lang="en-US" sz="1800" i="1"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1</m:t>
                          </m:r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.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/>
                            </a:rPr>
                            <m:t>𝑘</m:t>
                          </m:r>
                          <m:r>
                            <a:rPr lang="en-US" sz="1800" i="1">
                              <a:latin typeface="Cambria Math"/>
                            </a:rPr>
                            <m:t>∈</m:t>
                          </m:r>
                          <m:r>
                            <a:rPr lang="en-US" sz="1800" i="1">
                              <a:latin typeface="Cambria Math"/>
                            </a:rPr>
                            <m:t>𝑑𝑜𝑤𝑛𝑠𝑡𝑟𝑒𝑎𝑚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 </m:t>
                          </m:r>
                          <m:r>
                            <a:rPr lang="fa-IR" sz="1800" i="1">
                              <a:latin typeface="Cambria Math"/>
                            </a:rPr>
                            <m:t>  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 smtClean="0"/>
                  <a:t>For </a:t>
                </a:r>
                <a:r>
                  <a:rPr lang="en-US" sz="1800" dirty="0"/>
                  <a:t>each hidden unit, compute error term</a:t>
                </a:r>
                <a:r>
                  <a:rPr lang="en-US" sz="1800" dirty="0" smtClean="0"/>
                  <a:t>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 smtClean="0"/>
                  <a:t>Update </a:t>
                </a:r>
                <a:r>
                  <a:rPr lang="en-US" sz="1800" dirty="0"/>
                  <a:t>network </a:t>
                </a:r>
                <a:r>
                  <a:rPr lang="en-US" sz="1800" dirty="0" smtClean="0"/>
                  <a:t>weights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2000" dirty="0" smtClean="0"/>
                  <a:t>End </a:t>
                </a:r>
                <a:r>
                  <a:rPr lang="en-US" sz="2000" dirty="0"/>
                  <a:t>epoch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51" t="-674" r="-681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0" y="2438400"/>
            <a:ext cx="6553200" cy="38100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371600" y="30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Learning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general laws constrain inductive learning </a:t>
            </a:r>
            <a:r>
              <a:rPr lang="en-US" dirty="0" smtClean="0"/>
              <a:t>?</a:t>
            </a:r>
          </a:p>
          <a:p>
            <a:pPr lvl="1" eaLnBrk="1" hangingPunct="1">
              <a:defRPr/>
            </a:pPr>
            <a:r>
              <a:rPr lang="en-US" dirty="0"/>
              <a:t>What learning problems can be solved ? 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When </a:t>
            </a:r>
            <a:r>
              <a:rPr lang="en-US" dirty="0"/>
              <a:t>can we trust the output of a  learning  algorithm ? </a:t>
            </a:r>
            <a:endParaRPr lang="en-US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 We seek theory to </a:t>
            </a:r>
            <a:r>
              <a:rPr lang="en-US" dirty="0" smtClean="0"/>
              <a:t>relate</a:t>
            </a:r>
          </a:p>
          <a:p>
            <a:pPr lvl="1" eaLnBrk="1" hangingPunct="1">
              <a:defRPr/>
            </a:pPr>
            <a:r>
              <a:rPr lang="en-US" dirty="0" smtClean="0"/>
              <a:t>Probability </a:t>
            </a:r>
            <a:r>
              <a:rPr lang="en-US" dirty="0"/>
              <a:t>of successful </a:t>
            </a:r>
            <a:r>
              <a:rPr lang="en-US" dirty="0" smtClean="0"/>
              <a:t>Learning</a:t>
            </a:r>
          </a:p>
          <a:p>
            <a:pPr lvl="1" eaLnBrk="1" hangingPunct="1">
              <a:defRPr/>
            </a:pPr>
            <a:r>
              <a:rPr lang="en-US" dirty="0" smtClean="0"/>
              <a:t>Number </a:t>
            </a:r>
            <a:r>
              <a:rPr lang="en-US" dirty="0"/>
              <a:t>of training </a:t>
            </a:r>
            <a:r>
              <a:rPr lang="en-US" dirty="0" smtClean="0"/>
              <a:t>examples</a:t>
            </a:r>
          </a:p>
          <a:p>
            <a:pPr lvl="1" eaLnBrk="1" hangingPunct="1">
              <a:defRPr/>
            </a:pPr>
            <a:r>
              <a:rPr lang="en-US" dirty="0" smtClean="0"/>
              <a:t>Complexity </a:t>
            </a:r>
            <a:r>
              <a:rPr lang="en-US" dirty="0"/>
              <a:t>of hypothesis </a:t>
            </a:r>
            <a:r>
              <a:rPr lang="en-US" dirty="0" smtClean="0"/>
              <a:t>space</a:t>
            </a:r>
          </a:p>
          <a:p>
            <a:pPr lvl="1" eaLnBrk="1" hangingPunct="1">
              <a:defRPr/>
            </a:pPr>
            <a:r>
              <a:rPr lang="en-US" dirty="0" smtClean="0"/>
              <a:t>Accuracy </a:t>
            </a:r>
            <a:r>
              <a:rPr lang="en-US" dirty="0"/>
              <a:t>to which target concept is </a:t>
            </a:r>
            <a:r>
              <a:rPr lang="en-US" dirty="0" smtClean="0"/>
              <a:t>approximated</a:t>
            </a:r>
          </a:p>
          <a:p>
            <a:pPr lvl="1" eaLnBrk="1" hangingPunct="1">
              <a:defRPr/>
            </a:pPr>
            <a:r>
              <a:rPr lang="en-US" dirty="0" smtClean="0"/>
              <a:t>Manner </a:t>
            </a:r>
            <a:r>
              <a:rPr lang="en-US" dirty="0"/>
              <a:t>in which training examples are presented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 rot="18627426">
            <a:off x="57151" y="3681412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9395F6E-BECD-4CBB-973C-F643834DDC99}" type="slidenum">
              <a:rPr lang="en-US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83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FF"/>
                </a:solidFill>
              </a:rPr>
              <a:t>Assume the data is linearly separable.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Sample complexity:</a:t>
            </a:r>
          </a:p>
          <a:p>
            <a:pPr lvl="1"/>
            <a:r>
              <a:rPr lang="en-US" sz="1600" dirty="0">
                <a:solidFill>
                  <a:srgbClr val="000066"/>
                </a:solidFill>
              </a:rPr>
              <a:t>Suppose we want to ensure that our LTU has an error rate </a:t>
            </a:r>
            <a:r>
              <a:rPr lang="en-US" sz="1600" dirty="0" smtClean="0">
                <a:solidFill>
                  <a:srgbClr val="000066"/>
                </a:solidFill>
              </a:rPr>
              <a:t>(</a:t>
            </a:r>
            <a:r>
              <a:rPr lang="en-US" sz="1600" dirty="0">
                <a:solidFill>
                  <a:srgbClr val="000066"/>
                </a:solidFill>
              </a:rPr>
              <a:t>on new examples) of less than </a:t>
            </a:r>
            <a:r>
              <a:rPr lang="en-US" sz="1600" dirty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1600" dirty="0">
                <a:solidFill>
                  <a:srgbClr val="000066"/>
                </a:solidFill>
                <a:sym typeface="Symbol" pitchFamily="18" charset="2"/>
              </a:rPr>
              <a:t> with high </a:t>
            </a:r>
            <a:r>
              <a:rPr lang="en-US" sz="1600" dirty="0" smtClean="0">
                <a:solidFill>
                  <a:srgbClr val="000066"/>
                </a:solidFill>
                <a:sym typeface="Symbol" pitchFamily="18" charset="2"/>
              </a:rPr>
              <a:t>probability (</a:t>
            </a:r>
            <a:r>
              <a:rPr lang="en-US" sz="1600" dirty="0">
                <a:solidFill>
                  <a:srgbClr val="000066"/>
                </a:solidFill>
                <a:sym typeface="Symbol" pitchFamily="18" charset="2"/>
              </a:rPr>
              <a:t>at least (</a:t>
            </a:r>
            <a:r>
              <a:rPr lang="en-US" sz="1600" dirty="0">
                <a:solidFill>
                  <a:srgbClr val="0000FF"/>
                </a:solidFill>
                <a:sym typeface="Symbol" pitchFamily="18" charset="2"/>
              </a:rPr>
              <a:t>1-</a:t>
            </a:r>
            <a:r>
              <a:rPr lang="en-US" sz="1600" dirty="0">
                <a:solidFill>
                  <a:srgbClr val="000066"/>
                </a:solidFill>
                <a:sym typeface="Symbol" pitchFamily="18" charset="2"/>
              </a:rPr>
              <a:t>))</a:t>
            </a:r>
          </a:p>
          <a:p>
            <a:pPr lvl="1"/>
            <a:r>
              <a:rPr lang="en-US" sz="1600" dirty="0">
                <a:solidFill>
                  <a:srgbClr val="000066"/>
                </a:solidFill>
                <a:sym typeface="Symbol" pitchFamily="18" charset="2"/>
              </a:rPr>
              <a:t>How large does </a:t>
            </a:r>
            <a:r>
              <a:rPr lang="en-US" sz="1600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1600" dirty="0">
                <a:solidFill>
                  <a:srgbClr val="000066"/>
                </a:solidFill>
                <a:sym typeface="Symbol" pitchFamily="18" charset="2"/>
              </a:rPr>
              <a:t> (the number of examples) must be in order to </a:t>
            </a:r>
            <a:r>
              <a:rPr lang="en-US" sz="1600" dirty="0" smtClean="0">
                <a:solidFill>
                  <a:srgbClr val="000066"/>
                </a:solidFill>
                <a:sym typeface="Symbol" pitchFamily="18" charset="2"/>
              </a:rPr>
              <a:t>achieve </a:t>
            </a:r>
            <a:r>
              <a:rPr lang="en-US" sz="1600" dirty="0">
                <a:solidFill>
                  <a:srgbClr val="000066"/>
                </a:solidFill>
                <a:sym typeface="Symbol" pitchFamily="18" charset="2"/>
              </a:rPr>
              <a:t>this ? It can be shown that for </a:t>
            </a:r>
            <a:r>
              <a:rPr lang="en-US" sz="1600" dirty="0">
                <a:solidFill>
                  <a:srgbClr val="3333FF"/>
                </a:solidFill>
                <a:sym typeface="Symbol" pitchFamily="18" charset="2"/>
              </a:rPr>
              <a:t>n</a:t>
            </a:r>
            <a:r>
              <a:rPr lang="en-US" sz="1600" dirty="0">
                <a:solidFill>
                  <a:srgbClr val="000066"/>
                </a:solidFill>
                <a:sym typeface="Symbol" pitchFamily="18" charset="2"/>
              </a:rPr>
              <a:t> dimensional problems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                      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m = O(1/  [</a:t>
            </a: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ln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(1/ ) + (n+1) </a:t>
            </a:r>
            <a:r>
              <a:rPr lang="en-US" sz="2000" dirty="0" err="1">
                <a:solidFill>
                  <a:srgbClr val="0000FF"/>
                </a:solidFill>
                <a:sym typeface="Symbol" pitchFamily="18" charset="2"/>
              </a:rPr>
              <a:t>ln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(1/ )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].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Computational </a:t>
            </a:r>
            <a:r>
              <a:rPr lang="en-US" sz="2000" dirty="0" smtClean="0">
                <a:solidFill>
                  <a:srgbClr val="0000FF"/>
                </a:solidFill>
              </a:rPr>
              <a:t>complexity: </a:t>
            </a:r>
            <a:r>
              <a:rPr lang="en-US" sz="2000" dirty="0" smtClean="0"/>
              <a:t>What </a:t>
            </a:r>
            <a:r>
              <a:rPr lang="en-US" sz="2000" dirty="0"/>
              <a:t>can be said?</a:t>
            </a:r>
          </a:p>
          <a:p>
            <a:pPr lvl="1"/>
            <a:r>
              <a:rPr lang="en-US" sz="1600" dirty="0">
                <a:solidFill>
                  <a:srgbClr val="000066"/>
                </a:solidFill>
              </a:rPr>
              <a:t>It can be shown that there exists a polynomial time algorithm for </a:t>
            </a:r>
            <a:r>
              <a:rPr lang="en-US" sz="1600" dirty="0" smtClean="0">
                <a:solidFill>
                  <a:srgbClr val="000066"/>
                </a:solidFill>
              </a:rPr>
              <a:t>finding  </a:t>
            </a:r>
            <a:r>
              <a:rPr lang="en-US" sz="1600" dirty="0">
                <a:solidFill>
                  <a:srgbClr val="FF9900"/>
                </a:solidFill>
              </a:rPr>
              <a:t>consistent</a:t>
            </a:r>
            <a:r>
              <a:rPr lang="en-US" sz="1600" dirty="0">
                <a:solidFill>
                  <a:srgbClr val="000066"/>
                </a:solidFill>
              </a:rPr>
              <a:t> LTU (by reduction from linear programming). </a:t>
            </a:r>
          </a:p>
          <a:p>
            <a:pPr lvl="1"/>
            <a:r>
              <a:rPr lang="en-US" sz="1600" dirty="0">
                <a:solidFill>
                  <a:srgbClr val="000066"/>
                </a:solidFill>
              </a:rPr>
              <a:t>[Contrast with the NP hardness for 0-1 loss optimization]</a:t>
            </a:r>
          </a:p>
          <a:p>
            <a:pPr lvl="1"/>
            <a:r>
              <a:rPr lang="en-US" sz="1600" dirty="0">
                <a:solidFill>
                  <a:srgbClr val="000066"/>
                </a:solidFill>
              </a:rPr>
              <a:t>(On-line algorithms have inverse quadratic dependence on the margin)</a:t>
            </a:r>
          </a:p>
          <a:p>
            <a:endParaRPr lang="en-US" dirty="0">
              <a:solidFill>
                <a:srgbClr val="0000FF"/>
              </a:solidFill>
              <a:sym typeface="Symbol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 Learnability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 a  concept class </a:t>
            </a:r>
            <a:r>
              <a:rPr lang="en-US" sz="2000" dirty="0" smtClean="0">
                <a:solidFill>
                  <a:srgbClr val="0000FF"/>
                </a:solidFill>
              </a:rPr>
              <a:t>C </a:t>
            </a:r>
            <a:r>
              <a:rPr lang="en-US" sz="2000" dirty="0" smtClean="0"/>
              <a:t>defined over an instance space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r>
              <a:rPr lang="en-US" sz="2000" dirty="0" smtClean="0"/>
              <a:t> (containing instances of length </a:t>
            </a:r>
            <a:r>
              <a:rPr lang="en-US" sz="2000" dirty="0" smtClean="0">
                <a:solidFill>
                  <a:srgbClr val="0000FF"/>
                </a:solidFill>
              </a:rPr>
              <a:t>n</a:t>
            </a:r>
            <a:r>
              <a:rPr lang="en-US" sz="2000" dirty="0" smtClean="0"/>
              <a:t>),  and a learner </a:t>
            </a:r>
            <a:r>
              <a:rPr lang="en-US" sz="2000" dirty="0" smtClean="0">
                <a:solidFill>
                  <a:srgbClr val="0000FF"/>
                </a:solidFill>
              </a:rPr>
              <a:t>L</a:t>
            </a:r>
            <a:r>
              <a:rPr lang="en-US" sz="2000" dirty="0" smtClean="0"/>
              <a:t> using a hypothesis space 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/>
              <a:t> is </a:t>
            </a:r>
            <a:r>
              <a:rPr lang="en-US" sz="2000" dirty="0" smtClean="0">
                <a:solidFill>
                  <a:srgbClr val="0000FF"/>
                </a:solidFill>
              </a:rPr>
              <a:t>PAC learnable </a:t>
            </a:r>
            <a:r>
              <a:rPr lang="en-US" sz="2000" dirty="0" smtClean="0"/>
              <a:t>by </a:t>
            </a:r>
            <a:r>
              <a:rPr lang="en-US" sz="2000" dirty="0" smtClean="0">
                <a:solidFill>
                  <a:srgbClr val="0000FF"/>
                </a:solidFill>
              </a:rPr>
              <a:t>L</a:t>
            </a:r>
            <a:r>
              <a:rPr lang="en-US" sz="2000" dirty="0" smtClean="0"/>
              <a:t> using 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/>
              <a:t> if</a:t>
            </a:r>
          </a:p>
          <a:p>
            <a:pPr lvl="1"/>
            <a:r>
              <a:rPr lang="en-US" sz="1800" dirty="0" smtClean="0"/>
              <a:t>for all </a:t>
            </a:r>
            <a:r>
              <a:rPr lang="en-US" sz="1800" dirty="0" smtClean="0">
                <a:solidFill>
                  <a:srgbClr val="0000FF"/>
                </a:solidFill>
              </a:rPr>
              <a:t>f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 C</a:t>
            </a:r>
            <a:r>
              <a:rPr lang="en-US" sz="1800" dirty="0" smtClean="0">
                <a:sym typeface="Symbol" pitchFamily="18" charset="2"/>
              </a:rPr>
              <a:t>,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for all distribution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D  over X</a:t>
            </a:r>
            <a:r>
              <a:rPr lang="en-US" sz="1800" dirty="0" smtClean="0">
                <a:sym typeface="Symbol" pitchFamily="18" charset="2"/>
              </a:rPr>
              <a:t>, </a:t>
            </a:r>
            <a:r>
              <a:rPr lang="en-US" sz="1800" dirty="0" smtClean="0"/>
              <a:t> and fixed </a:t>
            </a:r>
            <a:r>
              <a:rPr lang="en-US" sz="1800" dirty="0" smtClean="0">
                <a:solidFill>
                  <a:srgbClr val="0000FF"/>
                </a:solidFill>
              </a:rPr>
              <a:t>0&lt;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,  &lt; 1</a:t>
            </a:r>
            <a:r>
              <a:rPr lang="en-US" sz="1800" dirty="0" smtClean="0">
                <a:sym typeface="Symbol" pitchFamily="18" charset="2"/>
              </a:rPr>
              <a:t>, 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L</a:t>
            </a:r>
            <a:r>
              <a:rPr lang="en-US" sz="2000" dirty="0" smtClean="0">
                <a:sym typeface="Symbol" pitchFamily="18" charset="2"/>
              </a:rPr>
              <a:t>, given a collection of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 examples sampled independently according to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000" dirty="0" smtClean="0">
                <a:sym typeface="Symbol" pitchFamily="18" charset="2"/>
              </a:rPr>
              <a:t> produces 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with probability at least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(1-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 ) </a:t>
            </a:r>
            <a:r>
              <a:rPr lang="en-US" sz="1800" dirty="0" smtClean="0">
                <a:sym typeface="Symbol" pitchFamily="18" charset="2"/>
              </a:rPr>
              <a:t>a hypothesis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h  H </a:t>
            </a:r>
            <a:r>
              <a:rPr lang="en-US" sz="1800" dirty="0" smtClean="0">
                <a:sym typeface="Symbol" pitchFamily="18" charset="2"/>
              </a:rPr>
              <a:t>with error at most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, </a:t>
            </a:r>
            <a:r>
              <a:rPr lang="en-US" sz="1800" dirty="0" smtClean="0">
                <a:sym typeface="Symbol" pitchFamily="18" charset="2"/>
              </a:rPr>
              <a:t>(</a:t>
            </a:r>
            <a:r>
              <a:rPr lang="en-US" sz="1800" dirty="0" err="1" smtClean="0">
                <a:sym typeface="Symbol" pitchFamily="18" charset="2"/>
              </a:rPr>
              <a:t>ErrorD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dirty="0" err="1" smtClean="0">
                <a:sym typeface="Symbol" pitchFamily="18" charset="2"/>
              </a:rPr>
              <a:t>PrD</a:t>
            </a:r>
            <a:r>
              <a:rPr lang="en-US" sz="1800" dirty="0" smtClean="0">
                <a:sym typeface="Symbol" pitchFamily="18" charset="2"/>
              </a:rPr>
              <a:t>[f(x) : = h(x)]) </a:t>
            </a:r>
          </a:p>
          <a:p>
            <a:r>
              <a:rPr lang="en-US" sz="2000" dirty="0" smtClean="0">
                <a:sym typeface="Symbol" pitchFamily="18" charset="2"/>
              </a:rPr>
              <a:t>where m is polynomial in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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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size(H)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C </a:t>
            </a:r>
            <a:r>
              <a:rPr lang="en-US" sz="2000" dirty="0" smtClean="0">
                <a:sym typeface="Symbol" pitchFamily="18" charset="2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efficiently learnable </a:t>
            </a:r>
            <a:r>
              <a:rPr lang="en-US" sz="2000" dirty="0" smtClean="0">
                <a:sym typeface="Symbol" pitchFamily="18" charset="2"/>
              </a:rPr>
              <a:t>if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L</a:t>
            </a:r>
            <a:r>
              <a:rPr lang="en-US" sz="2000" dirty="0" smtClean="0">
                <a:sym typeface="Symbol" pitchFamily="18" charset="2"/>
              </a:rPr>
              <a:t> can produce the hypothesis in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time</a:t>
            </a:r>
            <a:r>
              <a:rPr lang="en-US" sz="2000" dirty="0" smtClean="0">
                <a:sym typeface="Symbol" pitchFamily="18" charset="2"/>
              </a:rPr>
              <a:t> polynomial in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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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size(H)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236549" name="Line 5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>
            <a:off x="4763" y="237584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887FA9-2A0B-4E61-8101-EE863245E98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Occam’s Razor (1)</a:t>
            </a: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1524000" y="1851025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457200" y="1203325"/>
            <a:ext cx="8647113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 dirty="0">
                <a:solidFill>
                  <a:srgbClr val="000066"/>
                </a:solidFill>
              </a:rPr>
              <a:t>We want this probability to be smaller than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,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that is: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                                   </a:t>
            </a:r>
            <a:r>
              <a:rPr lang="en-US" sz="2000" b="1" u="none" dirty="0">
                <a:solidFill>
                  <a:srgbClr val="0000FF"/>
                </a:solidFill>
              </a:rPr>
              <a:t>|H|(1-</a:t>
            </a:r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)  &lt;  </a:t>
            </a:r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               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                       </a:t>
            </a:r>
            <a:r>
              <a:rPr lang="en-US" sz="2000" b="1" u="none" dirty="0">
                <a:solidFill>
                  <a:srgbClr val="0000FF"/>
                </a:solidFill>
              </a:rPr>
              <a:t> </a:t>
            </a:r>
            <a:r>
              <a:rPr lang="en-US" sz="2000" b="1" u="none" dirty="0" err="1">
                <a:solidFill>
                  <a:srgbClr val="0000FF"/>
                </a:solidFill>
              </a:rPr>
              <a:t>ln</a:t>
            </a:r>
            <a:r>
              <a:rPr lang="en-US" sz="2000" b="1" u="none" dirty="0">
                <a:solidFill>
                  <a:srgbClr val="000066"/>
                </a:solidFill>
              </a:rPr>
              <a:t>(</a:t>
            </a:r>
            <a:r>
              <a:rPr lang="en-US" sz="2000" b="1" u="none" dirty="0">
                <a:solidFill>
                  <a:srgbClr val="0000FF"/>
                </a:solidFill>
              </a:rPr>
              <a:t>|H|) + m </a:t>
            </a:r>
            <a:r>
              <a:rPr lang="en-US" sz="2000" b="1" u="none" dirty="0" err="1">
                <a:solidFill>
                  <a:srgbClr val="0000FF"/>
                </a:solidFill>
              </a:rPr>
              <a:t>ln</a:t>
            </a:r>
            <a:r>
              <a:rPr lang="en-US" sz="2000" b="1" u="none" dirty="0">
                <a:solidFill>
                  <a:srgbClr val="0000FF"/>
                </a:solidFill>
              </a:rPr>
              <a:t>(1-</a:t>
            </a:r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)  &lt;  </a:t>
            </a:r>
            <a:r>
              <a:rPr lang="en-US" sz="2000" b="1" u="none" dirty="0" err="1">
                <a:solidFill>
                  <a:srgbClr val="0000FF"/>
                </a:solidFill>
                <a:sym typeface="Symbol" pitchFamily="18" charset="2"/>
              </a:rPr>
              <a:t>ln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()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(with e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-x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= 1-x+x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/2+…; e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-x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&gt; 1-x; </a:t>
            </a:r>
            <a:r>
              <a:rPr lang="en-US" sz="2000" b="1" u="none" dirty="0" err="1">
                <a:sym typeface="Symbol" pitchFamily="18" charset="2"/>
              </a:rPr>
              <a:t>ln</a:t>
            </a:r>
            <a:r>
              <a:rPr lang="en-US" sz="2000" b="1" u="none" dirty="0">
                <a:sym typeface="Symbol" pitchFamily="18" charset="2"/>
              </a:rPr>
              <a:t> (</a:t>
            </a:r>
            <a:r>
              <a:rPr lang="en-US" sz="2000" b="1" u="none" dirty="0"/>
              <a:t>1- </a:t>
            </a:r>
            <a:r>
              <a:rPr lang="en-US" sz="2000" b="1" u="none" dirty="0">
                <a:sym typeface="Symbol" pitchFamily="18" charset="2"/>
              </a:rPr>
              <a:t>)  &lt; -  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; gives a safer </a:t>
            </a:r>
            <a:r>
              <a:rPr lang="en-US" sz="2000" b="1" u="none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n-US" sz="2000" b="1" u="none" dirty="0">
                <a:solidFill>
                  <a:srgbClr val="000066"/>
                </a:solidFill>
              </a:rPr>
              <a:t>   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(gross over estimate)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It is called Occam’s razor, because it indicates a </a:t>
            </a:r>
            <a:r>
              <a:rPr lang="en-US" sz="2000" b="1" u="none" dirty="0">
                <a:solidFill>
                  <a:srgbClr val="0000FF"/>
                </a:solidFill>
              </a:rPr>
              <a:t>preference </a:t>
            </a:r>
            <a:r>
              <a:rPr lang="en-US" sz="2000" b="1" u="none" dirty="0">
                <a:solidFill>
                  <a:srgbClr val="000066"/>
                </a:solidFill>
              </a:rPr>
              <a:t>towards small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hypothesis spaces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What kind of hypothesis spaces do we want ?         Large ?            Small ?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To guarantee consistency we need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H  C.   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But do we want the smallest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H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possible ?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3886200" y="1622425"/>
            <a:ext cx="369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>
                <a:solidFill>
                  <a:srgbClr val="0000FF"/>
                </a:solidFill>
              </a:rPr>
              <a:t>m</a:t>
            </a:r>
            <a:endParaRPr lang="en-US" sz="2000" b="1" u="none">
              <a:solidFill>
                <a:srgbClr val="000066"/>
              </a:solidFill>
            </a:endParaRPr>
          </a:p>
        </p:txBody>
      </p:sp>
      <p:graphicFrame>
        <p:nvGraphicFramePr>
          <p:cNvPr id="37895" name="Object 10"/>
          <p:cNvGraphicFramePr>
            <a:graphicFrameLocks noChangeAspect="1"/>
          </p:cNvGraphicFramePr>
          <p:nvPr/>
        </p:nvGraphicFramePr>
        <p:xfrm>
          <a:off x="2438400" y="3514725"/>
          <a:ext cx="32289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משוואה" r:id="rId4" imgW="1609722" imgH="362070" progId="Equation.3">
                  <p:embed/>
                </p:oleObj>
              </mc:Choice>
              <mc:Fallback>
                <p:oleObj name="משוואה" r:id="rId4" imgW="1609722" imgH="3620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14725"/>
                        <a:ext cx="3228975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6019800" y="3366448"/>
            <a:ext cx="2819400" cy="1631216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u="none" dirty="0" smtClean="0">
                <a:latin typeface="Calibri" pitchFamily="34" charset="0"/>
              </a:rPr>
              <a:t>We showed that a        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m-consistent hypothesis </a:t>
            </a:r>
            <a:r>
              <a:rPr lang="en-US" sz="2000" u="none" dirty="0" smtClean="0">
                <a:latin typeface="Calibri" pitchFamily="34" charset="0"/>
              </a:rPr>
              <a:t>generalizes well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(err&lt; </a:t>
            </a:r>
            <a:r>
              <a:rPr lang="en-US" sz="2000" u="none" dirty="0" smtClean="0">
                <a:solidFill>
                  <a:srgbClr val="0000FF"/>
                </a:solidFill>
                <a:latin typeface="cmmi10"/>
              </a:rPr>
              <a:t>²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en-US" sz="2000" u="none" dirty="0" smtClean="0">
                <a:latin typeface="Calibri" pitchFamily="34" charset="0"/>
              </a:rPr>
              <a:t> (Appropriate m is a function of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|H|, </a:t>
            </a:r>
            <a:r>
              <a:rPr lang="en-US" sz="2000" u="none" dirty="0" smtClean="0">
                <a:solidFill>
                  <a:srgbClr val="0000FF"/>
                </a:solidFill>
                <a:latin typeface="cmmi10"/>
              </a:rPr>
              <a:t>²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en-US" sz="2000" u="none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2000" u="none" dirty="0" smtClean="0">
                <a:latin typeface="Calibri" pitchFamily="34" charset="0"/>
              </a:rPr>
              <a:t>)</a:t>
            </a:r>
            <a:endParaRPr lang="en-US" sz="2000" u="none" dirty="0"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19800" y="1905000"/>
            <a:ext cx="2819400" cy="1016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u="none" dirty="0" smtClean="0">
                <a:latin typeface="Calibri" pitchFamily="34" charset="0"/>
              </a:rPr>
              <a:t>What do we know now about the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Consistent </a:t>
            </a:r>
            <a:r>
              <a:rPr lang="en-US" sz="2000" u="none" dirty="0" smtClean="0">
                <a:latin typeface="Calibri" pitchFamily="34" charset="0"/>
              </a:rPr>
              <a:t>Learner scheme?</a:t>
            </a:r>
            <a:endParaRPr lang="en-US" sz="2000" u="none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Consistent Learners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5349875"/>
          </a:xfrm>
        </p:spPr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Immediately from the definition, we get the following general scheme for </a:t>
            </a:r>
            <a:r>
              <a:rPr lang="en-US" sz="2000" dirty="0" smtClean="0">
                <a:solidFill>
                  <a:srgbClr val="0000FF"/>
                </a:solidFill>
              </a:rPr>
              <a:t>PAC learning</a:t>
            </a:r>
            <a:r>
              <a:rPr lang="en-US" sz="2000" dirty="0" smtClean="0">
                <a:solidFill>
                  <a:srgbClr val="000066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Given </a:t>
            </a:r>
            <a:r>
              <a:rPr lang="en-US" sz="2000" dirty="0">
                <a:solidFill>
                  <a:srgbClr val="000066"/>
                </a:solidFill>
              </a:rPr>
              <a:t>a sample D of </a:t>
            </a:r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examples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Find </a:t>
            </a:r>
            <a:r>
              <a:rPr lang="en-US" sz="1800" dirty="0">
                <a:solidFill>
                  <a:srgbClr val="000066"/>
                </a:solidFill>
              </a:rPr>
              <a:t>some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h   H</a:t>
            </a:r>
            <a:r>
              <a:rPr lang="en-US" sz="1800" dirty="0">
                <a:solidFill>
                  <a:srgbClr val="000066"/>
                </a:solidFill>
                <a:sym typeface="Symbol" pitchFamily="18" charset="2"/>
              </a:rPr>
              <a:t>  that is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consistent </a:t>
            </a:r>
            <a:r>
              <a:rPr lang="en-US" sz="1800" dirty="0">
                <a:solidFill>
                  <a:srgbClr val="000066"/>
                </a:solidFill>
                <a:sym typeface="Symbol" pitchFamily="18" charset="2"/>
              </a:rPr>
              <a:t>with all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180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sym typeface="Symbol" pitchFamily="18" charset="2"/>
              </a:rPr>
              <a:t>examples</a:t>
            </a:r>
          </a:p>
          <a:p>
            <a:pPr lvl="2"/>
            <a:r>
              <a:rPr lang="en-US" sz="1600" dirty="0" smtClean="0">
                <a:solidFill>
                  <a:srgbClr val="000066"/>
                </a:solidFill>
              </a:rPr>
              <a:t>We showed that </a:t>
            </a:r>
            <a:r>
              <a:rPr lang="en-US" sz="1600" dirty="0">
                <a:solidFill>
                  <a:srgbClr val="000066"/>
                </a:solidFill>
              </a:rPr>
              <a:t>if </a:t>
            </a:r>
            <a:r>
              <a:rPr lang="en-US" sz="1600" dirty="0">
                <a:solidFill>
                  <a:srgbClr val="0000FF"/>
                </a:solidFill>
              </a:rPr>
              <a:t>m</a:t>
            </a:r>
            <a:r>
              <a:rPr lang="en-US" sz="1600" dirty="0">
                <a:solidFill>
                  <a:srgbClr val="000066"/>
                </a:solidFill>
              </a:rPr>
              <a:t> is large enough, a consistent hypothesis must be close enough to </a:t>
            </a:r>
            <a:r>
              <a:rPr lang="en-US" sz="1600" dirty="0" smtClean="0">
                <a:solidFill>
                  <a:srgbClr val="0000FF"/>
                </a:solidFill>
              </a:rPr>
              <a:t>f </a:t>
            </a:r>
          </a:p>
          <a:p>
            <a:pPr lvl="2"/>
            <a:r>
              <a:rPr lang="en-US" sz="1600" dirty="0" smtClean="0">
                <a:solidFill>
                  <a:srgbClr val="000066"/>
                </a:solidFill>
              </a:rPr>
              <a:t>Check that </a:t>
            </a:r>
            <a:r>
              <a:rPr lang="en-US" sz="1600" dirty="0" smtClean="0">
                <a:solidFill>
                  <a:srgbClr val="0000FF"/>
                </a:solidFill>
              </a:rPr>
              <a:t>m</a:t>
            </a:r>
            <a:r>
              <a:rPr lang="en-US" sz="1600" dirty="0" smtClean="0">
                <a:solidFill>
                  <a:srgbClr val="000066"/>
                </a:solidFill>
              </a:rPr>
              <a:t> is not too large (polynomial in the relevant parameters) : we showed that the “closeness” guarantee requires that </a:t>
            </a:r>
          </a:p>
          <a:p>
            <a:pPr marL="914400" lvl="2" indent="0"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                              m &gt; 1/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² </a:t>
            </a:r>
            <a:r>
              <a:rPr lang="en-US" sz="1600" dirty="0" smtClean="0">
                <a:solidFill>
                  <a:srgbClr val="0000FF"/>
                </a:solidFill>
              </a:rPr>
              <a:t>(ln |H| + ln 1/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1600" dirty="0" smtClean="0">
                <a:solidFill>
                  <a:srgbClr val="0000FF"/>
                </a:solidFill>
              </a:rPr>
              <a:t>)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Show </a:t>
            </a:r>
            <a:r>
              <a:rPr lang="en-US" sz="1800" dirty="0">
                <a:solidFill>
                  <a:srgbClr val="000066"/>
                </a:solidFill>
              </a:rPr>
              <a:t>that </a:t>
            </a:r>
            <a:r>
              <a:rPr lang="en-US" sz="1800" dirty="0" smtClean="0">
                <a:solidFill>
                  <a:srgbClr val="000066"/>
                </a:solidFill>
              </a:rPr>
              <a:t>the </a:t>
            </a:r>
            <a:r>
              <a:rPr lang="en-US" sz="1800" dirty="0">
                <a:solidFill>
                  <a:srgbClr val="000066"/>
                </a:solidFill>
              </a:rPr>
              <a:t>consistent </a:t>
            </a:r>
            <a:r>
              <a:rPr lang="en-US" sz="1800" dirty="0" smtClean="0">
                <a:solidFill>
                  <a:srgbClr val="000066"/>
                </a:solidFill>
              </a:rPr>
              <a:t>hypothesis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h   H</a:t>
            </a:r>
            <a:r>
              <a:rPr lang="en-US" sz="1800" dirty="0" smtClean="0">
                <a:solidFill>
                  <a:srgbClr val="000066"/>
                </a:solidFill>
              </a:rPr>
              <a:t> can be computed efficiently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In </a:t>
            </a:r>
            <a:r>
              <a:rPr lang="en-US" sz="2000" dirty="0">
                <a:solidFill>
                  <a:srgbClr val="0000FF"/>
                </a:solidFill>
              </a:rPr>
              <a:t>the case of conjunctions 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We </a:t>
            </a:r>
            <a:r>
              <a:rPr lang="en-US" sz="1800" dirty="0">
                <a:solidFill>
                  <a:srgbClr val="000066"/>
                </a:solidFill>
              </a:rPr>
              <a:t>used the Elimination algorithm to find a hypothesis h </a:t>
            </a:r>
            <a:r>
              <a:rPr lang="en-US" sz="1800" dirty="0" smtClean="0">
                <a:solidFill>
                  <a:srgbClr val="000066"/>
                </a:solidFill>
              </a:rPr>
              <a:t>that is </a:t>
            </a:r>
            <a:r>
              <a:rPr lang="en-US" sz="1800" dirty="0">
                <a:solidFill>
                  <a:srgbClr val="000066"/>
                </a:solidFill>
              </a:rPr>
              <a:t>consistent with the training set  (easy to compute</a:t>
            </a:r>
            <a:r>
              <a:rPr lang="en-US" sz="1800" dirty="0" smtClean="0">
                <a:solidFill>
                  <a:srgbClr val="000066"/>
                </a:solidFill>
              </a:rPr>
              <a:t>)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We </a:t>
            </a:r>
            <a:r>
              <a:rPr lang="en-US" sz="1800" dirty="0">
                <a:solidFill>
                  <a:srgbClr val="000066"/>
                </a:solidFill>
              </a:rPr>
              <a:t>showed </a:t>
            </a:r>
            <a:r>
              <a:rPr lang="en-US" sz="1800" dirty="0" smtClean="0">
                <a:solidFill>
                  <a:srgbClr val="0000FF"/>
                </a:solidFill>
              </a:rPr>
              <a:t>directly</a:t>
            </a:r>
            <a:r>
              <a:rPr lang="en-US" sz="1800" dirty="0" smtClean="0">
                <a:solidFill>
                  <a:srgbClr val="000066"/>
                </a:solidFill>
              </a:rPr>
              <a:t> that </a:t>
            </a:r>
            <a:r>
              <a:rPr lang="en-US" sz="1800" dirty="0">
                <a:solidFill>
                  <a:srgbClr val="000066"/>
                </a:solidFill>
              </a:rPr>
              <a:t>if we have sufficiently many examples (</a:t>
            </a:r>
            <a:r>
              <a:rPr lang="en-US" sz="1800" dirty="0" smtClean="0">
                <a:solidFill>
                  <a:srgbClr val="000066"/>
                </a:solidFill>
              </a:rPr>
              <a:t>polynomial in </a:t>
            </a:r>
            <a:r>
              <a:rPr lang="en-US" sz="1800" dirty="0">
                <a:solidFill>
                  <a:srgbClr val="000066"/>
                </a:solidFill>
              </a:rPr>
              <a:t>the parameters), than h is close to the target function.</a:t>
            </a:r>
          </a:p>
          <a:p>
            <a:pPr lvl="1"/>
            <a:endParaRPr lang="en-US" sz="1800" dirty="0" smtClean="0">
              <a:solidFill>
                <a:srgbClr val="000066"/>
              </a:solidFill>
            </a:endParaRPr>
          </a:p>
          <a:p>
            <a:pPr eaLnBrk="1" hangingPunct="1"/>
            <a:endParaRPr lang="en-US" sz="2000" dirty="0" smtClean="0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762000" y="1981201"/>
            <a:ext cx="8001000" cy="25146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4038600" y="4550393"/>
            <a:ext cx="4953000" cy="533399"/>
          </a:xfrm>
          <a:prstGeom prst="wedgeRectCallout">
            <a:avLst>
              <a:gd name="adj1" fmla="val -41539"/>
              <a:gd name="adj2" fmla="val -161149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We need to show that m is polynomial in n when |H| is a function of n. That is, showing </a:t>
            </a:r>
            <a:r>
              <a:rPr lang="en-US" sz="1600" u="none" dirty="0" err="1" smtClean="0">
                <a:solidFill>
                  <a:schemeClr val="tx1"/>
                </a:solidFill>
              </a:rPr>
              <a:t>ln|</a:t>
            </a:r>
            <a:r>
              <a:rPr lang="en-US" altLang="zh-TW" sz="1600" u="none" dirty="0" err="1" smtClean="0">
                <a:solidFill>
                  <a:schemeClr val="tx1"/>
                </a:solidFill>
              </a:rPr>
              <a:t>H</a:t>
            </a:r>
            <a:r>
              <a:rPr lang="en-US" altLang="zh-TW" sz="1600" u="none" dirty="0" smtClean="0">
                <a:solidFill>
                  <a:schemeClr val="tx1"/>
                </a:solidFill>
              </a:rPr>
              <a:t>| is polynomial in n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Infinite Hypothesis Space</a:t>
            </a:r>
            <a:endParaRPr lang="en-US" dirty="0" smtClean="0"/>
          </a:p>
        </p:txBody>
      </p:sp>
      <p:sp>
        <p:nvSpPr>
          <p:cNvPr id="61443" name="Content Placeholder 5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525963"/>
          </a:xfrm>
        </p:spPr>
        <p:txBody>
          <a:bodyPr/>
          <a:lstStyle/>
          <a:p>
            <a:r>
              <a:rPr lang="en-US" dirty="0" smtClean="0"/>
              <a:t>The previous analysis was restricted to finite hypothesis spaces </a:t>
            </a:r>
          </a:p>
          <a:p>
            <a:r>
              <a:rPr lang="en-US" dirty="0" smtClean="0"/>
              <a:t>Some infinite hypothesis spaces are more expressive than others</a:t>
            </a:r>
          </a:p>
          <a:p>
            <a:pPr lvl="1"/>
            <a:r>
              <a:rPr lang="en-US" dirty="0" smtClean="0"/>
              <a:t>E.g., Rectangles, vs. 17- sides convex polygons vs. general convex polygons</a:t>
            </a:r>
          </a:p>
          <a:p>
            <a:pPr lvl="1"/>
            <a:r>
              <a:rPr lang="en-US" dirty="0" smtClean="0"/>
              <a:t>Linear threshold function vs. a conjunction of LTUs</a:t>
            </a:r>
          </a:p>
          <a:p>
            <a:r>
              <a:rPr lang="en-US" dirty="0" smtClean="0"/>
              <a:t>Need a measure of the expressiveness of an infinite hypothesis space other than its size </a:t>
            </a:r>
          </a:p>
          <a:p>
            <a:r>
              <a:rPr lang="en-US" dirty="0" smtClean="0">
                <a:sym typeface="Symbol" pitchFamily="18" charset="2"/>
              </a:rPr>
              <a:t>The </a:t>
            </a:r>
            <a:r>
              <a:rPr lang="en-US" dirty="0" err="1" smtClean="0">
                <a:sym typeface="Symbol" pitchFamily="18" charset="2"/>
              </a:rPr>
              <a:t>Vapnik-Chervonenkis</a:t>
            </a:r>
            <a:r>
              <a:rPr lang="en-US" dirty="0" smtClean="0">
                <a:sym typeface="Symbol" pitchFamily="18" charset="2"/>
              </a:rPr>
              <a:t>  dimension (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VC dimension</a:t>
            </a:r>
            <a:r>
              <a:rPr lang="en-US" dirty="0" smtClean="0">
                <a:sym typeface="Symbol" pitchFamily="18" charset="2"/>
              </a:rPr>
              <a:t>)  provides such a measure. </a:t>
            </a:r>
          </a:p>
          <a:p>
            <a:r>
              <a:rPr lang="en-US" dirty="0" smtClean="0">
                <a:sym typeface="Symbol" pitchFamily="18" charset="2"/>
              </a:rPr>
              <a:t>Analogous to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|H|</a:t>
            </a:r>
            <a:r>
              <a:rPr lang="en-US" dirty="0" smtClean="0">
                <a:sym typeface="Symbol" pitchFamily="18" charset="2"/>
              </a:rPr>
              <a:t>, there are bounds for sample complexity using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VC(H)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71683" name="Content Placeholder 5"/>
          <p:cNvSpPr>
            <a:spLocks noGrp="1"/>
          </p:cNvSpPr>
          <p:nvPr>
            <p:ph idx="1"/>
          </p:nvPr>
        </p:nvSpPr>
        <p:spPr>
          <a:xfrm>
            <a:off x="1524000" y="1825625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58ABEDE-7FAF-46E7-94C6-30CCA378B428}" type="slidenum">
              <a:rPr lang="en-US" u="none" smtClean="0"/>
              <a:pPr/>
              <a:t>48</a:t>
            </a:fld>
            <a:endParaRPr lang="en-US" u="none" smtClean="0"/>
          </a:p>
        </p:txBody>
      </p:sp>
      <p:sp>
        <p:nvSpPr>
          <p:cNvPr id="71686" name="Text Box 3"/>
          <p:cNvSpPr txBox="1">
            <a:spLocks noChangeArrowheads="1"/>
          </p:cNvSpPr>
          <p:nvPr/>
        </p:nvSpPr>
        <p:spPr bwMode="auto">
          <a:xfrm>
            <a:off x="457200" y="1136650"/>
            <a:ext cx="8720138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We say that a </a:t>
            </a:r>
            <a:r>
              <a:rPr lang="en-US" sz="2400" u="none" dirty="0">
                <a:solidFill>
                  <a:srgbClr val="0000FF"/>
                </a:solidFill>
              </a:rPr>
              <a:t>set S of examples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A50021"/>
                </a:solidFill>
              </a:rPr>
              <a:t>is shattered</a:t>
            </a:r>
            <a:r>
              <a:rPr lang="en-US" sz="2400" u="none" dirty="0">
                <a:solidFill>
                  <a:srgbClr val="000066"/>
                </a:solidFill>
              </a:rPr>
              <a:t> by a </a:t>
            </a:r>
            <a:r>
              <a:rPr lang="en-US" sz="2400" u="none" dirty="0">
                <a:solidFill>
                  <a:srgbClr val="0000FF"/>
                </a:solidFill>
              </a:rPr>
              <a:t>set of functions H</a:t>
            </a:r>
            <a:r>
              <a:rPr lang="en-US" sz="2400" u="none" dirty="0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for every partition</a:t>
            </a:r>
            <a:r>
              <a:rPr lang="en-US" sz="2400" u="none" dirty="0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there is a function</a:t>
            </a:r>
            <a:r>
              <a:rPr lang="en-US" sz="2400" u="none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Half-spaces in the plane:</a:t>
            </a:r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u="none" dirty="0">
                <a:solidFill>
                  <a:srgbClr val="000066"/>
                </a:solidFill>
              </a:rPr>
              <a:t>sets of one, two or three points can be shattered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but there is 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set of  </a:t>
            </a:r>
            <a:r>
              <a:rPr lang="en-US" sz="2400" u="none" dirty="0">
                <a:solidFill>
                  <a:srgbClr val="0000FF"/>
                </a:solidFill>
              </a:rPr>
              <a:t>four</a:t>
            </a:r>
            <a:r>
              <a:rPr lang="en-US" sz="2400" u="none" dirty="0">
                <a:solidFill>
                  <a:srgbClr val="000066"/>
                </a:solidFill>
              </a:rPr>
              <a:t> points that can be shattered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838200" y="458787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8" name="Text Box 5"/>
          <p:cNvSpPr txBox="1">
            <a:spLocks noChangeArrowheads="1"/>
          </p:cNvSpPr>
          <p:nvPr/>
        </p:nvSpPr>
        <p:spPr bwMode="auto">
          <a:xfrm>
            <a:off x="1066800" y="35750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1689" name="Text Box 6"/>
          <p:cNvSpPr txBox="1">
            <a:spLocks noChangeArrowheads="1"/>
          </p:cNvSpPr>
          <p:nvPr/>
        </p:nvSpPr>
        <p:spPr bwMode="auto">
          <a:xfrm>
            <a:off x="2819400" y="37274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 flipV="1">
            <a:off x="838200" y="3044825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 flipV="1">
            <a:off x="304800" y="3425825"/>
            <a:ext cx="22860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2" name="Text Box 9"/>
          <p:cNvSpPr txBox="1">
            <a:spLocks noChangeArrowheads="1"/>
          </p:cNvSpPr>
          <p:nvPr/>
        </p:nvSpPr>
        <p:spPr bwMode="auto">
          <a:xfrm>
            <a:off x="2362200" y="38036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3" name="Text Box 10"/>
          <p:cNvSpPr txBox="1">
            <a:spLocks noChangeArrowheads="1"/>
          </p:cNvSpPr>
          <p:nvPr/>
        </p:nvSpPr>
        <p:spPr bwMode="auto">
          <a:xfrm>
            <a:off x="1981200" y="38798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4" name="Text Box 11"/>
          <p:cNvSpPr txBox="1">
            <a:spLocks noChangeArrowheads="1"/>
          </p:cNvSpPr>
          <p:nvPr/>
        </p:nvSpPr>
        <p:spPr bwMode="auto">
          <a:xfrm>
            <a:off x="1981200" y="41084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5" name="Text Box 12"/>
          <p:cNvSpPr txBox="1">
            <a:spLocks noChangeArrowheads="1"/>
          </p:cNvSpPr>
          <p:nvPr/>
        </p:nvSpPr>
        <p:spPr bwMode="auto">
          <a:xfrm>
            <a:off x="1676400" y="34226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1696" name="Text Box 13"/>
          <p:cNvSpPr txBox="1">
            <a:spLocks noChangeArrowheads="1"/>
          </p:cNvSpPr>
          <p:nvPr/>
        </p:nvSpPr>
        <p:spPr bwMode="auto">
          <a:xfrm>
            <a:off x="1981200" y="31940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1697" name="Text Box 14"/>
          <p:cNvSpPr txBox="1">
            <a:spLocks noChangeArrowheads="1"/>
          </p:cNvSpPr>
          <p:nvPr/>
        </p:nvSpPr>
        <p:spPr bwMode="auto">
          <a:xfrm>
            <a:off x="533400" y="41084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5292725" y="458787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9" name="Text Box 16"/>
          <p:cNvSpPr txBox="1">
            <a:spLocks noChangeArrowheads="1"/>
          </p:cNvSpPr>
          <p:nvPr/>
        </p:nvSpPr>
        <p:spPr bwMode="auto">
          <a:xfrm>
            <a:off x="5521325" y="35750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93905" name="Line 17"/>
          <p:cNvSpPr>
            <a:spLocks noChangeShapeType="1"/>
          </p:cNvSpPr>
          <p:nvPr/>
        </p:nvSpPr>
        <p:spPr bwMode="auto">
          <a:xfrm flipV="1">
            <a:off x="5292725" y="3044825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906" name="Line 18"/>
          <p:cNvSpPr>
            <a:spLocks noChangeShapeType="1"/>
          </p:cNvSpPr>
          <p:nvPr/>
        </p:nvSpPr>
        <p:spPr bwMode="auto">
          <a:xfrm flipV="1">
            <a:off x="4759325" y="3425825"/>
            <a:ext cx="22860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2" name="Text Box 19"/>
          <p:cNvSpPr txBox="1">
            <a:spLocks noChangeArrowheads="1"/>
          </p:cNvSpPr>
          <p:nvPr/>
        </p:nvSpPr>
        <p:spPr bwMode="auto">
          <a:xfrm>
            <a:off x="6588125" y="35750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703" name="Text Box 20"/>
          <p:cNvSpPr txBox="1">
            <a:spLocks noChangeArrowheads="1"/>
          </p:cNvSpPr>
          <p:nvPr/>
        </p:nvSpPr>
        <p:spPr bwMode="auto">
          <a:xfrm>
            <a:off x="5562600" y="41846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704" name="Text Box 21"/>
          <p:cNvSpPr txBox="1">
            <a:spLocks noChangeArrowheads="1"/>
          </p:cNvSpPr>
          <p:nvPr/>
        </p:nvSpPr>
        <p:spPr bwMode="auto">
          <a:xfrm>
            <a:off x="6172200" y="42608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93910" name="AutoShape 22"/>
          <p:cNvSpPr>
            <a:spLocks noChangeArrowheads="1"/>
          </p:cNvSpPr>
          <p:nvPr/>
        </p:nvSpPr>
        <p:spPr bwMode="auto">
          <a:xfrm>
            <a:off x="7045325" y="4111625"/>
            <a:ext cx="1946275" cy="2133600"/>
          </a:xfrm>
          <a:prstGeom prst="wedgeRoundRectCallout">
            <a:avLst>
              <a:gd name="adj1" fmla="val -70063"/>
              <a:gd name="adj2" fmla="val 36455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1. If the 4 points form a convex polygon</a:t>
            </a: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… (if not?)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2. If one point is </a:t>
            </a: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inside  </a:t>
            </a: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the convex hull defined by the other three</a:t>
            </a: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…</a:t>
            </a:r>
          </a:p>
          <a:p>
            <a:pPr algn="ctr">
              <a:defRPr/>
            </a:pP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(if not?)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3293269" y="4108450"/>
            <a:ext cx="1524000" cy="685800"/>
          </a:xfrm>
          <a:prstGeom prst="wedgeRoundRectCallout">
            <a:avLst>
              <a:gd name="adj1" fmla="val -70365"/>
              <a:gd name="adj2" fmla="val 12352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All sets of three?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57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10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VC Dimension</a:t>
            </a:r>
          </a:p>
        </p:txBody>
      </p:sp>
      <p:sp>
        <p:nvSpPr>
          <p:cNvPr id="73731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667BA04-3EA6-4ECA-A4F5-1B514C5CC9B0}" type="slidenum">
              <a:rPr lang="en-US" u="none" smtClean="0"/>
              <a:pPr/>
              <a:t>49</a:t>
            </a:fld>
            <a:endParaRPr lang="en-US" u="none" smtClean="0"/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720138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The </a:t>
            </a:r>
            <a:r>
              <a:rPr lang="en-US" sz="2400" u="none">
                <a:solidFill>
                  <a:srgbClr val="A50021"/>
                </a:solidFill>
              </a:rPr>
              <a:t>VC dimension</a:t>
            </a:r>
            <a:r>
              <a:rPr lang="en-US" sz="2400" u="none">
                <a:solidFill>
                  <a:srgbClr val="000066"/>
                </a:solidFill>
              </a:rPr>
              <a:t> of hypothesis space</a:t>
            </a:r>
            <a:r>
              <a:rPr lang="en-US" sz="2400" u="none">
                <a:solidFill>
                  <a:srgbClr val="0000FF"/>
                </a:solidFill>
              </a:rPr>
              <a:t> H</a:t>
            </a:r>
            <a:r>
              <a:rPr lang="en-US" sz="2400" u="none">
                <a:solidFill>
                  <a:srgbClr val="000066"/>
                </a:solidFill>
              </a:rPr>
              <a:t> over instance space </a:t>
            </a:r>
            <a:r>
              <a:rPr lang="en-US" sz="2400" u="none">
                <a:solidFill>
                  <a:srgbClr val="0000FF"/>
                </a:solidFill>
              </a:rPr>
              <a:t>X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is the size of the </a:t>
            </a:r>
            <a:r>
              <a:rPr lang="en-US" sz="2400" u="none">
                <a:solidFill>
                  <a:srgbClr val="0000FF"/>
                </a:solidFill>
              </a:rPr>
              <a:t>largest finite subset of X that is shattered by H.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If  </a:t>
            </a:r>
            <a:r>
              <a:rPr lang="en-US" sz="2400" u="none">
                <a:solidFill>
                  <a:srgbClr val="0000FF"/>
                </a:solidFill>
              </a:rPr>
              <a:t>there exists</a:t>
            </a:r>
            <a:r>
              <a:rPr lang="en-US" sz="2400" u="none">
                <a:solidFill>
                  <a:srgbClr val="000066"/>
                </a:solidFill>
              </a:rPr>
              <a:t> a subset of size </a:t>
            </a:r>
            <a:r>
              <a:rPr lang="en-US" sz="2400" u="none">
                <a:solidFill>
                  <a:srgbClr val="0000FF"/>
                </a:solidFill>
              </a:rPr>
              <a:t>d</a:t>
            </a:r>
            <a:r>
              <a:rPr lang="en-US" sz="2400" u="none">
                <a:solidFill>
                  <a:srgbClr val="000066"/>
                </a:solidFill>
              </a:rPr>
              <a:t> that can be shattered, then </a:t>
            </a:r>
            <a:r>
              <a:rPr lang="en-US" sz="2400" u="none">
                <a:solidFill>
                  <a:srgbClr val="0000FF"/>
                </a:solidFill>
              </a:rPr>
              <a:t>VC(H) &gt;=d</a:t>
            </a: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If </a:t>
            </a:r>
            <a:r>
              <a:rPr lang="en-US" sz="2400" u="none">
                <a:solidFill>
                  <a:srgbClr val="CC66FF"/>
                </a:solidFill>
              </a:rPr>
              <a:t>no subset of size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d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CC66FF"/>
                </a:solidFill>
              </a:rPr>
              <a:t>can be shattered</a:t>
            </a:r>
            <a:r>
              <a:rPr lang="en-US" sz="2400" u="none">
                <a:solidFill>
                  <a:srgbClr val="000066"/>
                </a:solidFill>
              </a:rPr>
              <a:t>, then </a:t>
            </a:r>
            <a:r>
              <a:rPr lang="en-US" sz="2400" u="none">
                <a:solidFill>
                  <a:srgbClr val="0000FF"/>
                </a:solidFill>
              </a:rPr>
              <a:t>VC(H) &lt; d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VC(Half intervals) = 1</a:t>
            </a:r>
            <a:r>
              <a:rPr lang="en-US" sz="2400" u="none">
                <a:solidFill>
                  <a:srgbClr val="000066"/>
                </a:solidFill>
              </a:rPr>
              <a:t>                     (</a:t>
            </a:r>
            <a:r>
              <a:rPr lang="en-US" sz="2400" u="none">
                <a:solidFill>
                  <a:srgbClr val="0000FF"/>
                </a:solidFill>
              </a:rPr>
              <a:t>no</a:t>
            </a:r>
            <a:r>
              <a:rPr lang="en-US" sz="2400" u="none">
                <a:solidFill>
                  <a:srgbClr val="000066"/>
                </a:solidFill>
              </a:rPr>
              <a:t> subset of size </a:t>
            </a:r>
            <a:r>
              <a:rPr lang="en-US" sz="2400" u="none">
                <a:solidFill>
                  <a:srgbClr val="0000FF"/>
                </a:solidFill>
              </a:rPr>
              <a:t>2</a:t>
            </a:r>
            <a:r>
              <a:rPr lang="en-US" sz="2400" u="none">
                <a:solidFill>
                  <a:srgbClr val="000066"/>
                </a:solidFill>
              </a:rPr>
              <a:t> can be shattered)</a:t>
            </a:r>
            <a:endParaRPr lang="en-US" sz="2400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VC( Intervals) = 2</a:t>
            </a:r>
            <a:r>
              <a:rPr lang="en-US" sz="2400" u="none">
                <a:solidFill>
                  <a:srgbClr val="000066"/>
                </a:solidFill>
              </a:rPr>
              <a:t>                          (</a:t>
            </a:r>
            <a:r>
              <a:rPr lang="en-US" sz="2400" u="none">
                <a:solidFill>
                  <a:srgbClr val="0000FF"/>
                </a:solidFill>
              </a:rPr>
              <a:t>no</a:t>
            </a:r>
            <a:r>
              <a:rPr lang="en-US" sz="2400" u="none">
                <a:solidFill>
                  <a:srgbClr val="000066"/>
                </a:solidFill>
              </a:rPr>
              <a:t> subset of size </a:t>
            </a:r>
            <a:r>
              <a:rPr lang="en-US" sz="2400" u="none">
                <a:solidFill>
                  <a:srgbClr val="0000FF"/>
                </a:solidFill>
              </a:rPr>
              <a:t>3</a:t>
            </a:r>
            <a:r>
              <a:rPr lang="en-US" sz="2400" u="none">
                <a:solidFill>
                  <a:srgbClr val="000066"/>
                </a:solidFill>
              </a:rPr>
              <a:t> can be shattered)</a:t>
            </a:r>
          </a:p>
          <a:p>
            <a:r>
              <a:rPr lang="en-US" sz="2400">
                <a:solidFill>
                  <a:srgbClr val="000066"/>
                </a:solidFill>
              </a:rPr>
              <a:t>VC(Half-spaces in the plane) = 3</a:t>
            </a:r>
            <a:r>
              <a:rPr lang="en-US" sz="2400" u="none">
                <a:solidFill>
                  <a:srgbClr val="000066"/>
                </a:solidFill>
              </a:rPr>
              <a:t>    (</a:t>
            </a:r>
            <a:r>
              <a:rPr lang="en-US" sz="2400" u="none">
                <a:solidFill>
                  <a:srgbClr val="0000FF"/>
                </a:solidFill>
              </a:rPr>
              <a:t>no</a:t>
            </a:r>
            <a:r>
              <a:rPr lang="en-US" sz="2400" u="none">
                <a:solidFill>
                  <a:srgbClr val="000066"/>
                </a:solidFill>
              </a:rPr>
              <a:t> subset of size </a:t>
            </a:r>
            <a:r>
              <a:rPr lang="en-US" sz="2400" u="none">
                <a:solidFill>
                  <a:srgbClr val="0000FF"/>
                </a:solidFill>
              </a:rPr>
              <a:t>4</a:t>
            </a:r>
            <a:r>
              <a:rPr lang="en-US" sz="2400" u="none">
                <a:solidFill>
                  <a:srgbClr val="000066"/>
                </a:solidFill>
              </a:rPr>
              <a:t> can be shattered)</a:t>
            </a:r>
            <a:endParaRPr lang="en-US" sz="2400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294916" name="AutoShape 4"/>
          <p:cNvSpPr>
            <a:spLocks noChangeArrowheads="1"/>
          </p:cNvSpPr>
          <p:nvPr/>
        </p:nvSpPr>
        <p:spPr bwMode="auto">
          <a:xfrm>
            <a:off x="5181600" y="3398837"/>
            <a:ext cx="3733800" cy="304800"/>
          </a:xfrm>
          <a:prstGeom prst="wedgeRoundRectCallout">
            <a:avLst>
              <a:gd name="adj1" fmla="val -68833"/>
              <a:gd name="adj2" fmla="val -84375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Even if only one subset of this size does it!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14400" y="6161087"/>
            <a:ext cx="3048000" cy="304800"/>
          </a:xfrm>
          <a:prstGeom prst="wedgeRoundRectCallout">
            <a:avLst>
              <a:gd name="adj1" fmla="val -16564"/>
              <a:gd name="adj2" fmla="val -133629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Some are shattered, but some are not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8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short  Question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4405-FAE2-4B6D-A4AF-E451AB10C8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pPr lvl="1"/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9" y="1329559"/>
            <a:ext cx="8396281" cy="48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Sample Complexity &amp; VC Dimension</a:t>
            </a:r>
          </a:p>
        </p:txBody>
      </p:sp>
      <p:sp>
        <p:nvSpPr>
          <p:cNvPr id="74755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EC63E3D-4F7B-49D8-AF49-4BF73BDA2466}" type="slidenum">
              <a:rPr lang="en-US" u="none" smtClean="0"/>
              <a:pPr/>
              <a:t>50</a:t>
            </a:fld>
            <a:endParaRPr lang="en-US" u="none" smtClean="0"/>
          </a:p>
        </p:txBody>
      </p:sp>
      <p:sp>
        <p:nvSpPr>
          <p:cNvPr id="295942" name="AutoShape 6"/>
          <p:cNvSpPr>
            <a:spLocks noChangeArrowheads="1"/>
          </p:cNvSpPr>
          <p:nvPr/>
        </p:nvSpPr>
        <p:spPr bwMode="auto">
          <a:xfrm>
            <a:off x="7620000" y="4541837"/>
            <a:ext cx="1295400" cy="838200"/>
          </a:xfrm>
          <a:prstGeom prst="wedgeRoundRectCallout">
            <a:avLst>
              <a:gd name="adj1" fmla="val -357231"/>
              <a:gd name="adj2" fmla="val -153407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What if H is finite?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228600" y="1109662"/>
            <a:ext cx="8815388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Using VC(H) as a measure of expressiveness we have an </a:t>
            </a:r>
            <a:r>
              <a:rPr lang="en-US" sz="2400" u="none">
                <a:solidFill>
                  <a:srgbClr val="0000FF"/>
                </a:solidFill>
              </a:rPr>
              <a:t>Occam algorithm</a:t>
            </a:r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   for infinite hypothesis spaces.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Given a sample D of </a:t>
            </a:r>
            <a:r>
              <a:rPr lang="en-US" sz="2400" u="none">
                <a:solidFill>
                  <a:srgbClr val="0000FF"/>
                </a:solidFill>
              </a:rPr>
              <a:t>m</a:t>
            </a:r>
            <a:r>
              <a:rPr lang="en-US" sz="2400" u="none">
                <a:solidFill>
                  <a:srgbClr val="000066"/>
                </a:solidFill>
              </a:rPr>
              <a:t> examples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  Find some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h   H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 that is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consistent 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with all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examples</a:t>
            </a: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  If 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  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  Then with probability at least </a:t>
            </a:r>
            <a:r>
              <a:rPr lang="en-US" sz="2400" u="none">
                <a:solidFill>
                  <a:srgbClr val="0000FF"/>
                </a:solidFill>
              </a:rPr>
              <a:t>(1-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),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h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has error less than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.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(that is, if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is polynomial we have a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PAC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learning algorithm;</a:t>
            </a: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to be efficient, we need to produce the hypothesis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h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efficiently. 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Notice that to shatter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 m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examples it must be that: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|H|&gt;2</a:t>
            </a:r>
            <a:r>
              <a:rPr lang="en-US" sz="2400" u="none" baseline="3000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, so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log(|H|)</a:t>
            </a:r>
            <a:r>
              <a:rPr lang="en-US" sz="2400" u="none">
                <a:latin typeface="cmsy10" pitchFamily="34" charset="0"/>
                <a:sym typeface="Symbol" pitchFamily="18" charset="2"/>
              </a:rPr>
              <a:t>¸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VC(H)</a:t>
            </a:r>
          </a:p>
        </p:txBody>
      </p:sp>
      <p:graphicFrame>
        <p:nvGraphicFramePr>
          <p:cNvPr id="74760" name="Object 4"/>
          <p:cNvGraphicFramePr>
            <a:graphicFrameLocks noChangeAspect="1"/>
          </p:cNvGraphicFramePr>
          <p:nvPr>
            <p:extLst/>
          </p:nvPr>
        </p:nvGraphicFramePr>
        <p:xfrm>
          <a:off x="2363788" y="3157537"/>
          <a:ext cx="41576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משוואה" r:id="rId4" imgW="2076512" imgH="362070" progId="Equation.3">
                  <p:embed/>
                </p:oleObj>
              </mc:Choice>
              <mc:Fallback>
                <p:oleObj name="משוואה" r:id="rId4" imgW="2076512" imgH="36207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157537"/>
                        <a:ext cx="4157662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7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COLT approach to explaining Learning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7773-AAF2-4AE3-8E7C-551D1BAEFEB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371600"/>
            <a:ext cx="6172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No Distributional Assumption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Training Distribution is the same as the Test Distribution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Generalization bounds depend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 on this view and affects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model selection</a:t>
            </a:r>
            <a:r>
              <a:rPr lang="en-US" sz="2400" dirty="0" smtClean="0"/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err="1" smtClean="0"/>
              <a:t>Err</a:t>
            </a:r>
            <a:r>
              <a:rPr lang="en-US" sz="2400" b="1" baseline="-25000" dirty="0" err="1" smtClean="0"/>
              <a:t>D</a:t>
            </a:r>
            <a:r>
              <a:rPr lang="en-US" sz="2400" b="1" dirty="0" smtClean="0"/>
              <a:t>(h) &lt; </a:t>
            </a:r>
            <a:r>
              <a:rPr lang="en-US" sz="2400" b="1" dirty="0" err="1" smtClean="0"/>
              <a:t>Err</a:t>
            </a:r>
            <a:r>
              <a:rPr lang="en-US" sz="2400" b="1" baseline="-25000" dirty="0" err="1" smtClean="0"/>
              <a:t>TR</a:t>
            </a:r>
            <a:r>
              <a:rPr lang="en-US" sz="2400" b="1" dirty="0" smtClean="0"/>
              <a:t>(h)   +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                P(VC(H), log(1/</a:t>
            </a:r>
            <a:r>
              <a:rPr lang="en-US" sz="2400" b="1" dirty="0" smtClean="0">
                <a:latin typeface="cmmi10" pitchFamily="34" charset="0"/>
              </a:rPr>
              <a:t>±</a:t>
            </a:r>
            <a:r>
              <a:rPr lang="en-US" sz="2400" b="1" dirty="0" smtClean="0"/>
              <a:t>),1/m)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This is also called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  “</a:t>
            </a:r>
            <a:r>
              <a:rPr lang="en-US" sz="2400" dirty="0" smtClean="0">
                <a:solidFill>
                  <a:srgbClr val="FF0000"/>
                </a:solidFill>
              </a:rPr>
              <a:t>Structural Risk Minimization</a:t>
            </a:r>
            <a:r>
              <a:rPr lang="en-US" sz="2400" dirty="0" smtClean="0"/>
              <a:t>” principle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617476" name="Picture 4" descr="s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133600"/>
            <a:ext cx="4562475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Theoretical Motivation of Boosting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“Strong</a:t>
            </a:r>
            <a:r>
              <a:rPr lang="en-US" dirty="0"/>
              <a:t>” PAC </a:t>
            </a:r>
            <a:r>
              <a:rPr lang="en-US" dirty="0" smtClean="0"/>
              <a:t>algorithm: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/>
              <a:t>any </a:t>
            </a:r>
            <a:r>
              <a:rPr lang="en-US" dirty="0" smtClean="0"/>
              <a:t>distribution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	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²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±</a:t>
            </a:r>
            <a:r>
              <a:rPr lang="en-US" dirty="0" smtClean="0"/>
              <a:t> &gt; 0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Given polynomially </a:t>
            </a:r>
            <a:r>
              <a:rPr lang="en-US" dirty="0"/>
              <a:t>many random </a:t>
            </a:r>
            <a:r>
              <a:rPr lang="en-US" dirty="0" smtClean="0"/>
              <a:t>examples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Finds </a:t>
            </a:r>
            <a:r>
              <a:rPr lang="en-US" dirty="0"/>
              <a:t>hypothesis with error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²</a:t>
            </a:r>
            <a:r>
              <a:rPr lang="en-US" dirty="0" smtClean="0"/>
              <a:t> with probability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(1-</a:t>
            </a:r>
            <a:r>
              <a:rPr lang="en-US" dirty="0" smtClean="0">
                <a:latin typeface="cmmi10"/>
              </a:rPr>
              <a:t>±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“Weak</a:t>
            </a:r>
            <a:r>
              <a:rPr lang="en-US" dirty="0"/>
              <a:t>” PAC </a:t>
            </a:r>
            <a:r>
              <a:rPr lang="en-US" dirty="0" smtClean="0"/>
              <a:t>algorithm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Same</a:t>
            </a:r>
            <a:r>
              <a:rPr lang="en-US" dirty="0"/>
              <a:t>, but only for </a:t>
            </a:r>
            <a:r>
              <a:rPr lang="en-US" dirty="0" smtClean="0">
                <a:latin typeface="cmmi10"/>
              </a:rPr>
              <a:t>²</a:t>
            </a:r>
            <a:r>
              <a:rPr lang="en-US" dirty="0" smtClean="0"/>
              <a:t> </a:t>
            </a:r>
            <a:r>
              <a:rPr lang="en-US" dirty="0">
                <a:latin typeface="cmsy10"/>
              </a:rPr>
              <a:t>·</a:t>
            </a:r>
            <a:r>
              <a:rPr lang="en-US" dirty="0" smtClean="0"/>
              <a:t> ½ - </a:t>
            </a:r>
            <a:r>
              <a:rPr lang="en-US" dirty="0" smtClean="0">
                <a:latin typeface="cmmi10"/>
              </a:rPr>
              <a:t>°</a:t>
            </a:r>
            <a:endParaRPr lang="en-US" dirty="0">
              <a:latin typeface="cmmi10"/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[</a:t>
            </a:r>
            <a:r>
              <a:rPr lang="en-US" dirty="0"/>
              <a:t>Kearns &amp; Valiant ’88</a:t>
            </a:r>
            <a:r>
              <a:rPr lang="en-US" dirty="0" smtClean="0"/>
              <a:t>]: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Does </a:t>
            </a:r>
            <a:r>
              <a:rPr lang="en-US" dirty="0"/>
              <a:t>weak learnability imply strong learnability</a:t>
            </a:r>
            <a:r>
              <a:rPr lang="en-US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Anecdote: the importance of the distribution free assumption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It does not hold if PAC is restricted to only the uniform distribution, say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3333B2-3A36-4D34-BFAF-263E0A6B01EA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Formal View of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 smtClean="0">
                <a:solidFill>
                  <a:srgbClr val="3333FF"/>
                </a:solidFill>
              </a:rPr>
              <a:t>training set </a:t>
            </a:r>
            <a:r>
              <a:rPr lang="en-US" dirty="0" smtClean="0"/>
              <a:t>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), … (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m</a:t>
            </a:r>
            <a:r>
              <a:rPr lang="en-US" dirty="0" smtClean="0"/>
              <a:t>,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m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{-1, +1} is the correct label of instance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X</a:t>
            </a:r>
          </a:p>
          <a:p>
            <a:r>
              <a:rPr lang="en-US" dirty="0" smtClean="0"/>
              <a:t>For t = 1, …, T</a:t>
            </a:r>
          </a:p>
          <a:p>
            <a:pPr lvl="1"/>
            <a:r>
              <a:rPr lang="en-US" dirty="0" smtClean="0"/>
              <a:t>Construct a </a:t>
            </a:r>
            <a:r>
              <a:rPr lang="en-US" dirty="0" smtClean="0">
                <a:solidFill>
                  <a:srgbClr val="3333FF"/>
                </a:solidFill>
              </a:rPr>
              <a:t>distribution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D</a:t>
            </a:r>
            <a:r>
              <a:rPr lang="en-US" baseline="-25000" dirty="0" smtClean="0">
                <a:latin typeface="Calibri"/>
              </a:rPr>
              <a:t>t</a:t>
            </a:r>
            <a:r>
              <a:rPr lang="en-US" dirty="0" smtClean="0"/>
              <a:t> on {1,…m}</a:t>
            </a:r>
          </a:p>
          <a:p>
            <a:pPr lvl="1"/>
            <a:r>
              <a:rPr lang="en-US" dirty="0" smtClean="0"/>
              <a:t>Find </a:t>
            </a:r>
            <a:r>
              <a:rPr lang="en-US" dirty="0" smtClean="0">
                <a:solidFill>
                  <a:srgbClr val="3333FF"/>
                </a:solidFill>
              </a:rPr>
              <a:t>weak hypothesis </a:t>
            </a:r>
            <a:r>
              <a:rPr lang="en-US" dirty="0" smtClean="0"/>
              <a:t>(“rule of thumb”)</a:t>
            </a:r>
          </a:p>
          <a:p>
            <a:pPr marL="457200" lvl="1" indent="0">
              <a:buNone/>
            </a:pPr>
            <a:r>
              <a:rPr lang="en-US" dirty="0" smtClean="0">
                <a:latin typeface="Calibri"/>
              </a:rPr>
              <a:t>                    </a:t>
            </a:r>
            <a:r>
              <a:rPr lang="en-US" dirty="0" err="1" smtClean="0">
                <a:solidFill>
                  <a:srgbClr val="3333FF"/>
                </a:solidFill>
                <a:latin typeface="Calibri"/>
              </a:rPr>
              <a:t>h</a:t>
            </a:r>
            <a:r>
              <a:rPr lang="en-US" baseline="-25000" dirty="0" err="1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/>
              <a:t> : X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{-1, +1}</a:t>
            </a:r>
          </a:p>
          <a:p>
            <a:pPr marL="457200" lvl="1" indent="0">
              <a:buNone/>
            </a:pPr>
            <a:r>
              <a:rPr lang="en-US" dirty="0" smtClean="0"/>
              <a:t>     with small error </a:t>
            </a:r>
            <a:r>
              <a:rPr lang="en-US" dirty="0" smtClean="0">
                <a:solidFill>
                  <a:srgbClr val="3333FF"/>
                </a:solidFill>
                <a:latin typeface="cmmi10"/>
              </a:rPr>
              <a:t>²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/>
              <a:t>on </a:t>
            </a:r>
            <a:r>
              <a:rPr lang="en-US" dirty="0" smtClean="0">
                <a:latin typeface="Calibri"/>
              </a:rPr>
              <a:t>D</a:t>
            </a:r>
            <a:r>
              <a:rPr lang="en-US" baseline="-25000" dirty="0" smtClean="0">
                <a:latin typeface="Calibri"/>
              </a:rPr>
              <a:t>t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>
                <a:latin typeface="cmmi10"/>
              </a:rPr>
              <a:t>               </a:t>
            </a:r>
            <a:r>
              <a:rPr lang="en-US" dirty="0" smtClean="0">
                <a:solidFill>
                  <a:srgbClr val="3333FF"/>
                </a:solidFill>
                <a:latin typeface="cmmi10"/>
              </a:rPr>
              <a:t>²</a:t>
            </a:r>
            <a:r>
              <a:rPr lang="en-US" baseline="-25000" dirty="0" smtClean="0">
                <a:solidFill>
                  <a:srgbClr val="3333FF"/>
                </a:solidFill>
              </a:rPr>
              <a:t>t </a:t>
            </a:r>
            <a:r>
              <a:rPr lang="en-US" dirty="0" smtClean="0"/>
              <a:t>= </a:t>
            </a:r>
            <a:r>
              <a:rPr lang="en-US" dirty="0" err="1" smtClean="0">
                <a:latin typeface="Calibri"/>
              </a:rPr>
              <a:t>Pr</a:t>
            </a:r>
            <a:r>
              <a:rPr lang="en-US" baseline="-25000" dirty="0" err="1" smtClean="0">
                <a:latin typeface="Calibri"/>
              </a:rPr>
              <a:t>D</a:t>
            </a:r>
            <a:r>
              <a:rPr lang="en-US" dirty="0" smtClean="0">
                <a:latin typeface="Calibri"/>
              </a:rPr>
              <a:t> [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 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:</a:t>
            </a:r>
            <a:r>
              <a:rPr lang="en-US" dirty="0" smtClean="0"/>
              <a:t>=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]</a:t>
            </a:r>
          </a:p>
          <a:p>
            <a:r>
              <a:rPr lang="en-US" dirty="0" smtClean="0"/>
              <a:t>Output: </a:t>
            </a:r>
            <a:r>
              <a:rPr lang="en-US" dirty="0" smtClean="0">
                <a:solidFill>
                  <a:srgbClr val="3333FF"/>
                </a:solidFill>
              </a:rPr>
              <a:t>final hypothesis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final</a:t>
            </a:r>
            <a:endParaRPr lang="en-US" baseline="-2500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162800" cy="4525963"/>
          </a:xfrm>
        </p:spPr>
        <p:txBody>
          <a:bodyPr/>
          <a:lstStyle/>
          <a:p>
            <a:pPr marL="342900" lvl="1" indent="-342900">
              <a:buClrTx/>
              <a:buBlip>
                <a:blip r:embed="rId2"/>
              </a:buBlip>
            </a:pPr>
            <a:r>
              <a:rPr lang="en-US" dirty="0" smtClean="0"/>
              <a:t>Constructing 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/>
              <a:t> </a:t>
            </a:r>
            <a:r>
              <a:rPr lang="en-US" dirty="0"/>
              <a:t>on {1,…m</a:t>
            </a:r>
            <a:r>
              <a:rPr lang="en-US" dirty="0" smtClean="0"/>
              <a:t>}: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(</a:t>
            </a:r>
            <a:r>
              <a:rPr lang="en-US" dirty="0" err="1" smtClean="0">
                <a:solidFill>
                  <a:srgbClr val="3333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)</a:t>
            </a:r>
            <a:r>
              <a:rPr lang="en-US" dirty="0" smtClean="0">
                <a:latin typeface="Calibri"/>
              </a:rPr>
              <a:t> = 1/m </a:t>
            </a:r>
          </a:p>
          <a:p>
            <a:pPr lvl="1"/>
            <a:r>
              <a:rPr lang="en-US" dirty="0" smtClean="0"/>
              <a:t>Given </a:t>
            </a:r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</a:t>
            </a:r>
            <a:r>
              <a:rPr lang="en-US" dirty="0" smtClean="0"/>
              <a:t> and </a:t>
            </a:r>
            <a:r>
              <a:rPr lang="en-US" dirty="0"/>
              <a:t> </a:t>
            </a:r>
            <a:r>
              <a:rPr lang="en-US" dirty="0" err="1">
                <a:solidFill>
                  <a:srgbClr val="3333FF"/>
                </a:solidFill>
              </a:rPr>
              <a:t>h</a:t>
            </a:r>
            <a:r>
              <a:rPr lang="en-US" baseline="-25000" dirty="0" err="1">
                <a:solidFill>
                  <a:srgbClr val="3333FF"/>
                </a:solidFill>
              </a:rPr>
              <a:t>t</a:t>
            </a:r>
            <a:r>
              <a:rPr lang="en-US" dirty="0"/>
              <a:t>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3333FF"/>
                </a:solidFill>
                <a:latin typeface="Calibri"/>
              </a:rPr>
              <a:t>t+1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/>
              <a:t>=             </a:t>
            </a:r>
            <a:r>
              <a:rPr lang="en-US" dirty="0" smtClean="0">
                <a:latin typeface="Calibri"/>
              </a:rPr>
              <a:t>D</a:t>
            </a:r>
            <a:r>
              <a:rPr lang="en-US" baseline="-25000" dirty="0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i</a:t>
            </a:r>
            <a:r>
              <a:rPr lang="en-US" dirty="0" smtClean="0"/>
              <a:t>)/</a:t>
            </a:r>
            <a:r>
              <a:rPr lang="en-US" dirty="0" err="1" smtClean="0">
                <a:latin typeface="Calibri"/>
              </a:rPr>
              <a:t>z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</a:t>
            </a:r>
            <a:r>
              <a:rPr lang="en-US" sz="2400" dirty="0" smtClean="0">
                <a:latin typeface="Calibri"/>
              </a:rPr>
              <a:t>e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n-US" sz="2400" baseline="30000" dirty="0" smtClean="0">
                <a:latin typeface="cmmi10"/>
              </a:rPr>
              <a:t>®</a:t>
            </a:r>
            <a:r>
              <a:rPr lang="en-US" sz="2400" baseline="15000" dirty="0" smtClean="0">
                <a:latin typeface="cmmi10"/>
              </a:rPr>
              <a:t>t</a:t>
            </a:r>
            <a:r>
              <a:rPr lang="en-US" sz="2400" dirty="0" smtClean="0"/>
              <a:t>               </a:t>
            </a:r>
            <a:r>
              <a:rPr lang="en-US" dirty="0" smtClean="0">
                <a:solidFill>
                  <a:srgbClr val="3333FF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=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(xi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D</a:t>
            </a:r>
            <a:r>
              <a:rPr lang="en-US" baseline="-25000" dirty="0" smtClean="0"/>
              <a:t>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/>
              <a:t>)/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>
                <a:latin typeface="cmsy10"/>
              </a:rPr>
              <a:t>£</a:t>
            </a:r>
            <a:r>
              <a:rPr lang="en-US" dirty="0"/>
              <a:t>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+</a:t>
            </a:r>
            <a:r>
              <a:rPr lang="en-US" sz="2400" baseline="30000" dirty="0" smtClean="0">
                <a:latin typeface="cmmi10"/>
              </a:rPr>
              <a:t>®</a:t>
            </a:r>
            <a:r>
              <a:rPr lang="en-US" baseline="15000" dirty="0">
                <a:latin typeface="cmmi10"/>
              </a:rPr>
              <a:t>t</a:t>
            </a: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3333FF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:</a:t>
            </a:r>
            <a:r>
              <a:rPr lang="en-US" dirty="0" smtClean="0"/>
              <a:t>=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(xi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=              D</a:t>
            </a:r>
            <a:r>
              <a:rPr lang="en-US" baseline="-25000" dirty="0" smtClean="0"/>
              <a:t>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/>
              <a:t>)/</a:t>
            </a:r>
            <a:r>
              <a:rPr lang="en-US" dirty="0" err="1"/>
              <a:t>z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>
                <a:latin typeface="cmsy10"/>
              </a:rPr>
              <a:t>£</a:t>
            </a:r>
            <a:r>
              <a:rPr lang="en-US" dirty="0"/>
              <a:t> </a:t>
            </a:r>
            <a:r>
              <a:rPr lang="en-US" dirty="0" err="1" smtClean="0"/>
              <a:t>exp</a:t>
            </a:r>
            <a:r>
              <a:rPr lang="en-US" dirty="0" smtClean="0"/>
              <a:t>(-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mmi10"/>
              </a:rPr>
              <a:t>t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>
                <a:latin typeface="Calibri"/>
              </a:rPr>
              <a:t> (x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))</a:t>
            </a:r>
          </a:p>
          <a:p>
            <a:pPr marL="457200" lvl="1" indent="0">
              <a:buNone/>
            </a:pPr>
            <a:r>
              <a:rPr lang="en-US" dirty="0" smtClean="0"/>
              <a:t>     where </a:t>
            </a:r>
            <a:r>
              <a:rPr lang="en-US" dirty="0" err="1" smtClean="0">
                <a:latin typeface="Calibri"/>
              </a:rPr>
              <a:t>z</a:t>
            </a:r>
            <a:r>
              <a:rPr lang="en-US" baseline="-25000" dirty="0" err="1" smtClean="0">
                <a:latin typeface="Calibri"/>
              </a:rPr>
              <a:t>t</a:t>
            </a:r>
            <a:r>
              <a:rPr lang="en-US" dirty="0" smtClean="0"/>
              <a:t> = normalization constant</a:t>
            </a:r>
          </a:p>
          <a:p>
            <a:pPr marL="457200" lvl="1" indent="0">
              <a:buNone/>
            </a:pPr>
            <a:r>
              <a:rPr lang="en-US" dirty="0" smtClean="0"/>
              <a:t>     and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cmmi10"/>
              </a:rPr>
              <a:t>    </a:t>
            </a:r>
            <a:r>
              <a:rPr lang="en-US" dirty="0" smtClean="0">
                <a:solidFill>
                  <a:srgbClr val="3333FF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3333FF"/>
                </a:solidFill>
                <a:latin typeface="cmmi10"/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 = ½ ln{ (1-</a:t>
            </a:r>
            <a:r>
              <a:rPr lang="en-US" dirty="0" smtClean="0">
                <a:solidFill>
                  <a:srgbClr val="3333FF"/>
                </a:solidFill>
                <a:latin typeface="cmmi10"/>
              </a:rPr>
              <a:t> ²</a:t>
            </a:r>
            <a:r>
              <a:rPr lang="en-US" baseline="-25000" dirty="0" smtClean="0">
                <a:solidFill>
                  <a:srgbClr val="3333FF"/>
                </a:solidFill>
              </a:rPr>
              <a:t>t</a:t>
            </a:r>
            <a:r>
              <a:rPr lang="en-US" dirty="0" smtClean="0">
                <a:solidFill>
                  <a:srgbClr val="3333FF"/>
                </a:solidFill>
              </a:rPr>
              <a:t>)/</a:t>
            </a:r>
            <a:r>
              <a:rPr lang="en-US" dirty="0" smtClean="0">
                <a:solidFill>
                  <a:srgbClr val="3333FF"/>
                </a:solidFill>
                <a:latin typeface="cmmi10"/>
              </a:rPr>
              <a:t>²</a:t>
            </a:r>
            <a:r>
              <a:rPr lang="en-US" baseline="-25000" dirty="0" smtClean="0">
                <a:solidFill>
                  <a:srgbClr val="3333FF"/>
                </a:solidFill>
              </a:rPr>
              <a:t>t </a:t>
            </a:r>
            <a:r>
              <a:rPr lang="en-US" dirty="0" smtClean="0">
                <a:solidFill>
                  <a:srgbClr val="3333FF"/>
                </a:solidFill>
              </a:rPr>
              <a:t>} </a:t>
            </a:r>
            <a:endParaRPr lang="en-US" dirty="0">
              <a:solidFill>
                <a:srgbClr val="3333FF"/>
              </a:solidFill>
            </a:endParaRPr>
          </a:p>
          <a:p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 smtClean="0">
                <a:solidFill>
                  <a:srgbClr val="3333FF"/>
                </a:solidFill>
              </a:rPr>
              <a:t>Final hypothesis: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final</a:t>
            </a:r>
            <a:r>
              <a:rPr lang="en-US" dirty="0" smtClean="0"/>
              <a:t> (x) = sign (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latin typeface="+mj-lt"/>
                <a:sym typeface="Symbol"/>
              </a:rPr>
              <a:t>t</a:t>
            </a:r>
            <a:r>
              <a:rPr lang="en-US" dirty="0" smtClean="0"/>
              <a:t> 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>
                <a:latin typeface="cmmi10"/>
              </a:rPr>
              <a:t>t</a:t>
            </a:r>
            <a:r>
              <a:rPr lang="en-US" dirty="0"/>
              <a:t>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dirty="0" smtClean="0"/>
              <a:t>(x)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702271" y="2743200"/>
            <a:ext cx="2323513" cy="359898"/>
          </a:xfrm>
          <a:prstGeom prst="wedgeRectCallout">
            <a:avLst>
              <a:gd name="adj1" fmla="val -76112"/>
              <a:gd name="adj2" fmla="val 2207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none" dirty="0" smtClean="0">
                <a:solidFill>
                  <a:srgbClr val="3333FF"/>
                </a:solidFill>
              </a:rPr>
              <a:t>&lt; 1; smaller weight</a:t>
            </a:r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739784" y="3145302"/>
            <a:ext cx="2286000" cy="359898"/>
          </a:xfrm>
          <a:prstGeom prst="wedgeRectCallout">
            <a:avLst>
              <a:gd name="adj1" fmla="val -76112"/>
              <a:gd name="adj2" fmla="val 2207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none" dirty="0" smtClean="0">
                <a:solidFill>
                  <a:srgbClr val="3333FF"/>
                </a:solidFill>
              </a:rPr>
              <a:t>&gt; 1; larger weight</a:t>
            </a:r>
            <a:endParaRPr lang="en-US" sz="2000" u="none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025870" y="3581400"/>
            <a:ext cx="3999914" cy="1752600"/>
          </a:xfrm>
          <a:prstGeom prst="wedgeRectCallout">
            <a:avLst>
              <a:gd name="adj1" fmla="val -81447"/>
              <a:gd name="adj2" fmla="val 1425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none" dirty="0" smtClean="0">
                <a:solidFill>
                  <a:schemeClr val="tx1"/>
                </a:solidFill>
              </a:rPr>
              <a:t>Notes about </a:t>
            </a:r>
            <a:r>
              <a:rPr lang="en-US" sz="1600" b="1" u="none" dirty="0" smtClean="0">
                <a:solidFill>
                  <a:schemeClr val="tx1"/>
                </a:solidFill>
                <a:latin typeface="cmmi10"/>
              </a:rPr>
              <a:t>®</a:t>
            </a:r>
            <a:r>
              <a:rPr lang="en-US" sz="1600" b="1" u="none" baseline="-25000" dirty="0" smtClean="0">
                <a:solidFill>
                  <a:schemeClr val="tx1"/>
                </a:solidFill>
                <a:latin typeface="cmmi10"/>
              </a:rPr>
              <a:t>t</a:t>
            </a:r>
            <a:r>
              <a:rPr lang="en-US" sz="1600" b="1" u="none" dirty="0" smtClean="0">
                <a:solidFill>
                  <a:schemeClr val="tx1"/>
                </a:solidFill>
              </a:rPr>
              <a:t>: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u="none" dirty="0" smtClean="0">
                <a:solidFill>
                  <a:srgbClr val="3333FF"/>
                </a:solidFill>
              </a:rPr>
              <a:t>Positive </a:t>
            </a:r>
            <a:r>
              <a:rPr lang="en-US" sz="1600" u="none" dirty="0">
                <a:solidFill>
                  <a:schemeClr val="tx1"/>
                </a:solidFill>
              </a:rPr>
              <a:t>due to the weak learning assumption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u="none" dirty="0">
                <a:solidFill>
                  <a:schemeClr val="tx1"/>
                </a:solidFill>
              </a:rPr>
              <a:t>E</a:t>
            </a:r>
            <a:r>
              <a:rPr lang="en-US" sz="1600" u="none" dirty="0" smtClean="0">
                <a:solidFill>
                  <a:schemeClr val="tx1"/>
                </a:solidFill>
              </a:rPr>
              <a:t>xamples </a:t>
            </a:r>
            <a:r>
              <a:rPr lang="en-US" sz="1600" u="none" dirty="0">
                <a:solidFill>
                  <a:schemeClr val="tx1"/>
                </a:solidFill>
              </a:rPr>
              <a:t>that we predicted </a:t>
            </a:r>
            <a:r>
              <a:rPr lang="en-US" sz="1600" u="none" dirty="0">
                <a:solidFill>
                  <a:srgbClr val="3333FF"/>
                </a:solidFill>
              </a:rPr>
              <a:t>correctly</a:t>
            </a:r>
            <a:r>
              <a:rPr lang="en-US" sz="1600" u="none" dirty="0">
                <a:solidFill>
                  <a:schemeClr val="tx1"/>
                </a:solidFill>
              </a:rPr>
              <a:t> are </a:t>
            </a:r>
            <a:r>
              <a:rPr lang="en-US" sz="1600" u="none" dirty="0">
                <a:solidFill>
                  <a:srgbClr val="3333FF"/>
                </a:solidFill>
              </a:rPr>
              <a:t>demoted</a:t>
            </a:r>
            <a:r>
              <a:rPr lang="en-US" sz="1600" u="none" dirty="0">
                <a:solidFill>
                  <a:schemeClr val="tx1"/>
                </a:solidFill>
              </a:rPr>
              <a:t>, others promoted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u="none" dirty="0" smtClean="0">
                <a:solidFill>
                  <a:srgbClr val="3333FF"/>
                </a:solidFill>
              </a:rPr>
              <a:t>Sensible weighting scheme:   </a:t>
            </a:r>
            <a:r>
              <a:rPr lang="en-US" sz="1600" u="none" dirty="0" smtClean="0">
                <a:solidFill>
                  <a:schemeClr val="tx1"/>
                </a:solidFill>
              </a:rPr>
              <a:t>better </a:t>
            </a:r>
            <a:r>
              <a:rPr lang="en-US" sz="1600" u="none" dirty="0">
                <a:solidFill>
                  <a:schemeClr val="tx1"/>
                </a:solidFill>
              </a:rPr>
              <a:t>hypothesis (smaller error</a:t>
            </a:r>
            <a:r>
              <a:rPr lang="en-US" sz="1600" u="none" dirty="0" smtClean="0">
                <a:solidFill>
                  <a:schemeClr val="tx1"/>
                </a:solidFill>
              </a:rPr>
              <a:t>) </a:t>
            </a:r>
            <a:r>
              <a:rPr lang="en-US" sz="1600" u="none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600" u="none" dirty="0" smtClean="0">
                <a:solidFill>
                  <a:schemeClr val="tx1"/>
                </a:solidFill>
              </a:rPr>
              <a:t> </a:t>
            </a:r>
            <a:r>
              <a:rPr lang="en-US" sz="1600" u="none" dirty="0">
                <a:solidFill>
                  <a:schemeClr val="tx1"/>
                </a:solidFill>
              </a:rPr>
              <a:t>larger weight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495800" y="1219200"/>
            <a:ext cx="3466514" cy="685800"/>
          </a:xfrm>
          <a:prstGeom prst="wedgeRectCallout">
            <a:avLst>
              <a:gd name="adj1" fmla="val -70139"/>
              <a:gd name="adj2" fmla="val 29706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none" dirty="0" smtClean="0">
                <a:solidFill>
                  <a:schemeClr val="tx1"/>
                </a:solidFill>
              </a:rPr>
              <a:t>Think about unwrapping it all the way to 1/m</a:t>
            </a:r>
            <a:endParaRPr lang="en-US" sz="20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of a Separating </a:t>
            </a:r>
            <a:r>
              <a:rPr lang="en-US" dirty="0" err="1" smtClean="0"/>
              <a:t>Hyperplane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5181600"/>
          </a:xfrm>
        </p:spPr>
        <p:txBody>
          <a:bodyPr/>
          <a:lstStyle/>
          <a:p>
            <a:pPr marL="0" indent="-400050">
              <a:lnSpc>
                <a:spcPct val="80000"/>
              </a:lnSpc>
            </a:pPr>
            <a:r>
              <a:rPr lang="en-US" dirty="0" smtClean="0"/>
              <a:t>A separating </a:t>
            </a:r>
            <a:r>
              <a:rPr lang="en-US" dirty="0" err="1" smtClean="0"/>
              <a:t>hyperplane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30000" dirty="0" err="1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x+b</a:t>
            </a:r>
            <a:r>
              <a:rPr lang="en-US" dirty="0" smtClean="0">
                <a:solidFill>
                  <a:srgbClr val="0000FF"/>
                </a:solidFill>
              </a:rPr>
              <a:t> = 0</a:t>
            </a:r>
            <a:endParaRPr lang="en-US" dirty="0" smtClean="0"/>
          </a:p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 smtClean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6181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0" y="1524000"/>
            <a:ext cx="3276599" cy="3477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000" u="none" dirty="0" smtClean="0">
                <a:solidFill>
                  <a:srgbClr val="FF0000"/>
                </a:solidFill>
                <a:latin typeface="Calibri" pitchFamily="34" charset="0"/>
              </a:rPr>
              <a:t>Assumption: </a:t>
            </a:r>
            <a:r>
              <a:rPr lang="en-US" altLang="zh-TW" sz="2000" u="none" dirty="0" smtClean="0">
                <a:solidFill>
                  <a:srgbClr val="0000FF"/>
                </a:solidFill>
                <a:latin typeface="Calibri" pitchFamily="34" charset="0"/>
              </a:rPr>
              <a:t>data is linear separable</a:t>
            </a:r>
          </a:p>
          <a:p>
            <a:r>
              <a:rPr lang="en-US" sz="2000" u="none" dirty="0">
                <a:solidFill>
                  <a:srgbClr val="FF0000"/>
                </a:solidFill>
                <a:latin typeface="Calibri" pitchFamily="34" charset="0"/>
              </a:rPr>
              <a:t>Distance between </a:t>
            </a:r>
          </a:p>
          <a:p>
            <a:r>
              <a:rPr lang="en-US" sz="2000" u="none" dirty="0" err="1">
                <a:solidFill>
                  <a:srgbClr val="0000FF"/>
                </a:solidFill>
              </a:rPr>
              <a:t>w</a:t>
            </a:r>
            <a:r>
              <a:rPr lang="en-US" sz="2000" u="none" baseline="30000" dirty="0" err="1">
                <a:solidFill>
                  <a:srgbClr val="0000FF"/>
                </a:solidFill>
              </a:rPr>
              <a:t>T</a:t>
            </a:r>
            <a:r>
              <a:rPr lang="en-US" sz="2000" u="none" dirty="0">
                <a:solidFill>
                  <a:srgbClr val="0000FF"/>
                </a:solidFill>
              </a:rPr>
              <a:t> </a:t>
            </a:r>
            <a:r>
              <a:rPr lang="en-US" sz="2000" u="none" dirty="0" err="1" smtClean="0">
                <a:solidFill>
                  <a:srgbClr val="0000FF"/>
                </a:solidFill>
              </a:rPr>
              <a:t>x+b</a:t>
            </a:r>
            <a:r>
              <a:rPr 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sz="2000" u="none" dirty="0">
                <a:solidFill>
                  <a:srgbClr val="0000FF"/>
                </a:solidFill>
              </a:rPr>
              <a:t>= +1</a:t>
            </a:r>
            <a:r>
              <a:rPr lang="zh-TW" altLang="en-US" sz="2000" u="none" dirty="0">
                <a:solidFill>
                  <a:srgbClr val="0000FF"/>
                </a:solidFill>
              </a:rPr>
              <a:t> </a:t>
            </a:r>
            <a:r>
              <a:rPr lang="en-US" altLang="zh-TW" sz="2000" u="none" dirty="0">
                <a:solidFill>
                  <a:srgbClr val="FF0000"/>
                </a:solidFill>
              </a:rPr>
              <a:t>and</a:t>
            </a:r>
            <a:r>
              <a:rPr lang="en-US" altLang="zh-TW" sz="2000" u="none" dirty="0">
                <a:solidFill>
                  <a:srgbClr val="0000FF"/>
                </a:solidFill>
              </a:rPr>
              <a:t> -1 </a:t>
            </a:r>
            <a:r>
              <a:rPr lang="en-US" altLang="zh-TW" sz="2000" u="none" dirty="0">
                <a:solidFill>
                  <a:srgbClr val="FF0000"/>
                </a:solidFill>
              </a:rPr>
              <a:t>is </a:t>
            </a:r>
            <a:r>
              <a:rPr lang="en-US" altLang="zh-TW" sz="2000" u="none" dirty="0">
                <a:solidFill>
                  <a:srgbClr val="0000FF"/>
                </a:solidFill>
              </a:rPr>
              <a:t>2 / ||w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  <a:endParaRPr lang="en-US" sz="2000" u="none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Idea: </a:t>
            </a:r>
          </a:p>
          <a:p>
            <a:pPr marL="457200" indent="-457200">
              <a:buAutoNum type="arabicPeriod"/>
            </a:pP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Consider all possible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w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with different angles</a:t>
            </a:r>
          </a:p>
          <a:p>
            <a:pPr marL="457200" indent="-457200">
              <a:buAutoNum type="arabicPeriod"/>
            </a:pP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Scale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w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 such that the constraints are tight</a:t>
            </a:r>
          </a:p>
          <a:p>
            <a:pPr marL="457200" indent="-457200">
              <a:buAutoNum type="arabicPeriod"/>
            </a:pP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Pick the one with largest margin</a:t>
            </a:r>
            <a:endParaRPr lang="en-US" sz="2000" u="none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4"/>
          <p:cNvCxnSpPr>
            <a:stCxn id="11" idx="1"/>
          </p:cNvCxnSpPr>
          <p:nvPr/>
        </p:nvCxnSpPr>
        <p:spPr>
          <a:xfrm flipH="1" flipV="1">
            <a:off x="4800600" y="4840860"/>
            <a:ext cx="705670" cy="10654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06270" y="5675467"/>
            <a:ext cx="1912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-400050">
              <a:lnSpc>
                <a:spcPct val="80000"/>
              </a:lnSpc>
            </a:pPr>
            <a:r>
              <a:rPr lang="en-US" sz="3000" u="none" dirty="0" err="1">
                <a:solidFill>
                  <a:srgbClr val="0000FF"/>
                </a:solidFill>
              </a:rPr>
              <a:t>w</a:t>
            </a:r>
            <a:r>
              <a:rPr lang="en-US" sz="3000" u="none" baseline="30000" dirty="0" err="1">
                <a:solidFill>
                  <a:srgbClr val="0000FF"/>
                </a:solidFill>
              </a:rPr>
              <a:t>T</a:t>
            </a:r>
            <a:r>
              <a:rPr lang="en-US" sz="3000" u="none" dirty="0">
                <a:solidFill>
                  <a:srgbClr val="0000FF"/>
                </a:solidFill>
              </a:rPr>
              <a:t> </a:t>
            </a:r>
            <a:r>
              <a:rPr lang="en-US" sz="3000" u="none" dirty="0" err="1" smtClean="0">
                <a:solidFill>
                  <a:srgbClr val="0000FF"/>
                </a:solidFill>
              </a:rPr>
              <a:t>x+b</a:t>
            </a:r>
            <a:r>
              <a:rPr lang="en-US" sz="3000" u="none" dirty="0" smtClean="0">
                <a:solidFill>
                  <a:srgbClr val="0000FF"/>
                </a:solidFill>
              </a:rPr>
              <a:t> </a:t>
            </a:r>
            <a:r>
              <a:rPr lang="en-US" sz="3000" u="none" dirty="0">
                <a:solidFill>
                  <a:srgbClr val="0000FF"/>
                </a:solidFill>
              </a:rPr>
              <a:t>= </a:t>
            </a:r>
            <a:r>
              <a:rPr lang="en-US" sz="3000" u="none" dirty="0" smtClean="0">
                <a:solidFill>
                  <a:srgbClr val="0000FF"/>
                </a:solidFill>
              </a:rPr>
              <a:t>0</a:t>
            </a:r>
            <a:endParaRPr lang="en-US" sz="3000" u="none" dirty="0"/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 flipV="1">
            <a:off x="5010848" y="4759464"/>
            <a:ext cx="495422" cy="6999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06270" y="5228611"/>
            <a:ext cx="1912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-400050">
              <a:lnSpc>
                <a:spcPct val="80000"/>
              </a:lnSpc>
            </a:pPr>
            <a:r>
              <a:rPr lang="en-US" sz="3000" u="none" dirty="0" err="1">
                <a:solidFill>
                  <a:srgbClr val="0000FF"/>
                </a:solidFill>
              </a:rPr>
              <a:t>w</a:t>
            </a:r>
            <a:r>
              <a:rPr lang="en-US" sz="3000" u="none" baseline="30000" dirty="0" err="1">
                <a:solidFill>
                  <a:srgbClr val="0000FF"/>
                </a:solidFill>
              </a:rPr>
              <a:t>T</a:t>
            </a:r>
            <a:r>
              <a:rPr lang="en-US" sz="3000" u="none" dirty="0">
                <a:solidFill>
                  <a:srgbClr val="0000FF"/>
                </a:solidFill>
              </a:rPr>
              <a:t> </a:t>
            </a:r>
            <a:r>
              <a:rPr lang="en-US" sz="3000" u="none" dirty="0" err="1" smtClean="0">
                <a:solidFill>
                  <a:srgbClr val="0000FF"/>
                </a:solidFill>
              </a:rPr>
              <a:t>x+b</a:t>
            </a:r>
            <a:r>
              <a:rPr lang="en-US" sz="3000" u="none" dirty="0" smtClean="0">
                <a:solidFill>
                  <a:srgbClr val="0000FF"/>
                </a:solidFill>
              </a:rPr>
              <a:t> = 1</a:t>
            </a:r>
            <a:endParaRPr lang="en-US" sz="3000" u="none" dirty="0"/>
          </a:p>
        </p:txBody>
      </p:sp>
      <p:sp>
        <p:nvSpPr>
          <p:cNvPr id="18" name="Rectangle 17"/>
          <p:cNvSpPr/>
          <p:nvPr/>
        </p:nvSpPr>
        <p:spPr>
          <a:xfrm>
            <a:off x="5506270" y="6125271"/>
            <a:ext cx="2041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-400050">
              <a:lnSpc>
                <a:spcPct val="80000"/>
              </a:lnSpc>
            </a:pPr>
            <a:r>
              <a:rPr lang="en-US" sz="3000" u="none" dirty="0" err="1">
                <a:solidFill>
                  <a:srgbClr val="0000FF"/>
                </a:solidFill>
              </a:rPr>
              <a:t>w</a:t>
            </a:r>
            <a:r>
              <a:rPr lang="en-US" sz="3000" u="none" baseline="30000" dirty="0" err="1">
                <a:solidFill>
                  <a:srgbClr val="0000FF"/>
                </a:solidFill>
              </a:rPr>
              <a:t>T</a:t>
            </a:r>
            <a:r>
              <a:rPr lang="en-US" sz="3000" u="none" dirty="0">
                <a:solidFill>
                  <a:srgbClr val="0000FF"/>
                </a:solidFill>
              </a:rPr>
              <a:t> </a:t>
            </a:r>
            <a:r>
              <a:rPr lang="en-US" sz="3000" u="none" dirty="0" err="1" smtClean="0">
                <a:solidFill>
                  <a:srgbClr val="0000FF"/>
                </a:solidFill>
              </a:rPr>
              <a:t>x+b</a:t>
            </a:r>
            <a:r>
              <a:rPr lang="en-US" sz="3000" u="none" dirty="0" smtClean="0">
                <a:solidFill>
                  <a:srgbClr val="0000FF"/>
                </a:solidFill>
              </a:rPr>
              <a:t> </a:t>
            </a:r>
            <a:r>
              <a:rPr lang="en-US" sz="3000" u="none" dirty="0">
                <a:solidFill>
                  <a:srgbClr val="0000FF"/>
                </a:solidFill>
              </a:rPr>
              <a:t>= </a:t>
            </a:r>
            <a:r>
              <a:rPr lang="en-US" sz="3000" u="none" dirty="0" smtClean="0">
                <a:solidFill>
                  <a:srgbClr val="0000FF"/>
                </a:solidFill>
              </a:rPr>
              <a:t>-1</a:t>
            </a:r>
            <a:endParaRPr lang="en-US" sz="3000" u="none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4515424" y="4975400"/>
            <a:ext cx="990846" cy="13807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57200" y="5020617"/>
                <a:ext cx="3535455" cy="1471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sz="2800" u="none" baseline="30000" dirty="0" err="1">
                    <a:solidFill>
                      <a:srgbClr val="FF0000"/>
                    </a:solidFill>
                  </a:rPr>
                  <a:t>T</a:t>
                </a:r>
                <a:r>
                  <a:rPr lang="en-US" sz="2800" u="none" dirty="0"/>
                  <a:t> </a:t>
                </a:r>
                <a:r>
                  <a:rPr lang="en-US" sz="2800" u="none" dirty="0" smtClean="0"/>
                  <a:t>x</a:t>
                </a:r>
                <a:r>
                  <a:rPr lang="en-US" sz="2800" u="none" baseline="-25000" dirty="0"/>
                  <a:t>i</a:t>
                </a:r>
                <a:r>
                  <a:rPr lang="en-US" sz="2800" u="none" dirty="0" smtClean="0"/>
                  <a:t> +b</a:t>
                </a:r>
                <a:r>
                  <a:rPr lang="en-US" sz="2800" dirty="0" smtClean="0">
                    <a:latin typeface="cmsy10"/>
                  </a:rPr>
                  <a:t>¸</a:t>
                </a:r>
                <a:r>
                  <a:rPr lang="en-US" sz="2800" u="none" dirty="0" smtClean="0"/>
                  <a:t> 1   if  </a:t>
                </a:r>
                <a:r>
                  <a:rPr lang="en-US" sz="2800" u="none" dirty="0" err="1" smtClean="0"/>
                  <a:t>y</a:t>
                </a:r>
                <a:r>
                  <a:rPr lang="en-US" sz="2800" u="none" baseline="-25000" dirty="0" err="1" smtClean="0"/>
                  <a:t>i</a:t>
                </a:r>
                <a:r>
                  <a:rPr lang="en-US" sz="2800" u="none" baseline="-25000" dirty="0" smtClean="0"/>
                  <a:t> </a:t>
                </a:r>
                <a:r>
                  <a:rPr lang="en-US" sz="2800" u="none" dirty="0" smtClean="0"/>
                  <a:t>= 1</a:t>
                </a: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err="1">
                    <a:solidFill>
                      <a:srgbClr val="FF0000"/>
                    </a:solidFill>
                  </a:rPr>
                  <a:t>w</a:t>
                </a:r>
                <a:r>
                  <a:rPr lang="en-US" sz="2800" u="none" baseline="30000" dirty="0" err="1">
                    <a:solidFill>
                      <a:srgbClr val="FF0000"/>
                    </a:solidFill>
                  </a:rPr>
                  <a:t>T</a:t>
                </a:r>
                <a:r>
                  <a:rPr lang="en-US" sz="2800" u="none" dirty="0"/>
                  <a:t> x</a:t>
                </a:r>
                <a:r>
                  <a:rPr lang="en-US" sz="2800" u="none" baseline="-25000" dirty="0"/>
                  <a:t>i</a:t>
                </a:r>
                <a:r>
                  <a:rPr lang="en-US" sz="2800" u="none" dirty="0"/>
                  <a:t> </a:t>
                </a:r>
                <a:r>
                  <a:rPr lang="en-US" sz="2800" u="none" dirty="0" smtClean="0"/>
                  <a:t>+b</a:t>
                </a:r>
                <a:r>
                  <a:rPr lang="en-US" sz="2800" dirty="0" smtClean="0">
                    <a:latin typeface="cmsy10" pitchFamily="34" charset="0"/>
                  </a:rPr>
                  <a:t>·</a:t>
                </a:r>
                <a:r>
                  <a:rPr lang="en-US" sz="2800" u="none" dirty="0" smtClean="0"/>
                  <a:t> </a:t>
                </a:r>
                <a:r>
                  <a:rPr lang="en-US" sz="2800" u="none" dirty="0"/>
                  <a:t>-</a:t>
                </a:r>
                <a:r>
                  <a:rPr lang="en-US" sz="2800" u="none" dirty="0" smtClean="0"/>
                  <a:t>1  </a:t>
                </a:r>
                <a:r>
                  <a:rPr lang="en-US" sz="2800" u="none" dirty="0"/>
                  <a:t>if  </a:t>
                </a:r>
                <a:r>
                  <a:rPr lang="en-US" sz="2800" u="none" dirty="0" err="1" smtClean="0"/>
                  <a:t>y</a:t>
                </a:r>
                <a:r>
                  <a:rPr lang="en-US" sz="2800" u="none" baseline="-25000" dirty="0" err="1" smtClean="0"/>
                  <a:t>i</a:t>
                </a:r>
                <a:r>
                  <a:rPr lang="en-US" sz="2800" u="none" baseline="-25000" dirty="0" smtClean="0"/>
                  <a:t> </a:t>
                </a:r>
                <a:r>
                  <a:rPr lang="en-US" sz="2800" u="none" dirty="0" smtClean="0"/>
                  <a:t>= -1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/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800" b="0" i="1" u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u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)≥1</m:t>
                    </m:r>
                  </m:oMath>
                </a14:m>
                <a:endParaRPr lang="en-US" sz="2800" u="none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20617"/>
                <a:ext cx="3535455" cy="1471172"/>
              </a:xfrm>
              <a:prstGeom prst="rect">
                <a:avLst/>
              </a:prstGeom>
              <a:blipFill rotWithShape="0">
                <a:blip r:embed="rId5"/>
                <a:stretch>
                  <a:fillRect l="-3448" t="-10373" r="-2414" b="-10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6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Maximal Margin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37EA-13B8-48F8-877E-DD26D0F75B7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51816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ClrTx/>
              <a:buBlip>
                <a:blip r:embed="rId3"/>
              </a:buBlip>
            </a:pPr>
            <a:endParaRPr lang="en-US" dirty="0">
              <a:solidFill>
                <a:srgbClr val="0000FF"/>
              </a:solidFill>
              <a:latin typeface="cmmi10"/>
            </a:endParaRPr>
          </a:p>
          <a:p>
            <a:pPr marL="0" lvl="1" indent="0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mmi10"/>
              </a:rPr>
              <a:t>              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404" name="Picture 4" descr="linear-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19200"/>
            <a:ext cx="6181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86400" y="1888668"/>
            <a:ext cx="3505200" cy="2246769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u="none" dirty="0" smtClean="0">
                <a:latin typeface="Calibri" pitchFamily="34" charset="0"/>
              </a:rPr>
              <a:t>The margin of a linear separator</a:t>
            </a:r>
          </a:p>
          <a:p>
            <a:r>
              <a:rPr lang="en-US" sz="2000" u="none" dirty="0" err="1">
                <a:solidFill>
                  <a:srgbClr val="0000FF"/>
                </a:solidFill>
              </a:rPr>
              <a:t>w</a:t>
            </a:r>
            <a:r>
              <a:rPr lang="en-US" sz="2000" u="none" baseline="30000" dirty="0" err="1">
                <a:solidFill>
                  <a:srgbClr val="0000FF"/>
                </a:solidFill>
              </a:rPr>
              <a:t>T</a:t>
            </a:r>
            <a:r>
              <a:rPr lang="en-US" sz="2000" u="none" dirty="0">
                <a:solidFill>
                  <a:srgbClr val="0000FF"/>
                </a:solidFill>
              </a:rPr>
              <a:t> </a:t>
            </a:r>
            <a:r>
              <a:rPr lang="en-US" sz="2000" u="none" dirty="0" err="1" smtClean="0">
                <a:solidFill>
                  <a:srgbClr val="0000FF"/>
                </a:solidFill>
              </a:rPr>
              <a:t>x+b</a:t>
            </a:r>
            <a:r>
              <a:rPr lang="en-US" sz="2000" u="none" dirty="0" smtClean="0">
                <a:solidFill>
                  <a:srgbClr val="0000FF"/>
                </a:solidFill>
              </a:rPr>
              <a:t> = 0</a:t>
            </a:r>
          </a:p>
          <a:p>
            <a:r>
              <a:rPr lang="en-US" sz="2000" u="none" dirty="0" smtClean="0">
                <a:latin typeface="Calibri" pitchFamily="34" charset="0"/>
              </a:rPr>
              <a:t>is 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2 / ||</a:t>
            </a:r>
            <a:r>
              <a:rPr lang="en-US" altLang="zh-TW" sz="2000" u="none" dirty="0">
                <a:solidFill>
                  <a:srgbClr val="0000FF"/>
                </a:solidFill>
              </a:rPr>
              <a:t>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</a:p>
          <a:p>
            <a:endParaRPr lang="en-US" sz="2000" u="none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max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en-US" altLang="zh-TW" sz="2000" u="none" dirty="0">
                <a:solidFill>
                  <a:srgbClr val="0000FF"/>
                </a:solidFill>
              </a:rPr>
              <a:t>2 / ||w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</a:t>
            </a:r>
            <a:r>
              <a:rPr lang="zh-TW" alt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=</a:t>
            </a:r>
            <a:r>
              <a:rPr lang="zh-TW" alt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sz="2000" u="none" dirty="0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 ||</a:t>
            </a:r>
            <a:r>
              <a:rPr lang="en-US" altLang="zh-TW" sz="2000" u="none" dirty="0">
                <a:solidFill>
                  <a:srgbClr val="0000FF"/>
                </a:solidFill>
              </a:rPr>
              <a:t>w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|| </a:t>
            </a:r>
          </a:p>
          <a:p>
            <a:r>
              <a:rPr lang="en-US" altLang="zh-TW" sz="2000" u="none" dirty="0" smtClean="0">
                <a:solidFill>
                  <a:srgbClr val="0000FF"/>
                </a:solidFill>
              </a:rPr>
              <a:t>= </a:t>
            </a:r>
            <a:r>
              <a:rPr lang="en-US" sz="2000" u="none" dirty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altLang="zh-TW" sz="2000" u="none" dirty="0" smtClean="0">
                <a:solidFill>
                  <a:srgbClr val="0000FF"/>
                </a:solidFill>
              </a:rPr>
              <a:t> ½ </a:t>
            </a:r>
            <a:r>
              <a:rPr lang="en-US" sz="2000" u="none" dirty="0" err="1" smtClean="0">
                <a:solidFill>
                  <a:srgbClr val="0000FF"/>
                </a:solidFill>
              </a:rPr>
              <a:t>w</a:t>
            </a:r>
            <a:r>
              <a:rPr lang="en-US" sz="2000" u="none" baseline="30000" dirty="0" err="1" smtClean="0">
                <a:solidFill>
                  <a:srgbClr val="0000FF"/>
                </a:solidFill>
              </a:rPr>
              <a:t>T</a:t>
            </a:r>
            <a:r>
              <a:rPr lang="en-US" sz="2000" u="none" dirty="0" err="1" smtClean="0">
                <a:solidFill>
                  <a:srgbClr val="0000FF"/>
                </a:solidFill>
              </a:rPr>
              <a:t>w</a:t>
            </a:r>
            <a:endParaRPr lang="en-US" sz="2000" u="none" dirty="0">
              <a:solidFill>
                <a:srgbClr val="0000FF"/>
              </a:solidFill>
              <a:latin typeface="Calibri" pitchFamily="34" charset="0"/>
            </a:endParaRPr>
          </a:p>
          <a:p>
            <a:endParaRPr lang="en-US" sz="2000" u="none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38400" y="4569981"/>
                <a:ext cx="5660589" cy="133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>
                    <a:solidFill>
                      <a:srgbClr val="0000FF"/>
                    </a:solidFill>
                  </a:rPr>
                  <a:t> s.t </a:t>
                </a:r>
                <a14:m>
                  <m:oMath xmlns:m="http://schemas.openxmlformats.org/officeDocument/2006/math">
                    <m:r>
                      <a:rPr lang="en-US" altLang="zh-TW" sz="2800" u="none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)≥1, ∀</m:t>
                    </m:r>
                    <m:d>
                      <m:d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u="none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u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 u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u="none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u="none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u="none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69981"/>
                <a:ext cx="5660589" cy="1332352"/>
              </a:xfrm>
              <a:prstGeom prst="rect">
                <a:avLst/>
              </a:prstGeom>
              <a:blipFill rotWithShape="0">
                <a:blip r:embed="rId5"/>
                <a:stretch>
                  <a:fillRect l="-538" t="-459" b="-1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0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SVM </a:t>
            </a:r>
            <a:r>
              <a:rPr lang="en-US" sz="4000" dirty="0" smtClean="0"/>
              <a:t>(2)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7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Now, we want to solve: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342900" lvl="1" indent="-342900" algn="ctr">
                  <a:buClrTx/>
                  <a:buNone/>
                </a:pPr>
                <a:endParaRPr lang="en-US" sz="2400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r>
                  <a:rPr lang="en-US" dirty="0" smtClean="0"/>
                  <a:t>Which can </a:t>
                </a:r>
                <a:r>
                  <a:rPr lang="en-US" dirty="0"/>
                  <a:t>be written as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lim>
                      </m:limLow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(0, 1−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the interpretation of this?</a:t>
                </a:r>
              </a:p>
            </p:txBody>
          </p:sp>
        </mc:Choice>
        <mc:Fallback xmlns="">
          <p:sp>
            <p:nvSpPr>
              <p:cNvPr id="62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078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77237" y="1981200"/>
                <a:ext cx="5270610" cy="1348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 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37" y="1981200"/>
                <a:ext cx="5270610" cy="1348190"/>
              </a:xfrm>
              <a:prstGeom prst="rect">
                <a:avLst/>
              </a:prstGeom>
              <a:blipFill rotWithShape="0">
                <a:blip r:embed="rId4"/>
                <a:stretch>
                  <a:fillRect t="-452" b="-1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00600" y="3577212"/>
                <a:ext cx="4198620" cy="40562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2000" b="0" u="none" dirty="0" smtClean="0">
                    <a:solidFill>
                      <a:srgbClr val="0000FF"/>
                    </a:solidFill>
                  </a:rPr>
                  <a:t>In  optimum,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000" b="0" i="0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0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TW" sz="20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(0, 1−</m:t>
                        </m:r>
                        <m:sSub>
                          <m:sSubPr>
                            <m:ctrlPr>
                              <a:rPr lang="en-US" altLang="zh-TW" sz="20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0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0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0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20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20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2000" i="1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sz="20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000" i="0" u="none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TW" sz="2000" i="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u="none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77212"/>
                <a:ext cx="4198620" cy="405624"/>
              </a:xfrm>
              <a:prstGeom prst="rect">
                <a:avLst/>
              </a:prstGeom>
              <a:blipFill rotWithShape="0">
                <a:blip r:embed="rId5"/>
                <a:stretch>
                  <a:fillRect l="-1449" t="-7353" b="-23529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7237" y="1981200"/>
                <a:ext cx="5180842" cy="13508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 marL="0" lvl="1" indent="-400050">
                  <a:lnSpc>
                    <a:spcPct val="8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800" b="0" i="0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u="none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TW" sz="28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u="none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0" lvl="1" indent="-400050">
                  <a:lnSpc>
                    <a:spcPct val="80000"/>
                  </a:lnSpc>
                </a:pPr>
                <a:endParaRPr lang="en-US" sz="2800" u="none" dirty="0">
                  <a:solidFill>
                    <a:srgbClr val="0000FF"/>
                  </a:solidFill>
                </a:endParaRPr>
              </a:p>
              <a:p>
                <a:pPr marL="0" lvl="1" indent="-400050">
                  <a:lnSpc>
                    <a:spcPct val="80000"/>
                  </a:lnSpc>
                </a:pPr>
                <a:r>
                  <a:rPr lang="en-US" sz="2800" u="none" dirty="0" smtClean="0">
                    <a:solidFill>
                      <a:srgbClr val="0000FF"/>
                    </a:solidFill>
                  </a:rPr>
                  <a:t>  s.t</a:t>
                </a:r>
                <a14:m>
                  <m:oMath xmlns:m="http://schemas.openxmlformats.org/officeDocument/2006/math">
                    <m:r>
                      <a:rPr lang="en-US" altLang="zh-TW" sz="2800" b="0" i="0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p>
                      <m:sSupPr>
                        <m:ctrlPr>
                          <a:rPr lang="en-US" altLang="zh-TW" sz="2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altLang="zh-TW" sz="2800" i="1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u="none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TW" sz="2800" b="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u="none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   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u="none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b="0" u="none" dirty="0" smtClean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37" y="1981200"/>
                <a:ext cx="5180842" cy="1350883"/>
              </a:xfrm>
              <a:prstGeom prst="rect">
                <a:avLst/>
              </a:prstGeom>
              <a:blipFill rotWithShape="0">
                <a:blip r:embed="rId6"/>
                <a:stretch>
                  <a:fillRect b="-1116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 descr="lo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51232"/>
            <a:ext cx="2514600" cy="186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13" name="Right Arrow 12"/>
          <p:cNvSpPr/>
          <p:nvPr/>
        </p:nvSpPr>
        <p:spPr>
          <a:xfrm rot="7175910" flipV="1">
            <a:off x="7848534" y="1998376"/>
            <a:ext cx="859400" cy="149501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14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SVM Objective Function</a:t>
            </a:r>
            <a:endParaRPr lang="en-US" sz="40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E5ED-210F-4C0B-8F46-8CFEA979784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</a:rPr>
              <a:t>problem we solved is: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Min </a:t>
            </a:r>
            <a:r>
              <a:rPr lang="en-US" sz="2000" dirty="0" smtClean="0">
                <a:solidFill>
                  <a:srgbClr val="FF0000"/>
                </a:solidFill>
              </a:rPr>
              <a:t>½ ||w||</a:t>
            </a:r>
            <a:r>
              <a:rPr lang="en-US" sz="2000" baseline="30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>
                <a:solidFill>
                  <a:srgbClr val="FF0000"/>
                </a:solidFill>
              </a:rPr>
              <a:t>+ c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mmi10" pitchFamily="34" charset="0"/>
              </a:rPr>
              <a:t>»</a:t>
            </a:r>
            <a:r>
              <a:rPr lang="en-US" sz="2000" baseline="-25000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latin typeface="Calibri" pitchFamily="34" charset="0"/>
              </a:rPr>
              <a:t>Where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mmi10" pitchFamily="34" charset="0"/>
              </a:rPr>
              <a:t>»</a:t>
            </a:r>
            <a:r>
              <a:rPr lang="en-US" sz="2000" baseline="-25000" dirty="0" err="1">
                <a:solidFill>
                  <a:srgbClr val="FF0000"/>
                </a:solidFill>
              </a:rPr>
              <a:t>i</a:t>
            </a:r>
            <a:r>
              <a:rPr lang="en-US" sz="2000" baseline="-25000" dirty="0">
                <a:solidFill>
                  <a:srgbClr val="FF0000"/>
                </a:solidFill>
              </a:rPr>
              <a:t> 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&gt; 0 </a:t>
            </a:r>
            <a:r>
              <a:rPr lang="en-US" sz="2000" dirty="0" smtClean="0">
                <a:latin typeface="Calibri" pitchFamily="34" charset="0"/>
              </a:rPr>
              <a:t>is called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a slack variable</a:t>
            </a:r>
            <a:r>
              <a:rPr lang="en-US" sz="2000" dirty="0" smtClean="0">
                <a:latin typeface="Calibri" pitchFamily="34" charset="0"/>
              </a:rPr>
              <a:t>, and is defined </a:t>
            </a:r>
            <a:r>
              <a:rPr lang="en-US" sz="2000" dirty="0">
                <a:latin typeface="Calibri" pitchFamily="34" charset="0"/>
              </a:rPr>
              <a:t>by:</a:t>
            </a:r>
          </a:p>
          <a:p>
            <a:pPr lvl="1"/>
            <a:r>
              <a:rPr lang="en-US" sz="1800" dirty="0" smtClean="0">
                <a:latin typeface="cmmi10"/>
              </a:rPr>
              <a:t>»</a:t>
            </a:r>
            <a:r>
              <a:rPr lang="en-US" sz="1800" baseline="-25000" dirty="0"/>
              <a:t> </a:t>
            </a:r>
            <a:r>
              <a:rPr lang="en-US" sz="1800" baseline="-25000" dirty="0" err="1"/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= max(0, </a:t>
            </a:r>
            <a:r>
              <a:rPr lang="en-US" sz="1800" dirty="0" smtClean="0">
                <a:latin typeface="Times New Roman"/>
              </a:rPr>
              <a:t>1 </a:t>
            </a:r>
            <a:r>
              <a:rPr lang="en-US" sz="1800" dirty="0"/>
              <a:t>– </a:t>
            </a:r>
            <a:r>
              <a:rPr lang="en-US" sz="1800" dirty="0" err="1"/>
              <a:t>y</a:t>
            </a:r>
            <a:r>
              <a:rPr lang="en-US" sz="1800" baseline="-250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w</a:t>
            </a:r>
            <a:r>
              <a:rPr lang="en-US" sz="1800" baseline="30000" dirty="0" err="1"/>
              <a:t>t</a:t>
            </a:r>
            <a:r>
              <a:rPr lang="en-US" sz="1800" dirty="0" err="1"/>
              <a:t>x</a:t>
            </a:r>
            <a:r>
              <a:rPr lang="en-US" sz="1800" baseline="-25000" dirty="0" err="1"/>
              <a:t>i</a:t>
            </a:r>
            <a:r>
              <a:rPr lang="en-US" sz="1800" dirty="0" smtClean="0">
                <a:latin typeface="Calibri" pitchFamily="34" charset="0"/>
              </a:rPr>
              <a:t>)</a:t>
            </a:r>
            <a:r>
              <a:rPr lang="en-US" sz="1800" dirty="0" smtClean="0"/>
              <a:t> </a:t>
            </a:r>
            <a:endParaRPr lang="en-US" sz="1800" dirty="0">
              <a:latin typeface="Calibri" pitchFamily="34" charset="0"/>
            </a:endParaRPr>
          </a:p>
          <a:p>
            <a:pPr lvl="1"/>
            <a:r>
              <a:rPr lang="en-US" sz="1800" dirty="0" smtClean="0"/>
              <a:t>Equivalently, we can say that: 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/>
              <a:t>w</a:t>
            </a:r>
            <a:r>
              <a:rPr lang="en-US" sz="1800" baseline="30000" dirty="0" err="1"/>
              <a:t>t</a:t>
            </a:r>
            <a:r>
              <a:rPr lang="en-US" sz="1800" dirty="0" err="1"/>
              <a:t>x</a:t>
            </a:r>
            <a:r>
              <a:rPr lang="en-US" sz="1800" baseline="-25000" dirty="0" err="1"/>
              <a:t>i</a:t>
            </a:r>
            <a:r>
              <a:rPr lang="en-US" sz="1800" dirty="0" smtClean="0">
                <a:latin typeface="Times New Roman"/>
              </a:rPr>
              <a:t>  </a:t>
            </a:r>
            <a:r>
              <a:rPr lang="en-US" sz="1800" dirty="0" smtClean="0">
                <a:latin typeface="cmsy10"/>
              </a:rPr>
              <a:t>¸</a:t>
            </a:r>
            <a:r>
              <a:rPr lang="en-US" sz="1800" dirty="0" smtClean="0">
                <a:latin typeface="Calibri" pitchFamily="34" charset="0"/>
              </a:rPr>
              <a:t> 1 - </a:t>
            </a:r>
            <a:r>
              <a:rPr lang="en-US" sz="1800" dirty="0" smtClean="0">
                <a:latin typeface="cmmi10"/>
              </a:rPr>
              <a:t>»</a:t>
            </a:r>
            <a:r>
              <a:rPr lang="en-US" sz="1800" dirty="0" smtClean="0">
                <a:latin typeface="Calibri" pitchFamily="34" charset="0"/>
              </a:rPr>
              <a:t>;   </a:t>
            </a:r>
            <a:r>
              <a:rPr lang="en-US" sz="1800" dirty="0">
                <a:latin typeface="cmmi10"/>
              </a:rPr>
              <a:t>»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latin typeface="cmsy10"/>
              </a:rPr>
              <a:t>¸</a:t>
            </a:r>
            <a:r>
              <a:rPr lang="en-US" sz="1800" dirty="0">
                <a:latin typeface="Calibri" pitchFamily="34" charset="0"/>
              </a:rPr>
              <a:t> 0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And this </a:t>
            </a:r>
            <a:r>
              <a:rPr lang="en-US" sz="2000" dirty="0">
                <a:latin typeface="Calibri" pitchFamily="34" charset="0"/>
              </a:rPr>
              <a:t>can be written </a:t>
            </a:r>
            <a:r>
              <a:rPr lang="en-US" sz="2000" dirty="0" smtClean="0">
                <a:latin typeface="Calibri" pitchFamily="34" charset="0"/>
              </a:rPr>
              <a:t>as</a:t>
            </a:r>
            <a:r>
              <a:rPr lang="en-US" sz="2000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                Min  ½ </a:t>
            </a:r>
            <a:r>
              <a:rPr lang="en-US" sz="2000" dirty="0">
                <a:solidFill>
                  <a:srgbClr val="FF0000"/>
                </a:solidFill>
              </a:rPr>
              <a:t>||w||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            +             </a:t>
            </a:r>
            <a:r>
              <a:rPr lang="en-US" sz="2000" dirty="0">
                <a:solidFill>
                  <a:srgbClr val="FF0000"/>
                </a:solidFill>
              </a:rPr>
              <a:t>c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mmi10" pitchFamily="34" charset="0"/>
              </a:rPr>
              <a:t>»</a:t>
            </a:r>
            <a:r>
              <a:rPr lang="en-US" sz="2000" baseline="-25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 pitchFamily="34" charset="0"/>
              </a:rPr>
              <a:t>General </a:t>
            </a:r>
            <a:r>
              <a:rPr lang="en-US" sz="2000" dirty="0">
                <a:latin typeface="Calibri" pitchFamily="34" charset="0"/>
              </a:rPr>
              <a:t>Form of a learning algorithm: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 pitchFamily="34" charset="0"/>
              </a:rPr>
              <a:t>Minimize empirical loss, </a:t>
            </a:r>
            <a:r>
              <a:rPr lang="en-US" sz="1800" dirty="0" smtClean="0">
                <a:latin typeface="Calibri" pitchFamily="34" charset="0"/>
              </a:rPr>
              <a:t>and Regularize </a:t>
            </a:r>
            <a:r>
              <a:rPr lang="en-US" sz="1800" dirty="0">
                <a:latin typeface="Calibri" pitchFamily="34" charset="0"/>
              </a:rPr>
              <a:t>(to avoid over fitting)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alibri" pitchFamily="34" charset="0"/>
              </a:rPr>
              <a:t>Theoretically motivated improvement over the original algorithm we’ve see at the beginning of the semester.</a:t>
            </a:r>
          </a:p>
        </p:txBody>
      </p:sp>
      <p:sp>
        <p:nvSpPr>
          <p:cNvPr id="633860" name="AutoShape 4"/>
          <p:cNvSpPr>
            <a:spLocks noChangeArrowheads="1"/>
          </p:cNvSpPr>
          <p:nvPr/>
        </p:nvSpPr>
        <p:spPr bwMode="auto">
          <a:xfrm>
            <a:off x="5153025" y="4267200"/>
            <a:ext cx="3886200" cy="685800"/>
          </a:xfrm>
          <a:prstGeom prst="wedgeRectCallout">
            <a:avLst>
              <a:gd name="adj1" fmla="val -19241"/>
              <a:gd name="adj2" fmla="val -47454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 smtClean="0">
                <a:latin typeface="Calibri" pitchFamily="34" charset="0"/>
              </a:rPr>
              <a:t>Can </a:t>
            </a:r>
            <a:r>
              <a:rPr lang="en-US" sz="1800" u="none" dirty="0">
                <a:latin typeface="Calibri" pitchFamily="34" charset="0"/>
              </a:rPr>
              <a:t>be replaced by other </a:t>
            </a:r>
            <a:r>
              <a:rPr lang="en-US" sz="1800" b="1" u="none" dirty="0">
                <a:latin typeface="Calibri" pitchFamily="34" charset="0"/>
              </a:rPr>
              <a:t>loss </a:t>
            </a:r>
            <a:r>
              <a:rPr lang="en-US" sz="1800" b="1" u="none" dirty="0" smtClean="0">
                <a:latin typeface="Calibri" pitchFamily="34" charset="0"/>
              </a:rPr>
              <a:t>functions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>
            <a:off x="657225" y="4267200"/>
            <a:ext cx="4038600" cy="685800"/>
          </a:xfrm>
          <a:prstGeom prst="wedgeRectCallout">
            <a:avLst>
              <a:gd name="adj1" fmla="val 19810"/>
              <a:gd name="adj2" fmla="val -49537"/>
            </a:avLst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u="none" dirty="0">
                <a:latin typeface="Calibri" pitchFamily="34" charset="0"/>
              </a:rPr>
              <a:t>Can be replaced by other </a:t>
            </a:r>
            <a:r>
              <a:rPr lang="en-US" sz="1800" b="1" u="none" dirty="0">
                <a:latin typeface="Calibri" pitchFamily="34" charset="0"/>
              </a:rPr>
              <a:t>regularization functions</a:t>
            </a:r>
            <a:r>
              <a:rPr lang="en-US" sz="1800" u="none" dirty="0">
                <a:latin typeface="Calibri" pitchFamily="34" charset="0"/>
              </a:rPr>
              <a:t> </a:t>
            </a:r>
            <a:r>
              <a:rPr lang="en-US" sz="1800" u="none" dirty="0" smtClean="0">
                <a:latin typeface="Calibri" pitchFamily="34" charset="0"/>
              </a:rPr>
              <a:t> </a:t>
            </a:r>
            <a:endParaRPr lang="en-US" sz="1800" u="none" dirty="0">
              <a:latin typeface="Calibri" pitchFamily="34" charset="0"/>
            </a:endParaRPr>
          </a:p>
        </p:txBody>
      </p:sp>
      <p:sp>
        <p:nvSpPr>
          <p:cNvPr id="633863" name="AutoShape 7"/>
          <p:cNvSpPr>
            <a:spLocks/>
          </p:cNvSpPr>
          <p:nvPr/>
        </p:nvSpPr>
        <p:spPr bwMode="auto">
          <a:xfrm rot="-5400000">
            <a:off x="5877719" y="2753519"/>
            <a:ext cx="131762" cy="1981200"/>
          </a:xfrm>
          <a:prstGeom prst="leftBrace">
            <a:avLst>
              <a:gd name="adj1" fmla="val 12530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5257800" y="3810000"/>
            <a:ext cx="1752600" cy="36195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600" u="none">
                <a:solidFill>
                  <a:srgbClr val="3333CC"/>
                </a:solidFill>
                <a:latin typeface="Calibri" pitchFamily="34" charset="0"/>
                <a:cs typeface="Arial" charset="0"/>
              </a:rPr>
              <a:t>Empirical loss</a:t>
            </a:r>
          </a:p>
        </p:txBody>
      </p:sp>
      <p:sp>
        <p:nvSpPr>
          <p:cNvPr id="633865" name="AutoShape 9"/>
          <p:cNvSpPr>
            <a:spLocks/>
          </p:cNvSpPr>
          <p:nvPr/>
        </p:nvSpPr>
        <p:spPr bwMode="auto">
          <a:xfrm rot="-5400000">
            <a:off x="3452019" y="3290094"/>
            <a:ext cx="228600" cy="811212"/>
          </a:xfrm>
          <a:prstGeom prst="leftBrace">
            <a:avLst>
              <a:gd name="adj1" fmla="val 29572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66" name="Text Box 10"/>
          <p:cNvSpPr txBox="1">
            <a:spLocks noChangeArrowheads="1"/>
          </p:cNvSpPr>
          <p:nvPr/>
        </p:nvSpPr>
        <p:spPr bwMode="auto">
          <a:xfrm>
            <a:off x="2693988" y="3810000"/>
            <a:ext cx="2030412" cy="36195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600" u="none">
                <a:solidFill>
                  <a:srgbClr val="3333CC"/>
                </a:solidFill>
                <a:latin typeface="Calibri" pitchFamily="34" charset="0"/>
                <a:cs typeface="Arial" charset="0"/>
              </a:rPr>
              <a:t>Regularization term</a:t>
            </a:r>
          </a:p>
        </p:txBody>
      </p:sp>
    </p:spTree>
    <p:extLst>
      <p:ext uri="{BB962C8B-B14F-4D97-AF65-F5344CB8AC3E}">
        <p14:creationId xmlns:p14="http://schemas.microsoft.com/office/powerpoint/2010/main" val="1377726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2" grpId="0" animBg="1"/>
      <p:bldP spid="633863" grpId="0" animBg="1"/>
      <p:bldP spid="633864" grpId="0" animBg="1"/>
      <p:bldP spid="633865" grpId="0" animBg="1"/>
      <p:bldP spid="63386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1976"/>
            <a:ext cx="8020682" cy="5055024"/>
          </a:xfrm>
          <a:prstGeom prst="rect">
            <a:avLst/>
          </a:prstGeom>
        </p:spPr>
      </p:pic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 We Optimize?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F66A-7A5F-4FD9-8EE4-B757E313943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55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 set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4405-FAE2-4B6D-A4AF-E451AB10C8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 </a:t>
            </a:r>
          </a:p>
          <a:p>
            <a:pPr lvl="1"/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822161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</a:t>
            </a:r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This, and other properties of Support Vector Machines are shown by moving to the </a:t>
            </a:r>
            <a:r>
              <a:rPr lang="en-US" dirty="0" smtClean="0">
                <a:hlinkClick r:id="rId3" action="ppaction://hlinkfile"/>
              </a:rPr>
              <a:t>dual problem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Theorem: </a:t>
            </a:r>
            <a:r>
              <a:rPr lang="en-US" dirty="0" smtClean="0"/>
              <a:t>Let </a:t>
            </a:r>
            <a:r>
              <a:rPr lang="en-US" dirty="0" smtClean="0">
                <a:solidFill>
                  <a:srgbClr val="0000FF"/>
                </a:solidFill>
              </a:rPr>
              <a:t>w*</a:t>
            </a:r>
            <a:r>
              <a:rPr lang="en-US" dirty="0" smtClean="0"/>
              <a:t> be the minimizer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SVM optimization problem </a:t>
            </a:r>
            <a:r>
              <a:rPr lang="en-US" dirty="0" smtClean="0">
                <a:solidFill>
                  <a:srgbClr val="FF0000"/>
                </a:solidFill>
              </a:rPr>
              <a:t>(***)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for S = {(</a:t>
            </a:r>
            <a:r>
              <a:rPr lang="en-US" dirty="0" smtClean="0">
                <a:latin typeface="Times New Roman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, </a:t>
            </a:r>
            <a:r>
              <a:rPr lang="en-US" dirty="0" err="1" smtClean="0">
                <a:latin typeface="Times New Roman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)}.   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dirty="0" smtClean="0"/>
              <a:t> Let </a:t>
            </a:r>
            <a:r>
              <a:rPr lang="en-US" dirty="0" smtClean="0">
                <a:solidFill>
                  <a:srgbClr val="0000FF"/>
                </a:solidFill>
              </a:rPr>
              <a:t>I= {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baseline="-25000" dirty="0" err="1">
                <a:solidFill>
                  <a:srgbClr val="0000FF"/>
                </a:solidFill>
              </a:rPr>
              <a:t>i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baseline="30000" dirty="0" err="1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+b)= 1}.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/>
              <a:t>Then there exists coefficients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&gt;0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such that: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w</a:t>
            </a:r>
            <a:r>
              <a:rPr lang="en-US" baseline="30000" dirty="0" smtClean="0">
                <a:solidFill>
                  <a:srgbClr val="0000FF"/>
                </a:solidFill>
                <a:latin typeface="Calibri"/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  <a:sym typeface="Symbol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 </a:t>
            </a:r>
            <a:r>
              <a:rPr lang="en-US" baseline="-25000" dirty="0" smtClean="0">
                <a:solidFill>
                  <a:srgbClr val="0000FF"/>
                </a:solidFill>
                <a:latin typeface="cmsy10"/>
                <a:sym typeface="Symbol"/>
              </a:rPr>
              <a:t>2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sym typeface="Symbol"/>
              </a:rPr>
              <a:t> 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mmi10"/>
              </a:rPr>
              <a:t>®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i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95600"/>
            <a:ext cx="2362200" cy="2057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76099C-54F9-4F95-B5A7-FA0FA002D1A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01174-DD0C-4EED-A8E4-1DA71A90467F}" type="slidenum">
              <a:rPr lang="en-US"/>
              <a:pPr/>
              <a:t>61</a:t>
            </a:fld>
            <a:endParaRPr lang="en-US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/>
          </p:nvPr>
        </p:nvGraphicFramePr>
        <p:xfrm>
          <a:off x="2062163" y="2362200"/>
          <a:ext cx="52260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4" imgW="2654280" imgH="253800" progId="Equation.3">
                  <p:embed/>
                </p:oleObj>
              </mc:Choice>
              <mc:Fallback>
                <p:oleObj name="Equation" r:id="rId4" imgW="2654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2362200"/>
                        <a:ext cx="5226050" cy="477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/>
          </p:nvPr>
        </p:nvGraphicFramePr>
        <p:xfrm>
          <a:off x="131763" y="1417638"/>
          <a:ext cx="90916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6" imgW="5346360" imgH="533160" progId="Equation.3">
                  <p:embed/>
                </p:oleObj>
              </mc:Choice>
              <mc:Fallback>
                <p:oleObj name="Equation" r:id="rId6" imgW="5346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417638"/>
                        <a:ext cx="909161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3286" y="3076437"/>
                <a:ext cx="8686800" cy="311980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If n’ is large, we cannot represent </a:t>
                </a:r>
                <a:r>
                  <a:rPr lang="en-US" sz="2000" b="1" dirty="0" smtClean="0"/>
                  <a:t>w </a:t>
                </a:r>
                <a:r>
                  <a:rPr lang="en-US" sz="2000" dirty="0" smtClean="0"/>
                  <a:t>explicitly. However, the </a:t>
                </a:r>
                <a:r>
                  <a:rPr lang="en-US" sz="2000" dirty="0"/>
                  <a:t>weight vector </a:t>
                </a:r>
                <a:r>
                  <a:rPr lang="en-US" sz="2000" b="1" dirty="0"/>
                  <a:t>w</a:t>
                </a:r>
                <a:r>
                  <a:rPr lang="en-US" sz="2000" dirty="0"/>
                  <a:t> can be </a:t>
                </a:r>
                <a:r>
                  <a:rPr lang="en-US" sz="2000" dirty="0" smtClean="0"/>
                  <a:t>written as </a:t>
                </a:r>
                <a:r>
                  <a:rPr lang="en-US" sz="2000" dirty="0"/>
                  <a:t>a linear combination of examples: </a:t>
                </a:r>
                <a:endParaRPr lang="en-US" sz="200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Where</a:t>
                </a:r>
                <a:r>
                  <a:rPr lang="en-US" sz="2000" dirty="0" smtClean="0">
                    <a:latin typeface="Tempus Sans ITC" pitchFamily="8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empus Sans ITC" pitchFamily="82" charset="0"/>
                  </a:rPr>
                  <a:t> </a:t>
                </a:r>
                <a:r>
                  <a:rPr lang="en-US" sz="2000" dirty="0"/>
                  <a:t>is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number of mistakes</a:t>
                </a:r>
                <a:r>
                  <a:rPr lang="en-US" sz="2000" dirty="0"/>
                  <a:t> made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b="0" dirty="0" smtClean="0"/>
                  <a:t>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Then we can compute f(x) based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93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3286" y="3076437"/>
                <a:ext cx="8686800" cy="3119802"/>
              </a:xfrm>
              <a:blipFill rotWithShape="0">
                <a:blip r:embed="rId8"/>
                <a:stretch>
                  <a:fillRect t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(recap) Kernel Perceptron</a:t>
            </a:r>
            <a:endParaRPr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239713" y="5311775"/>
          <a:ext cx="864711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9" imgW="4711680" imgH="444240" progId="Equation.3">
                  <p:embed/>
                </p:oleObj>
              </mc:Choice>
              <mc:Fallback>
                <p:oleObj name="Equation" r:id="rId9" imgW="4711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311775"/>
                        <a:ext cx="8647112" cy="7794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3657600" y="3636322"/>
          <a:ext cx="24257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11" imgW="1231560" imgH="444240" progId="Equation.3">
                  <p:embed/>
                </p:oleObj>
              </mc:Choice>
              <mc:Fallback>
                <p:oleObj name="Equation" r:id="rId11" imgW="1231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636322"/>
                        <a:ext cx="2425700" cy="8366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98420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5281" y="2243138"/>
                <a:ext cx="8686800" cy="25908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In the training phase, we initialize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TW" sz="2000" dirty="0" smtClean="0"/>
                  <a:t> to be an all-</a:t>
                </a:r>
                <a:r>
                  <a:rPr lang="en-US" altLang="zh-TW" sz="2000" dirty="0" err="1" smtClean="0"/>
                  <a:t>zeros</a:t>
                </a:r>
                <a:r>
                  <a:rPr lang="en-US" altLang="zh-TW" sz="2000" dirty="0" smtClean="0"/>
                  <a:t> vector.</a:t>
                </a: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For training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000" dirty="0" smtClean="0"/>
                  <a:t> i</a:t>
                </a:r>
                <a:r>
                  <a:rPr lang="en-US" sz="2000" dirty="0" smtClean="0"/>
                  <a:t>nstead of using the original Perceptron update rule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 smtClean="0"/>
                  <a:t> space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000" dirty="0" smtClean="0"/>
                  <a:t>we maintain</a:t>
                </a:r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zh-TW" alt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by</a:t>
                </a:r>
                <a:endParaRPr lang="en-US" sz="2000" baseline="-25000" dirty="0" smtClean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 smtClean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 smtClean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000" baseline="-25000" dirty="0">
                  <a:solidFill>
                    <a:srgbClr val="FF0000"/>
                  </a:solidFill>
                  <a:latin typeface="Tempus Sans ITC" pitchFamily="82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000" dirty="0" smtClean="0"/>
                  <a:t>based on the relationship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 smtClean="0"/>
                  <a:t> and</a:t>
                </a:r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zh-TW" alt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:</a:t>
                </a: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  <a:p>
                <a:pPr>
                  <a:lnSpc>
                    <a:spcPct val="80000"/>
                  </a:lnSpc>
                </a:pPr>
                <a:endParaRPr lang="en-US" sz="2000" b="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993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5281" y="2243138"/>
                <a:ext cx="8686800" cy="2590800"/>
              </a:xfrm>
              <a:blipFill rotWithShape="0">
                <a:blip r:embed="rId4"/>
                <a:stretch>
                  <a:fillRect l="-772" t="-3529" b="-26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E01174-DD0C-4EED-A8E4-1DA71A90467F}" type="slidenum">
              <a:rPr lang="en-US"/>
              <a:pPr/>
              <a:t>62</a:t>
            </a:fld>
            <a:endParaRPr lang="en-US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/>
          </p:nvPr>
        </p:nvGraphicFramePr>
        <p:xfrm>
          <a:off x="1996281" y="3224685"/>
          <a:ext cx="5151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Equation" r:id="rId5" imgW="2616120" imgH="253800" progId="Equation.3">
                  <p:embed/>
                </p:oleObj>
              </mc:Choice>
              <mc:Fallback>
                <p:oleObj name="Equation" r:id="rId5" imgW="2616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281" y="3224685"/>
                        <a:ext cx="5151437" cy="477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/>
          </p:nvPr>
        </p:nvGraphicFramePr>
        <p:xfrm>
          <a:off x="984250" y="1458913"/>
          <a:ext cx="73850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Equation" r:id="rId7" imgW="4343400" imgH="482400" progId="Equation.3">
                  <p:embed/>
                </p:oleObj>
              </mc:Choice>
              <mc:Fallback>
                <p:oleObj name="Equation" r:id="rId7" imgW="4343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1458913"/>
                        <a:ext cx="73850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(recap) Kernel Perceptron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2895600" y="5455372"/>
          <a:ext cx="2088243" cy="72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Equation" r:id="rId9" imgW="1231560" imgH="444240" progId="Equation.3">
                  <p:embed/>
                </p:oleObj>
              </mc:Choice>
              <mc:Fallback>
                <p:oleObj name="Equation" r:id="rId9" imgW="1231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55372"/>
                        <a:ext cx="2088243" cy="720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739775" y="4094163"/>
          <a:ext cx="72263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Equation" r:id="rId11" imgW="3936960" imgH="444240" progId="Equation.3">
                  <p:embed/>
                </p:oleObj>
              </mc:Choice>
              <mc:Fallback>
                <p:oleObj name="Equation" r:id="rId11" imgW="3936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094163"/>
                        <a:ext cx="7226300" cy="7810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3509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</a:t>
            </a:r>
            <a:endParaRPr lang="en-US" dirty="0"/>
          </a:p>
        </p:txBody>
      </p:sp>
      <p:sp>
        <p:nvSpPr>
          <p:cNvPr id="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E6FE4-73D8-4B1A-9293-15A9B8199289}" type="slidenum">
              <a:rPr lang="en-US"/>
              <a:pPr/>
              <a:t>63</a:t>
            </a:fld>
            <a:endParaRPr lang="en-US"/>
          </a:p>
        </p:txBody>
      </p:sp>
      <p:grpSp>
        <p:nvGrpSpPr>
          <p:cNvPr id="821250" name="Group 2"/>
          <p:cNvGrpSpPr>
            <a:grpSpLocks/>
          </p:cNvGrpSpPr>
          <p:nvPr/>
        </p:nvGrpSpPr>
        <p:grpSpPr bwMode="auto">
          <a:xfrm>
            <a:off x="665163" y="1143000"/>
            <a:ext cx="7716837" cy="4494213"/>
            <a:chOff x="432" y="720"/>
            <a:chExt cx="5101" cy="3119"/>
          </a:xfrm>
        </p:grpSpPr>
        <p:sp>
          <p:nvSpPr>
            <p:cNvPr id="821251" name="AutoShape 3"/>
            <p:cNvSpPr>
              <a:spLocks noChangeArrowheads="1"/>
            </p:cNvSpPr>
            <p:nvPr/>
          </p:nvSpPr>
          <p:spPr bwMode="auto">
            <a:xfrm rot="-2730640">
              <a:off x="2144" y="1903"/>
              <a:ext cx="3119" cy="753"/>
            </a:xfrm>
            <a:prstGeom prst="parallelogram">
              <a:avLst>
                <a:gd name="adj" fmla="val 10355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252" name="Group 4"/>
            <p:cNvGrpSpPr>
              <a:grpSpLocks/>
            </p:cNvGrpSpPr>
            <p:nvPr/>
          </p:nvGrpSpPr>
          <p:grpSpPr bwMode="auto">
            <a:xfrm>
              <a:off x="432" y="816"/>
              <a:ext cx="5101" cy="2640"/>
              <a:chOff x="192" y="768"/>
              <a:chExt cx="5341" cy="3120"/>
            </a:xfrm>
          </p:grpSpPr>
          <p:sp>
            <p:nvSpPr>
              <p:cNvPr id="821253" name="Line 5"/>
              <p:cNvSpPr>
                <a:spLocks noChangeShapeType="1"/>
              </p:cNvSpPr>
              <p:nvPr/>
            </p:nvSpPr>
            <p:spPr bwMode="auto">
              <a:xfrm>
                <a:off x="3360" y="960"/>
                <a:ext cx="0" cy="20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54" name="Line 6"/>
              <p:cNvSpPr>
                <a:spLocks noChangeShapeType="1"/>
              </p:cNvSpPr>
              <p:nvPr/>
            </p:nvSpPr>
            <p:spPr bwMode="auto">
              <a:xfrm>
                <a:off x="192" y="942"/>
                <a:ext cx="0" cy="20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55" name="Line 7"/>
              <p:cNvSpPr>
                <a:spLocks noChangeShapeType="1"/>
              </p:cNvSpPr>
              <p:nvPr/>
            </p:nvSpPr>
            <p:spPr bwMode="auto">
              <a:xfrm>
                <a:off x="192" y="3024"/>
                <a:ext cx="217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56" name="Freeform 8"/>
              <p:cNvSpPr>
                <a:spLocks/>
              </p:cNvSpPr>
              <p:nvPr/>
            </p:nvSpPr>
            <p:spPr bwMode="auto">
              <a:xfrm>
                <a:off x="294" y="768"/>
                <a:ext cx="2250" cy="2048"/>
              </a:xfrm>
              <a:custGeom>
                <a:avLst/>
                <a:gdLst>
                  <a:gd name="T0" fmla="*/ 0 w 4224"/>
                  <a:gd name="T1" fmla="*/ 2832 h 2832"/>
                  <a:gd name="T2" fmla="*/ 336 w 4224"/>
                  <a:gd name="T3" fmla="*/ 1824 h 2832"/>
                  <a:gd name="T4" fmla="*/ 1488 w 4224"/>
                  <a:gd name="T5" fmla="*/ 2256 h 2832"/>
                  <a:gd name="T6" fmla="*/ 1488 w 4224"/>
                  <a:gd name="T7" fmla="*/ 1584 h 2832"/>
                  <a:gd name="T8" fmla="*/ 1776 w 4224"/>
                  <a:gd name="T9" fmla="*/ 912 h 2832"/>
                  <a:gd name="T10" fmla="*/ 2112 w 4224"/>
                  <a:gd name="T11" fmla="*/ 1152 h 2832"/>
                  <a:gd name="T12" fmla="*/ 2160 w 4224"/>
                  <a:gd name="T13" fmla="*/ 960 h 2832"/>
                  <a:gd name="T14" fmla="*/ 2352 w 4224"/>
                  <a:gd name="T15" fmla="*/ 960 h 2832"/>
                  <a:gd name="T16" fmla="*/ 2400 w 4224"/>
                  <a:gd name="T17" fmla="*/ 672 h 2832"/>
                  <a:gd name="T18" fmla="*/ 2832 w 4224"/>
                  <a:gd name="T19" fmla="*/ 672 h 2832"/>
                  <a:gd name="T20" fmla="*/ 4176 w 4224"/>
                  <a:gd name="T21" fmla="*/ 768 h 2832"/>
                  <a:gd name="T22" fmla="*/ 3120 w 4224"/>
                  <a:gd name="T23" fmla="*/ 0 h 2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24" h="2832">
                    <a:moveTo>
                      <a:pt x="0" y="2832"/>
                    </a:moveTo>
                    <a:cubicBezTo>
                      <a:pt x="44" y="2376"/>
                      <a:pt x="88" y="1920"/>
                      <a:pt x="336" y="1824"/>
                    </a:cubicBezTo>
                    <a:cubicBezTo>
                      <a:pt x="584" y="1728"/>
                      <a:pt x="1296" y="2296"/>
                      <a:pt x="1488" y="2256"/>
                    </a:cubicBezTo>
                    <a:cubicBezTo>
                      <a:pt x="1680" y="2216"/>
                      <a:pt x="1440" y="1808"/>
                      <a:pt x="1488" y="1584"/>
                    </a:cubicBezTo>
                    <a:cubicBezTo>
                      <a:pt x="1536" y="1360"/>
                      <a:pt x="1672" y="984"/>
                      <a:pt x="1776" y="912"/>
                    </a:cubicBezTo>
                    <a:cubicBezTo>
                      <a:pt x="1880" y="840"/>
                      <a:pt x="2048" y="1144"/>
                      <a:pt x="2112" y="1152"/>
                    </a:cubicBezTo>
                    <a:cubicBezTo>
                      <a:pt x="2176" y="1160"/>
                      <a:pt x="2120" y="992"/>
                      <a:pt x="2160" y="960"/>
                    </a:cubicBezTo>
                    <a:cubicBezTo>
                      <a:pt x="2200" y="928"/>
                      <a:pt x="2312" y="1008"/>
                      <a:pt x="2352" y="960"/>
                    </a:cubicBezTo>
                    <a:cubicBezTo>
                      <a:pt x="2392" y="912"/>
                      <a:pt x="2320" y="720"/>
                      <a:pt x="2400" y="672"/>
                    </a:cubicBezTo>
                    <a:cubicBezTo>
                      <a:pt x="2480" y="624"/>
                      <a:pt x="2536" y="656"/>
                      <a:pt x="2832" y="672"/>
                    </a:cubicBezTo>
                    <a:cubicBezTo>
                      <a:pt x="3128" y="688"/>
                      <a:pt x="4128" y="880"/>
                      <a:pt x="4176" y="768"/>
                    </a:cubicBezTo>
                    <a:cubicBezTo>
                      <a:pt x="4224" y="656"/>
                      <a:pt x="3296" y="128"/>
                      <a:pt x="3120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57" name="Oval 9"/>
              <p:cNvSpPr>
                <a:spLocks noChangeArrowheads="1"/>
              </p:cNvSpPr>
              <p:nvPr/>
            </p:nvSpPr>
            <p:spPr bwMode="auto">
              <a:xfrm>
                <a:off x="908" y="2260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58" name="Oval 10"/>
              <p:cNvSpPr>
                <a:spLocks noChangeArrowheads="1"/>
              </p:cNvSpPr>
              <p:nvPr/>
            </p:nvSpPr>
            <p:spPr bwMode="auto">
              <a:xfrm>
                <a:off x="1087" y="1601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59" name="Oval 11"/>
              <p:cNvSpPr>
                <a:spLocks noChangeArrowheads="1"/>
              </p:cNvSpPr>
              <p:nvPr/>
            </p:nvSpPr>
            <p:spPr bwMode="auto">
              <a:xfrm>
                <a:off x="933" y="1080"/>
                <a:ext cx="52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0" name="Oval 12"/>
              <p:cNvSpPr>
                <a:spLocks noChangeArrowheads="1"/>
              </p:cNvSpPr>
              <p:nvPr/>
            </p:nvSpPr>
            <p:spPr bwMode="auto">
              <a:xfrm>
                <a:off x="1010" y="1670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1" name="Oval 13"/>
              <p:cNvSpPr>
                <a:spLocks noChangeArrowheads="1"/>
              </p:cNvSpPr>
              <p:nvPr/>
            </p:nvSpPr>
            <p:spPr bwMode="auto">
              <a:xfrm>
                <a:off x="1164" y="1393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2" name="Oval 14"/>
              <p:cNvSpPr>
                <a:spLocks noChangeArrowheads="1"/>
              </p:cNvSpPr>
              <p:nvPr/>
            </p:nvSpPr>
            <p:spPr bwMode="auto">
              <a:xfrm>
                <a:off x="1087" y="2260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3" name="Oval 15"/>
              <p:cNvSpPr>
                <a:spLocks noChangeArrowheads="1"/>
              </p:cNvSpPr>
              <p:nvPr/>
            </p:nvSpPr>
            <p:spPr bwMode="auto">
              <a:xfrm>
                <a:off x="1394" y="1462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4" name="Oval 16"/>
              <p:cNvSpPr>
                <a:spLocks noChangeArrowheads="1"/>
              </p:cNvSpPr>
              <p:nvPr/>
            </p:nvSpPr>
            <p:spPr bwMode="auto">
              <a:xfrm>
                <a:off x="1240" y="1358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5" name="Oval 17"/>
              <p:cNvSpPr>
                <a:spLocks noChangeArrowheads="1"/>
              </p:cNvSpPr>
              <p:nvPr/>
            </p:nvSpPr>
            <p:spPr bwMode="auto">
              <a:xfrm>
                <a:off x="831" y="174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6" name="Oval 18"/>
              <p:cNvSpPr>
                <a:spLocks noChangeArrowheads="1"/>
              </p:cNvSpPr>
              <p:nvPr/>
            </p:nvSpPr>
            <p:spPr bwMode="auto">
              <a:xfrm>
                <a:off x="703" y="1775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7" name="Oval 19"/>
              <p:cNvSpPr>
                <a:spLocks noChangeArrowheads="1"/>
              </p:cNvSpPr>
              <p:nvPr/>
            </p:nvSpPr>
            <p:spPr bwMode="auto">
              <a:xfrm>
                <a:off x="550" y="1983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8" name="Oval 20"/>
              <p:cNvSpPr>
                <a:spLocks noChangeArrowheads="1"/>
              </p:cNvSpPr>
              <p:nvPr/>
            </p:nvSpPr>
            <p:spPr bwMode="auto">
              <a:xfrm>
                <a:off x="1777" y="907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69" name="Oval 21"/>
              <p:cNvSpPr>
                <a:spLocks noChangeArrowheads="1"/>
              </p:cNvSpPr>
              <p:nvPr/>
            </p:nvSpPr>
            <p:spPr bwMode="auto">
              <a:xfrm>
                <a:off x="2135" y="1254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70" name="Oval 22"/>
              <p:cNvSpPr>
                <a:spLocks noChangeArrowheads="1"/>
              </p:cNvSpPr>
              <p:nvPr/>
            </p:nvSpPr>
            <p:spPr bwMode="auto">
              <a:xfrm>
                <a:off x="1726" y="1115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71" name="Oval 23"/>
              <p:cNvSpPr>
                <a:spLocks noChangeArrowheads="1"/>
              </p:cNvSpPr>
              <p:nvPr/>
            </p:nvSpPr>
            <p:spPr bwMode="auto">
              <a:xfrm>
                <a:off x="1573" y="115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72" name="Oval 24"/>
              <p:cNvSpPr>
                <a:spLocks noChangeArrowheads="1"/>
              </p:cNvSpPr>
              <p:nvPr/>
            </p:nvSpPr>
            <p:spPr bwMode="auto">
              <a:xfrm>
                <a:off x="1854" y="1080"/>
                <a:ext cx="51" cy="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73" name="Rectangle 25"/>
              <p:cNvSpPr>
                <a:spLocks noChangeArrowheads="1"/>
              </p:cNvSpPr>
              <p:nvPr/>
            </p:nvSpPr>
            <p:spPr bwMode="auto">
              <a:xfrm>
                <a:off x="1189" y="1670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74" name="Rectangle 26"/>
              <p:cNvSpPr>
                <a:spLocks noChangeArrowheads="1"/>
              </p:cNvSpPr>
              <p:nvPr/>
            </p:nvSpPr>
            <p:spPr bwMode="auto">
              <a:xfrm>
                <a:off x="345" y="2469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75" name="Rectangle 27"/>
              <p:cNvSpPr>
                <a:spLocks noChangeArrowheads="1"/>
              </p:cNvSpPr>
              <p:nvPr/>
            </p:nvSpPr>
            <p:spPr bwMode="auto">
              <a:xfrm>
                <a:off x="1956" y="1323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76" name="Rectangle 28"/>
              <p:cNvSpPr>
                <a:spLocks noChangeArrowheads="1"/>
              </p:cNvSpPr>
              <p:nvPr/>
            </p:nvSpPr>
            <p:spPr bwMode="auto">
              <a:xfrm>
                <a:off x="1061" y="2087"/>
                <a:ext cx="103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77" name="Rectangle 29"/>
              <p:cNvSpPr>
                <a:spLocks noChangeArrowheads="1"/>
              </p:cNvSpPr>
              <p:nvPr/>
            </p:nvSpPr>
            <p:spPr bwMode="auto">
              <a:xfrm>
                <a:off x="1598" y="1323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78" name="Rectangle 30"/>
              <p:cNvSpPr>
                <a:spLocks noChangeArrowheads="1"/>
              </p:cNvSpPr>
              <p:nvPr/>
            </p:nvSpPr>
            <p:spPr bwMode="auto">
              <a:xfrm>
                <a:off x="1266" y="1462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79" name="Rectangle 31"/>
              <p:cNvSpPr>
                <a:spLocks noChangeArrowheads="1"/>
              </p:cNvSpPr>
              <p:nvPr/>
            </p:nvSpPr>
            <p:spPr bwMode="auto">
              <a:xfrm>
                <a:off x="806" y="2295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0" name="Rectangle 32"/>
              <p:cNvSpPr>
                <a:spLocks noChangeArrowheads="1"/>
              </p:cNvSpPr>
              <p:nvPr/>
            </p:nvSpPr>
            <p:spPr bwMode="auto">
              <a:xfrm>
                <a:off x="1777" y="1358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1" name="Rectangle 33"/>
              <p:cNvSpPr>
                <a:spLocks noChangeArrowheads="1"/>
              </p:cNvSpPr>
              <p:nvPr/>
            </p:nvSpPr>
            <p:spPr bwMode="auto">
              <a:xfrm>
                <a:off x="2161" y="872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2" name="Rectangle 34"/>
              <p:cNvSpPr>
                <a:spLocks noChangeArrowheads="1"/>
              </p:cNvSpPr>
              <p:nvPr/>
            </p:nvSpPr>
            <p:spPr bwMode="auto">
              <a:xfrm>
                <a:off x="1496" y="1497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3" name="Rectangle 35"/>
              <p:cNvSpPr>
                <a:spLocks noChangeArrowheads="1"/>
              </p:cNvSpPr>
              <p:nvPr/>
            </p:nvSpPr>
            <p:spPr bwMode="auto">
              <a:xfrm>
                <a:off x="2058" y="803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4" name="Rectangle 36"/>
              <p:cNvSpPr>
                <a:spLocks noChangeArrowheads="1"/>
              </p:cNvSpPr>
              <p:nvPr/>
            </p:nvSpPr>
            <p:spPr bwMode="auto">
              <a:xfrm>
                <a:off x="1138" y="1809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5" name="Rectangle 37"/>
              <p:cNvSpPr>
                <a:spLocks noChangeArrowheads="1"/>
              </p:cNvSpPr>
              <p:nvPr/>
            </p:nvSpPr>
            <p:spPr bwMode="auto">
              <a:xfrm>
                <a:off x="473" y="2156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/>
              </a:p>
            </p:txBody>
          </p:sp>
          <p:sp>
            <p:nvSpPr>
              <p:cNvPr id="821286" name="Rectangle 38"/>
              <p:cNvSpPr>
                <a:spLocks noChangeArrowheads="1"/>
              </p:cNvSpPr>
              <p:nvPr/>
            </p:nvSpPr>
            <p:spPr bwMode="auto">
              <a:xfrm>
                <a:off x="2135" y="1601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7" name="Rectangle 39"/>
              <p:cNvSpPr>
                <a:spLocks noChangeArrowheads="1"/>
              </p:cNvSpPr>
              <p:nvPr/>
            </p:nvSpPr>
            <p:spPr bwMode="auto">
              <a:xfrm>
                <a:off x="2109" y="1427"/>
                <a:ext cx="103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8" name="Rectangle 40"/>
              <p:cNvSpPr>
                <a:spLocks noChangeArrowheads="1"/>
              </p:cNvSpPr>
              <p:nvPr/>
            </p:nvSpPr>
            <p:spPr bwMode="auto">
              <a:xfrm>
                <a:off x="1010" y="2399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89" name="Rectangle 41"/>
              <p:cNvSpPr>
                <a:spLocks noChangeArrowheads="1"/>
              </p:cNvSpPr>
              <p:nvPr/>
            </p:nvSpPr>
            <p:spPr bwMode="auto">
              <a:xfrm>
                <a:off x="2391" y="1532"/>
                <a:ext cx="102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90" name="Rectangle 42"/>
              <p:cNvSpPr>
                <a:spLocks noChangeArrowheads="1"/>
              </p:cNvSpPr>
              <p:nvPr/>
            </p:nvSpPr>
            <p:spPr bwMode="auto">
              <a:xfrm>
                <a:off x="320" y="2677"/>
                <a:ext cx="102" cy="35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91" name="Text Box 43"/>
              <p:cNvSpPr txBox="1">
                <a:spLocks noChangeArrowheads="1"/>
              </p:cNvSpPr>
              <p:nvPr/>
            </p:nvSpPr>
            <p:spPr bwMode="auto">
              <a:xfrm>
                <a:off x="1152" y="2179"/>
                <a:ext cx="1039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 u="none">
                    <a:solidFill>
                      <a:srgbClr val="9900CC"/>
                    </a:solidFill>
                    <a:latin typeface="Arial Narrow" pitchFamily="34" charset="0"/>
                  </a:rPr>
                  <a:t>Weather</a:t>
                </a:r>
                <a:endParaRPr lang="en-US" sz="3200" b="1" u="none">
                  <a:latin typeface="Arial Narrow" pitchFamily="34" charset="0"/>
                </a:endParaRPr>
              </a:p>
            </p:txBody>
          </p:sp>
          <p:sp>
            <p:nvSpPr>
              <p:cNvPr id="821292" name="Text Box 44"/>
              <p:cNvSpPr txBox="1">
                <a:spLocks noChangeArrowheads="1"/>
              </p:cNvSpPr>
              <p:nvPr/>
            </p:nvSpPr>
            <p:spPr bwMode="auto">
              <a:xfrm>
                <a:off x="343" y="964"/>
                <a:ext cx="1050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 u="none">
                    <a:solidFill>
                      <a:srgbClr val="FF0000"/>
                    </a:solidFill>
                    <a:latin typeface="Arial Narrow" pitchFamily="34" charset="0"/>
                  </a:rPr>
                  <a:t>Whether</a:t>
                </a:r>
                <a:endParaRPr lang="en-US" sz="3200" b="1" u="none">
                  <a:latin typeface="Arial Narrow" pitchFamily="34" charset="0"/>
                </a:endParaRPr>
              </a:p>
            </p:txBody>
          </p:sp>
          <p:sp>
            <p:nvSpPr>
              <p:cNvPr id="821293" name="Line 45"/>
              <p:cNvSpPr>
                <a:spLocks noChangeShapeType="1"/>
              </p:cNvSpPr>
              <p:nvPr/>
            </p:nvSpPr>
            <p:spPr bwMode="auto">
              <a:xfrm>
                <a:off x="3360" y="3024"/>
                <a:ext cx="217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94" name="Line 46"/>
              <p:cNvSpPr>
                <a:spLocks noChangeShapeType="1"/>
              </p:cNvSpPr>
              <p:nvPr/>
            </p:nvSpPr>
            <p:spPr bwMode="auto">
              <a:xfrm flipH="1">
                <a:off x="2352" y="3024"/>
                <a:ext cx="1008" cy="86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95" name="Oval 47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96" name="Oval 48"/>
              <p:cNvSpPr>
                <a:spLocks noChangeArrowheads="1"/>
              </p:cNvSpPr>
              <p:nvPr/>
            </p:nvSpPr>
            <p:spPr bwMode="auto">
              <a:xfrm>
                <a:off x="4080" y="96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97" name="Oval 49"/>
              <p:cNvSpPr>
                <a:spLocks noChangeArrowheads="1"/>
              </p:cNvSpPr>
              <p:nvPr/>
            </p:nvSpPr>
            <p:spPr bwMode="auto">
              <a:xfrm>
                <a:off x="3696" y="1296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98" name="Oval 50"/>
              <p:cNvSpPr>
                <a:spLocks noChangeArrowheads="1"/>
              </p:cNvSpPr>
              <p:nvPr/>
            </p:nvSpPr>
            <p:spPr bwMode="auto">
              <a:xfrm>
                <a:off x="4224" y="1291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299" name="Oval 51"/>
              <p:cNvSpPr>
                <a:spLocks noChangeArrowheads="1"/>
              </p:cNvSpPr>
              <p:nvPr/>
            </p:nvSpPr>
            <p:spPr bwMode="auto">
              <a:xfrm>
                <a:off x="3840" y="1536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0" name="Oval 52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1" name="Oval 53"/>
              <p:cNvSpPr>
                <a:spLocks noChangeArrowheads="1"/>
              </p:cNvSpPr>
              <p:nvPr/>
            </p:nvSpPr>
            <p:spPr bwMode="auto">
              <a:xfrm>
                <a:off x="3984" y="1632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2" name="Oval 54"/>
              <p:cNvSpPr>
                <a:spLocks noChangeArrowheads="1"/>
              </p:cNvSpPr>
              <p:nvPr/>
            </p:nvSpPr>
            <p:spPr bwMode="auto">
              <a:xfrm>
                <a:off x="3024" y="2304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3" name="Oval 55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4" name="Oval 56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5" name="Oval 57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6" name="Oval 58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51" cy="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821307" name="Rectangle 59"/>
              <p:cNvSpPr>
                <a:spLocks noChangeArrowheads="1"/>
              </p:cNvSpPr>
              <p:nvPr/>
            </p:nvSpPr>
            <p:spPr bwMode="auto">
              <a:xfrm>
                <a:off x="432" y="254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08" name="Rectangle 60"/>
              <p:cNvSpPr>
                <a:spLocks noChangeArrowheads="1"/>
              </p:cNvSpPr>
              <p:nvPr/>
            </p:nvSpPr>
            <p:spPr bwMode="auto">
              <a:xfrm>
                <a:off x="4416" y="2880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09" name="Rectangle 61"/>
              <p:cNvSpPr>
                <a:spLocks noChangeArrowheads="1"/>
              </p:cNvSpPr>
              <p:nvPr/>
            </p:nvSpPr>
            <p:spPr bwMode="auto">
              <a:xfrm>
                <a:off x="4560" y="278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0" name="Rectangle 62"/>
              <p:cNvSpPr>
                <a:spLocks noChangeArrowheads="1"/>
              </p:cNvSpPr>
              <p:nvPr/>
            </p:nvSpPr>
            <p:spPr bwMode="auto">
              <a:xfrm>
                <a:off x="4608" y="307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1" name="Rectangle 63"/>
              <p:cNvSpPr>
                <a:spLocks noChangeArrowheads="1"/>
              </p:cNvSpPr>
              <p:nvPr/>
            </p:nvSpPr>
            <p:spPr bwMode="auto">
              <a:xfrm>
                <a:off x="3792" y="302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2" name="Rectangle 64"/>
              <p:cNvSpPr>
                <a:spLocks noChangeArrowheads="1"/>
              </p:cNvSpPr>
              <p:nvPr/>
            </p:nvSpPr>
            <p:spPr bwMode="auto">
              <a:xfrm>
                <a:off x="4176" y="278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3" name="Rectangle 65"/>
              <p:cNvSpPr>
                <a:spLocks noChangeArrowheads="1"/>
              </p:cNvSpPr>
              <p:nvPr/>
            </p:nvSpPr>
            <p:spPr bwMode="auto">
              <a:xfrm>
                <a:off x="4896" y="3360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4" name="Rectangle 66"/>
              <p:cNvSpPr>
                <a:spLocks noChangeArrowheads="1"/>
              </p:cNvSpPr>
              <p:nvPr/>
            </p:nvSpPr>
            <p:spPr bwMode="auto">
              <a:xfrm>
                <a:off x="4128" y="326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5" name="Rectangle 67"/>
              <p:cNvSpPr>
                <a:spLocks noChangeArrowheads="1"/>
              </p:cNvSpPr>
              <p:nvPr/>
            </p:nvSpPr>
            <p:spPr bwMode="auto">
              <a:xfrm>
                <a:off x="4608" y="259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6" name="Rectangle 68"/>
              <p:cNvSpPr>
                <a:spLocks noChangeArrowheads="1"/>
              </p:cNvSpPr>
              <p:nvPr/>
            </p:nvSpPr>
            <p:spPr bwMode="auto">
              <a:xfrm>
                <a:off x="4320" y="3456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7" name="Rectangle 69"/>
              <p:cNvSpPr>
                <a:spLocks noChangeArrowheads="1"/>
              </p:cNvSpPr>
              <p:nvPr/>
            </p:nvSpPr>
            <p:spPr bwMode="auto">
              <a:xfrm>
                <a:off x="3840" y="355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8" name="Rectangle 70"/>
              <p:cNvSpPr>
                <a:spLocks noChangeArrowheads="1"/>
              </p:cNvSpPr>
              <p:nvPr/>
            </p:nvSpPr>
            <p:spPr bwMode="auto">
              <a:xfrm>
                <a:off x="4512" y="331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19" name="Rectangle 71"/>
              <p:cNvSpPr>
                <a:spLocks noChangeArrowheads="1"/>
              </p:cNvSpPr>
              <p:nvPr/>
            </p:nvSpPr>
            <p:spPr bwMode="auto">
              <a:xfrm>
                <a:off x="3840" y="3264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20" name="Rectangle 72"/>
              <p:cNvSpPr>
                <a:spLocks noChangeArrowheads="1"/>
              </p:cNvSpPr>
              <p:nvPr/>
            </p:nvSpPr>
            <p:spPr bwMode="auto">
              <a:xfrm>
                <a:off x="4032" y="379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21" name="Rectangle 73"/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22" name="Rectangle 74"/>
              <p:cNvSpPr>
                <a:spLocks noChangeArrowheads="1"/>
              </p:cNvSpPr>
              <p:nvPr/>
            </p:nvSpPr>
            <p:spPr bwMode="auto">
              <a:xfrm>
                <a:off x="3408" y="3600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23" name="Rectangle 75"/>
              <p:cNvSpPr>
                <a:spLocks noChangeArrowheads="1"/>
              </p:cNvSpPr>
              <p:nvPr/>
            </p:nvSpPr>
            <p:spPr bwMode="auto">
              <a:xfrm>
                <a:off x="3504" y="3696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24" name="Rectangle 76"/>
              <p:cNvSpPr>
                <a:spLocks noChangeArrowheads="1"/>
              </p:cNvSpPr>
              <p:nvPr/>
            </p:nvSpPr>
            <p:spPr bwMode="auto">
              <a:xfrm>
                <a:off x="3600" y="3792"/>
                <a:ext cx="103" cy="34"/>
              </a:xfrm>
              <a:prstGeom prst="rect">
                <a:avLst/>
              </a:prstGeom>
              <a:solidFill>
                <a:srgbClr val="99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21325" name="Object 77"/>
          <p:cNvGraphicFramePr>
            <a:graphicFrameLocks noChangeAspect="1"/>
          </p:cNvGraphicFramePr>
          <p:nvPr/>
        </p:nvGraphicFramePr>
        <p:xfrm>
          <a:off x="533400" y="5815013"/>
          <a:ext cx="33528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4" imgW="1688760" imgH="228600" progId="Equation.3">
                  <p:embed/>
                </p:oleObj>
              </mc:Choice>
              <mc:Fallback>
                <p:oleObj name="Equation" r:id="rId4" imgW="1688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15013"/>
                        <a:ext cx="33528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326" name="Object 78"/>
          <p:cNvGraphicFramePr>
            <a:graphicFrameLocks noChangeAspect="1"/>
          </p:cNvGraphicFramePr>
          <p:nvPr/>
        </p:nvGraphicFramePr>
        <p:xfrm>
          <a:off x="5237163" y="5815013"/>
          <a:ext cx="156368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6" imgW="787320" imgH="228600" progId="Equation.3">
                  <p:embed/>
                </p:oleObj>
              </mc:Choice>
              <mc:Fallback>
                <p:oleObj name="Equation" r:id="rId6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5815013"/>
                        <a:ext cx="156368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27" name="Text Box 79"/>
          <p:cNvSpPr txBox="1">
            <a:spLocks noChangeArrowheads="1"/>
          </p:cNvSpPr>
          <p:nvPr/>
        </p:nvSpPr>
        <p:spPr bwMode="auto">
          <a:xfrm>
            <a:off x="2615834" y="5193834"/>
            <a:ext cx="6339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u="none" dirty="0">
                <a:latin typeface="+mj-lt"/>
              </a:rPr>
              <a:t>New discriminator in functionally simpler</a:t>
            </a:r>
          </a:p>
        </p:txBody>
      </p:sp>
      <p:sp>
        <p:nvSpPr>
          <p:cNvPr id="821328" name="Rectangle 80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3600" b="1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7821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data linearly separable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9" name="Picture 8" descr="Circ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25" y="1417638"/>
            <a:ext cx="5225145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0170" y="5346188"/>
            <a:ext cx="4477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none" dirty="0" smtClean="0"/>
              <a:t>f(</a:t>
            </a:r>
            <a:r>
              <a:rPr lang="en-US" sz="3200" b="1" u="none" dirty="0" smtClean="0"/>
              <a:t>x</a:t>
            </a:r>
            <a:r>
              <a:rPr lang="en-US" sz="3200" u="none" dirty="0" smtClean="0"/>
              <a:t>) = 1 iff  x</a:t>
            </a:r>
            <a:r>
              <a:rPr lang="en-US" sz="3200" u="none" baseline="-25000" dirty="0" smtClean="0"/>
              <a:t>1</a:t>
            </a:r>
            <a:r>
              <a:rPr lang="en-US" sz="3200" u="none" baseline="30000" dirty="0" smtClean="0"/>
              <a:t>2</a:t>
            </a:r>
            <a:r>
              <a:rPr lang="en-US" sz="3200" u="none" dirty="0" smtClean="0"/>
              <a:t> + x</a:t>
            </a:r>
            <a:r>
              <a:rPr lang="en-US" sz="3200" u="none" baseline="-25000" dirty="0" smtClean="0"/>
              <a:t>2</a:t>
            </a:r>
            <a:r>
              <a:rPr lang="en-US" sz="3200" u="none" baseline="30000" dirty="0" smtClean="0"/>
              <a:t>2</a:t>
            </a:r>
            <a:r>
              <a:rPr lang="en-US" sz="3200" u="none" dirty="0" smtClean="0"/>
              <a:t>  ≤  1</a:t>
            </a:r>
            <a:endParaRPr lang="en-US" sz="3200" u="none" dirty="0"/>
          </a:p>
        </p:txBody>
      </p:sp>
    </p:spTree>
    <p:extLst>
      <p:ext uri="{BB962C8B-B14F-4D97-AF65-F5344CB8AC3E}">
        <p14:creationId xmlns:p14="http://schemas.microsoft.com/office/powerpoint/2010/main" val="9839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ne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25" y="1417638"/>
            <a:ext cx="5225145" cy="3657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data linearly separable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5626" y="5112603"/>
            <a:ext cx="654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smtClean="0">
                <a:latin typeface="+mn-lt"/>
              </a:rPr>
              <a:t>Transform data: </a:t>
            </a:r>
            <a:r>
              <a:rPr lang="en-US" sz="2400" b="1" u="none" dirty="0" smtClean="0">
                <a:latin typeface="+mn-lt"/>
              </a:rPr>
              <a:t>x = </a:t>
            </a:r>
            <a:r>
              <a:rPr lang="en-US" sz="2400" u="none" dirty="0" smtClean="0">
                <a:latin typeface="+mn-lt"/>
              </a:rPr>
              <a:t>(x</a:t>
            </a:r>
            <a:r>
              <a:rPr lang="en-US" sz="2400" u="none" baseline="-25000" dirty="0" smtClean="0">
                <a:latin typeface="+mn-lt"/>
              </a:rPr>
              <a:t>1</a:t>
            </a:r>
            <a:r>
              <a:rPr lang="en-US" sz="2400" u="none" dirty="0" smtClean="0">
                <a:latin typeface="+mn-lt"/>
              </a:rPr>
              <a:t>, x</a:t>
            </a:r>
            <a:r>
              <a:rPr lang="en-US" sz="2400" u="none" baseline="-25000" dirty="0" smtClean="0">
                <a:latin typeface="+mn-lt"/>
              </a:rPr>
              <a:t>2</a:t>
            </a:r>
            <a:r>
              <a:rPr lang="en-US" sz="2400" u="none" baseline="30000" dirty="0" smtClean="0">
                <a:latin typeface="+mn-lt"/>
              </a:rPr>
              <a:t> </a:t>
            </a:r>
            <a:r>
              <a:rPr lang="en-US" sz="2400" u="none" dirty="0" smtClean="0">
                <a:latin typeface="+mn-lt"/>
              </a:rPr>
              <a:t>)  =&gt; </a:t>
            </a:r>
            <a:r>
              <a:rPr lang="en-US" sz="2400" b="1" u="none" dirty="0" smtClean="0">
                <a:latin typeface="+mn-lt"/>
              </a:rPr>
              <a:t>x’ </a:t>
            </a:r>
            <a:r>
              <a:rPr lang="en-US" sz="2400" b="1" u="none" dirty="0">
                <a:latin typeface="+mn-lt"/>
              </a:rPr>
              <a:t>= </a:t>
            </a:r>
            <a:r>
              <a:rPr lang="en-US" sz="2400" u="none" dirty="0">
                <a:latin typeface="+mn-lt"/>
              </a:rPr>
              <a:t>(</a:t>
            </a:r>
            <a:r>
              <a:rPr lang="en-US" sz="2400" u="none" dirty="0" smtClean="0">
                <a:latin typeface="+mn-lt"/>
              </a:rPr>
              <a:t>x</a:t>
            </a:r>
            <a:r>
              <a:rPr lang="en-US" sz="2400" u="none" baseline="-25000" dirty="0" smtClean="0">
                <a:latin typeface="+mn-lt"/>
              </a:rPr>
              <a:t>1</a:t>
            </a:r>
            <a:r>
              <a:rPr lang="en-US" sz="2400" u="none" baseline="30000" dirty="0">
                <a:latin typeface="+mn-lt"/>
              </a:rPr>
              <a:t>2</a:t>
            </a:r>
            <a:r>
              <a:rPr lang="en-US" sz="2400" u="none" dirty="0" smtClean="0">
                <a:latin typeface="+mn-lt"/>
              </a:rPr>
              <a:t>, x</a:t>
            </a:r>
            <a:r>
              <a:rPr lang="en-US" sz="2400" u="none" baseline="-25000" dirty="0" smtClean="0">
                <a:latin typeface="+mn-lt"/>
              </a:rPr>
              <a:t>2</a:t>
            </a:r>
            <a:r>
              <a:rPr lang="en-US" sz="2400" u="none" baseline="30000" dirty="0">
                <a:latin typeface="+mn-lt"/>
              </a:rPr>
              <a:t>2</a:t>
            </a:r>
            <a:r>
              <a:rPr lang="en-US" sz="2400" u="none" baseline="30000" dirty="0" smtClean="0">
                <a:latin typeface="+mn-lt"/>
              </a:rPr>
              <a:t> </a:t>
            </a:r>
            <a:r>
              <a:rPr lang="en-US" sz="2400" u="none" dirty="0">
                <a:latin typeface="+mn-lt"/>
              </a:rPr>
              <a:t>) </a:t>
            </a:r>
            <a:endParaRPr lang="en-US" sz="2400" b="1" u="none" dirty="0" smtClean="0">
              <a:latin typeface="+mn-lt"/>
            </a:endParaRPr>
          </a:p>
          <a:p>
            <a:r>
              <a:rPr lang="en-US" sz="2400" u="none" dirty="0" smtClean="0">
                <a:latin typeface="+mn-lt"/>
              </a:rPr>
              <a:t>f(</a:t>
            </a:r>
            <a:r>
              <a:rPr lang="en-US" sz="2400" b="1" u="none" dirty="0" smtClean="0">
                <a:latin typeface="+mn-lt"/>
              </a:rPr>
              <a:t>x’</a:t>
            </a:r>
            <a:r>
              <a:rPr lang="en-US" sz="2400" u="none" dirty="0" smtClean="0">
                <a:latin typeface="+mn-lt"/>
              </a:rPr>
              <a:t>) = 1 iff  x’</a:t>
            </a:r>
            <a:r>
              <a:rPr lang="en-US" sz="2400" u="none" baseline="-25000" dirty="0" smtClean="0">
                <a:latin typeface="+mn-lt"/>
              </a:rPr>
              <a:t>1</a:t>
            </a:r>
            <a:r>
              <a:rPr lang="en-US" sz="2400" u="none" dirty="0" smtClean="0">
                <a:latin typeface="+mn-lt"/>
              </a:rPr>
              <a:t> + x’</a:t>
            </a:r>
            <a:r>
              <a:rPr lang="en-US" sz="2400" u="none" baseline="-25000" dirty="0" smtClean="0">
                <a:latin typeface="+mn-lt"/>
              </a:rPr>
              <a:t>2</a:t>
            </a:r>
            <a:r>
              <a:rPr lang="en-US" sz="2400" u="none" dirty="0" smtClean="0">
                <a:latin typeface="+mn-lt"/>
              </a:rPr>
              <a:t>  ≤  1</a:t>
            </a:r>
            <a:endParaRPr lang="en-US" sz="2400" u="none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76" y="1219200"/>
            <a:ext cx="3377724" cy="1237262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SzPct val="75000"/>
              <a:buBlip>
                <a:blip r:embed="rId3"/>
              </a:buBlip>
            </a:pPr>
            <a:r>
              <a:rPr lang="en-US" sz="1800" u="none" dirty="0" smtClean="0">
                <a:latin typeface="+mn-lt"/>
              </a:rPr>
              <a:t>In order to deal with this, we introduce two new concepts: </a:t>
            </a:r>
          </a:p>
          <a:p>
            <a:pPr marL="800100" lvl="1" indent="-342900" eaLnBrk="1" hangingPunct="1">
              <a:spcBef>
                <a:spcPct val="20000"/>
              </a:spcBef>
              <a:buSzPct val="75000"/>
              <a:buBlip>
                <a:blip r:embed="rId3"/>
              </a:buBlip>
            </a:pPr>
            <a:r>
              <a:rPr lang="en-US" sz="1600" u="none" dirty="0" smtClean="0">
                <a:latin typeface="+mn-lt"/>
              </a:rPr>
              <a:t>Dual Representation</a:t>
            </a:r>
          </a:p>
          <a:p>
            <a:pPr marL="800100" lvl="1" indent="-342900" eaLnBrk="1" hangingPunct="1">
              <a:spcBef>
                <a:spcPct val="20000"/>
              </a:spcBef>
              <a:buSzPct val="75000"/>
              <a:buBlip>
                <a:blip r:embed="rId3"/>
              </a:buBlip>
            </a:pPr>
            <a:r>
              <a:rPr lang="en-US" sz="1600" u="none" dirty="0" smtClean="0">
                <a:latin typeface="+mn-lt"/>
              </a:rPr>
              <a:t>Kernel (&amp; the kernel trick)</a:t>
            </a:r>
            <a:endParaRPr lang="en-US" sz="16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0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295400"/>
            <a:ext cx="7391400" cy="1219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Kernels – General Conditions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371600"/>
            <a:ext cx="7391400" cy="4525963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Kernel Trick: </a:t>
            </a:r>
            <a:r>
              <a:rPr lang="en-US" sz="1800" dirty="0" smtClean="0"/>
              <a:t>You </a:t>
            </a:r>
            <a:r>
              <a:rPr lang="en-US" sz="1800" dirty="0"/>
              <a:t>want to work with degree 2 polynomial features, </a:t>
            </a:r>
            <a:r>
              <a:rPr lang="en-US" sz="1800" dirty="0" smtClean="0">
                <a:latin typeface="cmmi10"/>
              </a:rPr>
              <a:t>Á</a:t>
            </a:r>
            <a:r>
              <a:rPr lang="en-US" sz="1800" dirty="0" smtClean="0"/>
              <a:t>(x</a:t>
            </a:r>
            <a:r>
              <a:rPr lang="en-US" sz="1800" dirty="0"/>
              <a:t>). Then, your dot product will be in a space of dimensionality </a:t>
            </a:r>
            <a:r>
              <a:rPr lang="en-US" sz="1800" dirty="0">
                <a:solidFill>
                  <a:srgbClr val="FF0000"/>
                </a:solidFill>
              </a:rPr>
              <a:t>n(n+1)/2</a:t>
            </a:r>
            <a:r>
              <a:rPr lang="en-US" sz="1800" dirty="0"/>
              <a:t>. The kernel trick allows you to save and compute dot products in an </a:t>
            </a:r>
            <a:r>
              <a:rPr lang="en-US" sz="1800" dirty="0">
                <a:solidFill>
                  <a:srgbClr val="FF0000"/>
                </a:solidFill>
              </a:rPr>
              <a:t>n </a:t>
            </a:r>
            <a:r>
              <a:rPr lang="en-US" sz="1800" dirty="0"/>
              <a:t>dimensional space. </a:t>
            </a:r>
            <a:r>
              <a:rPr lang="en-US" sz="1800" baseline="30000" dirty="0"/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Can we use any K(.,.)? 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function K(</a:t>
            </a:r>
            <a:r>
              <a:rPr lang="en-US" sz="1600" dirty="0" err="1"/>
              <a:t>x,z</a:t>
            </a:r>
            <a:r>
              <a:rPr lang="en-US" sz="1600" dirty="0"/>
              <a:t>) is a valid kernel </a:t>
            </a:r>
            <a:r>
              <a:rPr lang="en-US" sz="1600" dirty="0">
                <a:solidFill>
                  <a:srgbClr val="FF0000"/>
                </a:solidFill>
              </a:rPr>
              <a:t>if</a:t>
            </a:r>
            <a:r>
              <a:rPr lang="en-US" sz="1600" dirty="0"/>
              <a:t> it corresponds to an inner product in some (perhaps </a:t>
            </a:r>
            <a:r>
              <a:rPr lang="en-US" sz="1600" dirty="0" smtClean="0"/>
              <a:t>infinite dimensional</a:t>
            </a:r>
            <a:r>
              <a:rPr lang="en-US" sz="1600" dirty="0"/>
              <a:t>) feature space. </a:t>
            </a:r>
          </a:p>
          <a:p>
            <a:r>
              <a:rPr lang="en-US" sz="2000" dirty="0"/>
              <a:t>Take </a:t>
            </a: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quadratic kernel: </a:t>
            </a:r>
            <a:r>
              <a:rPr lang="en-US" sz="2000" dirty="0" smtClean="0"/>
              <a:t>k(</a:t>
            </a:r>
            <a:r>
              <a:rPr lang="en-US" sz="2000" dirty="0" err="1" smtClean="0"/>
              <a:t>x,z</a:t>
            </a:r>
            <a:r>
              <a:rPr lang="en-US" sz="2000" dirty="0"/>
              <a:t>) = (</a:t>
            </a:r>
            <a:r>
              <a:rPr lang="en-US" sz="2000" dirty="0" err="1" smtClean="0">
                <a:latin typeface="Calibri"/>
              </a:rPr>
              <a:t>x</a:t>
            </a:r>
            <a:r>
              <a:rPr lang="en-US" sz="2000" baseline="30000" dirty="0" err="1" smtClean="0">
                <a:latin typeface="Calibri"/>
              </a:rPr>
              <a:t>T</a:t>
            </a:r>
            <a:r>
              <a:rPr lang="en-US" sz="2000" dirty="0" err="1" smtClean="0">
                <a:latin typeface="Calibri"/>
              </a:rPr>
              <a:t>z</a:t>
            </a:r>
            <a:r>
              <a:rPr lang="en-US" sz="2000" dirty="0" smtClean="0">
                <a:latin typeface="Calibri"/>
              </a:rPr>
              <a:t>)</a:t>
            </a:r>
            <a:r>
              <a:rPr lang="en-US" sz="2000" baseline="30000" dirty="0" smtClean="0">
                <a:latin typeface="Calibri"/>
              </a:rPr>
              <a:t>2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Example: Direct construction  (2 dimensional, for simplicity): </a:t>
            </a:r>
          </a:p>
          <a:p>
            <a:r>
              <a:rPr lang="en-US" sz="2000" b="1" dirty="0" smtClean="0"/>
              <a:t>K(</a:t>
            </a:r>
            <a:r>
              <a:rPr lang="en-US" sz="2000" b="1" dirty="0" err="1" smtClean="0"/>
              <a:t>x,z</a:t>
            </a:r>
            <a:r>
              <a:rPr lang="en-US" sz="2000" b="1" dirty="0"/>
              <a:t>) = (x</a:t>
            </a:r>
            <a:r>
              <a:rPr lang="en-US" sz="2000" b="1" baseline="-25000" dirty="0"/>
              <a:t>1</a:t>
            </a:r>
            <a:r>
              <a:rPr lang="en-US" sz="2000" b="1" dirty="0"/>
              <a:t> z</a:t>
            </a:r>
            <a:r>
              <a:rPr lang="en-US" sz="2000" b="1" baseline="-25000" dirty="0"/>
              <a:t>1</a:t>
            </a:r>
            <a:r>
              <a:rPr lang="en-US" sz="2000" b="1" dirty="0"/>
              <a:t> + x</a:t>
            </a:r>
            <a:r>
              <a:rPr lang="en-US" sz="2000" b="1" baseline="-25000" dirty="0"/>
              <a:t>2</a:t>
            </a:r>
            <a:r>
              <a:rPr lang="en-US" sz="2000" b="1" dirty="0"/>
              <a:t> z</a:t>
            </a:r>
            <a:r>
              <a:rPr lang="en-US" sz="2000" b="1" baseline="-25000" dirty="0"/>
              <a:t>2</a:t>
            </a:r>
            <a:r>
              <a:rPr lang="en-US" sz="2000" b="1" dirty="0"/>
              <a:t>)</a:t>
            </a:r>
            <a:r>
              <a:rPr lang="en-US" sz="2000" b="1" baseline="30000" dirty="0"/>
              <a:t>2</a:t>
            </a:r>
            <a:r>
              <a:rPr lang="en-US" sz="2000" b="1" dirty="0"/>
              <a:t> = x</a:t>
            </a:r>
            <a:r>
              <a:rPr lang="en-US" sz="2000" b="1" baseline="-25000" dirty="0"/>
              <a:t>1</a:t>
            </a:r>
            <a:r>
              <a:rPr lang="en-US" sz="2000" b="1" baseline="15000" dirty="0"/>
              <a:t>2</a:t>
            </a:r>
            <a:r>
              <a:rPr lang="en-US" sz="2000" b="1" dirty="0"/>
              <a:t> z</a:t>
            </a:r>
            <a:r>
              <a:rPr lang="en-US" sz="2000" b="1" baseline="-25000" dirty="0"/>
              <a:t>1</a:t>
            </a:r>
            <a:r>
              <a:rPr lang="en-US" sz="2000" b="1" baseline="15000" dirty="0"/>
              <a:t>2</a:t>
            </a:r>
            <a:r>
              <a:rPr lang="en-US" sz="2000" b="1" dirty="0"/>
              <a:t> +2x</a:t>
            </a:r>
            <a:r>
              <a:rPr lang="en-US" sz="2000" b="1" baseline="-25000" dirty="0"/>
              <a:t>1</a:t>
            </a:r>
            <a:r>
              <a:rPr lang="en-US" sz="2000" b="1" dirty="0"/>
              <a:t> z</a:t>
            </a:r>
            <a:r>
              <a:rPr lang="en-US" sz="2000" b="1" baseline="-25000" dirty="0"/>
              <a:t>1</a:t>
            </a:r>
            <a:r>
              <a:rPr lang="en-US" sz="2000" b="1" dirty="0"/>
              <a:t> x</a:t>
            </a:r>
            <a:r>
              <a:rPr lang="en-US" sz="2000" b="1" baseline="-25000" dirty="0"/>
              <a:t>2</a:t>
            </a:r>
            <a:r>
              <a:rPr lang="en-US" sz="2000" b="1" dirty="0"/>
              <a:t> z</a:t>
            </a:r>
            <a:r>
              <a:rPr lang="en-US" sz="2000" b="1" baseline="-25000" dirty="0"/>
              <a:t>2</a:t>
            </a:r>
            <a:r>
              <a:rPr lang="en-US" sz="2000" b="1" dirty="0"/>
              <a:t> + x</a:t>
            </a:r>
            <a:r>
              <a:rPr lang="en-US" sz="2000" b="1" baseline="-25000" dirty="0"/>
              <a:t>2</a:t>
            </a:r>
            <a:r>
              <a:rPr lang="en-US" sz="2000" b="1" baseline="15000" dirty="0"/>
              <a:t>2</a:t>
            </a:r>
            <a:r>
              <a:rPr lang="en-US" sz="2000" b="1" dirty="0"/>
              <a:t> z</a:t>
            </a:r>
            <a:r>
              <a:rPr lang="en-US" sz="2000" b="1" baseline="-25000" dirty="0"/>
              <a:t>2</a:t>
            </a:r>
            <a:r>
              <a:rPr lang="en-US" sz="2000" b="1" baseline="15000" dirty="0"/>
              <a:t>2</a:t>
            </a:r>
            <a:r>
              <a:rPr lang="en-US" sz="2000" b="1" dirty="0"/>
              <a:t> 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b="1" dirty="0"/>
              <a:t>               = (x</a:t>
            </a:r>
            <a:r>
              <a:rPr lang="en-US" sz="2000" b="1" baseline="-25000" dirty="0"/>
              <a:t>1</a:t>
            </a:r>
            <a:r>
              <a:rPr lang="en-US" sz="2000" b="1" baseline="15000" dirty="0"/>
              <a:t>2</a:t>
            </a:r>
            <a:r>
              <a:rPr lang="en-US" sz="2000" b="1" dirty="0"/>
              <a:t>, </a:t>
            </a:r>
            <a:r>
              <a:rPr lang="en-US" sz="2000" b="1" dirty="0" err="1"/>
              <a:t>sqrt</a:t>
            </a:r>
            <a:r>
              <a:rPr lang="en-US" sz="2000" b="1" dirty="0"/>
              <a:t>{2} x</a:t>
            </a:r>
            <a:r>
              <a:rPr lang="en-US" sz="2000" b="1" baseline="-25000" dirty="0"/>
              <a:t>1</a:t>
            </a:r>
            <a:r>
              <a:rPr lang="en-US" sz="2000" b="1" dirty="0"/>
              <a:t>x</a:t>
            </a:r>
            <a:r>
              <a:rPr lang="en-US" sz="2000" b="1" baseline="-25000" dirty="0"/>
              <a:t>2</a:t>
            </a:r>
            <a:r>
              <a:rPr lang="en-US" sz="2000" b="1" dirty="0"/>
              <a:t>, x</a:t>
            </a:r>
            <a:r>
              <a:rPr lang="en-US" sz="2000" b="1" baseline="-25000" dirty="0"/>
              <a:t>2</a:t>
            </a:r>
            <a:r>
              <a:rPr lang="en-US" sz="2000" b="1" baseline="15000" dirty="0"/>
              <a:t>2</a:t>
            </a:r>
            <a:r>
              <a:rPr lang="en-US" sz="2000" b="1" dirty="0"/>
              <a:t>) (z</a:t>
            </a:r>
            <a:r>
              <a:rPr lang="en-US" sz="2000" b="1" baseline="-25000" dirty="0"/>
              <a:t>1</a:t>
            </a:r>
            <a:r>
              <a:rPr lang="en-US" sz="2000" b="1" baseline="15000" dirty="0"/>
              <a:t>2</a:t>
            </a:r>
            <a:r>
              <a:rPr lang="en-US" sz="2000" b="1" dirty="0"/>
              <a:t>, </a:t>
            </a:r>
            <a:r>
              <a:rPr lang="en-US" sz="2000" b="1" dirty="0" err="1" smtClean="0"/>
              <a:t>sqrt</a:t>
            </a:r>
            <a:r>
              <a:rPr lang="en-US" sz="2000" b="1" dirty="0" smtClean="0"/>
              <a:t>{2</a:t>
            </a:r>
            <a:r>
              <a:rPr lang="en-US" sz="2000" b="1" dirty="0"/>
              <a:t>} z</a:t>
            </a:r>
            <a:r>
              <a:rPr lang="en-US" sz="2000" b="1" baseline="-25000" dirty="0"/>
              <a:t>1</a:t>
            </a:r>
            <a:r>
              <a:rPr lang="en-US" sz="2000" b="1" dirty="0"/>
              <a:t>z</a:t>
            </a:r>
            <a:r>
              <a:rPr lang="en-US" sz="2000" b="1" baseline="-25000" dirty="0"/>
              <a:t>2</a:t>
            </a:r>
            <a:r>
              <a:rPr lang="en-US" sz="2000" b="1" dirty="0"/>
              <a:t>, z</a:t>
            </a:r>
            <a:r>
              <a:rPr lang="en-US" sz="2000" b="1" baseline="-25000" dirty="0"/>
              <a:t>2</a:t>
            </a:r>
            <a:r>
              <a:rPr lang="en-US" sz="2000" b="1" baseline="15000" dirty="0"/>
              <a:t>2</a:t>
            </a:r>
            <a:r>
              <a:rPr lang="en-US" sz="2000" b="1" dirty="0"/>
              <a:t>)  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b="1" dirty="0"/>
              <a:t>               = </a:t>
            </a:r>
            <a:r>
              <a:rPr lang="en-US" sz="2000" b="1" dirty="0" smtClean="0">
                <a:latin typeface="cmmi10"/>
              </a:rPr>
              <a:t>©</a:t>
            </a:r>
            <a:r>
              <a:rPr lang="en-US" sz="2000" b="1" dirty="0" smtClean="0"/>
              <a:t>(x)</a:t>
            </a:r>
            <a:r>
              <a:rPr lang="en-US" sz="2000" b="1" baseline="30000" dirty="0" smtClean="0"/>
              <a:t>T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cmmi10"/>
              </a:rPr>
              <a:t>©</a:t>
            </a:r>
            <a:r>
              <a:rPr lang="en-US" sz="2000" b="1" dirty="0" smtClean="0"/>
              <a:t>(z) </a:t>
            </a:r>
            <a:r>
              <a:rPr lang="en-US" sz="2000" b="1" dirty="0" smtClean="0">
                <a:sym typeface="Wingdings" panose="05000000000000000000" pitchFamily="2" charset="2"/>
              </a:rPr>
              <a:t> A dot product in an expanded space.</a:t>
            </a:r>
            <a:endParaRPr lang="en-US" sz="2000" b="1" dirty="0" smtClean="0"/>
          </a:p>
          <a:p>
            <a:pPr eaLnBrk="0" hangingPunct="0">
              <a:lnSpc>
                <a:spcPct val="110000"/>
              </a:lnSpc>
            </a:pPr>
            <a:r>
              <a:rPr lang="en-US" sz="1800" dirty="0" smtClean="0"/>
              <a:t>It is not necessary to explicitly show the feature function </a:t>
            </a:r>
            <a:r>
              <a:rPr lang="en-US" sz="1800" dirty="0" smtClean="0">
                <a:latin typeface="cmmi10"/>
              </a:rPr>
              <a:t>Á</a:t>
            </a:r>
            <a:r>
              <a:rPr lang="en-US" sz="1800" dirty="0" smtClean="0"/>
              <a:t>.</a:t>
            </a:r>
          </a:p>
          <a:p>
            <a:pPr eaLnBrk="0" hangingPunct="0">
              <a:lnSpc>
                <a:spcPct val="110000"/>
              </a:lnSpc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General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condition: </a:t>
            </a:r>
            <a:r>
              <a:rPr lang="en-US" sz="1800" dirty="0"/>
              <a:t>construct the Gram matrix {</a:t>
            </a:r>
            <a:r>
              <a:rPr lang="en-US" sz="1800" dirty="0" smtClean="0">
                <a:latin typeface="Calibri"/>
              </a:rPr>
              <a:t>k(x</a:t>
            </a:r>
            <a:r>
              <a:rPr lang="en-US" sz="1800" baseline="-25000" dirty="0" smtClean="0">
                <a:latin typeface="Calibri"/>
              </a:rPr>
              <a:t>i</a:t>
            </a:r>
            <a:r>
              <a:rPr lang="en-US" sz="1800" dirty="0" smtClean="0">
                <a:latin typeface="Calibri"/>
              </a:rPr>
              <a:t> ,</a:t>
            </a:r>
            <a:r>
              <a:rPr lang="en-US" sz="1800" dirty="0" err="1" smtClean="0">
                <a:latin typeface="Calibri"/>
              </a:rPr>
              <a:t>z</a:t>
            </a:r>
            <a:r>
              <a:rPr lang="en-US" sz="1800" baseline="-25000" dirty="0" err="1" smtClean="0">
                <a:latin typeface="Calibri"/>
              </a:rPr>
              <a:t>j</a:t>
            </a:r>
            <a:r>
              <a:rPr lang="en-US" sz="1800" dirty="0" smtClean="0"/>
              <a:t>)}; </a:t>
            </a:r>
            <a:r>
              <a:rPr lang="en-US" sz="1800" dirty="0"/>
              <a:t>check that it’s positive </a:t>
            </a:r>
            <a:r>
              <a:rPr lang="en-US" sz="1800" dirty="0" smtClean="0"/>
              <a:t>semi definite.  </a:t>
            </a:r>
            <a:endParaRPr lang="en-US" sz="1800" dirty="0"/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Kernel: Example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0113967-CDEE-4E13-AB66-09108F4EB24B}" type="slidenum">
              <a:rPr lang="en-US"/>
              <a:pPr>
                <a:defRPr/>
              </a:pPr>
              <a:t>66</a:t>
            </a:fld>
            <a:endParaRPr lang="en-US"/>
          </a:p>
        </p:txBody>
      </p:sp>
      <p:pic>
        <p:nvPicPr>
          <p:cNvPr id="8" name="Picture 7" descr="Circ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179" y="-228600"/>
            <a:ext cx="2460627" cy="17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006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</a:t>
            </a:r>
            <a:r>
              <a:rPr lang="en-US" dirty="0" smtClean="0"/>
              <a:t>Luck   </a:t>
            </a:r>
            <a:r>
              <a:rPr lang="en-US" dirty="0" smtClean="0">
                <a:sym typeface="Wingdings" panose="05000000000000000000" pitchFamily="2" charset="2"/>
              </a:rPr>
              <a:t>   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 set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4405-FAE2-4B6D-A4AF-E451AB10C8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 </a:t>
            </a:r>
          </a:p>
          <a:p>
            <a:pPr lvl="1"/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8221612" cy="472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196615"/>
            <a:ext cx="7924800" cy="36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 set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4405-FAE2-4B6D-A4AF-E451AB10C8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 </a:t>
            </a:r>
          </a:p>
          <a:p>
            <a:pPr lvl="1"/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8221612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3145672"/>
            <a:ext cx="8077200" cy="37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D4405-FAE2-4B6D-A4AF-E451AB10C8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 </a:t>
            </a:r>
          </a:p>
          <a:p>
            <a:pPr lvl="1"/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/>
        </p:nvSpPr>
        <p:spPr bwMode="auto">
          <a:xfrm>
            <a:off x="990600" y="1166019"/>
            <a:ext cx="7772400" cy="49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none" dirty="0" smtClean="0">
                <a:solidFill>
                  <a:srgbClr val="FF0000"/>
                </a:solidFill>
              </a:rPr>
              <a:t>Introduction: Basic problems and questions</a:t>
            </a:r>
          </a:p>
          <a:p>
            <a:r>
              <a:rPr lang="en-US" sz="1800" u="none" dirty="0" smtClean="0">
                <a:solidFill>
                  <a:srgbClr val="FF0000"/>
                </a:solidFill>
              </a:rPr>
              <a:t>A detailed example: Linear threshold units</a:t>
            </a:r>
          </a:p>
          <a:p>
            <a:r>
              <a:rPr lang="en-US" sz="1800" u="none" dirty="0" smtClean="0">
                <a:solidFill>
                  <a:srgbClr val="FF0000"/>
                </a:solidFill>
              </a:rPr>
              <a:t>Two Basic Paradigms:</a:t>
            </a:r>
          </a:p>
          <a:p>
            <a:pPr lvl="1"/>
            <a:r>
              <a:rPr lang="en-US" sz="1600" u="none" dirty="0" smtClean="0">
                <a:solidFill>
                  <a:srgbClr val="FF0000"/>
                </a:solidFill>
              </a:rPr>
              <a:t>PAC (Risk Minimization)</a:t>
            </a:r>
          </a:p>
          <a:p>
            <a:pPr lvl="1"/>
            <a:r>
              <a:rPr lang="en-US" sz="1600" u="none" dirty="0" smtClean="0">
                <a:solidFill>
                  <a:srgbClr val="0000FF"/>
                </a:solidFill>
              </a:rPr>
              <a:t>Bayesian theory</a:t>
            </a:r>
          </a:p>
          <a:p>
            <a:r>
              <a:rPr lang="en-US" sz="1800" u="none" dirty="0" smtClean="0">
                <a:solidFill>
                  <a:srgbClr val="FF0000"/>
                </a:solidFill>
              </a:rPr>
              <a:t>Learning Protocols: </a:t>
            </a:r>
          </a:p>
          <a:p>
            <a:pPr lvl="1"/>
            <a:r>
              <a:rPr lang="en-US" sz="1600" u="none" dirty="0" smtClean="0">
                <a:solidFill>
                  <a:srgbClr val="FF0000"/>
                </a:solidFill>
              </a:rPr>
              <a:t>Supervised;</a:t>
            </a:r>
            <a:r>
              <a:rPr lang="en-US" sz="1600" u="none" dirty="0" smtClean="0">
                <a:solidFill>
                  <a:schemeClr val="tx1"/>
                </a:solidFill>
              </a:rPr>
              <a:t> </a:t>
            </a:r>
            <a:r>
              <a:rPr lang="en-US" sz="1600" u="none" dirty="0" smtClean="0">
                <a:solidFill>
                  <a:srgbClr val="0000FF"/>
                </a:solidFill>
              </a:rPr>
              <a:t>Unsupervised; Semi-supervised</a:t>
            </a:r>
          </a:p>
          <a:p>
            <a:r>
              <a:rPr lang="en-US" sz="1800" u="none" dirty="0" smtClean="0">
                <a:solidFill>
                  <a:srgbClr val="FF0000"/>
                </a:solidFill>
              </a:rPr>
              <a:t>Algorithms</a:t>
            </a:r>
          </a:p>
          <a:p>
            <a:pPr marL="752475" lvl="1" indent="-342900" defTabSz="820738">
              <a:buSzPct val="80000"/>
            </a:pPr>
            <a:r>
              <a:rPr lang="en-US" sz="1600" u="none" dirty="0" smtClean="0">
                <a:solidFill>
                  <a:srgbClr val="FF0000"/>
                </a:solidFill>
              </a:rPr>
              <a:t>Decision </a:t>
            </a:r>
            <a:r>
              <a:rPr lang="en-US" sz="1600" u="none" dirty="0">
                <a:solidFill>
                  <a:srgbClr val="FF0000"/>
                </a:solidFill>
              </a:rPr>
              <a:t>Trees (C4.5)</a:t>
            </a:r>
          </a:p>
          <a:p>
            <a:pPr marL="752475" lvl="1" indent="-342900" defTabSz="820738">
              <a:buSzPct val="80000"/>
            </a:pPr>
            <a:r>
              <a:rPr lang="en-US" sz="1600" u="none" dirty="0">
                <a:solidFill>
                  <a:schemeClr val="tx1"/>
                </a:solidFill>
              </a:rPr>
              <a:t>[Rules and ILP (Ripper, Foil)]</a:t>
            </a:r>
          </a:p>
          <a:p>
            <a:pPr marL="752475" lvl="1" indent="-342900" defTabSz="820738">
              <a:buSzPct val="80000"/>
            </a:pPr>
            <a:r>
              <a:rPr lang="en-US" sz="1600" u="none" dirty="0">
                <a:solidFill>
                  <a:srgbClr val="FF0000"/>
                </a:solidFill>
              </a:rPr>
              <a:t>Linear Threshold Units (</a:t>
            </a:r>
            <a:r>
              <a:rPr lang="en-US" sz="1600" u="none" dirty="0" smtClean="0">
                <a:solidFill>
                  <a:srgbClr val="FF0000"/>
                </a:solidFill>
              </a:rPr>
              <a:t>Winnow; </a:t>
            </a:r>
            <a:r>
              <a:rPr lang="en-US" sz="1600" u="none" dirty="0">
                <a:solidFill>
                  <a:srgbClr val="FF0000"/>
                </a:solidFill>
              </a:rPr>
              <a:t>Perceptron</a:t>
            </a:r>
            <a:r>
              <a:rPr lang="en-US" sz="1600" u="none" dirty="0" smtClean="0">
                <a:solidFill>
                  <a:srgbClr val="FF0000"/>
                </a:solidFill>
              </a:rPr>
              <a:t>; Boosting; SVMs; Kernels)</a:t>
            </a:r>
          </a:p>
          <a:p>
            <a:pPr marL="1152525" lvl="2" indent="-342900" defTabSz="820738">
              <a:buSzPct val="80000"/>
            </a:pPr>
            <a:r>
              <a:rPr lang="en-US" sz="1400" u="none" dirty="0" smtClean="0">
                <a:solidFill>
                  <a:srgbClr val="FF0000"/>
                </a:solidFill>
              </a:rPr>
              <a:t>Gradient Descent</a:t>
            </a:r>
            <a:endParaRPr lang="en-US" sz="1400" u="none" dirty="0">
              <a:solidFill>
                <a:srgbClr val="FF0000"/>
              </a:solidFill>
            </a:endParaRPr>
          </a:p>
          <a:p>
            <a:pPr marL="752475" lvl="1" indent="-342900" defTabSz="820738">
              <a:buSzPct val="80000"/>
            </a:pPr>
            <a:r>
              <a:rPr lang="en-US" sz="1600" u="none" dirty="0" smtClean="0">
                <a:solidFill>
                  <a:srgbClr val="FF0000"/>
                </a:solidFill>
              </a:rPr>
              <a:t>Neural </a:t>
            </a:r>
            <a:r>
              <a:rPr lang="en-US" sz="1600" u="none" dirty="0">
                <a:solidFill>
                  <a:srgbClr val="FF0000"/>
                </a:solidFill>
              </a:rPr>
              <a:t>Networks (Backpropagation</a:t>
            </a:r>
            <a:r>
              <a:rPr lang="en-US" sz="1600" u="none" dirty="0" smtClean="0">
                <a:solidFill>
                  <a:srgbClr val="FF0000"/>
                </a:solidFill>
              </a:rPr>
              <a:t>)</a:t>
            </a:r>
            <a:endParaRPr lang="en-US" sz="1600" u="none" dirty="0">
              <a:solidFill>
                <a:srgbClr val="FF0000"/>
              </a:solidFill>
            </a:endParaRPr>
          </a:p>
          <a:p>
            <a:pPr marL="752475" lvl="1" indent="-342900" defTabSz="820738">
              <a:buSzPct val="80000"/>
            </a:pPr>
            <a:r>
              <a:rPr lang="en-US" sz="1600" u="none" dirty="0">
                <a:solidFill>
                  <a:srgbClr val="0000FF"/>
                </a:solidFill>
              </a:rPr>
              <a:t>Probabilistic Representations (naïve </a:t>
            </a:r>
            <a:r>
              <a:rPr lang="en-US" sz="1600" u="none" dirty="0" smtClean="0">
                <a:solidFill>
                  <a:srgbClr val="0000FF"/>
                </a:solidFill>
              </a:rPr>
              <a:t>Bayes;  Bayesian </a:t>
            </a:r>
            <a:r>
              <a:rPr lang="en-US" sz="1600" u="none" dirty="0">
                <a:solidFill>
                  <a:srgbClr val="0000FF"/>
                </a:solidFill>
              </a:rPr>
              <a:t>trees; </a:t>
            </a:r>
            <a:r>
              <a:rPr lang="en-US" sz="1600" u="none" dirty="0" smtClean="0">
                <a:solidFill>
                  <a:srgbClr val="0000FF"/>
                </a:solidFill>
              </a:rPr>
              <a:t> Densities</a:t>
            </a:r>
            <a:r>
              <a:rPr lang="en-US" sz="1600" u="none" dirty="0">
                <a:solidFill>
                  <a:srgbClr val="0000FF"/>
                </a:solidFill>
              </a:rPr>
              <a:t>)</a:t>
            </a:r>
          </a:p>
          <a:p>
            <a:pPr marL="752475" lvl="1" indent="-342900" defTabSz="820738">
              <a:buSzPct val="80000"/>
            </a:pPr>
            <a:r>
              <a:rPr lang="en-US" sz="1600" u="none" dirty="0">
                <a:solidFill>
                  <a:srgbClr val="0000FF"/>
                </a:solidFill>
              </a:rPr>
              <a:t>Unsupervised /Semi supervised: </a:t>
            </a:r>
            <a:r>
              <a:rPr lang="en-US" sz="1600" u="none" dirty="0" smtClean="0">
                <a:solidFill>
                  <a:srgbClr val="0000FF"/>
                </a:solidFill>
              </a:rPr>
              <a:t>EM</a:t>
            </a:r>
          </a:p>
          <a:p>
            <a:pPr marL="352425" defTabSz="820738">
              <a:buSzPct val="80000"/>
            </a:pPr>
            <a:r>
              <a:rPr lang="en-US" sz="1600" u="none" dirty="0" smtClean="0">
                <a:solidFill>
                  <a:srgbClr val="0000FF"/>
                </a:solidFill>
              </a:rPr>
              <a:t>Clustering; Dimensionality Reduction</a:t>
            </a:r>
            <a:endParaRPr lang="en-US" sz="1600" u="none" dirty="0">
              <a:solidFill>
                <a:srgbClr val="0000FF"/>
              </a:solidFill>
            </a:endParaRPr>
          </a:p>
          <a:p>
            <a:pPr lvl="1"/>
            <a:endParaRPr lang="en-US" sz="18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ACCESSLIST" val=""/>
</p:tagLst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27917</TotalTime>
  <Words>5214</Words>
  <Application>Microsoft Office PowerPoint</Application>
  <PresentationFormat>On-screen Show (4:3)</PresentationFormat>
  <Paragraphs>911</Paragraphs>
  <Slides>67</Slides>
  <Notes>52</Notes>
  <HiddenSlides>3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5" baseType="lpstr">
      <vt:lpstr>Times New Roman</vt:lpstr>
      <vt:lpstr>Wingdings</vt:lpstr>
      <vt:lpstr>Symbol</vt:lpstr>
      <vt:lpstr>Monotype Corsiva</vt:lpstr>
      <vt:lpstr>Calibri</vt:lpstr>
      <vt:lpstr>Cambria Math</vt:lpstr>
      <vt:lpstr>Arial</vt:lpstr>
      <vt:lpstr>Helvetica</vt:lpstr>
      <vt:lpstr>SimSun</vt:lpstr>
      <vt:lpstr>Arial Narrow</vt:lpstr>
      <vt:lpstr>Tempus Sans ITC</vt:lpstr>
      <vt:lpstr>Lucida Calligraphy</vt:lpstr>
      <vt:lpstr>新細明體</vt:lpstr>
      <vt:lpstr>cmsy10</vt:lpstr>
      <vt:lpstr>cmmi10</vt:lpstr>
      <vt:lpstr>Noam Theme</vt:lpstr>
      <vt:lpstr>Equation</vt:lpstr>
      <vt:lpstr>משוואה</vt:lpstr>
      <vt:lpstr>Administration</vt:lpstr>
      <vt:lpstr>Midterm Review</vt:lpstr>
      <vt:lpstr>Midterm</vt:lpstr>
      <vt:lpstr>Sample Questions</vt:lpstr>
      <vt:lpstr>Sample of short  Question</vt:lpstr>
      <vt:lpstr>Sample Question set</vt:lpstr>
      <vt:lpstr>Sample Question set</vt:lpstr>
      <vt:lpstr>Sample Question set</vt:lpstr>
      <vt:lpstr>Course Overview</vt:lpstr>
      <vt:lpstr>Key Issues in Machine Learning </vt:lpstr>
      <vt:lpstr>Using supervised learning</vt:lpstr>
      <vt:lpstr>Terminology</vt:lpstr>
      <vt:lpstr>Protocol: Supervised learning</vt:lpstr>
      <vt:lpstr>The i.i.d. assumption</vt:lpstr>
      <vt:lpstr>Supervised learning: Training</vt:lpstr>
      <vt:lpstr>Supervised learning: Testing</vt:lpstr>
      <vt:lpstr>Supervised learning: Testing</vt:lpstr>
      <vt:lpstr>Experimental Machine Learning</vt:lpstr>
      <vt:lpstr>N-fold cross validation</vt:lpstr>
      <vt:lpstr>Decision Trees</vt:lpstr>
      <vt:lpstr>The Representation</vt:lpstr>
      <vt:lpstr>Information Gain</vt:lpstr>
      <vt:lpstr>On-Line Learning</vt:lpstr>
      <vt:lpstr>Quantifying Performance</vt:lpstr>
      <vt:lpstr>Mistake Driven Learning Algorithm</vt:lpstr>
      <vt:lpstr>The Halving Algorithm</vt:lpstr>
      <vt:lpstr>Perceptron learning rule</vt:lpstr>
      <vt:lpstr>Perceptron learning rule</vt:lpstr>
      <vt:lpstr>Perceptron Convergence</vt:lpstr>
      <vt:lpstr>Perceptron: Mistake Bound Theorem</vt:lpstr>
      <vt:lpstr>Winnow Algorithm</vt:lpstr>
      <vt:lpstr>Winnow – Mistake Bound</vt:lpstr>
      <vt:lpstr>Transforming Feature Spaces</vt:lpstr>
      <vt:lpstr>General Stochastic Gradient Algorithms </vt:lpstr>
      <vt:lpstr>Stochastic Gradient Algorithms </vt:lpstr>
      <vt:lpstr>New Stochastic Gradient Algorithms </vt:lpstr>
      <vt:lpstr>Regularization</vt:lpstr>
      <vt:lpstr>Multi-Layer Neural Networks</vt:lpstr>
      <vt:lpstr>Model Neuron (Logistic)</vt:lpstr>
      <vt:lpstr>Derivation of Learning Rule (3)</vt:lpstr>
      <vt:lpstr>The Backpropagation Algorithm</vt:lpstr>
      <vt:lpstr>Computational Learning Theory</vt:lpstr>
      <vt:lpstr>Computational Issues</vt:lpstr>
      <vt:lpstr>PAC Learnability</vt:lpstr>
      <vt:lpstr>Occam’s Razor (1)</vt:lpstr>
      <vt:lpstr>Consistent Learners</vt:lpstr>
      <vt:lpstr>Infinite Hypothesis Space</vt:lpstr>
      <vt:lpstr>Shattering</vt:lpstr>
      <vt:lpstr>VC Dimension</vt:lpstr>
      <vt:lpstr>Sample Complexity &amp; VC Dimension</vt:lpstr>
      <vt:lpstr>COLT approach to explaining Learning</vt:lpstr>
      <vt:lpstr>Theoretical Motivation of Boosting</vt:lpstr>
      <vt:lpstr>A Formal View of Boosting</vt:lpstr>
      <vt:lpstr>Adaboost</vt:lpstr>
      <vt:lpstr>Margin of a Separating Hyperplane</vt:lpstr>
      <vt:lpstr>Maximal Margin</vt:lpstr>
      <vt:lpstr>Soft SVM (2)</vt:lpstr>
      <vt:lpstr>SVM Objective Function</vt:lpstr>
      <vt:lpstr>What Do We Optimize?</vt:lpstr>
      <vt:lpstr>Duality</vt:lpstr>
      <vt:lpstr>(recap) Kernel Perceptron</vt:lpstr>
      <vt:lpstr>(recap) Kernel Perceptron</vt:lpstr>
      <vt:lpstr>Embedding</vt:lpstr>
      <vt:lpstr>Making data linearly separable</vt:lpstr>
      <vt:lpstr>Making data linearly separable</vt:lpstr>
      <vt:lpstr>Kernels – General Conditions</vt:lpstr>
      <vt:lpstr>Good Luck      !!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 Roth</dc:creator>
  <cp:lastModifiedBy>Roth, Dan</cp:lastModifiedBy>
  <cp:revision>377</cp:revision>
  <cp:lastPrinted>1998-02-13T14:42:12Z</cp:lastPrinted>
  <dcterms:created xsi:type="dcterms:W3CDTF">1998-01-23T03:14:46Z</dcterms:created>
  <dcterms:modified xsi:type="dcterms:W3CDTF">2016-10-23T23:08:00Z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danr@cs.uiuc</vt:lpwstr>
  </property>
  <property fmtid="{D5CDD505-2E9C-101B-9397-08002B2CF9AE}" pid="8" name="HomePage">
    <vt:lpwstr>http://l2r.cs.uiuc.edu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C:\mystuff\CS346-98</vt:lpwstr>
  </property>
</Properties>
</file>