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a:defRPr sz="3000"/>
            </a:lvl1pPr>
            <a:lvl2pPr>
              <a:defRPr sz="3000"/>
            </a:lvl2pPr>
            <a:lvl3pPr>
              <a:defRPr sz="3000"/>
            </a:lvl3pPr>
            <a:lvl4pPr>
              <a:defRPr sz="3000"/>
            </a:lvl4pPr>
            <a:lvl5pPr>
              <a:defRPr sz="3000"/>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lvl1pPr>
              <a:defRPr sz="3000"/>
            </a:lvl1pPr>
            <a:lvl2pPr>
              <a:defRPr sz="3000"/>
            </a:lvl2pPr>
            <a:lvl3pPr>
              <a:defRPr sz="3000"/>
            </a:lvl3pPr>
            <a:lvl4pPr>
              <a:defRPr sz="3000"/>
            </a:lvl4pPr>
            <a:lvl5pPr>
              <a:defRPr sz="3000"/>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2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1.g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26.png"/><Relationship Id="rId4"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 Id="rId11"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 Id="rId3" Type="http://schemas.openxmlformats.org/officeDocument/2006/relationships/image" Target="../media/image46.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4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 Id="rId3" Type="http://schemas.openxmlformats.org/officeDocument/2006/relationships/image" Target="../media/image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47.png"/><Relationship Id="rId8" Type="http://schemas.openxmlformats.org/officeDocument/2006/relationships/image" Target="../media/image55.png"/><Relationship Id="rId9" Type="http://schemas.openxmlformats.org/officeDocument/2006/relationships/image" Target="../media/image5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47.png"/><Relationship Id="rId7" Type="http://schemas.openxmlformats.org/officeDocument/2006/relationships/image" Target="../media/image39.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 Id="rId11"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41.png"/><Relationship Id="rId4" Type="http://schemas.openxmlformats.org/officeDocument/2006/relationships/image" Target="../media/image59.png"/><Relationship Id="rId5" Type="http://schemas.openxmlformats.org/officeDocument/2006/relationships/image" Target="../media/image6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5.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people.idsia.ch/~juergen/who-invented-backpropagation.html" TargetMode="External"/><Relationship Id="rId3" Type="http://schemas.openxmlformats.org/officeDocument/2006/relationships/image" Target="../media/image2.jpeg"/><Relationship Id="rId4" Type="http://schemas.openxmlformats.org/officeDocument/2006/relationships/image" Target="../media/image3.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1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Neural Networks</a:t>
            </a:r>
          </a:p>
        </p:txBody>
      </p:sp>
      <p:sp>
        <p:nvSpPr>
          <p:cNvPr id="120" name="Shape 120"/>
          <p:cNvSpPr/>
          <p:nvPr>
            <p:ph type="subTitle" sz="quarter" idx="1"/>
          </p:nvPr>
        </p:nvSpPr>
        <p:spPr>
          <a:prstGeom prst="rect">
            <a:avLst/>
          </a:prstGeom>
        </p:spPr>
        <p:txBody>
          <a:bodyPr/>
          <a:lstStyle/>
          <a:p>
            <a:pPr/>
            <a:r>
              <a:t>CS 446 Machine Learning</a:t>
            </a:r>
          </a:p>
        </p:txBody>
      </p:sp>
      <p:sp>
        <p:nvSpPr>
          <p:cNvPr id="121" name="Shape 121"/>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289202" y="290533"/>
            <a:ext cx="5133698" cy="901173"/>
          </a:xfrm>
          <a:prstGeom prst="rect">
            <a:avLst/>
          </a:prstGeom>
        </p:spPr>
        <p:txBody>
          <a:bodyPr/>
          <a:lstStyle>
            <a:lvl1pPr defTabSz="379729">
              <a:defRPr sz="5200"/>
            </a:lvl1pPr>
          </a:lstStyle>
          <a:p>
            <a:pPr/>
            <a:r>
              <a:t>Stack them up</a:t>
            </a:r>
          </a:p>
        </p:txBody>
      </p:sp>
      <p:sp>
        <p:nvSpPr>
          <p:cNvPr id="235" name="Shape 235"/>
          <p:cNvSpPr/>
          <p:nvPr/>
        </p:nvSpPr>
        <p:spPr>
          <a:xfrm>
            <a:off x="790414" y="6083913"/>
            <a:ext cx="24268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Input Layer</a:t>
            </a:r>
          </a:p>
        </p:txBody>
      </p:sp>
      <p:sp>
        <p:nvSpPr>
          <p:cNvPr id="236" name="Shape 236"/>
          <p:cNvSpPr/>
          <p:nvPr/>
        </p:nvSpPr>
        <p:spPr>
          <a:xfrm>
            <a:off x="4413812" y="6151130"/>
            <a:ext cx="28835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Hidden Layer</a:t>
            </a:r>
          </a:p>
        </p:txBody>
      </p:sp>
      <p:sp>
        <p:nvSpPr>
          <p:cNvPr id="237" name="Shape 237"/>
          <p:cNvSpPr/>
          <p:nvPr/>
        </p:nvSpPr>
        <p:spPr>
          <a:xfrm>
            <a:off x="6954561" y="7207841"/>
            <a:ext cx="5108299" cy="584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Feedforward Neural Network</a:t>
            </a:r>
          </a:p>
        </p:txBody>
      </p:sp>
      <p:sp>
        <p:nvSpPr>
          <p:cNvPr id="238" name="Shape 238"/>
          <p:cNvSpPr/>
          <p:nvPr/>
        </p:nvSpPr>
        <p:spPr>
          <a:xfrm>
            <a:off x="7766333" y="4901058"/>
            <a:ext cx="27825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Output Layer</a:t>
            </a:r>
          </a:p>
        </p:txBody>
      </p:sp>
      <p:grpSp>
        <p:nvGrpSpPr>
          <p:cNvPr id="282" name="Group 282"/>
          <p:cNvGrpSpPr/>
          <p:nvPr/>
        </p:nvGrpSpPr>
        <p:grpSpPr>
          <a:xfrm>
            <a:off x="982065" y="1386640"/>
            <a:ext cx="9487300" cy="4407367"/>
            <a:chOff x="0" y="0"/>
            <a:chExt cx="9487298" cy="4407365"/>
          </a:xfrm>
        </p:grpSpPr>
        <p:sp>
          <p:nvSpPr>
            <p:cNvPr id="239" name="Shape 239"/>
            <p:cNvSpPr/>
            <p:nvPr/>
          </p:nvSpPr>
          <p:spPr>
            <a:xfrm>
              <a:off x="0" y="715209"/>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1</a:t>
              </a:r>
            </a:p>
          </p:txBody>
        </p:sp>
        <p:sp>
          <p:nvSpPr>
            <p:cNvPr id="240" name="Shape 240"/>
            <p:cNvSpPr/>
            <p:nvPr/>
          </p:nvSpPr>
          <p:spPr>
            <a:xfrm>
              <a:off x="0" y="3759665"/>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n</a:t>
              </a:r>
            </a:p>
          </p:txBody>
        </p:sp>
        <p:sp>
          <p:nvSpPr>
            <p:cNvPr id="241" name="Shape 241"/>
            <p:cNvSpPr/>
            <p:nvPr/>
          </p:nvSpPr>
          <p:spPr>
            <a:xfrm>
              <a:off x="0" y="1737088"/>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2</a:t>
              </a:r>
            </a:p>
          </p:txBody>
        </p:sp>
        <p:sp>
          <p:nvSpPr>
            <p:cNvPr id="242" name="Shape 242"/>
            <p:cNvSpPr/>
            <p:nvPr/>
          </p:nvSpPr>
          <p:spPr>
            <a:xfrm>
              <a:off x="864585" y="829980"/>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43" name="Shape 243"/>
            <p:cNvSpPr/>
            <p:nvPr/>
          </p:nvSpPr>
          <p:spPr>
            <a:xfrm>
              <a:off x="864585" y="3745102"/>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44" name="Shape 244"/>
            <p:cNvSpPr/>
            <p:nvPr/>
          </p:nvSpPr>
          <p:spPr>
            <a:xfrm>
              <a:off x="864585" y="2727489"/>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45" name="Shape 245"/>
            <p:cNvSpPr/>
            <p:nvPr/>
          </p:nvSpPr>
          <p:spPr>
            <a:xfrm>
              <a:off x="864585" y="1744380"/>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46" name="Shape 246"/>
            <p:cNvSpPr/>
            <p:nvPr/>
          </p:nvSpPr>
          <p:spPr>
            <a:xfrm>
              <a:off x="4534885" y="2727489"/>
              <a:ext cx="649487" cy="621359"/>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47" name="Shape 247"/>
            <p:cNvSpPr/>
            <p:nvPr/>
          </p:nvSpPr>
          <p:spPr>
            <a:xfrm>
              <a:off x="1567785" y="1265543"/>
              <a:ext cx="2919463" cy="15901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48" name="Shape 248"/>
            <p:cNvSpPr/>
            <p:nvPr/>
          </p:nvSpPr>
          <p:spPr>
            <a:xfrm>
              <a:off x="1565076" y="2153303"/>
              <a:ext cx="2922404" cy="85542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49" name="Shape 249"/>
            <p:cNvSpPr/>
            <p:nvPr/>
          </p:nvSpPr>
          <p:spPr>
            <a:xfrm>
              <a:off x="1561710" y="2982728"/>
              <a:ext cx="2926449" cy="7148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0" name="Shape 250"/>
            <p:cNvSpPr/>
            <p:nvPr/>
          </p:nvSpPr>
          <p:spPr>
            <a:xfrm flipV="1">
              <a:off x="1566070" y="3138997"/>
              <a:ext cx="2920399" cy="86435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1" name="Shape 251"/>
            <p:cNvSpPr/>
            <p:nvPr/>
          </p:nvSpPr>
          <p:spPr>
            <a:xfrm>
              <a:off x="4509485" y="682789"/>
              <a:ext cx="649487" cy="621359"/>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52" name="Shape 252"/>
            <p:cNvSpPr/>
            <p:nvPr/>
          </p:nvSpPr>
          <p:spPr>
            <a:xfrm>
              <a:off x="4509485" y="1673389"/>
              <a:ext cx="649487" cy="621359"/>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53" name="Shape 253"/>
            <p:cNvSpPr/>
            <p:nvPr/>
          </p:nvSpPr>
          <p:spPr>
            <a:xfrm>
              <a:off x="4509485" y="3679989"/>
              <a:ext cx="649487" cy="621359"/>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54" name="Shape 254"/>
            <p:cNvSpPr/>
            <p:nvPr/>
          </p:nvSpPr>
          <p:spPr>
            <a:xfrm>
              <a:off x="1574581" y="4077636"/>
              <a:ext cx="287987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5" name="Shape 255"/>
            <p:cNvSpPr/>
            <p:nvPr/>
          </p:nvSpPr>
          <p:spPr>
            <a:xfrm>
              <a:off x="1467955" y="1371995"/>
              <a:ext cx="2940210" cy="249829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6" name="Shape 256"/>
            <p:cNvSpPr/>
            <p:nvPr/>
          </p:nvSpPr>
          <p:spPr>
            <a:xfrm flipV="1">
              <a:off x="1541859" y="1026506"/>
              <a:ext cx="2913967" cy="92428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7" name="Shape 257"/>
            <p:cNvSpPr/>
            <p:nvPr/>
          </p:nvSpPr>
          <p:spPr>
            <a:xfrm flipV="1">
              <a:off x="1549247" y="1111355"/>
              <a:ext cx="2946824" cy="18193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8" name="Shape 258"/>
            <p:cNvSpPr/>
            <p:nvPr/>
          </p:nvSpPr>
          <p:spPr>
            <a:xfrm flipV="1">
              <a:off x="1571503" y="929408"/>
              <a:ext cx="2851504" cy="16992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59" name="Shape 259"/>
            <p:cNvSpPr/>
            <p:nvPr/>
          </p:nvSpPr>
          <p:spPr>
            <a:xfrm>
              <a:off x="1568371" y="1123033"/>
              <a:ext cx="2914285" cy="87021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60" name="Shape 260"/>
            <p:cNvSpPr/>
            <p:nvPr/>
          </p:nvSpPr>
          <p:spPr>
            <a:xfrm>
              <a:off x="1538019" y="2077785"/>
              <a:ext cx="2917807"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61" name="Shape 261"/>
            <p:cNvSpPr/>
            <p:nvPr/>
          </p:nvSpPr>
          <p:spPr>
            <a:xfrm>
              <a:off x="1494312" y="2210720"/>
              <a:ext cx="2909890" cy="174488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62" name="Shape 262"/>
            <p:cNvSpPr/>
            <p:nvPr/>
          </p:nvSpPr>
          <p:spPr>
            <a:xfrm flipV="1">
              <a:off x="1514648" y="2150948"/>
              <a:ext cx="2968008" cy="84149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63" name="Shape 263"/>
            <p:cNvSpPr/>
            <p:nvPr/>
          </p:nvSpPr>
          <p:spPr>
            <a:xfrm>
              <a:off x="1560498" y="3179479"/>
              <a:ext cx="2865264" cy="75466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64" name="Shape 264"/>
            <p:cNvSpPr/>
            <p:nvPr/>
          </p:nvSpPr>
          <p:spPr>
            <a:xfrm flipV="1">
              <a:off x="1554648" y="2182758"/>
              <a:ext cx="2891108" cy="173018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65" name="Shape 265"/>
            <p:cNvSpPr/>
            <p:nvPr/>
          </p:nvSpPr>
          <p:spPr>
            <a:xfrm flipV="1">
              <a:off x="1513510" y="1220934"/>
              <a:ext cx="3010338" cy="26525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pic>
          <p:nvPicPr>
            <p:cNvPr id="266" name="pasted-image.pdf"/>
            <p:cNvPicPr>
              <a:picLocks noChangeAspect="1"/>
            </p:cNvPicPr>
            <p:nvPr/>
          </p:nvPicPr>
          <p:blipFill>
            <a:blip r:embed="rId3">
              <a:extLst/>
            </a:blip>
            <a:stretch>
              <a:fillRect/>
            </a:stretch>
          </p:blipFill>
          <p:spPr>
            <a:xfrm>
              <a:off x="7127777" y="0"/>
              <a:ext cx="1333501" cy="647700"/>
            </a:xfrm>
            <a:prstGeom prst="rect">
              <a:avLst/>
            </a:prstGeom>
            <a:ln w="12700" cap="flat">
              <a:noFill/>
              <a:miter lim="400000"/>
            </a:ln>
            <a:effectLst/>
          </p:spPr>
        </p:pic>
        <p:pic>
          <p:nvPicPr>
            <p:cNvPr id="267" name="pasted-image.pdf"/>
            <p:cNvPicPr>
              <a:picLocks noChangeAspect="1"/>
            </p:cNvPicPr>
            <p:nvPr/>
          </p:nvPicPr>
          <p:blipFill>
            <a:blip r:embed="rId3">
              <a:extLst/>
            </a:blip>
            <a:stretch>
              <a:fillRect/>
            </a:stretch>
          </p:blipFill>
          <p:spPr>
            <a:xfrm>
              <a:off x="4220675" y="0"/>
              <a:ext cx="1333501" cy="647700"/>
            </a:xfrm>
            <a:prstGeom prst="rect">
              <a:avLst/>
            </a:prstGeom>
            <a:ln w="12700" cap="flat">
              <a:noFill/>
              <a:miter lim="400000"/>
            </a:ln>
            <a:effectLst/>
          </p:spPr>
        </p:pic>
        <p:sp>
          <p:nvSpPr>
            <p:cNvPr id="268" name="Shape 268"/>
            <p:cNvSpPr/>
            <p:nvPr/>
          </p:nvSpPr>
          <p:spPr>
            <a:xfrm>
              <a:off x="8850074" y="1415580"/>
              <a:ext cx="53797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1</a:t>
              </a:r>
            </a:p>
          </p:txBody>
        </p:sp>
        <p:sp>
          <p:nvSpPr>
            <p:cNvPr id="269" name="Shape 269"/>
            <p:cNvSpPr/>
            <p:nvPr/>
          </p:nvSpPr>
          <p:spPr>
            <a:xfrm>
              <a:off x="5187361" y="2083084"/>
              <a:ext cx="2110428" cy="7994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0" name="Shape 270"/>
            <p:cNvSpPr/>
            <p:nvPr/>
          </p:nvSpPr>
          <p:spPr>
            <a:xfrm>
              <a:off x="7316185" y="1428752"/>
              <a:ext cx="649487" cy="621358"/>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71" name="Shape 271"/>
            <p:cNvSpPr/>
            <p:nvPr/>
          </p:nvSpPr>
          <p:spPr>
            <a:xfrm>
              <a:off x="5221050" y="2967991"/>
              <a:ext cx="208250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2" name="Shape 272"/>
            <p:cNvSpPr/>
            <p:nvPr/>
          </p:nvSpPr>
          <p:spPr>
            <a:xfrm flipV="1">
              <a:off x="5178593" y="3221387"/>
              <a:ext cx="2127613" cy="692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3" name="Shape 273"/>
            <p:cNvSpPr/>
            <p:nvPr/>
          </p:nvSpPr>
          <p:spPr>
            <a:xfrm>
              <a:off x="5121078" y="1114687"/>
              <a:ext cx="2246218" cy="174884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4" name="Shape 274"/>
            <p:cNvSpPr/>
            <p:nvPr/>
          </p:nvSpPr>
          <p:spPr>
            <a:xfrm>
              <a:off x="8080518" y="1739430"/>
              <a:ext cx="73944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5" name="Shape 275"/>
            <p:cNvSpPr/>
            <p:nvPr/>
          </p:nvSpPr>
          <p:spPr>
            <a:xfrm>
              <a:off x="7316185" y="2742619"/>
              <a:ext cx="649487" cy="621358"/>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76" name="Shape 276"/>
            <p:cNvSpPr/>
            <p:nvPr/>
          </p:nvSpPr>
          <p:spPr>
            <a:xfrm flipV="1">
              <a:off x="5187635" y="1878245"/>
              <a:ext cx="2222010" cy="200160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7" name="Shape 277"/>
            <p:cNvSpPr/>
            <p:nvPr/>
          </p:nvSpPr>
          <p:spPr>
            <a:xfrm flipV="1">
              <a:off x="5201694" y="1799397"/>
              <a:ext cx="2153633" cy="105551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8" name="Shape 278"/>
            <p:cNvSpPr/>
            <p:nvPr/>
          </p:nvSpPr>
          <p:spPr>
            <a:xfrm flipV="1">
              <a:off x="5185843" y="1718889"/>
              <a:ext cx="2105079" cy="27227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79" name="Shape 279"/>
            <p:cNvSpPr/>
            <p:nvPr/>
          </p:nvSpPr>
          <p:spPr>
            <a:xfrm>
              <a:off x="5182377" y="964738"/>
              <a:ext cx="2119482" cy="61722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80" name="Shape 280"/>
            <p:cNvSpPr/>
            <p:nvPr/>
          </p:nvSpPr>
          <p:spPr>
            <a:xfrm>
              <a:off x="8966395" y="2753866"/>
              <a:ext cx="5209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k</a:t>
              </a:r>
            </a:p>
          </p:txBody>
        </p:sp>
        <p:sp>
          <p:nvSpPr>
            <p:cNvPr id="281" name="Shape 281"/>
            <p:cNvSpPr/>
            <p:nvPr/>
          </p:nvSpPr>
          <p:spPr>
            <a:xfrm>
              <a:off x="8188304" y="3077716"/>
              <a:ext cx="73944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283" name="Shape 283"/>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5" grpId="3"/>
      <p:bldP build="whole" bldLvl="1" animBg="1" rev="0" advAuto="0" spid="236" grpId="4"/>
      <p:bldP build="whole" bldLvl="1" animBg="1" rev="0" advAuto="0" spid="237" grpId="5"/>
      <p:bldP build="whole" bldLvl="1" animBg="1" rev="0" advAuto="0" spid="28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p:nvPr>
        </p:nvSpPr>
        <p:spPr>
          <a:xfrm>
            <a:off x="952500" y="444500"/>
            <a:ext cx="11099800" cy="901173"/>
          </a:xfrm>
          <a:prstGeom prst="rect">
            <a:avLst/>
          </a:prstGeom>
        </p:spPr>
        <p:txBody>
          <a:bodyPr/>
          <a:lstStyle>
            <a:lvl1pPr defTabSz="379729">
              <a:defRPr sz="5200"/>
            </a:lvl1pPr>
          </a:lstStyle>
          <a:p>
            <a:pPr/>
            <a:r>
              <a:t>Feedforward Neural Network</a:t>
            </a:r>
          </a:p>
        </p:txBody>
      </p:sp>
      <p:sp>
        <p:nvSpPr>
          <p:cNvPr id="286" name="Shape 286"/>
          <p:cNvSpPr/>
          <p:nvPr/>
        </p:nvSpPr>
        <p:spPr>
          <a:xfrm>
            <a:off x="1860550" y="2222500"/>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7" name="Shape 287"/>
          <p:cNvSpPr/>
          <p:nvPr/>
        </p:nvSpPr>
        <p:spPr>
          <a:xfrm>
            <a:off x="1860550" y="5137621"/>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8" name="Shape 288"/>
          <p:cNvSpPr/>
          <p:nvPr/>
        </p:nvSpPr>
        <p:spPr>
          <a:xfrm>
            <a:off x="1860550" y="4120008"/>
            <a:ext cx="649486" cy="621359"/>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9" name="Shape 289"/>
          <p:cNvSpPr/>
          <p:nvPr/>
        </p:nvSpPr>
        <p:spPr>
          <a:xfrm>
            <a:off x="1860550" y="3136900"/>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0" name="Shape 290"/>
          <p:cNvSpPr/>
          <p:nvPr/>
        </p:nvSpPr>
        <p:spPr>
          <a:xfrm>
            <a:off x="5530850" y="41200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1" name="Shape 291"/>
          <p:cNvSpPr/>
          <p:nvPr/>
        </p:nvSpPr>
        <p:spPr>
          <a:xfrm>
            <a:off x="982065" y="2101850"/>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1</a:t>
            </a:r>
          </a:p>
        </p:txBody>
      </p:sp>
      <p:sp>
        <p:nvSpPr>
          <p:cNvPr id="292" name="Shape 292"/>
          <p:cNvSpPr/>
          <p:nvPr/>
        </p:nvSpPr>
        <p:spPr>
          <a:xfrm>
            <a:off x="1158773" y="5240362"/>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n</a:t>
            </a:r>
          </a:p>
        </p:txBody>
      </p:sp>
      <p:sp>
        <p:nvSpPr>
          <p:cNvPr id="293" name="Shape 293"/>
          <p:cNvSpPr/>
          <p:nvPr/>
        </p:nvSpPr>
        <p:spPr>
          <a:xfrm>
            <a:off x="982065" y="3123728"/>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2</a:t>
            </a:r>
          </a:p>
        </p:txBody>
      </p:sp>
      <p:sp>
        <p:nvSpPr>
          <p:cNvPr id="294" name="Shape 294"/>
          <p:cNvSpPr/>
          <p:nvPr/>
        </p:nvSpPr>
        <p:spPr>
          <a:xfrm>
            <a:off x="2563749" y="2658063"/>
            <a:ext cx="2919463" cy="15901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95" name="Shape 295"/>
          <p:cNvSpPr/>
          <p:nvPr/>
        </p:nvSpPr>
        <p:spPr>
          <a:xfrm>
            <a:off x="2561040" y="3545822"/>
            <a:ext cx="2922404" cy="85542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96" name="Shape 296"/>
          <p:cNvSpPr/>
          <p:nvPr/>
        </p:nvSpPr>
        <p:spPr>
          <a:xfrm>
            <a:off x="2557674" y="4375247"/>
            <a:ext cx="2926449" cy="7148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97" name="Shape 297"/>
          <p:cNvSpPr/>
          <p:nvPr/>
        </p:nvSpPr>
        <p:spPr>
          <a:xfrm flipV="1">
            <a:off x="2562034" y="4531516"/>
            <a:ext cx="2920399" cy="86435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98" name="Shape 298"/>
          <p:cNvSpPr/>
          <p:nvPr/>
        </p:nvSpPr>
        <p:spPr>
          <a:xfrm>
            <a:off x="5505450" y="20753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9" name="Shape 299"/>
          <p:cNvSpPr/>
          <p:nvPr/>
        </p:nvSpPr>
        <p:spPr>
          <a:xfrm>
            <a:off x="5505450" y="30659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00" name="Shape 300"/>
          <p:cNvSpPr/>
          <p:nvPr/>
        </p:nvSpPr>
        <p:spPr>
          <a:xfrm>
            <a:off x="5505450" y="50725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01" name="Shape 301"/>
          <p:cNvSpPr/>
          <p:nvPr/>
        </p:nvSpPr>
        <p:spPr>
          <a:xfrm>
            <a:off x="2570545" y="5470156"/>
            <a:ext cx="2879871"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2" name="Shape 302"/>
          <p:cNvSpPr/>
          <p:nvPr/>
        </p:nvSpPr>
        <p:spPr>
          <a:xfrm>
            <a:off x="2463919" y="2764514"/>
            <a:ext cx="2940210" cy="249829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3" name="Shape 303"/>
          <p:cNvSpPr/>
          <p:nvPr/>
        </p:nvSpPr>
        <p:spPr>
          <a:xfrm flipV="1">
            <a:off x="2537823" y="2419026"/>
            <a:ext cx="2913967" cy="92428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4" name="Shape 304"/>
          <p:cNvSpPr/>
          <p:nvPr/>
        </p:nvSpPr>
        <p:spPr>
          <a:xfrm flipV="1">
            <a:off x="2545211" y="2503874"/>
            <a:ext cx="2946824" cy="181932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5" name="Shape 305"/>
          <p:cNvSpPr/>
          <p:nvPr/>
        </p:nvSpPr>
        <p:spPr>
          <a:xfrm flipV="1">
            <a:off x="2567467" y="2321928"/>
            <a:ext cx="2851504" cy="16992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6" name="Shape 306"/>
          <p:cNvSpPr/>
          <p:nvPr/>
        </p:nvSpPr>
        <p:spPr>
          <a:xfrm>
            <a:off x="2564335" y="2515552"/>
            <a:ext cx="2914285" cy="8702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7" name="Shape 307"/>
          <p:cNvSpPr/>
          <p:nvPr/>
        </p:nvSpPr>
        <p:spPr>
          <a:xfrm>
            <a:off x="2533983" y="3470305"/>
            <a:ext cx="2917807"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8" name="Shape 308"/>
          <p:cNvSpPr/>
          <p:nvPr/>
        </p:nvSpPr>
        <p:spPr>
          <a:xfrm>
            <a:off x="2490276" y="3603239"/>
            <a:ext cx="2909891" cy="17448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09" name="Shape 309"/>
          <p:cNvSpPr/>
          <p:nvPr/>
        </p:nvSpPr>
        <p:spPr>
          <a:xfrm flipV="1">
            <a:off x="2510612" y="3543468"/>
            <a:ext cx="2968008" cy="84149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10" name="Shape 310"/>
          <p:cNvSpPr/>
          <p:nvPr/>
        </p:nvSpPr>
        <p:spPr>
          <a:xfrm>
            <a:off x="2556462" y="4571999"/>
            <a:ext cx="2865264" cy="75466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11" name="Shape 311"/>
          <p:cNvSpPr/>
          <p:nvPr/>
        </p:nvSpPr>
        <p:spPr>
          <a:xfrm flipV="1">
            <a:off x="2550612" y="3575277"/>
            <a:ext cx="2891108" cy="173018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12" name="Shape 312"/>
          <p:cNvSpPr/>
          <p:nvPr/>
        </p:nvSpPr>
        <p:spPr>
          <a:xfrm flipV="1">
            <a:off x="2509474" y="2613453"/>
            <a:ext cx="3010338" cy="2652525"/>
          </a:xfrm>
          <a:prstGeom prst="line">
            <a:avLst/>
          </a:prstGeom>
          <a:ln w="25400">
            <a:solidFill>
              <a:srgbClr val="000000"/>
            </a:solidFill>
            <a:miter lim="400000"/>
            <a:tailEnd type="triangle"/>
          </a:ln>
        </p:spPr>
        <p:txBody>
          <a:bodyPr lIns="50800" tIns="50800" rIns="50800" bIns="50800" anchor="ctr"/>
          <a:lstStyle/>
          <a:p>
            <a:pPr>
              <a:defRPr sz="2400"/>
            </a:pPr>
          </a:p>
        </p:txBody>
      </p:sp>
      <p:pic>
        <p:nvPicPr>
          <p:cNvPr id="313" name="pasted-image.pdf"/>
          <p:cNvPicPr>
            <a:picLocks noChangeAspect="1"/>
          </p:cNvPicPr>
          <p:nvPr/>
        </p:nvPicPr>
        <p:blipFill>
          <a:blip r:embed="rId3">
            <a:extLst/>
          </a:blip>
          <a:stretch>
            <a:fillRect/>
          </a:stretch>
        </p:blipFill>
        <p:spPr>
          <a:xfrm>
            <a:off x="5372298" y="1361211"/>
            <a:ext cx="1333501" cy="647701"/>
          </a:xfrm>
          <a:prstGeom prst="rect">
            <a:avLst/>
          </a:prstGeom>
          <a:ln w="12700">
            <a:miter lim="400000"/>
          </a:ln>
        </p:spPr>
      </p:pic>
      <p:sp>
        <p:nvSpPr>
          <p:cNvPr id="314" name="Shape 314"/>
          <p:cNvSpPr/>
          <p:nvPr/>
        </p:nvSpPr>
        <p:spPr>
          <a:xfrm>
            <a:off x="971884" y="5941168"/>
            <a:ext cx="24268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Input Layer</a:t>
            </a:r>
          </a:p>
        </p:txBody>
      </p:sp>
      <p:sp>
        <p:nvSpPr>
          <p:cNvPr id="315" name="Shape 315"/>
          <p:cNvSpPr/>
          <p:nvPr/>
        </p:nvSpPr>
        <p:spPr>
          <a:xfrm>
            <a:off x="4413812" y="5876209"/>
            <a:ext cx="28835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Hidden Layer</a:t>
            </a:r>
          </a:p>
        </p:txBody>
      </p:sp>
      <p:sp>
        <p:nvSpPr>
          <p:cNvPr id="316" name="Shape 316"/>
          <p:cNvSpPr/>
          <p:nvPr/>
        </p:nvSpPr>
        <p:spPr>
          <a:xfrm>
            <a:off x="8312484" y="5859030"/>
            <a:ext cx="474932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vl1pPr>
          </a:lstStyle>
          <a:p>
            <a:pPr/>
            <a:r>
              <a:t>Lets number all circles / nodes with number ids.</a:t>
            </a:r>
          </a:p>
        </p:txBody>
      </p:sp>
      <p:sp>
        <p:nvSpPr>
          <p:cNvPr id="317" name="Shape 317"/>
          <p:cNvSpPr/>
          <p:nvPr/>
        </p:nvSpPr>
        <p:spPr>
          <a:xfrm>
            <a:off x="173601" y="6998920"/>
            <a:ext cx="12657598" cy="8636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500"/>
            </a:pPr>
            <a:r>
              <a:t>Connection between node i and node j is denoted as </a:t>
            </a:r>
            <a:r>
              <a:rPr b="1">
                <a:latin typeface="Helvetica"/>
                <a:ea typeface="Helvetica"/>
                <a:cs typeface="Helvetica"/>
                <a:sym typeface="Helvetica"/>
              </a:rPr>
              <a:t>w</a:t>
            </a:r>
            <a:r>
              <a:rPr b="1" baseline="-5999">
                <a:latin typeface="Helvetica"/>
                <a:ea typeface="Helvetica"/>
                <a:cs typeface="Helvetica"/>
                <a:sym typeface="Helvetica"/>
              </a:rPr>
              <a:t>ij</a:t>
            </a:r>
            <a:r>
              <a:t> , net input to node j is </a:t>
            </a:r>
            <a:r>
              <a:rPr b="1">
                <a:latin typeface="Helvetica"/>
                <a:ea typeface="Helvetica"/>
                <a:cs typeface="Helvetica"/>
                <a:sym typeface="Helvetica"/>
              </a:rPr>
              <a:t>net</a:t>
            </a:r>
            <a:r>
              <a:rPr b="1" baseline="-5999">
                <a:latin typeface="Helvetica"/>
                <a:ea typeface="Helvetica"/>
                <a:cs typeface="Helvetica"/>
                <a:sym typeface="Helvetica"/>
              </a:rPr>
              <a:t>j</a:t>
            </a:r>
            <a:r>
              <a:t> , output from node j is </a:t>
            </a:r>
            <a:r>
              <a:rPr b="1">
                <a:latin typeface="Helvetica"/>
                <a:ea typeface="Helvetica"/>
                <a:cs typeface="Helvetica"/>
                <a:sym typeface="Helvetica"/>
              </a:rPr>
              <a:t>x</a:t>
            </a:r>
            <a:r>
              <a:rPr b="1" baseline="-5999">
                <a:latin typeface="Helvetica"/>
                <a:ea typeface="Helvetica"/>
                <a:cs typeface="Helvetica"/>
                <a:sym typeface="Helvetica"/>
              </a:rPr>
              <a:t>j</a:t>
            </a:r>
            <a:r>
              <a:t> or </a:t>
            </a:r>
            <a:r>
              <a:rPr b="1">
                <a:latin typeface="Helvetica"/>
                <a:ea typeface="Helvetica"/>
                <a:cs typeface="Helvetica"/>
                <a:sym typeface="Helvetica"/>
              </a:rPr>
              <a:t>o</a:t>
            </a:r>
            <a:r>
              <a:rPr b="1" baseline="-5999">
                <a:latin typeface="Helvetica"/>
                <a:ea typeface="Helvetica"/>
                <a:cs typeface="Helvetica"/>
                <a:sym typeface="Helvetica"/>
              </a:rPr>
              <a:t>j </a:t>
            </a:r>
          </a:p>
        </p:txBody>
      </p:sp>
      <p:sp>
        <p:nvSpPr>
          <p:cNvPr id="318" name="Shape 318"/>
          <p:cNvSpPr/>
          <p:nvPr/>
        </p:nvSpPr>
        <p:spPr>
          <a:xfrm>
            <a:off x="1376534" y="4360721"/>
            <a:ext cx="36850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500">
                <a:latin typeface="Helvetica"/>
                <a:ea typeface="Helvetica"/>
                <a:cs typeface="Helvetica"/>
                <a:sym typeface="Helvetica"/>
              </a:defRPr>
            </a:lvl1pPr>
          </a:lstStyle>
          <a:p>
            <a:pPr/>
            <a:r>
              <a:t>3</a:t>
            </a:r>
          </a:p>
        </p:txBody>
      </p:sp>
      <p:sp>
        <p:nvSpPr>
          <p:cNvPr id="319" name="Shape 319"/>
          <p:cNvSpPr/>
          <p:nvPr/>
        </p:nvSpPr>
        <p:spPr>
          <a:xfrm>
            <a:off x="6118310" y="2946016"/>
            <a:ext cx="36850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500">
                <a:latin typeface="Helvetica"/>
                <a:ea typeface="Helvetica"/>
                <a:cs typeface="Helvetica"/>
                <a:sym typeface="Helvetica"/>
              </a:defRPr>
            </a:lvl1pPr>
          </a:lstStyle>
          <a:p>
            <a:pPr/>
            <a:r>
              <a:t>7</a:t>
            </a:r>
          </a:p>
        </p:txBody>
      </p:sp>
      <p:sp>
        <p:nvSpPr>
          <p:cNvPr id="320" name="Shape 320"/>
          <p:cNvSpPr/>
          <p:nvPr/>
        </p:nvSpPr>
        <p:spPr>
          <a:xfrm rot="20622275">
            <a:off x="2516671" y="3345720"/>
            <a:ext cx="2978131" cy="1128266"/>
          </a:xfrm>
          <a:prstGeom prst="rightArrow">
            <a:avLst>
              <a:gd name="adj1" fmla="val 22923"/>
              <a:gd name="adj2" fmla="val 37191"/>
            </a:avLst>
          </a:prstGeom>
          <a:solidFill>
            <a:schemeClr val="accent4">
              <a:hueOff val="384618"/>
              <a:satOff val="3869"/>
              <a:lumOff val="5802"/>
            </a:schemeClr>
          </a:solidFill>
          <a:ln w="12700">
            <a:miter lim="400000"/>
          </a:ln>
          <a:effectLst>
            <a:outerShdw sx="100000" sy="100000" kx="0" ky="0" algn="b" rotWithShape="0" blurRad="38100" dist="25400" dir="1279596">
              <a:srgbClr val="000000">
                <a:alpha val="50000"/>
              </a:srgbClr>
            </a:outerShdw>
          </a:effectLst>
        </p:spPr>
        <p:txBody>
          <a:bodyPr lIns="50800" tIns="50800" rIns="50800" bIns="50800" anchor="ctr"/>
          <a:lstStyle/>
          <a:p>
            <a:pPr>
              <a:defRPr sz="2400">
                <a:solidFill>
                  <a:srgbClr val="FFFFFF"/>
                </a:solidFill>
              </a:defRPr>
            </a:pPr>
          </a:p>
        </p:txBody>
      </p:sp>
      <p:sp>
        <p:nvSpPr>
          <p:cNvPr id="321" name="Shape 321"/>
          <p:cNvSpPr/>
          <p:nvPr/>
        </p:nvSpPr>
        <p:spPr>
          <a:xfrm>
            <a:off x="197073" y="8132860"/>
            <a:ext cx="12210979" cy="1219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500"/>
            </a:pPr>
            <a:r>
              <a:t>Connection (yellow arrow) between node 3 and node 7 is denoted by </a:t>
            </a:r>
            <a:r>
              <a:rPr b="1">
                <a:latin typeface="Helvetica"/>
                <a:ea typeface="Helvetica"/>
                <a:cs typeface="Helvetica"/>
                <a:sym typeface="Helvetica"/>
              </a:rPr>
              <a:t>w</a:t>
            </a:r>
            <a:r>
              <a:rPr b="1" baseline="-5999">
                <a:latin typeface="Helvetica"/>
                <a:ea typeface="Helvetica"/>
                <a:cs typeface="Helvetica"/>
                <a:sym typeface="Helvetica"/>
              </a:rPr>
              <a:t>37</a:t>
            </a:r>
            <a:endParaRPr baseline="-5999" sz="2400"/>
          </a:p>
          <a:p>
            <a:pPr>
              <a:defRPr sz="2400"/>
            </a:pPr>
            <a:r>
              <a:t>Output of node 7 is </a:t>
            </a:r>
            <a:r>
              <a:rPr b="1">
                <a:latin typeface="Helvetica"/>
                <a:ea typeface="Helvetica"/>
                <a:cs typeface="Helvetica"/>
                <a:sym typeface="Helvetica"/>
              </a:rPr>
              <a:t>x</a:t>
            </a:r>
            <a:r>
              <a:rPr b="1" baseline="-5999">
                <a:latin typeface="Helvetica"/>
                <a:ea typeface="Helvetica"/>
                <a:cs typeface="Helvetica"/>
                <a:sym typeface="Helvetica"/>
              </a:rPr>
              <a:t>7   </a:t>
            </a:r>
            <a:r>
              <a:t>or</a:t>
            </a:r>
            <a:r>
              <a:rPr b="1">
                <a:latin typeface="Helvetica"/>
                <a:ea typeface="Helvetica"/>
                <a:cs typeface="Helvetica"/>
                <a:sym typeface="Helvetica"/>
              </a:rPr>
              <a:t> o</a:t>
            </a:r>
            <a:r>
              <a:rPr b="1" baseline="-5999">
                <a:latin typeface="Helvetica"/>
                <a:ea typeface="Helvetica"/>
                <a:cs typeface="Helvetica"/>
                <a:sym typeface="Helvetica"/>
              </a:rPr>
              <a:t>7</a:t>
            </a:r>
          </a:p>
          <a:p>
            <a:pPr>
              <a:defRPr sz="2400"/>
            </a:pPr>
            <a:r>
              <a:t>Net Input to node 7 is </a:t>
            </a:r>
            <a:r>
              <a:rPr b="1">
                <a:latin typeface="Helvetica"/>
                <a:ea typeface="Helvetica"/>
                <a:cs typeface="Helvetica"/>
                <a:sym typeface="Helvetica"/>
              </a:rPr>
              <a:t>net</a:t>
            </a:r>
            <a:r>
              <a:rPr b="1" baseline="-5999">
                <a:latin typeface="Helvetica"/>
                <a:ea typeface="Helvetica"/>
                <a:cs typeface="Helvetica"/>
                <a:sym typeface="Helvetica"/>
              </a:rPr>
              <a:t>7</a:t>
            </a:r>
            <a:r>
              <a:t>   </a:t>
            </a:r>
          </a:p>
        </p:txBody>
      </p:sp>
      <p:pic>
        <p:nvPicPr>
          <p:cNvPr id="322" name="pasted-image.pdf"/>
          <p:cNvPicPr>
            <a:picLocks noChangeAspect="1"/>
          </p:cNvPicPr>
          <p:nvPr/>
        </p:nvPicPr>
        <p:blipFill>
          <a:blip r:embed="rId3">
            <a:extLst/>
          </a:blip>
          <a:stretch>
            <a:fillRect/>
          </a:stretch>
        </p:blipFill>
        <p:spPr>
          <a:xfrm>
            <a:off x="8109842" y="1386640"/>
            <a:ext cx="1333501" cy="647701"/>
          </a:xfrm>
          <a:prstGeom prst="rect">
            <a:avLst/>
          </a:prstGeom>
          <a:ln w="12700">
            <a:miter lim="400000"/>
          </a:ln>
        </p:spPr>
      </p:pic>
      <p:grpSp>
        <p:nvGrpSpPr>
          <p:cNvPr id="338" name="Group 338"/>
          <p:cNvGrpSpPr/>
          <p:nvPr/>
        </p:nvGrpSpPr>
        <p:grpSpPr>
          <a:xfrm>
            <a:off x="6103144" y="2351378"/>
            <a:ext cx="4445709" cy="3197381"/>
            <a:chOff x="0" y="0"/>
            <a:chExt cx="4445708" cy="3197380"/>
          </a:xfrm>
        </p:grpSpPr>
        <p:sp>
          <p:nvSpPr>
            <p:cNvPr id="323" name="Shape 323"/>
            <p:cNvSpPr/>
            <p:nvPr/>
          </p:nvSpPr>
          <p:spPr>
            <a:xfrm>
              <a:off x="3728995" y="450842"/>
              <a:ext cx="53797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1</a:t>
              </a:r>
            </a:p>
          </p:txBody>
        </p:sp>
        <p:sp>
          <p:nvSpPr>
            <p:cNvPr id="324" name="Shape 324"/>
            <p:cNvSpPr/>
            <p:nvPr/>
          </p:nvSpPr>
          <p:spPr>
            <a:xfrm>
              <a:off x="66282" y="1118346"/>
              <a:ext cx="2110428" cy="7994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25" name="Shape 325"/>
            <p:cNvSpPr/>
            <p:nvPr/>
          </p:nvSpPr>
          <p:spPr>
            <a:xfrm>
              <a:off x="2195107" y="464013"/>
              <a:ext cx="649487" cy="621359"/>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26" name="Shape 326"/>
            <p:cNvSpPr/>
            <p:nvPr/>
          </p:nvSpPr>
          <p:spPr>
            <a:xfrm>
              <a:off x="99971" y="2003252"/>
              <a:ext cx="208250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27" name="Shape 327"/>
            <p:cNvSpPr/>
            <p:nvPr/>
          </p:nvSpPr>
          <p:spPr>
            <a:xfrm flipV="1">
              <a:off x="57514" y="2256649"/>
              <a:ext cx="2127613" cy="692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28" name="Shape 328"/>
            <p:cNvSpPr/>
            <p:nvPr/>
          </p:nvSpPr>
          <p:spPr>
            <a:xfrm>
              <a:off x="-1" y="149949"/>
              <a:ext cx="2246218" cy="174884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29" name="Shape 329"/>
            <p:cNvSpPr/>
            <p:nvPr/>
          </p:nvSpPr>
          <p:spPr>
            <a:xfrm>
              <a:off x="2959439" y="774692"/>
              <a:ext cx="73944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30" name="Shape 330"/>
            <p:cNvSpPr/>
            <p:nvPr/>
          </p:nvSpPr>
          <p:spPr>
            <a:xfrm>
              <a:off x="1663188" y="2549680"/>
              <a:ext cx="278252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Output Layer</a:t>
              </a:r>
            </a:p>
          </p:txBody>
        </p:sp>
        <p:sp>
          <p:nvSpPr>
            <p:cNvPr id="331" name="Shape 331"/>
            <p:cNvSpPr/>
            <p:nvPr/>
          </p:nvSpPr>
          <p:spPr>
            <a:xfrm>
              <a:off x="2195107" y="1777881"/>
              <a:ext cx="649487" cy="621358"/>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32" name="Shape 332"/>
            <p:cNvSpPr/>
            <p:nvPr/>
          </p:nvSpPr>
          <p:spPr>
            <a:xfrm flipV="1">
              <a:off x="66556" y="913507"/>
              <a:ext cx="2222010" cy="20016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33" name="Shape 333"/>
            <p:cNvSpPr/>
            <p:nvPr/>
          </p:nvSpPr>
          <p:spPr>
            <a:xfrm flipV="1">
              <a:off x="80615" y="834659"/>
              <a:ext cx="2153633" cy="105551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34" name="Shape 334"/>
            <p:cNvSpPr/>
            <p:nvPr/>
          </p:nvSpPr>
          <p:spPr>
            <a:xfrm flipV="1">
              <a:off x="64764" y="754151"/>
              <a:ext cx="2105079" cy="27227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35" name="Shape 335"/>
            <p:cNvSpPr/>
            <p:nvPr/>
          </p:nvSpPr>
          <p:spPr>
            <a:xfrm>
              <a:off x="61298" y="-1"/>
              <a:ext cx="2119482" cy="61722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36" name="Shape 336"/>
            <p:cNvSpPr/>
            <p:nvPr/>
          </p:nvSpPr>
          <p:spPr>
            <a:xfrm>
              <a:off x="3845316" y="1789128"/>
              <a:ext cx="5209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k</a:t>
              </a:r>
            </a:p>
          </p:txBody>
        </p:sp>
        <p:sp>
          <p:nvSpPr>
            <p:cNvPr id="337" name="Shape 337"/>
            <p:cNvSpPr/>
            <p:nvPr/>
          </p:nvSpPr>
          <p:spPr>
            <a:xfrm>
              <a:off x="3067225" y="2112978"/>
              <a:ext cx="73944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339" name="Shape 339"/>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4"/>
      <p:bldP build="whole" bldLvl="1" animBg="1" rev="0" advAuto="0" spid="319" grpId="5"/>
      <p:bldP build="whole" bldLvl="1" animBg="1" rev="0" advAuto="0" spid="320" grpId="3"/>
      <p:bldP build="whole" bldLvl="1" animBg="1" rev="0" advAuto="0" spid="321" grpId="6"/>
      <p:bldP build="whole" bldLvl="1" animBg="1" rev="0" advAuto="0" spid="317" grpId="2"/>
      <p:bldP build="whole" bldLvl="1" animBg="1" rev="0" advAuto="0" spid="31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952500" y="444500"/>
            <a:ext cx="11099800" cy="901173"/>
          </a:xfrm>
          <a:prstGeom prst="rect">
            <a:avLst/>
          </a:prstGeom>
        </p:spPr>
        <p:txBody>
          <a:bodyPr/>
          <a:lstStyle>
            <a:lvl1pPr defTabSz="379729">
              <a:defRPr sz="5200"/>
            </a:lvl1pPr>
          </a:lstStyle>
          <a:p>
            <a:pPr/>
            <a:r>
              <a:t>Feedforward Neural Network</a:t>
            </a:r>
          </a:p>
        </p:txBody>
      </p:sp>
      <p:sp>
        <p:nvSpPr>
          <p:cNvPr id="342" name="Shape 342"/>
          <p:cNvSpPr/>
          <p:nvPr/>
        </p:nvSpPr>
        <p:spPr>
          <a:xfrm>
            <a:off x="1860550" y="2222500"/>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43" name="Shape 343"/>
          <p:cNvSpPr/>
          <p:nvPr/>
        </p:nvSpPr>
        <p:spPr>
          <a:xfrm>
            <a:off x="1860550" y="5137621"/>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44" name="Shape 344"/>
          <p:cNvSpPr/>
          <p:nvPr/>
        </p:nvSpPr>
        <p:spPr>
          <a:xfrm>
            <a:off x="1860550" y="4120008"/>
            <a:ext cx="649486" cy="621359"/>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45" name="Shape 345"/>
          <p:cNvSpPr/>
          <p:nvPr/>
        </p:nvSpPr>
        <p:spPr>
          <a:xfrm>
            <a:off x="1860550" y="3136900"/>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46" name="Shape 346"/>
          <p:cNvSpPr/>
          <p:nvPr/>
        </p:nvSpPr>
        <p:spPr>
          <a:xfrm>
            <a:off x="5530850" y="41200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47" name="Shape 347"/>
          <p:cNvSpPr/>
          <p:nvPr/>
        </p:nvSpPr>
        <p:spPr>
          <a:xfrm>
            <a:off x="982065" y="2101850"/>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1</a:t>
            </a:r>
          </a:p>
        </p:txBody>
      </p:sp>
      <p:sp>
        <p:nvSpPr>
          <p:cNvPr id="348" name="Shape 348"/>
          <p:cNvSpPr/>
          <p:nvPr/>
        </p:nvSpPr>
        <p:spPr>
          <a:xfrm>
            <a:off x="982065" y="5227794"/>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n</a:t>
            </a:r>
          </a:p>
        </p:txBody>
      </p:sp>
      <p:sp>
        <p:nvSpPr>
          <p:cNvPr id="349" name="Shape 349"/>
          <p:cNvSpPr/>
          <p:nvPr/>
        </p:nvSpPr>
        <p:spPr>
          <a:xfrm>
            <a:off x="982065" y="3123728"/>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2</a:t>
            </a:r>
          </a:p>
        </p:txBody>
      </p:sp>
      <p:sp>
        <p:nvSpPr>
          <p:cNvPr id="350" name="Shape 350"/>
          <p:cNvSpPr/>
          <p:nvPr/>
        </p:nvSpPr>
        <p:spPr>
          <a:xfrm>
            <a:off x="2563749" y="2658063"/>
            <a:ext cx="2919463" cy="15901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1" name="Shape 351"/>
          <p:cNvSpPr/>
          <p:nvPr/>
        </p:nvSpPr>
        <p:spPr>
          <a:xfrm>
            <a:off x="2561040" y="3545822"/>
            <a:ext cx="2922404" cy="85542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2" name="Shape 352"/>
          <p:cNvSpPr/>
          <p:nvPr/>
        </p:nvSpPr>
        <p:spPr>
          <a:xfrm>
            <a:off x="2557674" y="4375247"/>
            <a:ext cx="2926449" cy="7148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3" name="Shape 353"/>
          <p:cNvSpPr/>
          <p:nvPr/>
        </p:nvSpPr>
        <p:spPr>
          <a:xfrm flipV="1">
            <a:off x="2562034" y="4531516"/>
            <a:ext cx="2920399" cy="86435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4" name="Shape 354"/>
          <p:cNvSpPr/>
          <p:nvPr/>
        </p:nvSpPr>
        <p:spPr>
          <a:xfrm>
            <a:off x="5505450" y="20753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55" name="Shape 355"/>
          <p:cNvSpPr/>
          <p:nvPr/>
        </p:nvSpPr>
        <p:spPr>
          <a:xfrm>
            <a:off x="5505450" y="30659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56" name="Shape 356"/>
          <p:cNvSpPr/>
          <p:nvPr/>
        </p:nvSpPr>
        <p:spPr>
          <a:xfrm>
            <a:off x="5505450" y="50725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57" name="Shape 357"/>
          <p:cNvSpPr/>
          <p:nvPr/>
        </p:nvSpPr>
        <p:spPr>
          <a:xfrm>
            <a:off x="2570545" y="5470156"/>
            <a:ext cx="2879871"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8" name="Shape 358"/>
          <p:cNvSpPr/>
          <p:nvPr/>
        </p:nvSpPr>
        <p:spPr>
          <a:xfrm>
            <a:off x="2463919" y="2764514"/>
            <a:ext cx="2940210" cy="249829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59" name="Shape 359"/>
          <p:cNvSpPr/>
          <p:nvPr/>
        </p:nvSpPr>
        <p:spPr>
          <a:xfrm flipV="1">
            <a:off x="2537823" y="2419026"/>
            <a:ext cx="2913967" cy="92428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0" name="Shape 360"/>
          <p:cNvSpPr/>
          <p:nvPr/>
        </p:nvSpPr>
        <p:spPr>
          <a:xfrm flipV="1">
            <a:off x="2545211" y="2503874"/>
            <a:ext cx="2946824" cy="181932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1" name="Shape 361"/>
          <p:cNvSpPr/>
          <p:nvPr/>
        </p:nvSpPr>
        <p:spPr>
          <a:xfrm flipV="1">
            <a:off x="2567467" y="2321928"/>
            <a:ext cx="2851504" cy="16992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2" name="Shape 362"/>
          <p:cNvSpPr/>
          <p:nvPr/>
        </p:nvSpPr>
        <p:spPr>
          <a:xfrm>
            <a:off x="2564335" y="2515552"/>
            <a:ext cx="2914285" cy="8702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3" name="Shape 363"/>
          <p:cNvSpPr/>
          <p:nvPr/>
        </p:nvSpPr>
        <p:spPr>
          <a:xfrm>
            <a:off x="2533983" y="3470305"/>
            <a:ext cx="2917807"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4" name="Shape 364"/>
          <p:cNvSpPr/>
          <p:nvPr/>
        </p:nvSpPr>
        <p:spPr>
          <a:xfrm>
            <a:off x="2490276" y="3603239"/>
            <a:ext cx="2909891" cy="17448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5" name="Shape 365"/>
          <p:cNvSpPr/>
          <p:nvPr/>
        </p:nvSpPr>
        <p:spPr>
          <a:xfrm flipV="1">
            <a:off x="2510612" y="3543468"/>
            <a:ext cx="2968008" cy="84149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6" name="Shape 366"/>
          <p:cNvSpPr/>
          <p:nvPr/>
        </p:nvSpPr>
        <p:spPr>
          <a:xfrm>
            <a:off x="2556462" y="4571999"/>
            <a:ext cx="2865264" cy="75466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7" name="Shape 367"/>
          <p:cNvSpPr/>
          <p:nvPr/>
        </p:nvSpPr>
        <p:spPr>
          <a:xfrm flipV="1">
            <a:off x="2550612" y="3575277"/>
            <a:ext cx="2891108" cy="173018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68" name="Shape 368"/>
          <p:cNvSpPr/>
          <p:nvPr/>
        </p:nvSpPr>
        <p:spPr>
          <a:xfrm flipV="1">
            <a:off x="2509474" y="2613453"/>
            <a:ext cx="3010338" cy="2652525"/>
          </a:xfrm>
          <a:prstGeom prst="line">
            <a:avLst/>
          </a:prstGeom>
          <a:ln w="25400">
            <a:solidFill>
              <a:srgbClr val="000000"/>
            </a:solidFill>
            <a:miter lim="400000"/>
            <a:tailEnd type="triangle"/>
          </a:ln>
        </p:spPr>
        <p:txBody>
          <a:bodyPr lIns="50800" tIns="50800" rIns="50800" bIns="50800" anchor="ctr"/>
          <a:lstStyle/>
          <a:p>
            <a:pPr>
              <a:defRPr sz="2400"/>
            </a:pPr>
          </a:p>
        </p:txBody>
      </p:sp>
      <p:pic>
        <p:nvPicPr>
          <p:cNvPr id="369" name="pasted-image.pdf"/>
          <p:cNvPicPr>
            <a:picLocks noChangeAspect="1"/>
          </p:cNvPicPr>
          <p:nvPr/>
        </p:nvPicPr>
        <p:blipFill>
          <a:blip r:embed="rId3">
            <a:extLst/>
          </a:blip>
          <a:stretch>
            <a:fillRect/>
          </a:stretch>
        </p:blipFill>
        <p:spPr>
          <a:xfrm>
            <a:off x="5346898" y="1361211"/>
            <a:ext cx="1333501" cy="647701"/>
          </a:xfrm>
          <a:prstGeom prst="rect">
            <a:avLst/>
          </a:prstGeom>
          <a:ln w="12700">
            <a:miter lim="400000"/>
          </a:ln>
        </p:spPr>
      </p:pic>
      <p:sp>
        <p:nvSpPr>
          <p:cNvPr id="370" name="Shape 370"/>
          <p:cNvSpPr/>
          <p:nvPr/>
        </p:nvSpPr>
        <p:spPr>
          <a:xfrm>
            <a:off x="971884" y="6151130"/>
            <a:ext cx="24268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Input Layer</a:t>
            </a:r>
          </a:p>
        </p:txBody>
      </p:sp>
      <p:sp>
        <p:nvSpPr>
          <p:cNvPr id="371" name="Shape 371"/>
          <p:cNvSpPr/>
          <p:nvPr/>
        </p:nvSpPr>
        <p:spPr>
          <a:xfrm>
            <a:off x="4413812" y="6151130"/>
            <a:ext cx="28835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Hidden Layer</a:t>
            </a:r>
          </a:p>
        </p:txBody>
      </p:sp>
      <p:sp>
        <p:nvSpPr>
          <p:cNvPr id="372" name="Shape 372"/>
          <p:cNvSpPr/>
          <p:nvPr/>
        </p:nvSpPr>
        <p:spPr>
          <a:xfrm>
            <a:off x="1376534" y="4360721"/>
            <a:ext cx="36850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500">
                <a:latin typeface="Helvetica"/>
                <a:ea typeface="Helvetica"/>
                <a:cs typeface="Helvetica"/>
                <a:sym typeface="Helvetica"/>
              </a:defRPr>
            </a:lvl1pPr>
          </a:lstStyle>
          <a:p>
            <a:pPr/>
            <a:r>
              <a:t>3</a:t>
            </a:r>
          </a:p>
        </p:txBody>
      </p:sp>
      <p:sp>
        <p:nvSpPr>
          <p:cNvPr id="373" name="Shape 373"/>
          <p:cNvSpPr/>
          <p:nvPr/>
        </p:nvSpPr>
        <p:spPr>
          <a:xfrm>
            <a:off x="6118310" y="2946016"/>
            <a:ext cx="36850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500">
                <a:latin typeface="Helvetica"/>
                <a:ea typeface="Helvetica"/>
                <a:cs typeface="Helvetica"/>
                <a:sym typeface="Helvetica"/>
              </a:defRPr>
            </a:lvl1pPr>
          </a:lstStyle>
          <a:p>
            <a:pPr/>
            <a:r>
              <a:t>7</a:t>
            </a:r>
          </a:p>
        </p:txBody>
      </p:sp>
      <p:sp>
        <p:nvSpPr>
          <p:cNvPr id="374" name="Shape 374"/>
          <p:cNvSpPr/>
          <p:nvPr/>
        </p:nvSpPr>
        <p:spPr>
          <a:xfrm rot="20622275">
            <a:off x="2516671" y="3345720"/>
            <a:ext cx="2978131" cy="1128266"/>
          </a:xfrm>
          <a:prstGeom prst="rightArrow">
            <a:avLst>
              <a:gd name="adj1" fmla="val 22923"/>
              <a:gd name="adj2" fmla="val 37191"/>
            </a:avLst>
          </a:prstGeom>
          <a:solidFill>
            <a:schemeClr val="accent4">
              <a:hueOff val="384618"/>
              <a:satOff val="3869"/>
              <a:lumOff val="5802"/>
            </a:schemeClr>
          </a:solidFill>
          <a:ln w="12700">
            <a:miter lim="400000"/>
          </a:ln>
          <a:effectLst>
            <a:outerShdw sx="100000" sy="100000" kx="0" ky="0" algn="b" rotWithShape="0" blurRad="38100" dist="25400" dir="1279596">
              <a:srgbClr val="000000">
                <a:alpha val="50000"/>
              </a:srgbClr>
            </a:outerShdw>
          </a:effectLst>
        </p:spPr>
        <p:txBody>
          <a:bodyPr lIns="50800" tIns="50800" rIns="50800" bIns="50800" anchor="ctr"/>
          <a:lstStyle/>
          <a:p>
            <a:pPr>
              <a:defRPr sz="2400">
                <a:solidFill>
                  <a:srgbClr val="FFFFFF"/>
                </a:solidFill>
              </a:defRPr>
            </a:pPr>
          </a:p>
        </p:txBody>
      </p:sp>
      <p:sp>
        <p:nvSpPr>
          <p:cNvPr id="375" name="Shape 375"/>
          <p:cNvSpPr/>
          <p:nvPr/>
        </p:nvSpPr>
        <p:spPr>
          <a:xfrm>
            <a:off x="695515" y="7545961"/>
            <a:ext cx="333337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For k</a:t>
            </a:r>
            <a:r>
              <a:rPr baseline="31999"/>
              <a:t>th</a:t>
            </a:r>
            <a:r>
              <a:t> output node</a:t>
            </a:r>
          </a:p>
        </p:txBody>
      </p:sp>
      <p:pic>
        <p:nvPicPr>
          <p:cNvPr id="376" name="pasted-image.pdf"/>
          <p:cNvPicPr>
            <a:picLocks noChangeAspect="1"/>
          </p:cNvPicPr>
          <p:nvPr/>
        </p:nvPicPr>
        <p:blipFill>
          <a:blip r:embed="rId4">
            <a:extLst/>
          </a:blip>
          <a:stretch>
            <a:fillRect/>
          </a:stretch>
        </p:blipFill>
        <p:spPr>
          <a:xfrm>
            <a:off x="2245518" y="8195894"/>
            <a:ext cx="9512301" cy="1066801"/>
          </a:xfrm>
          <a:prstGeom prst="rect">
            <a:avLst/>
          </a:prstGeom>
          <a:ln w="12700">
            <a:miter lim="400000"/>
          </a:ln>
        </p:spPr>
      </p:pic>
      <p:grpSp>
        <p:nvGrpSpPr>
          <p:cNvPr id="392" name="Group 392"/>
          <p:cNvGrpSpPr/>
          <p:nvPr/>
        </p:nvGrpSpPr>
        <p:grpSpPr>
          <a:xfrm>
            <a:off x="6103144" y="2351378"/>
            <a:ext cx="4445709" cy="3197381"/>
            <a:chOff x="0" y="0"/>
            <a:chExt cx="4445708" cy="3197380"/>
          </a:xfrm>
        </p:grpSpPr>
        <p:sp>
          <p:nvSpPr>
            <p:cNvPr id="377" name="Shape 377"/>
            <p:cNvSpPr/>
            <p:nvPr/>
          </p:nvSpPr>
          <p:spPr>
            <a:xfrm>
              <a:off x="3728995" y="450842"/>
              <a:ext cx="53797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1</a:t>
              </a:r>
            </a:p>
          </p:txBody>
        </p:sp>
        <p:sp>
          <p:nvSpPr>
            <p:cNvPr id="378" name="Shape 378"/>
            <p:cNvSpPr/>
            <p:nvPr/>
          </p:nvSpPr>
          <p:spPr>
            <a:xfrm>
              <a:off x="66282" y="1118346"/>
              <a:ext cx="2110428" cy="7994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79" name="Shape 379"/>
            <p:cNvSpPr/>
            <p:nvPr/>
          </p:nvSpPr>
          <p:spPr>
            <a:xfrm>
              <a:off x="2195107" y="464013"/>
              <a:ext cx="649487" cy="621359"/>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80" name="Shape 380"/>
            <p:cNvSpPr/>
            <p:nvPr/>
          </p:nvSpPr>
          <p:spPr>
            <a:xfrm>
              <a:off x="99971" y="2003252"/>
              <a:ext cx="208250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1" name="Shape 381"/>
            <p:cNvSpPr/>
            <p:nvPr/>
          </p:nvSpPr>
          <p:spPr>
            <a:xfrm flipV="1">
              <a:off x="57514" y="2256649"/>
              <a:ext cx="2127613" cy="692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2" name="Shape 382"/>
            <p:cNvSpPr/>
            <p:nvPr/>
          </p:nvSpPr>
          <p:spPr>
            <a:xfrm>
              <a:off x="-1" y="149949"/>
              <a:ext cx="2246218" cy="174884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3" name="Shape 383"/>
            <p:cNvSpPr/>
            <p:nvPr/>
          </p:nvSpPr>
          <p:spPr>
            <a:xfrm>
              <a:off x="2959439" y="774692"/>
              <a:ext cx="73944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4" name="Shape 384"/>
            <p:cNvSpPr/>
            <p:nvPr/>
          </p:nvSpPr>
          <p:spPr>
            <a:xfrm>
              <a:off x="1663188" y="2549680"/>
              <a:ext cx="278252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Output Layer</a:t>
              </a:r>
            </a:p>
          </p:txBody>
        </p:sp>
        <p:sp>
          <p:nvSpPr>
            <p:cNvPr id="385" name="Shape 385"/>
            <p:cNvSpPr/>
            <p:nvPr/>
          </p:nvSpPr>
          <p:spPr>
            <a:xfrm>
              <a:off x="2195107" y="1777881"/>
              <a:ext cx="649487" cy="621358"/>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86" name="Shape 386"/>
            <p:cNvSpPr/>
            <p:nvPr/>
          </p:nvSpPr>
          <p:spPr>
            <a:xfrm flipV="1">
              <a:off x="66556" y="913507"/>
              <a:ext cx="2222010" cy="20016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7" name="Shape 387"/>
            <p:cNvSpPr/>
            <p:nvPr/>
          </p:nvSpPr>
          <p:spPr>
            <a:xfrm flipV="1">
              <a:off x="80615" y="834659"/>
              <a:ext cx="2153633" cy="105551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8" name="Shape 388"/>
            <p:cNvSpPr/>
            <p:nvPr/>
          </p:nvSpPr>
          <p:spPr>
            <a:xfrm flipV="1">
              <a:off x="64764" y="754151"/>
              <a:ext cx="2105079" cy="27227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89" name="Shape 389"/>
            <p:cNvSpPr/>
            <p:nvPr/>
          </p:nvSpPr>
          <p:spPr>
            <a:xfrm>
              <a:off x="61298" y="-1"/>
              <a:ext cx="2119482" cy="61722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90" name="Shape 390"/>
            <p:cNvSpPr/>
            <p:nvPr/>
          </p:nvSpPr>
          <p:spPr>
            <a:xfrm>
              <a:off x="3845316" y="1789128"/>
              <a:ext cx="5209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k</a:t>
              </a:r>
            </a:p>
          </p:txBody>
        </p:sp>
        <p:sp>
          <p:nvSpPr>
            <p:cNvPr id="391" name="Shape 391"/>
            <p:cNvSpPr/>
            <p:nvPr/>
          </p:nvSpPr>
          <p:spPr>
            <a:xfrm>
              <a:off x="3067225" y="2112978"/>
              <a:ext cx="73944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393" name="pasted-image.pdf"/>
          <p:cNvPicPr>
            <a:picLocks noChangeAspect="1"/>
          </p:cNvPicPr>
          <p:nvPr/>
        </p:nvPicPr>
        <p:blipFill>
          <a:blip r:embed="rId3">
            <a:extLst/>
          </a:blip>
          <a:stretch>
            <a:fillRect/>
          </a:stretch>
        </p:blipFill>
        <p:spPr>
          <a:xfrm>
            <a:off x="7823398" y="1424701"/>
            <a:ext cx="1333501" cy="647701"/>
          </a:xfrm>
          <a:prstGeom prst="rect">
            <a:avLst/>
          </a:prstGeom>
          <a:ln w="12700">
            <a:miter lim="400000"/>
          </a:ln>
        </p:spPr>
      </p:pic>
      <p:sp>
        <p:nvSpPr>
          <p:cNvPr id="394" name="Shape 394"/>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1"/>
      <p:bldP build="whole" bldLvl="1" animBg="1" rev="0" advAuto="0" spid="376"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6" name="step.png"/>
          <p:cNvPicPr>
            <a:picLocks noChangeAspect="1"/>
          </p:cNvPicPr>
          <p:nvPr/>
        </p:nvPicPr>
        <p:blipFill>
          <a:blip r:embed="rId2">
            <a:extLst/>
          </a:blip>
          <a:stretch>
            <a:fillRect/>
          </a:stretch>
        </p:blipFill>
        <p:spPr>
          <a:xfrm>
            <a:off x="8941775" y="7167567"/>
            <a:ext cx="3185265" cy="2384399"/>
          </a:xfrm>
          <a:prstGeom prst="rect">
            <a:avLst/>
          </a:prstGeom>
          <a:ln w="12700">
            <a:miter lim="400000"/>
          </a:ln>
        </p:spPr>
      </p:pic>
      <p:sp>
        <p:nvSpPr>
          <p:cNvPr id="397" name="Shape 397"/>
          <p:cNvSpPr/>
          <p:nvPr>
            <p:ph type="title"/>
          </p:nvPr>
        </p:nvSpPr>
        <p:spPr>
          <a:xfrm>
            <a:off x="952500" y="444500"/>
            <a:ext cx="11099800" cy="1014859"/>
          </a:xfrm>
          <a:prstGeom prst="rect">
            <a:avLst/>
          </a:prstGeom>
        </p:spPr>
        <p:txBody>
          <a:bodyPr/>
          <a:lstStyle>
            <a:lvl1pPr defTabSz="438150">
              <a:defRPr sz="6000"/>
            </a:lvl1pPr>
          </a:lstStyle>
          <a:p>
            <a:pPr/>
            <a:r>
              <a:t>Alternatives</a:t>
            </a:r>
          </a:p>
        </p:txBody>
      </p:sp>
      <p:sp>
        <p:nvSpPr>
          <p:cNvPr id="398" name="Shape 398"/>
          <p:cNvSpPr/>
          <p:nvPr/>
        </p:nvSpPr>
        <p:spPr>
          <a:xfrm>
            <a:off x="3001534" y="1720481"/>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99" name="Shape 399"/>
          <p:cNvSpPr/>
          <p:nvPr/>
        </p:nvSpPr>
        <p:spPr>
          <a:xfrm>
            <a:off x="3001534" y="4587409"/>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00" name="Shape 400"/>
          <p:cNvSpPr/>
          <p:nvPr/>
        </p:nvSpPr>
        <p:spPr>
          <a:xfrm>
            <a:off x="3001534" y="3586620"/>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01" name="Shape 401"/>
          <p:cNvSpPr/>
          <p:nvPr/>
        </p:nvSpPr>
        <p:spPr>
          <a:xfrm>
            <a:off x="3001534" y="2619764"/>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02" name="Shape 402"/>
          <p:cNvSpPr/>
          <p:nvPr/>
        </p:nvSpPr>
        <p:spPr>
          <a:xfrm>
            <a:off x="6611156" y="3586620"/>
            <a:ext cx="638749" cy="61108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03" name="Shape 403"/>
          <p:cNvSpPr/>
          <p:nvPr/>
        </p:nvSpPr>
        <p:spPr>
          <a:xfrm>
            <a:off x="2137573" y="1601825"/>
            <a:ext cx="503899" cy="63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x</a:t>
            </a:r>
            <a:r>
              <a:rPr baseline="-5999"/>
              <a:t>1</a:t>
            </a:r>
          </a:p>
        </p:txBody>
      </p:sp>
      <p:sp>
        <p:nvSpPr>
          <p:cNvPr id="404" name="Shape 404"/>
          <p:cNvSpPr/>
          <p:nvPr/>
        </p:nvSpPr>
        <p:spPr>
          <a:xfrm>
            <a:off x="2137573" y="4595950"/>
            <a:ext cx="503899" cy="63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x</a:t>
            </a:r>
            <a:r>
              <a:rPr baseline="-5999"/>
              <a:t>n</a:t>
            </a:r>
          </a:p>
        </p:txBody>
      </p:sp>
      <p:sp>
        <p:nvSpPr>
          <p:cNvPr id="405" name="Shape 405"/>
          <p:cNvSpPr/>
          <p:nvPr/>
        </p:nvSpPr>
        <p:spPr>
          <a:xfrm>
            <a:off x="2137573" y="2606810"/>
            <a:ext cx="503899" cy="63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x</a:t>
            </a:r>
            <a:r>
              <a:rPr baseline="-5999"/>
              <a:t>2</a:t>
            </a:r>
          </a:p>
        </p:txBody>
      </p:sp>
      <p:sp>
        <p:nvSpPr>
          <p:cNvPr id="406" name="Shape 406"/>
          <p:cNvSpPr/>
          <p:nvPr/>
        </p:nvSpPr>
        <p:spPr>
          <a:xfrm>
            <a:off x="3693107" y="2148843"/>
            <a:ext cx="2871199" cy="156389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07" name="Shape 407"/>
          <p:cNvSpPr/>
          <p:nvPr/>
        </p:nvSpPr>
        <p:spPr>
          <a:xfrm>
            <a:off x="3690444" y="3021926"/>
            <a:ext cx="2874090" cy="84127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08" name="Shape 408"/>
          <p:cNvSpPr/>
          <p:nvPr/>
        </p:nvSpPr>
        <p:spPr>
          <a:xfrm>
            <a:off x="3687133" y="3837639"/>
            <a:ext cx="2878069" cy="7030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09" name="Shape 409"/>
          <p:cNvSpPr/>
          <p:nvPr/>
        </p:nvSpPr>
        <p:spPr>
          <a:xfrm flipV="1">
            <a:off x="3691421" y="3991325"/>
            <a:ext cx="2872119" cy="85006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0" name="Shape 410"/>
          <p:cNvSpPr/>
          <p:nvPr/>
        </p:nvSpPr>
        <p:spPr>
          <a:xfrm>
            <a:off x="6586176" y="1575723"/>
            <a:ext cx="638749" cy="61108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11" name="Shape 411"/>
          <p:cNvSpPr/>
          <p:nvPr/>
        </p:nvSpPr>
        <p:spPr>
          <a:xfrm>
            <a:off x="6586176" y="2549947"/>
            <a:ext cx="638749" cy="61108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12" name="Shape 412"/>
          <p:cNvSpPr/>
          <p:nvPr/>
        </p:nvSpPr>
        <p:spPr>
          <a:xfrm>
            <a:off x="6586176" y="4523373"/>
            <a:ext cx="638749" cy="61108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13" name="Shape 413"/>
          <p:cNvSpPr/>
          <p:nvPr/>
        </p:nvSpPr>
        <p:spPr>
          <a:xfrm>
            <a:off x="3699791" y="4914446"/>
            <a:ext cx="2832261"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4" name="Shape 414"/>
          <p:cNvSpPr/>
          <p:nvPr/>
        </p:nvSpPr>
        <p:spPr>
          <a:xfrm>
            <a:off x="3594929" y="2253534"/>
            <a:ext cx="2891602" cy="245699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5" name="Shape 415"/>
          <p:cNvSpPr/>
          <p:nvPr/>
        </p:nvSpPr>
        <p:spPr>
          <a:xfrm flipV="1">
            <a:off x="3667611" y="1913758"/>
            <a:ext cx="2865793" cy="90900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6" name="Shape 416"/>
          <p:cNvSpPr/>
          <p:nvPr/>
        </p:nvSpPr>
        <p:spPr>
          <a:xfrm flipV="1">
            <a:off x="3674877" y="1997204"/>
            <a:ext cx="2898107" cy="178925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7" name="Shape 417"/>
          <p:cNvSpPr/>
          <p:nvPr/>
        </p:nvSpPr>
        <p:spPr>
          <a:xfrm flipV="1">
            <a:off x="3696765" y="1818265"/>
            <a:ext cx="2804362" cy="16712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8" name="Shape 418"/>
          <p:cNvSpPr/>
          <p:nvPr/>
        </p:nvSpPr>
        <p:spPr>
          <a:xfrm>
            <a:off x="3693684" y="2008689"/>
            <a:ext cx="2866106" cy="85582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19" name="Shape 419"/>
          <p:cNvSpPr/>
          <p:nvPr/>
        </p:nvSpPr>
        <p:spPr>
          <a:xfrm>
            <a:off x="3663834" y="2947657"/>
            <a:ext cx="2869569"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20" name="Shape 420"/>
          <p:cNvSpPr/>
          <p:nvPr/>
        </p:nvSpPr>
        <p:spPr>
          <a:xfrm>
            <a:off x="3620849" y="3078394"/>
            <a:ext cx="2861785" cy="171603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21" name="Shape 421"/>
          <p:cNvSpPr/>
          <p:nvPr/>
        </p:nvSpPr>
        <p:spPr>
          <a:xfrm flipV="1">
            <a:off x="3640850" y="3019611"/>
            <a:ext cx="2918940" cy="82757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22" name="Shape 422"/>
          <p:cNvSpPr/>
          <p:nvPr/>
        </p:nvSpPr>
        <p:spPr>
          <a:xfrm>
            <a:off x="3685941" y="4031138"/>
            <a:ext cx="2817895" cy="74218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23" name="Shape 423"/>
          <p:cNvSpPr/>
          <p:nvPr/>
        </p:nvSpPr>
        <p:spPr>
          <a:xfrm flipV="1">
            <a:off x="3680188" y="3050894"/>
            <a:ext cx="2843312" cy="170157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24" name="Shape 424"/>
          <p:cNvSpPr/>
          <p:nvPr/>
        </p:nvSpPr>
        <p:spPr>
          <a:xfrm flipV="1">
            <a:off x="3639730" y="2104971"/>
            <a:ext cx="2960571" cy="260867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25" name="Shape 425"/>
          <p:cNvSpPr/>
          <p:nvPr/>
        </p:nvSpPr>
        <p:spPr>
          <a:xfrm>
            <a:off x="453262" y="5245099"/>
            <a:ext cx="12098275"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What if we use identity function (like LMS example) instead of sigmoid function for activation ? </a:t>
            </a:r>
          </a:p>
        </p:txBody>
      </p:sp>
      <p:sp>
        <p:nvSpPr>
          <p:cNvPr id="426" name="Shape 426"/>
          <p:cNvSpPr/>
          <p:nvPr/>
        </p:nvSpPr>
        <p:spPr>
          <a:xfrm>
            <a:off x="4304474" y="6263578"/>
            <a:ext cx="4395852" cy="584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Becomes a Linear Model</a:t>
            </a:r>
          </a:p>
        </p:txBody>
      </p:sp>
      <p:sp>
        <p:nvSpPr>
          <p:cNvPr id="427" name="Shape 427"/>
          <p:cNvSpPr/>
          <p:nvPr/>
        </p:nvSpPr>
        <p:spPr>
          <a:xfrm>
            <a:off x="388112" y="7295794"/>
            <a:ext cx="895197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What if we use step function (like Perceptron) then ?</a:t>
            </a:r>
          </a:p>
        </p:txBody>
      </p:sp>
      <p:sp>
        <p:nvSpPr>
          <p:cNvPr id="428" name="Shape 428"/>
          <p:cNvSpPr/>
          <p:nvPr/>
        </p:nvSpPr>
        <p:spPr>
          <a:xfrm>
            <a:off x="786977" y="8033505"/>
            <a:ext cx="6173046" cy="10414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Non-differentiable, not suitable for gradient descent</a:t>
            </a:r>
          </a:p>
        </p:txBody>
      </p:sp>
      <p:sp>
        <p:nvSpPr>
          <p:cNvPr id="429" name="Shape 429"/>
          <p:cNvSpPr/>
          <p:nvPr/>
        </p:nvSpPr>
        <p:spPr>
          <a:xfrm>
            <a:off x="10934241" y="2352646"/>
            <a:ext cx="53797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a:t>
            </a:r>
            <a:r>
              <a:rPr baseline="-5999"/>
              <a:t>1</a:t>
            </a:r>
          </a:p>
        </p:txBody>
      </p:sp>
      <p:sp>
        <p:nvSpPr>
          <p:cNvPr id="430" name="Shape 430"/>
          <p:cNvSpPr/>
          <p:nvPr/>
        </p:nvSpPr>
        <p:spPr>
          <a:xfrm>
            <a:off x="7271528" y="3020149"/>
            <a:ext cx="2110428" cy="79944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1" name="Shape 431"/>
          <p:cNvSpPr/>
          <p:nvPr/>
        </p:nvSpPr>
        <p:spPr>
          <a:xfrm>
            <a:off x="9400353" y="2365817"/>
            <a:ext cx="649487" cy="621358"/>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32" name="Shape 432"/>
          <p:cNvSpPr/>
          <p:nvPr/>
        </p:nvSpPr>
        <p:spPr>
          <a:xfrm>
            <a:off x="7305217" y="3905056"/>
            <a:ext cx="208250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3" name="Shape 433"/>
          <p:cNvSpPr/>
          <p:nvPr/>
        </p:nvSpPr>
        <p:spPr>
          <a:xfrm flipV="1">
            <a:off x="7262760" y="4158452"/>
            <a:ext cx="2127613" cy="69224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4" name="Shape 434"/>
          <p:cNvSpPr/>
          <p:nvPr/>
        </p:nvSpPr>
        <p:spPr>
          <a:xfrm>
            <a:off x="7205245" y="2051753"/>
            <a:ext cx="2246218" cy="174884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5" name="Shape 435"/>
          <p:cNvSpPr/>
          <p:nvPr/>
        </p:nvSpPr>
        <p:spPr>
          <a:xfrm>
            <a:off x="10164685" y="2676496"/>
            <a:ext cx="73944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6" name="Shape 436"/>
          <p:cNvSpPr/>
          <p:nvPr/>
        </p:nvSpPr>
        <p:spPr>
          <a:xfrm>
            <a:off x="9400353" y="3679684"/>
            <a:ext cx="649487" cy="621359"/>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37" name="Shape 437"/>
          <p:cNvSpPr/>
          <p:nvPr/>
        </p:nvSpPr>
        <p:spPr>
          <a:xfrm flipV="1">
            <a:off x="7271802" y="2815310"/>
            <a:ext cx="2222010" cy="200160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8" name="Shape 438"/>
          <p:cNvSpPr/>
          <p:nvPr/>
        </p:nvSpPr>
        <p:spPr>
          <a:xfrm flipV="1">
            <a:off x="7285861" y="2736463"/>
            <a:ext cx="2153633" cy="105551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39" name="Shape 439"/>
          <p:cNvSpPr/>
          <p:nvPr/>
        </p:nvSpPr>
        <p:spPr>
          <a:xfrm flipV="1">
            <a:off x="7270010" y="2655955"/>
            <a:ext cx="2105079" cy="27227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40" name="Shape 440"/>
          <p:cNvSpPr/>
          <p:nvPr/>
        </p:nvSpPr>
        <p:spPr>
          <a:xfrm>
            <a:off x="7266544" y="1901803"/>
            <a:ext cx="2119482" cy="61722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41" name="Shape 441"/>
          <p:cNvSpPr/>
          <p:nvPr/>
        </p:nvSpPr>
        <p:spPr>
          <a:xfrm>
            <a:off x="11050562" y="3690931"/>
            <a:ext cx="5209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a:t>
            </a:r>
            <a:r>
              <a:rPr baseline="-5999"/>
              <a:t>k</a:t>
            </a:r>
          </a:p>
        </p:txBody>
      </p:sp>
      <p:sp>
        <p:nvSpPr>
          <p:cNvPr id="442" name="Shape 442"/>
          <p:cNvSpPr/>
          <p:nvPr/>
        </p:nvSpPr>
        <p:spPr>
          <a:xfrm>
            <a:off x="10272472" y="4014781"/>
            <a:ext cx="73944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43" name="Shape 443"/>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8" grpId="5"/>
      <p:bldP build="whole" bldLvl="1" animBg="1" rev="0" advAuto="0" spid="425" grpId="1"/>
      <p:bldP build="whole" bldLvl="1" animBg="1" rev="0" advAuto="0" spid="427" grpId="3"/>
      <p:bldP build="whole" bldLvl="1" animBg="1" rev="0" advAuto="0" spid="426" grpId="2"/>
      <p:bldP build="whole" bldLvl="1" animBg="1" rev="0" advAuto="0" spid="396"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Shape 445"/>
          <p:cNvSpPr/>
          <p:nvPr>
            <p:ph type="title"/>
          </p:nvPr>
        </p:nvSpPr>
        <p:spPr>
          <a:xfrm>
            <a:off x="952500" y="444500"/>
            <a:ext cx="11099800" cy="1014859"/>
          </a:xfrm>
          <a:prstGeom prst="rect">
            <a:avLst/>
          </a:prstGeom>
        </p:spPr>
        <p:txBody>
          <a:bodyPr/>
          <a:lstStyle>
            <a:lvl1pPr defTabSz="438150">
              <a:defRPr sz="6000"/>
            </a:lvl1pPr>
          </a:lstStyle>
          <a:p>
            <a:pPr/>
            <a:r>
              <a:t>Alternatives</a:t>
            </a:r>
          </a:p>
        </p:txBody>
      </p:sp>
      <p:sp>
        <p:nvSpPr>
          <p:cNvPr id="446" name="Shape 446"/>
          <p:cNvSpPr/>
          <p:nvPr/>
        </p:nvSpPr>
        <p:spPr>
          <a:xfrm>
            <a:off x="3001534" y="1720481"/>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47" name="Shape 447"/>
          <p:cNvSpPr/>
          <p:nvPr/>
        </p:nvSpPr>
        <p:spPr>
          <a:xfrm>
            <a:off x="3001534" y="4587409"/>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48" name="Shape 448"/>
          <p:cNvSpPr/>
          <p:nvPr/>
        </p:nvSpPr>
        <p:spPr>
          <a:xfrm>
            <a:off x="3001534" y="3586620"/>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49" name="Shape 449"/>
          <p:cNvSpPr/>
          <p:nvPr/>
        </p:nvSpPr>
        <p:spPr>
          <a:xfrm>
            <a:off x="3001534" y="2619764"/>
            <a:ext cx="638749" cy="611086"/>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50" name="Shape 450"/>
          <p:cNvSpPr/>
          <p:nvPr/>
        </p:nvSpPr>
        <p:spPr>
          <a:xfrm>
            <a:off x="6611156" y="3586620"/>
            <a:ext cx="638749" cy="6110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51" name="Shape 451"/>
          <p:cNvSpPr/>
          <p:nvPr/>
        </p:nvSpPr>
        <p:spPr>
          <a:xfrm>
            <a:off x="2137573" y="1601825"/>
            <a:ext cx="503899" cy="63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x</a:t>
            </a:r>
            <a:r>
              <a:rPr baseline="-5999"/>
              <a:t>1</a:t>
            </a:r>
          </a:p>
        </p:txBody>
      </p:sp>
      <p:sp>
        <p:nvSpPr>
          <p:cNvPr id="452" name="Shape 452"/>
          <p:cNvSpPr/>
          <p:nvPr/>
        </p:nvSpPr>
        <p:spPr>
          <a:xfrm>
            <a:off x="2137573" y="4595950"/>
            <a:ext cx="503899" cy="63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x</a:t>
            </a:r>
            <a:r>
              <a:rPr baseline="-5999"/>
              <a:t>n</a:t>
            </a:r>
          </a:p>
        </p:txBody>
      </p:sp>
      <p:sp>
        <p:nvSpPr>
          <p:cNvPr id="453" name="Shape 453"/>
          <p:cNvSpPr/>
          <p:nvPr/>
        </p:nvSpPr>
        <p:spPr>
          <a:xfrm>
            <a:off x="2137573" y="2606810"/>
            <a:ext cx="503899" cy="636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x</a:t>
            </a:r>
            <a:r>
              <a:rPr baseline="-5999"/>
              <a:t>2</a:t>
            </a:r>
          </a:p>
        </p:txBody>
      </p:sp>
      <p:sp>
        <p:nvSpPr>
          <p:cNvPr id="454" name="Shape 454"/>
          <p:cNvSpPr/>
          <p:nvPr/>
        </p:nvSpPr>
        <p:spPr>
          <a:xfrm>
            <a:off x="3693107" y="2148843"/>
            <a:ext cx="2871199" cy="156389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55" name="Shape 455"/>
          <p:cNvSpPr/>
          <p:nvPr/>
        </p:nvSpPr>
        <p:spPr>
          <a:xfrm>
            <a:off x="3690444" y="3021926"/>
            <a:ext cx="2874090" cy="84127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56" name="Shape 456"/>
          <p:cNvSpPr/>
          <p:nvPr/>
        </p:nvSpPr>
        <p:spPr>
          <a:xfrm>
            <a:off x="3687133" y="3837639"/>
            <a:ext cx="2878069" cy="7030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57" name="Shape 457"/>
          <p:cNvSpPr/>
          <p:nvPr/>
        </p:nvSpPr>
        <p:spPr>
          <a:xfrm flipV="1">
            <a:off x="3691421" y="3991325"/>
            <a:ext cx="2872119" cy="85006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58" name="Shape 458"/>
          <p:cNvSpPr/>
          <p:nvPr/>
        </p:nvSpPr>
        <p:spPr>
          <a:xfrm>
            <a:off x="6586176" y="1575723"/>
            <a:ext cx="638749" cy="6110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59" name="Shape 459"/>
          <p:cNvSpPr/>
          <p:nvPr/>
        </p:nvSpPr>
        <p:spPr>
          <a:xfrm>
            <a:off x="6586176" y="2549947"/>
            <a:ext cx="638749" cy="6110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0" name="Shape 460"/>
          <p:cNvSpPr/>
          <p:nvPr/>
        </p:nvSpPr>
        <p:spPr>
          <a:xfrm>
            <a:off x="6586176" y="4523373"/>
            <a:ext cx="638749" cy="6110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1" name="Shape 461"/>
          <p:cNvSpPr/>
          <p:nvPr/>
        </p:nvSpPr>
        <p:spPr>
          <a:xfrm>
            <a:off x="3699791" y="4914446"/>
            <a:ext cx="2832261"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2" name="Shape 462"/>
          <p:cNvSpPr/>
          <p:nvPr/>
        </p:nvSpPr>
        <p:spPr>
          <a:xfrm>
            <a:off x="3594929" y="2253534"/>
            <a:ext cx="2891602" cy="245699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3" name="Shape 463"/>
          <p:cNvSpPr/>
          <p:nvPr/>
        </p:nvSpPr>
        <p:spPr>
          <a:xfrm flipV="1">
            <a:off x="3667611" y="1913758"/>
            <a:ext cx="2865793" cy="90900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4" name="Shape 464"/>
          <p:cNvSpPr/>
          <p:nvPr/>
        </p:nvSpPr>
        <p:spPr>
          <a:xfrm flipV="1">
            <a:off x="3674877" y="1997204"/>
            <a:ext cx="2898107" cy="178925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5" name="Shape 465"/>
          <p:cNvSpPr/>
          <p:nvPr/>
        </p:nvSpPr>
        <p:spPr>
          <a:xfrm flipV="1">
            <a:off x="3696765" y="1818265"/>
            <a:ext cx="2804362" cy="16712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6" name="Shape 466"/>
          <p:cNvSpPr/>
          <p:nvPr/>
        </p:nvSpPr>
        <p:spPr>
          <a:xfrm>
            <a:off x="3693684" y="2008689"/>
            <a:ext cx="2866106" cy="85582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7" name="Shape 467"/>
          <p:cNvSpPr/>
          <p:nvPr/>
        </p:nvSpPr>
        <p:spPr>
          <a:xfrm>
            <a:off x="3663834" y="2947657"/>
            <a:ext cx="2869569"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8" name="Shape 468"/>
          <p:cNvSpPr/>
          <p:nvPr/>
        </p:nvSpPr>
        <p:spPr>
          <a:xfrm>
            <a:off x="3620849" y="3078394"/>
            <a:ext cx="2861785" cy="171603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69" name="Shape 469"/>
          <p:cNvSpPr/>
          <p:nvPr/>
        </p:nvSpPr>
        <p:spPr>
          <a:xfrm flipV="1">
            <a:off x="3640850" y="3019611"/>
            <a:ext cx="2918940" cy="82757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70" name="Shape 470"/>
          <p:cNvSpPr/>
          <p:nvPr/>
        </p:nvSpPr>
        <p:spPr>
          <a:xfrm>
            <a:off x="3685941" y="4031138"/>
            <a:ext cx="2817895" cy="74218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71" name="Shape 471"/>
          <p:cNvSpPr/>
          <p:nvPr/>
        </p:nvSpPr>
        <p:spPr>
          <a:xfrm flipV="1">
            <a:off x="3680188" y="3050894"/>
            <a:ext cx="2843312" cy="170157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72" name="Shape 472"/>
          <p:cNvSpPr/>
          <p:nvPr/>
        </p:nvSpPr>
        <p:spPr>
          <a:xfrm flipV="1">
            <a:off x="3639730" y="2104971"/>
            <a:ext cx="2960571" cy="260867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73" name="Shape 473"/>
          <p:cNvSpPr/>
          <p:nvPr/>
        </p:nvSpPr>
        <p:spPr>
          <a:xfrm>
            <a:off x="423735" y="5473700"/>
            <a:ext cx="1215733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However there are other non-linear differentiable functions you can use</a:t>
            </a:r>
          </a:p>
        </p:txBody>
      </p:sp>
      <p:pic>
        <p:nvPicPr>
          <p:cNvPr id="474" name="8CGlM.png"/>
          <p:cNvPicPr>
            <a:picLocks noChangeAspect="1"/>
          </p:cNvPicPr>
          <p:nvPr/>
        </p:nvPicPr>
        <p:blipFill>
          <a:blip r:embed="rId3">
            <a:extLst/>
          </a:blip>
          <a:stretch>
            <a:fillRect/>
          </a:stretch>
        </p:blipFill>
        <p:spPr>
          <a:xfrm>
            <a:off x="6885457" y="6219481"/>
            <a:ext cx="4325915" cy="3260420"/>
          </a:xfrm>
          <a:prstGeom prst="rect">
            <a:avLst/>
          </a:prstGeom>
          <a:ln w="12700">
            <a:miter lim="400000"/>
          </a:ln>
        </p:spPr>
      </p:pic>
      <p:pic>
        <p:nvPicPr>
          <p:cNvPr id="475" name="TanhReal.gif"/>
          <p:cNvPicPr>
            <a:picLocks noChangeAspect="1"/>
          </p:cNvPicPr>
          <p:nvPr/>
        </p:nvPicPr>
        <p:blipFill>
          <a:blip r:embed="rId4">
            <a:extLst/>
          </a:blip>
          <a:stretch>
            <a:fillRect/>
          </a:stretch>
        </p:blipFill>
        <p:spPr>
          <a:xfrm>
            <a:off x="1297731" y="6273257"/>
            <a:ext cx="4572001" cy="2959101"/>
          </a:xfrm>
          <a:prstGeom prst="rect">
            <a:avLst/>
          </a:prstGeom>
          <a:ln w="12700">
            <a:miter lim="400000"/>
          </a:ln>
        </p:spPr>
      </p:pic>
      <p:sp>
        <p:nvSpPr>
          <p:cNvPr id="476" name="Shape 476"/>
          <p:cNvSpPr/>
          <p:nvPr/>
        </p:nvSpPr>
        <p:spPr>
          <a:xfrm>
            <a:off x="4209694" y="8477250"/>
            <a:ext cx="10040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tanh</a:t>
            </a:r>
          </a:p>
        </p:txBody>
      </p:sp>
      <p:sp>
        <p:nvSpPr>
          <p:cNvPr id="477" name="Shape 477"/>
          <p:cNvSpPr/>
          <p:nvPr/>
        </p:nvSpPr>
        <p:spPr>
          <a:xfrm>
            <a:off x="11110188" y="8477250"/>
            <a:ext cx="8682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relu</a:t>
            </a:r>
          </a:p>
        </p:txBody>
      </p:sp>
      <p:sp>
        <p:nvSpPr>
          <p:cNvPr id="478" name="Shape 478"/>
          <p:cNvSpPr/>
          <p:nvPr/>
        </p:nvSpPr>
        <p:spPr>
          <a:xfrm>
            <a:off x="10912199" y="2352646"/>
            <a:ext cx="53797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a:t>
            </a:r>
            <a:r>
              <a:rPr baseline="-5999"/>
              <a:t>1</a:t>
            </a:r>
          </a:p>
        </p:txBody>
      </p:sp>
      <p:sp>
        <p:nvSpPr>
          <p:cNvPr id="479" name="Shape 479"/>
          <p:cNvSpPr/>
          <p:nvPr/>
        </p:nvSpPr>
        <p:spPr>
          <a:xfrm>
            <a:off x="7249486" y="3020149"/>
            <a:ext cx="2110429" cy="79944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0" name="Shape 480"/>
          <p:cNvSpPr/>
          <p:nvPr/>
        </p:nvSpPr>
        <p:spPr>
          <a:xfrm>
            <a:off x="9378311" y="2365817"/>
            <a:ext cx="649487" cy="621358"/>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81" name="Shape 481"/>
          <p:cNvSpPr/>
          <p:nvPr/>
        </p:nvSpPr>
        <p:spPr>
          <a:xfrm>
            <a:off x="7283175" y="3905056"/>
            <a:ext cx="208250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2" name="Shape 482"/>
          <p:cNvSpPr/>
          <p:nvPr/>
        </p:nvSpPr>
        <p:spPr>
          <a:xfrm flipV="1">
            <a:off x="7240719" y="4158452"/>
            <a:ext cx="2127613" cy="69224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3" name="Shape 483"/>
          <p:cNvSpPr/>
          <p:nvPr/>
        </p:nvSpPr>
        <p:spPr>
          <a:xfrm>
            <a:off x="7183204" y="2051753"/>
            <a:ext cx="2246218" cy="174884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4" name="Shape 484"/>
          <p:cNvSpPr/>
          <p:nvPr/>
        </p:nvSpPr>
        <p:spPr>
          <a:xfrm>
            <a:off x="10142643" y="2676496"/>
            <a:ext cx="73944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5" name="Shape 485"/>
          <p:cNvSpPr/>
          <p:nvPr/>
        </p:nvSpPr>
        <p:spPr>
          <a:xfrm>
            <a:off x="9378311" y="3679684"/>
            <a:ext cx="649487"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86" name="Shape 486"/>
          <p:cNvSpPr/>
          <p:nvPr/>
        </p:nvSpPr>
        <p:spPr>
          <a:xfrm flipV="1">
            <a:off x="7249761" y="2815310"/>
            <a:ext cx="2222010" cy="200160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7" name="Shape 487"/>
          <p:cNvSpPr/>
          <p:nvPr/>
        </p:nvSpPr>
        <p:spPr>
          <a:xfrm flipV="1">
            <a:off x="7263820" y="2736463"/>
            <a:ext cx="2153632" cy="105551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8" name="Shape 488"/>
          <p:cNvSpPr/>
          <p:nvPr/>
        </p:nvSpPr>
        <p:spPr>
          <a:xfrm flipV="1">
            <a:off x="7247968" y="2655955"/>
            <a:ext cx="2105079" cy="27227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9" name="Shape 489"/>
          <p:cNvSpPr/>
          <p:nvPr/>
        </p:nvSpPr>
        <p:spPr>
          <a:xfrm>
            <a:off x="7244503" y="1901803"/>
            <a:ext cx="2119481" cy="61722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90" name="Shape 490"/>
          <p:cNvSpPr/>
          <p:nvPr/>
        </p:nvSpPr>
        <p:spPr>
          <a:xfrm>
            <a:off x="11028520" y="3690931"/>
            <a:ext cx="5209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a:t>
            </a:r>
            <a:r>
              <a:rPr baseline="-5999"/>
              <a:t>k</a:t>
            </a:r>
          </a:p>
        </p:txBody>
      </p:sp>
      <p:sp>
        <p:nvSpPr>
          <p:cNvPr id="491" name="Shape 491"/>
          <p:cNvSpPr/>
          <p:nvPr/>
        </p:nvSpPr>
        <p:spPr>
          <a:xfrm>
            <a:off x="10250430" y="4014781"/>
            <a:ext cx="73944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92" name="Shape 492"/>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4" grpId="4"/>
      <p:bldP build="whole" bldLvl="1" animBg="1" rev="0" advAuto="0" spid="477" grpId="5"/>
      <p:bldP build="whole" bldLvl="1" animBg="1" rev="0" advAuto="0" spid="473" grpId="1"/>
      <p:bldP build="whole" bldLvl="1" animBg="1" rev="0" advAuto="0" spid="475" grpId="2"/>
      <p:bldP build="whole" bldLvl="1" animBg="1" rev="0" advAuto="0" spid="476"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p:nvPr>
        </p:nvSpPr>
        <p:spPr>
          <a:xfrm>
            <a:off x="952500" y="152400"/>
            <a:ext cx="11099800" cy="1224856"/>
          </a:xfrm>
          <a:prstGeom prst="rect">
            <a:avLst/>
          </a:prstGeom>
        </p:spPr>
        <p:txBody>
          <a:bodyPr/>
          <a:lstStyle>
            <a:lvl1pPr defTabSz="531622">
              <a:defRPr sz="7280"/>
            </a:lvl1pPr>
          </a:lstStyle>
          <a:p>
            <a:pPr/>
            <a:r>
              <a:t>Error</a:t>
            </a:r>
          </a:p>
        </p:txBody>
      </p:sp>
      <p:sp>
        <p:nvSpPr>
          <p:cNvPr id="495" name="Shape 495"/>
          <p:cNvSpPr/>
          <p:nvPr/>
        </p:nvSpPr>
        <p:spPr>
          <a:xfrm>
            <a:off x="892492" y="5939927"/>
            <a:ext cx="453961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We will use squared error </a:t>
            </a:r>
          </a:p>
        </p:txBody>
      </p:sp>
      <p:pic>
        <p:nvPicPr>
          <p:cNvPr id="496" name="pasted-image.pdf"/>
          <p:cNvPicPr>
            <a:picLocks noChangeAspect="1"/>
          </p:cNvPicPr>
          <p:nvPr/>
        </p:nvPicPr>
        <p:blipFill>
          <a:blip r:embed="rId2">
            <a:extLst/>
          </a:blip>
          <a:stretch>
            <a:fillRect/>
          </a:stretch>
        </p:blipFill>
        <p:spPr>
          <a:xfrm>
            <a:off x="5961508" y="5616077"/>
            <a:ext cx="6375401" cy="1206501"/>
          </a:xfrm>
          <a:prstGeom prst="rect">
            <a:avLst/>
          </a:prstGeom>
          <a:ln w="12700">
            <a:miter lim="400000"/>
          </a:ln>
        </p:spPr>
      </p:pic>
      <p:sp>
        <p:nvSpPr>
          <p:cNvPr id="497" name="Shape 497"/>
          <p:cNvSpPr/>
          <p:nvPr/>
        </p:nvSpPr>
        <p:spPr>
          <a:xfrm>
            <a:off x="603960" y="7401293"/>
            <a:ext cx="12002003"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Here D is the set of training examples, and K is the set of output units</a:t>
            </a:r>
          </a:p>
        </p:txBody>
      </p:sp>
      <p:grpSp>
        <p:nvGrpSpPr>
          <p:cNvPr id="533" name="Group 533"/>
          <p:cNvGrpSpPr/>
          <p:nvPr/>
        </p:nvGrpSpPr>
        <p:grpSpPr>
          <a:xfrm>
            <a:off x="3892749" y="1910208"/>
            <a:ext cx="5464752" cy="2492153"/>
            <a:chOff x="0" y="0"/>
            <a:chExt cx="5464750" cy="2492151"/>
          </a:xfrm>
        </p:grpSpPr>
        <p:sp>
          <p:nvSpPr>
            <p:cNvPr id="498" name="Shape 498"/>
            <p:cNvSpPr/>
            <p:nvPr/>
          </p:nvSpPr>
          <p:spPr>
            <a:xfrm>
              <a:off x="0" y="99580"/>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499" name="Shape 499"/>
            <p:cNvSpPr/>
            <p:nvPr/>
          </p:nvSpPr>
          <p:spPr>
            <a:xfrm>
              <a:off x="0" y="2071778"/>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0" name="Shape 500"/>
            <p:cNvSpPr/>
            <p:nvPr/>
          </p:nvSpPr>
          <p:spPr>
            <a:xfrm>
              <a:off x="0" y="1383322"/>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1" name="Shape 501"/>
            <p:cNvSpPr/>
            <p:nvPr/>
          </p:nvSpPr>
          <p:spPr>
            <a:xfrm>
              <a:off x="0" y="718209"/>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2" name="Shape 502"/>
            <p:cNvSpPr/>
            <p:nvPr/>
          </p:nvSpPr>
          <p:spPr>
            <a:xfrm>
              <a:off x="2483106" y="1383322"/>
              <a:ext cx="439405" cy="420375"/>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3" name="Shape 503"/>
            <p:cNvSpPr/>
            <p:nvPr/>
          </p:nvSpPr>
          <p:spPr>
            <a:xfrm>
              <a:off x="475742" y="394256"/>
              <a:ext cx="1975136" cy="10758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04" name="Shape 504"/>
            <p:cNvSpPr/>
            <p:nvPr/>
          </p:nvSpPr>
          <p:spPr>
            <a:xfrm>
              <a:off x="473910" y="994862"/>
              <a:ext cx="1977124" cy="5787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05" name="Shape 505"/>
            <p:cNvSpPr/>
            <p:nvPr/>
          </p:nvSpPr>
          <p:spPr>
            <a:xfrm>
              <a:off x="471633" y="1556001"/>
              <a:ext cx="1979861" cy="483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06" name="Shape 506"/>
            <p:cNvSpPr/>
            <p:nvPr/>
          </p:nvSpPr>
          <p:spPr>
            <a:xfrm flipV="1">
              <a:off x="474582" y="1661724"/>
              <a:ext cx="1975768" cy="584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07" name="Shape 507"/>
            <p:cNvSpPr/>
            <p:nvPr/>
          </p:nvSpPr>
          <p:spPr>
            <a:xfrm>
              <a:off x="2465922" y="0"/>
              <a:ext cx="439404"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8" name="Shape 508"/>
            <p:cNvSpPr/>
            <p:nvPr/>
          </p:nvSpPr>
          <p:spPr>
            <a:xfrm>
              <a:off x="2465922" y="670180"/>
              <a:ext cx="439404" cy="420375"/>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09" name="Shape 509"/>
            <p:cNvSpPr/>
            <p:nvPr/>
          </p:nvSpPr>
          <p:spPr>
            <a:xfrm>
              <a:off x="2465922" y="2027727"/>
              <a:ext cx="439404"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10" name="Shape 510"/>
            <p:cNvSpPr/>
            <p:nvPr/>
          </p:nvSpPr>
          <p:spPr>
            <a:xfrm>
              <a:off x="480340" y="2296751"/>
              <a:ext cx="194835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1" name="Shape 511"/>
            <p:cNvSpPr/>
            <p:nvPr/>
          </p:nvSpPr>
          <p:spPr>
            <a:xfrm>
              <a:off x="408204" y="466275"/>
              <a:ext cx="1989171" cy="16901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2" name="Shape 512"/>
            <p:cNvSpPr/>
            <p:nvPr/>
          </p:nvSpPr>
          <p:spPr>
            <a:xfrm flipV="1">
              <a:off x="458203" y="232538"/>
              <a:ext cx="1971416" cy="6253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3" name="Shape 513"/>
            <p:cNvSpPr/>
            <p:nvPr/>
          </p:nvSpPr>
          <p:spPr>
            <a:xfrm flipV="1">
              <a:off x="463201" y="289942"/>
              <a:ext cx="1993646" cy="12308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4" name="Shape 514"/>
            <p:cNvSpPr/>
            <p:nvPr/>
          </p:nvSpPr>
          <p:spPr>
            <a:xfrm flipV="1">
              <a:off x="478258" y="166847"/>
              <a:ext cx="1929158" cy="1149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5" name="Shape 515"/>
            <p:cNvSpPr/>
            <p:nvPr/>
          </p:nvSpPr>
          <p:spPr>
            <a:xfrm>
              <a:off x="476139" y="297842"/>
              <a:ext cx="1971632" cy="58873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6" name="Shape 516"/>
            <p:cNvSpPr/>
            <p:nvPr/>
          </p:nvSpPr>
          <p:spPr>
            <a:xfrm>
              <a:off x="455605" y="943771"/>
              <a:ext cx="197401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7" name="Shape 517"/>
            <p:cNvSpPr/>
            <p:nvPr/>
          </p:nvSpPr>
          <p:spPr>
            <a:xfrm>
              <a:off x="426035" y="1033707"/>
              <a:ext cx="1968659" cy="11804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8" name="Shape 518"/>
            <p:cNvSpPr/>
            <p:nvPr/>
          </p:nvSpPr>
          <p:spPr>
            <a:xfrm flipV="1">
              <a:off x="439793" y="993269"/>
              <a:ext cx="2007978" cy="5693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19" name="Shape 519"/>
            <p:cNvSpPr/>
            <p:nvPr/>
          </p:nvSpPr>
          <p:spPr>
            <a:xfrm>
              <a:off x="470813" y="1689111"/>
              <a:ext cx="1938467" cy="5105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0" name="Shape 520"/>
            <p:cNvSpPr/>
            <p:nvPr/>
          </p:nvSpPr>
          <p:spPr>
            <a:xfrm flipV="1">
              <a:off x="466855" y="1014789"/>
              <a:ext cx="1955952" cy="11705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1" name="Shape 521"/>
            <p:cNvSpPr/>
            <p:nvPr/>
          </p:nvSpPr>
          <p:spPr>
            <a:xfrm flipV="1">
              <a:off x="439023" y="364076"/>
              <a:ext cx="2036616" cy="179454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2" name="Shape 522"/>
            <p:cNvSpPr/>
            <p:nvPr/>
          </p:nvSpPr>
          <p:spPr>
            <a:xfrm flipV="1">
              <a:off x="2914243" y="654037"/>
              <a:ext cx="1523301" cy="24913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3" name="Shape 523"/>
            <p:cNvSpPr/>
            <p:nvPr/>
          </p:nvSpPr>
          <p:spPr>
            <a:xfrm>
              <a:off x="4456831" y="412411"/>
              <a:ext cx="439405" cy="420375"/>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24" name="Shape 524"/>
            <p:cNvSpPr/>
            <p:nvPr/>
          </p:nvSpPr>
          <p:spPr>
            <a:xfrm flipV="1">
              <a:off x="2937035" y="651068"/>
              <a:ext cx="1458717" cy="85077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5" name="Shape 525"/>
            <p:cNvSpPr/>
            <p:nvPr/>
          </p:nvSpPr>
          <p:spPr>
            <a:xfrm flipV="1">
              <a:off x="2908311" y="649225"/>
              <a:ext cx="1492382" cy="14923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6" name="Shape 526"/>
            <p:cNvSpPr/>
            <p:nvPr/>
          </p:nvSpPr>
          <p:spPr>
            <a:xfrm>
              <a:off x="2869400" y="248010"/>
              <a:ext cx="1563901" cy="3372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7" name="Shape 527"/>
            <p:cNvSpPr/>
            <p:nvPr/>
          </p:nvSpPr>
          <p:spPr>
            <a:xfrm>
              <a:off x="4941984" y="622598"/>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28" name="Shape 528"/>
            <p:cNvSpPr/>
            <p:nvPr/>
          </p:nvSpPr>
          <p:spPr>
            <a:xfrm>
              <a:off x="4456831" y="1364131"/>
              <a:ext cx="439405"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29" name="Shape 529"/>
            <p:cNvSpPr/>
            <p:nvPr/>
          </p:nvSpPr>
          <p:spPr>
            <a:xfrm>
              <a:off x="2944221" y="902600"/>
              <a:ext cx="1474033" cy="6276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30" name="Shape 530"/>
            <p:cNvSpPr/>
            <p:nvPr/>
          </p:nvSpPr>
          <p:spPr>
            <a:xfrm>
              <a:off x="4964486" y="1574317"/>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31" name="Shape 531"/>
            <p:cNvSpPr/>
            <p:nvPr/>
          </p:nvSpPr>
          <p:spPr>
            <a:xfrm>
              <a:off x="2943628" y="1561738"/>
              <a:ext cx="149531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32" name="Shape 532"/>
            <p:cNvSpPr/>
            <p:nvPr/>
          </p:nvSpPr>
          <p:spPr>
            <a:xfrm flipV="1">
              <a:off x="2924106" y="1628999"/>
              <a:ext cx="1482392" cy="555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534" name="Shape 534"/>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6" grpId="2"/>
      <p:bldP build="whole" bldLvl="1" animBg="1" rev="0" advAuto="0" spid="497" grpId="3"/>
      <p:bldP build="whole" bldLvl="1" animBg="1" rev="0" advAuto="0" spid="49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6" name="Shape 536"/>
          <p:cNvSpPr/>
          <p:nvPr>
            <p:ph type="title"/>
          </p:nvPr>
        </p:nvSpPr>
        <p:spPr>
          <a:xfrm>
            <a:off x="952500" y="444500"/>
            <a:ext cx="11099800" cy="812197"/>
          </a:xfrm>
          <a:prstGeom prst="rect">
            <a:avLst/>
          </a:prstGeom>
        </p:spPr>
        <p:txBody>
          <a:bodyPr/>
          <a:lstStyle>
            <a:lvl1pPr defTabSz="344677">
              <a:defRPr sz="4719"/>
            </a:lvl1pPr>
          </a:lstStyle>
          <a:p>
            <a:pPr/>
            <a:r>
              <a:t>Remember Gradient Descent</a:t>
            </a:r>
          </a:p>
        </p:txBody>
      </p:sp>
      <p:pic>
        <p:nvPicPr>
          <p:cNvPr id="537" name="pasted-image.pdf"/>
          <p:cNvPicPr>
            <a:picLocks noChangeAspect="1"/>
          </p:cNvPicPr>
          <p:nvPr/>
        </p:nvPicPr>
        <p:blipFill>
          <a:blip r:embed="rId2">
            <a:extLst/>
          </a:blip>
          <a:stretch>
            <a:fillRect/>
          </a:stretch>
        </p:blipFill>
        <p:spPr>
          <a:xfrm>
            <a:off x="4171950" y="5332597"/>
            <a:ext cx="3930402" cy="463280"/>
          </a:xfrm>
          <a:prstGeom prst="rect">
            <a:avLst/>
          </a:prstGeom>
          <a:ln w="12700">
            <a:miter lim="400000"/>
          </a:ln>
        </p:spPr>
      </p:pic>
      <p:sp>
        <p:nvSpPr>
          <p:cNvPr id="538" name="Shape 538"/>
          <p:cNvSpPr/>
          <p:nvPr/>
        </p:nvSpPr>
        <p:spPr>
          <a:xfrm>
            <a:off x="497300" y="7905936"/>
            <a:ext cx="12467400"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Whats </a:t>
            </a:r>
            <a:r>
              <a:rPr b="1">
                <a:latin typeface="Helvetica"/>
                <a:ea typeface="Helvetica"/>
                <a:cs typeface="Helvetica"/>
                <a:sym typeface="Helvetica"/>
              </a:rPr>
              <a:t>w</a:t>
            </a:r>
            <a:r>
              <a:t> here ? What are the parameters of the model you want to train ?</a:t>
            </a:r>
          </a:p>
        </p:txBody>
      </p:sp>
      <p:sp>
        <p:nvSpPr>
          <p:cNvPr id="539" name="Shape 539"/>
          <p:cNvSpPr/>
          <p:nvPr/>
        </p:nvSpPr>
        <p:spPr>
          <a:xfrm>
            <a:off x="670497" y="6829154"/>
            <a:ext cx="12121007"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You need to compute partial derivatives w.r.t each element in </a:t>
            </a:r>
            <a:r>
              <a:rPr b="1">
                <a:latin typeface="Helvetica"/>
                <a:ea typeface="Helvetica"/>
                <a:cs typeface="Helvetica"/>
                <a:sym typeface="Helvetica"/>
              </a:rPr>
              <a:t>w </a:t>
            </a:r>
            <a:r>
              <a:t>above </a:t>
            </a:r>
          </a:p>
        </p:txBody>
      </p:sp>
      <p:sp>
        <p:nvSpPr>
          <p:cNvPr id="540" name="Shape 540"/>
          <p:cNvSpPr/>
          <p:nvPr/>
        </p:nvSpPr>
        <p:spPr>
          <a:xfrm>
            <a:off x="511691" y="6255365"/>
            <a:ext cx="347434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In order to compute</a:t>
            </a:r>
          </a:p>
        </p:txBody>
      </p:sp>
      <p:sp>
        <p:nvSpPr>
          <p:cNvPr id="541" name="Shape 541"/>
          <p:cNvSpPr/>
          <p:nvPr/>
        </p:nvSpPr>
        <p:spPr>
          <a:xfrm>
            <a:off x="2138815" y="8525517"/>
            <a:ext cx="4106292" cy="584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Connection  weights w</a:t>
            </a:r>
            <a:r>
              <a:rPr baseline="-5999"/>
              <a:t>ij</a:t>
            </a:r>
          </a:p>
        </p:txBody>
      </p:sp>
      <p:sp>
        <p:nvSpPr>
          <p:cNvPr id="542" name="Shape 542"/>
          <p:cNvSpPr/>
          <p:nvPr/>
        </p:nvSpPr>
        <p:spPr>
          <a:xfrm>
            <a:off x="6620383" y="8525517"/>
            <a:ext cx="4488435" cy="584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Thresholds at each unit T</a:t>
            </a:r>
            <a:r>
              <a:rPr baseline="-5999"/>
              <a:t>i</a:t>
            </a:r>
          </a:p>
        </p:txBody>
      </p:sp>
      <p:pic>
        <p:nvPicPr>
          <p:cNvPr id="543" name="pasted-image.pdf"/>
          <p:cNvPicPr>
            <a:picLocks noChangeAspect="1"/>
          </p:cNvPicPr>
          <p:nvPr/>
        </p:nvPicPr>
        <p:blipFill>
          <a:blip r:embed="rId3">
            <a:extLst/>
          </a:blip>
          <a:stretch>
            <a:fillRect/>
          </a:stretch>
        </p:blipFill>
        <p:spPr>
          <a:xfrm>
            <a:off x="4130030" y="6299815"/>
            <a:ext cx="1803401" cy="469901"/>
          </a:xfrm>
          <a:prstGeom prst="rect">
            <a:avLst/>
          </a:prstGeom>
          <a:ln w="12700">
            <a:miter lim="400000"/>
          </a:ln>
        </p:spPr>
      </p:pic>
      <p:grpSp>
        <p:nvGrpSpPr>
          <p:cNvPr id="579" name="Group 579"/>
          <p:cNvGrpSpPr/>
          <p:nvPr/>
        </p:nvGrpSpPr>
        <p:grpSpPr>
          <a:xfrm>
            <a:off x="3892749" y="1910208"/>
            <a:ext cx="5464752" cy="2492153"/>
            <a:chOff x="0" y="0"/>
            <a:chExt cx="5464750" cy="2492151"/>
          </a:xfrm>
        </p:grpSpPr>
        <p:sp>
          <p:nvSpPr>
            <p:cNvPr id="544" name="Shape 544"/>
            <p:cNvSpPr/>
            <p:nvPr/>
          </p:nvSpPr>
          <p:spPr>
            <a:xfrm>
              <a:off x="0" y="99580"/>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45" name="Shape 545"/>
            <p:cNvSpPr/>
            <p:nvPr/>
          </p:nvSpPr>
          <p:spPr>
            <a:xfrm>
              <a:off x="0" y="2071778"/>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46" name="Shape 546"/>
            <p:cNvSpPr/>
            <p:nvPr/>
          </p:nvSpPr>
          <p:spPr>
            <a:xfrm>
              <a:off x="0" y="1383322"/>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47" name="Shape 547"/>
            <p:cNvSpPr/>
            <p:nvPr/>
          </p:nvSpPr>
          <p:spPr>
            <a:xfrm>
              <a:off x="0" y="718209"/>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48" name="Shape 548"/>
            <p:cNvSpPr/>
            <p:nvPr/>
          </p:nvSpPr>
          <p:spPr>
            <a:xfrm>
              <a:off x="2483106" y="1383322"/>
              <a:ext cx="439405" cy="420375"/>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49" name="Shape 549"/>
            <p:cNvSpPr/>
            <p:nvPr/>
          </p:nvSpPr>
          <p:spPr>
            <a:xfrm>
              <a:off x="475742" y="394256"/>
              <a:ext cx="1975136" cy="10758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0" name="Shape 550"/>
            <p:cNvSpPr/>
            <p:nvPr/>
          </p:nvSpPr>
          <p:spPr>
            <a:xfrm>
              <a:off x="473910" y="994862"/>
              <a:ext cx="1977124" cy="5787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1" name="Shape 551"/>
            <p:cNvSpPr/>
            <p:nvPr/>
          </p:nvSpPr>
          <p:spPr>
            <a:xfrm>
              <a:off x="471633" y="1556001"/>
              <a:ext cx="1979861" cy="483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2" name="Shape 552"/>
            <p:cNvSpPr/>
            <p:nvPr/>
          </p:nvSpPr>
          <p:spPr>
            <a:xfrm flipV="1">
              <a:off x="474582" y="1661724"/>
              <a:ext cx="1975768" cy="584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3" name="Shape 553"/>
            <p:cNvSpPr/>
            <p:nvPr/>
          </p:nvSpPr>
          <p:spPr>
            <a:xfrm>
              <a:off x="2465922" y="0"/>
              <a:ext cx="439404" cy="420374"/>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54" name="Shape 554"/>
            <p:cNvSpPr/>
            <p:nvPr/>
          </p:nvSpPr>
          <p:spPr>
            <a:xfrm>
              <a:off x="2465922" y="670180"/>
              <a:ext cx="439404" cy="420375"/>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55" name="Shape 555"/>
            <p:cNvSpPr/>
            <p:nvPr/>
          </p:nvSpPr>
          <p:spPr>
            <a:xfrm>
              <a:off x="2465922" y="2027727"/>
              <a:ext cx="439404" cy="420374"/>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56" name="Shape 556"/>
            <p:cNvSpPr/>
            <p:nvPr/>
          </p:nvSpPr>
          <p:spPr>
            <a:xfrm>
              <a:off x="480340" y="2296751"/>
              <a:ext cx="194835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7" name="Shape 557"/>
            <p:cNvSpPr/>
            <p:nvPr/>
          </p:nvSpPr>
          <p:spPr>
            <a:xfrm>
              <a:off x="408204" y="466275"/>
              <a:ext cx="1989171" cy="16901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8" name="Shape 558"/>
            <p:cNvSpPr/>
            <p:nvPr/>
          </p:nvSpPr>
          <p:spPr>
            <a:xfrm flipV="1">
              <a:off x="458203" y="232538"/>
              <a:ext cx="1971416" cy="6253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59" name="Shape 559"/>
            <p:cNvSpPr/>
            <p:nvPr/>
          </p:nvSpPr>
          <p:spPr>
            <a:xfrm flipV="1">
              <a:off x="463201" y="289942"/>
              <a:ext cx="1993646" cy="12308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0" name="Shape 560"/>
            <p:cNvSpPr/>
            <p:nvPr/>
          </p:nvSpPr>
          <p:spPr>
            <a:xfrm flipV="1">
              <a:off x="478258" y="166847"/>
              <a:ext cx="1929158" cy="1149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1" name="Shape 561"/>
            <p:cNvSpPr/>
            <p:nvPr/>
          </p:nvSpPr>
          <p:spPr>
            <a:xfrm>
              <a:off x="476139" y="297842"/>
              <a:ext cx="1971632" cy="58873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2" name="Shape 562"/>
            <p:cNvSpPr/>
            <p:nvPr/>
          </p:nvSpPr>
          <p:spPr>
            <a:xfrm>
              <a:off x="455605" y="943771"/>
              <a:ext cx="197401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3" name="Shape 563"/>
            <p:cNvSpPr/>
            <p:nvPr/>
          </p:nvSpPr>
          <p:spPr>
            <a:xfrm>
              <a:off x="426035" y="1033707"/>
              <a:ext cx="1968659" cy="11804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4" name="Shape 564"/>
            <p:cNvSpPr/>
            <p:nvPr/>
          </p:nvSpPr>
          <p:spPr>
            <a:xfrm flipV="1">
              <a:off x="439793" y="993269"/>
              <a:ext cx="2007978" cy="5693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5" name="Shape 565"/>
            <p:cNvSpPr/>
            <p:nvPr/>
          </p:nvSpPr>
          <p:spPr>
            <a:xfrm>
              <a:off x="470813" y="1689111"/>
              <a:ext cx="1938467" cy="5105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6" name="Shape 566"/>
            <p:cNvSpPr/>
            <p:nvPr/>
          </p:nvSpPr>
          <p:spPr>
            <a:xfrm flipV="1">
              <a:off x="466855" y="1014789"/>
              <a:ext cx="1955952" cy="11705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7" name="Shape 567"/>
            <p:cNvSpPr/>
            <p:nvPr/>
          </p:nvSpPr>
          <p:spPr>
            <a:xfrm flipV="1">
              <a:off x="439023" y="364076"/>
              <a:ext cx="2036616" cy="179454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8" name="Shape 568"/>
            <p:cNvSpPr/>
            <p:nvPr/>
          </p:nvSpPr>
          <p:spPr>
            <a:xfrm flipV="1">
              <a:off x="2914243" y="654037"/>
              <a:ext cx="1523301" cy="24913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69" name="Shape 569"/>
            <p:cNvSpPr/>
            <p:nvPr/>
          </p:nvSpPr>
          <p:spPr>
            <a:xfrm>
              <a:off x="4456831" y="412411"/>
              <a:ext cx="439405" cy="420375"/>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70" name="Shape 570"/>
            <p:cNvSpPr/>
            <p:nvPr/>
          </p:nvSpPr>
          <p:spPr>
            <a:xfrm flipV="1">
              <a:off x="2937035" y="651068"/>
              <a:ext cx="1458717" cy="85077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1" name="Shape 571"/>
            <p:cNvSpPr/>
            <p:nvPr/>
          </p:nvSpPr>
          <p:spPr>
            <a:xfrm flipV="1">
              <a:off x="2908311" y="649225"/>
              <a:ext cx="1492382" cy="14923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2" name="Shape 572"/>
            <p:cNvSpPr/>
            <p:nvPr/>
          </p:nvSpPr>
          <p:spPr>
            <a:xfrm>
              <a:off x="2869400" y="248010"/>
              <a:ext cx="1563901" cy="3372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3" name="Shape 573"/>
            <p:cNvSpPr/>
            <p:nvPr/>
          </p:nvSpPr>
          <p:spPr>
            <a:xfrm>
              <a:off x="4941984" y="622598"/>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4" name="Shape 574"/>
            <p:cNvSpPr/>
            <p:nvPr/>
          </p:nvSpPr>
          <p:spPr>
            <a:xfrm>
              <a:off x="4456831" y="1364131"/>
              <a:ext cx="439405" cy="420374"/>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75" name="Shape 575"/>
            <p:cNvSpPr/>
            <p:nvPr/>
          </p:nvSpPr>
          <p:spPr>
            <a:xfrm>
              <a:off x="2944221" y="902600"/>
              <a:ext cx="1474033" cy="6276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6" name="Shape 576"/>
            <p:cNvSpPr/>
            <p:nvPr/>
          </p:nvSpPr>
          <p:spPr>
            <a:xfrm>
              <a:off x="4964486" y="1574317"/>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7" name="Shape 577"/>
            <p:cNvSpPr/>
            <p:nvPr/>
          </p:nvSpPr>
          <p:spPr>
            <a:xfrm>
              <a:off x="2943628" y="1561738"/>
              <a:ext cx="149531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578" name="Shape 578"/>
            <p:cNvSpPr/>
            <p:nvPr/>
          </p:nvSpPr>
          <p:spPr>
            <a:xfrm flipV="1">
              <a:off x="2924106" y="1628999"/>
              <a:ext cx="1482392" cy="555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580" name="Shape 58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43"/>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5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5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5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5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7" fill="hold">
                                  <p:stCondLst>
                                    <p:cond delay="0"/>
                                  </p:stCondLst>
                                  <p:iterate type="el" backwards="0">
                                    <p:tmAbs val="0"/>
                                  </p:iterate>
                                  <p:childTnLst>
                                    <p:set>
                                      <p:cBhvr>
                                        <p:cTn id="29" fill="hold"/>
                                        <p:tgtEl>
                                          <p:spTgt spid="5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7" grpId="1"/>
      <p:bldP build="whole" bldLvl="1" animBg="1" rev="0" advAuto="0" spid="539" grpId="4"/>
      <p:bldP build="whole" bldLvl="1" animBg="1" rev="0" advAuto="0" spid="541" grpId="6"/>
      <p:bldP build="whole" bldLvl="1" animBg="1" rev="0" advAuto="0" spid="542" grpId="7"/>
      <p:bldP build="whole" bldLvl="1" animBg="1" rev="0" advAuto="0" spid="543" grpId="2"/>
      <p:bldP build="whole" bldLvl="1" animBg="1" rev="0" advAuto="0" spid="540" grpId="3"/>
      <p:bldP build="whole" bldLvl="1" animBg="1" rev="0" advAuto="0" spid="538" grpId="5"/>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2" name="Shape 582"/>
          <p:cNvSpPr/>
          <p:nvPr>
            <p:ph type="title"/>
          </p:nvPr>
        </p:nvSpPr>
        <p:spPr>
          <a:xfrm>
            <a:off x="952500" y="444500"/>
            <a:ext cx="11099800" cy="1010395"/>
          </a:xfrm>
          <a:prstGeom prst="rect">
            <a:avLst/>
          </a:prstGeom>
        </p:spPr>
        <p:txBody>
          <a:bodyPr/>
          <a:lstStyle>
            <a:lvl1pPr defTabSz="438150">
              <a:defRPr sz="6000"/>
            </a:lvl1pPr>
          </a:lstStyle>
          <a:p>
            <a:pPr/>
            <a:r>
              <a:t>Do you remember derivatives ?</a:t>
            </a:r>
          </a:p>
        </p:txBody>
      </p:sp>
      <p:sp>
        <p:nvSpPr>
          <p:cNvPr id="583" name="Shape 583"/>
          <p:cNvSpPr/>
          <p:nvPr/>
        </p:nvSpPr>
        <p:spPr>
          <a:xfrm>
            <a:off x="1796389" y="2317750"/>
            <a:ext cx="19952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Function </a:t>
            </a:r>
          </a:p>
        </p:txBody>
      </p:sp>
      <p:sp>
        <p:nvSpPr>
          <p:cNvPr id="584" name="Shape 584"/>
          <p:cNvSpPr/>
          <p:nvPr/>
        </p:nvSpPr>
        <p:spPr>
          <a:xfrm>
            <a:off x="7511872" y="2317750"/>
            <a:ext cx="227365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Derivative </a:t>
            </a:r>
          </a:p>
        </p:txBody>
      </p:sp>
      <p:pic>
        <p:nvPicPr>
          <p:cNvPr id="585" name="Screen Shot 2017-03-29 at 9.29.17 PM.png"/>
          <p:cNvPicPr>
            <a:picLocks noChangeAspect="1"/>
          </p:cNvPicPr>
          <p:nvPr/>
        </p:nvPicPr>
        <p:blipFill>
          <a:blip r:embed="rId2">
            <a:extLst/>
          </a:blip>
          <a:stretch>
            <a:fillRect/>
          </a:stretch>
        </p:blipFill>
        <p:spPr>
          <a:xfrm>
            <a:off x="7473007" y="6677669"/>
            <a:ext cx="5562601" cy="1181101"/>
          </a:xfrm>
          <a:prstGeom prst="rect">
            <a:avLst/>
          </a:prstGeom>
          <a:ln w="12700">
            <a:miter lim="400000"/>
          </a:ln>
        </p:spPr>
      </p:pic>
      <p:pic>
        <p:nvPicPr>
          <p:cNvPr id="586" name="Screen Shot 2017-03-29 at 9.28.49 PM.png"/>
          <p:cNvPicPr>
            <a:picLocks noChangeAspect="1"/>
          </p:cNvPicPr>
          <p:nvPr/>
        </p:nvPicPr>
        <p:blipFill>
          <a:blip r:embed="rId3">
            <a:extLst/>
          </a:blip>
          <a:stretch>
            <a:fillRect/>
          </a:stretch>
        </p:blipFill>
        <p:spPr>
          <a:xfrm>
            <a:off x="1492250" y="4928344"/>
            <a:ext cx="2603500" cy="660401"/>
          </a:xfrm>
          <a:prstGeom prst="rect">
            <a:avLst/>
          </a:prstGeom>
          <a:ln w="12700">
            <a:miter lim="400000"/>
          </a:ln>
        </p:spPr>
      </p:pic>
      <p:pic>
        <p:nvPicPr>
          <p:cNvPr id="587" name="Screen Shot 2017-03-29 at 9.28.55 PM.png"/>
          <p:cNvPicPr>
            <a:picLocks noChangeAspect="1"/>
          </p:cNvPicPr>
          <p:nvPr/>
        </p:nvPicPr>
        <p:blipFill>
          <a:blip r:embed="rId4">
            <a:extLst/>
          </a:blip>
          <a:stretch>
            <a:fillRect/>
          </a:stretch>
        </p:blipFill>
        <p:spPr>
          <a:xfrm>
            <a:off x="7365107" y="4763244"/>
            <a:ext cx="1282701" cy="990601"/>
          </a:xfrm>
          <a:prstGeom prst="rect">
            <a:avLst/>
          </a:prstGeom>
          <a:ln w="12700">
            <a:miter lim="400000"/>
          </a:ln>
        </p:spPr>
      </p:pic>
      <p:pic>
        <p:nvPicPr>
          <p:cNvPr id="588" name="Screen Shot 2017-03-29 at 9.29.00 PM.png"/>
          <p:cNvPicPr>
            <a:picLocks noChangeAspect="1"/>
          </p:cNvPicPr>
          <p:nvPr/>
        </p:nvPicPr>
        <p:blipFill>
          <a:blip r:embed="rId5">
            <a:extLst/>
          </a:blip>
          <a:stretch>
            <a:fillRect/>
          </a:stretch>
        </p:blipFill>
        <p:spPr>
          <a:xfrm>
            <a:off x="8947150" y="4845794"/>
            <a:ext cx="698500" cy="825501"/>
          </a:xfrm>
          <a:prstGeom prst="rect">
            <a:avLst/>
          </a:prstGeom>
          <a:ln w="12700">
            <a:miter lim="400000"/>
          </a:ln>
        </p:spPr>
      </p:pic>
      <p:pic>
        <p:nvPicPr>
          <p:cNvPr id="589" name="Screen Shot 2017-03-29 at 9.29.05 PM.png"/>
          <p:cNvPicPr>
            <a:picLocks noChangeAspect="1"/>
          </p:cNvPicPr>
          <p:nvPr/>
        </p:nvPicPr>
        <p:blipFill>
          <a:blip r:embed="rId6">
            <a:extLst/>
          </a:blip>
          <a:stretch>
            <a:fillRect/>
          </a:stretch>
        </p:blipFill>
        <p:spPr>
          <a:xfrm>
            <a:off x="723900" y="6709419"/>
            <a:ext cx="4140200" cy="1117601"/>
          </a:xfrm>
          <a:prstGeom prst="rect">
            <a:avLst/>
          </a:prstGeom>
          <a:ln w="12700">
            <a:miter lim="400000"/>
          </a:ln>
        </p:spPr>
      </p:pic>
      <p:pic>
        <p:nvPicPr>
          <p:cNvPr id="590" name="Screen Shot 2017-03-29 at 9.29.11 PM.png"/>
          <p:cNvPicPr>
            <a:picLocks noChangeAspect="1"/>
          </p:cNvPicPr>
          <p:nvPr/>
        </p:nvPicPr>
        <p:blipFill>
          <a:blip r:embed="rId7">
            <a:extLst/>
          </a:blip>
          <a:stretch>
            <a:fillRect/>
          </a:stretch>
        </p:blipFill>
        <p:spPr>
          <a:xfrm>
            <a:off x="6101308" y="6753869"/>
            <a:ext cx="1117601" cy="1028701"/>
          </a:xfrm>
          <a:prstGeom prst="rect">
            <a:avLst/>
          </a:prstGeom>
          <a:ln w="12700">
            <a:miter lim="400000"/>
          </a:ln>
        </p:spPr>
      </p:pic>
      <p:pic>
        <p:nvPicPr>
          <p:cNvPr id="591" name="Screen Shot 2017-03-29 at 9.28.29 PM.png"/>
          <p:cNvPicPr>
            <a:picLocks noChangeAspect="1"/>
          </p:cNvPicPr>
          <p:nvPr/>
        </p:nvPicPr>
        <p:blipFill>
          <a:blip r:embed="rId8">
            <a:extLst/>
          </a:blip>
          <a:stretch>
            <a:fillRect/>
          </a:stretch>
        </p:blipFill>
        <p:spPr>
          <a:xfrm>
            <a:off x="7458471" y="3071068"/>
            <a:ext cx="1333501" cy="1028701"/>
          </a:xfrm>
          <a:prstGeom prst="rect">
            <a:avLst/>
          </a:prstGeom>
          <a:ln w="12700">
            <a:miter lim="400000"/>
          </a:ln>
        </p:spPr>
      </p:pic>
      <p:pic>
        <p:nvPicPr>
          <p:cNvPr id="592" name="Screen Shot 2017-03-29 at 9.28.19 PM.png"/>
          <p:cNvPicPr>
            <a:picLocks noChangeAspect="1"/>
          </p:cNvPicPr>
          <p:nvPr/>
        </p:nvPicPr>
        <p:blipFill>
          <a:blip r:embed="rId9">
            <a:extLst/>
          </a:blip>
          <a:stretch>
            <a:fillRect/>
          </a:stretch>
        </p:blipFill>
        <p:spPr>
          <a:xfrm>
            <a:off x="1107678" y="3083768"/>
            <a:ext cx="4533901" cy="1003301"/>
          </a:xfrm>
          <a:prstGeom prst="rect">
            <a:avLst/>
          </a:prstGeom>
          <a:ln w="12700">
            <a:miter lim="400000"/>
          </a:ln>
        </p:spPr>
      </p:pic>
      <p:sp>
        <p:nvSpPr>
          <p:cNvPr id="593" name="Shape 593"/>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94" name="pasted-image.pdf"/>
          <p:cNvPicPr>
            <a:picLocks noChangeAspect="1"/>
          </p:cNvPicPr>
          <p:nvPr/>
        </p:nvPicPr>
        <p:blipFill>
          <a:blip r:embed="rId10">
            <a:extLst/>
          </a:blip>
          <a:stretch>
            <a:fillRect/>
          </a:stretch>
        </p:blipFill>
        <p:spPr>
          <a:xfrm>
            <a:off x="9071123" y="3338710"/>
            <a:ext cx="1943101" cy="4699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8" grpId="5"/>
      <p:bldP build="whole" bldLvl="1" animBg="1" rev="0" advAuto="0" spid="589" grpId="6"/>
      <p:bldP build="whole" bldLvl="1" animBg="1" rev="0" advAuto="0" spid="591" grpId="2"/>
      <p:bldP build="whole" bldLvl="1" animBg="1" rev="0" advAuto="0" spid="592" grpId="1"/>
      <p:bldP build="whole" bldLvl="1" animBg="1" rev="0" advAuto="0" spid="587" grpId="4"/>
      <p:bldP build="whole" bldLvl="1" animBg="1" rev="0" advAuto="0" spid="590" grpId="7"/>
      <p:bldP build="whole" bldLvl="1" animBg="1" rev="0" advAuto="0" spid="585" grpId="8"/>
      <p:bldP build="whole" bldLvl="1" animBg="1" rev="0" advAuto="0" spid="586"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6" name="pasted-image.pdf"/>
          <p:cNvPicPr>
            <a:picLocks noChangeAspect="1"/>
          </p:cNvPicPr>
          <p:nvPr/>
        </p:nvPicPr>
        <p:blipFill>
          <a:blip r:embed="rId2">
            <a:extLst/>
          </a:blip>
          <a:stretch>
            <a:fillRect/>
          </a:stretch>
        </p:blipFill>
        <p:spPr>
          <a:xfrm>
            <a:off x="377482" y="1685630"/>
            <a:ext cx="5210518" cy="3504694"/>
          </a:xfrm>
          <a:prstGeom prst="rect">
            <a:avLst/>
          </a:prstGeom>
          <a:ln w="25400">
            <a:solidFill>
              <a:srgbClr val="000000"/>
            </a:solidFill>
            <a:miter lim="400000"/>
          </a:ln>
        </p:spPr>
      </p:pic>
      <p:sp>
        <p:nvSpPr>
          <p:cNvPr id="597" name="Shape 597"/>
          <p:cNvSpPr/>
          <p:nvPr>
            <p:ph type="title"/>
          </p:nvPr>
        </p:nvSpPr>
        <p:spPr>
          <a:xfrm>
            <a:off x="952500" y="444500"/>
            <a:ext cx="11099800" cy="999034"/>
          </a:xfrm>
          <a:prstGeom prst="rect">
            <a:avLst/>
          </a:prstGeom>
        </p:spPr>
        <p:txBody>
          <a:bodyPr/>
          <a:lstStyle>
            <a:lvl1pPr defTabSz="426466">
              <a:defRPr sz="5840"/>
            </a:lvl1pPr>
          </a:lstStyle>
          <a:p>
            <a:pPr/>
            <a:r>
              <a:t>Some facts from real analysis</a:t>
            </a:r>
          </a:p>
        </p:txBody>
      </p:sp>
      <p:pic>
        <p:nvPicPr>
          <p:cNvPr id="598" name="pasted-image.pdf"/>
          <p:cNvPicPr>
            <a:picLocks noChangeAspect="1"/>
          </p:cNvPicPr>
          <p:nvPr/>
        </p:nvPicPr>
        <p:blipFill>
          <a:blip r:embed="rId3">
            <a:extLst/>
          </a:blip>
          <a:stretch>
            <a:fillRect/>
          </a:stretch>
        </p:blipFill>
        <p:spPr>
          <a:xfrm>
            <a:off x="5663054" y="1511248"/>
            <a:ext cx="7001976" cy="4107459"/>
          </a:xfrm>
          <a:prstGeom prst="rect">
            <a:avLst/>
          </a:prstGeom>
          <a:ln w="25400">
            <a:solidFill>
              <a:srgbClr val="000000"/>
            </a:solidFill>
            <a:miter lim="400000"/>
          </a:ln>
        </p:spPr>
      </p:pic>
      <p:pic>
        <p:nvPicPr>
          <p:cNvPr id="599" name="pasted-image.pdf"/>
          <p:cNvPicPr>
            <a:picLocks noChangeAspect="1"/>
          </p:cNvPicPr>
          <p:nvPr/>
        </p:nvPicPr>
        <p:blipFill>
          <a:blip r:embed="rId4">
            <a:extLst/>
          </a:blip>
          <a:stretch>
            <a:fillRect/>
          </a:stretch>
        </p:blipFill>
        <p:spPr>
          <a:xfrm>
            <a:off x="3575050" y="5699121"/>
            <a:ext cx="5854700" cy="3581401"/>
          </a:xfrm>
          <a:prstGeom prst="rect">
            <a:avLst/>
          </a:prstGeom>
          <a:ln w="25400">
            <a:solidFill>
              <a:srgbClr val="000000"/>
            </a:solidFill>
            <a:miter lim="400000"/>
          </a:ln>
        </p:spPr>
      </p:pic>
      <p:sp>
        <p:nvSpPr>
          <p:cNvPr id="600" name="Shape 60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6" grpId="1"/>
      <p:bldP build="whole" bldLvl="1" animBg="1" rev="0" advAuto="0" spid="599" grpId="3"/>
      <p:bldP build="whole" bldLvl="1" animBg="1" rev="0" advAuto="0" spid="598"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2" name="Shape 602"/>
          <p:cNvSpPr/>
          <p:nvPr>
            <p:ph type="title"/>
          </p:nvPr>
        </p:nvSpPr>
        <p:spPr>
          <a:xfrm>
            <a:off x="336301" y="307491"/>
            <a:ext cx="8833992" cy="977901"/>
          </a:xfrm>
          <a:prstGeom prst="rect">
            <a:avLst/>
          </a:prstGeom>
        </p:spPr>
        <p:txBody>
          <a:bodyPr/>
          <a:lstStyle>
            <a:lvl1pPr defTabSz="420624">
              <a:defRPr sz="5760"/>
            </a:lvl1pPr>
          </a:lstStyle>
          <a:p>
            <a:pPr/>
            <a:r>
              <a:t>Reminder : Neuron</a:t>
            </a:r>
          </a:p>
        </p:txBody>
      </p:sp>
      <p:sp>
        <p:nvSpPr>
          <p:cNvPr id="603" name="Shape 603"/>
          <p:cNvSpPr/>
          <p:nvPr/>
        </p:nvSpPr>
        <p:spPr>
          <a:xfrm>
            <a:off x="2038350" y="2413000"/>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04" name="Shape 604"/>
          <p:cNvSpPr/>
          <p:nvPr/>
        </p:nvSpPr>
        <p:spPr>
          <a:xfrm>
            <a:off x="2038350" y="6345733"/>
            <a:ext cx="649486" cy="621359"/>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05" name="Shape 605"/>
          <p:cNvSpPr/>
          <p:nvPr/>
        </p:nvSpPr>
        <p:spPr>
          <a:xfrm>
            <a:off x="2038350" y="5328121"/>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06" name="Shape 606"/>
          <p:cNvSpPr/>
          <p:nvPr/>
        </p:nvSpPr>
        <p:spPr>
          <a:xfrm>
            <a:off x="2038350" y="4310508"/>
            <a:ext cx="649486" cy="621359"/>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07" name="Shape 607"/>
          <p:cNvSpPr/>
          <p:nvPr/>
        </p:nvSpPr>
        <p:spPr>
          <a:xfrm>
            <a:off x="2038350" y="3327400"/>
            <a:ext cx="649486" cy="621358"/>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08" name="Shape 608"/>
          <p:cNvSpPr/>
          <p:nvPr/>
        </p:nvSpPr>
        <p:spPr>
          <a:xfrm>
            <a:off x="5708650" y="4310508"/>
            <a:ext cx="649486" cy="621359"/>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09" name="Shape 609"/>
          <p:cNvSpPr/>
          <p:nvPr/>
        </p:nvSpPr>
        <p:spPr>
          <a:xfrm>
            <a:off x="1159865" y="2292350"/>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1</a:t>
            </a:r>
          </a:p>
        </p:txBody>
      </p:sp>
      <p:sp>
        <p:nvSpPr>
          <p:cNvPr id="610" name="Shape 610"/>
          <p:cNvSpPr/>
          <p:nvPr/>
        </p:nvSpPr>
        <p:spPr>
          <a:xfrm>
            <a:off x="1159865" y="6332562"/>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n</a:t>
            </a:r>
          </a:p>
        </p:txBody>
      </p:sp>
      <p:sp>
        <p:nvSpPr>
          <p:cNvPr id="611" name="Shape 611"/>
          <p:cNvSpPr/>
          <p:nvPr/>
        </p:nvSpPr>
        <p:spPr>
          <a:xfrm>
            <a:off x="1159865" y="3314228"/>
            <a:ext cx="5123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a:t>
            </a:r>
            <a:r>
              <a:rPr baseline="-5999"/>
              <a:t>2</a:t>
            </a:r>
          </a:p>
        </p:txBody>
      </p:sp>
      <p:sp>
        <p:nvSpPr>
          <p:cNvPr id="612" name="Shape 612"/>
          <p:cNvSpPr/>
          <p:nvPr/>
        </p:nvSpPr>
        <p:spPr>
          <a:xfrm>
            <a:off x="2741549" y="2848563"/>
            <a:ext cx="2919463" cy="15901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13" name="Shape 613"/>
          <p:cNvSpPr/>
          <p:nvPr/>
        </p:nvSpPr>
        <p:spPr>
          <a:xfrm>
            <a:off x="2738840" y="3736322"/>
            <a:ext cx="2922404" cy="85542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14" name="Shape 614"/>
          <p:cNvSpPr/>
          <p:nvPr/>
        </p:nvSpPr>
        <p:spPr>
          <a:xfrm>
            <a:off x="2735474" y="4565747"/>
            <a:ext cx="2926449" cy="7148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15" name="Shape 615"/>
          <p:cNvSpPr/>
          <p:nvPr/>
        </p:nvSpPr>
        <p:spPr>
          <a:xfrm flipV="1">
            <a:off x="2739834" y="4722016"/>
            <a:ext cx="2920399" cy="86435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16" name="Shape 616"/>
          <p:cNvSpPr/>
          <p:nvPr/>
        </p:nvSpPr>
        <p:spPr>
          <a:xfrm flipV="1">
            <a:off x="2742278" y="4771077"/>
            <a:ext cx="2917778" cy="172417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17" name="Shape 617"/>
          <p:cNvSpPr/>
          <p:nvPr/>
        </p:nvSpPr>
        <p:spPr>
          <a:xfrm>
            <a:off x="6412016" y="4633371"/>
            <a:ext cx="73944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18" name="Shape 618"/>
          <p:cNvSpPr/>
          <p:nvPr/>
        </p:nvSpPr>
        <p:spPr>
          <a:xfrm>
            <a:off x="7300876" y="4297337"/>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a:t>
            </a:r>
          </a:p>
        </p:txBody>
      </p:sp>
      <p:pic>
        <p:nvPicPr>
          <p:cNvPr id="619" name="pasted-image.pdf"/>
          <p:cNvPicPr>
            <a:picLocks noChangeAspect="1"/>
          </p:cNvPicPr>
          <p:nvPr/>
        </p:nvPicPr>
        <p:blipFill>
          <a:blip r:embed="rId3">
            <a:extLst/>
          </a:blip>
          <a:stretch>
            <a:fillRect/>
          </a:stretch>
        </p:blipFill>
        <p:spPr>
          <a:xfrm>
            <a:off x="8976111" y="1548636"/>
            <a:ext cx="3725147" cy="1536144"/>
          </a:xfrm>
          <a:prstGeom prst="rect">
            <a:avLst/>
          </a:prstGeom>
          <a:ln w="12700">
            <a:miter lim="400000"/>
          </a:ln>
        </p:spPr>
      </p:pic>
      <p:pic>
        <p:nvPicPr>
          <p:cNvPr id="620" name="pasted-image.pdf"/>
          <p:cNvPicPr>
            <a:picLocks noChangeAspect="1"/>
          </p:cNvPicPr>
          <p:nvPr/>
        </p:nvPicPr>
        <p:blipFill>
          <a:blip r:embed="rId4">
            <a:extLst/>
          </a:blip>
          <a:stretch>
            <a:fillRect/>
          </a:stretch>
        </p:blipFill>
        <p:spPr>
          <a:xfrm>
            <a:off x="9308334" y="3086008"/>
            <a:ext cx="3060701" cy="977901"/>
          </a:xfrm>
          <a:prstGeom prst="rect">
            <a:avLst/>
          </a:prstGeom>
          <a:ln w="12700">
            <a:miter lim="400000"/>
          </a:ln>
        </p:spPr>
      </p:pic>
      <p:pic>
        <p:nvPicPr>
          <p:cNvPr id="621" name="pasted-image.pdf"/>
          <p:cNvPicPr>
            <a:picLocks noChangeAspect="1"/>
          </p:cNvPicPr>
          <p:nvPr/>
        </p:nvPicPr>
        <p:blipFill>
          <a:blip r:embed="rId5">
            <a:extLst/>
          </a:blip>
          <a:stretch>
            <a:fillRect/>
          </a:stretch>
        </p:blipFill>
        <p:spPr>
          <a:xfrm>
            <a:off x="5486598" y="3397894"/>
            <a:ext cx="1333501" cy="647701"/>
          </a:xfrm>
          <a:prstGeom prst="rect">
            <a:avLst/>
          </a:prstGeom>
          <a:ln w="12700">
            <a:miter lim="400000"/>
          </a:ln>
        </p:spPr>
      </p:pic>
      <p:sp>
        <p:nvSpPr>
          <p:cNvPr id="622" name="Shape 622"/>
          <p:cNvSpPr/>
          <p:nvPr/>
        </p:nvSpPr>
        <p:spPr>
          <a:xfrm>
            <a:off x="1125031" y="7483406"/>
            <a:ext cx="5598415"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Lets define a variable called </a:t>
            </a:r>
            <a:r>
              <a:rPr b="1">
                <a:latin typeface="Helvetica"/>
                <a:ea typeface="Helvetica"/>
                <a:cs typeface="Helvetica"/>
                <a:sym typeface="Helvetica"/>
              </a:rPr>
              <a:t>net</a:t>
            </a:r>
          </a:p>
        </p:txBody>
      </p:sp>
      <p:sp>
        <p:nvSpPr>
          <p:cNvPr id="623" name="Shape 623"/>
          <p:cNvSpPr/>
          <p:nvPr/>
        </p:nvSpPr>
        <p:spPr>
          <a:xfrm>
            <a:off x="3369716" y="3397894"/>
            <a:ext cx="6138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a:t>
            </a:r>
            <a:r>
              <a:rPr baseline="-5999"/>
              <a:t>2</a:t>
            </a:r>
          </a:p>
        </p:txBody>
      </p:sp>
      <p:sp>
        <p:nvSpPr>
          <p:cNvPr id="624" name="Shape 624"/>
          <p:cNvSpPr/>
          <p:nvPr/>
        </p:nvSpPr>
        <p:spPr>
          <a:xfrm>
            <a:off x="3780283" y="2780584"/>
            <a:ext cx="6138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a:t>
            </a:r>
            <a:r>
              <a:rPr baseline="-5999"/>
              <a:t>1</a:t>
            </a:r>
          </a:p>
        </p:txBody>
      </p:sp>
      <p:sp>
        <p:nvSpPr>
          <p:cNvPr id="625" name="Shape 625"/>
          <p:cNvSpPr/>
          <p:nvPr/>
        </p:nvSpPr>
        <p:spPr>
          <a:xfrm>
            <a:off x="3516097" y="5765452"/>
            <a:ext cx="6138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a:t>
            </a:r>
            <a:r>
              <a:rPr baseline="-5999"/>
              <a:t>n</a:t>
            </a:r>
          </a:p>
        </p:txBody>
      </p:sp>
      <p:pic>
        <p:nvPicPr>
          <p:cNvPr id="626" name="pasted-image.pdf"/>
          <p:cNvPicPr>
            <a:picLocks noChangeAspect="1"/>
          </p:cNvPicPr>
          <p:nvPr/>
        </p:nvPicPr>
        <p:blipFill>
          <a:blip r:embed="rId6">
            <a:extLst/>
          </a:blip>
          <a:stretch>
            <a:fillRect/>
          </a:stretch>
        </p:blipFill>
        <p:spPr>
          <a:xfrm>
            <a:off x="7509916" y="7442596"/>
            <a:ext cx="2844801" cy="990601"/>
          </a:xfrm>
          <a:prstGeom prst="rect">
            <a:avLst/>
          </a:prstGeom>
          <a:ln w="12700">
            <a:miter lim="400000"/>
          </a:ln>
        </p:spPr>
      </p:pic>
      <p:sp>
        <p:nvSpPr>
          <p:cNvPr id="627" name="Shape 627"/>
          <p:cNvSpPr/>
          <p:nvPr/>
        </p:nvSpPr>
        <p:spPr>
          <a:xfrm>
            <a:off x="4266414" y="8739237"/>
            <a:ext cx="248640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Then we have</a:t>
            </a:r>
          </a:p>
        </p:txBody>
      </p:sp>
      <p:pic>
        <p:nvPicPr>
          <p:cNvPr id="628" name="pasted-image.pdf"/>
          <p:cNvPicPr>
            <a:picLocks noChangeAspect="1"/>
          </p:cNvPicPr>
          <p:nvPr/>
        </p:nvPicPr>
        <p:blipFill>
          <a:blip r:embed="rId7">
            <a:extLst/>
          </a:blip>
          <a:stretch>
            <a:fillRect/>
          </a:stretch>
        </p:blipFill>
        <p:spPr>
          <a:xfrm>
            <a:off x="8435082" y="5143500"/>
            <a:ext cx="3911601" cy="990600"/>
          </a:xfrm>
          <a:prstGeom prst="rect">
            <a:avLst/>
          </a:prstGeom>
          <a:ln w="12700">
            <a:miter lim="400000"/>
          </a:ln>
        </p:spPr>
      </p:pic>
      <p:pic>
        <p:nvPicPr>
          <p:cNvPr id="629" name="pasted-image.pdf"/>
          <p:cNvPicPr>
            <a:picLocks noChangeAspect="1"/>
          </p:cNvPicPr>
          <p:nvPr/>
        </p:nvPicPr>
        <p:blipFill>
          <a:blip r:embed="rId8">
            <a:extLst/>
          </a:blip>
          <a:stretch>
            <a:fillRect/>
          </a:stretch>
        </p:blipFill>
        <p:spPr>
          <a:xfrm>
            <a:off x="7459116" y="8783687"/>
            <a:ext cx="2946401" cy="469901"/>
          </a:xfrm>
          <a:prstGeom prst="rect">
            <a:avLst/>
          </a:prstGeom>
          <a:ln w="12700">
            <a:miter lim="400000"/>
          </a:ln>
        </p:spPr>
      </p:pic>
      <p:sp>
        <p:nvSpPr>
          <p:cNvPr id="630" name="Shape 630"/>
          <p:cNvSpPr/>
          <p:nvPr/>
        </p:nvSpPr>
        <p:spPr>
          <a:xfrm>
            <a:off x="176162" y="7981351"/>
            <a:ext cx="665873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you can think of it as net input to a unit</a:t>
            </a:r>
          </a:p>
        </p:txBody>
      </p:sp>
      <p:sp>
        <p:nvSpPr>
          <p:cNvPr id="631" name="Shape 63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3479444" y="4552950"/>
            <a:ext cx="32900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Dan is traveling</a:t>
            </a:r>
          </a:p>
        </p:txBody>
      </p:sp>
      <p:pic>
        <p:nvPicPr>
          <p:cNvPr id="124" name="pasted-image.pdf"/>
          <p:cNvPicPr>
            <a:picLocks noChangeAspect="1"/>
          </p:cNvPicPr>
          <p:nvPr/>
        </p:nvPicPr>
        <p:blipFill>
          <a:blip r:embed="rId2">
            <a:extLst/>
          </a:blip>
          <a:stretch>
            <a:fillRect/>
          </a:stretch>
        </p:blipFill>
        <p:spPr>
          <a:xfrm>
            <a:off x="7461250" y="3797300"/>
            <a:ext cx="2159000" cy="2159000"/>
          </a:xfrm>
          <a:prstGeom prst="rect">
            <a:avLst/>
          </a:prstGeom>
          <a:ln w="12700">
            <a:miter lim="400000"/>
          </a:ln>
        </p:spPr>
      </p:pic>
      <p:sp>
        <p:nvSpPr>
          <p:cNvPr id="125" name="Shape 125"/>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3" name="300-are-you-ready-to-compute-some-partial-derivatives-.jpg"/>
          <p:cNvPicPr>
            <a:picLocks noChangeAspect="1"/>
          </p:cNvPicPr>
          <p:nvPr/>
        </p:nvPicPr>
        <p:blipFill>
          <a:blip r:embed="rId2">
            <a:extLst/>
          </a:blip>
          <a:stretch>
            <a:fillRect/>
          </a:stretch>
        </p:blipFill>
        <p:spPr>
          <a:xfrm>
            <a:off x="2291953" y="1719064"/>
            <a:ext cx="8420839" cy="6315629"/>
          </a:xfrm>
          <a:prstGeom prst="rect">
            <a:avLst/>
          </a:prstGeom>
          <a:ln w="12700">
            <a:miter lim="400000"/>
          </a:ln>
        </p:spPr>
      </p:pic>
      <p:sp>
        <p:nvSpPr>
          <p:cNvPr id="634" name="Shape 634"/>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6" name="Shape 636"/>
          <p:cNvSpPr/>
          <p:nvPr>
            <p:ph type="title"/>
          </p:nvPr>
        </p:nvSpPr>
        <p:spPr>
          <a:xfrm>
            <a:off x="952500" y="444500"/>
            <a:ext cx="11099800" cy="942231"/>
          </a:xfrm>
          <a:prstGeom prst="rect">
            <a:avLst/>
          </a:prstGeom>
        </p:spPr>
        <p:txBody>
          <a:bodyPr/>
          <a:lstStyle>
            <a:lvl1pPr defTabSz="397256">
              <a:defRPr sz="5440"/>
            </a:lvl1pPr>
          </a:lstStyle>
          <a:p>
            <a:pPr/>
            <a:r>
              <a:t>Derivation of Learning Rule</a:t>
            </a:r>
          </a:p>
        </p:txBody>
      </p:sp>
      <p:sp>
        <p:nvSpPr>
          <p:cNvPr id="637" name="Shape 637"/>
          <p:cNvSpPr/>
          <p:nvPr/>
        </p:nvSpPr>
        <p:spPr>
          <a:xfrm>
            <a:off x="6716027" y="1927407"/>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i</a:t>
            </a:r>
          </a:p>
        </p:txBody>
      </p:sp>
      <p:sp>
        <p:nvSpPr>
          <p:cNvPr id="638" name="Shape 638"/>
          <p:cNvSpPr/>
          <p:nvPr/>
        </p:nvSpPr>
        <p:spPr>
          <a:xfrm>
            <a:off x="8624119" y="3243730"/>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j</a:t>
            </a:r>
          </a:p>
        </p:txBody>
      </p:sp>
      <p:sp>
        <p:nvSpPr>
          <p:cNvPr id="639" name="Shape 639"/>
          <p:cNvSpPr/>
          <p:nvPr/>
        </p:nvSpPr>
        <p:spPr>
          <a:xfrm>
            <a:off x="171698" y="4465883"/>
            <a:ext cx="12661404" cy="4953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t>Connection </a:t>
            </a:r>
            <a:r>
              <a:rPr b="1">
                <a:latin typeface="Helvetica"/>
                <a:ea typeface="Helvetica"/>
                <a:cs typeface="Helvetica"/>
                <a:sym typeface="Helvetica"/>
              </a:rPr>
              <a:t>w</a:t>
            </a:r>
            <a:r>
              <a:rPr b="1" baseline="-5999">
                <a:latin typeface="Helvetica"/>
                <a:ea typeface="Helvetica"/>
                <a:cs typeface="Helvetica"/>
                <a:sym typeface="Helvetica"/>
              </a:rPr>
              <a:t>ij</a:t>
            </a:r>
            <a:r>
              <a:t> between hidden and output layer (influences output only through </a:t>
            </a:r>
            <a:r>
              <a:rPr b="1">
                <a:latin typeface="Helvetica"/>
                <a:ea typeface="Helvetica"/>
                <a:cs typeface="Helvetica"/>
                <a:sym typeface="Helvetica"/>
              </a:rPr>
              <a:t>net</a:t>
            </a:r>
            <a:r>
              <a:rPr b="1" baseline="-5999">
                <a:latin typeface="Helvetica"/>
                <a:ea typeface="Helvetica"/>
                <a:cs typeface="Helvetica"/>
                <a:sym typeface="Helvetica"/>
              </a:rPr>
              <a:t>j</a:t>
            </a:r>
            <a:r>
              <a:t>)</a:t>
            </a:r>
          </a:p>
        </p:txBody>
      </p:sp>
      <p:pic>
        <p:nvPicPr>
          <p:cNvPr id="640" name="Screen Shot 2017-03-29 at 11.17.00 PM.png"/>
          <p:cNvPicPr>
            <a:picLocks noChangeAspect="1"/>
          </p:cNvPicPr>
          <p:nvPr/>
        </p:nvPicPr>
        <p:blipFill>
          <a:blip r:embed="rId2">
            <a:extLst/>
          </a:blip>
          <a:stretch>
            <a:fillRect/>
          </a:stretch>
        </p:blipFill>
        <p:spPr>
          <a:xfrm>
            <a:off x="4960915" y="7434138"/>
            <a:ext cx="4437085" cy="2011345"/>
          </a:xfrm>
          <a:prstGeom prst="rect">
            <a:avLst/>
          </a:prstGeom>
          <a:ln w="25400">
            <a:solidFill>
              <a:srgbClr val="000000"/>
            </a:solidFill>
            <a:miter lim="400000"/>
          </a:ln>
        </p:spPr>
      </p:pic>
      <p:pic>
        <p:nvPicPr>
          <p:cNvPr id="641" name="Screen Shot 2017-03-29 at 11.16.39 PM.png"/>
          <p:cNvPicPr>
            <a:picLocks noChangeAspect="1"/>
          </p:cNvPicPr>
          <p:nvPr/>
        </p:nvPicPr>
        <p:blipFill>
          <a:blip r:embed="rId3">
            <a:extLst/>
          </a:blip>
          <a:stretch>
            <a:fillRect/>
          </a:stretch>
        </p:blipFill>
        <p:spPr>
          <a:xfrm>
            <a:off x="262907" y="7588129"/>
            <a:ext cx="4437086" cy="1332084"/>
          </a:xfrm>
          <a:prstGeom prst="rect">
            <a:avLst/>
          </a:prstGeom>
          <a:ln w="25400">
            <a:solidFill>
              <a:srgbClr val="000000"/>
            </a:solidFill>
            <a:miter lim="400000"/>
          </a:ln>
        </p:spPr>
      </p:pic>
      <p:pic>
        <p:nvPicPr>
          <p:cNvPr id="642" name="Screen Shot 2017-03-29 at 11.16.26 PM.png"/>
          <p:cNvPicPr>
            <a:picLocks noChangeAspect="1"/>
          </p:cNvPicPr>
          <p:nvPr/>
        </p:nvPicPr>
        <p:blipFill>
          <a:blip r:embed="rId4">
            <a:extLst/>
          </a:blip>
          <a:stretch>
            <a:fillRect/>
          </a:stretch>
        </p:blipFill>
        <p:spPr>
          <a:xfrm>
            <a:off x="23230879" y="4300785"/>
            <a:ext cx="7518401" cy="825501"/>
          </a:xfrm>
          <a:prstGeom prst="rect">
            <a:avLst/>
          </a:prstGeom>
          <a:ln w="12700">
            <a:miter lim="400000"/>
          </a:ln>
        </p:spPr>
      </p:pic>
      <p:pic>
        <p:nvPicPr>
          <p:cNvPr id="643" name="Screen Shot 2017-03-29 at 11.15.46 PM.png"/>
          <p:cNvPicPr>
            <a:picLocks noChangeAspect="1"/>
          </p:cNvPicPr>
          <p:nvPr/>
        </p:nvPicPr>
        <p:blipFill>
          <a:blip r:embed="rId5">
            <a:extLst/>
          </a:blip>
          <a:stretch>
            <a:fillRect/>
          </a:stretch>
        </p:blipFill>
        <p:spPr>
          <a:xfrm>
            <a:off x="6591647" y="5256690"/>
            <a:ext cx="4306270" cy="1197711"/>
          </a:xfrm>
          <a:prstGeom prst="rect">
            <a:avLst/>
          </a:prstGeom>
          <a:ln w="12700">
            <a:miter lim="400000"/>
          </a:ln>
        </p:spPr>
      </p:pic>
      <p:pic>
        <p:nvPicPr>
          <p:cNvPr id="644" name="Screen Shot 2017-03-29 at 11.15.35 PM.png"/>
          <p:cNvPicPr>
            <a:picLocks noChangeAspect="1"/>
          </p:cNvPicPr>
          <p:nvPr/>
        </p:nvPicPr>
        <p:blipFill>
          <a:blip r:embed="rId6">
            <a:extLst/>
          </a:blip>
          <a:stretch>
            <a:fillRect/>
          </a:stretch>
        </p:blipFill>
        <p:spPr>
          <a:xfrm>
            <a:off x="2537618" y="5282072"/>
            <a:ext cx="3589675" cy="1146946"/>
          </a:xfrm>
          <a:prstGeom prst="rect">
            <a:avLst/>
          </a:prstGeom>
          <a:ln w="12700">
            <a:miter lim="400000"/>
          </a:ln>
        </p:spPr>
      </p:pic>
      <p:pic>
        <p:nvPicPr>
          <p:cNvPr id="645" name="Screen Shot 2017-03-29 at 11.22.34 PM.png"/>
          <p:cNvPicPr>
            <a:picLocks noChangeAspect="1"/>
          </p:cNvPicPr>
          <p:nvPr/>
        </p:nvPicPr>
        <p:blipFill>
          <a:blip r:embed="rId7">
            <a:extLst/>
          </a:blip>
          <a:stretch>
            <a:fillRect/>
          </a:stretch>
        </p:blipFill>
        <p:spPr>
          <a:xfrm>
            <a:off x="7685998" y="6543567"/>
            <a:ext cx="2357204" cy="647701"/>
          </a:xfrm>
          <a:prstGeom prst="rect">
            <a:avLst/>
          </a:prstGeom>
          <a:ln w="12700">
            <a:miter lim="400000"/>
          </a:ln>
        </p:spPr>
      </p:pic>
      <p:pic>
        <p:nvPicPr>
          <p:cNvPr id="646" name="Screen Shot 2017-03-29 at 11.22.12 PM.png"/>
          <p:cNvPicPr>
            <a:picLocks noChangeAspect="1"/>
          </p:cNvPicPr>
          <p:nvPr/>
        </p:nvPicPr>
        <p:blipFill>
          <a:blip r:embed="rId8">
            <a:extLst/>
          </a:blip>
          <a:stretch>
            <a:fillRect/>
          </a:stretch>
        </p:blipFill>
        <p:spPr>
          <a:xfrm>
            <a:off x="5764904" y="6601377"/>
            <a:ext cx="1857914" cy="532079"/>
          </a:xfrm>
          <a:prstGeom prst="rect">
            <a:avLst/>
          </a:prstGeom>
          <a:ln w="12700">
            <a:miter lim="400000"/>
          </a:ln>
        </p:spPr>
      </p:pic>
      <p:sp>
        <p:nvSpPr>
          <p:cNvPr id="647" name="Shape 647"/>
          <p:cNvSpPr/>
          <p:nvPr/>
        </p:nvSpPr>
        <p:spPr>
          <a:xfrm>
            <a:off x="5118768" y="6393743"/>
            <a:ext cx="41605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pic>
        <p:nvPicPr>
          <p:cNvPr id="648" name="pasted-image.pdf"/>
          <p:cNvPicPr>
            <a:picLocks noChangeAspect="1"/>
          </p:cNvPicPr>
          <p:nvPr/>
        </p:nvPicPr>
        <p:blipFill>
          <a:blip r:embed="rId9">
            <a:extLst/>
          </a:blip>
          <a:stretch>
            <a:fillRect/>
          </a:stretch>
        </p:blipFill>
        <p:spPr>
          <a:xfrm>
            <a:off x="10106382" y="6727717"/>
            <a:ext cx="368301" cy="279401"/>
          </a:xfrm>
          <a:prstGeom prst="rect">
            <a:avLst/>
          </a:prstGeom>
          <a:ln w="12700">
            <a:miter lim="400000"/>
          </a:ln>
        </p:spPr>
      </p:pic>
      <p:pic>
        <p:nvPicPr>
          <p:cNvPr id="649" name="pasted-image.pdf"/>
          <p:cNvPicPr>
            <a:picLocks noChangeAspect="1"/>
          </p:cNvPicPr>
          <p:nvPr/>
        </p:nvPicPr>
        <p:blipFill>
          <a:blip r:embed="rId10">
            <a:extLst/>
          </a:blip>
          <a:stretch>
            <a:fillRect/>
          </a:stretch>
        </p:blipFill>
        <p:spPr>
          <a:xfrm>
            <a:off x="9646222" y="7930321"/>
            <a:ext cx="3200401" cy="647701"/>
          </a:xfrm>
          <a:prstGeom prst="rect">
            <a:avLst/>
          </a:prstGeom>
          <a:ln w="25400">
            <a:solidFill>
              <a:srgbClr val="000000"/>
            </a:solidFill>
            <a:miter lim="400000"/>
          </a:ln>
        </p:spPr>
      </p:pic>
      <p:grpSp>
        <p:nvGrpSpPr>
          <p:cNvPr id="685" name="Group 685"/>
          <p:cNvGrpSpPr/>
          <p:nvPr/>
        </p:nvGrpSpPr>
        <p:grpSpPr>
          <a:xfrm>
            <a:off x="3881728" y="1652846"/>
            <a:ext cx="5464752" cy="2492153"/>
            <a:chOff x="0" y="0"/>
            <a:chExt cx="5464750" cy="2492151"/>
          </a:xfrm>
        </p:grpSpPr>
        <p:sp>
          <p:nvSpPr>
            <p:cNvPr id="650" name="Shape 650"/>
            <p:cNvSpPr/>
            <p:nvPr/>
          </p:nvSpPr>
          <p:spPr>
            <a:xfrm>
              <a:off x="0" y="99580"/>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51" name="Shape 651"/>
            <p:cNvSpPr/>
            <p:nvPr/>
          </p:nvSpPr>
          <p:spPr>
            <a:xfrm>
              <a:off x="0" y="2071778"/>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52" name="Shape 652"/>
            <p:cNvSpPr/>
            <p:nvPr/>
          </p:nvSpPr>
          <p:spPr>
            <a:xfrm>
              <a:off x="0" y="1383322"/>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53" name="Shape 653"/>
            <p:cNvSpPr/>
            <p:nvPr/>
          </p:nvSpPr>
          <p:spPr>
            <a:xfrm>
              <a:off x="0" y="718209"/>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54" name="Shape 654"/>
            <p:cNvSpPr/>
            <p:nvPr/>
          </p:nvSpPr>
          <p:spPr>
            <a:xfrm>
              <a:off x="2483106" y="1383322"/>
              <a:ext cx="439405" cy="420375"/>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55" name="Shape 655"/>
            <p:cNvSpPr/>
            <p:nvPr/>
          </p:nvSpPr>
          <p:spPr>
            <a:xfrm>
              <a:off x="475742" y="394256"/>
              <a:ext cx="1975136" cy="10758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56" name="Shape 656"/>
            <p:cNvSpPr/>
            <p:nvPr/>
          </p:nvSpPr>
          <p:spPr>
            <a:xfrm>
              <a:off x="473910" y="994862"/>
              <a:ext cx="1977124" cy="5787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57" name="Shape 657"/>
            <p:cNvSpPr/>
            <p:nvPr/>
          </p:nvSpPr>
          <p:spPr>
            <a:xfrm>
              <a:off x="471633" y="1556001"/>
              <a:ext cx="1979861" cy="483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58" name="Shape 658"/>
            <p:cNvSpPr/>
            <p:nvPr/>
          </p:nvSpPr>
          <p:spPr>
            <a:xfrm flipV="1">
              <a:off x="474582" y="1661724"/>
              <a:ext cx="1975768" cy="584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59" name="Shape 659"/>
            <p:cNvSpPr/>
            <p:nvPr/>
          </p:nvSpPr>
          <p:spPr>
            <a:xfrm>
              <a:off x="2465922" y="0"/>
              <a:ext cx="439404" cy="420374"/>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60" name="Shape 660"/>
            <p:cNvSpPr/>
            <p:nvPr/>
          </p:nvSpPr>
          <p:spPr>
            <a:xfrm>
              <a:off x="2465922" y="670180"/>
              <a:ext cx="439404" cy="420375"/>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61" name="Shape 661"/>
            <p:cNvSpPr/>
            <p:nvPr/>
          </p:nvSpPr>
          <p:spPr>
            <a:xfrm>
              <a:off x="2465922" y="2027727"/>
              <a:ext cx="439404" cy="420374"/>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62" name="Shape 662"/>
            <p:cNvSpPr/>
            <p:nvPr/>
          </p:nvSpPr>
          <p:spPr>
            <a:xfrm>
              <a:off x="480340" y="2296751"/>
              <a:ext cx="194835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3" name="Shape 663"/>
            <p:cNvSpPr/>
            <p:nvPr/>
          </p:nvSpPr>
          <p:spPr>
            <a:xfrm>
              <a:off x="408204" y="466275"/>
              <a:ext cx="1989171" cy="16901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4" name="Shape 664"/>
            <p:cNvSpPr/>
            <p:nvPr/>
          </p:nvSpPr>
          <p:spPr>
            <a:xfrm flipV="1">
              <a:off x="458203" y="232538"/>
              <a:ext cx="1971416" cy="6253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5" name="Shape 665"/>
            <p:cNvSpPr/>
            <p:nvPr/>
          </p:nvSpPr>
          <p:spPr>
            <a:xfrm flipV="1">
              <a:off x="463201" y="289942"/>
              <a:ext cx="1993646" cy="12308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6" name="Shape 666"/>
            <p:cNvSpPr/>
            <p:nvPr/>
          </p:nvSpPr>
          <p:spPr>
            <a:xfrm flipV="1">
              <a:off x="478258" y="166847"/>
              <a:ext cx="1929158" cy="1149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7" name="Shape 667"/>
            <p:cNvSpPr/>
            <p:nvPr/>
          </p:nvSpPr>
          <p:spPr>
            <a:xfrm>
              <a:off x="476139" y="297842"/>
              <a:ext cx="1971632" cy="58873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8" name="Shape 668"/>
            <p:cNvSpPr/>
            <p:nvPr/>
          </p:nvSpPr>
          <p:spPr>
            <a:xfrm>
              <a:off x="455605" y="943771"/>
              <a:ext cx="197401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69" name="Shape 669"/>
            <p:cNvSpPr/>
            <p:nvPr/>
          </p:nvSpPr>
          <p:spPr>
            <a:xfrm>
              <a:off x="426035" y="1033707"/>
              <a:ext cx="1968659" cy="11804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0" name="Shape 670"/>
            <p:cNvSpPr/>
            <p:nvPr/>
          </p:nvSpPr>
          <p:spPr>
            <a:xfrm flipV="1">
              <a:off x="439793" y="993269"/>
              <a:ext cx="2007978" cy="5693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1" name="Shape 671"/>
            <p:cNvSpPr/>
            <p:nvPr/>
          </p:nvSpPr>
          <p:spPr>
            <a:xfrm>
              <a:off x="470813" y="1689111"/>
              <a:ext cx="1938467" cy="5105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2" name="Shape 672"/>
            <p:cNvSpPr/>
            <p:nvPr/>
          </p:nvSpPr>
          <p:spPr>
            <a:xfrm flipV="1">
              <a:off x="466855" y="1014789"/>
              <a:ext cx="1955952" cy="11705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3" name="Shape 673"/>
            <p:cNvSpPr/>
            <p:nvPr/>
          </p:nvSpPr>
          <p:spPr>
            <a:xfrm flipV="1">
              <a:off x="439023" y="364076"/>
              <a:ext cx="2036616" cy="179454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4" name="Shape 674"/>
            <p:cNvSpPr/>
            <p:nvPr/>
          </p:nvSpPr>
          <p:spPr>
            <a:xfrm flipV="1">
              <a:off x="2914243" y="654037"/>
              <a:ext cx="1523301" cy="24913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5" name="Shape 675"/>
            <p:cNvSpPr/>
            <p:nvPr/>
          </p:nvSpPr>
          <p:spPr>
            <a:xfrm>
              <a:off x="4456831" y="412411"/>
              <a:ext cx="439405" cy="420375"/>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76" name="Shape 676"/>
            <p:cNvSpPr/>
            <p:nvPr/>
          </p:nvSpPr>
          <p:spPr>
            <a:xfrm flipV="1">
              <a:off x="2937035" y="651068"/>
              <a:ext cx="1458717" cy="85077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7" name="Shape 677"/>
            <p:cNvSpPr/>
            <p:nvPr/>
          </p:nvSpPr>
          <p:spPr>
            <a:xfrm flipV="1">
              <a:off x="2908311" y="649225"/>
              <a:ext cx="1492382" cy="14923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8" name="Shape 678"/>
            <p:cNvSpPr/>
            <p:nvPr/>
          </p:nvSpPr>
          <p:spPr>
            <a:xfrm>
              <a:off x="2869400" y="248010"/>
              <a:ext cx="1563901" cy="3372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79" name="Shape 679"/>
            <p:cNvSpPr/>
            <p:nvPr/>
          </p:nvSpPr>
          <p:spPr>
            <a:xfrm>
              <a:off x="4941984" y="622598"/>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0" name="Shape 680"/>
            <p:cNvSpPr/>
            <p:nvPr/>
          </p:nvSpPr>
          <p:spPr>
            <a:xfrm>
              <a:off x="4456831" y="1364131"/>
              <a:ext cx="439405" cy="420374"/>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81" name="Shape 681"/>
            <p:cNvSpPr/>
            <p:nvPr/>
          </p:nvSpPr>
          <p:spPr>
            <a:xfrm>
              <a:off x="2944221" y="902600"/>
              <a:ext cx="1474033" cy="6276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2" name="Shape 682"/>
            <p:cNvSpPr/>
            <p:nvPr/>
          </p:nvSpPr>
          <p:spPr>
            <a:xfrm>
              <a:off x="4964486" y="1574317"/>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3" name="Shape 683"/>
            <p:cNvSpPr/>
            <p:nvPr/>
          </p:nvSpPr>
          <p:spPr>
            <a:xfrm>
              <a:off x="2943628" y="1561738"/>
              <a:ext cx="149531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4" name="Shape 684"/>
            <p:cNvSpPr/>
            <p:nvPr/>
          </p:nvSpPr>
          <p:spPr>
            <a:xfrm flipV="1">
              <a:off x="2924106" y="1628999"/>
              <a:ext cx="1482392" cy="555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686" name="Shape 686"/>
          <p:cNvSpPr/>
          <p:nvPr/>
        </p:nvSpPr>
        <p:spPr>
          <a:xfrm rot="1380000">
            <a:off x="6783227" y="2496289"/>
            <a:ext cx="1489952" cy="715426"/>
          </a:xfrm>
          <a:prstGeom prst="rightArrow">
            <a:avLst>
              <a:gd name="adj1" fmla="val 22923"/>
              <a:gd name="adj2" fmla="val 58652"/>
            </a:avLst>
          </a:prstGeom>
          <a:solidFill>
            <a:schemeClr val="accent4">
              <a:hueOff val="384618"/>
              <a:satOff val="3869"/>
              <a:lumOff val="5802"/>
            </a:schemeClr>
          </a:solidFill>
          <a:ln w="12700">
            <a:miter lim="400000"/>
          </a:ln>
          <a:effectLst>
            <a:outerShdw sx="100000" sy="100000" kx="0" ky="0" algn="b" rotWithShape="0" blurRad="38100" dist="25400" dir="1279596">
              <a:srgbClr val="000000">
                <a:alpha val="50000"/>
              </a:srgbClr>
            </a:outerShdw>
          </a:effectLst>
        </p:spPr>
        <p:txBody>
          <a:bodyPr lIns="50800" tIns="50800" rIns="50800" bIns="50800" anchor="ctr"/>
          <a:lstStyle/>
          <a:p>
            <a:pPr>
              <a:defRPr sz="2400">
                <a:solidFill>
                  <a:srgbClr val="FFFFFF"/>
                </a:solidFill>
              </a:defRPr>
            </a:pPr>
          </a:p>
        </p:txBody>
      </p:sp>
      <p:sp>
        <p:nvSpPr>
          <p:cNvPr id="687" name="Shape 687"/>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6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6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6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6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6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5" grpId="8"/>
      <p:bldP build="whole" bldLvl="1" animBg="1" rev="0" advAuto="0" spid="640" grpId="7"/>
      <p:bldP build="whole" bldLvl="1" animBg="1" rev="0" advAuto="0" spid="649" grpId="9"/>
      <p:bldP build="whole" bldLvl="1" animBg="1" rev="0" advAuto="0" spid="647" grpId="4"/>
      <p:bldP build="whole" bldLvl="1" animBg="1" rev="0" advAuto="0" spid="641" grpId="5"/>
      <p:bldP build="whole" bldLvl="1" animBg="1" rev="0" advAuto="0" spid="639" grpId="1"/>
      <p:bldP build="whole" bldLvl="1" animBg="1" rev="0" advAuto="0" spid="648" grpId="10"/>
      <p:bldP build="whole" bldLvl="1" animBg="1" rev="0" advAuto="0" spid="644" grpId="2"/>
      <p:bldP build="whole" bldLvl="1" animBg="1" rev="0" advAuto="0" spid="646" grpId="6"/>
      <p:bldP build="whole" bldLvl="1" animBg="1" rev="0" advAuto="0" spid="643"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9" name="Shape 689"/>
          <p:cNvSpPr/>
          <p:nvPr>
            <p:ph type="title"/>
          </p:nvPr>
        </p:nvSpPr>
        <p:spPr>
          <a:xfrm>
            <a:off x="952500" y="444500"/>
            <a:ext cx="11099800" cy="942231"/>
          </a:xfrm>
          <a:prstGeom prst="rect">
            <a:avLst/>
          </a:prstGeom>
        </p:spPr>
        <p:txBody>
          <a:bodyPr/>
          <a:lstStyle>
            <a:lvl1pPr defTabSz="397256">
              <a:defRPr sz="5440"/>
            </a:lvl1pPr>
          </a:lstStyle>
          <a:p>
            <a:pPr/>
            <a:r>
              <a:t>Derivation of Learning Rule</a:t>
            </a:r>
          </a:p>
        </p:txBody>
      </p:sp>
      <p:sp>
        <p:nvSpPr>
          <p:cNvPr id="690" name="Shape 690"/>
          <p:cNvSpPr/>
          <p:nvPr/>
        </p:nvSpPr>
        <p:spPr>
          <a:xfrm>
            <a:off x="1112530" y="4317644"/>
            <a:ext cx="10779739" cy="5588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Connection </a:t>
            </a:r>
            <a:r>
              <a:rPr b="1">
                <a:latin typeface="Helvetica"/>
                <a:ea typeface="Helvetica"/>
                <a:cs typeface="Helvetica"/>
                <a:sym typeface="Helvetica"/>
              </a:rPr>
              <a:t>w</a:t>
            </a:r>
            <a:r>
              <a:rPr b="1" baseline="-5999">
                <a:latin typeface="Helvetica"/>
                <a:ea typeface="Helvetica"/>
                <a:cs typeface="Helvetica"/>
                <a:sym typeface="Helvetica"/>
              </a:rPr>
              <a:t>ij</a:t>
            </a:r>
            <a:r>
              <a:t> between hidden and output layer is updated as</a:t>
            </a:r>
          </a:p>
        </p:txBody>
      </p:sp>
      <p:pic>
        <p:nvPicPr>
          <p:cNvPr id="691" name="Screen Shot 2017-03-29 at 11.16.26 PM.png"/>
          <p:cNvPicPr>
            <a:picLocks noChangeAspect="1"/>
          </p:cNvPicPr>
          <p:nvPr/>
        </p:nvPicPr>
        <p:blipFill>
          <a:blip r:embed="rId2">
            <a:extLst/>
          </a:blip>
          <a:stretch>
            <a:fillRect/>
          </a:stretch>
        </p:blipFill>
        <p:spPr>
          <a:xfrm>
            <a:off x="23230879" y="4300785"/>
            <a:ext cx="7518401" cy="825501"/>
          </a:xfrm>
          <a:prstGeom prst="rect">
            <a:avLst/>
          </a:prstGeom>
          <a:ln w="12700">
            <a:miter lim="400000"/>
          </a:ln>
        </p:spPr>
      </p:pic>
      <p:pic>
        <p:nvPicPr>
          <p:cNvPr id="692" name="pasted-image.pdf"/>
          <p:cNvPicPr>
            <a:picLocks noChangeAspect="1"/>
          </p:cNvPicPr>
          <p:nvPr/>
        </p:nvPicPr>
        <p:blipFill>
          <a:blip r:embed="rId3">
            <a:extLst/>
          </a:blip>
          <a:stretch>
            <a:fillRect/>
          </a:stretch>
        </p:blipFill>
        <p:spPr>
          <a:xfrm>
            <a:off x="5420082" y="6258692"/>
            <a:ext cx="454631" cy="344892"/>
          </a:xfrm>
          <a:prstGeom prst="rect">
            <a:avLst/>
          </a:prstGeom>
          <a:ln w="12700">
            <a:miter lim="400000"/>
          </a:ln>
        </p:spPr>
      </p:pic>
      <p:pic>
        <p:nvPicPr>
          <p:cNvPr id="693" name="Screen Shot 2017-03-29 at 11.35.02 PM.png"/>
          <p:cNvPicPr>
            <a:picLocks noChangeAspect="1"/>
          </p:cNvPicPr>
          <p:nvPr/>
        </p:nvPicPr>
        <p:blipFill>
          <a:blip r:embed="rId4">
            <a:extLst/>
          </a:blip>
          <a:stretch>
            <a:fillRect/>
          </a:stretch>
        </p:blipFill>
        <p:spPr>
          <a:xfrm>
            <a:off x="2066577" y="4987391"/>
            <a:ext cx="7391401" cy="914401"/>
          </a:xfrm>
          <a:prstGeom prst="rect">
            <a:avLst/>
          </a:prstGeom>
          <a:ln w="12700">
            <a:miter lim="400000"/>
          </a:ln>
        </p:spPr>
      </p:pic>
      <p:pic>
        <p:nvPicPr>
          <p:cNvPr id="694" name="Screen Shot 2017-03-29 at 11.35.18 PM.png"/>
          <p:cNvPicPr>
            <a:picLocks noChangeAspect="1"/>
          </p:cNvPicPr>
          <p:nvPr/>
        </p:nvPicPr>
        <p:blipFill>
          <a:blip r:embed="rId5">
            <a:extLst/>
          </a:blip>
          <a:stretch>
            <a:fillRect/>
          </a:stretch>
        </p:blipFill>
        <p:spPr>
          <a:xfrm>
            <a:off x="3756322" y="6037438"/>
            <a:ext cx="1549401" cy="787401"/>
          </a:xfrm>
          <a:prstGeom prst="rect">
            <a:avLst/>
          </a:prstGeom>
          <a:ln w="12700">
            <a:miter lim="400000"/>
          </a:ln>
        </p:spPr>
      </p:pic>
      <p:pic>
        <p:nvPicPr>
          <p:cNvPr id="695" name="pasted-image.pdf"/>
          <p:cNvPicPr>
            <a:picLocks noChangeAspect="1"/>
          </p:cNvPicPr>
          <p:nvPr/>
        </p:nvPicPr>
        <p:blipFill>
          <a:blip r:embed="rId3">
            <a:extLst/>
          </a:blip>
          <a:stretch>
            <a:fillRect/>
          </a:stretch>
        </p:blipFill>
        <p:spPr>
          <a:xfrm>
            <a:off x="9585682" y="5379525"/>
            <a:ext cx="454631" cy="344893"/>
          </a:xfrm>
          <a:prstGeom prst="rect">
            <a:avLst/>
          </a:prstGeom>
          <a:ln w="12700">
            <a:miter lim="400000"/>
          </a:ln>
        </p:spPr>
      </p:pic>
      <p:pic>
        <p:nvPicPr>
          <p:cNvPr id="696" name="Screen Shot 2017-03-29 at 11.35.29 PM.png"/>
          <p:cNvPicPr>
            <a:picLocks noChangeAspect="1"/>
          </p:cNvPicPr>
          <p:nvPr/>
        </p:nvPicPr>
        <p:blipFill>
          <a:blip r:embed="rId6">
            <a:extLst/>
          </a:blip>
          <a:stretch>
            <a:fillRect/>
          </a:stretch>
        </p:blipFill>
        <p:spPr>
          <a:xfrm>
            <a:off x="2294433" y="7211417"/>
            <a:ext cx="6083301" cy="1574801"/>
          </a:xfrm>
          <a:prstGeom prst="rect">
            <a:avLst/>
          </a:prstGeom>
          <a:ln w="12700">
            <a:miter lim="400000"/>
          </a:ln>
        </p:spPr>
      </p:pic>
      <p:pic>
        <p:nvPicPr>
          <p:cNvPr id="697" name="pasted-image.pdf"/>
          <p:cNvPicPr>
            <a:picLocks noChangeAspect="1"/>
          </p:cNvPicPr>
          <p:nvPr/>
        </p:nvPicPr>
        <p:blipFill>
          <a:blip r:embed="rId7">
            <a:extLst/>
          </a:blip>
          <a:stretch>
            <a:fillRect/>
          </a:stretch>
        </p:blipFill>
        <p:spPr>
          <a:xfrm>
            <a:off x="8713688" y="7732528"/>
            <a:ext cx="1943101" cy="1079501"/>
          </a:xfrm>
          <a:prstGeom prst="rect">
            <a:avLst/>
          </a:prstGeom>
          <a:ln w="12700">
            <a:miter lim="400000"/>
          </a:ln>
        </p:spPr>
      </p:pic>
      <p:sp>
        <p:nvSpPr>
          <p:cNvPr id="698" name="Shape 698"/>
          <p:cNvSpPr/>
          <p:nvPr/>
        </p:nvSpPr>
        <p:spPr>
          <a:xfrm>
            <a:off x="6716027" y="1927407"/>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i</a:t>
            </a:r>
          </a:p>
        </p:txBody>
      </p:sp>
      <p:sp>
        <p:nvSpPr>
          <p:cNvPr id="699" name="Shape 699"/>
          <p:cNvSpPr/>
          <p:nvPr/>
        </p:nvSpPr>
        <p:spPr>
          <a:xfrm>
            <a:off x="8624119" y="3243730"/>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j</a:t>
            </a:r>
          </a:p>
        </p:txBody>
      </p:sp>
      <p:grpSp>
        <p:nvGrpSpPr>
          <p:cNvPr id="735" name="Group 735"/>
          <p:cNvGrpSpPr/>
          <p:nvPr/>
        </p:nvGrpSpPr>
        <p:grpSpPr>
          <a:xfrm>
            <a:off x="3881728" y="1652846"/>
            <a:ext cx="5464752" cy="2492153"/>
            <a:chOff x="0" y="0"/>
            <a:chExt cx="5464750" cy="2492151"/>
          </a:xfrm>
        </p:grpSpPr>
        <p:sp>
          <p:nvSpPr>
            <p:cNvPr id="700" name="Shape 700"/>
            <p:cNvSpPr/>
            <p:nvPr/>
          </p:nvSpPr>
          <p:spPr>
            <a:xfrm>
              <a:off x="0" y="99580"/>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01" name="Shape 701"/>
            <p:cNvSpPr/>
            <p:nvPr/>
          </p:nvSpPr>
          <p:spPr>
            <a:xfrm>
              <a:off x="0" y="2071778"/>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02" name="Shape 702"/>
            <p:cNvSpPr/>
            <p:nvPr/>
          </p:nvSpPr>
          <p:spPr>
            <a:xfrm>
              <a:off x="0" y="1383322"/>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03" name="Shape 703"/>
            <p:cNvSpPr/>
            <p:nvPr/>
          </p:nvSpPr>
          <p:spPr>
            <a:xfrm>
              <a:off x="0" y="718209"/>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04" name="Shape 704"/>
            <p:cNvSpPr/>
            <p:nvPr/>
          </p:nvSpPr>
          <p:spPr>
            <a:xfrm>
              <a:off x="2483106" y="1383322"/>
              <a:ext cx="439405" cy="420375"/>
            </a:xfrm>
            <a:prstGeom prst="ellipse">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05" name="Shape 705"/>
            <p:cNvSpPr/>
            <p:nvPr/>
          </p:nvSpPr>
          <p:spPr>
            <a:xfrm>
              <a:off x="475742" y="394256"/>
              <a:ext cx="1975136" cy="10758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06" name="Shape 706"/>
            <p:cNvSpPr/>
            <p:nvPr/>
          </p:nvSpPr>
          <p:spPr>
            <a:xfrm>
              <a:off x="473910" y="994862"/>
              <a:ext cx="1977124" cy="5787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07" name="Shape 707"/>
            <p:cNvSpPr/>
            <p:nvPr/>
          </p:nvSpPr>
          <p:spPr>
            <a:xfrm>
              <a:off x="471633" y="1556001"/>
              <a:ext cx="1979861" cy="483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08" name="Shape 708"/>
            <p:cNvSpPr/>
            <p:nvPr/>
          </p:nvSpPr>
          <p:spPr>
            <a:xfrm flipV="1">
              <a:off x="474582" y="1661724"/>
              <a:ext cx="1975768" cy="584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09" name="Shape 709"/>
            <p:cNvSpPr/>
            <p:nvPr/>
          </p:nvSpPr>
          <p:spPr>
            <a:xfrm>
              <a:off x="2465922" y="0"/>
              <a:ext cx="439404" cy="420374"/>
            </a:xfrm>
            <a:prstGeom prst="ellipse">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10" name="Shape 710"/>
            <p:cNvSpPr/>
            <p:nvPr/>
          </p:nvSpPr>
          <p:spPr>
            <a:xfrm>
              <a:off x="2465922" y="670180"/>
              <a:ext cx="439404" cy="420375"/>
            </a:xfrm>
            <a:prstGeom prst="ellipse">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11" name="Shape 711"/>
            <p:cNvSpPr/>
            <p:nvPr/>
          </p:nvSpPr>
          <p:spPr>
            <a:xfrm>
              <a:off x="2465922" y="2027727"/>
              <a:ext cx="439404" cy="420374"/>
            </a:xfrm>
            <a:prstGeom prst="ellipse">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12" name="Shape 712"/>
            <p:cNvSpPr/>
            <p:nvPr/>
          </p:nvSpPr>
          <p:spPr>
            <a:xfrm>
              <a:off x="480340" y="2296751"/>
              <a:ext cx="194835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3" name="Shape 713"/>
            <p:cNvSpPr/>
            <p:nvPr/>
          </p:nvSpPr>
          <p:spPr>
            <a:xfrm>
              <a:off x="408204" y="466275"/>
              <a:ext cx="1989171" cy="16901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4" name="Shape 714"/>
            <p:cNvSpPr/>
            <p:nvPr/>
          </p:nvSpPr>
          <p:spPr>
            <a:xfrm flipV="1">
              <a:off x="458203" y="232538"/>
              <a:ext cx="1971416" cy="6253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5" name="Shape 715"/>
            <p:cNvSpPr/>
            <p:nvPr/>
          </p:nvSpPr>
          <p:spPr>
            <a:xfrm flipV="1">
              <a:off x="463201" y="289942"/>
              <a:ext cx="1993646" cy="12308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6" name="Shape 716"/>
            <p:cNvSpPr/>
            <p:nvPr/>
          </p:nvSpPr>
          <p:spPr>
            <a:xfrm flipV="1">
              <a:off x="478258" y="166847"/>
              <a:ext cx="1929158" cy="1149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7" name="Shape 717"/>
            <p:cNvSpPr/>
            <p:nvPr/>
          </p:nvSpPr>
          <p:spPr>
            <a:xfrm>
              <a:off x="476139" y="297842"/>
              <a:ext cx="1971632" cy="58873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8" name="Shape 718"/>
            <p:cNvSpPr/>
            <p:nvPr/>
          </p:nvSpPr>
          <p:spPr>
            <a:xfrm>
              <a:off x="455605" y="943771"/>
              <a:ext cx="197401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19" name="Shape 719"/>
            <p:cNvSpPr/>
            <p:nvPr/>
          </p:nvSpPr>
          <p:spPr>
            <a:xfrm>
              <a:off x="426035" y="1033707"/>
              <a:ext cx="1968659" cy="11804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0" name="Shape 720"/>
            <p:cNvSpPr/>
            <p:nvPr/>
          </p:nvSpPr>
          <p:spPr>
            <a:xfrm flipV="1">
              <a:off x="439793" y="993269"/>
              <a:ext cx="2007978" cy="5693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1" name="Shape 721"/>
            <p:cNvSpPr/>
            <p:nvPr/>
          </p:nvSpPr>
          <p:spPr>
            <a:xfrm>
              <a:off x="470813" y="1689111"/>
              <a:ext cx="1938467" cy="5105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2" name="Shape 722"/>
            <p:cNvSpPr/>
            <p:nvPr/>
          </p:nvSpPr>
          <p:spPr>
            <a:xfrm flipV="1">
              <a:off x="466855" y="1014789"/>
              <a:ext cx="1955952" cy="11705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3" name="Shape 723"/>
            <p:cNvSpPr/>
            <p:nvPr/>
          </p:nvSpPr>
          <p:spPr>
            <a:xfrm flipV="1">
              <a:off x="439023" y="364076"/>
              <a:ext cx="2036616" cy="179454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4" name="Shape 724"/>
            <p:cNvSpPr/>
            <p:nvPr/>
          </p:nvSpPr>
          <p:spPr>
            <a:xfrm flipV="1">
              <a:off x="2914243" y="654037"/>
              <a:ext cx="1523301" cy="24913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5" name="Shape 725"/>
            <p:cNvSpPr/>
            <p:nvPr/>
          </p:nvSpPr>
          <p:spPr>
            <a:xfrm>
              <a:off x="4456831" y="412411"/>
              <a:ext cx="439405" cy="420375"/>
            </a:xfrm>
            <a:prstGeom prst="ellipse">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26" name="Shape 726"/>
            <p:cNvSpPr/>
            <p:nvPr/>
          </p:nvSpPr>
          <p:spPr>
            <a:xfrm flipV="1">
              <a:off x="2937035" y="651068"/>
              <a:ext cx="1458717" cy="85077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7" name="Shape 727"/>
            <p:cNvSpPr/>
            <p:nvPr/>
          </p:nvSpPr>
          <p:spPr>
            <a:xfrm flipV="1">
              <a:off x="2908311" y="649225"/>
              <a:ext cx="1492382" cy="14923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8" name="Shape 728"/>
            <p:cNvSpPr/>
            <p:nvPr/>
          </p:nvSpPr>
          <p:spPr>
            <a:xfrm>
              <a:off x="2869400" y="248010"/>
              <a:ext cx="1563901" cy="3372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29" name="Shape 729"/>
            <p:cNvSpPr/>
            <p:nvPr/>
          </p:nvSpPr>
          <p:spPr>
            <a:xfrm>
              <a:off x="4941984" y="622598"/>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30" name="Shape 730"/>
            <p:cNvSpPr/>
            <p:nvPr/>
          </p:nvSpPr>
          <p:spPr>
            <a:xfrm>
              <a:off x="4456831" y="1364131"/>
              <a:ext cx="439405" cy="420374"/>
            </a:xfrm>
            <a:prstGeom prst="ellipse">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31" name="Shape 731"/>
            <p:cNvSpPr/>
            <p:nvPr/>
          </p:nvSpPr>
          <p:spPr>
            <a:xfrm>
              <a:off x="2944221" y="902600"/>
              <a:ext cx="1474033" cy="6276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32" name="Shape 732"/>
            <p:cNvSpPr/>
            <p:nvPr/>
          </p:nvSpPr>
          <p:spPr>
            <a:xfrm>
              <a:off x="4964486" y="1574317"/>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33" name="Shape 733"/>
            <p:cNvSpPr/>
            <p:nvPr/>
          </p:nvSpPr>
          <p:spPr>
            <a:xfrm>
              <a:off x="2943628" y="1561738"/>
              <a:ext cx="149531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34" name="Shape 734"/>
            <p:cNvSpPr/>
            <p:nvPr/>
          </p:nvSpPr>
          <p:spPr>
            <a:xfrm flipV="1">
              <a:off x="2924106" y="1628999"/>
              <a:ext cx="1482392" cy="555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736" name="Shape 736"/>
          <p:cNvSpPr/>
          <p:nvPr/>
        </p:nvSpPr>
        <p:spPr>
          <a:xfrm rot="1380000">
            <a:off x="6783227" y="2496289"/>
            <a:ext cx="1489952" cy="715426"/>
          </a:xfrm>
          <a:prstGeom prst="rightArrow">
            <a:avLst>
              <a:gd name="adj1" fmla="val 22923"/>
              <a:gd name="adj2" fmla="val 58652"/>
            </a:avLst>
          </a:prstGeom>
          <a:solidFill>
            <a:schemeClr val="accent4">
              <a:hueOff val="384618"/>
              <a:satOff val="3869"/>
              <a:lumOff val="5802"/>
            </a:schemeClr>
          </a:solidFill>
          <a:ln w="12700">
            <a:miter lim="400000"/>
          </a:ln>
          <a:effectLst>
            <a:outerShdw sx="100000" sy="100000" kx="0" ky="0" algn="b" rotWithShape="0" blurRad="38100" dist="25400" dir="1279596">
              <a:srgbClr val="000000">
                <a:alpha val="50000"/>
              </a:srgbClr>
            </a:outerShdw>
          </a:effectLst>
        </p:spPr>
        <p:txBody>
          <a:bodyPr lIns="50800" tIns="50800" rIns="50800" bIns="50800" anchor="ctr"/>
          <a:lstStyle/>
          <a:p>
            <a:pPr>
              <a:defRPr sz="2400">
                <a:solidFill>
                  <a:srgbClr val="FFFFFF"/>
                </a:solidFill>
              </a:defRPr>
            </a:pPr>
          </a:p>
        </p:txBody>
      </p:sp>
      <p:sp>
        <p:nvSpPr>
          <p:cNvPr id="737" name="Shape 737"/>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93"/>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6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694"/>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696"/>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69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7" grpId="7"/>
      <p:bldP build="whole" bldLvl="1" animBg="1" rev="0" advAuto="0" spid="694" grpId="4"/>
      <p:bldP build="whole" bldLvl="1" animBg="1" rev="0" advAuto="0" spid="692" grpId="6"/>
      <p:bldP build="whole" bldLvl="1" animBg="1" rev="0" advAuto="0" spid="695" grpId="3"/>
      <p:bldP build="whole" bldLvl="1" animBg="1" rev="0" advAuto="0" spid="690" grpId="1"/>
      <p:bldP build="whole" bldLvl="1" animBg="1" rev="0" advAuto="0" spid="693" grpId="2"/>
      <p:bldP build="whole" bldLvl="1" animBg="1" rev="0" advAuto="0" spid="696" grpId="5"/>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9" name="Shape 739"/>
          <p:cNvSpPr/>
          <p:nvPr>
            <p:ph type="title"/>
          </p:nvPr>
        </p:nvSpPr>
        <p:spPr>
          <a:xfrm>
            <a:off x="952500" y="444500"/>
            <a:ext cx="11099800" cy="942231"/>
          </a:xfrm>
          <a:prstGeom prst="rect">
            <a:avLst/>
          </a:prstGeom>
        </p:spPr>
        <p:txBody>
          <a:bodyPr/>
          <a:lstStyle>
            <a:lvl1pPr defTabSz="397256">
              <a:defRPr sz="5440"/>
            </a:lvl1pPr>
          </a:lstStyle>
          <a:p>
            <a:pPr/>
            <a:r>
              <a:t>Derivation of Learning Rule</a:t>
            </a:r>
          </a:p>
        </p:txBody>
      </p:sp>
      <p:sp>
        <p:nvSpPr>
          <p:cNvPr id="740" name="Shape 740"/>
          <p:cNvSpPr/>
          <p:nvPr/>
        </p:nvSpPr>
        <p:spPr>
          <a:xfrm>
            <a:off x="3981649" y="1743089"/>
            <a:ext cx="439405" cy="420375"/>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41" name="Shape 741"/>
          <p:cNvSpPr/>
          <p:nvPr/>
        </p:nvSpPr>
        <p:spPr>
          <a:xfrm>
            <a:off x="3981649" y="3715287"/>
            <a:ext cx="439405" cy="420374"/>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42" name="Shape 742"/>
          <p:cNvSpPr/>
          <p:nvPr/>
        </p:nvSpPr>
        <p:spPr>
          <a:xfrm>
            <a:off x="3981649" y="3026831"/>
            <a:ext cx="439405" cy="420374"/>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43" name="Shape 743"/>
          <p:cNvSpPr/>
          <p:nvPr/>
        </p:nvSpPr>
        <p:spPr>
          <a:xfrm>
            <a:off x="3981649" y="2361718"/>
            <a:ext cx="439405" cy="420374"/>
          </a:xfrm>
          <a:prstGeom prst="ellipse">
            <a:avLst/>
          </a:prstGeom>
          <a:ln w="254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44" name="Shape 744"/>
          <p:cNvSpPr/>
          <p:nvPr/>
        </p:nvSpPr>
        <p:spPr>
          <a:xfrm>
            <a:off x="6464756" y="3026831"/>
            <a:ext cx="439405" cy="420374"/>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45" name="Shape 745"/>
          <p:cNvSpPr/>
          <p:nvPr/>
        </p:nvSpPr>
        <p:spPr>
          <a:xfrm>
            <a:off x="4457392" y="2037765"/>
            <a:ext cx="1975136" cy="107582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46" name="Shape 746"/>
          <p:cNvSpPr/>
          <p:nvPr/>
        </p:nvSpPr>
        <p:spPr>
          <a:xfrm>
            <a:off x="4455560" y="2638371"/>
            <a:ext cx="1977124" cy="57872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47" name="Shape 747"/>
          <p:cNvSpPr/>
          <p:nvPr/>
        </p:nvSpPr>
        <p:spPr>
          <a:xfrm>
            <a:off x="4453283" y="3199510"/>
            <a:ext cx="1979861" cy="4836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48" name="Shape 748"/>
          <p:cNvSpPr/>
          <p:nvPr/>
        </p:nvSpPr>
        <p:spPr>
          <a:xfrm flipV="1">
            <a:off x="4456232" y="3305233"/>
            <a:ext cx="1975768" cy="58476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49" name="Shape 749"/>
          <p:cNvSpPr/>
          <p:nvPr/>
        </p:nvSpPr>
        <p:spPr>
          <a:xfrm>
            <a:off x="6447572" y="1643508"/>
            <a:ext cx="439404" cy="420375"/>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50" name="Shape 750"/>
          <p:cNvSpPr/>
          <p:nvPr/>
        </p:nvSpPr>
        <p:spPr>
          <a:xfrm>
            <a:off x="6447572" y="2313689"/>
            <a:ext cx="439404" cy="420375"/>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51" name="Shape 751"/>
          <p:cNvSpPr/>
          <p:nvPr/>
        </p:nvSpPr>
        <p:spPr>
          <a:xfrm>
            <a:off x="6447572" y="3671236"/>
            <a:ext cx="439404" cy="420374"/>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52" name="Shape 752"/>
          <p:cNvSpPr/>
          <p:nvPr/>
        </p:nvSpPr>
        <p:spPr>
          <a:xfrm>
            <a:off x="4461990" y="3940260"/>
            <a:ext cx="1948350"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3" name="Shape 753"/>
          <p:cNvSpPr/>
          <p:nvPr/>
        </p:nvSpPr>
        <p:spPr>
          <a:xfrm>
            <a:off x="4389854" y="2109784"/>
            <a:ext cx="1989171" cy="169019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4" name="Shape 754"/>
          <p:cNvSpPr/>
          <p:nvPr/>
        </p:nvSpPr>
        <p:spPr>
          <a:xfrm flipV="1">
            <a:off x="4439853" y="1876047"/>
            <a:ext cx="1971416" cy="62531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5" name="Shape 755"/>
          <p:cNvSpPr/>
          <p:nvPr/>
        </p:nvSpPr>
        <p:spPr>
          <a:xfrm flipV="1">
            <a:off x="4444851" y="1933451"/>
            <a:ext cx="1993646" cy="123084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6" name="Shape 756"/>
          <p:cNvSpPr/>
          <p:nvPr/>
        </p:nvSpPr>
        <p:spPr>
          <a:xfrm flipV="1">
            <a:off x="6906182" y="2371084"/>
            <a:ext cx="1530824" cy="21978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7" name="Shape 757"/>
          <p:cNvSpPr/>
          <p:nvPr/>
        </p:nvSpPr>
        <p:spPr>
          <a:xfrm>
            <a:off x="8448771" y="2100106"/>
            <a:ext cx="439404" cy="420374"/>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58" name="Shape 758"/>
          <p:cNvSpPr/>
          <p:nvPr/>
        </p:nvSpPr>
        <p:spPr>
          <a:xfrm flipV="1">
            <a:off x="6928974" y="2338763"/>
            <a:ext cx="1458718" cy="85077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9" name="Shape 759"/>
          <p:cNvSpPr/>
          <p:nvPr/>
        </p:nvSpPr>
        <p:spPr>
          <a:xfrm flipV="1">
            <a:off x="6900250" y="2336919"/>
            <a:ext cx="1492382" cy="149238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0" name="Shape 760"/>
          <p:cNvSpPr/>
          <p:nvPr/>
        </p:nvSpPr>
        <p:spPr>
          <a:xfrm>
            <a:off x="6861340" y="1935705"/>
            <a:ext cx="1563900" cy="33720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1" name="Shape 761"/>
          <p:cNvSpPr/>
          <p:nvPr/>
        </p:nvSpPr>
        <p:spPr>
          <a:xfrm>
            <a:off x="8933923" y="2310293"/>
            <a:ext cx="50026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2" name="Shape 762"/>
          <p:cNvSpPr/>
          <p:nvPr/>
        </p:nvSpPr>
        <p:spPr>
          <a:xfrm flipV="1">
            <a:off x="4459908" y="1810356"/>
            <a:ext cx="1929158" cy="11496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3" name="Shape 763"/>
          <p:cNvSpPr/>
          <p:nvPr/>
        </p:nvSpPr>
        <p:spPr>
          <a:xfrm>
            <a:off x="4457789" y="1941351"/>
            <a:ext cx="1971632" cy="58873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4" name="Shape 764"/>
          <p:cNvSpPr/>
          <p:nvPr/>
        </p:nvSpPr>
        <p:spPr>
          <a:xfrm>
            <a:off x="4437255" y="2587280"/>
            <a:ext cx="1974014"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5" name="Shape 765"/>
          <p:cNvSpPr/>
          <p:nvPr/>
        </p:nvSpPr>
        <p:spPr>
          <a:xfrm>
            <a:off x="4407685" y="2677216"/>
            <a:ext cx="1968659" cy="11804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6" name="Shape 766"/>
          <p:cNvSpPr/>
          <p:nvPr/>
        </p:nvSpPr>
        <p:spPr>
          <a:xfrm flipV="1">
            <a:off x="4421443" y="2636778"/>
            <a:ext cx="2007978" cy="5693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7" name="Shape 767"/>
          <p:cNvSpPr/>
          <p:nvPr/>
        </p:nvSpPr>
        <p:spPr>
          <a:xfrm>
            <a:off x="4452463" y="3332620"/>
            <a:ext cx="1938467" cy="51056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8" name="Shape 768"/>
          <p:cNvSpPr/>
          <p:nvPr/>
        </p:nvSpPr>
        <p:spPr>
          <a:xfrm flipV="1">
            <a:off x="4448505" y="2658298"/>
            <a:ext cx="1955952" cy="117053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69" name="Shape 769"/>
          <p:cNvSpPr/>
          <p:nvPr/>
        </p:nvSpPr>
        <p:spPr>
          <a:xfrm flipV="1">
            <a:off x="4420673" y="2007585"/>
            <a:ext cx="2036616" cy="179454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70" name="Shape 770"/>
          <p:cNvSpPr/>
          <p:nvPr/>
        </p:nvSpPr>
        <p:spPr>
          <a:xfrm rot="20580000">
            <a:off x="4458502" y="2526456"/>
            <a:ext cx="2009204" cy="715427"/>
          </a:xfrm>
          <a:prstGeom prst="rightArrow">
            <a:avLst>
              <a:gd name="adj1" fmla="val 22923"/>
              <a:gd name="adj2" fmla="val 58652"/>
            </a:avLst>
          </a:prstGeom>
          <a:solidFill>
            <a:schemeClr val="accent4">
              <a:hueOff val="384618"/>
              <a:satOff val="3869"/>
              <a:lumOff val="5802"/>
            </a:schemeClr>
          </a:solidFill>
          <a:ln w="12700">
            <a:miter lim="400000"/>
          </a:ln>
          <a:effectLst>
            <a:outerShdw sx="100000" sy="100000" kx="0" ky="0" algn="b" rotWithShape="0" blurRad="38100" dist="25400" dir="1279596">
              <a:srgbClr val="000000">
                <a:alpha val="50000"/>
              </a:srgbClr>
            </a:outerShdw>
          </a:effectLst>
        </p:spPr>
        <p:txBody>
          <a:bodyPr lIns="50800" tIns="50800" rIns="50800" bIns="50800" anchor="ctr"/>
          <a:lstStyle/>
          <a:p>
            <a:pPr>
              <a:defRPr sz="2400">
                <a:solidFill>
                  <a:srgbClr val="FFFFFF"/>
                </a:solidFill>
              </a:defRPr>
            </a:pPr>
          </a:p>
        </p:txBody>
      </p:sp>
      <p:sp>
        <p:nvSpPr>
          <p:cNvPr id="771" name="Shape 771"/>
          <p:cNvSpPr/>
          <p:nvPr/>
        </p:nvSpPr>
        <p:spPr>
          <a:xfrm>
            <a:off x="3681173" y="3158523"/>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i</a:t>
            </a:r>
          </a:p>
        </p:txBody>
      </p:sp>
      <p:sp>
        <p:nvSpPr>
          <p:cNvPr id="772" name="Shape 772"/>
          <p:cNvSpPr/>
          <p:nvPr/>
        </p:nvSpPr>
        <p:spPr>
          <a:xfrm>
            <a:off x="6859377" y="1882931"/>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atin typeface="Helvetica"/>
                <a:ea typeface="Helvetica"/>
                <a:cs typeface="Helvetica"/>
                <a:sym typeface="Helvetica"/>
              </a:defRPr>
            </a:lvl1pPr>
          </a:lstStyle>
          <a:p>
            <a:pPr/>
            <a:r>
              <a:t>j</a:t>
            </a:r>
          </a:p>
        </p:txBody>
      </p:sp>
      <p:sp>
        <p:nvSpPr>
          <p:cNvPr id="773" name="Shape 773"/>
          <p:cNvSpPr/>
          <p:nvPr/>
        </p:nvSpPr>
        <p:spPr>
          <a:xfrm>
            <a:off x="238040" y="4347861"/>
            <a:ext cx="12528720" cy="16764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t>Connection </a:t>
            </a:r>
            <a:r>
              <a:rPr b="1">
                <a:latin typeface="Helvetica"/>
                <a:ea typeface="Helvetica"/>
                <a:cs typeface="Helvetica"/>
                <a:sym typeface="Helvetica"/>
              </a:rPr>
              <a:t>w</a:t>
            </a:r>
            <a:r>
              <a:rPr b="1" baseline="-5999">
                <a:latin typeface="Helvetica"/>
                <a:ea typeface="Helvetica"/>
                <a:cs typeface="Helvetica"/>
                <a:sym typeface="Helvetica"/>
              </a:rPr>
              <a:t>ij</a:t>
            </a:r>
            <a:r>
              <a:t> between input and hidden layer (shown in orange) </a:t>
            </a:r>
          </a:p>
          <a:p>
            <a:pPr>
              <a:defRPr sz="2600"/>
            </a:pPr>
          </a:p>
          <a:p>
            <a:pPr>
              <a:defRPr sz="2600"/>
            </a:pPr>
            <a:r>
              <a:t>Influences the output only through those output units which are connected to node </a:t>
            </a:r>
            <a:r>
              <a:rPr b="1" i="1">
                <a:latin typeface="Helvetica"/>
                <a:ea typeface="Helvetica"/>
                <a:cs typeface="Helvetica"/>
                <a:sym typeface="Helvetica"/>
              </a:rPr>
              <a:t>j </a:t>
            </a:r>
            <a:r>
              <a:t>(shown connected by yellow arrows to</a:t>
            </a:r>
            <a:r>
              <a:rPr b="1" i="1">
                <a:latin typeface="Helvetica"/>
                <a:ea typeface="Helvetica"/>
                <a:cs typeface="Helvetica"/>
                <a:sym typeface="Helvetica"/>
              </a:rPr>
              <a:t> j </a:t>
            </a:r>
            <a:r>
              <a:t>)</a:t>
            </a:r>
            <a:r>
              <a:rPr b="1">
                <a:latin typeface="Helvetica"/>
                <a:ea typeface="Helvetica"/>
                <a:cs typeface="Helvetica"/>
                <a:sym typeface="Helvetica"/>
              </a:rPr>
              <a:t> </a:t>
            </a:r>
          </a:p>
        </p:txBody>
      </p:sp>
      <p:pic>
        <p:nvPicPr>
          <p:cNvPr id="774" name="Screen Shot 2017-03-29 at 11.16.26 PM.png"/>
          <p:cNvPicPr>
            <a:picLocks noChangeAspect="1"/>
          </p:cNvPicPr>
          <p:nvPr/>
        </p:nvPicPr>
        <p:blipFill>
          <a:blip r:embed="rId3">
            <a:extLst/>
          </a:blip>
          <a:stretch>
            <a:fillRect/>
          </a:stretch>
        </p:blipFill>
        <p:spPr>
          <a:xfrm>
            <a:off x="23230879" y="4300785"/>
            <a:ext cx="7518401" cy="825501"/>
          </a:xfrm>
          <a:prstGeom prst="rect">
            <a:avLst/>
          </a:prstGeom>
          <a:ln w="12700">
            <a:miter lim="400000"/>
          </a:ln>
        </p:spPr>
      </p:pic>
      <p:sp>
        <p:nvSpPr>
          <p:cNvPr id="775" name="Shape 775"/>
          <p:cNvSpPr/>
          <p:nvPr/>
        </p:nvSpPr>
        <p:spPr>
          <a:xfrm>
            <a:off x="8448771" y="3051825"/>
            <a:ext cx="439404" cy="420375"/>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76" name="Shape 776"/>
          <p:cNvSpPr/>
          <p:nvPr/>
        </p:nvSpPr>
        <p:spPr>
          <a:xfrm>
            <a:off x="6936161" y="2590295"/>
            <a:ext cx="1474032" cy="62764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77" name="Shape 777"/>
          <p:cNvSpPr/>
          <p:nvPr/>
        </p:nvSpPr>
        <p:spPr>
          <a:xfrm>
            <a:off x="8956426" y="3262012"/>
            <a:ext cx="50026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78" name="Shape 778"/>
          <p:cNvSpPr/>
          <p:nvPr/>
        </p:nvSpPr>
        <p:spPr>
          <a:xfrm>
            <a:off x="6935567" y="3249432"/>
            <a:ext cx="1495316"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79" name="Shape 779"/>
          <p:cNvSpPr/>
          <p:nvPr/>
        </p:nvSpPr>
        <p:spPr>
          <a:xfrm flipV="1">
            <a:off x="6916045" y="3316693"/>
            <a:ext cx="1482392" cy="55523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80" name="Shape 780"/>
          <p:cNvSpPr/>
          <p:nvPr/>
        </p:nvSpPr>
        <p:spPr>
          <a:xfrm rot="21120000">
            <a:off x="7154633" y="2085442"/>
            <a:ext cx="1257755" cy="715426"/>
          </a:xfrm>
          <a:prstGeom prst="rightArrow">
            <a:avLst>
              <a:gd name="adj1" fmla="val 22923"/>
              <a:gd name="adj2" fmla="val 58652"/>
            </a:avLst>
          </a:prstGeom>
          <a:solidFill>
            <a:schemeClr val="accent3">
              <a:satOff val="18648"/>
              <a:lumOff val="5971"/>
            </a:schemeClr>
          </a:solid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781" name="Shape 781"/>
          <p:cNvSpPr/>
          <p:nvPr/>
        </p:nvSpPr>
        <p:spPr>
          <a:xfrm rot="1380000">
            <a:off x="7093999" y="2596505"/>
            <a:ext cx="1257756" cy="715427"/>
          </a:xfrm>
          <a:prstGeom prst="rightArrow">
            <a:avLst>
              <a:gd name="adj1" fmla="val 22923"/>
              <a:gd name="adj2" fmla="val 58652"/>
            </a:avLst>
          </a:prstGeom>
          <a:solidFill>
            <a:schemeClr val="accent3">
              <a:satOff val="18648"/>
              <a:lumOff val="5971"/>
            </a:schemeClr>
          </a:solid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pic>
        <p:nvPicPr>
          <p:cNvPr id="782" name="Screen Shot 2017-03-30 at 12.07.16 AM.png"/>
          <p:cNvPicPr>
            <a:picLocks noChangeAspect="1"/>
          </p:cNvPicPr>
          <p:nvPr/>
        </p:nvPicPr>
        <p:blipFill>
          <a:blip r:embed="rId4">
            <a:extLst/>
          </a:blip>
          <a:stretch>
            <a:fillRect/>
          </a:stretch>
        </p:blipFill>
        <p:spPr>
          <a:xfrm>
            <a:off x="4495982" y="6274084"/>
            <a:ext cx="5760739" cy="1287165"/>
          </a:xfrm>
          <a:prstGeom prst="rect">
            <a:avLst/>
          </a:prstGeom>
          <a:ln w="12700">
            <a:miter lim="400000"/>
          </a:ln>
        </p:spPr>
      </p:pic>
      <p:pic>
        <p:nvPicPr>
          <p:cNvPr id="783" name="Screen Shot 2017-03-30 at 12.05.19 AM.png"/>
          <p:cNvPicPr>
            <a:picLocks noChangeAspect="1"/>
          </p:cNvPicPr>
          <p:nvPr/>
        </p:nvPicPr>
        <p:blipFill>
          <a:blip r:embed="rId5">
            <a:extLst/>
          </a:blip>
          <a:stretch>
            <a:fillRect/>
          </a:stretch>
        </p:blipFill>
        <p:spPr>
          <a:xfrm>
            <a:off x="619174" y="6231026"/>
            <a:ext cx="3625903" cy="1139570"/>
          </a:xfrm>
          <a:prstGeom prst="rect">
            <a:avLst/>
          </a:prstGeom>
          <a:ln w="12700">
            <a:miter lim="400000"/>
          </a:ln>
        </p:spPr>
      </p:pic>
      <p:pic>
        <p:nvPicPr>
          <p:cNvPr id="784" name="Screen Shot 2017-03-30 at 12.11.36 AM.png"/>
          <p:cNvPicPr>
            <a:picLocks noChangeAspect="1"/>
          </p:cNvPicPr>
          <p:nvPr/>
        </p:nvPicPr>
        <p:blipFill>
          <a:blip r:embed="rId6">
            <a:extLst/>
          </a:blip>
          <a:stretch>
            <a:fillRect/>
          </a:stretch>
        </p:blipFill>
        <p:spPr>
          <a:xfrm>
            <a:off x="10302626" y="6176289"/>
            <a:ext cx="1336188" cy="1249045"/>
          </a:xfrm>
          <a:prstGeom prst="rect">
            <a:avLst/>
          </a:prstGeom>
          <a:ln w="12700">
            <a:miter lim="400000"/>
          </a:ln>
        </p:spPr>
      </p:pic>
      <p:sp>
        <p:nvSpPr>
          <p:cNvPr id="785" name="Shape 785"/>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82"/>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7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4" grpId="4"/>
      <p:bldP build="whole" bldLvl="1" animBg="1" rev="0" advAuto="0" spid="773" grpId="1"/>
      <p:bldP build="whole" bldLvl="1" animBg="1" rev="0" advAuto="0" spid="783" grpId="2"/>
      <p:bldP build="whole" bldLvl="1" animBg="1" rev="0" advAuto="0" spid="782" grpId="3"/>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7" name="Shape 787"/>
          <p:cNvSpPr/>
          <p:nvPr>
            <p:ph type="title"/>
          </p:nvPr>
        </p:nvSpPr>
        <p:spPr>
          <a:xfrm>
            <a:off x="952500" y="444500"/>
            <a:ext cx="11099800" cy="942231"/>
          </a:xfrm>
          <a:prstGeom prst="rect">
            <a:avLst/>
          </a:prstGeom>
        </p:spPr>
        <p:txBody>
          <a:bodyPr/>
          <a:lstStyle>
            <a:lvl1pPr defTabSz="397256">
              <a:defRPr sz="5440"/>
            </a:lvl1pPr>
          </a:lstStyle>
          <a:p>
            <a:pPr/>
            <a:r>
              <a:t>Derivation of Learning Rule</a:t>
            </a:r>
          </a:p>
        </p:txBody>
      </p:sp>
      <p:pic>
        <p:nvPicPr>
          <p:cNvPr id="788" name="Screen Shot 2017-03-29 at 11.16.26 PM.png"/>
          <p:cNvPicPr>
            <a:picLocks noChangeAspect="1"/>
          </p:cNvPicPr>
          <p:nvPr/>
        </p:nvPicPr>
        <p:blipFill>
          <a:blip r:embed="rId2">
            <a:extLst/>
          </a:blip>
          <a:stretch>
            <a:fillRect/>
          </a:stretch>
        </p:blipFill>
        <p:spPr>
          <a:xfrm>
            <a:off x="23230879" y="4300785"/>
            <a:ext cx="7518401" cy="825501"/>
          </a:xfrm>
          <a:prstGeom prst="rect">
            <a:avLst/>
          </a:prstGeom>
          <a:ln w="12700">
            <a:miter lim="400000"/>
          </a:ln>
        </p:spPr>
      </p:pic>
      <p:grpSp>
        <p:nvGrpSpPr>
          <p:cNvPr id="829" name="Group 829"/>
          <p:cNvGrpSpPr/>
          <p:nvPr/>
        </p:nvGrpSpPr>
        <p:grpSpPr>
          <a:xfrm>
            <a:off x="3681173" y="1643508"/>
            <a:ext cx="5775518" cy="2492153"/>
            <a:chOff x="0" y="0"/>
            <a:chExt cx="5775516" cy="2492151"/>
          </a:xfrm>
        </p:grpSpPr>
        <p:sp>
          <p:nvSpPr>
            <p:cNvPr id="789" name="Shape 789"/>
            <p:cNvSpPr/>
            <p:nvPr/>
          </p:nvSpPr>
          <p:spPr>
            <a:xfrm>
              <a:off x="300476" y="99580"/>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0" name="Shape 790"/>
            <p:cNvSpPr/>
            <p:nvPr/>
          </p:nvSpPr>
          <p:spPr>
            <a:xfrm>
              <a:off x="300476" y="2071778"/>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1" name="Shape 791"/>
            <p:cNvSpPr/>
            <p:nvPr/>
          </p:nvSpPr>
          <p:spPr>
            <a:xfrm>
              <a:off x="300476" y="1383322"/>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2" name="Shape 792"/>
            <p:cNvSpPr/>
            <p:nvPr/>
          </p:nvSpPr>
          <p:spPr>
            <a:xfrm>
              <a:off x="300476" y="718209"/>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3" name="Shape 793"/>
            <p:cNvSpPr/>
            <p:nvPr/>
          </p:nvSpPr>
          <p:spPr>
            <a:xfrm>
              <a:off x="2783582" y="1383322"/>
              <a:ext cx="439405"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4" name="Shape 794"/>
            <p:cNvSpPr/>
            <p:nvPr/>
          </p:nvSpPr>
          <p:spPr>
            <a:xfrm>
              <a:off x="776219" y="394256"/>
              <a:ext cx="1975135" cy="10758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95" name="Shape 795"/>
            <p:cNvSpPr/>
            <p:nvPr/>
          </p:nvSpPr>
          <p:spPr>
            <a:xfrm>
              <a:off x="774386" y="994862"/>
              <a:ext cx="1977125" cy="5787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96" name="Shape 796"/>
            <p:cNvSpPr/>
            <p:nvPr/>
          </p:nvSpPr>
          <p:spPr>
            <a:xfrm>
              <a:off x="772109" y="1556001"/>
              <a:ext cx="1979861" cy="483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97" name="Shape 797"/>
            <p:cNvSpPr/>
            <p:nvPr/>
          </p:nvSpPr>
          <p:spPr>
            <a:xfrm flipV="1">
              <a:off x="775058" y="1661724"/>
              <a:ext cx="1975769" cy="584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798" name="Shape 798"/>
            <p:cNvSpPr/>
            <p:nvPr/>
          </p:nvSpPr>
          <p:spPr>
            <a:xfrm>
              <a:off x="2766398" y="0"/>
              <a:ext cx="439405"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9" name="Shape 799"/>
            <p:cNvSpPr/>
            <p:nvPr/>
          </p:nvSpPr>
          <p:spPr>
            <a:xfrm>
              <a:off x="2766398" y="670180"/>
              <a:ext cx="439405" cy="420375"/>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00" name="Shape 800"/>
            <p:cNvSpPr/>
            <p:nvPr/>
          </p:nvSpPr>
          <p:spPr>
            <a:xfrm>
              <a:off x="2766398" y="2027727"/>
              <a:ext cx="439405"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01" name="Shape 801"/>
            <p:cNvSpPr/>
            <p:nvPr/>
          </p:nvSpPr>
          <p:spPr>
            <a:xfrm>
              <a:off x="780816" y="2296751"/>
              <a:ext cx="194835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2" name="Shape 802"/>
            <p:cNvSpPr/>
            <p:nvPr/>
          </p:nvSpPr>
          <p:spPr>
            <a:xfrm>
              <a:off x="708680" y="466275"/>
              <a:ext cx="1989171" cy="16901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3" name="Shape 803"/>
            <p:cNvSpPr/>
            <p:nvPr/>
          </p:nvSpPr>
          <p:spPr>
            <a:xfrm flipV="1">
              <a:off x="758679" y="232538"/>
              <a:ext cx="1971416" cy="6253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4" name="Shape 804"/>
            <p:cNvSpPr/>
            <p:nvPr/>
          </p:nvSpPr>
          <p:spPr>
            <a:xfrm flipV="1">
              <a:off x="763677" y="289942"/>
              <a:ext cx="1993646" cy="123084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5" name="Shape 805"/>
            <p:cNvSpPr/>
            <p:nvPr/>
          </p:nvSpPr>
          <p:spPr>
            <a:xfrm flipV="1">
              <a:off x="3225008" y="727575"/>
              <a:ext cx="1530824" cy="21978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6" name="Shape 806"/>
            <p:cNvSpPr/>
            <p:nvPr/>
          </p:nvSpPr>
          <p:spPr>
            <a:xfrm>
              <a:off x="4767597" y="456597"/>
              <a:ext cx="439404" cy="420374"/>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07" name="Shape 807"/>
            <p:cNvSpPr/>
            <p:nvPr/>
          </p:nvSpPr>
          <p:spPr>
            <a:xfrm flipV="1">
              <a:off x="3247801" y="695254"/>
              <a:ext cx="1458717" cy="85077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8" name="Shape 808"/>
            <p:cNvSpPr/>
            <p:nvPr/>
          </p:nvSpPr>
          <p:spPr>
            <a:xfrm flipV="1">
              <a:off x="3219076" y="693410"/>
              <a:ext cx="1492382" cy="14923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09" name="Shape 809"/>
            <p:cNvSpPr/>
            <p:nvPr/>
          </p:nvSpPr>
          <p:spPr>
            <a:xfrm>
              <a:off x="3180166" y="292196"/>
              <a:ext cx="1563900" cy="3372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0" name="Shape 810"/>
            <p:cNvSpPr/>
            <p:nvPr/>
          </p:nvSpPr>
          <p:spPr>
            <a:xfrm>
              <a:off x="5252749" y="666784"/>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1" name="Shape 811"/>
            <p:cNvSpPr/>
            <p:nvPr/>
          </p:nvSpPr>
          <p:spPr>
            <a:xfrm flipV="1">
              <a:off x="778734" y="166847"/>
              <a:ext cx="1929158" cy="1149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2" name="Shape 812"/>
            <p:cNvSpPr/>
            <p:nvPr/>
          </p:nvSpPr>
          <p:spPr>
            <a:xfrm>
              <a:off x="776615" y="297842"/>
              <a:ext cx="1971632" cy="58873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3" name="Shape 813"/>
            <p:cNvSpPr/>
            <p:nvPr/>
          </p:nvSpPr>
          <p:spPr>
            <a:xfrm>
              <a:off x="756081" y="943771"/>
              <a:ext cx="197401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4" name="Shape 814"/>
            <p:cNvSpPr/>
            <p:nvPr/>
          </p:nvSpPr>
          <p:spPr>
            <a:xfrm>
              <a:off x="726511" y="1033707"/>
              <a:ext cx="1968659" cy="11804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5" name="Shape 815"/>
            <p:cNvSpPr/>
            <p:nvPr/>
          </p:nvSpPr>
          <p:spPr>
            <a:xfrm flipV="1">
              <a:off x="740270" y="993269"/>
              <a:ext cx="2007978" cy="5693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6" name="Shape 816"/>
            <p:cNvSpPr/>
            <p:nvPr/>
          </p:nvSpPr>
          <p:spPr>
            <a:xfrm>
              <a:off x="771289" y="1689111"/>
              <a:ext cx="1938467" cy="5105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7" name="Shape 817"/>
            <p:cNvSpPr/>
            <p:nvPr/>
          </p:nvSpPr>
          <p:spPr>
            <a:xfrm flipV="1">
              <a:off x="767331" y="1014789"/>
              <a:ext cx="1955952" cy="11705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8" name="Shape 818"/>
            <p:cNvSpPr/>
            <p:nvPr/>
          </p:nvSpPr>
          <p:spPr>
            <a:xfrm flipV="1">
              <a:off x="739500" y="364076"/>
              <a:ext cx="2036615" cy="179454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19" name="Shape 819"/>
            <p:cNvSpPr/>
            <p:nvPr/>
          </p:nvSpPr>
          <p:spPr>
            <a:xfrm rot="20580000">
              <a:off x="777328" y="882947"/>
              <a:ext cx="2009204" cy="715427"/>
            </a:xfrm>
            <a:prstGeom prst="rightArrow">
              <a:avLst>
                <a:gd name="adj1" fmla="val 22923"/>
                <a:gd name="adj2" fmla="val 58652"/>
              </a:avLst>
            </a:prstGeom>
            <a:solidFill>
              <a:schemeClr val="accent4">
                <a:hueOff val="384618"/>
                <a:satOff val="3869"/>
                <a:lumOff val="5802"/>
              </a:schemeClr>
            </a:solidFill>
            <a:ln w="12700" cap="flat">
              <a:noFill/>
              <a:miter lim="400000"/>
            </a:ln>
            <a:effectLst>
              <a:outerShdw sx="100000" sy="100000" kx="0" ky="0" algn="b" rotWithShape="0" blurRad="38100" dist="25400" dir="1279596">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20" name="Shape 820"/>
            <p:cNvSpPr/>
            <p:nvPr/>
          </p:nvSpPr>
          <p:spPr>
            <a:xfrm>
              <a:off x="-1" y="1515014"/>
              <a:ext cx="24132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a:ea typeface="Helvetica"/>
                  <a:cs typeface="Helvetica"/>
                  <a:sym typeface="Helvetica"/>
                </a:defRPr>
              </a:lvl1pPr>
            </a:lstStyle>
            <a:p>
              <a:pPr/>
              <a:r>
                <a:t>i</a:t>
              </a:r>
            </a:p>
          </p:txBody>
        </p:sp>
        <p:sp>
          <p:nvSpPr>
            <p:cNvPr id="821" name="Shape 821"/>
            <p:cNvSpPr/>
            <p:nvPr/>
          </p:nvSpPr>
          <p:spPr>
            <a:xfrm>
              <a:off x="3178203" y="239422"/>
              <a:ext cx="24132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i="1">
                  <a:latin typeface="Helvetica"/>
                  <a:ea typeface="Helvetica"/>
                  <a:cs typeface="Helvetica"/>
                  <a:sym typeface="Helvetica"/>
                </a:defRPr>
              </a:lvl1pPr>
            </a:lstStyle>
            <a:p>
              <a:pPr/>
              <a:r>
                <a:t>j</a:t>
              </a:r>
            </a:p>
          </p:txBody>
        </p:sp>
        <p:sp>
          <p:nvSpPr>
            <p:cNvPr id="822" name="Shape 822"/>
            <p:cNvSpPr/>
            <p:nvPr/>
          </p:nvSpPr>
          <p:spPr>
            <a:xfrm>
              <a:off x="4767597" y="1408316"/>
              <a:ext cx="439404" cy="420375"/>
            </a:xfrm>
            <a:prstGeom prst="ellipse">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23" name="Shape 823"/>
            <p:cNvSpPr/>
            <p:nvPr/>
          </p:nvSpPr>
          <p:spPr>
            <a:xfrm>
              <a:off x="3254987" y="946786"/>
              <a:ext cx="1474033" cy="6276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24" name="Shape 824"/>
            <p:cNvSpPr/>
            <p:nvPr/>
          </p:nvSpPr>
          <p:spPr>
            <a:xfrm>
              <a:off x="5275252" y="1618503"/>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25" name="Shape 825"/>
            <p:cNvSpPr/>
            <p:nvPr/>
          </p:nvSpPr>
          <p:spPr>
            <a:xfrm>
              <a:off x="3254393" y="1605923"/>
              <a:ext cx="1495317"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26" name="Shape 826"/>
            <p:cNvSpPr/>
            <p:nvPr/>
          </p:nvSpPr>
          <p:spPr>
            <a:xfrm flipV="1">
              <a:off x="3234871" y="1673184"/>
              <a:ext cx="1482392" cy="5552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27" name="Shape 827"/>
            <p:cNvSpPr/>
            <p:nvPr/>
          </p:nvSpPr>
          <p:spPr>
            <a:xfrm rot="21120000">
              <a:off x="3473459" y="441933"/>
              <a:ext cx="1257755" cy="715426"/>
            </a:xfrm>
            <a:prstGeom prst="rightArrow">
              <a:avLst>
                <a:gd name="adj1" fmla="val 22923"/>
                <a:gd name="adj2" fmla="val 58652"/>
              </a:avLst>
            </a:prstGeom>
            <a:solidFill>
              <a:schemeClr val="accent3">
                <a:satOff val="18648"/>
                <a:lumOff val="5971"/>
              </a:schemeClr>
            </a:solid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solidFill>
                    <a:srgbClr val="FFFFFF"/>
                  </a:solidFill>
                </a:defRPr>
              </a:pPr>
            </a:p>
          </p:txBody>
        </p:sp>
        <p:sp>
          <p:nvSpPr>
            <p:cNvPr id="828" name="Shape 828"/>
            <p:cNvSpPr/>
            <p:nvPr/>
          </p:nvSpPr>
          <p:spPr>
            <a:xfrm rot="1380000">
              <a:off x="3412825" y="952996"/>
              <a:ext cx="1257756" cy="715427"/>
            </a:xfrm>
            <a:prstGeom prst="rightArrow">
              <a:avLst>
                <a:gd name="adj1" fmla="val 22923"/>
                <a:gd name="adj2" fmla="val 58652"/>
              </a:avLst>
            </a:prstGeom>
            <a:solidFill>
              <a:schemeClr val="accent3">
                <a:satOff val="18648"/>
                <a:lumOff val="5971"/>
              </a:schemeClr>
            </a:solid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solidFill>
                    <a:srgbClr val="FFFFFF"/>
                  </a:solidFill>
                </a:defRPr>
              </a:pPr>
            </a:p>
          </p:txBody>
        </p:sp>
      </p:grpSp>
      <p:pic>
        <p:nvPicPr>
          <p:cNvPr id="830" name="Screen Shot 2017-03-30 at 12.07.16 AM.png"/>
          <p:cNvPicPr>
            <a:picLocks noChangeAspect="1"/>
          </p:cNvPicPr>
          <p:nvPr/>
        </p:nvPicPr>
        <p:blipFill>
          <a:blip r:embed="rId4">
            <a:extLst/>
          </a:blip>
          <a:stretch>
            <a:fillRect/>
          </a:stretch>
        </p:blipFill>
        <p:spPr>
          <a:xfrm>
            <a:off x="4310016" y="4393774"/>
            <a:ext cx="5448957" cy="1217502"/>
          </a:xfrm>
          <a:prstGeom prst="rect">
            <a:avLst/>
          </a:prstGeom>
          <a:ln w="12700">
            <a:miter lim="400000"/>
          </a:ln>
        </p:spPr>
      </p:pic>
      <p:pic>
        <p:nvPicPr>
          <p:cNvPr id="831" name="Screen Shot 2017-03-30 at 12.05.19 AM.png"/>
          <p:cNvPicPr>
            <a:picLocks noChangeAspect="1"/>
          </p:cNvPicPr>
          <p:nvPr/>
        </p:nvPicPr>
        <p:blipFill>
          <a:blip r:embed="rId5">
            <a:extLst/>
          </a:blip>
          <a:stretch>
            <a:fillRect/>
          </a:stretch>
        </p:blipFill>
        <p:spPr>
          <a:xfrm>
            <a:off x="530274" y="4393774"/>
            <a:ext cx="3380971" cy="1062592"/>
          </a:xfrm>
          <a:prstGeom prst="rect">
            <a:avLst/>
          </a:prstGeom>
          <a:ln w="12700">
            <a:miter lim="400000"/>
          </a:ln>
        </p:spPr>
      </p:pic>
      <p:pic>
        <p:nvPicPr>
          <p:cNvPr id="832" name="Screen Shot 2017-03-30 at 12.11.36 AM.png"/>
          <p:cNvPicPr>
            <a:picLocks noChangeAspect="1"/>
          </p:cNvPicPr>
          <p:nvPr/>
        </p:nvPicPr>
        <p:blipFill>
          <a:blip r:embed="rId6">
            <a:extLst/>
          </a:blip>
          <a:stretch>
            <a:fillRect/>
          </a:stretch>
        </p:blipFill>
        <p:spPr>
          <a:xfrm>
            <a:off x="9923426" y="4300547"/>
            <a:ext cx="1232913" cy="1152505"/>
          </a:xfrm>
          <a:prstGeom prst="rect">
            <a:avLst/>
          </a:prstGeom>
          <a:ln w="12700">
            <a:miter lim="400000"/>
          </a:ln>
        </p:spPr>
      </p:pic>
      <p:pic>
        <p:nvPicPr>
          <p:cNvPr id="833" name="pasted-image.pdf"/>
          <p:cNvPicPr>
            <a:picLocks noChangeAspect="1"/>
          </p:cNvPicPr>
          <p:nvPr/>
        </p:nvPicPr>
        <p:blipFill>
          <a:blip r:embed="rId7">
            <a:extLst/>
          </a:blip>
          <a:stretch>
            <a:fillRect/>
          </a:stretch>
        </p:blipFill>
        <p:spPr>
          <a:xfrm>
            <a:off x="6445822" y="8079753"/>
            <a:ext cx="3200401" cy="647701"/>
          </a:xfrm>
          <a:prstGeom prst="rect">
            <a:avLst/>
          </a:prstGeom>
          <a:ln w="25400">
            <a:solidFill>
              <a:srgbClr val="000000"/>
            </a:solidFill>
            <a:miter lim="400000"/>
          </a:ln>
        </p:spPr>
      </p:pic>
      <p:pic>
        <p:nvPicPr>
          <p:cNvPr id="834" name="pasted-image.pdf"/>
          <p:cNvPicPr>
            <a:picLocks noChangeAspect="1"/>
          </p:cNvPicPr>
          <p:nvPr/>
        </p:nvPicPr>
        <p:blipFill>
          <a:blip r:embed="rId8">
            <a:extLst/>
          </a:blip>
          <a:stretch>
            <a:fillRect/>
          </a:stretch>
        </p:blipFill>
        <p:spPr>
          <a:xfrm>
            <a:off x="2458938" y="7953867"/>
            <a:ext cx="2463801" cy="1079501"/>
          </a:xfrm>
          <a:prstGeom prst="rect">
            <a:avLst/>
          </a:prstGeom>
          <a:ln w="25400">
            <a:solidFill>
              <a:srgbClr val="000000"/>
            </a:solidFill>
            <a:miter lim="400000"/>
          </a:ln>
        </p:spPr>
      </p:pic>
      <p:pic>
        <p:nvPicPr>
          <p:cNvPr id="835" name="Screen Shot 2017-03-30 at 12.18.14 AM.png"/>
          <p:cNvPicPr>
            <a:picLocks noChangeAspect="1"/>
          </p:cNvPicPr>
          <p:nvPr/>
        </p:nvPicPr>
        <p:blipFill>
          <a:blip r:embed="rId9">
            <a:extLst/>
          </a:blip>
          <a:stretch>
            <a:fillRect/>
          </a:stretch>
        </p:blipFill>
        <p:spPr>
          <a:xfrm>
            <a:off x="4514226" y="5802986"/>
            <a:ext cx="5201166" cy="1217502"/>
          </a:xfrm>
          <a:prstGeom prst="rect">
            <a:avLst/>
          </a:prstGeom>
          <a:ln w="12700">
            <a:miter lim="400000"/>
          </a:ln>
        </p:spPr>
      </p:pic>
      <p:sp>
        <p:nvSpPr>
          <p:cNvPr id="836" name="Shape 83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4" grpId="1"/>
      <p:bldP build="whole" bldLvl="1" animBg="1" rev="0" advAuto="0" spid="833" grpId="2"/>
      <p:bldP build="whole" bldLvl="1" animBg="1" rev="0" advAuto="0" spid="835"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8" name="Shape 838"/>
          <p:cNvSpPr/>
          <p:nvPr>
            <p:ph type="title"/>
          </p:nvPr>
        </p:nvSpPr>
        <p:spPr>
          <a:xfrm>
            <a:off x="952500" y="254000"/>
            <a:ext cx="11099800" cy="825500"/>
          </a:xfrm>
          <a:prstGeom prst="rect">
            <a:avLst/>
          </a:prstGeom>
        </p:spPr>
        <p:txBody>
          <a:bodyPr/>
          <a:lstStyle>
            <a:lvl1pPr defTabSz="344677">
              <a:defRPr sz="4719"/>
            </a:lvl1pPr>
          </a:lstStyle>
          <a:p>
            <a:pPr/>
            <a:r>
              <a:t>Derivation of Learning Rule</a:t>
            </a:r>
          </a:p>
        </p:txBody>
      </p:sp>
      <p:pic>
        <p:nvPicPr>
          <p:cNvPr id="839" name="Screen Shot 2017-03-29 at 11.16.26 PM.png"/>
          <p:cNvPicPr>
            <a:picLocks noChangeAspect="1"/>
          </p:cNvPicPr>
          <p:nvPr/>
        </p:nvPicPr>
        <p:blipFill>
          <a:blip r:embed="rId2">
            <a:extLst/>
          </a:blip>
          <a:stretch>
            <a:fillRect/>
          </a:stretch>
        </p:blipFill>
        <p:spPr>
          <a:xfrm>
            <a:off x="23230879" y="4300785"/>
            <a:ext cx="7518401" cy="825501"/>
          </a:xfrm>
          <a:prstGeom prst="rect">
            <a:avLst/>
          </a:prstGeom>
          <a:ln w="12700">
            <a:miter lim="400000"/>
          </a:ln>
        </p:spPr>
      </p:pic>
      <p:pic>
        <p:nvPicPr>
          <p:cNvPr id="840" name="Screen Shot 2017-03-30 at 12.07.16 AM.png"/>
          <p:cNvPicPr>
            <a:picLocks noChangeAspect="1"/>
          </p:cNvPicPr>
          <p:nvPr/>
        </p:nvPicPr>
        <p:blipFill>
          <a:blip r:embed="rId3">
            <a:extLst/>
          </a:blip>
          <a:stretch>
            <a:fillRect/>
          </a:stretch>
        </p:blipFill>
        <p:spPr>
          <a:xfrm>
            <a:off x="4390330" y="1573119"/>
            <a:ext cx="5448957" cy="1217502"/>
          </a:xfrm>
          <a:prstGeom prst="rect">
            <a:avLst/>
          </a:prstGeom>
          <a:ln w="12700">
            <a:miter lim="400000"/>
          </a:ln>
        </p:spPr>
      </p:pic>
      <p:pic>
        <p:nvPicPr>
          <p:cNvPr id="841" name="Screen Shot 2017-03-30 at 12.05.19 AM.png"/>
          <p:cNvPicPr>
            <a:picLocks noChangeAspect="1"/>
          </p:cNvPicPr>
          <p:nvPr/>
        </p:nvPicPr>
        <p:blipFill>
          <a:blip r:embed="rId4">
            <a:extLst/>
          </a:blip>
          <a:stretch>
            <a:fillRect/>
          </a:stretch>
        </p:blipFill>
        <p:spPr>
          <a:xfrm>
            <a:off x="771574" y="1650574"/>
            <a:ext cx="3380971" cy="1062592"/>
          </a:xfrm>
          <a:prstGeom prst="rect">
            <a:avLst/>
          </a:prstGeom>
          <a:ln w="12700">
            <a:miter lim="400000"/>
          </a:ln>
        </p:spPr>
      </p:pic>
      <p:pic>
        <p:nvPicPr>
          <p:cNvPr id="842" name="Screen Shot 2017-03-30 at 12.11.36 AM.png"/>
          <p:cNvPicPr>
            <a:picLocks noChangeAspect="1"/>
          </p:cNvPicPr>
          <p:nvPr/>
        </p:nvPicPr>
        <p:blipFill>
          <a:blip r:embed="rId5">
            <a:extLst/>
          </a:blip>
          <a:stretch>
            <a:fillRect/>
          </a:stretch>
        </p:blipFill>
        <p:spPr>
          <a:xfrm>
            <a:off x="9898026" y="1493847"/>
            <a:ext cx="1232913" cy="1152505"/>
          </a:xfrm>
          <a:prstGeom prst="rect">
            <a:avLst/>
          </a:prstGeom>
          <a:ln w="12700">
            <a:miter lim="400000"/>
          </a:ln>
        </p:spPr>
      </p:pic>
      <p:pic>
        <p:nvPicPr>
          <p:cNvPr id="843" name="pasted-image.pdf"/>
          <p:cNvPicPr>
            <a:picLocks noChangeAspect="1"/>
          </p:cNvPicPr>
          <p:nvPr/>
        </p:nvPicPr>
        <p:blipFill>
          <a:blip r:embed="rId6">
            <a:extLst/>
          </a:blip>
          <a:stretch>
            <a:fillRect/>
          </a:stretch>
        </p:blipFill>
        <p:spPr>
          <a:xfrm>
            <a:off x="8630222" y="7233046"/>
            <a:ext cx="3200401" cy="647701"/>
          </a:xfrm>
          <a:prstGeom prst="rect">
            <a:avLst/>
          </a:prstGeom>
          <a:ln w="25400">
            <a:solidFill>
              <a:srgbClr val="000000"/>
            </a:solidFill>
            <a:miter lim="400000"/>
          </a:ln>
        </p:spPr>
      </p:pic>
      <p:pic>
        <p:nvPicPr>
          <p:cNvPr id="844" name="Screen Shot 2017-03-29 at 11.17.00 PM.png"/>
          <p:cNvPicPr>
            <a:picLocks noChangeAspect="1"/>
          </p:cNvPicPr>
          <p:nvPr/>
        </p:nvPicPr>
        <p:blipFill>
          <a:blip r:embed="rId7">
            <a:extLst/>
          </a:blip>
          <a:stretch>
            <a:fillRect/>
          </a:stretch>
        </p:blipFill>
        <p:spPr>
          <a:xfrm>
            <a:off x="8317401" y="7958493"/>
            <a:ext cx="3826044" cy="1734357"/>
          </a:xfrm>
          <a:prstGeom prst="rect">
            <a:avLst/>
          </a:prstGeom>
          <a:ln w="25400">
            <a:solidFill>
              <a:srgbClr val="000000"/>
            </a:solidFill>
            <a:miter lim="400000"/>
          </a:ln>
        </p:spPr>
      </p:pic>
      <p:pic>
        <p:nvPicPr>
          <p:cNvPr id="845" name="Screen Shot 2017-03-30 at 12.18.14 AM.png"/>
          <p:cNvPicPr>
            <a:picLocks noChangeAspect="1"/>
          </p:cNvPicPr>
          <p:nvPr/>
        </p:nvPicPr>
        <p:blipFill>
          <a:blip r:embed="rId8">
            <a:extLst/>
          </a:blip>
          <a:stretch>
            <a:fillRect/>
          </a:stretch>
        </p:blipFill>
        <p:spPr>
          <a:xfrm>
            <a:off x="4514226" y="2977009"/>
            <a:ext cx="5201166" cy="1217502"/>
          </a:xfrm>
          <a:prstGeom prst="rect">
            <a:avLst/>
          </a:prstGeom>
          <a:ln w="12700">
            <a:miter lim="400000"/>
          </a:ln>
        </p:spPr>
      </p:pic>
      <p:pic>
        <p:nvPicPr>
          <p:cNvPr id="846" name="Screen Shot 2017-03-30 at 12.17.55 AM.png"/>
          <p:cNvPicPr>
            <a:picLocks noChangeAspect="1"/>
          </p:cNvPicPr>
          <p:nvPr/>
        </p:nvPicPr>
        <p:blipFill>
          <a:blip r:embed="rId9">
            <a:extLst/>
          </a:blip>
          <a:stretch>
            <a:fillRect/>
          </a:stretch>
        </p:blipFill>
        <p:spPr>
          <a:xfrm>
            <a:off x="4384675" y="4380899"/>
            <a:ext cx="6154487" cy="1104901"/>
          </a:xfrm>
          <a:prstGeom prst="rect">
            <a:avLst/>
          </a:prstGeom>
          <a:ln w="12700">
            <a:miter lim="400000"/>
          </a:ln>
        </p:spPr>
      </p:pic>
      <p:pic>
        <p:nvPicPr>
          <p:cNvPr id="847" name="Screen Shot 2017-03-30 at 12.21.39 AM.png"/>
          <p:cNvPicPr>
            <a:picLocks noChangeAspect="1"/>
          </p:cNvPicPr>
          <p:nvPr/>
        </p:nvPicPr>
        <p:blipFill>
          <a:blip r:embed="rId10">
            <a:extLst/>
          </a:blip>
          <a:stretch>
            <a:fillRect/>
          </a:stretch>
        </p:blipFill>
        <p:spPr>
          <a:xfrm>
            <a:off x="4323257" y="5669324"/>
            <a:ext cx="6808490" cy="1152505"/>
          </a:xfrm>
          <a:prstGeom prst="rect">
            <a:avLst/>
          </a:prstGeom>
          <a:ln w="12700">
            <a:miter lim="400000"/>
          </a:ln>
        </p:spPr>
      </p:pic>
      <p:sp>
        <p:nvSpPr>
          <p:cNvPr id="848" name="Shape 848"/>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89" name="Group 889"/>
          <p:cNvGrpSpPr/>
          <p:nvPr/>
        </p:nvGrpSpPr>
        <p:grpSpPr>
          <a:xfrm>
            <a:off x="273878" y="7005354"/>
            <a:ext cx="5986529" cy="2583205"/>
            <a:chOff x="0" y="0"/>
            <a:chExt cx="5986528" cy="2583204"/>
          </a:xfrm>
        </p:grpSpPr>
        <p:sp>
          <p:nvSpPr>
            <p:cNvPr id="849" name="Shape 849"/>
            <p:cNvSpPr/>
            <p:nvPr/>
          </p:nvSpPr>
          <p:spPr>
            <a:xfrm>
              <a:off x="311454" y="103218"/>
              <a:ext cx="455458" cy="43573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50" name="Shape 850"/>
            <p:cNvSpPr/>
            <p:nvPr/>
          </p:nvSpPr>
          <p:spPr>
            <a:xfrm>
              <a:off x="311454" y="2147472"/>
              <a:ext cx="455458" cy="435733"/>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51" name="Shape 851"/>
            <p:cNvSpPr/>
            <p:nvPr/>
          </p:nvSpPr>
          <p:spPr>
            <a:xfrm>
              <a:off x="311454" y="1433862"/>
              <a:ext cx="455458" cy="43573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52" name="Shape 852"/>
            <p:cNvSpPr/>
            <p:nvPr/>
          </p:nvSpPr>
          <p:spPr>
            <a:xfrm>
              <a:off x="311454" y="744449"/>
              <a:ext cx="455458" cy="435733"/>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53" name="Shape 853"/>
            <p:cNvSpPr/>
            <p:nvPr/>
          </p:nvSpPr>
          <p:spPr>
            <a:xfrm>
              <a:off x="2885282" y="1433862"/>
              <a:ext cx="455459" cy="435734"/>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54" name="Shape 854"/>
            <p:cNvSpPr/>
            <p:nvPr/>
          </p:nvSpPr>
          <p:spPr>
            <a:xfrm>
              <a:off x="804578" y="408661"/>
              <a:ext cx="2047298" cy="111513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55" name="Shape 855"/>
            <p:cNvSpPr/>
            <p:nvPr/>
          </p:nvSpPr>
          <p:spPr>
            <a:xfrm>
              <a:off x="802679" y="1031210"/>
              <a:ext cx="2049360" cy="59987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56" name="Shape 856"/>
            <p:cNvSpPr/>
            <p:nvPr/>
          </p:nvSpPr>
          <p:spPr>
            <a:xfrm>
              <a:off x="800318" y="1612850"/>
              <a:ext cx="2052197" cy="501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57" name="Shape 857"/>
            <p:cNvSpPr/>
            <p:nvPr/>
          </p:nvSpPr>
          <p:spPr>
            <a:xfrm flipV="1">
              <a:off x="803376" y="1722436"/>
              <a:ext cx="2047954" cy="60613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58" name="Shape 858"/>
            <p:cNvSpPr/>
            <p:nvPr/>
          </p:nvSpPr>
          <p:spPr>
            <a:xfrm>
              <a:off x="2867470" y="0"/>
              <a:ext cx="455459" cy="435733"/>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59" name="Shape 859"/>
            <p:cNvSpPr/>
            <p:nvPr/>
          </p:nvSpPr>
          <p:spPr>
            <a:xfrm>
              <a:off x="2867470" y="694666"/>
              <a:ext cx="455459" cy="435733"/>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60" name="Shape 860"/>
            <p:cNvSpPr/>
            <p:nvPr/>
          </p:nvSpPr>
          <p:spPr>
            <a:xfrm>
              <a:off x="2867470" y="2101811"/>
              <a:ext cx="455459" cy="435733"/>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61" name="Shape 861"/>
            <p:cNvSpPr/>
            <p:nvPr/>
          </p:nvSpPr>
          <p:spPr>
            <a:xfrm>
              <a:off x="809344" y="2380664"/>
              <a:ext cx="201953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2" name="Shape 862"/>
            <p:cNvSpPr/>
            <p:nvPr/>
          </p:nvSpPr>
          <p:spPr>
            <a:xfrm>
              <a:off x="734572" y="483311"/>
              <a:ext cx="2061847" cy="175194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3" name="Shape 863"/>
            <p:cNvSpPr/>
            <p:nvPr/>
          </p:nvSpPr>
          <p:spPr>
            <a:xfrm flipV="1">
              <a:off x="786398" y="241034"/>
              <a:ext cx="2043443" cy="6481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4" name="Shape 864"/>
            <p:cNvSpPr/>
            <p:nvPr/>
          </p:nvSpPr>
          <p:spPr>
            <a:xfrm flipV="1">
              <a:off x="791579" y="300535"/>
              <a:ext cx="2066485" cy="127581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5" name="Shape 865"/>
            <p:cNvSpPr/>
            <p:nvPr/>
          </p:nvSpPr>
          <p:spPr>
            <a:xfrm flipV="1">
              <a:off x="3342836" y="754158"/>
              <a:ext cx="1586753" cy="22781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6" name="Shape 866"/>
            <p:cNvSpPr/>
            <p:nvPr/>
          </p:nvSpPr>
          <p:spPr>
            <a:xfrm>
              <a:off x="4941784" y="473279"/>
              <a:ext cx="455458" cy="435733"/>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67" name="Shape 867"/>
            <p:cNvSpPr/>
            <p:nvPr/>
          </p:nvSpPr>
          <p:spPr>
            <a:xfrm flipV="1">
              <a:off x="3366461" y="720655"/>
              <a:ext cx="1512012" cy="88186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8" name="Shape 868"/>
            <p:cNvSpPr/>
            <p:nvPr/>
          </p:nvSpPr>
          <p:spPr>
            <a:xfrm flipV="1">
              <a:off x="3336687" y="718744"/>
              <a:ext cx="1546907" cy="154690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69" name="Shape 869"/>
            <p:cNvSpPr/>
            <p:nvPr/>
          </p:nvSpPr>
          <p:spPr>
            <a:xfrm>
              <a:off x="3296355" y="302871"/>
              <a:ext cx="1621039" cy="34952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0" name="Shape 870"/>
            <p:cNvSpPr/>
            <p:nvPr/>
          </p:nvSpPr>
          <p:spPr>
            <a:xfrm>
              <a:off x="5444662" y="691145"/>
              <a:ext cx="518542"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1" name="Shape 871"/>
            <p:cNvSpPr/>
            <p:nvPr/>
          </p:nvSpPr>
          <p:spPr>
            <a:xfrm flipV="1">
              <a:off x="807186" y="172943"/>
              <a:ext cx="1999640" cy="1191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2" name="Shape 872"/>
            <p:cNvSpPr/>
            <p:nvPr/>
          </p:nvSpPr>
          <p:spPr>
            <a:xfrm>
              <a:off x="804989" y="308724"/>
              <a:ext cx="2043667" cy="61024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3" name="Shape 873"/>
            <p:cNvSpPr/>
            <p:nvPr/>
          </p:nvSpPr>
          <p:spPr>
            <a:xfrm>
              <a:off x="783705" y="978252"/>
              <a:ext cx="2046136"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4" name="Shape 874"/>
            <p:cNvSpPr/>
            <p:nvPr/>
          </p:nvSpPr>
          <p:spPr>
            <a:xfrm>
              <a:off x="753055" y="1071474"/>
              <a:ext cx="2040585" cy="122361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5" name="Shape 875"/>
            <p:cNvSpPr/>
            <p:nvPr/>
          </p:nvSpPr>
          <p:spPr>
            <a:xfrm flipV="1">
              <a:off x="767316" y="1029558"/>
              <a:ext cx="2081341" cy="5901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6" name="Shape 876"/>
            <p:cNvSpPr/>
            <p:nvPr/>
          </p:nvSpPr>
          <p:spPr>
            <a:xfrm>
              <a:off x="799468" y="1750824"/>
              <a:ext cx="2009291" cy="52921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7" name="Shape 877"/>
            <p:cNvSpPr/>
            <p:nvPr/>
          </p:nvSpPr>
          <p:spPr>
            <a:xfrm flipV="1">
              <a:off x="795366" y="1051865"/>
              <a:ext cx="2027414" cy="121330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8" name="Shape 878"/>
            <p:cNvSpPr/>
            <p:nvPr/>
          </p:nvSpPr>
          <p:spPr>
            <a:xfrm flipV="1">
              <a:off x="766518" y="377378"/>
              <a:ext cx="2111024" cy="18601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79" name="Shape 879"/>
            <p:cNvSpPr/>
            <p:nvPr/>
          </p:nvSpPr>
          <p:spPr>
            <a:xfrm rot="20580000">
              <a:off x="805729" y="915206"/>
              <a:ext cx="2082611" cy="741566"/>
            </a:xfrm>
            <a:prstGeom prst="rightArrow">
              <a:avLst>
                <a:gd name="adj1" fmla="val 22923"/>
                <a:gd name="adj2" fmla="val 58652"/>
              </a:avLst>
            </a:prstGeom>
            <a:solidFill>
              <a:schemeClr val="accent4">
                <a:hueOff val="384618"/>
                <a:satOff val="3869"/>
                <a:lumOff val="5802"/>
              </a:schemeClr>
            </a:solidFill>
            <a:ln w="12700" cap="flat">
              <a:noFill/>
              <a:miter lim="400000"/>
            </a:ln>
            <a:effectLst>
              <a:outerShdw sx="100000" sy="100000" kx="0" ky="0" algn="b" rotWithShape="0" blurRad="38100" dist="25400" dir="1279596">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80" name="Shape 880"/>
            <p:cNvSpPr/>
            <p:nvPr/>
          </p:nvSpPr>
          <p:spPr>
            <a:xfrm>
              <a:off x="-1" y="1570366"/>
              <a:ext cx="250143" cy="671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a:latin typeface="Helvetica"/>
                  <a:ea typeface="Helvetica"/>
                  <a:cs typeface="Helvetica"/>
                  <a:sym typeface="Helvetica"/>
                </a:defRPr>
              </a:lvl1pPr>
            </a:lstStyle>
            <a:p>
              <a:pPr/>
              <a:r>
                <a:t>i</a:t>
              </a:r>
            </a:p>
          </p:txBody>
        </p:sp>
        <p:sp>
          <p:nvSpPr>
            <p:cNvPr id="881" name="Shape 881"/>
            <p:cNvSpPr/>
            <p:nvPr/>
          </p:nvSpPr>
          <p:spPr>
            <a:xfrm>
              <a:off x="3294321" y="248169"/>
              <a:ext cx="250143" cy="671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i="1">
                  <a:latin typeface="Helvetica"/>
                  <a:ea typeface="Helvetica"/>
                  <a:cs typeface="Helvetica"/>
                  <a:sym typeface="Helvetica"/>
                </a:defRPr>
              </a:lvl1pPr>
            </a:lstStyle>
            <a:p>
              <a:pPr/>
              <a:r>
                <a:t>j</a:t>
              </a:r>
            </a:p>
          </p:txBody>
        </p:sp>
        <p:sp>
          <p:nvSpPr>
            <p:cNvPr id="882" name="Shape 882"/>
            <p:cNvSpPr/>
            <p:nvPr/>
          </p:nvSpPr>
          <p:spPr>
            <a:xfrm>
              <a:off x="4941784" y="1459770"/>
              <a:ext cx="455458" cy="435733"/>
            </a:xfrm>
            <a:prstGeom prst="ellipse">
              <a:avLst/>
            </a:prstGeom>
            <a:blipFill rotWithShape="1">
              <a:blip r:embed="rId1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83" name="Shape 883"/>
            <p:cNvSpPr/>
            <p:nvPr/>
          </p:nvSpPr>
          <p:spPr>
            <a:xfrm>
              <a:off x="3373910" y="981377"/>
              <a:ext cx="1527888" cy="65057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84" name="Shape 884"/>
            <p:cNvSpPr/>
            <p:nvPr/>
          </p:nvSpPr>
          <p:spPr>
            <a:xfrm>
              <a:off x="5467987" y="1677636"/>
              <a:ext cx="518542"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85" name="Shape 885"/>
            <p:cNvSpPr/>
            <p:nvPr/>
          </p:nvSpPr>
          <p:spPr>
            <a:xfrm>
              <a:off x="3373294" y="1664597"/>
              <a:ext cx="1549949"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86" name="Shape 886"/>
            <p:cNvSpPr/>
            <p:nvPr/>
          </p:nvSpPr>
          <p:spPr>
            <a:xfrm flipV="1">
              <a:off x="3353059" y="1734315"/>
              <a:ext cx="1536552" cy="5755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87" name="Shape 887"/>
            <p:cNvSpPr/>
            <p:nvPr/>
          </p:nvSpPr>
          <p:spPr>
            <a:xfrm rot="21120000">
              <a:off x="3600364" y="458079"/>
              <a:ext cx="1303708" cy="741565"/>
            </a:xfrm>
            <a:prstGeom prst="rightArrow">
              <a:avLst>
                <a:gd name="adj1" fmla="val 22923"/>
                <a:gd name="adj2" fmla="val 58652"/>
              </a:avLst>
            </a:prstGeom>
            <a:solidFill>
              <a:schemeClr val="accent3">
                <a:satOff val="18648"/>
                <a:lumOff val="5971"/>
              </a:schemeClr>
            </a:solid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solidFill>
                    <a:srgbClr val="FFFFFF"/>
                  </a:solidFill>
                </a:defRPr>
              </a:pPr>
            </a:p>
          </p:txBody>
        </p:sp>
        <p:sp>
          <p:nvSpPr>
            <p:cNvPr id="888" name="Shape 888"/>
            <p:cNvSpPr/>
            <p:nvPr/>
          </p:nvSpPr>
          <p:spPr>
            <a:xfrm rot="1380000">
              <a:off x="3537515" y="987815"/>
              <a:ext cx="1303708" cy="741565"/>
            </a:xfrm>
            <a:prstGeom prst="rightArrow">
              <a:avLst>
                <a:gd name="adj1" fmla="val 22923"/>
                <a:gd name="adj2" fmla="val 58652"/>
              </a:avLst>
            </a:prstGeom>
            <a:solidFill>
              <a:schemeClr val="accent3">
                <a:satOff val="18648"/>
                <a:lumOff val="5971"/>
              </a:schemeClr>
            </a:solid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solidFill>
                    <a:srgbClr val="FFFFFF"/>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3" grpId="2"/>
      <p:bldP build="whole" bldLvl="1" animBg="1" rev="0" advAuto="0" spid="847" grpId="4"/>
      <p:bldP build="whole" bldLvl="1" animBg="1" rev="0" advAuto="0" spid="844" grpId="3"/>
      <p:bldP build="whole" bldLvl="1" animBg="1" rev="0" advAuto="0" spid="846"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1" name="Shape 891"/>
          <p:cNvSpPr/>
          <p:nvPr>
            <p:ph type="title"/>
          </p:nvPr>
        </p:nvSpPr>
        <p:spPr>
          <a:xfrm>
            <a:off x="952500" y="444500"/>
            <a:ext cx="11099800" cy="942231"/>
          </a:xfrm>
          <a:prstGeom prst="rect">
            <a:avLst/>
          </a:prstGeom>
        </p:spPr>
        <p:txBody>
          <a:bodyPr/>
          <a:lstStyle>
            <a:lvl1pPr defTabSz="397256">
              <a:defRPr sz="5440"/>
            </a:lvl1pPr>
          </a:lstStyle>
          <a:p>
            <a:pPr/>
            <a:r>
              <a:t>Derivation of Learning Rule</a:t>
            </a:r>
          </a:p>
        </p:txBody>
      </p:sp>
      <p:grpSp>
        <p:nvGrpSpPr>
          <p:cNvPr id="922" name="Group 922"/>
          <p:cNvGrpSpPr/>
          <p:nvPr/>
        </p:nvGrpSpPr>
        <p:grpSpPr>
          <a:xfrm>
            <a:off x="3981649" y="1643508"/>
            <a:ext cx="5424424" cy="2492153"/>
            <a:chOff x="0" y="0"/>
            <a:chExt cx="5424422" cy="2492151"/>
          </a:xfrm>
        </p:grpSpPr>
        <p:sp>
          <p:nvSpPr>
            <p:cNvPr id="892" name="Shape 892"/>
            <p:cNvSpPr/>
            <p:nvPr/>
          </p:nvSpPr>
          <p:spPr>
            <a:xfrm>
              <a:off x="0" y="99580"/>
              <a:ext cx="439404" cy="420375"/>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93" name="Shape 893"/>
            <p:cNvSpPr/>
            <p:nvPr/>
          </p:nvSpPr>
          <p:spPr>
            <a:xfrm>
              <a:off x="0" y="2071778"/>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94" name="Shape 894"/>
            <p:cNvSpPr/>
            <p:nvPr/>
          </p:nvSpPr>
          <p:spPr>
            <a:xfrm>
              <a:off x="0" y="1383322"/>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95" name="Shape 895"/>
            <p:cNvSpPr/>
            <p:nvPr/>
          </p:nvSpPr>
          <p:spPr>
            <a:xfrm>
              <a:off x="0" y="718209"/>
              <a:ext cx="439404" cy="420374"/>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96" name="Shape 896"/>
            <p:cNvSpPr/>
            <p:nvPr/>
          </p:nvSpPr>
          <p:spPr>
            <a:xfrm>
              <a:off x="2483106" y="1383322"/>
              <a:ext cx="439405" cy="420374"/>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97" name="Shape 897"/>
            <p:cNvSpPr/>
            <p:nvPr/>
          </p:nvSpPr>
          <p:spPr>
            <a:xfrm>
              <a:off x="475742" y="394256"/>
              <a:ext cx="1975136" cy="107582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98" name="Shape 898"/>
            <p:cNvSpPr/>
            <p:nvPr/>
          </p:nvSpPr>
          <p:spPr>
            <a:xfrm>
              <a:off x="473910" y="994862"/>
              <a:ext cx="1977124" cy="5787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899" name="Shape 899"/>
            <p:cNvSpPr/>
            <p:nvPr/>
          </p:nvSpPr>
          <p:spPr>
            <a:xfrm>
              <a:off x="471633" y="1556001"/>
              <a:ext cx="1979861" cy="483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0" name="Shape 900"/>
            <p:cNvSpPr/>
            <p:nvPr/>
          </p:nvSpPr>
          <p:spPr>
            <a:xfrm flipV="1">
              <a:off x="474582" y="1661724"/>
              <a:ext cx="1975768" cy="5847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1" name="Shape 901"/>
            <p:cNvSpPr/>
            <p:nvPr/>
          </p:nvSpPr>
          <p:spPr>
            <a:xfrm>
              <a:off x="2465922" y="0"/>
              <a:ext cx="439405" cy="420374"/>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02" name="Shape 902"/>
            <p:cNvSpPr/>
            <p:nvPr/>
          </p:nvSpPr>
          <p:spPr>
            <a:xfrm>
              <a:off x="2465922" y="670181"/>
              <a:ext cx="439405" cy="420374"/>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03" name="Shape 903"/>
            <p:cNvSpPr/>
            <p:nvPr/>
          </p:nvSpPr>
          <p:spPr>
            <a:xfrm>
              <a:off x="2465922" y="2027727"/>
              <a:ext cx="439405" cy="420374"/>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04" name="Shape 904"/>
            <p:cNvSpPr/>
            <p:nvPr/>
          </p:nvSpPr>
          <p:spPr>
            <a:xfrm>
              <a:off x="480340" y="2296751"/>
              <a:ext cx="1948350"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5" name="Shape 905"/>
            <p:cNvSpPr/>
            <p:nvPr/>
          </p:nvSpPr>
          <p:spPr>
            <a:xfrm>
              <a:off x="408204" y="466275"/>
              <a:ext cx="1989171" cy="16901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6" name="Shape 906"/>
            <p:cNvSpPr/>
            <p:nvPr/>
          </p:nvSpPr>
          <p:spPr>
            <a:xfrm flipV="1">
              <a:off x="458202" y="232538"/>
              <a:ext cx="1971417" cy="6253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7" name="Shape 907"/>
            <p:cNvSpPr/>
            <p:nvPr/>
          </p:nvSpPr>
          <p:spPr>
            <a:xfrm flipV="1">
              <a:off x="463201" y="289941"/>
              <a:ext cx="1993646" cy="123084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8" name="Shape 908"/>
            <p:cNvSpPr/>
            <p:nvPr/>
          </p:nvSpPr>
          <p:spPr>
            <a:xfrm>
              <a:off x="2924532" y="947355"/>
              <a:ext cx="1426224" cy="26440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09" name="Shape 909"/>
            <p:cNvSpPr/>
            <p:nvPr/>
          </p:nvSpPr>
          <p:spPr>
            <a:xfrm>
              <a:off x="4416321" y="1054403"/>
              <a:ext cx="439404" cy="420375"/>
            </a:xfrm>
            <a:prstGeom prst="ellipse">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10" name="Shape 910"/>
            <p:cNvSpPr/>
            <p:nvPr/>
          </p:nvSpPr>
          <p:spPr>
            <a:xfrm flipV="1">
              <a:off x="2947324" y="1331328"/>
              <a:ext cx="1428173" cy="21470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1" name="Shape 911"/>
            <p:cNvSpPr/>
            <p:nvPr/>
          </p:nvSpPr>
          <p:spPr>
            <a:xfrm flipV="1">
              <a:off x="2918600" y="1397304"/>
              <a:ext cx="1488355" cy="78848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2" name="Shape 912"/>
            <p:cNvSpPr/>
            <p:nvPr/>
          </p:nvSpPr>
          <p:spPr>
            <a:xfrm>
              <a:off x="2879689" y="292196"/>
              <a:ext cx="1518764" cy="85282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3" name="Shape 913"/>
            <p:cNvSpPr/>
            <p:nvPr/>
          </p:nvSpPr>
          <p:spPr>
            <a:xfrm>
              <a:off x="4924158" y="1273463"/>
              <a:ext cx="50026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4" name="Shape 914"/>
            <p:cNvSpPr/>
            <p:nvPr/>
          </p:nvSpPr>
          <p:spPr>
            <a:xfrm flipV="1">
              <a:off x="478258" y="166847"/>
              <a:ext cx="1929158" cy="1149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5" name="Shape 915"/>
            <p:cNvSpPr/>
            <p:nvPr/>
          </p:nvSpPr>
          <p:spPr>
            <a:xfrm>
              <a:off x="476139" y="297842"/>
              <a:ext cx="1971632" cy="58873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6" name="Shape 916"/>
            <p:cNvSpPr/>
            <p:nvPr/>
          </p:nvSpPr>
          <p:spPr>
            <a:xfrm>
              <a:off x="455605" y="943771"/>
              <a:ext cx="197401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7" name="Shape 917"/>
            <p:cNvSpPr/>
            <p:nvPr/>
          </p:nvSpPr>
          <p:spPr>
            <a:xfrm>
              <a:off x="426035" y="1033707"/>
              <a:ext cx="1968659" cy="11804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8" name="Shape 918"/>
            <p:cNvSpPr/>
            <p:nvPr/>
          </p:nvSpPr>
          <p:spPr>
            <a:xfrm flipV="1">
              <a:off x="439793" y="993269"/>
              <a:ext cx="2007978" cy="5693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19" name="Shape 919"/>
            <p:cNvSpPr/>
            <p:nvPr/>
          </p:nvSpPr>
          <p:spPr>
            <a:xfrm>
              <a:off x="470812" y="1689111"/>
              <a:ext cx="1938468" cy="5105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20" name="Shape 920"/>
            <p:cNvSpPr/>
            <p:nvPr/>
          </p:nvSpPr>
          <p:spPr>
            <a:xfrm flipV="1">
              <a:off x="466855" y="1014789"/>
              <a:ext cx="1955952" cy="117053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921" name="Shape 921"/>
            <p:cNvSpPr/>
            <p:nvPr/>
          </p:nvSpPr>
          <p:spPr>
            <a:xfrm flipV="1">
              <a:off x="439024" y="364076"/>
              <a:ext cx="2036615" cy="179454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923" name="Shape 923"/>
          <p:cNvSpPr/>
          <p:nvPr/>
        </p:nvSpPr>
        <p:spPr>
          <a:xfrm rot="20580000">
            <a:off x="4458502" y="2526456"/>
            <a:ext cx="2009204" cy="715427"/>
          </a:xfrm>
          <a:prstGeom prst="rightArrow">
            <a:avLst>
              <a:gd name="adj1" fmla="val 22923"/>
              <a:gd name="adj2" fmla="val 58652"/>
            </a:avLst>
          </a:prstGeom>
          <a:solidFill>
            <a:schemeClr val="accent4">
              <a:hueOff val="384618"/>
              <a:satOff val="3869"/>
              <a:lumOff val="5802"/>
            </a:schemeClr>
          </a:solidFill>
          <a:ln w="12700">
            <a:miter lim="400000"/>
          </a:ln>
          <a:effectLst>
            <a:outerShdw sx="100000" sy="100000" kx="0" ky="0" algn="b" rotWithShape="0" blurRad="38100" dist="25400" dir="1279596">
              <a:srgbClr val="000000">
                <a:alpha val="50000"/>
              </a:srgbClr>
            </a:outerShdw>
          </a:effectLst>
        </p:spPr>
        <p:txBody>
          <a:bodyPr lIns="50800" tIns="50800" rIns="50800" bIns="50800" anchor="ctr"/>
          <a:lstStyle/>
          <a:p>
            <a:pPr>
              <a:defRPr sz="2400">
                <a:solidFill>
                  <a:srgbClr val="FFFFFF"/>
                </a:solidFill>
              </a:defRPr>
            </a:pPr>
          </a:p>
        </p:txBody>
      </p:sp>
      <p:sp>
        <p:nvSpPr>
          <p:cNvPr id="924" name="Shape 924"/>
          <p:cNvSpPr/>
          <p:nvPr/>
        </p:nvSpPr>
        <p:spPr>
          <a:xfrm>
            <a:off x="3638537" y="3487960"/>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i</a:t>
            </a:r>
          </a:p>
        </p:txBody>
      </p:sp>
      <p:sp>
        <p:nvSpPr>
          <p:cNvPr id="925" name="Shape 925"/>
          <p:cNvSpPr/>
          <p:nvPr/>
        </p:nvSpPr>
        <p:spPr>
          <a:xfrm>
            <a:off x="6889737" y="1945016"/>
            <a:ext cx="241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j</a:t>
            </a:r>
          </a:p>
        </p:txBody>
      </p:sp>
      <p:sp>
        <p:nvSpPr>
          <p:cNvPr id="926" name="Shape 926"/>
          <p:cNvSpPr/>
          <p:nvPr/>
        </p:nvSpPr>
        <p:spPr>
          <a:xfrm>
            <a:off x="476801" y="4315790"/>
            <a:ext cx="9155598" cy="4953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t>Connection </a:t>
            </a:r>
            <a:r>
              <a:rPr b="1">
                <a:latin typeface="Helvetica"/>
                <a:ea typeface="Helvetica"/>
                <a:cs typeface="Helvetica"/>
                <a:sym typeface="Helvetica"/>
              </a:rPr>
              <a:t>w</a:t>
            </a:r>
            <a:r>
              <a:rPr b="1" baseline="-5999">
                <a:latin typeface="Helvetica"/>
                <a:ea typeface="Helvetica"/>
                <a:cs typeface="Helvetica"/>
                <a:sym typeface="Helvetica"/>
              </a:rPr>
              <a:t>ij</a:t>
            </a:r>
            <a:r>
              <a:t> between input and hidden layer is updated as</a:t>
            </a:r>
          </a:p>
        </p:txBody>
      </p:sp>
      <p:pic>
        <p:nvPicPr>
          <p:cNvPr id="927" name="Screen Shot 2017-03-29 at 11.16.26 PM.png"/>
          <p:cNvPicPr>
            <a:picLocks noChangeAspect="1"/>
          </p:cNvPicPr>
          <p:nvPr/>
        </p:nvPicPr>
        <p:blipFill>
          <a:blip r:embed="rId3">
            <a:extLst/>
          </a:blip>
          <a:stretch>
            <a:fillRect/>
          </a:stretch>
        </p:blipFill>
        <p:spPr>
          <a:xfrm>
            <a:off x="23230879" y="4300785"/>
            <a:ext cx="7518401" cy="825501"/>
          </a:xfrm>
          <a:prstGeom prst="rect">
            <a:avLst/>
          </a:prstGeom>
          <a:ln w="12700">
            <a:miter lim="400000"/>
          </a:ln>
        </p:spPr>
      </p:pic>
      <p:sp>
        <p:nvSpPr>
          <p:cNvPr id="928" name="Shape 928"/>
          <p:cNvSpPr/>
          <p:nvPr/>
        </p:nvSpPr>
        <p:spPr>
          <a:xfrm>
            <a:off x="550354" y="6198328"/>
            <a:ext cx="100749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where</a:t>
            </a:r>
          </a:p>
        </p:txBody>
      </p:sp>
      <p:sp>
        <p:nvSpPr>
          <p:cNvPr id="929" name="Shape 929"/>
          <p:cNvSpPr/>
          <p:nvPr/>
        </p:nvSpPr>
        <p:spPr>
          <a:xfrm>
            <a:off x="147510" y="8080861"/>
            <a:ext cx="1270978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First determine the error for the output units. Then, back propagate this error layer by layer through the network, changing weights appropriately in each layer</a:t>
            </a:r>
          </a:p>
        </p:txBody>
      </p:sp>
      <p:sp>
        <p:nvSpPr>
          <p:cNvPr id="930" name="Shape 93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31" name="pasted-image.pdf"/>
          <p:cNvPicPr>
            <a:picLocks noChangeAspect="1"/>
          </p:cNvPicPr>
          <p:nvPr/>
        </p:nvPicPr>
        <p:blipFill>
          <a:blip r:embed="rId4">
            <a:extLst/>
          </a:blip>
          <a:stretch>
            <a:fillRect/>
          </a:stretch>
        </p:blipFill>
        <p:spPr>
          <a:xfrm>
            <a:off x="1287264" y="4749162"/>
            <a:ext cx="9814321" cy="1448198"/>
          </a:xfrm>
          <a:prstGeom prst="rect">
            <a:avLst/>
          </a:prstGeom>
          <a:ln w="12700">
            <a:miter lim="400000"/>
          </a:ln>
        </p:spPr>
      </p:pic>
      <p:pic>
        <p:nvPicPr>
          <p:cNvPr id="932" name="pasted-image.pdf"/>
          <p:cNvPicPr>
            <a:picLocks noChangeAspect="1"/>
          </p:cNvPicPr>
          <p:nvPr/>
        </p:nvPicPr>
        <p:blipFill>
          <a:blip r:embed="rId5">
            <a:extLst/>
          </a:blip>
          <a:stretch>
            <a:fillRect/>
          </a:stretch>
        </p:blipFill>
        <p:spPr>
          <a:xfrm>
            <a:off x="1799817" y="6373515"/>
            <a:ext cx="7302599" cy="153119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6" grpId="1"/>
      <p:bldP build="whole" bldLvl="1" animBg="1" rev="0" advAuto="0" spid="929" grpId="3"/>
      <p:bldP build="whole" bldLvl="1" animBg="1" rev="0" advAuto="0" spid="928"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4" name="Shape 934"/>
          <p:cNvSpPr/>
          <p:nvPr>
            <p:ph type="title"/>
          </p:nvPr>
        </p:nvSpPr>
        <p:spPr>
          <a:xfrm>
            <a:off x="952500" y="444500"/>
            <a:ext cx="11099800" cy="863849"/>
          </a:xfrm>
          <a:prstGeom prst="rect">
            <a:avLst/>
          </a:prstGeom>
        </p:spPr>
        <p:txBody>
          <a:bodyPr/>
          <a:lstStyle>
            <a:lvl1pPr defTabSz="362204">
              <a:defRPr sz="4960"/>
            </a:lvl1pPr>
          </a:lstStyle>
          <a:p>
            <a:pPr/>
            <a:r>
              <a:t>The Backpropagation Algorithm</a:t>
            </a:r>
          </a:p>
        </p:txBody>
      </p:sp>
      <p:sp>
        <p:nvSpPr>
          <p:cNvPr id="935" name="Shape 935"/>
          <p:cNvSpPr/>
          <p:nvPr/>
        </p:nvSpPr>
        <p:spPr>
          <a:xfrm>
            <a:off x="1163228" y="2006597"/>
            <a:ext cx="10876708" cy="65024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For each example in the training set, do:</a:t>
            </a:r>
          </a:p>
          <a:p>
            <a:pPr>
              <a:defRPr sz="3000"/>
            </a:pPr>
          </a:p>
          <a:p>
            <a:pPr marL="635000" indent="-635000" algn="l">
              <a:buSzPct val="100000"/>
              <a:buAutoNum type="arabicPeriod" startAt="1"/>
              <a:defRPr sz="3000"/>
            </a:pPr>
            <a:r>
              <a:t>Compute the network output for this example</a:t>
            </a:r>
          </a:p>
          <a:p>
            <a:pPr marL="635000" indent="-635000" algn="l">
              <a:buSzPct val="100000"/>
              <a:buAutoNum type="arabicPeriod" startAt="1"/>
              <a:defRPr sz="3000"/>
            </a:pPr>
            <a:r>
              <a:t>Compute the error term between he output and target values</a:t>
            </a:r>
          </a:p>
          <a:p>
            <a:pPr marL="635000" indent="-635000" algn="l">
              <a:buSzPct val="100000"/>
              <a:buAutoNum type="arabicPeriod" startAt="1"/>
              <a:defRPr sz="3000"/>
            </a:pPr>
            <a:r>
              <a:t>For each output unit </a:t>
            </a:r>
            <a:r>
              <a:rPr b="1">
                <a:latin typeface="Helvetica"/>
                <a:ea typeface="Helvetica"/>
                <a:cs typeface="Helvetica"/>
                <a:sym typeface="Helvetica"/>
              </a:rPr>
              <a:t>j</a:t>
            </a:r>
            <a:r>
              <a:t>, compute error term:</a:t>
            </a:r>
          </a:p>
          <a:p>
            <a:pPr algn="l">
              <a:defRPr sz="3000"/>
            </a:pPr>
          </a:p>
          <a:p>
            <a:pPr algn="l">
              <a:defRPr sz="3000"/>
            </a:pPr>
          </a:p>
          <a:p>
            <a:pPr algn="l">
              <a:defRPr sz="3000"/>
            </a:pPr>
            <a:r>
              <a:t>4.   For each hidden unit, compute error term</a:t>
            </a:r>
          </a:p>
          <a:p>
            <a:pPr algn="l">
              <a:defRPr sz="3000"/>
            </a:pPr>
          </a:p>
          <a:p>
            <a:pPr algn="l">
              <a:defRPr sz="3000"/>
            </a:pPr>
          </a:p>
          <a:p>
            <a:pPr algn="l">
              <a:defRPr sz="3000"/>
            </a:pPr>
          </a:p>
          <a:p>
            <a:pPr algn="l">
              <a:defRPr sz="3000"/>
            </a:pPr>
          </a:p>
          <a:p>
            <a:pPr algn="l">
              <a:defRPr sz="3000"/>
            </a:pPr>
            <a:r>
              <a:t>5.   Update weights by </a:t>
            </a:r>
          </a:p>
        </p:txBody>
      </p:sp>
      <p:pic>
        <p:nvPicPr>
          <p:cNvPr id="936" name="Screen Shot 2017-03-30 at 12.48.57 AM.png"/>
          <p:cNvPicPr>
            <a:picLocks noChangeAspect="1"/>
          </p:cNvPicPr>
          <p:nvPr/>
        </p:nvPicPr>
        <p:blipFill>
          <a:blip r:embed="rId2">
            <a:extLst/>
          </a:blip>
          <a:stretch>
            <a:fillRect/>
          </a:stretch>
        </p:blipFill>
        <p:spPr>
          <a:xfrm>
            <a:off x="4126794" y="4902200"/>
            <a:ext cx="4751212" cy="711200"/>
          </a:xfrm>
          <a:prstGeom prst="rect">
            <a:avLst/>
          </a:prstGeom>
          <a:ln w="12700">
            <a:miter lim="400000"/>
          </a:ln>
        </p:spPr>
      </p:pic>
      <p:pic>
        <p:nvPicPr>
          <p:cNvPr id="937" name="Screen Shot 2017-03-30 at 12.53.03 AM.png"/>
          <p:cNvPicPr>
            <a:picLocks noChangeAspect="1"/>
          </p:cNvPicPr>
          <p:nvPr/>
        </p:nvPicPr>
        <p:blipFill>
          <a:blip r:embed="rId3">
            <a:extLst/>
          </a:blip>
          <a:stretch>
            <a:fillRect/>
          </a:stretch>
        </p:blipFill>
        <p:spPr>
          <a:xfrm>
            <a:off x="5261731" y="7874704"/>
            <a:ext cx="2679701" cy="711201"/>
          </a:xfrm>
          <a:prstGeom prst="rect">
            <a:avLst/>
          </a:prstGeom>
          <a:ln w="12700">
            <a:miter lim="400000"/>
          </a:ln>
        </p:spPr>
      </p:pic>
      <p:sp>
        <p:nvSpPr>
          <p:cNvPr id="938" name="Shape 938"/>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39" name="pasted-image.pdf"/>
          <p:cNvPicPr>
            <a:picLocks noChangeAspect="1"/>
          </p:cNvPicPr>
          <p:nvPr/>
        </p:nvPicPr>
        <p:blipFill>
          <a:blip r:embed="rId4">
            <a:extLst/>
          </a:blip>
          <a:stretch>
            <a:fillRect/>
          </a:stretch>
        </p:blipFill>
        <p:spPr>
          <a:xfrm>
            <a:off x="2358617" y="6208415"/>
            <a:ext cx="7302599" cy="153119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1" name="Shape 941"/>
          <p:cNvSpPr/>
          <p:nvPr>
            <p:ph type="title"/>
          </p:nvPr>
        </p:nvSpPr>
        <p:spPr>
          <a:xfrm>
            <a:off x="952500" y="444500"/>
            <a:ext cx="11099800" cy="1016006"/>
          </a:xfrm>
          <a:prstGeom prst="rect">
            <a:avLst/>
          </a:prstGeom>
        </p:spPr>
        <p:txBody>
          <a:bodyPr/>
          <a:lstStyle>
            <a:lvl1pPr defTabSz="438150">
              <a:defRPr sz="6000"/>
            </a:lvl1pPr>
          </a:lstStyle>
          <a:p>
            <a:pPr/>
            <a:r>
              <a:t>A few small things</a:t>
            </a:r>
          </a:p>
        </p:txBody>
      </p:sp>
      <p:sp>
        <p:nvSpPr>
          <p:cNvPr id="942" name="Shape 942"/>
          <p:cNvSpPr/>
          <p:nvPr/>
        </p:nvSpPr>
        <p:spPr>
          <a:xfrm>
            <a:off x="216281" y="2385014"/>
            <a:ext cx="12572239" cy="10160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We computed gradient for a single example. So, you can directly use it if you perform </a:t>
            </a:r>
            <a:r>
              <a:rPr b="1">
                <a:latin typeface="Helvetica"/>
                <a:ea typeface="Helvetica"/>
                <a:cs typeface="Helvetica"/>
                <a:sym typeface="Helvetica"/>
              </a:rPr>
              <a:t>stochastic gradient descent</a:t>
            </a:r>
          </a:p>
        </p:txBody>
      </p:sp>
      <p:sp>
        <p:nvSpPr>
          <p:cNvPr id="943" name="Shape 943"/>
          <p:cNvSpPr/>
          <p:nvPr/>
        </p:nvSpPr>
        <p:spPr>
          <a:xfrm>
            <a:off x="826833" y="4395106"/>
            <a:ext cx="1135113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Do you know how to convert this information to gradient descent ?</a:t>
            </a:r>
          </a:p>
        </p:txBody>
      </p:sp>
      <p:sp>
        <p:nvSpPr>
          <p:cNvPr id="944" name="Shape 944"/>
          <p:cNvSpPr/>
          <p:nvPr/>
        </p:nvSpPr>
        <p:spPr>
          <a:xfrm>
            <a:off x="184467" y="7522794"/>
            <a:ext cx="1263586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Usually, for neural networks, people use stochastic gradient descent with mini-batches (and not with one example at a time)</a:t>
            </a:r>
          </a:p>
        </p:txBody>
      </p:sp>
      <p:sp>
        <p:nvSpPr>
          <p:cNvPr id="945" name="Shape 945"/>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46" name="Shape 946"/>
          <p:cNvSpPr/>
          <p:nvPr/>
        </p:nvSpPr>
        <p:spPr>
          <a:xfrm>
            <a:off x="424116" y="5730347"/>
            <a:ext cx="12156568" cy="10160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We only showed updated for connection weights. Do you know how to derive updates for the thresholds </a:t>
            </a:r>
            <a:r>
              <a:rPr b="1">
                <a:latin typeface="Helvetica"/>
                <a:ea typeface="Helvetica"/>
                <a:cs typeface="Helvetica"/>
                <a:sym typeface="Helvetica"/>
              </a:rPr>
              <a:t>T </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4" grpId="4"/>
      <p:bldP build="whole" bldLvl="1" animBg="1" rev="0" advAuto="0" spid="942" grpId="1"/>
      <p:bldP build="whole" bldLvl="1" animBg="1" rev="0" advAuto="0" spid="943" grpId="2"/>
      <p:bldP build="whole" bldLvl="1" animBg="1" rev="0" advAuto="0" spid="946" grpId="3"/>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8" name="Shape 948"/>
          <p:cNvSpPr/>
          <p:nvPr>
            <p:ph type="title"/>
          </p:nvPr>
        </p:nvSpPr>
        <p:spPr>
          <a:xfrm>
            <a:off x="952500" y="444500"/>
            <a:ext cx="11099800" cy="1315889"/>
          </a:xfrm>
          <a:prstGeom prst="rect">
            <a:avLst/>
          </a:prstGeom>
        </p:spPr>
        <p:txBody>
          <a:bodyPr/>
          <a:lstStyle/>
          <a:p>
            <a:pPr/>
            <a:r>
              <a:t>Alternatives</a:t>
            </a:r>
          </a:p>
        </p:txBody>
      </p:sp>
      <p:sp>
        <p:nvSpPr>
          <p:cNvPr id="949" name="Shape 949"/>
          <p:cNvSpPr/>
          <p:nvPr/>
        </p:nvSpPr>
        <p:spPr>
          <a:xfrm>
            <a:off x="790447" y="2540000"/>
            <a:ext cx="1142390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You already saw that you can use a lot of other activation functions</a:t>
            </a:r>
          </a:p>
        </p:txBody>
      </p:sp>
      <p:sp>
        <p:nvSpPr>
          <p:cNvPr id="950" name="Shape 950"/>
          <p:cNvSpPr/>
          <p:nvPr/>
        </p:nvSpPr>
        <p:spPr>
          <a:xfrm>
            <a:off x="499419" y="3467099"/>
            <a:ext cx="12005962"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You can also use any loss function. The example you saw uses squared loss</a:t>
            </a:r>
          </a:p>
        </p:txBody>
      </p:sp>
      <p:sp>
        <p:nvSpPr>
          <p:cNvPr id="951" name="Shape 951"/>
          <p:cNvSpPr/>
          <p:nvPr/>
        </p:nvSpPr>
        <p:spPr>
          <a:xfrm>
            <a:off x="582993" y="4775199"/>
            <a:ext cx="11838814"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Squared loss is actually not that good for neural nets, due to training slowdown.</a:t>
            </a:r>
          </a:p>
        </p:txBody>
      </p:sp>
      <p:sp>
        <p:nvSpPr>
          <p:cNvPr id="952" name="Shape 952"/>
          <p:cNvSpPr/>
          <p:nvPr/>
        </p:nvSpPr>
        <p:spPr>
          <a:xfrm>
            <a:off x="1109926" y="6337297"/>
            <a:ext cx="6720948" cy="5588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A better loss function is </a:t>
            </a:r>
            <a:r>
              <a:rPr b="1">
                <a:latin typeface="Helvetica"/>
                <a:ea typeface="Helvetica"/>
                <a:cs typeface="Helvetica"/>
                <a:sym typeface="Helvetica"/>
              </a:rPr>
              <a:t>cross entropy</a:t>
            </a:r>
          </a:p>
        </p:txBody>
      </p:sp>
      <p:pic>
        <p:nvPicPr>
          <p:cNvPr id="953" name="pasted-image.pdf"/>
          <p:cNvPicPr>
            <a:picLocks noChangeAspect="1"/>
          </p:cNvPicPr>
          <p:nvPr/>
        </p:nvPicPr>
        <p:blipFill>
          <a:blip r:embed="rId2">
            <a:extLst/>
          </a:blip>
          <a:stretch>
            <a:fillRect/>
          </a:stretch>
        </p:blipFill>
        <p:spPr>
          <a:xfrm>
            <a:off x="1790700" y="7176963"/>
            <a:ext cx="9423400" cy="1016001"/>
          </a:xfrm>
          <a:prstGeom prst="rect">
            <a:avLst/>
          </a:prstGeom>
          <a:ln w="12700">
            <a:miter lim="400000"/>
          </a:ln>
        </p:spPr>
      </p:pic>
      <p:sp>
        <p:nvSpPr>
          <p:cNvPr id="954" name="Shape 954"/>
          <p:cNvSpPr/>
          <p:nvPr/>
        </p:nvSpPr>
        <p:spPr>
          <a:xfrm>
            <a:off x="1952879" y="8641061"/>
            <a:ext cx="909904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Exercise : Try to compute its back propagation terms</a:t>
            </a:r>
          </a:p>
        </p:txBody>
      </p:sp>
      <p:sp>
        <p:nvSpPr>
          <p:cNvPr id="955" name="Shape 955"/>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0" grpId="2"/>
      <p:bldP build="whole" bldLvl="1" animBg="1" rev="0" advAuto="0" spid="949" grpId="1"/>
      <p:bldP build="whole" bldLvl="1" animBg="1" rev="0" advAuto="0" spid="953" grpId="5"/>
      <p:bldP build="whole" bldLvl="1" animBg="1" rev="0" advAuto="0" spid="951" grpId="3"/>
      <p:bldP build="whole" bldLvl="1" animBg="1" rev="0" advAuto="0" spid="952" grpId="4"/>
      <p:bldP build="whole" bldLvl="1" animBg="1" rev="0" advAuto="0" spid="954" grpId="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952500" y="444500"/>
            <a:ext cx="11099800" cy="1177231"/>
          </a:xfrm>
          <a:prstGeom prst="rect">
            <a:avLst/>
          </a:prstGeom>
        </p:spPr>
        <p:txBody>
          <a:bodyPr/>
          <a:lstStyle>
            <a:lvl1pPr defTabSz="519937">
              <a:defRPr sz="7119"/>
            </a:lvl1pPr>
          </a:lstStyle>
          <a:p>
            <a:pPr/>
            <a:r>
              <a:t>Administrative</a:t>
            </a:r>
          </a:p>
        </p:txBody>
      </p:sp>
      <p:sp>
        <p:nvSpPr>
          <p:cNvPr id="128" name="Shape 128"/>
          <p:cNvSpPr/>
          <p:nvPr/>
        </p:nvSpPr>
        <p:spPr>
          <a:xfrm>
            <a:off x="1619939" y="2792065"/>
            <a:ext cx="976492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Midterms were shown yesterday, and will be shown tomorrow</a:t>
            </a:r>
          </a:p>
        </p:txBody>
      </p:sp>
      <p:sp>
        <p:nvSpPr>
          <p:cNvPr id="129" name="Shape 129"/>
          <p:cNvSpPr/>
          <p:nvPr/>
        </p:nvSpPr>
        <p:spPr>
          <a:xfrm>
            <a:off x="1619939" y="5448300"/>
            <a:ext cx="976492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Once you leave with your midterms, we don’t take any regrade requests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7" name="Shape 957"/>
          <p:cNvSpPr/>
          <p:nvPr>
            <p:ph type="title"/>
          </p:nvPr>
        </p:nvSpPr>
        <p:spPr>
          <a:xfrm>
            <a:off x="952500" y="444500"/>
            <a:ext cx="11099800" cy="896194"/>
          </a:xfrm>
          <a:prstGeom prst="rect">
            <a:avLst/>
          </a:prstGeom>
        </p:spPr>
        <p:txBody>
          <a:bodyPr/>
          <a:lstStyle>
            <a:lvl1pPr defTabSz="379729">
              <a:defRPr sz="5200"/>
            </a:lvl1pPr>
          </a:lstStyle>
          <a:p>
            <a:pPr/>
            <a:r>
              <a:t>More Hidden Layers</a:t>
            </a:r>
          </a:p>
        </p:txBody>
      </p:sp>
      <p:pic>
        <p:nvPicPr>
          <p:cNvPr id="958" name="Screen Shot 2017-03-30 at 12.40.18 AM.png"/>
          <p:cNvPicPr>
            <a:picLocks noChangeAspect="1"/>
          </p:cNvPicPr>
          <p:nvPr/>
        </p:nvPicPr>
        <p:blipFill>
          <a:blip r:embed="rId2">
            <a:extLst/>
          </a:blip>
          <a:stretch>
            <a:fillRect/>
          </a:stretch>
        </p:blipFill>
        <p:spPr>
          <a:xfrm>
            <a:off x="2307679" y="2473076"/>
            <a:ext cx="8128001" cy="5029201"/>
          </a:xfrm>
          <a:prstGeom prst="rect">
            <a:avLst/>
          </a:prstGeom>
          <a:ln w="12700">
            <a:miter lim="400000"/>
          </a:ln>
        </p:spPr>
      </p:pic>
      <p:sp>
        <p:nvSpPr>
          <p:cNvPr id="959" name="Shape 959"/>
          <p:cNvSpPr/>
          <p:nvPr/>
        </p:nvSpPr>
        <p:spPr>
          <a:xfrm>
            <a:off x="2181148" y="7931150"/>
            <a:ext cx="9277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Same algorithm holds for more hidden layers</a:t>
            </a:r>
          </a:p>
        </p:txBody>
      </p:sp>
      <p:sp>
        <p:nvSpPr>
          <p:cNvPr id="960" name="Shape 96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2" name="Shape 962"/>
          <p:cNvSpPr/>
          <p:nvPr>
            <p:ph type="title"/>
          </p:nvPr>
        </p:nvSpPr>
        <p:spPr>
          <a:xfrm>
            <a:off x="952500" y="444500"/>
            <a:ext cx="11099800" cy="1061393"/>
          </a:xfrm>
          <a:prstGeom prst="rect">
            <a:avLst/>
          </a:prstGeom>
        </p:spPr>
        <p:txBody>
          <a:bodyPr/>
          <a:lstStyle>
            <a:lvl1pPr defTabSz="455675">
              <a:defRPr sz="6240"/>
            </a:lvl1pPr>
          </a:lstStyle>
          <a:p>
            <a:pPr/>
            <a:r>
              <a:t>Deep Learning Libraries</a:t>
            </a:r>
          </a:p>
        </p:txBody>
      </p:sp>
      <p:sp>
        <p:nvSpPr>
          <p:cNvPr id="963" name="Shape 963"/>
          <p:cNvSpPr/>
          <p:nvPr/>
        </p:nvSpPr>
        <p:spPr>
          <a:xfrm>
            <a:off x="2008378" y="2279649"/>
            <a:ext cx="2409445" cy="501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Tensorflow</a:t>
            </a:r>
          </a:p>
          <a:p>
            <a:pPr/>
            <a:r>
              <a:t>  </a:t>
            </a:r>
          </a:p>
          <a:p>
            <a:pPr/>
            <a:r>
              <a:t>Torch</a:t>
            </a:r>
          </a:p>
          <a:p>
            <a:pPr/>
          </a:p>
          <a:p>
            <a:pPr/>
            <a:r>
              <a:t>Theano</a:t>
            </a:r>
          </a:p>
          <a:p>
            <a:pPr/>
          </a:p>
          <a:p>
            <a:pPr/>
            <a:r>
              <a:t>Pytorch</a:t>
            </a:r>
          </a:p>
          <a:p>
            <a:pPr/>
          </a:p>
          <a:p>
            <a:pPr/>
            <a:r>
              <a:t>Dynet</a:t>
            </a:r>
          </a:p>
        </p:txBody>
      </p:sp>
      <p:sp>
        <p:nvSpPr>
          <p:cNvPr id="964" name="Shape 964"/>
          <p:cNvSpPr/>
          <p:nvPr/>
        </p:nvSpPr>
        <p:spPr>
          <a:xfrm>
            <a:off x="5971645" y="3822700"/>
            <a:ext cx="5764578"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They allow automatic </a:t>
            </a:r>
          </a:p>
          <a:p>
            <a:pPr>
              <a:defRPr sz="3000"/>
            </a:pPr>
            <a:r>
              <a:t>differentiation. You can just </a:t>
            </a:r>
          </a:p>
          <a:p>
            <a:pPr>
              <a:defRPr sz="3000"/>
            </a:pPr>
            <a:r>
              <a:t>write the network, get the gradients for free.</a:t>
            </a:r>
          </a:p>
        </p:txBody>
      </p:sp>
      <p:sp>
        <p:nvSpPr>
          <p:cNvPr id="965" name="Shape 965"/>
          <p:cNvSpPr/>
          <p:nvPr/>
        </p:nvSpPr>
        <p:spPr>
          <a:xfrm>
            <a:off x="3362403" y="8069903"/>
            <a:ext cx="6279993"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Lets look at </a:t>
            </a:r>
            <a:r>
              <a:rPr b="1">
                <a:latin typeface="Helvetica"/>
                <a:ea typeface="Helvetica"/>
                <a:cs typeface="Helvetica"/>
                <a:sym typeface="Helvetica"/>
              </a:rPr>
              <a:t>Tensorflow</a:t>
            </a:r>
            <a:r>
              <a:t> demo</a:t>
            </a:r>
          </a:p>
        </p:txBody>
      </p:sp>
      <p:sp>
        <p:nvSpPr>
          <p:cNvPr id="966" name="Shape 966"/>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5" grpId="3"/>
      <p:bldP build="whole" bldLvl="1" animBg="1" rev="0" advAuto="0" spid="963" grpId="1"/>
      <p:bldP build="whole" bldLvl="1" animBg="1" rev="0" advAuto="0" spid="964" grpId="2"/>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8" name="Shape 968"/>
          <p:cNvSpPr/>
          <p:nvPr>
            <p:ph type="title"/>
          </p:nvPr>
        </p:nvSpPr>
        <p:spPr>
          <a:xfrm>
            <a:off x="952500" y="444500"/>
            <a:ext cx="11099800" cy="1004193"/>
          </a:xfrm>
          <a:prstGeom prst="rect">
            <a:avLst/>
          </a:prstGeom>
        </p:spPr>
        <p:txBody>
          <a:bodyPr/>
          <a:lstStyle>
            <a:lvl1pPr defTabSz="426466">
              <a:defRPr sz="5840"/>
            </a:lvl1pPr>
          </a:lstStyle>
          <a:p>
            <a:pPr/>
            <a:r>
              <a:t>Comments on Training</a:t>
            </a:r>
          </a:p>
        </p:txBody>
      </p:sp>
      <p:sp>
        <p:nvSpPr>
          <p:cNvPr id="969" name="Shape 969"/>
          <p:cNvSpPr/>
          <p:nvPr/>
        </p:nvSpPr>
        <p:spPr>
          <a:xfrm>
            <a:off x="1117600" y="2082799"/>
            <a:ext cx="11099800" cy="558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buSzPct val="75000"/>
              <a:buChar char="•"/>
              <a:defRPr sz="3000"/>
            </a:pPr>
            <a:r>
              <a:t>No guarantee of convergence, may oscillate or reach a local minima</a:t>
            </a:r>
          </a:p>
          <a:p>
            <a:pPr algn="l">
              <a:defRPr sz="3000"/>
            </a:pPr>
          </a:p>
          <a:p>
            <a:pPr marL="444500" indent="-444500" algn="l">
              <a:buSzPct val="75000"/>
              <a:buChar char="•"/>
              <a:defRPr sz="3000"/>
            </a:pPr>
            <a:r>
              <a:t>In practice, many large networks can be trained on large amounts of data for realistic problems</a:t>
            </a:r>
          </a:p>
          <a:p>
            <a:pPr algn="l">
              <a:defRPr sz="3000"/>
            </a:pPr>
          </a:p>
          <a:p>
            <a:pPr marL="444500" indent="-444500" algn="l">
              <a:buSzPct val="75000"/>
              <a:buChar char="•"/>
              <a:defRPr sz="3000"/>
            </a:pPr>
            <a:r>
              <a:t>Termination criteria : Number of epochs; Threshold on training set error; No decrease in error; Increase error on a validation set</a:t>
            </a:r>
          </a:p>
          <a:p>
            <a:pPr algn="l">
              <a:defRPr sz="3000"/>
            </a:pPr>
            <a:r>
              <a:t> </a:t>
            </a:r>
          </a:p>
          <a:p>
            <a:pPr marL="444500" indent="-444500" algn="l">
              <a:buSzPct val="75000"/>
              <a:buChar char="•"/>
              <a:defRPr sz="3000"/>
            </a:pPr>
            <a:r>
              <a:t>To avoid local minima : several trials with different random initial weights with majority or voting techniques</a:t>
            </a:r>
          </a:p>
        </p:txBody>
      </p:sp>
      <p:sp>
        <p:nvSpPr>
          <p:cNvPr id="970" name="Shape 97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9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9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96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96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96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96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2" name="Shape 972"/>
          <p:cNvSpPr/>
          <p:nvPr>
            <p:ph type="title"/>
          </p:nvPr>
        </p:nvSpPr>
        <p:spPr>
          <a:xfrm>
            <a:off x="952500" y="444500"/>
            <a:ext cx="11099800" cy="1004193"/>
          </a:xfrm>
          <a:prstGeom prst="rect">
            <a:avLst/>
          </a:prstGeom>
        </p:spPr>
        <p:txBody>
          <a:bodyPr/>
          <a:lstStyle>
            <a:lvl1pPr defTabSz="426466">
              <a:defRPr sz="5840"/>
            </a:lvl1pPr>
          </a:lstStyle>
          <a:p>
            <a:pPr/>
            <a:r>
              <a:t>Over-fitting Prevention</a:t>
            </a:r>
          </a:p>
        </p:txBody>
      </p:sp>
      <p:sp>
        <p:nvSpPr>
          <p:cNvPr id="973" name="Shape 973"/>
          <p:cNvSpPr/>
          <p:nvPr/>
        </p:nvSpPr>
        <p:spPr>
          <a:xfrm>
            <a:off x="952500" y="1650999"/>
            <a:ext cx="11099801" cy="695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buSzPct val="75000"/>
              <a:buChar char="•"/>
              <a:defRPr sz="3000"/>
            </a:pPr>
            <a:r>
              <a:t>Running too many epochs may over-train the network and result in overfitting.</a:t>
            </a:r>
          </a:p>
          <a:p>
            <a:pPr algn="l">
              <a:defRPr sz="3000"/>
            </a:pPr>
          </a:p>
          <a:p>
            <a:pPr marL="444500" indent="-444500" algn="l">
              <a:buSzPct val="75000"/>
              <a:buChar char="•"/>
              <a:defRPr sz="3000"/>
            </a:pPr>
            <a:r>
              <a:t>Keep a held out validation set and test accuracy after each epoch, maintain weights for the best performing network on the validation set, and return it when performance decreases significantly beyond that.</a:t>
            </a:r>
          </a:p>
          <a:p>
            <a:pPr algn="l">
              <a:defRPr sz="3000"/>
            </a:pPr>
          </a:p>
          <a:p>
            <a:pPr marL="370416" indent="-370416" algn="l">
              <a:buSzPct val="75000"/>
              <a:buChar char="•"/>
              <a:defRPr sz="3000"/>
            </a:pPr>
            <a:r>
              <a:t>Too few hidden units can prevent the data from adequately fitting the data, too many hidden units lead to overfitting. You can tune to get the best number of hidden units for your task.</a:t>
            </a:r>
          </a:p>
          <a:p>
            <a:pPr algn="l">
              <a:defRPr sz="3000"/>
            </a:pPr>
          </a:p>
          <a:p>
            <a:pPr marL="370416" indent="-370416" algn="l">
              <a:buSzPct val="75000"/>
              <a:buChar char="•"/>
              <a:defRPr sz="3000"/>
            </a:pPr>
            <a:r>
              <a:t>Another approach to prevent overfitting : Change error function to include a term for the sum of squares of the weights in the network.</a:t>
            </a:r>
          </a:p>
        </p:txBody>
      </p:sp>
      <p:sp>
        <p:nvSpPr>
          <p:cNvPr id="974" name="Shape 974"/>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9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9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9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9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9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97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3"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6" name="Shape 976"/>
          <p:cNvSpPr/>
          <p:nvPr>
            <p:ph type="title"/>
          </p:nvPr>
        </p:nvSpPr>
        <p:spPr>
          <a:xfrm>
            <a:off x="952500" y="444500"/>
            <a:ext cx="11099800" cy="1108472"/>
          </a:xfrm>
          <a:prstGeom prst="rect">
            <a:avLst/>
          </a:prstGeom>
        </p:spPr>
        <p:txBody>
          <a:bodyPr/>
          <a:lstStyle>
            <a:lvl1pPr defTabSz="484886">
              <a:defRPr sz="6640"/>
            </a:lvl1pPr>
          </a:lstStyle>
          <a:p>
            <a:pPr/>
            <a:r>
              <a:t>Dropout Training</a:t>
            </a:r>
          </a:p>
        </p:txBody>
      </p:sp>
      <p:sp>
        <p:nvSpPr>
          <p:cNvPr id="977" name="Shape 977"/>
          <p:cNvSpPr/>
          <p:nvPr/>
        </p:nvSpPr>
        <p:spPr>
          <a:xfrm>
            <a:off x="1363408" y="2235200"/>
            <a:ext cx="527418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Proposed by Hinton et al 2012</a:t>
            </a:r>
          </a:p>
        </p:txBody>
      </p:sp>
      <p:pic>
        <p:nvPicPr>
          <p:cNvPr id="978" name="Screen Shot 2017-03-30 at 1.15.14 AM.png"/>
          <p:cNvPicPr>
            <a:picLocks noChangeAspect="1"/>
          </p:cNvPicPr>
          <p:nvPr/>
        </p:nvPicPr>
        <p:blipFill>
          <a:blip r:embed="rId2">
            <a:extLst/>
          </a:blip>
          <a:stretch>
            <a:fillRect/>
          </a:stretch>
        </p:blipFill>
        <p:spPr>
          <a:xfrm>
            <a:off x="3713344" y="2928342"/>
            <a:ext cx="5578112" cy="4164162"/>
          </a:xfrm>
          <a:prstGeom prst="rect">
            <a:avLst/>
          </a:prstGeom>
          <a:ln w="12700">
            <a:miter lim="400000"/>
          </a:ln>
        </p:spPr>
      </p:pic>
      <p:sp>
        <p:nvSpPr>
          <p:cNvPr id="979" name="Shape 979"/>
          <p:cNvSpPr/>
          <p:nvPr/>
        </p:nvSpPr>
        <p:spPr>
          <a:xfrm>
            <a:off x="1664506" y="7721597"/>
            <a:ext cx="9675788" cy="1016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Each time, decide on whether to delete a hidden unit with some probability </a:t>
            </a:r>
            <a:r>
              <a:rPr b="1">
                <a:latin typeface="Helvetica"/>
                <a:ea typeface="Helvetica"/>
                <a:cs typeface="Helvetica"/>
                <a:sym typeface="Helvetica"/>
              </a:rPr>
              <a:t>p</a:t>
            </a:r>
          </a:p>
        </p:txBody>
      </p:sp>
      <p:sp>
        <p:nvSpPr>
          <p:cNvPr id="980" name="Shape 98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7" grpId="1"/>
      <p:bldP build="whole" bldLvl="1" animBg="1" rev="0" advAuto="0" spid="978" grpId="2"/>
      <p:bldP build="whole" bldLvl="1" animBg="1" rev="0" advAuto="0" spid="979" grpId="3"/>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2" name="pasted-image.pdf"/>
          <p:cNvPicPr>
            <a:picLocks noChangeAspect="1"/>
          </p:cNvPicPr>
          <p:nvPr/>
        </p:nvPicPr>
        <p:blipFill>
          <a:blip r:embed="rId2">
            <a:extLst/>
          </a:blip>
          <a:stretch>
            <a:fillRect/>
          </a:stretch>
        </p:blipFill>
        <p:spPr>
          <a:xfrm>
            <a:off x="3378200" y="2393950"/>
            <a:ext cx="6516152" cy="4538543"/>
          </a:xfrm>
          <a:prstGeom prst="rect">
            <a:avLst/>
          </a:prstGeom>
          <a:ln w="12700">
            <a:miter lim="400000"/>
          </a:ln>
        </p:spPr>
      </p:pic>
      <p:sp>
        <p:nvSpPr>
          <p:cNvPr id="983" name="Shape 983"/>
          <p:cNvSpPr/>
          <p:nvPr/>
        </p:nvSpPr>
        <p:spPr>
          <a:xfrm>
            <a:off x="952500" y="444500"/>
            <a:ext cx="11099800" cy="11084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84886">
              <a:defRPr sz="6640"/>
            </a:lvl1pPr>
          </a:lstStyle>
          <a:p>
            <a:pPr/>
            <a:r>
              <a:t>Dropout Training</a:t>
            </a:r>
          </a:p>
        </p:txBody>
      </p:sp>
      <p:sp>
        <p:nvSpPr>
          <p:cNvPr id="984" name="Shape 984"/>
          <p:cNvSpPr/>
          <p:nvPr/>
        </p:nvSpPr>
        <p:spPr>
          <a:xfrm>
            <a:off x="858723" y="7626350"/>
            <a:ext cx="112873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Dropout of 50% of hidden units, and 20% of input units</a:t>
            </a:r>
          </a:p>
        </p:txBody>
      </p:sp>
      <p:sp>
        <p:nvSpPr>
          <p:cNvPr id="985" name="Shape 985"/>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2" grpId="1"/>
      <p:bldP build="whole" bldLvl="1" animBg="1" rev="0" advAuto="0" spid="984" grpId="2"/>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7" name="Shape 987"/>
          <p:cNvSpPr/>
          <p:nvPr>
            <p:ph type="title"/>
          </p:nvPr>
        </p:nvSpPr>
        <p:spPr>
          <a:prstGeom prst="rect">
            <a:avLst/>
          </a:prstGeom>
        </p:spPr>
        <p:txBody>
          <a:bodyPr/>
          <a:lstStyle/>
          <a:p>
            <a:pPr/>
            <a:r>
              <a:t>Story Time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9" name="Shape 989"/>
          <p:cNvSpPr/>
          <p:nvPr>
            <p:ph type="title"/>
          </p:nvPr>
        </p:nvSpPr>
        <p:spPr>
          <a:xfrm>
            <a:off x="952500" y="444500"/>
            <a:ext cx="11099800" cy="1220342"/>
          </a:xfrm>
          <a:prstGeom prst="rect">
            <a:avLst/>
          </a:prstGeom>
        </p:spPr>
        <p:txBody>
          <a:bodyPr/>
          <a:lstStyle>
            <a:lvl1pPr defTabSz="531622">
              <a:defRPr sz="7280"/>
            </a:lvl1pPr>
          </a:lstStyle>
          <a:p>
            <a:pPr/>
            <a:r>
              <a:t>Some History</a:t>
            </a:r>
          </a:p>
        </p:txBody>
      </p:sp>
      <p:sp>
        <p:nvSpPr>
          <p:cNvPr id="990" name="Shape 990"/>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91" name="Shape 991"/>
          <p:cNvSpPr/>
          <p:nvPr/>
        </p:nvSpPr>
        <p:spPr>
          <a:xfrm>
            <a:off x="1142237" y="2209800"/>
            <a:ext cx="101361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Inspired by biological systems, but don’t take this seriously</a:t>
            </a:r>
          </a:p>
        </p:txBody>
      </p:sp>
      <p:sp>
        <p:nvSpPr>
          <p:cNvPr id="992" name="Shape 992"/>
          <p:cNvSpPr/>
          <p:nvPr/>
        </p:nvSpPr>
        <p:spPr>
          <a:xfrm>
            <a:off x="1098055" y="3096416"/>
            <a:ext cx="10808689" cy="13335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2800"/>
            </a:pPr>
            <a:r>
              <a:rPr b="1">
                <a:latin typeface="Helvetica"/>
                <a:ea typeface="Helvetica"/>
                <a:cs typeface="Helvetica"/>
                <a:sym typeface="Helvetica"/>
              </a:rPr>
              <a:t>Computation :</a:t>
            </a:r>
            <a:r>
              <a:t> </a:t>
            </a:r>
            <a:r>
              <a:rPr>
                <a:solidFill>
                  <a:srgbClr val="0433FF"/>
                </a:solidFill>
              </a:rPr>
              <a:t>McCollough and Pitts (1943)</a:t>
            </a:r>
            <a:r>
              <a:t> showed how linear threshold units can be used to compute logical functions </a:t>
            </a:r>
          </a:p>
        </p:txBody>
      </p:sp>
      <p:sp>
        <p:nvSpPr>
          <p:cNvPr id="993" name="Shape 993"/>
          <p:cNvSpPr/>
          <p:nvPr/>
        </p:nvSpPr>
        <p:spPr>
          <a:xfrm>
            <a:off x="1117600" y="4567237"/>
            <a:ext cx="2683024"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b="1" sz="2800">
                <a:latin typeface="Helvetica"/>
                <a:ea typeface="Helvetica"/>
                <a:cs typeface="Helvetica"/>
                <a:sym typeface="Helvetica"/>
              </a:defRPr>
            </a:lvl1pPr>
          </a:lstStyle>
          <a:p>
            <a:pPr/>
            <a:r>
              <a:t>Learning Rules</a:t>
            </a:r>
          </a:p>
        </p:txBody>
      </p:sp>
      <p:sp>
        <p:nvSpPr>
          <p:cNvPr id="994" name="Shape 994"/>
          <p:cNvSpPr/>
          <p:nvPr/>
        </p:nvSpPr>
        <p:spPr>
          <a:xfrm>
            <a:off x="1189112" y="5086748"/>
            <a:ext cx="10296277"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2800"/>
            </a:pPr>
            <a:r>
              <a:rPr>
                <a:solidFill>
                  <a:srgbClr val="0433FF"/>
                </a:solidFill>
              </a:rPr>
              <a:t>Hebb (1949)</a:t>
            </a:r>
            <a:r>
              <a:t> suggested that if two units are both active (firing) then the weights between them should increase.</a:t>
            </a:r>
          </a:p>
        </p:txBody>
      </p:sp>
      <p:sp>
        <p:nvSpPr>
          <p:cNvPr id="995" name="Shape 995"/>
          <p:cNvSpPr/>
          <p:nvPr/>
        </p:nvSpPr>
        <p:spPr>
          <a:xfrm>
            <a:off x="1189112" y="6315075"/>
            <a:ext cx="10296277"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2800"/>
            </a:pPr>
            <a:r>
              <a:rPr>
                <a:solidFill>
                  <a:schemeClr val="accent1">
                    <a:hueOff val="47394"/>
                    <a:satOff val="-25753"/>
                    <a:lumOff val="-7544"/>
                  </a:schemeClr>
                </a:solidFill>
              </a:rPr>
              <a:t>Rosenblatt (1959)</a:t>
            </a:r>
            <a:r>
              <a:rPr>
                <a:solidFill>
                  <a:schemeClr val="accent1"/>
                </a:solidFill>
              </a:rPr>
              <a:t> </a:t>
            </a:r>
            <a:r>
              <a:t>suggested that when a target output value is provided for a single neuron with fixed input, it can incrementally change weights and learn to produce the output using the Perceptron learning rule..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3" grpId="3"/>
      <p:bldP build="whole" bldLvl="1" animBg="1" rev="0" advAuto="0" spid="991" grpId="1"/>
      <p:bldP build="whole" bldLvl="1" animBg="1" rev="0" advAuto="0" spid="992" grpId="2"/>
      <p:bldP build="whole" bldLvl="1" animBg="1" rev="0" advAuto="0" spid="994" grpId="4"/>
      <p:bldP build="whole" bldLvl="1" animBg="1" rev="0" advAuto="0" spid="995" grpId="5"/>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7" name="Shape 997"/>
          <p:cNvSpPr/>
          <p:nvPr>
            <p:ph type="title"/>
          </p:nvPr>
        </p:nvSpPr>
        <p:spPr>
          <a:xfrm>
            <a:off x="952500" y="444500"/>
            <a:ext cx="11099800" cy="1035844"/>
          </a:xfrm>
          <a:prstGeom prst="rect">
            <a:avLst/>
          </a:prstGeom>
        </p:spPr>
        <p:txBody>
          <a:bodyPr/>
          <a:lstStyle>
            <a:lvl1pPr defTabSz="303783">
              <a:defRPr sz="4160"/>
            </a:lvl1pPr>
          </a:lstStyle>
          <a:p>
            <a:pPr/>
            <a:r>
              <a:t>Rise and Fall and Rise and Fall of Neural Nets</a:t>
            </a:r>
          </a:p>
        </p:txBody>
      </p:sp>
      <p:sp>
        <p:nvSpPr>
          <p:cNvPr id="998" name="Shape 998"/>
          <p:cNvSpPr/>
          <p:nvPr/>
        </p:nvSpPr>
        <p:spPr>
          <a:xfrm>
            <a:off x="4005732" y="2059582"/>
            <a:ext cx="4993336" cy="6731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Rosenblatt’s Perceptron</a:t>
            </a:r>
          </a:p>
        </p:txBody>
      </p:sp>
      <p:sp>
        <p:nvSpPr>
          <p:cNvPr id="999" name="Shape 999"/>
          <p:cNvSpPr/>
          <p:nvPr/>
        </p:nvSpPr>
        <p:spPr>
          <a:xfrm>
            <a:off x="3803192" y="3254771"/>
            <a:ext cx="5398416" cy="6731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Minsky and Papert’s book</a:t>
            </a:r>
          </a:p>
        </p:txBody>
      </p:sp>
      <p:sp>
        <p:nvSpPr>
          <p:cNvPr id="1000" name="Shape 1000"/>
          <p:cNvSpPr/>
          <p:nvPr/>
        </p:nvSpPr>
        <p:spPr>
          <a:xfrm>
            <a:off x="4124604" y="4449960"/>
            <a:ext cx="4755592" cy="6731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Backpropagation work</a:t>
            </a:r>
          </a:p>
        </p:txBody>
      </p:sp>
      <p:sp>
        <p:nvSpPr>
          <p:cNvPr id="1001" name="Shape 1001"/>
          <p:cNvSpPr/>
          <p:nvPr/>
        </p:nvSpPr>
        <p:spPr>
          <a:xfrm>
            <a:off x="825499" y="8836026"/>
            <a:ext cx="11666323"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3200"/>
              </a:spcBef>
              <a:defRPr sz="2800"/>
            </a:pPr>
            <a:r>
              <a:t>See: </a:t>
            </a:r>
            <a:r>
              <a:rPr u="sng">
                <a:solidFill>
                  <a:schemeClr val="accent1">
                    <a:hueOff val="47394"/>
                    <a:satOff val="-25753"/>
                    <a:lumOff val="-7544"/>
                  </a:schemeClr>
                </a:solidFill>
                <a:hlinkClick r:id="rId2" invalidUrl="" action="" tgtFrame="" tooltip="" history="1" highlightClick="0" endSnd="0"/>
              </a:rPr>
              <a:t>http://people.idsia.ch/~juergen/who-invented-backpropagation.html</a:t>
            </a:r>
          </a:p>
        </p:txBody>
      </p:sp>
      <p:sp>
        <p:nvSpPr>
          <p:cNvPr id="1002" name="Shape 1002"/>
          <p:cNvSpPr/>
          <p:nvPr/>
        </p:nvSpPr>
        <p:spPr>
          <a:xfrm>
            <a:off x="4216914" y="5593655"/>
            <a:ext cx="4570972" cy="1219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SVM’s and deep nets not being trainable</a:t>
            </a:r>
          </a:p>
        </p:txBody>
      </p:sp>
      <p:sp>
        <p:nvSpPr>
          <p:cNvPr id="1003" name="Shape 1003"/>
          <p:cNvSpPr/>
          <p:nvPr/>
        </p:nvSpPr>
        <p:spPr>
          <a:xfrm>
            <a:off x="4216914" y="7221191"/>
            <a:ext cx="4570972" cy="1219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Hinton’s deep belief net paper</a:t>
            </a:r>
          </a:p>
        </p:txBody>
      </p:sp>
      <p:sp>
        <p:nvSpPr>
          <p:cNvPr id="1004" name="Shape 1004"/>
          <p:cNvSpPr/>
          <p:nvPr/>
        </p:nvSpPr>
        <p:spPr>
          <a:xfrm>
            <a:off x="1441043" y="2072282"/>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1959</a:t>
            </a:r>
          </a:p>
        </p:txBody>
      </p:sp>
      <p:sp>
        <p:nvSpPr>
          <p:cNvPr id="1005" name="Shape 1005"/>
          <p:cNvSpPr/>
          <p:nvPr/>
        </p:nvSpPr>
        <p:spPr>
          <a:xfrm>
            <a:off x="1441043" y="3311921"/>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1969</a:t>
            </a:r>
          </a:p>
        </p:txBody>
      </p:sp>
      <p:sp>
        <p:nvSpPr>
          <p:cNvPr id="1006" name="Shape 1006"/>
          <p:cNvSpPr/>
          <p:nvPr/>
        </p:nvSpPr>
        <p:spPr>
          <a:xfrm>
            <a:off x="1441043" y="4462660"/>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1986</a:t>
            </a:r>
          </a:p>
        </p:txBody>
      </p:sp>
      <p:sp>
        <p:nvSpPr>
          <p:cNvPr id="1007" name="Shape 1007"/>
          <p:cNvSpPr/>
          <p:nvPr/>
        </p:nvSpPr>
        <p:spPr>
          <a:xfrm>
            <a:off x="1441043" y="5879405"/>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1995</a:t>
            </a:r>
          </a:p>
        </p:txBody>
      </p:sp>
      <p:sp>
        <p:nvSpPr>
          <p:cNvPr id="1008" name="Shape 1008"/>
          <p:cNvSpPr/>
          <p:nvPr/>
        </p:nvSpPr>
        <p:spPr>
          <a:xfrm>
            <a:off x="1441043" y="7506941"/>
            <a:ext cx="1131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2006</a:t>
            </a:r>
          </a:p>
        </p:txBody>
      </p:sp>
      <p:pic>
        <p:nvPicPr>
          <p:cNvPr id="1009" name="1.jpeg"/>
          <p:cNvPicPr>
            <a:picLocks noChangeAspect="1"/>
          </p:cNvPicPr>
          <p:nvPr/>
        </p:nvPicPr>
        <p:blipFill>
          <a:blip r:embed="rId3">
            <a:extLst/>
          </a:blip>
          <a:stretch>
            <a:fillRect/>
          </a:stretch>
        </p:blipFill>
        <p:spPr>
          <a:xfrm>
            <a:off x="9421312" y="1747779"/>
            <a:ext cx="1318821" cy="1108886"/>
          </a:xfrm>
          <a:prstGeom prst="rect">
            <a:avLst/>
          </a:prstGeom>
          <a:ln w="12700">
            <a:miter lim="400000"/>
          </a:ln>
        </p:spPr>
      </p:pic>
      <p:pic>
        <p:nvPicPr>
          <p:cNvPr id="1010" name="2.jpeg"/>
          <p:cNvPicPr>
            <a:picLocks noChangeAspect="1"/>
          </p:cNvPicPr>
          <p:nvPr/>
        </p:nvPicPr>
        <p:blipFill>
          <a:blip r:embed="rId4">
            <a:extLst/>
          </a:blip>
          <a:stretch>
            <a:fillRect/>
          </a:stretch>
        </p:blipFill>
        <p:spPr>
          <a:xfrm>
            <a:off x="9421312" y="3013471"/>
            <a:ext cx="1318821" cy="1244601"/>
          </a:xfrm>
          <a:prstGeom prst="rect">
            <a:avLst/>
          </a:prstGeom>
          <a:ln w="12700">
            <a:miter lim="400000"/>
          </a:ln>
        </p:spPr>
      </p:pic>
      <p:pic>
        <p:nvPicPr>
          <p:cNvPr id="1011" name="1.jpeg"/>
          <p:cNvPicPr>
            <a:picLocks noChangeAspect="1"/>
          </p:cNvPicPr>
          <p:nvPr/>
        </p:nvPicPr>
        <p:blipFill>
          <a:blip r:embed="rId3">
            <a:extLst/>
          </a:blip>
          <a:stretch>
            <a:fillRect/>
          </a:stretch>
        </p:blipFill>
        <p:spPr>
          <a:xfrm>
            <a:off x="9205412" y="7276348"/>
            <a:ext cx="1318821" cy="1108886"/>
          </a:xfrm>
          <a:prstGeom prst="rect">
            <a:avLst/>
          </a:prstGeom>
          <a:ln w="12700">
            <a:miter lim="400000"/>
          </a:ln>
        </p:spPr>
      </p:pic>
      <p:pic>
        <p:nvPicPr>
          <p:cNvPr id="1012" name="1.jpeg"/>
          <p:cNvPicPr>
            <a:picLocks noChangeAspect="1"/>
          </p:cNvPicPr>
          <p:nvPr/>
        </p:nvPicPr>
        <p:blipFill>
          <a:blip r:embed="rId3">
            <a:extLst/>
          </a:blip>
          <a:stretch>
            <a:fillRect/>
          </a:stretch>
        </p:blipFill>
        <p:spPr>
          <a:xfrm>
            <a:off x="9548312" y="4322357"/>
            <a:ext cx="1318821" cy="1108886"/>
          </a:xfrm>
          <a:prstGeom prst="rect">
            <a:avLst/>
          </a:prstGeom>
          <a:ln w="12700">
            <a:miter lim="400000"/>
          </a:ln>
        </p:spPr>
      </p:pic>
      <p:pic>
        <p:nvPicPr>
          <p:cNvPr id="1013" name="2.jpeg"/>
          <p:cNvPicPr>
            <a:picLocks noChangeAspect="1"/>
          </p:cNvPicPr>
          <p:nvPr/>
        </p:nvPicPr>
        <p:blipFill>
          <a:blip r:embed="rId4">
            <a:extLst/>
          </a:blip>
          <a:stretch>
            <a:fillRect/>
          </a:stretch>
        </p:blipFill>
        <p:spPr>
          <a:xfrm>
            <a:off x="9065712" y="5790704"/>
            <a:ext cx="1318821" cy="12446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0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0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9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0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0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0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0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0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10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10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10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10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100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10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2" grpId="10"/>
      <p:bldP build="whole" bldLvl="1" animBg="1" rev="0" advAuto="0" spid="1011" grpId="16"/>
      <p:bldP build="whole" bldLvl="1" animBg="1" rev="0" advAuto="0" spid="998" grpId="2"/>
      <p:bldP build="whole" bldLvl="1" animBg="1" rev="0" advAuto="0" spid="1009" grpId="3"/>
      <p:bldP build="whole" bldLvl="1" animBg="1" rev="0" advAuto="0" spid="1000" grpId="8"/>
      <p:bldP build="whole" bldLvl="1" animBg="1" rev="0" advAuto="0" spid="1005" grpId="4"/>
      <p:bldP build="whole" bldLvl="1" animBg="1" rev="0" advAuto="0" spid="1006" grpId="7"/>
      <p:bldP build="whole" bldLvl="1" animBg="1" rev="0" advAuto="0" spid="1001" grpId="9"/>
      <p:bldP build="whole" bldLvl="1" animBg="1" rev="0" advAuto="0" spid="1013" grpId="13"/>
      <p:bldP build="whole" bldLvl="1" animBg="1" rev="0" advAuto="0" spid="1002" grpId="12"/>
      <p:bldP build="whole" bldLvl="1" animBg="1" rev="0" advAuto="0" spid="999" grpId="5"/>
      <p:bldP build="whole" bldLvl="1" animBg="1" rev="0" advAuto="0" spid="1003" grpId="15"/>
      <p:bldP build="whole" bldLvl="1" animBg="1" rev="0" advAuto="0" spid="1010" grpId="6"/>
      <p:bldP build="whole" bldLvl="1" animBg="1" rev="0" advAuto="0" spid="1008" grpId="14"/>
      <p:bldP build="whole" bldLvl="1" animBg="1" rev="0" advAuto="0" spid="1004" grpId="1"/>
      <p:bldP build="whole" bldLvl="1" animBg="1" rev="0" advAuto="0" spid="1007" grpId="1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5" name="Shape 1015"/>
          <p:cNvSpPr/>
          <p:nvPr>
            <p:ph type="title"/>
          </p:nvPr>
        </p:nvSpPr>
        <p:spPr>
          <a:xfrm>
            <a:off x="952500" y="444500"/>
            <a:ext cx="11099800" cy="1098501"/>
          </a:xfrm>
          <a:prstGeom prst="rect">
            <a:avLst/>
          </a:prstGeom>
        </p:spPr>
        <p:txBody>
          <a:bodyPr/>
          <a:lstStyle>
            <a:lvl1pPr defTabSz="473201">
              <a:defRPr sz="6480"/>
            </a:lvl1pPr>
          </a:lstStyle>
          <a:p>
            <a:pPr/>
            <a:r>
              <a:t>Deep Learning</a:t>
            </a:r>
          </a:p>
        </p:txBody>
      </p:sp>
      <p:pic>
        <p:nvPicPr>
          <p:cNvPr id="1016" name="pasted-image.pdf"/>
          <p:cNvPicPr>
            <a:picLocks noChangeAspect="1"/>
          </p:cNvPicPr>
          <p:nvPr/>
        </p:nvPicPr>
        <p:blipFill>
          <a:blip r:embed="rId2">
            <a:extLst/>
          </a:blip>
          <a:stretch>
            <a:fillRect/>
          </a:stretch>
        </p:blipFill>
        <p:spPr>
          <a:xfrm>
            <a:off x="1606260" y="2353394"/>
            <a:ext cx="9487480" cy="5046812"/>
          </a:xfrm>
          <a:prstGeom prst="rect">
            <a:avLst/>
          </a:prstGeom>
          <a:ln w="12700">
            <a:miter lim="400000"/>
          </a:ln>
        </p:spPr>
      </p:pic>
      <p:sp>
        <p:nvSpPr>
          <p:cNvPr id="1017" name="Shape 1017"/>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8" name="Shape 1018"/>
          <p:cNvSpPr/>
          <p:nvPr/>
        </p:nvSpPr>
        <p:spPr>
          <a:xfrm>
            <a:off x="1748663" y="7804150"/>
            <a:ext cx="950747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Object Recognition Performance on Imagenet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8" grpId="2"/>
      <p:bldP build="whole" bldLvl="1" animBg="1" rev="0" advAuto="0" spid="101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952500" y="444500"/>
            <a:ext cx="11099800" cy="1191122"/>
          </a:xfrm>
          <a:prstGeom prst="rect">
            <a:avLst/>
          </a:prstGeom>
        </p:spPr>
        <p:txBody>
          <a:bodyPr/>
          <a:lstStyle>
            <a:lvl1pPr defTabSz="525779">
              <a:defRPr sz="7200"/>
            </a:lvl1pPr>
          </a:lstStyle>
          <a:p>
            <a:pPr/>
            <a:r>
              <a:t>Gradient</a:t>
            </a:r>
          </a:p>
        </p:txBody>
      </p:sp>
      <p:sp>
        <p:nvSpPr>
          <p:cNvPr id="132" name="Shape 132"/>
          <p:cNvSpPr/>
          <p:nvPr/>
        </p:nvSpPr>
        <p:spPr>
          <a:xfrm>
            <a:off x="1084275" y="2089150"/>
            <a:ext cx="63404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What is gradient of a function  </a:t>
            </a:r>
          </a:p>
        </p:txBody>
      </p:sp>
      <p:pic>
        <p:nvPicPr>
          <p:cNvPr id="133" name="pasted-image.pdf"/>
          <p:cNvPicPr>
            <a:picLocks noChangeAspect="1"/>
          </p:cNvPicPr>
          <p:nvPr/>
        </p:nvPicPr>
        <p:blipFill>
          <a:blip r:embed="rId2">
            <a:extLst/>
          </a:blip>
          <a:stretch>
            <a:fillRect/>
          </a:stretch>
        </p:blipFill>
        <p:spPr>
          <a:xfrm>
            <a:off x="7540426" y="2178050"/>
            <a:ext cx="825501" cy="469900"/>
          </a:xfrm>
          <a:prstGeom prst="rect">
            <a:avLst/>
          </a:prstGeom>
          <a:ln w="12700">
            <a:miter lim="400000"/>
          </a:ln>
        </p:spPr>
      </p:pic>
      <p:pic>
        <p:nvPicPr>
          <p:cNvPr id="134" name="pasted-image.pdf"/>
          <p:cNvPicPr>
            <a:picLocks noChangeAspect="1"/>
          </p:cNvPicPr>
          <p:nvPr/>
        </p:nvPicPr>
        <p:blipFill>
          <a:blip r:embed="rId3">
            <a:extLst/>
          </a:blip>
          <a:stretch>
            <a:fillRect/>
          </a:stretch>
        </p:blipFill>
        <p:spPr>
          <a:xfrm>
            <a:off x="2507654" y="3012033"/>
            <a:ext cx="2349501" cy="952501"/>
          </a:xfrm>
          <a:prstGeom prst="rect">
            <a:avLst/>
          </a:prstGeom>
          <a:ln w="12700">
            <a:miter lim="400000"/>
          </a:ln>
        </p:spPr>
      </p:pic>
      <p:sp>
        <p:nvSpPr>
          <p:cNvPr id="135" name="Shape 135"/>
          <p:cNvSpPr/>
          <p:nvPr/>
        </p:nvSpPr>
        <p:spPr>
          <a:xfrm>
            <a:off x="1253870" y="4702175"/>
            <a:ext cx="777925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What is gradient of multiple variable function </a:t>
            </a:r>
          </a:p>
        </p:txBody>
      </p:sp>
      <p:pic>
        <p:nvPicPr>
          <p:cNvPr id="136" name="pasted-image.pdf"/>
          <p:cNvPicPr>
            <a:picLocks noChangeAspect="1"/>
          </p:cNvPicPr>
          <p:nvPr/>
        </p:nvPicPr>
        <p:blipFill>
          <a:blip r:embed="rId4">
            <a:extLst/>
          </a:blip>
          <a:stretch>
            <a:fillRect/>
          </a:stretch>
        </p:blipFill>
        <p:spPr>
          <a:xfrm>
            <a:off x="4359423" y="5340945"/>
            <a:ext cx="3886201" cy="469901"/>
          </a:xfrm>
          <a:prstGeom prst="rect">
            <a:avLst/>
          </a:prstGeom>
          <a:ln w="12700">
            <a:miter lim="400000"/>
          </a:ln>
        </p:spPr>
      </p:pic>
      <p:pic>
        <p:nvPicPr>
          <p:cNvPr id="137" name="pasted-image.pdf"/>
          <p:cNvPicPr>
            <a:picLocks noChangeAspect="1"/>
          </p:cNvPicPr>
          <p:nvPr/>
        </p:nvPicPr>
        <p:blipFill>
          <a:blip r:embed="rId5">
            <a:extLst/>
          </a:blip>
          <a:stretch>
            <a:fillRect/>
          </a:stretch>
        </p:blipFill>
        <p:spPr>
          <a:xfrm>
            <a:off x="1673373" y="6252616"/>
            <a:ext cx="9258301" cy="1109473"/>
          </a:xfrm>
          <a:prstGeom prst="rect">
            <a:avLst/>
          </a:prstGeom>
          <a:ln w="12700">
            <a:miter lim="400000"/>
          </a:ln>
        </p:spPr>
      </p:pic>
      <p:sp>
        <p:nvSpPr>
          <p:cNvPr id="138" name="Shape 138"/>
          <p:cNvSpPr/>
          <p:nvPr/>
        </p:nvSpPr>
        <p:spPr>
          <a:xfrm>
            <a:off x="7701229" y="3069183"/>
            <a:ext cx="387614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Rate of change of function </a:t>
            </a:r>
          </a:p>
          <a:p>
            <a:pPr>
              <a:defRPr sz="2400"/>
            </a:pPr>
            <a:r>
              <a:t>with respect to input </a:t>
            </a:r>
          </a:p>
        </p:txBody>
      </p:sp>
      <p:pic>
        <p:nvPicPr>
          <p:cNvPr id="139" name="pasted-image.pdf"/>
          <p:cNvPicPr>
            <a:picLocks noChangeAspect="1"/>
          </p:cNvPicPr>
          <p:nvPr/>
        </p:nvPicPr>
        <p:blipFill>
          <a:blip r:embed="rId2">
            <a:extLst/>
          </a:blip>
          <a:stretch>
            <a:fillRect/>
          </a:stretch>
        </p:blipFill>
        <p:spPr>
          <a:xfrm>
            <a:off x="11528226" y="3069183"/>
            <a:ext cx="825501" cy="469901"/>
          </a:xfrm>
          <a:prstGeom prst="rect">
            <a:avLst/>
          </a:prstGeom>
          <a:ln w="12700">
            <a:miter lim="400000"/>
          </a:ln>
        </p:spPr>
      </p:pic>
      <p:sp>
        <p:nvSpPr>
          <p:cNvPr id="140" name="Shape 140"/>
          <p:cNvSpPr/>
          <p:nvPr/>
        </p:nvSpPr>
        <p:spPr>
          <a:xfrm>
            <a:off x="-520511" y="7683210"/>
            <a:ext cx="14045823"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This is a vector. What is the magnitude ? What is the direction ?</a:t>
            </a:r>
          </a:p>
        </p:txBody>
      </p:sp>
      <p:sp>
        <p:nvSpPr>
          <p:cNvPr id="141" name="Shape 141"/>
          <p:cNvSpPr/>
          <p:nvPr/>
        </p:nvSpPr>
        <p:spPr>
          <a:xfrm>
            <a:off x="2574629" y="8226730"/>
            <a:ext cx="745579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Direction : direction of steepest increase</a:t>
            </a:r>
          </a:p>
          <a:p>
            <a:pPr>
              <a:defRPr sz="3000"/>
            </a:pPr>
            <a:r>
              <a:t>Magnitude : rate of change in that direction</a:t>
            </a:r>
          </a:p>
        </p:txBody>
      </p:sp>
      <p:sp>
        <p:nvSpPr>
          <p:cNvPr id="142" name="Shape 142"/>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38"/>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34"/>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1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1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1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1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9" fill="hold">
                                  <p:stCondLst>
                                    <p:cond delay="0"/>
                                  </p:stCondLst>
                                  <p:iterate type="el" backwards="0">
                                    <p:tmAbs val="0"/>
                                  </p:iterate>
                                  <p:childTnLst>
                                    <p:set>
                                      <p:cBhvr>
                                        <p:cTn id="35" fill="hold"/>
                                        <p:tgtEl>
                                          <p:spTgt spid="1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0" fill="hold">
                                  <p:stCondLst>
                                    <p:cond delay="0"/>
                                  </p:stCondLst>
                                  <p:iterate type="el" backwards="0">
                                    <p:tmAbs val="0"/>
                                  </p:iterate>
                                  <p:childTnLst>
                                    <p:set>
                                      <p:cBhvr>
                                        <p:cTn id="39"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9"/>
      <p:bldP build="whole" bldLvl="1" animBg="1" rev="0" advAuto="0" spid="139" grpId="5"/>
      <p:bldP build="whole" bldLvl="1" animBg="1" rev="0" advAuto="0" spid="132" grpId="2"/>
      <p:bldP build="whole" bldLvl="1" animBg="1" rev="0" advAuto="0" spid="141" grpId="10"/>
      <p:bldP build="whole" bldLvl="1" animBg="1" rev="0" advAuto="0" spid="134" grpId="4"/>
      <p:bldP build="whole" bldLvl="1" animBg="1" rev="0" advAuto="0" spid="138" grpId="3"/>
      <p:bldP build="whole" bldLvl="1" animBg="1" rev="0" advAuto="0" spid="137" grpId="8"/>
      <p:bldP build="whole" bldLvl="1" animBg="1" rev="0" advAuto="0" spid="135" grpId="6"/>
      <p:bldP build="whole" bldLvl="1" animBg="1" rev="0" advAuto="0" spid="133" grpId="1"/>
      <p:bldP build="whole" bldLvl="1" animBg="1" rev="0" advAuto="0" spid="136" grpId="7"/>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0" name="Shape 1020"/>
          <p:cNvSpPr/>
          <p:nvPr>
            <p:ph type="title"/>
          </p:nvPr>
        </p:nvSpPr>
        <p:spPr>
          <a:xfrm>
            <a:off x="952500" y="444500"/>
            <a:ext cx="11099800" cy="1242368"/>
          </a:xfrm>
          <a:prstGeom prst="rect">
            <a:avLst/>
          </a:prstGeom>
        </p:spPr>
        <p:txBody>
          <a:bodyPr/>
          <a:lstStyle>
            <a:lvl1pPr defTabSz="549148">
              <a:defRPr sz="7519"/>
            </a:lvl1pPr>
          </a:lstStyle>
          <a:p>
            <a:pPr/>
            <a:r>
              <a:t>Next Class</a:t>
            </a:r>
          </a:p>
        </p:txBody>
      </p:sp>
      <p:sp>
        <p:nvSpPr>
          <p:cNvPr id="1021" name="Shape 1021"/>
          <p:cNvSpPr/>
          <p:nvPr/>
        </p:nvSpPr>
        <p:spPr>
          <a:xfrm>
            <a:off x="1011885" y="4438650"/>
            <a:ext cx="1098103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 will learn about some deep learning architectures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952500" y="444500"/>
            <a:ext cx="11099800" cy="992887"/>
          </a:xfrm>
          <a:prstGeom prst="rect">
            <a:avLst/>
          </a:prstGeom>
        </p:spPr>
        <p:txBody>
          <a:bodyPr/>
          <a:lstStyle>
            <a:lvl1pPr defTabSz="426466">
              <a:defRPr sz="5840"/>
            </a:lvl1pPr>
          </a:lstStyle>
          <a:p>
            <a:pPr/>
            <a:r>
              <a:t>Gradient Descent</a:t>
            </a:r>
          </a:p>
        </p:txBody>
      </p:sp>
      <p:sp>
        <p:nvSpPr>
          <p:cNvPr id="145" name="Shape 145"/>
          <p:cNvSpPr/>
          <p:nvPr/>
        </p:nvSpPr>
        <p:spPr>
          <a:xfrm>
            <a:off x="307213" y="1701799"/>
            <a:ext cx="12593575"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Since gradient vector gives me direction of steepest increase, we should go in the reverse direction to get lower function value</a:t>
            </a:r>
          </a:p>
        </p:txBody>
      </p:sp>
      <p:pic>
        <p:nvPicPr>
          <p:cNvPr id="146" name="ball.png"/>
          <p:cNvPicPr>
            <a:picLocks noChangeAspect="1"/>
          </p:cNvPicPr>
          <p:nvPr/>
        </p:nvPicPr>
        <p:blipFill>
          <a:blip r:embed="rId2">
            <a:extLst/>
          </a:blip>
          <a:stretch>
            <a:fillRect/>
          </a:stretch>
        </p:blipFill>
        <p:spPr>
          <a:xfrm>
            <a:off x="3310460" y="4866282"/>
            <a:ext cx="7056832" cy="3823953"/>
          </a:xfrm>
          <a:prstGeom prst="rect">
            <a:avLst/>
          </a:prstGeom>
          <a:ln w="12700">
            <a:miter lim="400000"/>
          </a:ln>
        </p:spPr>
      </p:pic>
      <p:sp>
        <p:nvSpPr>
          <p:cNvPr id="147" name="Shape 147"/>
          <p:cNvSpPr/>
          <p:nvPr/>
        </p:nvSpPr>
        <p:spPr>
          <a:xfrm>
            <a:off x="236855" y="8691325"/>
            <a:ext cx="1253109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Works well when you have convex functions, guaranteed to reach global minima</a:t>
            </a:r>
          </a:p>
        </p:txBody>
      </p:sp>
      <p:sp>
        <p:nvSpPr>
          <p:cNvPr id="148" name="Shape 148"/>
          <p:cNvSpPr/>
          <p:nvPr/>
        </p:nvSpPr>
        <p:spPr>
          <a:xfrm>
            <a:off x="450545" y="2895600"/>
            <a:ext cx="20199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Update : </a:t>
            </a:r>
          </a:p>
        </p:txBody>
      </p:sp>
      <p:pic>
        <p:nvPicPr>
          <p:cNvPr id="149" name="pasted-image.pdf"/>
          <p:cNvPicPr>
            <a:picLocks noChangeAspect="1"/>
          </p:cNvPicPr>
          <p:nvPr/>
        </p:nvPicPr>
        <p:blipFill>
          <a:blip r:embed="rId3">
            <a:extLst/>
          </a:blip>
          <a:stretch>
            <a:fillRect/>
          </a:stretch>
        </p:blipFill>
        <p:spPr>
          <a:xfrm>
            <a:off x="2533650" y="2982213"/>
            <a:ext cx="3314700" cy="474473"/>
          </a:xfrm>
          <a:prstGeom prst="rect">
            <a:avLst/>
          </a:prstGeom>
          <a:ln w="25400">
            <a:solidFill>
              <a:srgbClr val="000000"/>
            </a:solidFill>
            <a:miter lim="400000"/>
          </a:ln>
        </p:spPr>
      </p:pic>
      <p:pic>
        <p:nvPicPr>
          <p:cNvPr id="150" name="pasted-image.pdf"/>
          <p:cNvPicPr>
            <a:picLocks noChangeAspect="1"/>
          </p:cNvPicPr>
          <p:nvPr/>
        </p:nvPicPr>
        <p:blipFill>
          <a:blip r:embed="rId4">
            <a:extLst/>
          </a:blip>
          <a:stretch>
            <a:fillRect/>
          </a:stretch>
        </p:blipFill>
        <p:spPr>
          <a:xfrm>
            <a:off x="8515002" y="2982213"/>
            <a:ext cx="3708401" cy="474473"/>
          </a:xfrm>
          <a:prstGeom prst="rect">
            <a:avLst/>
          </a:prstGeom>
          <a:ln w="12700">
            <a:miter lim="400000"/>
          </a:ln>
        </p:spPr>
      </p:pic>
      <p:sp>
        <p:nvSpPr>
          <p:cNvPr id="151" name="Shape 151"/>
          <p:cNvSpPr/>
          <p:nvPr/>
        </p:nvSpPr>
        <p:spPr>
          <a:xfrm>
            <a:off x="6717173" y="2940050"/>
            <a:ext cx="114490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where</a:t>
            </a:r>
          </a:p>
        </p:txBody>
      </p:sp>
      <p:pic>
        <p:nvPicPr>
          <p:cNvPr id="152" name="pasted-image.pdf"/>
          <p:cNvPicPr>
            <a:picLocks noChangeAspect="1"/>
          </p:cNvPicPr>
          <p:nvPr/>
        </p:nvPicPr>
        <p:blipFill>
          <a:blip r:embed="rId5">
            <a:extLst/>
          </a:blip>
          <a:stretch>
            <a:fillRect/>
          </a:stretch>
        </p:blipFill>
        <p:spPr>
          <a:xfrm>
            <a:off x="6041032" y="3647134"/>
            <a:ext cx="3124201" cy="1028701"/>
          </a:xfrm>
          <a:prstGeom prst="rect">
            <a:avLst/>
          </a:prstGeom>
          <a:ln w="25400">
            <a:solidFill>
              <a:srgbClr val="000000"/>
            </a:solidFill>
            <a:miter lim="400000"/>
          </a:ln>
        </p:spPr>
      </p:pic>
      <p:sp>
        <p:nvSpPr>
          <p:cNvPr id="153" name="Shape 153"/>
          <p:cNvSpPr/>
          <p:nvPr/>
        </p:nvSpPr>
        <p:spPr>
          <a:xfrm>
            <a:off x="500379" y="3917007"/>
            <a:ext cx="48158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For each element, we have </a:t>
            </a:r>
          </a:p>
        </p:txBody>
      </p:sp>
      <p:sp>
        <p:nvSpPr>
          <p:cNvPr id="154" name="Shape 154"/>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0"/>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1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1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7" fill="hold">
                                  <p:stCondLst>
                                    <p:cond delay="0"/>
                                  </p:stCondLst>
                                  <p:iterate type="el" backwards="0">
                                    <p:tmAbs val="0"/>
                                  </p:iterate>
                                  <p:childTnLst>
                                    <p:set>
                                      <p:cBhvr>
                                        <p:cTn id="29" fill="hold"/>
                                        <p:tgtEl>
                                          <p:spTgt spid="15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8" fill="hold">
                                  <p:stCondLst>
                                    <p:cond delay="0"/>
                                  </p:stCondLst>
                                  <p:iterate type="el" backwards="0">
                                    <p:tmAbs val="0"/>
                                  </p:iterate>
                                  <p:childTnLst>
                                    <p:set>
                                      <p:cBhvr>
                                        <p:cTn id="33" fill="hold"/>
                                        <p:tgtEl>
                                          <p:spTgt spid="1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9" fill="hold">
                                  <p:stCondLst>
                                    <p:cond delay="0"/>
                                  </p:stCondLst>
                                  <p:iterate type="el" backwards="0">
                                    <p:tmAbs val="0"/>
                                  </p:iterate>
                                  <p:childTnLst>
                                    <p:set>
                                      <p:cBhvr>
                                        <p:cTn id="37"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5"/>
      <p:bldP build="whole" bldLvl="1" animBg="1" rev="0" advAuto="0" spid="152" grpId="7"/>
      <p:bldP build="whole" bldLvl="1" animBg="1" rev="0" advAuto="0" spid="148" grpId="2"/>
      <p:bldP build="whole" bldLvl="1" animBg="1" rev="0" advAuto="0" spid="149" grpId="3"/>
      <p:bldP build="whole" bldLvl="1" animBg="1" rev="0" advAuto="0" spid="153" grpId="6"/>
      <p:bldP build="whole" bldLvl="1" animBg="1" rev="0" advAuto="0" spid="146" grpId="8"/>
      <p:bldP build="whole" bldLvl="1" animBg="1" rev="0" advAuto="0" spid="147" grpId="9"/>
      <p:bldP build="whole" bldLvl="1" animBg="1" rev="0" advAuto="0" spid="145" grpId="1"/>
      <p:bldP build="whole" bldLvl="1" animBg="1" rev="0" advAuto="0" spid="150"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952500" y="444500"/>
            <a:ext cx="11099800" cy="1128118"/>
          </a:xfrm>
          <a:prstGeom prst="rect">
            <a:avLst/>
          </a:prstGeom>
        </p:spPr>
        <p:txBody>
          <a:bodyPr/>
          <a:lstStyle>
            <a:lvl1pPr defTabSz="490727">
              <a:defRPr sz="6719"/>
            </a:lvl1pPr>
          </a:lstStyle>
          <a:p>
            <a:pPr/>
            <a:r>
              <a:t>Gradient Descent</a:t>
            </a:r>
          </a:p>
        </p:txBody>
      </p:sp>
      <p:sp>
        <p:nvSpPr>
          <p:cNvPr id="157" name="Shape 157"/>
          <p:cNvSpPr/>
          <p:nvPr/>
        </p:nvSpPr>
        <p:spPr>
          <a:xfrm>
            <a:off x="2681985" y="2311400"/>
            <a:ext cx="784402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What happens when function is non-convex ?</a:t>
            </a:r>
          </a:p>
        </p:txBody>
      </p:sp>
      <p:sp>
        <p:nvSpPr>
          <p:cNvPr id="158" name="Shape 158"/>
          <p:cNvSpPr/>
          <p:nvPr/>
        </p:nvSpPr>
        <p:spPr>
          <a:xfrm>
            <a:off x="2528188" y="6989238"/>
            <a:ext cx="794842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Ohh no ! Algorithm gets stuck in local minima </a:t>
            </a:r>
          </a:p>
        </p:txBody>
      </p:sp>
      <p:pic>
        <p:nvPicPr>
          <p:cNvPr id="159" name="bprop.png"/>
          <p:cNvPicPr>
            <a:picLocks noChangeAspect="1"/>
          </p:cNvPicPr>
          <p:nvPr/>
        </p:nvPicPr>
        <p:blipFill>
          <a:blip r:embed="rId2">
            <a:extLst/>
          </a:blip>
          <a:stretch>
            <a:fillRect/>
          </a:stretch>
        </p:blipFill>
        <p:spPr>
          <a:xfrm>
            <a:off x="3718917" y="2789187"/>
            <a:ext cx="5566966" cy="4175226"/>
          </a:xfrm>
          <a:prstGeom prst="rect">
            <a:avLst/>
          </a:prstGeom>
          <a:ln w="12700">
            <a:miter lim="400000"/>
          </a:ln>
        </p:spPr>
      </p:pic>
      <p:sp>
        <p:nvSpPr>
          <p:cNvPr id="160" name="Shape 160"/>
          <p:cNvSpPr/>
          <p:nvPr/>
        </p:nvSpPr>
        <p:spPr>
          <a:xfrm>
            <a:off x="630627" y="8180982"/>
            <a:ext cx="11946746"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Till now, you have applied gradient descent on convex functions, today we will apply it on non-convex problem</a:t>
            </a:r>
          </a:p>
        </p:txBody>
      </p:sp>
      <p:sp>
        <p:nvSpPr>
          <p:cNvPr id="161" name="Shape 161"/>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P build="whole" bldLvl="1" animBg="1" rev="0" advAuto="0" spid="159" grpId="2"/>
      <p:bldP build="whole" bldLvl="1" animBg="1" rev="0" advAuto="0" spid="160" grpId="4"/>
      <p:bldP build="whole" bldLvl="1" animBg="1" rev="0" advAuto="0" spid="158"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952500" y="444500"/>
            <a:ext cx="11099800" cy="863600"/>
          </a:xfrm>
          <a:prstGeom prst="rect">
            <a:avLst/>
          </a:prstGeom>
        </p:spPr>
        <p:txBody>
          <a:bodyPr/>
          <a:lstStyle>
            <a:lvl1pPr defTabSz="362204">
              <a:defRPr sz="4960"/>
            </a:lvl1pPr>
          </a:lstStyle>
          <a:p>
            <a:pPr/>
            <a:r>
              <a:t>A different view of LMS</a:t>
            </a:r>
          </a:p>
        </p:txBody>
      </p:sp>
      <p:pic>
        <p:nvPicPr>
          <p:cNvPr id="164" name="pasted-image.pdf"/>
          <p:cNvPicPr>
            <a:picLocks noChangeAspect="1"/>
          </p:cNvPicPr>
          <p:nvPr/>
        </p:nvPicPr>
        <p:blipFill>
          <a:blip r:embed="rId2">
            <a:extLst/>
          </a:blip>
          <a:stretch>
            <a:fillRect/>
          </a:stretch>
        </p:blipFill>
        <p:spPr>
          <a:xfrm>
            <a:off x="5153497" y="2793991"/>
            <a:ext cx="3860801" cy="838201"/>
          </a:xfrm>
          <a:prstGeom prst="rect">
            <a:avLst/>
          </a:prstGeom>
          <a:ln w="12700">
            <a:miter lim="400000"/>
          </a:ln>
        </p:spPr>
      </p:pic>
      <p:pic>
        <p:nvPicPr>
          <p:cNvPr id="165" name="pasted-image.pdf"/>
          <p:cNvPicPr>
            <a:picLocks noChangeAspect="1"/>
          </p:cNvPicPr>
          <p:nvPr/>
        </p:nvPicPr>
        <p:blipFill>
          <a:blip r:embed="rId3">
            <a:extLst/>
          </a:blip>
          <a:stretch>
            <a:fillRect/>
          </a:stretch>
        </p:blipFill>
        <p:spPr>
          <a:xfrm>
            <a:off x="5241184" y="3788180"/>
            <a:ext cx="3340101" cy="393701"/>
          </a:xfrm>
          <a:prstGeom prst="rect">
            <a:avLst/>
          </a:prstGeom>
          <a:ln w="12700">
            <a:miter lim="400000"/>
          </a:ln>
        </p:spPr>
      </p:pic>
      <p:sp>
        <p:nvSpPr>
          <p:cNvPr id="166" name="Shape 166"/>
          <p:cNvSpPr/>
          <p:nvPr/>
        </p:nvSpPr>
        <p:spPr>
          <a:xfrm>
            <a:off x="1910688" y="1684784"/>
            <a:ext cx="274675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For d</a:t>
            </a:r>
            <a:r>
              <a:rPr baseline="31999"/>
              <a:t>th </a:t>
            </a:r>
            <a:r>
              <a:t>example</a:t>
            </a:r>
          </a:p>
        </p:txBody>
      </p:sp>
      <p:sp>
        <p:nvSpPr>
          <p:cNvPr id="167" name="Shape 167"/>
          <p:cNvSpPr/>
          <p:nvPr/>
        </p:nvSpPr>
        <p:spPr>
          <a:xfrm>
            <a:off x="1579203" y="2896217"/>
            <a:ext cx="178466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Define error</a:t>
            </a:r>
          </a:p>
        </p:txBody>
      </p:sp>
      <p:sp>
        <p:nvSpPr>
          <p:cNvPr id="168" name="Shape 168"/>
          <p:cNvSpPr/>
          <p:nvPr/>
        </p:nvSpPr>
        <p:spPr>
          <a:xfrm>
            <a:off x="1084268" y="3532427"/>
            <a:ext cx="3241742"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vl1pPr>
          </a:lstStyle>
          <a:p>
            <a:pPr/>
            <a:r>
              <a:t>Perform gradient descent updates</a:t>
            </a:r>
          </a:p>
        </p:txBody>
      </p:sp>
      <p:grpSp>
        <p:nvGrpSpPr>
          <p:cNvPr id="189" name="Group 189"/>
          <p:cNvGrpSpPr/>
          <p:nvPr/>
        </p:nvGrpSpPr>
        <p:grpSpPr>
          <a:xfrm>
            <a:off x="1550844" y="4769885"/>
            <a:ext cx="6780432" cy="4687913"/>
            <a:chOff x="0" y="0"/>
            <a:chExt cx="6780430" cy="4687912"/>
          </a:xfrm>
        </p:grpSpPr>
        <p:sp>
          <p:nvSpPr>
            <p:cNvPr id="169" name="Shape 169"/>
            <p:cNvSpPr/>
            <p:nvPr/>
          </p:nvSpPr>
          <p:spPr>
            <a:xfrm>
              <a:off x="878484" y="120650"/>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0" name="Shape 170"/>
            <p:cNvSpPr/>
            <p:nvPr/>
          </p:nvSpPr>
          <p:spPr>
            <a:xfrm>
              <a:off x="878484" y="4053383"/>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1" name="Shape 171"/>
            <p:cNvSpPr/>
            <p:nvPr/>
          </p:nvSpPr>
          <p:spPr>
            <a:xfrm>
              <a:off x="878484" y="3035771"/>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2" name="Shape 172"/>
            <p:cNvSpPr/>
            <p:nvPr/>
          </p:nvSpPr>
          <p:spPr>
            <a:xfrm>
              <a:off x="878484" y="2018158"/>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3" name="Shape 173"/>
            <p:cNvSpPr/>
            <p:nvPr/>
          </p:nvSpPr>
          <p:spPr>
            <a:xfrm>
              <a:off x="878484" y="1035050"/>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4" name="Shape 174"/>
            <p:cNvSpPr/>
            <p:nvPr/>
          </p:nvSpPr>
          <p:spPr>
            <a:xfrm>
              <a:off x="4548784" y="2018158"/>
              <a:ext cx="649487" cy="621359"/>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5" name="Shape 175"/>
            <p:cNvSpPr/>
            <p:nvPr/>
          </p:nvSpPr>
          <p:spPr>
            <a:xfrm>
              <a:off x="0" y="0"/>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1</a:t>
              </a:r>
            </a:p>
          </p:txBody>
        </p:sp>
        <p:sp>
          <p:nvSpPr>
            <p:cNvPr id="176" name="Shape 176"/>
            <p:cNvSpPr/>
            <p:nvPr/>
          </p:nvSpPr>
          <p:spPr>
            <a:xfrm>
              <a:off x="0" y="4040212"/>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n</a:t>
              </a:r>
            </a:p>
          </p:txBody>
        </p:sp>
        <p:sp>
          <p:nvSpPr>
            <p:cNvPr id="177" name="Shape 177"/>
            <p:cNvSpPr/>
            <p:nvPr/>
          </p:nvSpPr>
          <p:spPr>
            <a:xfrm>
              <a:off x="0" y="1021878"/>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2</a:t>
              </a:r>
            </a:p>
          </p:txBody>
        </p:sp>
        <p:sp>
          <p:nvSpPr>
            <p:cNvPr id="178" name="Shape 178"/>
            <p:cNvSpPr/>
            <p:nvPr/>
          </p:nvSpPr>
          <p:spPr>
            <a:xfrm>
              <a:off x="1581683" y="556213"/>
              <a:ext cx="2919463" cy="15901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79" name="Shape 179"/>
            <p:cNvSpPr/>
            <p:nvPr/>
          </p:nvSpPr>
          <p:spPr>
            <a:xfrm>
              <a:off x="1578974" y="1443972"/>
              <a:ext cx="2922404" cy="85542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80" name="Shape 180"/>
            <p:cNvSpPr/>
            <p:nvPr/>
          </p:nvSpPr>
          <p:spPr>
            <a:xfrm>
              <a:off x="1575608" y="2273397"/>
              <a:ext cx="2926449" cy="7148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81" name="Shape 181"/>
            <p:cNvSpPr/>
            <p:nvPr/>
          </p:nvSpPr>
          <p:spPr>
            <a:xfrm flipV="1">
              <a:off x="1579968" y="2429666"/>
              <a:ext cx="2920399" cy="86435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82" name="Shape 182"/>
            <p:cNvSpPr/>
            <p:nvPr/>
          </p:nvSpPr>
          <p:spPr>
            <a:xfrm flipV="1">
              <a:off x="1582412" y="2478727"/>
              <a:ext cx="2917779" cy="172417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83" name="Shape 183"/>
            <p:cNvSpPr/>
            <p:nvPr/>
          </p:nvSpPr>
          <p:spPr>
            <a:xfrm>
              <a:off x="5252150" y="2341021"/>
              <a:ext cx="73944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84" name="Shape 184"/>
            <p:cNvSpPr/>
            <p:nvPr/>
          </p:nvSpPr>
          <p:spPr>
            <a:xfrm>
              <a:off x="6225694" y="2004987"/>
              <a:ext cx="55473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r>
                <a:rPr baseline="-5999"/>
                <a:t>d</a:t>
              </a:r>
            </a:p>
          </p:txBody>
        </p:sp>
        <p:sp>
          <p:nvSpPr>
            <p:cNvPr id="185" name="Shape 185"/>
            <p:cNvSpPr/>
            <p:nvPr/>
          </p:nvSpPr>
          <p:spPr>
            <a:xfrm>
              <a:off x="1894085" y="984752"/>
              <a:ext cx="6138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a:t>
              </a:r>
              <a:r>
                <a:rPr baseline="-5999"/>
                <a:t>2</a:t>
              </a:r>
            </a:p>
          </p:txBody>
        </p:sp>
        <p:sp>
          <p:nvSpPr>
            <p:cNvPr id="186" name="Shape 186"/>
            <p:cNvSpPr/>
            <p:nvPr/>
          </p:nvSpPr>
          <p:spPr>
            <a:xfrm>
              <a:off x="2304653" y="367441"/>
              <a:ext cx="6138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a:t>
              </a:r>
              <a:r>
                <a:rPr baseline="-5999"/>
                <a:t>1</a:t>
              </a:r>
            </a:p>
          </p:txBody>
        </p:sp>
        <p:sp>
          <p:nvSpPr>
            <p:cNvPr id="187" name="Shape 187"/>
            <p:cNvSpPr/>
            <p:nvPr/>
          </p:nvSpPr>
          <p:spPr>
            <a:xfrm>
              <a:off x="2548467" y="3383825"/>
              <a:ext cx="6138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a:t>
              </a:r>
              <a:r>
                <a:rPr baseline="-5999"/>
                <a:t>n</a:t>
              </a:r>
            </a:p>
          </p:txBody>
        </p:sp>
        <p:pic>
          <p:nvPicPr>
            <p:cNvPr id="188" name="pasted-image.pdf"/>
            <p:cNvPicPr>
              <a:picLocks noChangeAspect="1"/>
            </p:cNvPicPr>
            <p:nvPr/>
          </p:nvPicPr>
          <p:blipFill>
            <a:blip r:embed="rId5">
              <a:extLst/>
            </a:blip>
            <a:stretch>
              <a:fillRect/>
            </a:stretch>
          </p:blipFill>
          <p:spPr>
            <a:xfrm>
              <a:off x="4670667" y="1260921"/>
              <a:ext cx="536887" cy="558801"/>
            </a:xfrm>
            <a:prstGeom prst="rect">
              <a:avLst/>
            </a:prstGeom>
            <a:ln w="12700" cap="flat">
              <a:noFill/>
              <a:miter lim="400000"/>
            </a:ln>
            <a:effectLst/>
          </p:spPr>
        </p:pic>
      </p:grpSp>
      <p:pic>
        <p:nvPicPr>
          <p:cNvPr id="190" name="pasted-image.pdf"/>
          <p:cNvPicPr>
            <a:picLocks noChangeAspect="1"/>
          </p:cNvPicPr>
          <p:nvPr/>
        </p:nvPicPr>
        <p:blipFill>
          <a:blip r:embed="rId6">
            <a:extLst/>
          </a:blip>
          <a:stretch>
            <a:fillRect/>
          </a:stretch>
        </p:blipFill>
        <p:spPr>
          <a:xfrm>
            <a:off x="5139584" y="1647402"/>
            <a:ext cx="3543301" cy="990601"/>
          </a:xfrm>
          <a:prstGeom prst="rect">
            <a:avLst/>
          </a:prstGeom>
          <a:ln w="12700">
            <a:miter lim="400000"/>
          </a:ln>
        </p:spPr>
      </p:pic>
      <p:sp>
        <p:nvSpPr>
          <p:cNvPr id="191" name="Shape 191"/>
          <p:cNvSpPr/>
          <p:nvPr/>
        </p:nvSpPr>
        <p:spPr>
          <a:xfrm>
            <a:off x="8060778" y="4656539"/>
            <a:ext cx="4525346" cy="8636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Each input </a:t>
            </a:r>
            <a:r>
              <a:rPr b="1">
                <a:latin typeface="Helvetica"/>
                <a:ea typeface="Helvetica"/>
                <a:cs typeface="Helvetica"/>
                <a:sym typeface="Helvetica"/>
              </a:rPr>
              <a:t>x</a:t>
            </a:r>
            <a:r>
              <a:rPr b="1" baseline="-5999">
                <a:latin typeface="Helvetica"/>
                <a:ea typeface="Helvetica"/>
                <a:cs typeface="Helvetica"/>
                <a:sym typeface="Helvetica"/>
              </a:rPr>
              <a:t>i</a:t>
            </a:r>
            <a:r>
              <a:rPr baseline="-5999"/>
              <a:t> </a:t>
            </a:r>
            <a:r>
              <a:t>is connected to</a:t>
            </a:r>
          </a:p>
          <a:p>
            <a:pPr>
              <a:defRPr sz="2500"/>
            </a:pPr>
            <a:r>
              <a:t>a unit (blue circle) by weight </a:t>
            </a:r>
            <a:r>
              <a:rPr b="1">
                <a:latin typeface="Helvetica"/>
                <a:ea typeface="Helvetica"/>
                <a:cs typeface="Helvetica"/>
                <a:sym typeface="Helvetica"/>
              </a:rPr>
              <a:t>w</a:t>
            </a:r>
            <a:r>
              <a:rPr b="1" baseline="-5999">
                <a:latin typeface="Helvetica"/>
                <a:ea typeface="Helvetica"/>
                <a:cs typeface="Helvetica"/>
                <a:sym typeface="Helvetica"/>
              </a:rPr>
              <a:t>i</a:t>
            </a:r>
          </a:p>
        </p:txBody>
      </p:sp>
      <p:sp>
        <p:nvSpPr>
          <p:cNvPr id="192" name="Shape 192"/>
          <p:cNvSpPr/>
          <p:nvPr/>
        </p:nvSpPr>
        <p:spPr>
          <a:xfrm>
            <a:off x="8097769" y="5748418"/>
            <a:ext cx="4685051" cy="8636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Think of the input to unit from </a:t>
            </a:r>
            <a:r>
              <a:rPr b="1">
                <a:latin typeface="Helvetica"/>
                <a:ea typeface="Helvetica"/>
                <a:cs typeface="Helvetica"/>
                <a:sym typeface="Helvetica"/>
              </a:rPr>
              <a:t>i</a:t>
            </a:r>
            <a:r>
              <a:rPr b="1" baseline="31999">
                <a:latin typeface="Helvetica"/>
                <a:ea typeface="Helvetica"/>
                <a:cs typeface="Helvetica"/>
                <a:sym typeface="Helvetica"/>
              </a:rPr>
              <a:t>th</a:t>
            </a:r>
          </a:p>
          <a:p>
            <a:pPr>
              <a:defRPr sz="2500"/>
            </a:pPr>
            <a:r>
              <a:t>connection  to be </a:t>
            </a:r>
            <a:r>
              <a:rPr b="1">
                <a:latin typeface="Helvetica"/>
                <a:ea typeface="Helvetica"/>
                <a:cs typeface="Helvetica"/>
                <a:sym typeface="Helvetica"/>
              </a:rPr>
              <a:t>w</a:t>
            </a:r>
            <a:r>
              <a:rPr b="1" baseline="-5999">
                <a:latin typeface="Helvetica"/>
                <a:ea typeface="Helvetica"/>
                <a:cs typeface="Helvetica"/>
                <a:sym typeface="Helvetica"/>
              </a:rPr>
              <a:t>i</a:t>
            </a:r>
            <a:r>
              <a:t> </a:t>
            </a:r>
            <a:r>
              <a:rPr b="1">
                <a:latin typeface="Helvetica"/>
                <a:ea typeface="Helvetica"/>
                <a:cs typeface="Helvetica"/>
                <a:sym typeface="Helvetica"/>
              </a:rPr>
              <a:t>x</a:t>
            </a:r>
            <a:r>
              <a:rPr b="1" baseline="-5999">
                <a:latin typeface="Helvetica"/>
                <a:ea typeface="Helvetica"/>
                <a:cs typeface="Helvetica"/>
                <a:sym typeface="Helvetica"/>
              </a:rPr>
              <a:t>i</a:t>
            </a:r>
          </a:p>
        </p:txBody>
      </p:sp>
      <p:sp>
        <p:nvSpPr>
          <p:cNvPr id="193" name="Shape 193"/>
          <p:cNvSpPr/>
          <p:nvPr/>
        </p:nvSpPr>
        <p:spPr>
          <a:xfrm>
            <a:off x="7813296" y="7990475"/>
            <a:ext cx="5020311"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The unit (blue circle) is summing</a:t>
            </a:r>
          </a:p>
          <a:p>
            <a:pPr>
              <a:defRPr sz="2500"/>
            </a:pPr>
            <a:r>
              <a:t>all these inputs and outputting the</a:t>
            </a:r>
          </a:p>
          <a:p>
            <a:pPr>
              <a:defRPr sz="2500"/>
            </a:pPr>
            <a:r>
              <a:t>sum</a:t>
            </a:r>
          </a:p>
        </p:txBody>
      </p:sp>
      <p:sp>
        <p:nvSpPr>
          <p:cNvPr id="194" name="Shape 194"/>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6"/>
      <p:bldP build="whole" bldLvl="1" animBg="1" rev="0" advAuto="0" spid="166" grpId="1"/>
      <p:bldP build="whole" bldLvl="1" animBg="1" rev="0" advAuto="0" spid="189" grpId="7"/>
      <p:bldP build="whole" bldLvl="1" animBg="1" rev="0" advAuto="0" spid="190" grpId="2"/>
      <p:bldP build="whole" bldLvl="1" animBg="1" rev="0" advAuto="0" spid="164" grpId="4"/>
      <p:bldP build="whole" bldLvl="1" animBg="1" rev="0" advAuto="0" spid="167" grpId="3"/>
      <p:bldP build="whole" bldLvl="1" animBg="1" rev="0" advAuto="0" spid="192" grpId="9"/>
      <p:bldP build="whole" bldLvl="1" animBg="1" rev="0" advAuto="0" spid="168" grpId="5"/>
      <p:bldP build="whole" bldLvl="1" animBg="1" rev="0" advAuto="0" spid="193" grpId="10"/>
      <p:bldP build="whole" bldLvl="1" animBg="1" rev="0" advAuto="0" spid="191" grpId="8"/>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952500" y="444500"/>
            <a:ext cx="11099800" cy="1070273"/>
          </a:xfrm>
          <a:prstGeom prst="rect">
            <a:avLst/>
          </a:prstGeom>
        </p:spPr>
        <p:txBody>
          <a:bodyPr/>
          <a:lstStyle>
            <a:lvl1pPr defTabSz="455675">
              <a:defRPr sz="6240"/>
            </a:lvl1pPr>
          </a:lstStyle>
          <a:p>
            <a:pPr/>
            <a:r>
              <a:t>Expressivity by Depth</a:t>
            </a:r>
          </a:p>
        </p:txBody>
      </p:sp>
      <p:sp>
        <p:nvSpPr>
          <p:cNvPr id="197" name="Shape 197"/>
          <p:cNvSpPr/>
          <p:nvPr/>
        </p:nvSpPr>
        <p:spPr>
          <a:xfrm>
            <a:off x="1449768" y="2387597"/>
            <a:ext cx="10105264" cy="1016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However linear threshold units like last slide can only</a:t>
            </a:r>
          </a:p>
          <a:p>
            <a:pPr>
              <a:defRPr sz="3000"/>
            </a:pPr>
            <a:r>
              <a:t>deal with linear functions of input </a:t>
            </a:r>
            <a:r>
              <a:rPr b="1">
                <a:latin typeface="Helvetica"/>
                <a:ea typeface="Helvetica"/>
                <a:cs typeface="Helvetica"/>
                <a:sym typeface="Helvetica"/>
              </a:rPr>
              <a:t>x </a:t>
            </a:r>
          </a:p>
        </p:txBody>
      </p:sp>
      <p:sp>
        <p:nvSpPr>
          <p:cNvPr id="198" name="Shape 198"/>
          <p:cNvSpPr/>
          <p:nvPr/>
        </p:nvSpPr>
        <p:spPr>
          <a:xfrm>
            <a:off x="1129978" y="4038598"/>
            <a:ext cx="10744843" cy="14732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We now want to learn </a:t>
            </a:r>
            <a:r>
              <a:rPr b="1">
                <a:latin typeface="Helvetica"/>
                <a:ea typeface="Helvetica"/>
                <a:cs typeface="Helvetica"/>
                <a:sym typeface="Helvetica"/>
              </a:rPr>
              <a:t>non-linear functions</a:t>
            </a:r>
            <a:r>
              <a:t> of the input. You already know some methods to learn non-linear functions of the input. Can you name them ?</a:t>
            </a:r>
          </a:p>
        </p:txBody>
      </p:sp>
      <p:sp>
        <p:nvSpPr>
          <p:cNvPr id="199" name="Shape 199"/>
          <p:cNvSpPr/>
          <p:nvPr/>
        </p:nvSpPr>
        <p:spPr>
          <a:xfrm>
            <a:off x="3929145" y="5651499"/>
            <a:ext cx="4476287" cy="5842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lvl1pPr>
          </a:lstStyle>
          <a:p>
            <a:pPr/>
            <a:r>
              <a:t>Decision trees, kernels</a:t>
            </a:r>
          </a:p>
        </p:txBody>
      </p:sp>
      <p:sp>
        <p:nvSpPr>
          <p:cNvPr id="200" name="Shape 200"/>
          <p:cNvSpPr/>
          <p:nvPr/>
        </p:nvSpPr>
        <p:spPr>
          <a:xfrm>
            <a:off x="1208468" y="6756397"/>
            <a:ext cx="10105264" cy="14732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Neural networks another way of doing that, </a:t>
            </a:r>
            <a:r>
              <a:rPr b="1">
                <a:latin typeface="Helvetica"/>
                <a:ea typeface="Helvetica"/>
                <a:cs typeface="Helvetica"/>
                <a:sym typeface="Helvetica"/>
              </a:rPr>
              <a:t>stack </a:t>
            </a:r>
            <a:r>
              <a:t>several</a:t>
            </a:r>
          </a:p>
          <a:p>
            <a:pPr>
              <a:defRPr sz="3000"/>
            </a:pPr>
            <a:r>
              <a:t>layers of threshold elements, each layer using the output of the previous layer as input</a:t>
            </a:r>
          </a:p>
        </p:txBody>
      </p:sp>
      <p:sp>
        <p:nvSpPr>
          <p:cNvPr id="201" name="Shape 201"/>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4"/>
      <p:bldP build="whole" bldLvl="1" animBg="1" rev="0" advAuto="0" spid="198" grpId="2"/>
      <p:bldP build="whole" bldLvl="1" animBg="1" rev="0" advAuto="0" spid="199" grpId="3"/>
      <p:bldP build="whole" bldLvl="1" animBg="1" rev="0" advAuto="0" spid="19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336301" y="307491"/>
            <a:ext cx="8833992" cy="977901"/>
          </a:xfrm>
          <a:prstGeom prst="rect">
            <a:avLst/>
          </a:prstGeom>
        </p:spPr>
        <p:txBody>
          <a:bodyPr/>
          <a:lstStyle>
            <a:lvl1pPr defTabSz="420624">
              <a:defRPr sz="5760"/>
            </a:lvl1pPr>
          </a:lstStyle>
          <a:p>
            <a:pPr/>
            <a:r>
              <a:t>Basic Unit : Neuron</a:t>
            </a:r>
          </a:p>
        </p:txBody>
      </p:sp>
      <p:pic>
        <p:nvPicPr>
          <p:cNvPr id="204" name="pasted-image.pdf"/>
          <p:cNvPicPr>
            <a:picLocks noChangeAspect="1"/>
          </p:cNvPicPr>
          <p:nvPr/>
        </p:nvPicPr>
        <p:blipFill>
          <a:blip r:embed="rId2">
            <a:extLst/>
          </a:blip>
          <a:stretch>
            <a:fillRect/>
          </a:stretch>
        </p:blipFill>
        <p:spPr>
          <a:xfrm>
            <a:off x="8976111" y="1548636"/>
            <a:ext cx="3725147" cy="1536144"/>
          </a:xfrm>
          <a:prstGeom prst="rect">
            <a:avLst/>
          </a:prstGeom>
          <a:ln w="12700">
            <a:miter lim="400000"/>
          </a:ln>
        </p:spPr>
      </p:pic>
      <p:pic>
        <p:nvPicPr>
          <p:cNvPr id="205" name="pasted-image.pdf"/>
          <p:cNvPicPr>
            <a:picLocks noChangeAspect="1"/>
          </p:cNvPicPr>
          <p:nvPr/>
        </p:nvPicPr>
        <p:blipFill>
          <a:blip r:embed="rId3">
            <a:extLst/>
          </a:blip>
          <a:stretch>
            <a:fillRect/>
          </a:stretch>
        </p:blipFill>
        <p:spPr>
          <a:xfrm>
            <a:off x="9308334" y="3086008"/>
            <a:ext cx="3060701" cy="977901"/>
          </a:xfrm>
          <a:prstGeom prst="rect">
            <a:avLst/>
          </a:prstGeom>
          <a:ln w="12700">
            <a:miter lim="400000"/>
          </a:ln>
        </p:spPr>
      </p:pic>
      <p:sp>
        <p:nvSpPr>
          <p:cNvPr id="206" name="Shape 206"/>
          <p:cNvSpPr/>
          <p:nvPr/>
        </p:nvSpPr>
        <p:spPr>
          <a:xfrm>
            <a:off x="1125031" y="7483406"/>
            <a:ext cx="5598415" cy="558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Lets define a variable called </a:t>
            </a:r>
            <a:r>
              <a:rPr b="1">
                <a:latin typeface="Helvetica"/>
                <a:ea typeface="Helvetica"/>
                <a:cs typeface="Helvetica"/>
                <a:sym typeface="Helvetica"/>
              </a:rPr>
              <a:t>net</a:t>
            </a:r>
          </a:p>
        </p:txBody>
      </p:sp>
      <p:grpSp>
        <p:nvGrpSpPr>
          <p:cNvPr id="227" name="Group 227"/>
          <p:cNvGrpSpPr/>
          <p:nvPr/>
        </p:nvGrpSpPr>
        <p:grpSpPr>
          <a:xfrm>
            <a:off x="1159865" y="2292350"/>
            <a:ext cx="6509515" cy="4687913"/>
            <a:chOff x="0" y="0"/>
            <a:chExt cx="6509514" cy="4687912"/>
          </a:xfrm>
        </p:grpSpPr>
        <p:sp>
          <p:nvSpPr>
            <p:cNvPr id="207" name="Shape 207"/>
            <p:cNvSpPr/>
            <p:nvPr/>
          </p:nvSpPr>
          <p:spPr>
            <a:xfrm>
              <a:off x="878484" y="120650"/>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08" name="Shape 208"/>
            <p:cNvSpPr/>
            <p:nvPr/>
          </p:nvSpPr>
          <p:spPr>
            <a:xfrm>
              <a:off x="878484" y="4053383"/>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09" name="Shape 209"/>
            <p:cNvSpPr/>
            <p:nvPr/>
          </p:nvSpPr>
          <p:spPr>
            <a:xfrm>
              <a:off x="878484" y="3035771"/>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10" name="Shape 210"/>
            <p:cNvSpPr/>
            <p:nvPr/>
          </p:nvSpPr>
          <p:spPr>
            <a:xfrm>
              <a:off x="878484" y="2018158"/>
              <a:ext cx="649487" cy="621359"/>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11" name="Shape 211"/>
            <p:cNvSpPr/>
            <p:nvPr/>
          </p:nvSpPr>
          <p:spPr>
            <a:xfrm>
              <a:off x="878484" y="1035050"/>
              <a:ext cx="649487" cy="621358"/>
            </a:xfrm>
            <a:prstGeom prst="ellipse">
              <a:avLst/>
            </a:prstGeom>
            <a:noFill/>
            <a:ln w="254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12" name="Shape 212"/>
            <p:cNvSpPr/>
            <p:nvPr/>
          </p:nvSpPr>
          <p:spPr>
            <a:xfrm>
              <a:off x="4548784" y="2018158"/>
              <a:ext cx="649487" cy="621359"/>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13" name="Shape 213"/>
            <p:cNvSpPr/>
            <p:nvPr/>
          </p:nvSpPr>
          <p:spPr>
            <a:xfrm>
              <a:off x="0" y="0"/>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1</a:t>
              </a:r>
            </a:p>
          </p:txBody>
        </p:sp>
        <p:sp>
          <p:nvSpPr>
            <p:cNvPr id="214" name="Shape 214"/>
            <p:cNvSpPr/>
            <p:nvPr/>
          </p:nvSpPr>
          <p:spPr>
            <a:xfrm>
              <a:off x="0" y="4040212"/>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n</a:t>
              </a:r>
            </a:p>
          </p:txBody>
        </p:sp>
        <p:sp>
          <p:nvSpPr>
            <p:cNvPr id="215" name="Shape 215"/>
            <p:cNvSpPr/>
            <p:nvPr/>
          </p:nvSpPr>
          <p:spPr>
            <a:xfrm>
              <a:off x="0" y="1021878"/>
              <a:ext cx="5123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x</a:t>
              </a:r>
              <a:r>
                <a:rPr baseline="-5999"/>
                <a:t>2</a:t>
              </a:r>
            </a:p>
          </p:txBody>
        </p:sp>
        <p:sp>
          <p:nvSpPr>
            <p:cNvPr id="216" name="Shape 216"/>
            <p:cNvSpPr/>
            <p:nvPr/>
          </p:nvSpPr>
          <p:spPr>
            <a:xfrm>
              <a:off x="1581683" y="556213"/>
              <a:ext cx="2919463" cy="159018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17" name="Shape 217"/>
            <p:cNvSpPr/>
            <p:nvPr/>
          </p:nvSpPr>
          <p:spPr>
            <a:xfrm>
              <a:off x="1578974" y="1443972"/>
              <a:ext cx="2922404" cy="85542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18" name="Shape 218"/>
            <p:cNvSpPr/>
            <p:nvPr/>
          </p:nvSpPr>
          <p:spPr>
            <a:xfrm>
              <a:off x="1575608" y="2273397"/>
              <a:ext cx="2926449" cy="7148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19" name="Shape 219"/>
            <p:cNvSpPr/>
            <p:nvPr/>
          </p:nvSpPr>
          <p:spPr>
            <a:xfrm flipV="1">
              <a:off x="1579968" y="2429666"/>
              <a:ext cx="2920399" cy="86435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20" name="Shape 220"/>
            <p:cNvSpPr/>
            <p:nvPr/>
          </p:nvSpPr>
          <p:spPr>
            <a:xfrm flipV="1">
              <a:off x="1582412" y="2478727"/>
              <a:ext cx="2917779" cy="172417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21" name="Shape 221"/>
            <p:cNvSpPr/>
            <p:nvPr/>
          </p:nvSpPr>
          <p:spPr>
            <a:xfrm>
              <a:off x="5252150" y="2341021"/>
              <a:ext cx="73944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22" name="Shape 222"/>
            <p:cNvSpPr/>
            <p:nvPr/>
          </p:nvSpPr>
          <p:spPr>
            <a:xfrm>
              <a:off x="6141011" y="2004987"/>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a:t>
              </a:r>
            </a:p>
          </p:txBody>
        </p:sp>
        <p:pic>
          <p:nvPicPr>
            <p:cNvPr id="223" name="pasted-image.pdf"/>
            <p:cNvPicPr>
              <a:picLocks noChangeAspect="1"/>
            </p:cNvPicPr>
            <p:nvPr/>
          </p:nvPicPr>
          <p:blipFill>
            <a:blip r:embed="rId5">
              <a:extLst/>
            </a:blip>
            <a:stretch>
              <a:fillRect/>
            </a:stretch>
          </p:blipFill>
          <p:spPr>
            <a:xfrm>
              <a:off x="4326732" y="1105544"/>
              <a:ext cx="1333501" cy="647701"/>
            </a:xfrm>
            <a:prstGeom prst="rect">
              <a:avLst/>
            </a:prstGeom>
            <a:ln w="12700" cap="flat">
              <a:noFill/>
              <a:miter lim="400000"/>
            </a:ln>
            <a:effectLst/>
          </p:spPr>
        </p:pic>
        <p:sp>
          <p:nvSpPr>
            <p:cNvPr id="224" name="Shape 224"/>
            <p:cNvSpPr/>
            <p:nvPr/>
          </p:nvSpPr>
          <p:spPr>
            <a:xfrm>
              <a:off x="2209850" y="1105544"/>
              <a:ext cx="6138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a:t>
              </a:r>
              <a:r>
                <a:rPr baseline="-5999"/>
                <a:t>2</a:t>
              </a:r>
            </a:p>
          </p:txBody>
        </p:sp>
        <p:sp>
          <p:nvSpPr>
            <p:cNvPr id="225" name="Shape 225"/>
            <p:cNvSpPr/>
            <p:nvPr/>
          </p:nvSpPr>
          <p:spPr>
            <a:xfrm>
              <a:off x="2620417" y="488234"/>
              <a:ext cx="61386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a:t>
              </a:r>
              <a:r>
                <a:rPr baseline="-5999"/>
                <a:t>1</a:t>
              </a:r>
            </a:p>
          </p:txBody>
        </p:sp>
        <p:sp>
          <p:nvSpPr>
            <p:cNvPr id="226" name="Shape 226"/>
            <p:cNvSpPr/>
            <p:nvPr/>
          </p:nvSpPr>
          <p:spPr>
            <a:xfrm>
              <a:off x="2356232" y="3473102"/>
              <a:ext cx="6138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a:t>
              </a:r>
              <a:r>
                <a:rPr baseline="-5999"/>
                <a:t>n</a:t>
              </a:r>
            </a:p>
          </p:txBody>
        </p:sp>
      </p:grpSp>
      <p:pic>
        <p:nvPicPr>
          <p:cNvPr id="228" name="pasted-image.pdf"/>
          <p:cNvPicPr>
            <a:picLocks noChangeAspect="1"/>
          </p:cNvPicPr>
          <p:nvPr/>
        </p:nvPicPr>
        <p:blipFill>
          <a:blip r:embed="rId6">
            <a:extLst/>
          </a:blip>
          <a:stretch>
            <a:fillRect/>
          </a:stretch>
        </p:blipFill>
        <p:spPr>
          <a:xfrm>
            <a:off x="7509916" y="7442596"/>
            <a:ext cx="2844801" cy="990601"/>
          </a:xfrm>
          <a:prstGeom prst="rect">
            <a:avLst/>
          </a:prstGeom>
          <a:ln w="12700">
            <a:miter lim="400000"/>
          </a:ln>
        </p:spPr>
      </p:pic>
      <p:sp>
        <p:nvSpPr>
          <p:cNvPr id="229" name="Shape 229"/>
          <p:cNvSpPr/>
          <p:nvPr/>
        </p:nvSpPr>
        <p:spPr>
          <a:xfrm>
            <a:off x="4266414" y="8739237"/>
            <a:ext cx="248640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Then we have</a:t>
            </a:r>
          </a:p>
        </p:txBody>
      </p:sp>
      <p:pic>
        <p:nvPicPr>
          <p:cNvPr id="230" name="pasted-image.pdf"/>
          <p:cNvPicPr>
            <a:picLocks noChangeAspect="1"/>
          </p:cNvPicPr>
          <p:nvPr/>
        </p:nvPicPr>
        <p:blipFill>
          <a:blip r:embed="rId7">
            <a:extLst/>
          </a:blip>
          <a:stretch>
            <a:fillRect/>
          </a:stretch>
        </p:blipFill>
        <p:spPr>
          <a:xfrm>
            <a:off x="8435082" y="5143500"/>
            <a:ext cx="3911601" cy="990600"/>
          </a:xfrm>
          <a:prstGeom prst="rect">
            <a:avLst/>
          </a:prstGeom>
          <a:ln w="12700">
            <a:miter lim="400000"/>
          </a:ln>
        </p:spPr>
      </p:pic>
      <p:pic>
        <p:nvPicPr>
          <p:cNvPr id="231" name="pasted-image.pdf"/>
          <p:cNvPicPr>
            <a:picLocks noChangeAspect="1"/>
          </p:cNvPicPr>
          <p:nvPr/>
        </p:nvPicPr>
        <p:blipFill>
          <a:blip r:embed="rId8">
            <a:extLst/>
          </a:blip>
          <a:stretch>
            <a:fillRect/>
          </a:stretch>
        </p:blipFill>
        <p:spPr>
          <a:xfrm>
            <a:off x="7459116" y="8783687"/>
            <a:ext cx="2946401" cy="469901"/>
          </a:xfrm>
          <a:prstGeom prst="rect">
            <a:avLst/>
          </a:prstGeom>
          <a:ln w="12700">
            <a:miter lim="400000"/>
          </a:ln>
        </p:spPr>
      </p:pic>
      <p:sp>
        <p:nvSpPr>
          <p:cNvPr id="232" name="Shape 232"/>
          <p:cNvSpPr/>
          <p:nvPr>
            <p:ph type="sldNum" sz="quarter" idx="4294967295"/>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7"/>
      <p:bldP build="whole" bldLvl="1" animBg="1" rev="0" advAuto="0" spid="231" grpId="8"/>
      <p:bldP build="whole" bldLvl="1" animBg="1" rev="0" advAuto="0" spid="228" grpId="6"/>
      <p:bldP build="whole" bldLvl="1" animBg="1" rev="0" advAuto="0" spid="227" grpId="1"/>
      <p:bldP build="whole" bldLvl="1" animBg="1" rev="0" advAuto="0" spid="204" grpId="2"/>
      <p:bldP build="whole" bldLvl="1" animBg="1" rev="0" advAuto="0" spid="206" grpId="5"/>
      <p:bldP build="whole" bldLvl="1" animBg="1" rev="0" advAuto="0" spid="230" grpId="4"/>
      <p:bldP build="whole" bldLvl="1" animBg="1" rev="0" advAuto="0" spid="205" grpId="3"/>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