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arunmallya.github.io/" TargetMode="Externa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hyperlink" Target="https://en.wikipedia.org/wiki/Kernel_(image_processing)" TargetMode="Externa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6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Neural Networks 2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CS446 Machine Learning</a:t>
            </a:r>
          </a:p>
        </p:txBody>
      </p:sp>
      <p:sp>
        <p:nvSpPr>
          <p:cNvPr id="121" name="Shape 121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title"/>
          </p:nvPr>
        </p:nvSpPr>
        <p:spPr>
          <a:xfrm>
            <a:off x="1270000" y="3912170"/>
            <a:ext cx="10464800" cy="1929260"/>
          </a:xfrm>
          <a:prstGeom prst="rect">
            <a:avLst/>
          </a:prstGeom>
        </p:spPr>
        <p:txBody>
          <a:bodyPr/>
          <a:lstStyle/>
          <a:p>
            <a:pPr defTabSz="438150">
              <a:defRPr sz="6000"/>
            </a:pPr>
            <a:r>
              <a:t>Recurrent </a:t>
            </a:r>
          </a:p>
          <a:p>
            <a:pPr defTabSz="438150">
              <a:defRPr sz="6000"/>
            </a:pPr>
            <a:r>
              <a:t>Neural Networks</a:t>
            </a:r>
          </a:p>
        </p:txBody>
      </p:sp>
      <p:sp>
        <p:nvSpPr>
          <p:cNvPr id="321" name="Shape 321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type="title"/>
          </p:nvPr>
        </p:nvSpPr>
        <p:spPr>
          <a:xfrm>
            <a:off x="952500" y="444500"/>
            <a:ext cx="11099800" cy="1279575"/>
          </a:xfrm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Motivation</a:t>
            </a:r>
          </a:p>
        </p:txBody>
      </p:sp>
      <p:sp>
        <p:nvSpPr>
          <p:cNvPr id="324" name="Shape 324"/>
          <p:cNvSpPr/>
          <p:nvPr/>
        </p:nvSpPr>
        <p:spPr>
          <a:xfrm>
            <a:off x="1369441" y="1981199"/>
            <a:ext cx="1026591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Not all problems can be converted into one with fixed length inputs and outputs</a:t>
            </a:r>
          </a:p>
        </p:txBody>
      </p:sp>
      <p:sp>
        <p:nvSpPr>
          <p:cNvPr id="325" name="Shape 325"/>
          <p:cNvSpPr/>
          <p:nvPr/>
        </p:nvSpPr>
        <p:spPr>
          <a:xfrm>
            <a:off x="649907" y="3581400"/>
            <a:ext cx="1200899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Machine Translation : translating English sentence to other language </a:t>
            </a:r>
          </a:p>
        </p:txBody>
      </p:sp>
      <p:sp>
        <p:nvSpPr>
          <p:cNvPr id="326" name="Shape 326"/>
          <p:cNvSpPr/>
          <p:nvPr/>
        </p:nvSpPr>
        <p:spPr>
          <a:xfrm>
            <a:off x="440506" y="6773862"/>
            <a:ext cx="1212378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Speech Recognition : translating spoken sentence to written sentence   </a:t>
            </a:r>
          </a:p>
        </p:txBody>
      </p:sp>
      <p:sp>
        <p:nvSpPr>
          <p:cNvPr id="327" name="Shape 327"/>
          <p:cNvSpPr/>
          <p:nvPr/>
        </p:nvSpPr>
        <p:spPr>
          <a:xfrm>
            <a:off x="1171004" y="7784306"/>
            <a:ext cx="1066279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Hard or impossible to choose a large enough window, there can always be a new sentence longer than anything seen </a:t>
            </a:r>
          </a:p>
        </p:txBody>
      </p:sp>
      <p:sp>
        <p:nvSpPr>
          <p:cNvPr id="328" name="Shape 328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9" name="Screen Shot 2017-04-04 at 12.53.0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7475" y="4229100"/>
            <a:ext cx="9207501" cy="18415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1"/>
      <p:bldP build="whole" bldLvl="1" animBg="1" rev="0" advAuto="0" spid="326" grpId="4"/>
      <p:bldP build="whole" bldLvl="1" animBg="1" rev="0" advAuto="0" spid="327" grpId="5"/>
      <p:bldP build="whole" bldLvl="1" animBg="1" rev="0" advAuto="0" spid="325" grpId="2"/>
      <p:bldP build="whole" bldLvl="1" animBg="1" rev="0" advAuto="0" spid="329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/>
            <a:r>
              <a:t>Recurrent Neural Networks</a:t>
            </a:r>
          </a:p>
        </p:txBody>
      </p:sp>
      <p:sp>
        <p:nvSpPr>
          <p:cNvPr id="332" name="Shape 3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5722" indent="-345722">
              <a:spcBef>
                <a:spcPts val="3200"/>
              </a:spcBef>
              <a:defRPr sz="2800"/>
            </a:pPr>
            <a:r>
              <a:t>Recurrent Neural Networks take as input each element of a sequence one by one. (Think of this as taking input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x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1</a:t>
            </a:r>
            <a:r>
              <a:t> at time step 1,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x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baseline="-5999"/>
              <a:t> </a:t>
            </a:r>
            <a:r>
              <a:t>at time step 2, etc)</a:t>
            </a:r>
          </a:p>
          <a:p>
            <a:pPr marL="345722" indent="-345722">
              <a:spcBef>
                <a:spcPts val="3200"/>
              </a:spcBef>
              <a:defRPr sz="2800"/>
            </a:pPr>
            <a:r>
              <a:t>Recurrent Neural Networks take the previous output or hidden states as inputs.</a:t>
            </a:r>
          </a:p>
          <a:p>
            <a:pPr marL="345722" indent="-345722">
              <a:spcBef>
                <a:spcPts val="3200"/>
              </a:spcBef>
              <a:defRPr sz="2800"/>
            </a:pPr>
            <a:r>
              <a:t>The composite input at time t has some historical information about the happenings at time T &lt; t</a:t>
            </a:r>
          </a:p>
          <a:p>
            <a:pPr marL="345722" indent="-345722">
              <a:spcBef>
                <a:spcPts val="3200"/>
              </a:spcBef>
              <a:defRPr sz="2800"/>
            </a:pPr>
            <a:r>
              <a:t>RNNs are useful as their intermediate values (state) can store information about past inputs for a time that is not fixed a priori</a:t>
            </a:r>
          </a:p>
        </p:txBody>
      </p:sp>
      <p:sp>
        <p:nvSpPr>
          <p:cNvPr id="333" name="Shape 333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title"/>
          </p:nvPr>
        </p:nvSpPr>
        <p:spPr>
          <a:xfrm>
            <a:off x="952500" y="444500"/>
            <a:ext cx="11099800" cy="1188492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RNN cell</a:t>
            </a:r>
          </a:p>
        </p:txBody>
      </p:sp>
      <p:pic>
        <p:nvPicPr>
          <p:cNvPr id="33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1550" y="2705100"/>
            <a:ext cx="3948730" cy="1916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6951" y="5569201"/>
            <a:ext cx="3694327" cy="1521194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7994650" y="2539997"/>
            <a:ext cx="3019609" cy="533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Input at time t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x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t</a:t>
            </a:r>
          </a:p>
        </p:txBody>
      </p:sp>
      <p:sp>
        <p:nvSpPr>
          <p:cNvPr id="339" name="Shape 339"/>
          <p:cNvSpPr/>
          <p:nvPr/>
        </p:nvSpPr>
        <p:spPr>
          <a:xfrm>
            <a:off x="7080250" y="3498426"/>
            <a:ext cx="5502927" cy="533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State at the end of time (t-1)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t-1</a:t>
            </a:r>
          </a:p>
        </p:txBody>
      </p:sp>
      <p:sp>
        <p:nvSpPr>
          <p:cNvPr id="340" name="Shape 340"/>
          <p:cNvSpPr/>
          <p:nvPr/>
        </p:nvSpPr>
        <p:spPr>
          <a:xfrm>
            <a:off x="7080250" y="4362026"/>
            <a:ext cx="4739179" cy="533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State at the end of time t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t</a:t>
            </a:r>
          </a:p>
        </p:txBody>
      </p:sp>
      <p:sp>
        <p:nvSpPr>
          <p:cNvPr id="341" name="Shape 341"/>
          <p:cNvSpPr/>
          <p:nvPr/>
        </p:nvSpPr>
        <p:spPr>
          <a:xfrm>
            <a:off x="1730093" y="7306964"/>
            <a:ext cx="9544614" cy="965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You can obviously replace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tanh</a:t>
            </a:r>
            <a:r>
              <a:t> by your favorite non-linear differentiable function</a:t>
            </a:r>
          </a:p>
        </p:txBody>
      </p:sp>
      <p:sp>
        <p:nvSpPr>
          <p:cNvPr id="342" name="Shape 342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3" name="Shape 343"/>
          <p:cNvSpPr/>
          <p:nvPr/>
        </p:nvSpPr>
        <p:spPr>
          <a:xfrm>
            <a:off x="1730093" y="8495359"/>
            <a:ext cx="954461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How is it different from a standard neuron ??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6"/>
      <p:bldP build="whole" bldLvl="1" animBg="1" rev="0" advAuto="0" spid="338" grpId="2"/>
      <p:bldP build="whole" bldLvl="1" animBg="1" rev="0" advAuto="0" spid="343" grpId="7"/>
      <p:bldP build="whole" bldLvl="1" animBg="1" rev="0" advAuto="0" spid="340" grpId="4"/>
      <p:bldP build="whole" bldLvl="1" animBg="1" rev="0" advAuto="0" spid="337" grpId="5"/>
      <p:bldP build="whole" bldLvl="1" animBg="1" rev="0" advAuto="0" spid="336" grpId="1"/>
      <p:bldP build="whole" bldLvl="1" animBg="1" rev="0" advAuto="0" spid="339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title"/>
          </p:nvPr>
        </p:nvSpPr>
        <p:spPr>
          <a:xfrm>
            <a:off x="952500" y="444500"/>
            <a:ext cx="11099800" cy="952153"/>
          </a:xfrm>
          <a:prstGeom prst="rect">
            <a:avLst/>
          </a:prstGeom>
        </p:spPr>
        <p:txBody>
          <a:bodyPr/>
          <a:lstStyle>
            <a:lvl1pPr defTabSz="408940">
              <a:defRPr sz="5600"/>
            </a:lvl1pPr>
          </a:lstStyle>
          <a:p>
            <a:pPr/>
            <a:r>
              <a:t>Feeding a sequence to an RNN</a:t>
            </a:r>
          </a:p>
        </p:txBody>
      </p:sp>
      <p:pic>
        <p:nvPicPr>
          <p:cNvPr id="34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4330700"/>
            <a:ext cx="1831832" cy="3183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6800" y="4330700"/>
            <a:ext cx="1831832" cy="3183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6500" y="2190750"/>
            <a:ext cx="1185516" cy="5166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3357" y="2222252"/>
            <a:ext cx="1185516" cy="510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00215" y="2222252"/>
            <a:ext cx="1185516" cy="510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93930" y="2025901"/>
            <a:ext cx="3019549" cy="1243345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Shape 352"/>
          <p:cNvSpPr/>
          <p:nvPr/>
        </p:nvSpPr>
        <p:spPr>
          <a:xfrm>
            <a:off x="7059228" y="3503148"/>
            <a:ext cx="5087815" cy="1397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You can output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y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t </a:t>
            </a:r>
            <a:r>
              <a:t>at each time step (based on your problem), based on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t> </a:t>
            </a:r>
          </a:p>
        </p:txBody>
      </p:sp>
      <p:pic>
        <p:nvPicPr>
          <p:cNvPr id="353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48016" y="5518150"/>
            <a:ext cx="2082801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hape 354"/>
          <p:cNvSpPr/>
          <p:nvPr/>
        </p:nvSpPr>
        <p:spPr>
          <a:xfrm>
            <a:off x="7058714" y="6169110"/>
            <a:ext cx="4027979" cy="533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often linear function of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t</a:t>
            </a:r>
          </a:p>
        </p:txBody>
      </p:sp>
      <p:sp>
        <p:nvSpPr>
          <p:cNvPr id="355" name="Shape 355"/>
          <p:cNvSpPr/>
          <p:nvPr/>
        </p:nvSpPr>
        <p:spPr>
          <a:xfrm>
            <a:off x="1094817" y="7826495"/>
            <a:ext cx="10233391" cy="533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Finally define error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t </a:t>
            </a:r>
            <a:r>
              <a:t>based on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y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t> and the target output at time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</a:t>
            </a:r>
          </a:p>
        </p:txBody>
      </p:sp>
      <p:pic>
        <p:nvPicPr>
          <p:cNvPr id="356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61680" y="8672512"/>
            <a:ext cx="3733801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hape 357"/>
          <p:cNvSpPr/>
          <p:nvPr/>
        </p:nvSpPr>
        <p:spPr>
          <a:xfrm>
            <a:off x="8642350" y="8640759"/>
            <a:ext cx="3420676" cy="533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GT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baseline="-5999"/>
              <a:t> </a:t>
            </a:r>
            <a:r>
              <a:t>is target at time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</a:t>
            </a:r>
          </a:p>
        </p:txBody>
      </p:sp>
      <p:sp>
        <p:nvSpPr>
          <p:cNvPr id="358" name="Shape 358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7"/>
      <p:bldP build="whole" bldLvl="1" animBg="1" rev="0" advAuto="0" spid="357" grpId="12"/>
      <p:bldP build="whole" bldLvl="1" animBg="1" rev="0" advAuto="0" spid="347" grpId="5"/>
      <p:bldP build="whole" bldLvl="1" animBg="1" rev="0" advAuto="0" spid="351" grpId="6"/>
      <p:bldP build="whole" bldLvl="1" animBg="1" rev="0" advAuto="0" spid="354" grpId="9"/>
      <p:bldP build="whole" bldLvl="1" animBg="1" rev="0" advAuto="0" spid="348" grpId="1"/>
      <p:bldP build="whole" bldLvl="1" animBg="1" rev="0" advAuto="0" spid="350" grpId="4"/>
      <p:bldP build="whole" bldLvl="1" animBg="1" rev="0" advAuto="0" spid="346" grpId="3"/>
      <p:bldP build="whole" bldLvl="1" animBg="1" rev="0" advAuto="0" spid="353" grpId="8"/>
      <p:bldP build="whole" bldLvl="1" animBg="1" rev="0" advAuto="0" spid="355" grpId="10"/>
      <p:bldP build="whole" bldLvl="1" animBg="1" rev="0" advAuto="0" spid="349" grpId="2"/>
      <p:bldP build="whole" bldLvl="1" animBg="1" rev="0" advAuto="0" spid="356" grpId="1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RNNs</a:t>
            </a:r>
          </a:p>
        </p:txBody>
      </p:sp>
      <p:sp>
        <p:nvSpPr>
          <p:cNvPr id="361" name="Shape 361"/>
          <p:cNvSpPr/>
          <p:nvPr>
            <p:ph type="body" sz="half" idx="1"/>
          </p:nvPr>
        </p:nvSpPr>
        <p:spPr>
          <a:xfrm>
            <a:off x="5990326" y="2784475"/>
            <a:ext cx="6644234" cy="6286500"/>
          </a:xfrm>
          <a:prstGeom prst="rect">
            <a:avLst/>
          </a:prstGeom>
        </p:spPr>
        <p:txBody>
          <a:bodyPr/>
          <a:lstStyle/>
          <a:p>
            <a:pPr marL="345722" indent="-345722">
              <a:spcBef>
                <a:spcPts val="3200"/>
              </a:spcBef>
              <a:defRPr sz="2800"/>
            </a:pPr>
            <a:r>
              <a:t>Note that the weights are shared over time</a:t>
            </a:r>
          </a:p>
          <a:p>
            <a:pPr marL="345722" indent="-345722">
              <a:spcBef>
                <a:spcPts val="3200"/>
              </a:spcBef>
              <a:defRPr sz="2800"/>
            </a:pPr>
            <a:r>
              <a:t>Essentially, copies of the RNN cell are made over time (unrolling/unfolding), with different inputs at different time steps</a:t>
            </a:r>
          </a:p>
        </p:txBody>
      </p:sp>
      <p:sp>
        <p:nvSpPr>
          <p:cNvPr id="362" name="Shape 362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6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6900" y="5537200"/>
            <a:ext cx="1831832" cy="3183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3300" y="5537200"/>
            <a:ext cx="1831832" cy="3183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3397250"/>
            <a:ext cx="1185516" cy="5166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89857" y="3428752"/>
            <a:ext cx="1185516" cy="510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36715" y="3428752"/>
            <a:ext cx="1185516" cy="510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type="title"/>
          </p:nvPr>
        </p:nvSpPr>
        <p:spPr>
          <a:xfrm>
            <a:off x="952500" y="444500"/>
            <a:ext cx="11099800" cy="1162993"/>
          </a:xfrm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Sentiment Classification</a:t>
            </a:r>
          </a:p>
        </p:txBody>
      </p:sp>
      <p:sp>
        <p:nvSpPr>
          <p:cNvPr id="370" name="Shape 370"/>
          <p:cNvSpPr/>
          <p:nvPr/>
        </p:nvSpPr>
        <p:spPr>
          <a:xfrm>
            <a:off x="2147871" y="2470150"/>
            <a:ext cx="870905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Classify a restaurant review from Yelp or movie review from IMDB as positive or negative</a:t>
            </a:r>
          </a:p>
        </p:txBody>
      </p:sp>
      <p:sp>
        <p:nvSpPr>
          <p:cNvPr id="371" name="Shape 371"/>
          <p:cNvSpPr/>
          <p:nvPr/>
        </p:nvSpPr>
        <p:spPr>
          <a:xfrm>
            <a:off x="2726385" y="4304357"/>
            <a:ext cx="7564730" cy="5461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Inputs : Multiple words, one or more sentences</a:t>
            </a:r>
          </a:p>
        </p:txBody>
      </p:sp>
      <p:sp>
        <p:nvSpPr>
          <p:cNvPr id="372" name="Shape 372"/>
          <p:cNvSpPr/>
          <p:nvPr/>
        </p:nvSpPr>
        <p:spPr>
          <a:xfrm>
            <a:off x="3036112" y="5314949"/>
            <a:ext cx="6945276" cy="5461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Outputs : Positive or negative classification</a:t>
            </a:r>
          </a:p>
        </p:txBody>
      </p:sp>
      <p:sp>
        <p:nvSpPr>
          <p:cNvPr id="373" name="Shape 373"/>
          <p:cNvSpPr/>
          <p:nvPr/>
        </p:nvSpPr>
        <p:spPr>
          <a:xfrm>
            <a:off x="2111806" y="7734300"/>
            <a:ext cx="878118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200"/>
              </a:spcBef>
              <a:defRPr sz="2800"/>
            </a:lvl1pPr>
          </a:lstStyle>
          <a:p>
            <a:pPr/>
            <a:r>
              <a:t>“Don’t try the pizza, its so good you will come back everyday. I hate this place. ”</a:t>
            </a:r>
          </a:p>
        </p:txBody>
      </p:sp>
      <p:sp>
        <p:nvSpPr>
          <p:cNvPr id="374" name="Shape 374"/>
          <p:cNvSpPr/>
          <p:nvPr/>
        </p:nvSpPr>
        <p:spPr>
          <a:xfrm>
            <a:off x="4304182" y="6795442"/>
            <a:ext cx="439643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3200"/>
              </a:spcBef>
              <a:defRPr sz="2800"/>
            </a:lvl1pPr>
          </a:lstStyle>
          <a:p>
            <a:pPr/>
            <a:r>
              <a:t>“The food was really good”</a:t>
            </a:r>
          </a:p>
        </p:txBody>
      </p:sp>
      <p:sp>
        <p:nvSpPr>
          <p:cNvPr id="375" name="Shape 375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1"/>
      <p:bldP build="whole" bldLvl="1" animBg="1" rev="0" advAuto="0" spid="371" grpId="2"/>
      <p:bldP build="whole" bldLvl="1" animBg="1" rev="0" advAuto="0" spid="372" grpId="3"/>
      <p:bldP build="whole" bldLvl="1" animBg="1" rev="0" advAuto="0" spid="374" grpId="4"/>
      <p:bldP build="whole" bldLvl="1" animBg="1" rev="0" advAuto="0" spid="373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type="title"/>
          </p:nvPr>
        </p:nvSpPr>
        <p:spPr>
          <a:xfrm>
            <a:off x="952500" y="444500"/>
            <a:ext cx="11099800" cy="1174800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/>
            <a:r>
              <a:t>Sentiment Classification</a:t>
            </a:r>
          </a:p>
        </p:txBody>
      </p:sp>
      <p:pic>
        <p:nvPicPr>
          <p:cNvPr id="37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6975" y="5222875"/>
            <a:ext cx="2336800" cy="139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6475" y="5222875"/>
            <a:ext cx="2336800" cy="139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9325" y="4365625"/>
            <a:ext cx="3238500" cy="224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13825" y="3133725"/>
            <a:ext cx="1511300" cy="1358900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hape 382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8" grpId="1"/>
      <p:bldP build="whole" bldLvl="1" animBg="1" rev="0" advAuto="0" spid="380" grpId="3"/>
      <p:bldP build="whole" bldLvl="1" animBg="1" rev="0" advAuto="0" spid="381" grpId="4"/>
      <p:bldP build="whole" bldLvl="1" animBg="1" rev="0" advAuto="0" spid="379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type="title"/>
          </p:nvPr>
        </p:nvSpPr>
        <p:spPr>
          <a:xfrm>
            <a:off x="952500" y="444500"/>
            <a:ext cx="11099800" cy="1290192"/>
          </a:xfrm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Sentiment Classification</a:t>
            </a:r>
          </a:p>
        </p:txBody>
      </p:sp>
      <p:pic>
        <p:nvPicPr>
          <p:cNvPr id="38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0600" y="3016731"/>
            <a:ext cx="8791927" cy="5092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950" y="9185845"/>
            <a:ext cx="4432300" cy="495301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Shape 387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title"/>
          </p:nvPr>
        </p:nvSpPr>
        <p:spPr>
          <a:xfrm>
            <a:off x="952500" y="444500"/>
            <a:ext cx="11099800" cy="1164977"/>
          </a:xfrm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Input Output Scenario</a:t>
            </a:r>
          </a:p>
        </p:txBody>
      </p:sp>
      <p:pic>
        <p:nvPicPr>
          <p:cNvPr id="39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100" y="2343924"/>
            <a:ext cx="3164215" cy="12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hape 391"/>
          <p:cNvSpPr/>
          <p:nvPr/>
        </p:nvSpPr>
        <p:spPr>
          <a:xfrm>
            <a:off x="8437600" y="2729862"/>
            <a:ext cx="358566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Feed-forward network</a:t>
            </a:r>
          </a:p>
        </p:txBody>
      </p:sp>
      <p:pic>
        <p:nvPicPr>
          <p:cNvPr id="39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6083" y="3999963"/>
            <a:ext cx="5256537" cy="1231532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Shape 393"/>
          <p:cNvSpPr/>
          <p:nvPr/>
        </p:nvSpPr>
        <p:spPr>
          <a:xfrm>
            <a:off x="8526043" y="4476565"/>
            <a:ext cx="290078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Image captioning</a:t>
            </a:r>
          </a:p>
        </p:txBody>
      </p:sp>
      <p:pic>
        <p:nvPicPr>
          <p:cNvPr id="39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234" y="5603050"/>
            <a:ext cx="5550235" cy="1284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1151" y="7373388"/>
            <a:ext cx="6393168" cy="116497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/>
          <p:nvPr/>
        </p:nvSpPr>
        <p:spPr>
          <a:xfrm>
            <a:off x="8526043" y="5978591"/>
            <a:ext cx="384952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Sentiment classification</a:t>
            </a:r>
          </a:p>
        </p:txBody>
      </p:sp>
      <p:sp>
        <p:nvSpPr>
          <p:cNvPr id="397" name="Shape 397"/>
          <p:cNvSpPr/>
          <p:nvPr/>
        </p:nvSpPr>
        <p:spPr>
          <a:xfrm>
            <a:off x="8526043" y="7689177"/>
            <a:ext cx="182082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Translation</a:t>
            </a:r>
          </a:p>
        </p:txBody>
      </p:sp>
      <p:sp>
        <p:nvSpPr>
          <p:cNvPr id="398" name="Shape 398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7" grpId="8"/>
      <p:bldP build="whole" bldLvl="1" animBg="1" rev="0" advAuto="0" spid="393" grpId="4"/>
      <p:bldP build="whole" bldLvl="1" animBg="1" rev="0" advAuto="0" spid="392" grpId="3"/>
      <p:bldP build="whole" bldLvl="1" animBg="1" rev="0" advAuto="0" spid="396" grpId="6"/>
      <p:bldP build="whole" bldLvl="1" animBg="1" rev="0" advAuto="0" spid="391" grpId="2"/>
      <p:bldP build="whole" bldLvl="1" animBg="1" rev="0" advAuto="0" spid="390" grpId="1"/>
      <p:bldP build="whole" bldLvl="1" animBg="1" rev="0" advAuto="0" spid="395" grpId="7"/>
      <p:bldP build="whole" bldLvl="1" animBg="1" rev="0" advAuto="0" spid="394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952500" y="444500"/>
            <a:ext cx="11099800" cy="112395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Administrative</a:t>
            </a:r>
          </a:p>
        </p:txBody>
      </p:sp>
      <p:sp>
        <p:nvSpPr>
          <p:cNvPr id="124" name="Shape 124"/>
          <p:cNvSpPr/>
          <p:nvPr/>
        </p:nvSpPr>
        <p:spPr>
          <a:xfrm>
            <a:off x="4168902" y="2482850"/>
            <a:ext cx="492099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HW 5 is out. Due on April 11</a:t>
            </a:r>
          </a:p>
        </p:txBody>
      </p:sp>
      <p:sp>
        <p:nvSpPr>
          <p:cNvPr id="125" name="Shape 125"/>
          <p:cNvSpPr/>
          <p:nvPr/>
        </p:nvSpPr>
        <p:spPr>
          <a:xfrm>
            <a:off x="1131341" y="4806950"/>
            <a:ext cx="10742118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t>Slides are released. Try to follow the pdf. </a:t>
            </a:r>
          </a:p>
          <a:p>
            <a:pPr>
              <a:defRPr sz="3000"/>
            </a:pPr>
            <a:r>
              <a:t>(since these slides are made in keynote, and exporting to ppt does not work well)</a:t>
            </a:r>
          </a:p>
        </p:txBody>
      </p:sp>
      <p:sp>
        <p:nvSpPr>
          <p:cNvPr id="126" name="Shape 126"/>
          <p:cNvSpPr/>
          <p:nvPr/>
        </p:nvSpPr>
        <p:spPr>
          <a:xfrm>
            <a:off x="2379979" y="6807200"/>
            <a:ext cx="824484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Corrections regarding derivative in the last slide</a:t>
            </a:r>
          </a:p>
        </p:txBody>
      </p:sp>
      <p:sp>
        <p:nvSpPr>
          <p:cNvPr id="127" name="Shape 127"/>
          <p:cNvSpPr/>
          <p:nvPr/>
        </p:nvSpPr>
        <p:spPr>
          <a:xfrm>
            <a:off x="4497196" y="3644900"/>
            <a:ext cx="381990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No class on Thursday</a:t>
            </a:r>
          </a:p>
        </p:txBody>
      </p:sp>
      <p:sp>
        <p:nvSpPr>
          <p:cNvPr id="128" name="Shape 128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whole" bldLvl="1" animBg="1" rev="0" advAuto="0" spid="124" grpId="1"/>
      <p:bldP build="whole" bldLvl="1" animBg="1" rev="0" advAuto="0" spid="125" grpId="3"/>
      <p:bldP build="whole" bldLvl="1" animBg="1" rev="0" advAuto="0" spid="126" grpId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type="title"/>
          </p:nvPr>
        </p:nvSpPr>
        <p:spPr>
          <a:xfrm>
            <a:off x="952500" y="444500"/>
            <a:ext cx="11099800" cy="1008162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/>
            <a:r>
              <a:t>Backpropagation though Time</a:t>
            </a:r>
          </a:p>
        </p:txBody>
      </p:sp>
      <p:sp>
        <p:nvSpPr>
          <p:cNvPr id="401" name="Shape 401"/>
          <p:cNvSpPr/>
          <p:nvPr/>
        </p:nvSpPr>
        <p:spPr>
          <a:xfrm>
            <a:off x="6280150" y="3568699"/>
            <a:ext cx="6203684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Treat the unfolded network as one big feed-forward network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This unfolded network accepts the whole time series as input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The weight update is computed for each copy in the unfolded network, then summed (or averaged) and then applied to RNN weights </a:t>
            </a:r>
          </a:p>
        </p:txBody>
      </p:sp>
      <p:pic>
        <p:nvPicPr>
          <p:cNvPr id="40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0" y="2419350"/>
            <a:ext cx="4458206" cy="5975892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hape 403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2" grpId="1"/>
      <p:bldP build="p" bldLvl="5" animBg="1" rev="0" advAuto="0" spid="401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type="title"/>
          </p:nvPr>
        </p:nvSpPr>
        <p:spPr>
          <a:xfrm>
            <a:off x="952500" y="444500"/>
            <a:ext cx="11099800" cy="1142306"/>
          </a:xfrm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An Issue With RNNs</a:t>
            </a:r>
          </a:p>
        </p:txBody>
      </p:sp>
      <p:sp>
        <p:nvSpPr>
          <p:cNvPr id="406" name="Shape 406"/>
          <p:cNvSpPr/>
          <p:nvPr/>
        </p:nvSpPr>
        <p:spPr>
          <a:xfrm>
            <a:off x="697331" y="1645664"/>
            <a:ext cx="11610138" cy="139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Recall, back propagation requires computation of gradients with respect to each variable. For RNNs, consider the gradient of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baseline="-5999"/>
              <a:t> </a:t>
            </a:r>
            <a:r>
              <a:t>with respect to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1</a:t>
            </a:r>
          </a:p>
        </p:txBody>
      </p:sp>
      <p:sp>
        <p:nvSpPr>
          <p:cNvPr id="407" name="Shape 407"/>
          <p:cNvSpPr/>
          <p:nvPr/>
        </p:nvSpPr>
        <p:spPr>
          <a:xfrm>
            <a:off x="907011" y="4932499"/>
            <a:ext cx="10809778" cy="2260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Product of a lot of terms can shrink to zero (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vanishing gradient</a:t>
            </a:r>
            <a:r>
              <a:t>) or explode to infinity (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exploding gradient</a:t>
            </a:r>
            <a:r>
              <a:t>). Exploding gradients are often controlled by clipping the values to a max value. One way to handle vanishing gradient problem is to try to have some relationship between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baseline="-5999"/>
              <a:t> </a:t>
            </a:r>
            <a:r>
              <a:t>and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t-1 </a:t>
            </a:r>
            <a:r>
              <a:t>such that each</a:t>
            </a:r>
          </a:p>
        </p:txBody>
      </p:sp>
      <p:pic>
        <p:nvPicPr>
          <p:cNvPr id="40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2843065"/>
            <a:ext cx="6533760" cy="1855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6986" y="6719737"/>
            <a:ext cx="1586042" cy="673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Shape 410"/>
          <p:cNvSpPr/>
          <p:nvPr/>
        </p:nvSpPr>
        <p:spPr>
          <a:xfrm>
            <a:off x="776417" y="7858841"/>
            <a:ext cx="11451967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Long Short Term Memory (LSTM) try to do that, but vanishing gradients still a problem. As a result, capturing long range dependencies is still challenging.</a:t>
            </a:r>
          </a:p>
        </p:txBody>
      </p:sp>
      <p:sp>
        <p:nvSpPr>
          <p:cNvPr id="411" name="Shape 411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9" grpId="4"/>
      <p:bldP build="whole" bldLvl="1" animBg="1" rev="0" advAuto="0" spid="410" grpId="5"/>
      <p:bldP build="whole" bldLvl="1" animBg="1" rev="0" advAuto="0" spid="408" grpId="2"/>
      <p:bldP build="whole" bldLvl="1" animBg="1" rev="0" advAuto="0" spid="407" grpId="3"/>
      <p:bldP build="whole" bldLvl="1" animBg="1" rev="0" advAuto="0" spid="40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414" name="Shape 414"/>
          <p:cNvSpPr/>
          <p:nvPr>
            <p:ph type="body" idx="1"/>
          </p:nvPr>
        </p:nvSpPr>
        <p:spPr>
          <a:xfrm>
            <a:off x="952500" y="18415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45722" indent="-345722">
              <a:spcBef>
                <a:spcPts val="3200"/>
              </a:spcBef>
              <a:defRPr sz="2800"/>
            </a:pPr>
            <a:r>
              <a:t>RNNs allow for processing of variable length inputs and outputs by maintaining state information across time steps</a:t>
            </a:r>
          </a:p>
          <a:p>
            <a:pPr marL="345722" indent="-345722">
              <a:spcBef>
                <a:spcPts val="3200"/>
              </a:spcBef>
              <a:defRPr sz="2800"/>
            </a:pPr>
            <a:r>
              <a:t>Various input / output scenarios possible (Single / Multiple)</a:t>
            </a:r>
          </a:p>
          <a:p>
            <a:pPr marL="345722" indent="-345722">
              <a:spcBef>
                <a:spcPts val="3200"/>
              </a:spcBef>
              <a:defRPr sz="2800"/>
            </a:pPr>
            <a:r>
              <a:t>Exploding gradients are handled by gradient clipping, LSTMs are a way towards handling vanishing gradients.</a:t>
            </a:r>
          </a:p>
        </p:txBody>
      </p:sp>
      <p:sp>
        <p:nvSpPr>
          <p:cNvPr id="415" name="Shape 415"/>
          <p:cNvSpPr/>
          <p:nvPr/>
        </p:nvSpPr>
        <p:spPr>
          <a:xfrm>
            <a:off x="1162634" y="7912100"/>
            <a:ext cx="1086849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You can read more about LSTMs at </a:t>
            </a:r>
            <a:r>
              <a:rPr u="sng">
                <a:hlinkClick r:id="rId2" invalidUrl="" action="" tgtFrame="" tooltip="" history="1" highlightClick="0" endSnd="0"/>
              </a:rPr>
              <a:t>http://arunmallya.github.io/</a:t>
            </a:r>
            <a:r>
              <a:t> .  A major part of RNN slides were taken from there. </a:t>
            </a:r>
          </a:p>
        </p:txBody>
      </p:sp>
      <p:sp>
        <p:nvSpPr>
          <p:cNvPr id="416" name="Shape 416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7" name="Shape 417"/>
          <p:cNvSpPr/>
          <p:nvPr/>
        </p:nvSpPr>
        <p:spPr>
          <a:xfrm>
            <a:off x="9206992" y="8604250"/>
            <a:ext cx="27569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Questions ??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5" grpId="2"/>
      <p:bldP build="whole" bldLvl="1" animBg="1" rev="0" advAuto="0" spid="417" grpId="3"/>
      <p:bldP build="p" bldLvl="5" animBg="1" rev="0" advAuto="0" spid="41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type="title"/>
          </p:nvPr>
        </p:nvSpPr>
        <p:spPr>
          <a:xfrm>
            <a:off x="1270000" y="3912170"/>
            <a:ext cx="10464800" cy="1929260"/>
          </a:xfrm>
          <a:prstGeom prst="rect">
            <a:avLst/>
          </a:prstGeom>
        </p:spPr>
        <p:txBody>
          <a:bodyPr/>
          <a:lstStyle/>
          <a:p>
            <a:pPr defTabSz="438150">
              <a:defRPr sz="6000"/>
            </a:pPr>
            <a:r>
              <a:t>Convolutional </a:t>
            </a:r>
          </a:p>
          <a:p>
            <a:pPr defTabSz="438150">
              <a:defRPr sz="6000"/>
            </a:pPr>
            <a:r>
              <a:t>Neural Networks</a:t>
            </a:r>
          </a:p>
        </p:txBody>
      </p:sp>
      <p:sp>
        <p:nvSpPr>
          <p:cNvPr id="420" name="Shape 420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type="title"/>
          </p:nvPr>
        </p:nvSpPr>
        <p:spPr>
          <a:xfrm>
            <a:off x="952500" y="444500"/>
            <a:ext cx="11099800" cy="1142653"/>
          </a:xfrm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Motivation</a:t>
            </a:r>
          </a:p>
        </p:txBody>
      </p:sp>
      <p:pic>
        <p:nvPicPr>
          <p:cNvPr id="42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6850" y="2755900"/>
            <a:ext cx="3886200" cy="4876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hape 424"/>
          <p:cNvSpPr/>
          <p:nvPr/>
        </p:nvSpPr>
        <p:spPr>
          <a:xfrm>
            <a:off x="6203950" y="3835400"/>
            <a:ext cx="620341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Grayscale Image is rectangular matrix of pixel values (intensity values)</a:t>
            </a:r>
          </a:p>
        </p:txBody>
      </p:sp>
      <p:sp>
        <p:nvSpPr>
          <p:cNvPr id="425" name="Shape 425"/>
          <p:cNvSpPr/>
          <p:nvPr/>
        </p:nvSpPr>
        <p:spPr>
          <a:xfrm>
            <a:off x="6203950" y="5702647"/>
            <a:ext cx="620341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How to remove the noise in the photograph ?</a:t>
            </a:r>
          </a:p>
        </p:txBody>
      </p:sp>
      <p:sp>
        <p:nvSpPr>
          <p:cNvPr id="426" name="Shape 426"/>
          <p:cNvSpPr/>
          <p:nvPr/>
        </p:nvSpPr>
        <p:spPr>
          <a:xfrm>
            <a:off x="911224" y="8534400"/>
            <a:ext cx="1118235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This picture and many others taken from slides of Prof. Lana Lazebnik</a:t>
            </a:r>
          </a:p>
        </p:txBody>
      </p:sp>
      <p:sp>
        <p:nvSpPr>
          <p:cNvPr id="427" name="Shape 427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3" grpId="1"/>
      <p:bldP build="whole" bldLvl="1" animBg="1" rev="0" advAuto="0" spid="424" grpId="2"/>
      <p:bldP build="whole" bldLvl="1" animBg="1" rev="0" advAuto="0" spid="425" grpId="3"/>
      <p:bldP build="whole" bldLvl="1" animBg="1" rev="0" advAuto="0" spid="426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type="title"/>
          </p:nvPr>
        </p:nvSpPr>
        <p:spPr>
          <a:xfrm>
            <a:off x="952500" y="444500"/>
            <a:ext cx="11099800" cy="1112342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Moving Average</a:t>
            </a:r>
          </a:p>
        </p:txBody>
      </p:sp>
      <p:sp>
        <p:nvSpPr>
          <p:cNvPr id="430" name="Shape 430"/>
          <p:cNvSpPr/>
          <p:nvPr/>
        </p:nvSpPr>
        <p:spPr>
          <a:xfrm>
            <a:off x="781391" y="2311399"/>
            <a:ext cx="11442018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Lets replace each pixel with a weighted average of its neighborhood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The weights are called the filter kernel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What are the weights for the average of a 3 * 3 neighborhood ?  </a:t>
            </a:r>
          </a:p>
        </p:txBody>
      </p:sp>
      <p:pic>
        <p:nvPicPr>
          <p:cNvPr id="43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6450" y="5162550"/>
            <a:ext cx="2298700" cy="2578100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Shape 432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3" name="Shape 433"/>
          <p:cNvSpPr/>
          <p:nvPr/>
        </p:nvSpPr>
        <p:spPr>
          <a:xfrm>
            <a:off x="838200" y="7797794"/>
            <a:ext cx="11673405" cy="1397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For each pixel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</a:t>
            </a:r>
            <a:r>
              <a:t>, place this matrix with the pixel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 </a:t>
            </a:r>
            <a:r>
              <a:t>at the center. Perform point wise multiplication of matrix with pixel values, and average them. Make this the new value of pixel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p.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0" grpId="1"/>
      <p:bldP build="whole" bldLvl="1" animBg="1" rev="0" advAuto="0" spid="431" grpId="2"/>
      <p:bldP build="whole" bldLvl="1" animBg="1" rev="0" advAuto="0" spid="433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type="title"/>
          </p:nvPr>
        </p:nvSpPr>
        <p:spPr>
          <a:xfrm>
            <a:off x="952500" y="444500"/>
            <a:ext cx="11099800" cy="1206749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Convolution</a:t>
            </a:r>
          </a:p>
        </p:txBody>
      </p:sp>
      <p:sp>
        <p:nvSpPr>
          <p:cNvPr id="436" name="Shape 436"/>
          <p:cNvSpPr/>
          <p:nvPr/>
        </p:nvSpPr>
        <p:spPr>
          <a:xfrm>
            <a:off x="939799" y="1904994"/>
            <a:ext cx="11125201" cy="965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Let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f </a:t>
            </a:r>
            <a:r>
              <a:t>be the image and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g </a:t>
            </a:r>
            <a:r>
              <a:t>be the kernel. The output of convolving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t> with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g</a:t>
            </a:r>
            <a:r>
              <a:t> is denoted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f*g</a:t>
            </a:r>
            <a:r>
              <a:t> </a:t>
            </a:r>
          </a:p>
        </p:txBody>
      </p:sp>
      <p:pic>
        <p:nvPicPr>
          <p:cNvPr id="43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8907" y="2981473"/>
            <a:ext cx="7086601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4757" y="4879230"/>
            <a:ext cx="2374901" cy="2374901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Shape 439"/>
          <p:cNvSpPr/>
          <p:nvPr/>
        </p:nvSpPr>
        <p:spPr>
          <a:xfrm>
            <a:off x="914400" y="5270500"/>
            <a:ext cx="287377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Convention: kernel is flipped</a:t>
            </a:r>
          </a:p>
        </p:txBody>
      </p:sp>
      <p:pic>
        <p:nvPicPr>
          <p:cNvPr id="44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27600" y="4857750"/>
            <a:ext cx="762000" cy="74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27600" y="4857750"/>
            <a:ext cx="762000" cy="749300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Shape 442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path" nodeType="click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31554 -0.001790" origin="layout" pathEditMode="relative">
                                      <p:cBhvr>
                                        <p:cTn id="30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path" nodeType="click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131554 -0.001790 L 0.129890 0.063863" origin="layout" pathEditMode="relative">
                                      <p:cBhvr>
                                        <p:cTn id="34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path" nodeType="click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129890 0.063863 L 0.000549 0.065109" origin="layout" pathEditMode="relative">
                                      <p:cBhvr>
                                        <p:cTn id="38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path" nodeType="click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549 0.065109 L 0.000587 0.131419" origin="layout" pathEditMode="relative">
                                      <p:cBhvr>
                                        <p:cTn id="42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path" nodeType="clickEffect" presetSubtype="0" presetID="-1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587 0.131419 L 0.130135 0.129700" origin="layout" pathEditMode="relative">
                                      <p:cBhvr>
                                        <p:cTn id="46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path" nodeType="clickEffect" presetSubtype="0" presetID="-1" grpId="1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130135 0.129700 L 0.130253 0.175832" origin="layout" pathEditMode="relative">
                                      <p:cBhvr>
                                        <p:cTn id="50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path" nodeType="clickEffect" presetSubtype="0" presetID="-1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130253 0.175832 L 0.000786 0.176631" origin="layout" pathEditMode="relative">
                                      <p:cBhvr>
                                        <p:cTn id="54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9" grpId="3"/>
      <p:bldP build="whole" bldLvl="1" animBg="1" rev="0" advAuto="0" spid="440" grpId="5"/>
      <p:bldP build="whole" bldLvl="1" animBg="1" rev="0" advAuto="0" spid="441" grpId="6"/>
      <p:bldP build="whole" bldLvl="1" animBg="1" rev="0" advAuto="0" spid="438" grpId="4"/>
      <p:bldP build="whole" bldLvl="1" animBg="1" rev="0" advAuto="0" spid="436" grpId="1"/>
      <p:bldP build="whole" bldLvl="1" animBg="1" rev="0" advAuto="0" spid="437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type="title"/>
          </p:nvPr>
        </p:nvSpPr>
        <p:spPr>
          <a:xfrm>
            <a:off x="952500" y="444500"/>
            <a:ext cx="11099800" cy="1079104"/>
          </a:xfrm>
          <a:prstGeom prst="rect">
            <a:avLst/>
          </a:prstGeom>
        </p:spPr>
        <p:txBody>
          <a:bodyPr/>
          <a:lstStyle>
            <a:lvl1pPr defTabSz="467359">
              <a:defRPr sz="6400"/>
            </a:lvl1pPr>
          </a:lstStyle>
          <a:p>
            <a:pPr/>
            <a:r>
              <a:t>Practice with Linear Filters</a:t>
            </a:r>
          </a:p>
        </p:txBody>
      </p:sp>
      <p:pic>
        <p:nvPicPr>
          <p:cNvPr id="44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700" y="3594100"/>
            <a:ext cx="2785335" cy="2749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6600" y="4114800"/>
            <a:ext cx="1371600" cy="15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55765" y="3502219"/>
            <a:ext cx="2785335" cy="2749162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 448"/>
          <p:cNvSpPr/>
          <p:nvPr/>
        </p:nvSpPr>
        <p:spPr>
          <a:xfrm>
            <a:off x="2076449" y="6661150"/>
            <a:ext cx="1714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Original</a:t>
            </a:r>
          </a:p>
        </p:txBody>
      </p:sp>
      <p:sp>
        <p:nvSpPr>
          <p:cNvPr id="449" name="Shape 449"/>
          <p:cNvSpPr/>
          <p:nvPr/>
        </p:nvSpPr>
        <p:spPr>
          <a:xfrm>
            <a:off x="7786562" y="6661150"/>
            <a:ext cx="43237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Filtered (No change)</a:t>
            </a:r>
          </a:p>
        </p:txBody>
      </p:sp>
      <p:sp>
        <p:nvSpPr>
          <p:cNvPr id="450" name="Shape 450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7" grpId="1"/>
      <p:bldP build="whole" bldLvl="1" animBg="1" rev="0" advAuto="0" spid="449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type="title"/>
          </p:nvPr>
        </p:nvSpPr>
        <p:spPr>
          <a:xfrm>
            <a:off x="952500" y="444500"/>
            <a:ext cx="11099800" cy="1079104"/>
          </a:xfrm>
          <a:prstGeom prst="rect">
            <a:avLst/>
          </a:prstGeom>
        </p:spPr>
        <p:txBody>
          <a:bodyPr/>
          <a:lstStyle>
            <a:lvl1pPr defTabSz="467359">
              <a:defRPr sz="6400"/>
            </a:lvl1pPr>
          </a:lstStyle>
          <a:p>
            <a:pPr/>
            <a:r>
              <a:t>Practice with Linear Filters</a:t>
            </a:r>
          </a:p>
        </p:txBody>
      </p:sp>
      <p:pic>
        <p:nvPicPr>
          <p:cNvPr id="45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700" y="3594100"/>
            <a:ext cx="2785335" cy="2749162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Shape 454"/>
          <p:cNvSpPr/>
          <p:nvPr/>
        </p:nvSpPr>
        <p:spPr>
          <a:xfrm>
            <a:off x="2076449" y="6661150"/>
            <a:ext cx="1714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Original</a:t>
            </a:r>
          </a:p>
        </p:txBody>
      </p:sp>
      <p:sp>
        <p:nvSpPr>
          <p:cNvPr id="455" name="Shape 455"/>
          <p:cNvSpPr/>
          <p:nvPr/>
        </p:nvSpPr>
        <p:spPr>
          <a:xfrm>
            <a:off x="7769773" y="6661150"/>
            <a:ext cx="43827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Shifted left by 1 pixel</a:t>
            </a:r>
          </a:p>
        </p:txBody>
      </p:sp>
      <p:pic>
        <p:nvPicPr>
          <p:cNvPr id="45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3600" y="4114800"/>
            <a:ext cx="1371600" cy="15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03365" y="3538747"/>
            <a:ext cx="2785335" cy="2676107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Shape 458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7" grpId="1"/>
      <p:bldP build="whole" bldLvl="1" animBg="1" rev="0" advAuto="0" spid="455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>
            <p:ph type="title"/>
          </p:nvPr>
        </p:nvSpPr>
        <p:spPr>
          <a:xfrm>
            <a:off x="952500" y="444500"/>
            <a:ext cx="11099800" cy="1079104"/>
          </a:xfrm>
          <a:prstGeom prst="rect">
            <a:avLst/>
          </a:prstGeom>
        </p:spPr>
        <p:txBody>
          <a:bodyPr/>
          <a:lstStyle>
            <a:lvl1pPr defTabSz="467359">
              <a:defRPr sz="6400"/>
            </a:lvl1pPr>
          </a:lstStyle>
          <a:p>
            <a:pPr/>
            <a:r>
              <a:t>Practice with Linear Filters</a:t>
            </a:r>
          </a:p>
        </p:txBody>
      </p:sp>
      <p:pic>
        <p:nvPicPr>
          <p:cNvPr id="46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700" y="3594100"/>
            <a:ext cx="2785335" cy="2749162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Shape 462"/>
          <p:cNvSpPr/>
          <p:nvPr/>
        </p:nvSpPr>
        <p:spPr>
          <a:xfrm>
            <a:off x="2076449" y="6661150"/>
            <a:ext cx="1714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Original</a:t>
            </a:r>
          </a:p>
        </p:txBody>
      </p:sp>
      <p:sp>
        <p:nvSpPr>
          <p:cNvPr id="463" name="Shape 463"/>
          <p:cNvSpPr/>
          <p:nvPr/>
        </p:nvSpPr>
        <p:spPr>
          <a:xfrm>
            <a:off x="7744627" y="6661150"/>
            <a:ext cx="44330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Blur (with a box filter)</a:t>
            </a:r>
          </a:p>
        </p:txBody>
      </p:sp>
      <p:pic>
        <p:nvPicPr>
          <p:cNvPr id="46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2600" y="4206680"/>
            <a:ext cx="1727200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03365" y="3511550"/>
            <a:ext cx="2712654" cy="2730500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Shape 466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5" grpId="1"/>
      <p:bldP build="whole" bldLvl="1" animBg="1" rev="0" advAuto="0" spid="46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952500" y="4387130"/>
            <a:ext cx="11099800" cy="979340"/>
          </a:xfrm>
          <a:prstGeom prst="rect">
            <a:avLst/>
          </a:prstGeom>
        </p:spPr>
        <p:txBody>
          <a:bodyPr/>
          <a:lstStyle>
            <a:lvl1pPr defTabSz="420624">
              <a:defRPr sz="5760"/>
            </a:lvl1pPr>
          </a:lstStyle>
          <a:p>
            <a:pPr/>
            <a:r>
              <a:t>What did we learn in last class ?</a:t>
            </a:r>
          </a:p>
        </p:txBody>
      </p:sp>
      <p:sp>
        <p:nvSpPr>
          <p:cNvPr id="131" name="Shape 131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>
            <p:ph type="title"/>
          </p:nvPr>
        </p:nvSpPr>
        <p:spPr>
          <a:xfrm>
            <a:off x="952500" y="444500"/>
            <a:ext cx="11099800" cy="1079104"/>
          </a:xfrm>
          <a:prstGeom prst="rect">
            <a:avLst/>
          </a:prstGeom>
        </p:spPr>
        <p:txBody>
          <a:bodyPr/>
          <a:lstStyle>
            <a:lvl1pPr defTabSz="467359">
              <a:defRPr sz="6400"/>
            </a:lvl1pPr>
          </a:lstStyle>
          <a:p>
            <a:pPr/>
            <a:r>
              <a:t>Practice with Linear Filters</a:t>
            </a:r>
          </a:p>
        </p:txBody>
      </p:sp>
      <p:pic>
        <p:nvPicPr>
          <p:cNvPr id="46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400" y="3695700"/>
            <a:ext cx="2785335" cy="2749162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Shape 470"/>
          <p:cNvSpPr/>
          <p:nvPr/>
        </p:nvSpPr>
        <p:spPr>
          <a:xfrm>
            <a:off x="1703817" y="6661150"/>
            <a:ext cx="1714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Original</a:t>
            </a:r>
          </a:p>
        </p:txBody>
      </p:sp>
      <p:sp>
        <p:nvSpPr>
          <p:cNvPr id="471" name="Shape 471"/>
          <p:cNvSpPr/>
          <p:nvPr/>
        </p:nvSpPr>
        <p:spPr>
          <a:xfrm>
            <a:off x="7842911" y="6908800"/>
            <a:ext cx="489782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Sharpening filter - increases differences with local average</a:t>
            </a:r>
          </a:p>
        </p:txBody>
      </p:sp>
      <p:pic>
        <p:nvPicPr>
          <p:cNvPr id="47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4070350"/>
            <a:ext cx="3530600" cy="161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34033" y="3556000"/>
            <a:ext cx="3028562" cy="3028562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Shape 474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3" grpId="1"/>
      <p:bldP build="whole" bldLvl="1" animBg="1" rev="0" advAuto="0" spid="471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>
            <p:ph type="title"/>
          </p:nvPr>
        </p:nvSpPr>
        <p:spPr>
          <a:xfrm>
            <a:off x="952500" y="444500"/>
            <a:ext cx="11099800" cy="1182539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/>
            <a:r>
              <a:t>Sharpening Filter</a:t>
            </a:r>
          </a:p>
        </p:txBody>
      </p:sp>
      <p:pic>
        <p:nvPicPr>
          <p:cNvPr id="47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450" y="1727200"/>
            <a:ext cx="7581900" cy="4356100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Shape 478"/>
          <p:cNvSpPr/>
          <p:nvPr/>
        </p:nvSpPr>
        <p:spPr>
          <a:xfrm>
            <a:off x="1170654" y="6043761"/>
            <a:ext cx="10663492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Filters can be used for sharpening, edge detection and extracting many other properties. See </a:t>
            </a:r>
            <a:r>
              <a:rPr u="sng">
                <a:hlinkClick r:id="rId3" invalidUrl="" action="" tgtFrame="" tooltip="" history="1" highlightClick="0" endSnd="0"/>
              </a:rPr>
              <a:t>https://en.wikipedia.org/wiki/Kernel_(image_processing)</a:t>
            </a:r>
            <a:r>
              <a:t> for more examples.</a:t>
            </a:r>
          </a:p>
        </p:txBody>
      </p:sp>
      <p:sp>
        <p:nvSpPr>
          <p:cNvPr id="479" name="Shape 479"/>
          <p:cNvSpPr/>
          <p:nvPr/>
        </p:nvSpPr>
        <p:spPr>
          <a:xfrm>
            <a:off x="951393" y="8039097"/>
            <a:ext cx="11102014" cy="533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Main idea behind Convolutional Neural Networks: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use learned filters</a:t>
            </a:r>
          </a:p>
        </p:txBody>
      </p:sp>
      <p:sp>
        <p:nvSpPr>
          <p:cNvPr id="480" name="Shape 480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8" grpId="1"/>
      <p:bldP build="whole" bldLvl="1" animBg="1" rev="0" advAuto="0" spid="479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>
            <p:ph type="title"/>
          </p:nvPr>
        </p:nvSpPr>
        <p:spPr>
          <a:xfrm>
            <a:off x="952500" y="279400"/>
            <a:ext cx="11099800" cy="1239491"/>
          </a:xfrm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Convolution Layer</a:t>
            </a:r>
          </a:p>
        </p:txBody>
      </p:sp>
      <p:pic>
        <p:nvPicPr>
          <p:cNvPr id="48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3252" y="1728092"/>
            <a:ext cx="4030896" cy="3914058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Shape 484"/>
          <p:cNvSpPr/>
          <p:nvPr/>
        </p:nvSpPr>
        <p:spPr>
          <a:xfrm>
            <a:off x="6722387" y="2854746"/>
            <a:ext cx="548224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Each local region of the image is connected to a node in the next layer </a:t>
            </a:r>
          </a:p>
        </p:txBody>
      </p:sp>
      <p:sp>
        <p:nvSpPr>
          <p:cNvPr id="485" name="Shape 485"/>
          <p:cNvSpPr/>
          <p:nvPr/>
        </p:nvSpPr>
        <p:spPr>
          <a:xfrm>
            <a:off x="1346269" y="6143451"/>
            <a:ext cx="10312262" cy="182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Weights are shared</a:t>
            </a:r>
            <a:r>
              <a:t>. Distribution of weight in the red connections will be the same as the weight distribution of the green connections, and so on, because they represent the same filter.</a:t>
            </a:r>
          </a:p>
        </p:txBody>
      </p:sp>
      <p:sp>
        <p:nvSpPr>
          <p:cNvPr id="486" name="Shape 486"/>
          <p:cNvSpPr/>
          <p:nvPr/>
        </p:nvSpPr>
        <p:spPr>
          <a:xfrm>
            <a:off x="1346269" y="8166100"/>
            <a:ext cx="1031226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Much less number of parameters than fully connected layers we saw in last class</a:t>
            </a:r>
          </a:p>
        </p:txBody>
      </p:sp>
      <p:sp>
        <p:nvSpPr>
          <p:cNvPr id="487" name="Shape 487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4" grpId="2"/>
      <p:bldP build="whole" bldLvl="1" animBg="1" rev="0" advAuto="0" spid="486" grpId="4"/>
      <p:bldP build="whole" bldLvl="1" animBg="1" rev="0" advAuto="0" spid="483" grpId="1"/>
      <p:bldP build="whole" bldLvl="1" animBg="1" rev="0" advAuto="0" spid="485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type="title"/>
          </p:nvPr>
        </p:nvSpPr>
        <p:spPr>
          <a:xfrm>
            <a:off x="952500" y="444500"/>
            <a:ext cx="11099800" cy="1118642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Convolution Layer</a:t>
            </a:r>
          </a:p>
        </p:txBody>
      </p:sp>
      <p:sp>
        <p:nvSpPr>
          <p:cNvPr id="490" name="Shape 490"/>
          <p:cNvSpPr/>
          <p:nvPr/>
        </p:nvSpPr>
        <p:spPr>
          <a:xfrm>
            <a:off x="798733" y="2501900"/>
            <a:ext cx="1140733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You can also use multiple filters on your image, all of them will be learnt</a:t>
            </a:r>
          </a:p>
        </p:txBody>
      </p:sp>
      <p:pic>
        <p:nvPicPr>
          <p:cNvPr id="49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5124450"/>
            <a:ext cx="6362700" cy="118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73700" y="6591300"/>
            <a:ext cx="11049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85100" y="5378450"/>
            <a:ext cx="1892300" cy="143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26100" y="6756400"/>
            <a:ext cx="1409700" cy="10922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/>
          <p:nvPr/>
        </p:nvSpPr>
        <p:spPr>
          <a:xfrm>
            <a:off x="798733" y="3262858"/>
            <a:ext cx="1140733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You can add non-linearity at the output of a convolutional layer</a:t>
            </a:r>
          </a:p>
        </p:txBody>
      </p:sp>
      <p:sp>
        <p:nvSpPr>
          <p:cNvPr id="496" name="Shape 496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0" grpId="3"/>
      <p:bldP build="whole" bldLvl="1" animBg="1" rev="0" advAuto="0" spid="493" grpId="5"/>
      <p:bldP build="whole" bldLvl="1" animBg="1" rev="0" advAuto="0" spid="492" grpId="2"/>
      <p:bldP build="whole" bldLvl="1" animBg="1" rev="0" advAuto="0" spid="495" grpId="6"/>
      <p:bldP build="whole" bldLvl="1" animBg="1" rev="0" advAuto="0" spid="491" grpId="1"/>
      <p:bldP build="whole" bldLvl="1" animBg="1" rev="0" advAuto="0" spid="494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>
            <p:ph type="title"/>
          </p:nvPr>
        </p:nvSpPr>
        <p:spPr>
          <a:xfrm>
            <a:off x="952500" y="444500"/>
            <a:ext cx="11099800" cy="1200448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Convolution Layer</a:t>
            </a:r>
          </a:p>
        </p:txBody>
      </p:sp>
      <p:sp>
        <p:nvSpPr>
          <p:cNvPr id="499" name="Shape 499"/>
          <p:cNvSpPr/>
          <p:nvPr/>
        </p:nvSpPr>
        <p:spPr>
          <a:xfrm>
            <a:off x="1273878" y="1847850"/>
            <a:ext cx="1045704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Colored images have 3 channels for RGB, so the input is a 3D matrix instead of 2D matrix. How to compute convolution there ?</a:t>
            </a:r>
          </a:p>
        </p:txBody>
      </p:sp>
      <p:pic>
        <p:nvPicPr>
          <p:cNvPr id="500" name="Screen Shot 2017-04-03 at 9.28.4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5015" y="3282923"/>
            <a:ext cx="6057502" cy="3771954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Shape 501"/>
          <p:cNvSpPr/>
          <p:nvPr/>
        </p:nvSpPr>
        <p:spPr>
          <a:xfrm>
            <a:off x="906918" y="4038600"/>
            <a:ext cx="5466787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You will now need to perform 2D convolution with a 3D filter / kernel matrix. The third dimension of the filter matrix has to match the number of channels. </a:t>
            </a:r>
          </a:p>
        </p:txBody>
      </p:sp>
      <p:sp>
        <p:nvSpPr>
          <p:cNvPr id="502" name="Shape 502"/>
          <p:cNvSpPr/>
          <p:nvPr/>
        </p:nvSpPr>
        <p:spPr>
          <a:xfrm>
            <a:off x="1112117" y="7524749"/>
            <a:ext cx="1078056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Each neuron in the convolutional layer is connected only to a local region in the input volume spatially, but to the full depth (i.e. all color channels).</a:t>
            </a:r>
          </a:p>
        </p:txBody>
      </p:sp>
      <p:sp>
        <p:nvSpPr>
          <p:cNvPr id="503" name="Shape 503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4" name="Shape 504"/>
          <p:cNvSpPr/>
          <p:nvPr/>
        </p:nvSpPr>
        <p:spPr>
          <a:xfrm>
            <a:off x="9206992" y="8604250"/>
            <a:ext cx="27569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Questions ??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0" grpId="3"/>
      <p:bldP build="whole" bldLvl="1" animBg="1" rev="0" advAuto="0" spid="499" grpId="1"/>
      <p:bldP build="whole" bldLvl="1" animBg="1" rev="0" advAuto="0" spid="501" grpId="2"/>
      <p:bldP build="whole" bldLvl="1" animBg="1" rev="0" advAuto="0" spid="502" grpId="4"/>
      <p:bldP build="whole" bldLvl="1" animBg="1" rev="0" advAuto="0" spid="504" grpId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>
            <p:ph type="title"/>
          </p:nvPr>
        </p:nvSpPr>
        <p:spPr>
          <a:xfrm>
            <a:off x="952500" y="444500"/>
            <a:ext cx="11099800" cy="1240136"/>
          </a:xfrm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Pooling Layer</a:t>
            </a:r>
          </a:p>
        </p:txBody>
      </p:sp>
      <p:pic>
        <p:nvPicPr>
          <p:cNvPr id="50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7850" y="2527300"/>
            <a:ext cx="3581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Shape 508"/>
          <p:cNvSpPr/>
          <p:nvPr/>
        </p:nvSpPr>
        <p:spPr>
          <a:xfrm>
            <a:off x="2733126" y="4902200"/>
            <a:ext cx="753854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Look at each window and compute max value</a:t>
            </a:r>
          </a:p>
        </p:txBody>
      </p:sp>
      <p:pic>
        <p:nvPicPr>
          <p:cNvPr id="50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3550" y="2404417"/>
            <a:ext cx="1930400" cy="1905001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hape 510"/>
          <p:cNvSpPr/>
          <p:nvPr/>
        </p:nvSpPr>
        <p:spPr>
          <a:xfrm>
            <a:off x="1140321" y="5810248"/>
            <a:ext cx="10724159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Function is to progressively reduce the spatial size of the representation to reduce the amount of parameters and computation in the network, and hence to also control overfitting</a:t>
            </a:r>
          </a:p>
        </p:txBody>
      </p:sp>
      <p:sp>
        <p:nvSpPr>
          <p:cNvPr id="511" name="Shape 511"/>
          <p:cNvSpPr/>
          <p:nvPr/>
        </p:nvSpPr>
        <p:spPr>
          <a:xfrm>
            <a:off x="1282700" y="7480297"/>
            <a:ext cx="10210800" cy="965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You can use other functions for pooling, like average, L2 norm, etc. but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max </a:t>
            </a:r>
            <a:r>
              <a:t>is the most popular now</a:t>
            </a:r>
          </a:p>
        </p:txBody>
      </p:sp>
      <p:sp>
        <p:nvSpPr>
          <p:cNvPr id="512" name="Shape 512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1" grpId="5"/>
      <p:bldP build="whole" bldLvl="1" animBg="1" rev="0" advAuto="0" spid="507" grpId="1"/>
      <p:bldP build="whole" bldLvl="1" animBg="1" rev="0" advAuto="0" spid="510" grpId="4"/>
      <p:bldP build="whole" bldLvl="1" animBg="1" rev="0" advAuto="0" spid="509" grpId="3"/>
      <p:bldP build="whole" bldLvl="1" animBg="1" rev="0" advAuto="0" spid="508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>
            <p:ph type="title"/>
          </p:nvPr>
        </p:nvSpPr>
        <p:spPr>
          <a:xfrm>
            <a:off x="952500" y="444500"/>
            <a:ext cx="11099800" cy="1206600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Some Facts</a:t>
            </a:r>
          </a:p>
        </p:txBody>
      </p:sp>
      <p:sp>
        <p:nvSpPr>
          <p:cNvPr id="515" name="Shape 515"/>
          <p:cNvSpPr/>
          <p:nvPr/>
        </p:nvSpPr>
        <p:spPr>
          <a:xfrm>
            <a:off x="1312132" y="1930394"/>
            <a:ext cx="10380536" cy="5207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Both the convolutional layer and the pooling layer can reduce the size of the input. How ?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Stride :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You do not have to apply filter to each consecutive pixel. You can only apply filter once every 2 pixels </a:t>
            </a:r>
            <a:r>
              <a:t>(stride = 2)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, etc. </a:t>
            </a:r>
            <a:endParaRPr b="0">
              <a:latin typeface="+mn-lt"/>
              <a:ea typeface="+mn-ea"/>
              <a:cs typeface="+mn-cs"/>
              <a:sym typeface="Helvetica Light"/>
            </a:endParaRP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Usually convolution layers use stride of 1, so does not reduce image response size</a:t>
            </a:r>
            <a:endParaRPr b="0">
              <a:latin typeface="+mn-lt"/>
              <a:ea typeface="+mn-ea"/>
              <a:cs typeface="+mn-cs"/>
              <a:sym typeface="Helvetica Light"/>
            </a:endParaRP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Pooling layers use stride of 2, halves the height and width of image response.</a:t>
            </a:r>
          </a:p>
        </p:txBody>
      </p:sp>
      <p:sp>
        <p:nvSpPr>
          <p:cNvPr id="516" name="Shape 516"/>
          <p:cNvSpPr/>
          <p:nvPr/>
        </p:nvSpPr>
        <p:spPr>
          <a:xfrm>
            <a:off x="1593687" y="7670700"/>
            <a:ext cx="9817426" cy="14224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Deep CNNs usually apply multiple convolution and pooling layers to compute rich features as well as reduce the image/response size</a:t>
            </a:r>
          </a:p>
        </p:txBody>
      </p:sp>
      <p:sp>
        <p:nvSpPr>
          <p:cNvPr id="517" name="Shape 517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5" grpId="1"/>
      <p:bldP build="whole" bldLvl="1" animBg="1" rev="0" advAuto="0" spid="516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>
            <p:ph type="title"/>
          </p:nvPr>
        </p:nvSpPr>
        <p:spPr>
          <a:xfrm>
            <a:off x="952500" y="111316"/>
            <a:ext cx="11099800" cy="965201"/>
          </a:xfrm>
          <a:prstGeom prst="rect">
            <a:avLst/>
          </a:prstGeom>
        </p:spPr>
        <p:txBody>
          <a:bodyPr/>
          <a:lstStyle>
            <a:lvl1pPr defTabSz="420624">
              <a:defRPr sz="5760"/>
            </a:lvl1pPr>
          </a:lstStyle>
          <a:p>
            <a:pPr/>
            <a:r>
              <a:t>An example: VGG </a:t>
            </a:r>
          </a:p>
        </p:txBody>
      </p:sp>
      <p:sp>
        <p:nvSpPr>
          <p:cNvPr id="520" name="Shape 520"/>
          <p:cNvSpPr/>
          <p:nvPr/>
        </p:nvSpPr>
        <p:spPr>
          <a:xfrm>
            <a:off x="1289293" y="5739216"/>
            <a:ext cx="1042621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Thickness of each block corresponds to number of channels of the response / output. Height and width correspond to height and width of response / output. </a:t>
            </a:r>
          </a:p>
        </p:txBody>
      </p:sp>
      <p:pic>
        <p:nvPicPr>
          <p:cNvPr id="521" name="4-7800353x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207" y="1382216"/>
            <a:ext cx="11988801" cy="4483101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Shape 522"/>
          <p:cNvSpPr/>
          <p:nvPr/>
        </p:nvSpPr>
        <p:spPr>
          <a:xfrm>
            <a:off x="4120616" y="8690264"/>
            <a:ext cx="47635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138 million parameters</a:t>
            </a:r>
          </a:p>
        </p:txBody>
      </p:sp>
      <p:sp>
        <p:nvSpPr>
          <p:cNvPr id="523" name="Shape 523"/>
          <p:cNvSpPr/>
          <p:nvPr/>
        </p:nvSpPr>
        <p:spPr>
          <a:xfrm>
            <a:off x="1206500" y="7430641"/>
            <a:ext cx="1059180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Think of this as stacking several feature extractors, higher stages compute more global, more invariant features</a:t>
            </a:r>
          </a:p>
        </p:txBody>
      </p:sp>
      <p:sp>
        <p:nvSpPr>
          <p:cNvPr id="524" name="Shape 524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3" grpId="3"/>
      <p:bldP build="whole" bldLvl="1" animBg="1" rev="0" advAuto="0" spid="521" grpId="1"/>
      <p:bldP build="whole" bldLvl="1" animBg="1" rev="0" advAuto="0" spid="520" grpId="2"/>
      <p:bldP build="whole" bldLvl="1" animBg="1" rev="0" advAuto="0" spid="522" grpId="4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>
            <p:ph type="title"/>
          </p:nvPr>
        </p:nvSpPr>
        <p:spPr>
          <a:xfrm>
            <a:off x="952500" y="111316"/>
            <a:ext cx="11099800" cy="965201"/>
          </a:xfrm>
          <a:prstGeom prst="rect">
            <a:avLst/>
          </a:prstGeom>
        </p:spPr>
        <p:txBody>
          <a:bodyPr/>
          <a:lstStyle>
            <a:lvl1pPr defTabSz="420624">
              <a:defRPr sz="5760"/>
            </a:lvl1pPr>
          </a:lstStyle>
          <a:p>
            <a:pPr/>
            <a:r>
              <a:t>An example: VGG </a:t>
            </a:r>
          </a:p>
        </p:txBody>
      </p:sp>
      <p:sp>
        <p:nvSpPr>
          <p:cNvPr id="527" name="Shape 527"/>
          <p:cNvSpPr/>
          <p:nvPr/>
        </p:nvSpPr>
        <p:spPr>
          <a:xfrm>
            <a:off x="1810692" y="8282985"/>
            <a:ext cx="857061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Convolutions have stride of 1, so size remains same.</a:t>
            </a:r>
          </a:p>
        </p:txBody>
      </p:sp>
      <p:sp>
        <p:nvSpPr>
          <p:cNvPr id="528" name="Shape 528"/>
          <p:cNvSpPr/>
          <p:nvPr/>
        </p:nvSpPr>
        <p:spPr>
          <a:xfrm>
            <a:off x="1771258" y="6450416"/>
            <a:ext cx="9462284" cy="139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CONV 3-64 : convolutional layer with filters 3*3*(number of input channels), and 64 such filters are used. Each filter output also passed through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Relu activation</a:t>
            </a:r>
            <a:r>
              <a:t>.</a:t>
            </a:r>
          </a:p>
        </p:txBody>
      </p:sp>
      <p:pic>
        <p:nvPicPr>
          <p:cNvPr id="529" name="4-7800353x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018" y="1521916"/>
            <a:ext cx="11988801" cy="4483101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Shape 530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7" grpId="2"/>
      <p:bldP build="whole" bldLvl="1" animBg="1" rev="0" advAuto="0" spid="52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>
            <p:ph type="title"/>
          </p:nvPr>
        </p:nvSpPr>
        <p:spPr>
          <a:xfrm>
            <a:off x="952500" y="111316"/>
            <a:ext cx="11099800" cy="965201"/>
          </a:xfrm>
          <a:prstGeom prst="rect">
            <a:avLst/>
          </a:prstGeom>
        </p:spPr>
        <p:txBody>
          <a:bodyPr/>
          <a:lstStyle>
            <a:lvl1pPr defTabSz="420624">
              <a:defRPr sz="5760"/>
            </a:lvl1pPr>
          </a:lstStyle>
          <a:p>
            <a:pPr/>
            <a:r>
              <a:t>An example: VGG </a:t>
            </a:r>
          </a:p>
        </p:txBody>
      </p:sp>
      <p:sp>
        <p:nvSpPr>
          <p:cNvPr id="533" name="Shape 533"/>
          <p:cNvSpPr/>
          <p:nvPr/>
        </p:nvSpPr>
        <p:spPr>
          <a:xfrm>
            <a:off x="1191158" y="6503780"/>
            <a:ext cx="10998721" cy="965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800"/>
            </a:pPr>
            <a:r>
              <a:t>POOL2 : Max pooling done on windows of 2*2 with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stride of 2</a:t>
            </a:r>
            <a:r>
              <a:t>, so the height, width gets halved</a:t>
            </a:r>
          </a:p>
        </p:txBody>
      </p:sp>
      <p:pic>
        <p:nvPicPr>
          <p:cNvPr id="534" name="4-7800353x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751799"/>
            <a:ext cx="11988800" cy="4483101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Shape 535"/>
          <p:cNvSpPr/>
          <p:nvPr/>
        </p:nvSpPr>
        <p:spPr>
          <a:xfrm>
            <a:off x="1235952" y="7737866"/>
            <a:ext cx="1053289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FC : indicates fully connected layer, as you saw in standard feed forward network </a:t>
            </a:r>
          </a:p>
        </p:txBody>
      </p:sp>
      <p:sp>
        <p:nvSpPr>
          <p:cNvPr id="536" name="Shape 536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3" grpId="1"/>
      <p:bldP build="whole" bldLvl="1" animBg="1" rev="0" advAuto="0" spid="53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336301" y="307491"/>
            <a:ext cx="8833992" cy="977901"/>
          </a:xfrm>
          <a:prstGeom prst="rect">
            <a:avLst/>
          </a:prstGeom>
        </p:spPr>
        <p:txBody>
          <a:bodyPr/>
          <a:lstStyle>
            <a:lvl1pPr defTabSz="420624">
              <a:defRPr sz="5760"/>
            </a:lvl1pPr>
          </a:lstStyle>
          <a:p>
            <a:pPr/>
            <a:r>
              <a:t>Basic Unit : Neuron</a:t>
            </a:r>
          </a:p>
        </p:txBody>
      </p:sp>
      <p:pic>
        <p:nvPicPr>
          <p:cNvPr id="13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6111" y="1548636"/>
            <a:ext cx="3725147" cy="1536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08334" y="3086008"/>
            <a:ext cx="3060701" cy="977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" name="Group 156"/>
          <p:cNvGrpSpPr/>
          <p:nvPr/>
        </p:nvGrpSpPr>
        <p:grpSpPr>
          <a:xfrm>
            <a:off x="1159865" y="2292350"/>
            <a:ext cx="6509515" cy="4687913"/>
            <a:chOff x="0" y="0"/>
            <a:chExt cx="6509514" cy="4687912"/>
          </a:xfrm>
        </p:grpSpPr>
        <p:sp>
          <p:nvSpPr>
            <p:cNvPr id="136" name="Shape 136"/>
            <p:cNvSpPr/>
            <p:nvPr/>
          </p:nvSpPr>
          <p:spPr>
            <a:xfrm>
              <a:off x="878484" y="120650"/>
              <a:ext cx="649487" cy="621358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" name="Shape 137"/>
            <p:cNvSpPr/>
            <p:nvPr/>
          </p:nvSpPr>
          <p:spPr>
            <a:xfrm>
              <a:off x="878484" y="4053383"/>
              <a:ext cx="649487" cy="621359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878484" y="3035771"/>
              <a:ext cx="649487" cy="621358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878484" y="2018158"/>
              <a:ext cx="649487" cy="621359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0" name="Shape 140"/>
            <p:cNvSpPr/>
            <p:nvPr/>
          </p:nvSpPr>
          <p:spPr>
            <a:xfrm>
              <a:off x="878484" y="1035050"/>
              <a:ext cx="649487" cy="621358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4548784" y="2018158"/>
              <a:ext cx="649487" cy="621359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2" name="Shape 142"/>
            <p:cNvSpPr/>
            <p:nvPr/>
          </p:nvSpPr>
          <p:spPr>
            <a:xfrm>
              <a:off x="0" y="0"/>
              <a:ext cx="51236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</a:t>
              </a:r>
              <a:r>
                <a:rPr baseline="-5999"/>
                <a:t>1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0" y="4040212"/>
              <a:ext cx="51236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</a:t>
              </a:r>
              <a:r>
                <a:rPr baseline="-5999"/>
                <a:t>n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0" y="1021878"/>
              <a:ext cx="51236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</a:t>
              </a:r>
              <a:r>
                <a:rPr baseline="-5999"/>
                <a:t>2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1581683" y="556213"/>
              <a:ext cx="2919463" cy="15901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1578974" y="1443972"/>
              <a:ext cx="2922404" cy="8554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1575608" y="2273397"/>
              <a:ext cx="2926449" cy="7148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8" name="Shape 148"/>
            <p:cNvSpPr/>
            <p:nvPr/>
          </p:nvSpPr>
          <p:spPr>
            <a:xfrm flipV="1">
              <a:off x="1579968" y="2429666"/>
              <a:ext cx="2920399" cy="8643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9" name="Shape 149"/>
            <p:cNvSpPr/>
            <p:nvPr/>
          </p:nvSpPr>
          <p:spPr>
            <a:xfrm flipV="1">
              <a:off x="1582412" y="2478727"/>
              <a:ext cx="2917779" cy="17241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5252150" y="2341021"/>
              <a:ext cx="73944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6141011" y="2004987"/>
              <a:ext cx="36850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</a:t>
              </a:r>
            </a:p>
          </p:txBody>
        </p:sp>
        <p:pic>
          <p:nvPicPr>
            <p:cNvPr id="152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326732" y="1105544"/>
              <a:ext cx="1333501" cy="647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Shape 153"/>
            <p:cNvSpPr/>
            <p:nvPr/>
          </p:nvSpPr>
          <p:spPr>
            <a:xfrm>
              <a:off x="2209850" y="1105544"/>
              <a:ext cx="61386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w</a:t>
              </a:r>
              <a:r>
                <a:rPr baseline="-5999"/>
                <a:t>2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2620417" y="488234"/>
              <a:ext cx="61386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w</a:t>
              </a:r>
              <a:r>
                <a:rPr baseline="-5999"/>
                <a:t>1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2356232" y="3473102"/>
              <a:ext cx="61386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w</a:t>
              </a:r>
              <a:r>
                <a:rPr baseline="-5999"/>
                <a:t>n</a:t>
              </a:r>
            </a:p>
          </p:txBody>
        </p:sp>
      </p:grpSp>
      <p:pic>
        <p:nvPicPr>
          <p:cNvPr id="15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35082" y="5143500"/>
            <a:ext cx="3911601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9" name="Shape 159"/>
          <p:cNvSpPr/>
          <p:nvPr/>
        </p:nvSpPr>
        <p:spPr>
          <a:xfrm>
            <a:off x="1490853" y="7987221"/>
            <a:ext cx="62384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Note that we can write this as </a:t>
            </a:r>
          </a:p>
        </p:txBody>
      </p:sp>
      <p:pic>
        <p:nvPicPr>
          <p:cNvPr id="16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54640" y="8076120"/>
            <a:ext cx="2133601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2"/>
      <p:bldP build="whole" bldLvl="1" animBg="1" rev="0" advAuto="0" spid="16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>
            <p:ph type="title"/>
          </p:nvPr>
        </p:nvSpPr>
        <p:spPr>
          <a:xfrm>
            <a:off x="952500" y="444500"/>
            <a:ext cx="11099800" cy="1016249"/>
          </a:xfrm>
          <a:prstGeom prst="rect">
            <a:avLst/>
          </a:prstGeom>
        </p:spPr>
        <p:txBody>
          <a:bodyPr/>
          <a:lstStyle>
            <a:lvl1pPr defTabSz="438150">
              <a:defRPr sz="6000"/>
            </a:lvl1pPr>
          </a:lstStyle>
          <a:p>
            <a:pPr/>
            <a:r>
              <a:t>Object Detection Performance</a:t>
            </a:r>
          </a:p>
        </p:txBody>
      </p:sp>
      <p:pic>
        <p:nvPicPr>
          <p:cNvPr id="53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2444750"/>
            <a:ext cx="9144000" cy="486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05478" y="1636012"/>
            <a:ext cx="3318372" cy="7497576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Shape 541"/>
          <p:cNvSpPr/>
          <p:nvPr/>
        </p:nvSpPr>
        <p:spPr>
          <a:xfrm>
            <a:off x="1571497" y="7778750"/>
            <a:ext cx="66614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ImageNet Challenge Top 5 error</a:t>
            </a:r>
          </a:p>
        </p:txBody>
      </p:sp>
      <p:sp>
        <p:nvSpPr>
          <p:cNvPr id="542" name="Shape 542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9" grpId="1"/>
      <p:bldP build="whole" bldLvl="1" animBg="1" rev="0" advAuto="0" spid="541" grpId="2"/>
      <p:bldP build="whole" bldLvl="1" animBg="1" rev="0" advAuto="0" spid="540" grpId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545" name="Shape 545"/>
          <p:cNvSpPr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45722" indent="-345722">
              <a:spcBef>
                <a:spcPts val="3200"/>
              </a:spcBef>
              <a:defRPr sz="2800"/>
            </a:pPr>
            <a:r>
              <a:t>Filters are used to extract different properties of an image</a:t>
            </a:r>
          </a:p>
          <a:p>
            <a:pPr marL="345722" indent="-345722">
              <a:spcBef>
                <a:spcPts val="3200"/>
              </a:spcBef>
              <a:defRPr sz="2800"/>
            </a:pPr>
            <a:r>
              <a:t>Convolution neural networks use multiple layers of learned filters (convolution layers)</a:t>
            </a:r>
          </a:p>
          <a:p>
            <a:pPr marL="345722" indent="-345722">
              <a:spcBef>
                <a:spcPts val="3200"/>
              </a:spcBef>
              <a:defRPr sz="2800"/>
            </a:pPr>
            <a:r>
              <a:t>Convolution layers used along side pooling layers (eg.VGG net)</a:t>
            </a:r>
          </a:p>
          <a:p>
            <a:pPr marL="345722" indent="-345722">
              <a:spcBef>
                <a:spcPts val="3200"/>
              </a:spcBef>
              <a:defRPr sz="2800"/>
            </a:pPr>
            <a:r>
              <a:t>Each layer may or may not have parameters (e.g. CONV / FC do, RELU / POOL don’t)</a:t>
            </a:r>
          </a:p>
        </p:txBody>
      </p:sp>
      <p:sp>
        <p:nvSpPr>
          <p:cNvPr id="546" name="Shape 546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iphy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129942" y="-30312"/>
            <a:ext cx="1329794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Shape 549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000" fill="hold"/>
                                        <p:tgtEl>
                                          <p:spTgt spid="5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4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289202" y="290533"/>
            <a:ext cx="5133698" cy="901173"/>
          </a:xfrm>
          <a:prstGeom prst="rect">
            <a:avLst/>
          </a:prstGeom>
        </p:spPr>
        <p:txBody>
          <a:bodyPr/>
          <a:lstStyle>
            <a:lvl1pPr defTabSz="379729">
              <a:defRPr sz="5200"/>
            </a:lvl1pPr>
          </a:lstStyle>
          <a:p>
            <a:pPr/>
            <a:r>
              <a:t>Stack them up</a:t>
            </a:r>
          </a:p>
        </p:txBody>
      </p:sp>
      <p:sp>
        <p:nvSpPr>
          <p:cNvPr id="163" name="Shape 163"/>
          <p:cNvSpPr/>
          <p:nvPr/>
        </p:nvSpPr>
        <p:spPr>
          <a:xfrm>
            <a:off x="790414" y="6083913"/>
            <a:ext cx="24268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Input Layer</a:t>
            </a:r>
          </a:p>
        </p:txBody>
      </p:sp>
      <p:sp>
        <p:nvSpPr>
          <p:cNvPr id="164" name="Shape 164"/>
          <p:cNvSpPr/>
          <p:nvPr/>
        </p:nvSpPr>
        <p:spPr>
          <a:xfrm>
            <a:off x="4413812" y="6151130"/>
            <a:ext cx="28835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Hidden Layer</a:t>
            </a:r>
          </a:p>
        </p:txBody>
      </p:sp>
      <p:sp>
        <p:nvSpPr>
          <p:cNvPr id="165" name="Shape 165"/>
          <p:cNvSpPr/>
          <p:nvPr/>
        </p:nvSpPr>
        <p:spPr>
          <a:xfrm>
            <a:off x="6954561" y="7207841"/>
            <a:ext cx="5108299" cy="5842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Feedforward Neural Network</a:t>
            </a:r>
          </a:p>
        </p:txBody>
      </p:sp>
      <p:sp>
        <p:nvSpPr>
          <p:cNvPr id="166" name="Shape 166"/>
          <p:cNvSpPr/>
          <p:nvPr/>
        </p:nvSpPr>
        <p:spPr>
          <a:xfrm>
            <a:off x="7766333" y="4901058"/>
            <a:ext cx="27825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Output Layer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982065" y="1386640"/>
            <a:ext cx="9487300" cy="4407367"/>
            <a:chOff x="0" y="0"/>
            <a:chExt cx="9487298" cy="4407365"/>
          </a:xfrm>
        </p:grpSpPr>
        <p:sp>
          <p:nvSpPr>
            <p:cNvPr id="167" name="Shape 167"/>
            <p:cNvSpPr/>
            <p:nvPr/>
          </p:nvSpPr>
          <p:spPr>
            <a:xfrm>
              <a:off x="0" y="715209"/>
              <a:ext cx="51236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</a:t>
              </a:r>
              <a:r>
                <a:rPr baseline="-5999"/>
                <a:t>1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0" y="3759665"/>
              <a:ext cx="51236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</a:t>
              </a:r>
              <a:r>
                <a:rPr baseline="-5999"/>
                <a:t>n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0" y="1737088"/>
              <a:ext cx="51236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</a:t>
              </a:r>
              <a:r>
                <a:rPr baseline="-5999"/>
                <a:t>2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864585" y="829980"/>
              <a:ext cx="649487" cy="621359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864585" y="3745102"/>
              <a:ext cx="649487" cy="621358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864585" y="2727489"/>
              <a:ext cx="649487" cy="621359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864585" y="1744380"/>
              <a:ext cx="649487" cy="621359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4534885" y="2727489"/>
              <a:ext cx="649487" cy="62135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1567785" y="1265543"/>
              <a:ext cx="2919463" cy="15901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565076" y="2153303"/>
              <a:ext cx="2922404" cy="8554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561710" y="2982728"/>
              <a:ext cx="2926449" cy="7148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8" name="Shape 178"/>
            <p:cNvSpPr/>
            <p:nvPr/>
          </p:nvSpPr>
          <p:spPr>
            <a:xfrm flipV="1">
              <a:off x="1566070" y="3138997"/>
              <a:ext cx="2920399" cy="8643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9" name="Shape 179"/>
            <p:cNvSpPr/>
            <p:nvPr/>
          </p:nvSpPr>
          <p:spPr>
            <a:xfrm>
              <a:off x="4509485" y="682789"/>
              <a:ext cx="649487" cy="62135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0" name="Shape 180"/>
            <p:cNvSpPr/>
            <p:nvPr/>
          </p:nvSpPr>
          <p:spPr>
            <a:xfrm>
              <a:off x="4509485" y="1673389"/>
              <a:ext cx="649487" cy="62135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1" name="Shape 181"/>
            <p:cNvSpPr/>
            <p:nvPr/>
          </p:nvSpPr>
          <p:spPr>
            <a:xfrm>
              <a:off x="4509485" y="3679989"/>
              <a:ext cx="649487" cy="62135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2" name="Shape 182"/>
            <p:cNvSpPr/>
            <p:nvPr/>
          </p:nvSpPr>
          <p:spPr>
            <a:xfrm>
              <a:off x="1574581" y="4077636"/>
              <a:ext cx="287987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3" name="Shape 183"/>
            <p:cNvSpPr/>
            <p:nvPr/>
          </p:nvSpPr>
          <p:spPr>
            <a:xfrm>
              <a:off x="1467955" y="1371995"/>
              <a:ext cx="2940210" cy="24982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4" name="Shape 184"/>
            <p:cNvSpPr/>
            <p:nvPr/>
          </p:nvSpPr>
          <p:spPr>
            <a:xfrm flipV="1">
              <a:off x="1541859" y="1026506"/>
              <a:ext cx="2913967" cy="92428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5" name="Shape 185"/>
            <p:cNvSpPr/>
            <p:nvPr/>
          </p:nvSpPr>
          <p:spPr>
            <a:xfrm flipV="1">
              <a:off x="1549247" y="1111355"/>
              <a:ext cx="2946824" cy="181932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6" name="Shape 186"/>
            <p:cNvSpPr/>
            <p:nvPr/>
          </p:nvSpPr>
          <p:spPr>
            <a:xfrm flipV="1">
              <a:off x="1571503" y="929408"/>
              <a:ext cx="2851504" cy="1699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7" name="Shape 187"/>
            <p:cNvSpPr/>
            <p:nvPr/>
          </p:nvSpPr>
          <p:spPr>
            <a:xfrm>
              <a:off x="1568371" y="1123033"/>
              <a:ext cx="2914285" cy="870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1538019" y="2077785"/>
              <a:ext cx="291780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9" name="Shape 189"/>
            <p:cNvSpPr/>
            <p:nvPr/>
          </p:nvSpPr>
          <p:spPr>
            <a:xfrm>
              <a:off x="1494312" y="2210720"/>
              <a:ext cx="2909890" cy="174488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0" name="Shape 190"/>
            <p:cNvSpPr/>
            <p:nvPr/>
          </p:nvSpPr>
          <p:spPr>
            <a:xfrm flipV="1">
              <a:off x="1514648" y="2150948"/>
              <a:ext cx="2968008" cy="8414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1560498" y="3179479"/>
              <a:ext cx="2865264" cy="75466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2" name="Shape 192"/>
            <p:cNvSpPr/>
            <p:nvPr/>
          </p:nvSpPr>
          <p:spPr>
            <a:xfrm flipV="1">
              <a:off x="1554648" y="2182758"/>
              <a:ext cx="2891108" cy="17301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3" name="Shape 193"/>
            <p:cNvSpPr/>
            <p:nvPr/>
          </p:nvSpPr>
          <p:spPr>
            <a:xfrm flipV="1">
              <a:off x="1513510" y="1220934"/>
              <a:ext cx="3010338" cy="26525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pic>
          <p:nvPicPr>
            <p:cNvPr id="194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127777" y="0"/>
              <a:ext cx="1333501" cy="647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20675" y="0"/>
              <a:ext cx="1333501" cy="647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6" name="Shape 196"/>
            <p:cNvSpPr/>
            <p:nvPr/>
          </p:nvSpPr>
          <p:spPr>
            <a:xfrm>
              <a:off x="8850074" y="1415580"/>
              <a:ext cx="53797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</a:t>
              </a:r>
              <a:r>
                <a:rPr baseline="-5999"/>
                <a:t>1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5187361" y="2083084"/>
              <a:ext cx="2110428" cy="7994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316185" y="1428752"/>
              <a:ext cx="649487" cy="621358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5221050" y="2967991"/>
              <a:ext cx="208250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00" name="Shape 200"/>
            <p:cNvSpPr/>
            <p:nvPr/>
          </p:nvSpPr>
          <p:spPr>
            <a:xfrm flipV="1">
              <a:off x="5178593" y="3221387"/>
              <a:ext cx="2127613" cy="6922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5121078" y="1114687"/>
              <a:ext cx="2246218" cy="174884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8080518" y="1739430"/>
              <a:ext cx="73944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7316185" y="2742619"/>
              <a:ext cx="649487" cy="621358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4" name="Shape 204"/>
            <p:cNvSpPr/>
            <p:nvPr/>
          </p:nvSpPr>
          <p:spPr>
            <a:xfrm flipV="1">
              <a:off x="5187635" y="1878245"/>
              <a:ext cx="2222010" cy="20016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05" name="Shape 205"/>
            <p:cNvSpPr/>
            <p:nvPr/>
          </p:nvSpPr>
          <p:spPr>
            <a:xfrm flipV="1">
              <a:off x="5201694" y="1799397"/>
              <a:ext cx="2153633" cy="105551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06" name="Shape 206"/>
            <p:cNvSpPr/>
            <p:nvPr/>
          </p:nvSpPr>
          <p:spPr>
            <a:xfrm flipV="1">
              <a:off x="5185843" y="1718889"/>
              <a:ext cx="2105079" cy="27227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07" name="Shape 207"/>
            <p:cNvSpPr/>
            <p:nvPr/>
          </p:nvSpPr>
          <p:spPr>
            <a:xfrm>
              <a:off x="5182377" y="964738"/>
              <a:ext cx="2119482" cy="61722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8966395" y="2753866"/>
              <a:ext cx="52090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</a:t>
              </a:r>
              <a:r>
                <a:rPr baseline="-5999"/>
                <a:t>k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8188304" y="3077716"/>
              <a:ext cx="73944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211" name="Shape 211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2" name="Shape 212"/>
          <p:cNvSpPr/>
          <p:nvPr/>
        </p:nvSpPr>
        <p:spPr>
          <a:xfrm>
            <a:off x="795832" y="8201052"/>
            <a:ext cx="1141313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This allows us to capture complex non-linear functions of the input data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xfrm>
            <a:off x="952500" y="444500"/>
            <a:ext cx="11099800" cy="942231"/>
          </a:xfrm>
          <a:prstGeom prst="rect">
            <a:avLst/>
          </a:prstGeom>
        </p:spPr>
        <p:txBody>
          <a:bodyPr/>
          <a:lstStyle>
            <a:lvl1pPr defTabSz="397256">
              <a:defRPr sz="5440"/>
            </a:lvl1pPr>
          </a:lstStyle>
          <a:p>
            <a:pPr/>
            <a:r>
              <a:t>Derivation of Learning Rule</a:t>
            </a:r>
          </a:p>
        </p:txBody>
      </p:sp>
      <p:sp>
        <p:nvSpPr>
          <p:cNvPr id="215" name="Shape 215"/>
          <p:cNvSpPr/>
          <p:nvPr/>
        </p:nvSpPr>
        <p:spPr>
          <a:xfrm>
            <a:off x="1112530" y="4317644"/>
            <a:ext cx="10779739" cy="55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Connection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w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ij</a:t>
            </a:r>
            <a:r>
              <a:t> between hidden and output layer is updated as</a:t>
            </a:r>
          </a:p>
        </p:txBody>
      </p:sp>
      <p:pic>
        <p:nvPicPr>
          <p:cNvPr id="216" name="Screen Shot 2017-03-29 at 11.16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30879" y="4300785"/>
            <a:ext cx="7518401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0082" y="6258692"/>
            <a:ext cx="454631" cy="344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Screen Shot 2017-03-29 at 11.35.02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6577" y="4987391"/>
            <a:ext cx="7391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Screen Shot 2017-03-29 at 11.35.18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56322" y="6037438"/>
            <a:ext cx="1549401" cy="78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5682" y="5379525"/>
            <a:ext cx="454631" cy="344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Screen Shot 2017-03-29 at 11.35.29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94433" y="7211417"/>
            <a:ext cx="6083301" cy="157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13688" y="7732528"/>
            <a:ext cx="1943101" cy="1079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6716027" y="1927407"/>
            <a:ext cx="2413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224" name="Shape 224"/>
          <p:cNvSpPr/>
          <p:nvPr/>
        </p:nvSpPr>
        <p:spPr>
          <a:xfrm>
            <a:off x="8624119" y="3243730"/>
            <a:ext cx="2413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j</a:t>
            </a:r>
          </a:p>
        </p:txBody>
      </p:sp>
      <p:grpSp>
        <p:nvGrpSpPr>
          <p:cNvPr id="260" name="Group 260"/>
          <p:cNvGrpSpPr/>
          <p:nvPr/>
        </p:nvGrpSpPr>
        <p:grpSpPr>
          <a:xfrm>
            <a:off x="3881728" y="1652846"/>
            <a:ext cx="5464752" cy="2492153"/>
            <a:chOff x="0" y="0"/>
            <a:chExt cx="5464750" cy="2492151"/>
          </a:xfrm>
        </p:grpSpPr>
        <p:sp>
          <p:nvSpPr>
            <p:cNvPr id="225" name="Shape 225"/>
            <p:cNvSpPr/>
            <p:nvPr/>
          </p:nvSpPr>
          <p:spPr>
            <a:xfrm>
              <a:off x="0" y="99580"/>
              <a:ext cx="439404" cy="420375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6" name="Shape 226"/>
            <p:cNvSpPr/>
            <p:nvPr/>
          </p:nvSpPr>
          <p:spPr>
            <a:xfrm>
              <a:off x="0" y="2071778"/>
              <a:ext cx="439404" cy="420374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7" name="Shape 227"/>
            <p:cNvSpPr/>
            <p:nvPr/>
          </p:nvSpPr>
          <p:spPr>
            <a:xfrm>
              <a:off x="0" y="1383322"/>
              <a:ext cx="439404" cy="420375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8" name="Shape 228"/>
            <p:cNvSpPr/>
            <p:nvPr/>
          </p:nvSpPr>
          <p:spPr>
            <a:xfrm>
              <a:off x="0" y="718209"/>
              <a:ext cx="439404" cy="420374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2483106" y="1383322"/>
              <a:ext cx="439405" cy="420375"/>
            </a:xfrm>
            <a:prstGeom prst="ellipse">
              <a:avLst/>
            </a:prstGeom>
            <a:blipFill rotWithShape="1">
              <a:blip r:embed="rId8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0" name="Shape 230"/>
            <p:cNvSpPr/>
            <p:nvPr/>
          </p:nvSpPr>
          <p:spPr>
            <a:xfrm>
              <a:off x="475742" y="394256"/>
              <a:ext cx="1975136" cy="10758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1" name="Shape 231"/>
            <p:cNvSpPr/>
            <p:nvPr/>
          </p:nvSpPr>
          <p:spPr>
            <a:xfrm>
              <a:off x="473910" y="994862"/>
              <a:ext cx="1977124" cy="57872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471633" y="1556001"/>
              <a:ext cx="1979861" cy="483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3" name="Shape 233"/>
            <p:cNvSpPr/>
            <p:nvPr/>
          </p:nvSpPr>
          <p:spPr>
            <a:xfrm flipV="1">
              <a:off x="474582" y="1661724"/>
              <a:ext cx="1975768" cy="5847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4" name="Shape 234"/>
            <p:cNvSpPr/>
            <p:nvPr/>
          </p:nvSpPr>
          <p:spPr>
            <a:xfrm>
              <a:off x="2465922" y="0"/>
              <a:ext cx="439404" cy="420374"/>
            </a:xfrm>
            <a:prstGeom prst="ellipse">
              <a:avLst/>
            </a:prstGeom>
            <a:blipFill rotWithShape="1">
              <a:blip r:embed="rId8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5" name="Shape 235"/>
            <p:cNvSpPr/>
            <p:nvPr/>
          </p:nvSpPr>
          <p:spPr>
            <a:xfrm>
              <a:off x="2465922" y="670180"/>
              <a:ext cx="439404" cy="420375"/>
            </a:xfrm>
            <a:prstGeom prst="ellipse">
              <a:avLst/>
            </a:prstGeom>
            <a:blipFill rotWithShape="1">
              <a:blip r:embed="rId8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6" name="Shape 236"/>
            <p:cNvSpPr/>
            <p:nvPr/>
          </p:nvSpPr>
          <p:spPr>
            <a:xfrm>
              <a:off x="2465922" y="2027727"/>
              <a:ext cx="439404" cy="420374"/>
            </a:xfrm>
            <a:prstGeom prst="ellipse">
              <a:avLst/>
            </a:prstGeom>
            <a:blipFill rotWithShape="1">
              <a:blip r:embed="rId8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7" name="Shape 237"/>
            <p:cNvSpPr/>
            <p:nvPr/>
          </p:nvSpPr>
          <p:spPr>
            <a:xfrm>
              <a:off x="480340" y="2296751"/>
              <a:ext cx="19483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8" name="Shape 238"/>
            <p:cNvSpPr/>
            <p:nvPr/>
          </p:nvSpPr>
          <p:spPr>
            <a:xfrm>
              <a:off x="408204" y="466275"/>
              <a:ext cx="1989171" cy="1690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9" name="Shape 239"/>
            <p:cNvSpPr/>
            <p:nvPr/>
          </p:nvSpPr>
          <p:spPr>
            <a:xfrm flipV="1">
              <a:off x="458203" y="232538"/>
              <a:ext cx="1971416" cy="6253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0" name="Shape 240"/>
            <p:cNvSpPr/>
            <p:nvPr/>
          </p:nvSpPr>
          <p:spPr>
            <a:xfrm flipV="1">
              <a:off x="463201" y="289942"/>
              <a:ext cx="1993646" cy="123084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1" name="Shape 241"/>
            <p:cNvSpPr/>
            <p:nvPr/>
          </p:nvSpPr>
          <p:spPr>
            <a:xfrm flipV="1">
              <a:off x="478258" y="166847"/>
              <a:ext cx="1929158" cy="1149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2" name="Shape 242"/>
            <p:cNvSpPr/>
            <p:nvPr/>
          </p:nvSpPr>
          <p:spPr>
            <a:xfrm>
              <a:off x="476139" y="297842"/>
              <a:ext cx="1971632" cy="58873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3" name="Shape 243"/>
            <p:cNvSpPr/>
            <p:nvPr/>
          </p:nvSpPr>
          <p:spPr>
            <a:xfrm>
              <a:off x="455605" y="943771"/>
              <a:ext cx="197401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4" name="Shape 244"/>
            <p:cNvSpPr/>
            <p:nvPr/>
          </p:nvSpPr>
          <p:spPr>
            <a:xfrm>
              <a:off x="426035" y="1033707"/>
              <a:ext cx="1968659" cy="11804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5" name="Shape 245"/>
            <p:cNvSpPr/>
            <p:nvPr/>
          </p:nvSpPr>
          <p:spPr>
            <a:xfrm flipV="1">
              <a:off x="439793" y="993269"/>
              <a:ext cx="2007978" cy="5693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6" name="Shape 246"/>
            <p:cNvSpPr/>
            <p:nvPr/>
          </p:nvSpPr>
          <p:spPr>
            <a:xfrm>
              <a:off x="470813" y="1689111"/>
              <a:ext cx="1938467" cy="510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7" name="Shape 247"/>
            <p:cNvSpPr/>
            <p:nvPr/>
          </p:nvSpPr>
          <p:spPr>
            <a:xfrm flipV="1">
              <a:off x="466855" y="1014789"/>
              <a:ext cx="1955952" cy="11705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8" name="Shape 248"/>
            <p:cNvSpPr/>
            <p:nvPr/>
          </p:nvSpPr>
          <p:spPr>
            <a:xfrm flipV="1">
              <a:off x="439023" y="364076"/>
              <a:ext cx="2036616" cy="17945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9" name="Shape 249"/>
            <p:cNvSpPr/>
            <p:nvPr/>
          </p:nvSpPr>
          <p:spPr>
            <a:xfrm flipV="1">
              <a:off x="2914243" y="654037"/>
              <a:ext cx="1523301" cy="2491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50" name="Shape 250"/>
            <p:cNvSpPr/>
            <p:nvPr/>
          </p:nvSpPr>
          <p:spPr>
            <a:xfrm>
              <a:off x="4456831" y="412411"/>
              <a:ext cx="439405" cy="420375"/>
            </a:xfrm>
            <a:prstGeom prst="ellipse">
              <a:avLst/>
            </a:prstGeom>
            <a:blipFill rotWithShape="1">
              <a:blip r:embed="rId8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1" name="Shape 251"/>
            <p:cNvSpPr/>
            <p:nvPr/>
          </p:nvSpPr>
          <p:spPr>
            <a:xfrm flipV="1">
              <a:off x="2937035" y="651068"/>
              <a:ext cx="1458717" cy="8507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52" name="Shape 252"/>
            <p:cNvSpPr/>
            <p:nvPr/>
          </p:nvSpPr>
          <p:spPr>
            <a:xfrm flipV="1">
              <a:off x="2908311" y="649225"/>
              <a:ext cx="1492382" cy="149238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53" name="Shape 253"/>
            <p:cNvSpPr/>
            <p:nvPr/>
          </p:nvSpPr>
          <p:spPr>
            <a:xfrm>
              <a:off x="2869400" y="248010"/>
              <a:ext cx="1563901" cy="33720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4941984" y="622598"/>
              <a:ext cx="50026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55" name="Shape 255"/>
            <p:cNvSpPr/>
            <p:nvPr/>
          </p:nvSpPr>
          <p:spPr>
            <a:xfrm>
              <a:off x="4456831" y="1364131"/>
              <a:ext cx="439405" cy="420374"/>
            </a:xfrm>
            <a:prstGeom prst="ellipse">
              <a:avLst/>
            </a:prstGeom>
            <a:blipFill rotWithShape="1">
              <a:blip r:embed="rId8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6" name="Shape 256"/>
            <p:cNvSpPr/>
            <p:nvPr/>
          </p:nvSpPr>
          <p:spPr>
            <a:xfrm>
              <a:off x="2944221" y="902600"/>
              <a:ext cx="1474033" cy="62764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57" name="Shape 257"/>
            <p:cNvSpPr/>
            <p:nvPr/>
          </p:nvSpPr>
          <p:spPr>
            <a:xfrm>
              <a:off x="4964486" y="1574317"/>
              <a:ext cx="50026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58" name="Shape 258"/>
            <p:cNvSpPr/>
            <p:nvPr/>
          </p:nvSpPr>
          <p:spPr>
            <a:xfrm>
              <a:off x="2943628" y="1561738"/>
              <a:ext cx="149531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59" name="Shape 259"/>
            <p:cNvSpPr/>
            <p:nvPr/>
          </p:nvSpPr>
          <p:spPr>
            <a:xfrm flipV="1">
              <a:off x="2924106" y="1628999"/>
              <a:ext cx="1482392" cy="5552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261" name="Shape 261"/>
          <p:cNvSpPr/>
          <p:nvPr/>
        </p:nvSpPr>
        <p:spPr>
          <a:xfrm rot="1380000">
            <a:off x="6783227" y="2496289"/>
            <a:ext cx="1489952" cy="715426"/>
          </a:xfrm>
          <a:prstGeom prst="rightArrow">
            <a:avLst>
              <a:gd name="adj1" fmla="val 22923"/>
              <a:gd name="adj2" fmla="val 58652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127959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62" name="Shape 262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xfrm>
            <a:off x="952500" y="444500"/>
            <a:ext cx="11099800" cy="942231"/>
          </a:xfrm>
          <a:prstGeom prst="rect">
            <a:avLst/>
          </a:prstGeom>
        </p:spPr>
        <p:txBody>
          <a:bodyPr/>
          <a:lstStyle>
            <a:lvl1pPr defTabSz="397256">
              <a:defRPr sz="5440"/>
            </a:lvl1pPr>
          </a:lstStyle>
          <a:p>
            <a:pPr/>
            <a:r>
              <a:t>Derivation of Learning Rule</a:t>
            </a:r>
          </a:p>
        </p:txBody>
      </p:sp>
      <p:grpSp>
        <p:nvGrpSpPr>
          <p:cNvPr id="295" name="Group 295"/>
          <p:cNvGrpSpPr/>
          <p:nvPr/>
        </p:nvGrpSpPr>
        <p:grpSpPr>
          <a:xfrm>
            <a:off x="3981649" y="1643508"/>
            <a:ext cx="5424424" cy="2492153"/>
            <a:chOff x="0" y="0"/>
            <a:chExt cx="5424422" cy="2492151"/>
          </a:xfrm>
        </p:grpSpPr>
        <p:sp>
          <p:nvSpPr>
            <p:cNvPr id="265" name="Shape 265"/>
            <p:cNvSpPr/>
            <p:nvPr/>
          </p:nvSpPr>
          <p:spPr>
            <a:xfrm>
              <a:off x="0" y="99580"/>
              <a:ext cx="439404" cy="420375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6" name="Shape 266"/>
            <p:cNvSpPr/>
            <p:nvPr/>
          </p:nvSpPr>
          <p:spPr>
            <a:xfrm>
              <a:off x="0" y="2071778"/>
              <a:ext cx="439404" cy="420374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7" name="Shape 267"/>
            <p:cNvSpPr/>
            <p:nvPr/>
          </p:nvSpPr>
          <p:spPr>
            <a:xfrm>
              <a:off x="0" y="1383322"/>
              <a:ext cx="439404" cy="420374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8" name="Shape 268"/>
            <p:cNvSpPr/>
            <p:nvPr/>
          </p:nvSpPr>
          <p:spPr>
            <a:xfrm>
              <a:off x="0" y="718209"/>
              <a:ext cx="439404" cy="420374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9" name="Shape 269"/>
            <p:cNvSpPr/>
            <p:nvPr/>
          </p:nvSpPr>
          <p:spPr>
            <a:xfrm>
              <a:off x="2483106" y="1383322"/>
              <a:ext cx="439405" cy="420374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0" name="Shape 270"/>
            <p:cNvSpPr/>
            <p:nvPr/>
          </p:nvSpPr>
          <p:spPr>
            <a:xfrm>
              <a:off x="475742" y="394256"/>
              <a:ext cx="1975136" cy="10758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71" name="Shape 271"/>
            <p:cNvSpPr/>
            <p:nvPr/>
          </p:nvSpPr>
          <p:spPr>
            <a:xfrm>
              <a:off x="473910" y="994862"/>
              <a:ext cx="1977124" cy="57872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72" name="Shape 272"/>
            <p:cNvSpPr/>
            <p:nvPr/>
          </p:nvSpPr>
          <p:spPr>
            <a:xfrm>
              <a:off x="471633" y="1556001"/>
              <a:ext cx="1979861" cy="483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73" name="Shape 273"/>
            <p:cNvSpPr/>
            <p:nvPr/>
          </p:nvSpPr>
          <p:spPr>
            <a:xfrm flipV="1">
              <a:off x="474582" y="1661724"/>
              <a:ext cx="1975768" cy="5847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74" name="Shape 274"/>
            <p:cNvSpPr/>
            <p:nvPr/>
          </p:nvSpPr>
          <p:spPr>
            <a:xfrm>
              <a:off x="2465922" y="0"/>
              <a:ext cx="439405" cy="420374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5" name="Shape 275"/>
            <p:cNvSpPr/>
            <p:nvPr/>
          </p:nvSpPr>
          <p:spPr>
            <a:xfrm>
              <a:off x="2465922" y="670181"/>
              <a:ext cx="439405" cy="420374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6" name="Shape 276"/>
            <p:cNvSpPr/>
            <p:nvPr/>
          </p:nvSpPr>
          <p:spPr>
            <a:xfrm>
              <a:off x="2465922" y="2027727"/>
              <a:ext cx="439405" cy="420374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7" name="Shape 277"/>
            <p:cNvSpPr/>
            <p:nvPr/>
          </p:nvSpPr>
          <p:spPr>
            <a:xfrm>
              <a:off x="480340" y="2296751"/>
              <a:ext cx="19483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78" name="Shape 278"/>
            <p:cNvSpPr/>
            <p:nvPr/>
          </p:nvSpPr>
          <p:spPr>
            <a:xfrm>
              <a:off x="408204" y="466275"/>
              <a:ext cx="1989171" cy="16901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79" name="Shape 279"/>
            <p:cNvSpPr/>
            <p:nvPr/>
          </p:nvSpPr>
          <p:spPr>
            <a:xfrm flipV="1">
              <a:off x="458202" y="232538"/>
              <a:ext cx="1971417" cy="6253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80" name="Shape 280"/>
            <p:cNvSpPr/>
            <p:nvPr/>
          </p:nvSpPr>
          <p:spPr>
            <a:xfrm flipV="1">
              <a:off x="463201" y="289941"/>
              <a:ext cx="1993646" cy="123084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81" name="Shape 281"/>
            <p:cNvSpPr/>
            <p:nvPr/>
          </p:nvSpPr>
          <p:spPr>
            <a:xfrm>
              <a:off x="2924532" y="947355"/>
              <a:ext cx="1426224" cy="2644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82" name="Shape 282"/>
            <p:cNvSpPr/>
            <p:nvPr/>
          </p:nvSpPr>
          <p:spPr>
            <a:xfrm>
              <a:off x="4416321" y="1054403"/>
              <a:ext cx="439404" cy="420375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3" name="Shape 283"/>
            <p:cNvSpPr/>
            <p:nvPr/>
          </p:nvSpPr>
          <p:spPr>
            <a:xfrm flipV="1">
              <a:off x="2947324" y="1331328"/>
              <a:ext cx="1428173" cy="2147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84" name="Shape 284"/>
            <p:cNvSpPr/>
            <p:nvPr/>
          </p:nvSpPr>
          <p:spPr>
            <a:xfrm flipV="1">
              <a:off x="2918600" y="1397304"/>
              <a:ext cx="1488355" cy="7884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85" name="Shape 285"/>
            <p:cNvSpPr/>
            <p:nvPr/>
          </p:nvSpPr>
          <p:spPr>
            <a:xfrm>
              <a:off x="2879689" y="292196"/>
              <a:ext cx="1518764" cy="8528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86" name="Shape 286"/>
            <p:cNvSpPr/>
            <p:nvPr/>
          </p:nvSpPr>
          <p:spPr>
            <a:xfrm>
              <a:off x="4924158" y="1273463"/>
              <a:ext cx="50026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87" name="Shape 287"/>
            <p:cNvSpPr/>
            <p:nvPr/>
          </p:nvSpPr>
          <p:spPr>
            <a:xfrm flipV="1">
              <a:off x="478258" y="166847"/>
              <a:ext cx="1929158" cy="1149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88" name="Shape 288"/>
            <p:cNvSpPr/>
            <p:nvPr/>
          </p:nvSpPr>
          <p:spPr>
            <a:xfrm>
              <a:off x="476139" y="297842"/>
              <a:ext cx="1971632" cy="58873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89" name="Shape 289"/>
            <p:cNvSpPr/>
            <p:nvPr/>
          </p:nvSpPr>
          <p:spPr>
            <a:xfrm>
              <a:off x="455605" y="943771"/>
              <a:ext cx="197401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90" name="Shape 290"/>
            <p:cNvSpPr/>
            <p:nvPr/>
          </p:nvSpPr>
          <p:spPr>
            <a:xfrm>
              <a:off x="426035" y="1033707"/>
              <a:ext cx="1968659" cy="11804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91" name="Shape 291"/>
            <p:cNvSpPr/>
            <p:nvPr/>
          </p:nvSpPr>
          <p:spPr>
            <a:xfrm flipV="1">
              <a:off x="439793" y="993269"/>
              <a:ext cx="2007978" cy="5693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92" name="Shape 292"/>
            <p:cNvSpPr/>
            <p:nvPr/>
          </p:nvSpPr>
          <p:spPr>
            <a:xfrm>
              <a:off x="470812" y="1689111"/>
              <a:ext cx="1938468" cy="510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93" name="Shape 293"/>
            <p:cNvSpPr/>
            <p:nvPr/>
          </p:nvSpPr>
          <p:spPr>
            <a:xfrm flipV="1">
              <a:off x="466855" y="1014789"/>
              <a:ext cx="1955952" cy="11705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94" name="Shape 294"/>
            <p:cNvSpPr/>
            <p:nvPr/>
          </p:nvSpPr>
          <p:spPr>
            <a:xfrm flipV="1">
              <a:off x="439024" y="364076"/>
              <a:ext cx="2036615" cy="17945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296" name="Shape 296"/>
          <p:cNvSpPr/>
          <p:nvPr/>
        </p:nvSpPr>
        <p:spPr>
          <a:xfrm rot="20580000">
            <a:off x="4458502" y="2526456"/>
            <a:ext cx="2009204" cy="715427"/>
          </a:xfrm>
          <a:prstGeom prst="rightArrow">
            <a:avLst>
              <a:gd name="adj1" fmla="val 22923"/>
              <a:gd name="adj2" fmla="val 58652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1279596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97" name="Shape 297"/>
          <p:cNvSpPr/>
          <p:nvPr/>
        </p:nvSpPr>
        <p:spPr>
          <a:xfrm>
            <a:off x="3638537" y="3487960"/>
            <a:ext cx="2413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298" name="Shape 298"/>
          <p:cNvSpPr/>
          <p:nvPr/>
        </p:nvSpPr>
        <p:spPr>
          <a:xfrm>
            <a:off x="6889737" y="1945016"/>
            <a:ext cx="2413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j</a:t>
            </a:r>
          </a:p>
        </p:txBody>
      </p:sp>
      <p:sp>
        <p:nvSpPr>
          <p:cNvPr id="299" name="Shape 299"/>
          <p:cNvSpPr/>
          <p:nvPr/>
        </p:nvSpPr>
        <p:spPr>
          <a:xfrm>
            <a:off x="476801" y="4315790"/>
            <a:ext cx="9155598" cy="495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Connection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w</a:t>
            </a:r>
            <a:r>
              <a:rPr b="1" baseline="-5999">
                <a:latin typeface="Helvetica"/>
                <a:ea typeface="Helvetica"/>
                <a:cs typeface="Helvetica"/>
                <a:sym typeface="Helvetica"/>
              </a:rPr>
              <a:t>ij</a:t>
            </a:r>
            <a:r>
              <a:t> between input and hidden layer is updated as</a:t>
            </a:r>
          </a:p>
        </p:txBody>
      </p:sp>
      <p:pic>
        <p:nvPicPr>
          <p:cNvPr id="300" name="Screen Shot 2017-03-29 at 11.16.2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30879" y="4300785"/>
            <a:ext cx="7518401" cy="825501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/>
        </p:nvSpPr>
        <p:spPr>
          <a:xfrm>
            <a:off x="550354" y="6198328"/>
            <a:ext cx="100749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where</a:t>
            </a:r>
          </a:p>
        </p:txBody>
      </p:sp>
      <p:sp>
        <p:nvSpPr>
          <p:cNvPr id="302" name="Shape 302"/>
          <p:cNvSpPr/>
          <p:nvPr/>
        </p:nvSpPr>
        <p:spPr>
          <a:xfrm>
            <a:off x="147510" y="8080861"/>
            <a:ext cx="1270978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First determine the error for the output units. Then, back propagate this error layer by layer through the network, changing weights appropriately in each layer</a:t>
            </a:r>
          </a:p>
        </p:txBody>
      </p:sp>
      <p:sp>
        <p:nvSpPr>
          <p:cNvPr id="303" name="Shape 303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7264" y="4749162"/>
            <a:ext cx="9814321" cy="1448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99817" y="6373515"/>
            <a:ext cx="7302599" cy="1531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1"/>
      <p:bldP build="whole" bldLvl="1" animBg="1" rev="0" advAuto="0" spid="302" grpId="3"/>
      <p:bldP build="whole" bldLvl="1" animBg="1" rev="0" advAuto="0" spid="30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title"/>
          </p:nvPr>
        </p:nvSpPr>
        <p:spPr>
          <a:xfrm>
            <a:off x="952500" y="444500"/>
            <a:ext cx="11099800" cy="863849"/>
          </a:xfrm>
          <a:prstGeom prst="rect">
            <a:avLst/>
          </a:prstGeom>
        </p:spPr>
        <p:txBody>
          <a:bodyPr/>
          <a:lstStyle>
            <a:lvl1pPr defTabSz="362204">
              <a:defRPr sz="4960"/>
            </a:lvl1pPr>
          </a:lstStyle>
          <a:p>
            <a:pPr/>
            <a:r>
              <a:t>The Backpropagation Algorithm</a:t>
            </a:r>
          </a:p>
        </p:txBody>
      </p:sp>
      <p:sp>
        <p:nvSpPr>
          <p:cNvPr id="308" name="Shape 308"/>
          <p:cNvSpPr/>
          <p:nvPr/>
        </p:nvSpPr>
        <p:spPr>
          <a:xfrm>
            <a:off x="1163228" y="2006597"/>
            <a:ext cx="10876708" cy="650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t>For each example in the training set, do:</a:t>
            </a:r>
          </a:p>
          <a:p>
            <a:pPr>
              <a:defRPr sz="3000"/>
            </a:pPr>
          </a:p>
          <a:p>
            <a:pPr marL="635000" indent="-635000" algn="l">
              <a:buSzPct val="100000"/>
              <a:buAutoNum type="arabicPeriod" startAt="1"/>
              <a:defRPr sz="3000"/>
            </a:pPr>
            <a:r>
              <a:t>Compute the network output for this example</a:t>
            </a:r>
          </a:p>
          <a:p>
            <a:pPr marL="635000" indent="-635000" algn="l">
              <a:buSzPct val="100000"/>
              <a:buAutoNum type="arabicPeriod" startAt="1"/>
              <a:defRPr sz="3000"/>
            </a:pPr>
            <a:r>
              <a:t>Compute the error term between he output and target values</a:t>
            </a:r>
          </a:p>
          <a:p>
            <a:pPr marL="635000" indent="-635000" algn="l">
              <a:buSzPct val="100000"/>
              <a:buAutoNum type="arabicPeriod" startAt="1"/>
              <a:defRPr sz="3000"/>
            </a:pPr>
            <a:r>
              <a:t>For each output unit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j</a:t>
            </a:r>
            <a:r>
              <a:t>, compute error term:</a:t>
            </a:r>
          </a:p>
          <a:p>
            <a:pPr algn="l">
              <a:defRPr sz="3000"/>
            </a:pPr>
          </a:p>
          <a:p>
            <a:pPr algn="l">
              <a:defRPr sz="3000"/>
            </a:pPr>
          </a:p>
          <a:p>
            <a:pPr algn="l">
              <a:defRPr sz="3000"/>
            </a:pPr>
            <a:r>
              <a:t>4.   For each hidden unit, compute error term</a:t>
            </a:r>
          </a:p>
          <a:p>
            <a:pPr algn="l">
              <a:defRPr sz="3000"/>
            </a:pPr>
          </a:p>
          <a:p>
            <a:pPr algn="l">
              <a:defRPr sz="3000"/>
            </a:pPr>
          </a:p>
          <a:p>
            <a:pPr algn="l">
              <a:defRPr sz="3000"/>
            </a:pPr>
          </a:p>
          <a:p>
            <a:pPr algn="l">
              <a:defRPr sz="3000"/>
            </a:pPr>
          </a:p>
          <a:p>
            <a:pPr algn="l">
              <a:defRPr sz="3000"/>
            </a:pPr>
            <a:r>
              <a:t>5.   Update weights by </a:t>
            </a:r>
          </a:p>
        </p:txBody>
      </p:sp>
      <p:pic>
        <p:nvPicPr>
          <p:cNvPr id="309" name="Screen Shot 2017-03-30 at 12.48.5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6794" y="4902200"/>
            <a:ext cx="4751212" cy="71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Screen Shot 2017-03-30 at 12.53.03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61731" y="7874704"/>
            <a:ext cx="2679701" cy="711201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Shape 311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2" name="Shape 312"/>
          <p:cNvSpPr/>
          <p:nvPr/>
        </p:nvSpPr>
        <p:spPr>
          <a:xfrm>
            <a:off x="9206992" y="8604250"/>
            <a:ext cx="27569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Questions ??</a:t>
            </a:r>
          </a:p>
        </p:txBody>
      </p:sp>
      <p:pic>
        <p:nvPicPr>
          <p:cNvPr id="31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8617" y="6208415"/>
            <a:ext cx="7302599" cy="1531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title"/>
          </p:nvPr>
        </p:nvSpPr>
        <p:spPr>
          <a:xfrm>
            <a:off x="952500" y="444500"/>
            <a:ext cx="11099800" cy="1263650"/>
          </a:xfrm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Today’s Plan</a:t>
            </a:r>
          </a:p>
        </p:txBody>
      </p:sp>
      <p:sp>
        <p:nvSpPr>
          <p:cNvPr id="316" name="Shape 316"/>
          <p:cNvSpPr/>
          <p:nvPr/>
        </p:nvSpPr>
        <p:spPr>
          <a:xfrm>
            <a:off x="3565575" y="3552825"/>
            <a:ext cx="587365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Recurrent Neural Networks </a:t>
            </a:r>
          </a:p>
          <a:p>
            <a:pPr/>
            <a:r>
              <a:t>(and applications to NLP)</a:t>
            </a:r>
          </a:p>
        </p:txBody>
      </p:sp>
      <p:sp>
        <p:nvSpPr>
          <p:cNvPr id="317" name="Shape 317"/>
          <p:cNvSpPr/>
          <p:nvPr/>
        </p:nvSpPr>
        <p:spPr>
          <a:xfrm>
            <a:off x="3180384" y="6116637"/>
            <a:ext cx="664403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Convolutional Neural Networks </a:t>
            </a:r>
          </a:p>
          <a:p>
            <a:pPr/>
            <a:r>
              <a:t>(and applications to Vision)</a:t>
            </a:r>
          </a:p>
        </p:txBody>
      </p:sp>
      <p:sp>
        <p:nvSpPr>
          <p:cNvPr id="318" name="Shape 318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1"/>
      <p:bldP build="whole" bldLvl="1" animBg="1" rev="0" advAuto="0" spid="317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