
<file path=[Content_Types].xml><?xml version="1.0" encoding="utf-8"?>
<Types xmlns="http://schemas.openxmlformats.org/package/2006/content-types">
  <Override PartName="/ppt/slideLayouts/slideLayout26.xml" ContentType="application/vnd.openxmlformats-officedocument.presentationml.slideLayout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media/audio1.bin" ContentType="audio/unknown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42" r:id="rId3"/>
    <p:sldId id="275" r:id="rId4"/>
    <p:sldId id="378" r:id="rId5"/>
    <p:sldId id="379" r:id="rId6"/>
    <p:sldId id="427" r:id="rId7"/>
    <p:sldId id="428" r:id="rId8"/>
    <p:sldId id="429" r:id="rId9"/>
    <p:sldId id="430" r:id="rId10"/>
    <p:sldId id="431" r:id="rId11"/>
    <p:sldId id="380" r:id="rId12"/>
    <p:sldId id="381" r:id="rId13"/>
    <p:sldId id="432" r:id="rId14"/>
    <p:sldId id="433" r:id="rId15"/>
    <p:sldId id="434" r:id="rId16"/>
    <p:sldId id="435" r:id="rId17"/>
    <p:sldId id="383" r:id="rId18"/>
    <p:sldId id="386" r:id="rId19"/>
    <p:sldId id="385" r:id="rId20"/>
    <p:sldId id="417" r:id="rId21"/>
    <p:sldId id="436" r:id="rId22"/>
    <p:sldId id="384" r:id="rId23"/>
    <p:sldId id="388" r:id="rId24"/>
    <p:sldId id="389" r:id="rId25"/>
    <p:sldId id="390" r:id="rId26"/>
    <p:sldId id="391" r:id="rId27"/>
    <p:sldId id="392" r:id="rId28"/>
    <p:sldId id="393" r:id="rId29"/>
    <p:sldId id="418" r:id="rId30"/>
    <p:sldId id="394" r:id="rId31"/>
    <p:sldId id="395" r:id="rId32"/>
    <p:sldId id="396" r:id="rId33"/>
    <p:sldId id="405" r:id="rId34"/>
    <p:sldId id="442" r:id="rId35"/>
    <p:sldId id="441" r:id="rId36"/>
    <p:sldId id="443" r:id="rId37"/>
    <p:sldId id="399" r:id="rId38"/>
    <p:sldId id="398" r:id="rId39"/>
    <p:sldId id="402" r:id="rId40"/>
    <p:sldId id="403" r:id="rId41"/>
    <p:sldId id="440" r:id="rId42"/>
    <p:sldId id="404" r:id="rId43"/>
    <p:sldId id="423" r:id="rId44"/>
    <p:sldId id="408" r:id="rId45"/>
    <p:sldId id="414" r:id="rId46"/>
    <p:sldId id="419" r:id="rId47"/>
    <p:sldId id="425" r:id="rId48"/>
    <p:sldId id="410" r:id="rId49"/>
    <p:sldId id="411" r:id="rId50"/>
    <p:sldId id="421" r:id="rId51"/>
    <p:sldId id="424" r:id="rId52"/>
    <p:sldId id="406" r:id="rId53"/>
    <p:sldId id="407" r:id="rId54"/>
    <p:sldId id="416" r:id="rId55"/>
    <p:sldId id="437" r:id="rId56"/>
    <p:sldId id="438" r:id="rId57"/>
    <p:sldId id="439" r:id="rId58"/>
    <p:sldId id="420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7" autoAdjust="0"/>
    <p:restoredTop sz="93548" autoAdjust="0"/>
  </p:normalViewPr>
  <p:slideViewPr>
    <p:cSldViewPr snapToGrid="0">
      <p:cViewPr varScale="1">
        <p:scale>
          <a:sx n="98" d="100"/>
          <a:sy n="98" d="100"/>
        </p:scale>
        <p:origin x="-1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startrek.com/watch_episode/lRRlMleoSJ9m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  <a:hlinkClick r:id="rId3"/>
              </a:rPr>
              <a:t>http://www.startrek.com/watch_episode/lRRlMleoSJ9m</a:t>
            </a:r>
            <a:endParaRPr lang="en-US" sz="12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04263-6D11-D04F-981E-604CCD1E91D8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132B-AD63-EA43-93D8-5ABD8A5C34C6}" type="slidenum">
              <a:rPr lang="en-US"/>
              <a:pPr/>
              <a:t>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err="1" smtClean="0">
                <a:ea typeface="Arial" pitchFamily="-107" charset="0"/>
                <a:cs typeface="Arial" pitchFamily="-107" charset="0"/>
              </a:rPr>
              <a:t>d</a:t>
            </a:r>
            <a:r>
              <a:rPr lang="en-US" dirty="0" smtClean="0"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 smtClean="0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 smtClean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 smtClean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smtClean="0">
                <a:ea typeface="Arial" pitchFamily="-107" charset="0"/>
                <a:cs typeface="Arial" pitchFamily="-107" charset="0"/>
              </a:rPr>
              <a:t>C </a:t>
            </a:r>
            <a:r>
              <a:rPr lang="en-US" dirty="0" err="1" smtClean="0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 smtClean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 smtClean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smtClean="0">
                <a:ea typeface="Arial" pitchFamily="-107" charset="0"/>
                <a:cs typeface="Arial" pitchFamily="-107" charset="0"/>
              </a:rPr>
              <a:t>V </a:t>
            </a:r>
            <a:endParaRPr lang="el-GR" dirty="0" smtClean="0">
              <a:ea typeface="Arial" pitchFamily="-107" charset="0"/>
              <a:cs typeface="Arial" pitchFamily="-107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1A0D1-8519-9045-A7B7-7522F86F511F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2000" dirty="0" smtClean="0"/>
              <a:t>44,000/s  </a:t>
            </a:r>
            <a:r>
              <a:rPr lang="en-US" sz="2000" dirty="0" err="1" smtClean="0"/>
              <a:t>x</a:t>
            </a:r>
            <a:r>
              <a:rPr lang="en-US" sz="2000" dirty="0" smtClean="0"/>
              <a:t> 2B </a:t>
            </a:r>
            <a:r>
              <a:rPr lang="en-US" sz="2000" dirty="0" err="1" smtClean="0"/>
              <a:t>x</a:t>
            </a:r>
            <a:r>
              <a:rPr lang="en-US" sz="2000" dirty="0" smtClean="0"/>
              <a:t> 3 </a:t>
            </a:r>
            <a:r>
              <a:rPr lang="en-US" sz="2000" dirty="0" err="1" smtClean="0"/>
              <a:t>m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60s/m</a:t>
            </a:r>
          </a:p>
          <a:p>
            <a:pPr lvl="1"/>
            <a:r>
              <a:rPr lang="en-US" sz="2000" dirty="0" smtClean="0"/>
              <a:t>15,840,000 Bytes</a:t>
            </a:r>
          </a:p>
          <a:p>
            <a:pPr lvl="1"/>
            <a:r>
              <a:rPr lang="en-US" sz="2000" dirty="0" smtClean="0"/>
              <a:t>15.8 MB or almost 128Mbits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16.png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hyperlink" Target="http://en.wikipedia.org/wiki/File:Compact_disc.sv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hyperlink" Target="http://en.wikipedia.org/wiki/File:Edison_and_phonograph_edit1.jpg" TargetMode="External"/><Relationship Id="rId4" Type="http://schemas.openxmlformats.org/officeDocument/2006/relationships/image" Target="../media/image46.png"/><Relationship Id="rId5" Type="http://schemas.openxmlformats.org/officeDocument/2006/relationships/hyperlink" Target="http://en.wikipedia.org/wiki/File:Vynil_vinil_92837841.png" TargetMode="External"/><Relationship Id="rId6" Type="http://schemas.openxmlformats.org/officeDocument/2006/relationships/image" Target="../media/image47.png"/><Relationship Id="rId7" Type="http://schemas.openxmlformats.org/officeDocument/2006/relationships/hyperlink" Target="http://upload.wikimedia.org/wikipedia/commons/f/f1/Tdkc60cassette.jpg" TargetMode="External"/><Relationship Id="rId8" Type="http://schemas.openxmlformats.org/officeDocument/2006/relationships/hyperlink" Target="Week2Figs%5CBeethovenFifthvideo.mp4" TargetMode="External"/><Relationship Id="rId9" Type="http://schemas.openxmlformats.org/officeDocument/2006/relationships/image" Target="../media/image48.png"/><Relationship Id="rId10" Type="http://schemas.openxmlformats.org/officeDocument/2006/relationships/hyperlink" Target="http://www.sheetmusicplus.com/look_inside/18748090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hyperlink" Target="http://en.wikipedia.org/wiki/File:Compact_disc.sv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nalog-to-digital_converter" TargetMode="External"/><Relationship Id="rId3" Type="http://schemas.openxmlformats.org/officeDocument/2006/relationships/hyperlink" Target="http://en.wikipedia.org/wiki/Pulse-code_modul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94525" y="5696364"/>
            <a:ext cx="3520875" cy="914400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2009--2018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Koitschek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&amp; DeHon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Additional Material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2014--2017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smtClean="0"/>
              <a:t>Lecture #</a:t>
            </a:r>
            <a:r>
              <a:rPr lang="en-US" sz="2000"/>
              <a:t>1</a:t>
            </a:r>
            <a:r>
              <a:rPr lang="en-US" sz="2000" smtClean="0"/>
              <a:t> </a:t>
            </a:r>
            <a:r>
              <a:rPr lang="en-US" sz="2000" dirty="0" smtClean="0"/>
              <a:t>– A2D, D2A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8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quantify some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2202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What is a signal?</a:t>
            </a:r>
          </a:p>
          <a:p>
            <a:pPr lvl="1"/>
            <a:r>
              <a:rPr lang="en-US" dirty="0" smtClean="0"/>
              <a:t>Something that carries information</a:t>
            </a:r>
          </a:p>
          <a:p>
            <a:pPr lvl="1"/>
            <a:r>
              <a:rPr lang="en-US" dirty="0" smtClean="0"/>
              <a:t>A description of how one parameter depends on another</a:t>
            </a:r>
          </a:p>
          <a:p>
            <a:pPr lvl="2"/>
            <a:r>
              <a:rPr lang="en-US" dirty="0" smtClean="0"/>
              <a:t>Common Engineering Example:</a:t>
            </a:r>
          </a:p>
          <a:p>
            <a:pPr lvl="3"/>
            <a:r>
              <a:rPr lang="en-US" dirty="0" smtClean="0"/>
              <a:t>Voltage that varies with time</a:t>
            </a:r>
          </a:p>
          <a:p>
            <a:pPr lvl="4"/>
            <a:r>
              <a:rPr lang="en-US" dirty="0" smtClean="0"/>
              <a:t>E.g. Amplitude of voltage changes as time moves forward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Time</a:t>
            </a:r>
            <a:r>
              <a:rPr lang="en-US" dirty="0" smtClean="0"/>
              <a:t> = </a:t>
            </a:r>
            <a:r>
              <a:rPr lang="en-US" b="1" i="1" dirty="0" smtClean="0"/>
              <a:t>independent</a:t>
            </a:r>
            <a:r>
              <a:rPr lang="en-US" dirty="0" smtClean="0"/>
              <a:t> variable (x-axis): time</a:t>
            </a:r>
          </a:p>
          <a:p>
            <a:pPr lvl="4"/>
            <a:r>
              <a:rPr lang="en-US" dirty="0" smtClean="0"/>
              <a:t>Depends on nothing!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Voltage</a:t>
            </a:r>
            <a:r>
              <a:rPr lang="en-US" dirty="0" smtClean="0"/>
              <a:t> = </a:t>
            </a:r>
            <a:r>
              <a:rPr lang="en-US" b="1" i="1" dirty="0" smtClean="0"/>
              <a:t>dependent</a:t>
            </a:r>
            <a:r>
              <a:rPr lang="en-US" dirty="0" smtClean="0"/>
              <a:t> variable (y-axis): 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r>
              <a:rPr lang="en-US" dirty="0" smtClean="0"/>
              <a:t>Voltage’s amplitude depends on time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584" t="11285" b="11413"/>
          <a:stretch/>
        </p:blipFill>
        <p:spPr bwMode="auto">
          <a:xfrm>
            <a:off x="2514600" y="5259847"/>
            <a:ext cx="3810000" cy="15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5105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7150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5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quantify some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640"/>
            <a:ext cx="9220200" cy="53122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signals encountered in nature…</a:t>
            </a:r>
          </a:p>
          <a:p>
            <a:pPr lvl="1"/>
            <a:r>
              <a:rPr lang="en-US" dirty="0" smtClean="0"/>
              <a:t>…are “</a:t>
            </a:r>
            <a:r>
              <a:rPr lang="en-US" b="1" u="sng" dirty="0" smtClean="0"/>
              <a:t>continuous</a:t>
            </a:r>
            <a:r>
              <a:rPr lang="en-US" dirty="0" smtClean="0"/>
              <a:t>” / analog</a:t>
            </a:r>
          </a:p>
          <a:p>
            <a:pPr lvl="2"/>
            <a:r>
              <a:rPr lang="en-US" dirty="0" smtClean="0"/>
              <a:t>Continuous range of values (any real #)</a:t>
            </a:r>
          </a:p>
          <a:p>
            <a:pPr lvl="2"/>
            <a:r>
              <a:rPr lang="en-US" dirty="0" smtClean="0"/>
              <a:t>Examples: 1) Light intensity that changes with distance</a:t>
            </a:r>
          </a:p>
          <a:p>
            <a:pPr lvl="2"/>
            <a:r>
              <a:rPr lang="en-US" dirty="0" smtClean="0"/>
              <a:t>2) Voltage that varies over time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</a:p>
          <a:p>
            <a:pPr lvl="3"/>
            <a:r>
              <a:rPr lang="en-US" i="1" dirty="0" smtClean="0">
                <a:solidFill>
                  <a:srgbClr val="FF0000"/>
                </a:solidFill>
              </a:rPr>
              <a:t>We</a:t>
            </a:r>
            <a:r>
              <a:rPr lang="en-US" i="1" dirty="0" smtClean="0">
                <a:solidFill>
                  <a:srgbClr val="FF0000"/>
                </a:solidFill>
              </a:rPr>
              <a:t> will see in </a:t>
            </a:r>
            <a:r>
              <a:rPr lang="en-US" i="1" dirty="0" smtClean="0">
                <a:solidFill>
                  <a:srgbClr val="FF0000"/>
                </a:solidFill>
              </a:rPr>
              <a:t>lab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this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week: MUSIC signal represented with voltage</a:t>
            </a:r>
          </a:p>
          <a:p>
            <a:pPr lvl="2"/>
            <a:r>
              <a:rPr lang="en-US" dirty="0" smtClean="0"/>
              <a:t>3) Chemical reaction rate that depends on temp</a:t>
            </a:r>
          </a:p>
          <a:p>
            <a:pPr lvl="1"/>
            <a:r>
              <a:rPr lang="en-US" dirty="0" smtClean="0"/>
              <a:t>as opposed to “</a:t>
            </a:r>
            <a:r>
              <a:rPr lang="en-US" b="1" u="sng" dirty="0" smtClean="0"/>
              <a:t>non-continuous</a:t>
            </a:r>
            <a:r>
              <a:rPr lang="en-US" dirty="0" smtClean="0"/>
              <a:t>” / discrete signals</a:t>
            </a:r>
          </a:p>
          <a:p>
            <a:pPr lvl="2"/>
            <a:r>
              <a:rPr lang="en-US" dirty="0" smtClean="0"/>
              <a:t>Only a discrete range of values possible (limited subset of real #s)</a:t>
            </a:r>
          </a:p>
          <a:p>
            <a:pPr lvl="2"/>
            <a:r>
              <a:rPr lang="en-US" dirty="0" smtClean="0"/>
              <a:t>How a computer must represent signals</a:t>
            </a:r>
          </a:p>
          <a:p>
            <a:pPr lvl="3"/>
            <a:r>
              <a:rPr lang="en-US" dirty="0" smtClean="0"/>
              <a:t>Fundamental unit of information: </a:t>
            </a:r>
            <a:r>
              <a:rPr lang="en-US" b="1" dirty="0" smtClean="0"/>
              <a:t>bit</a:t>
            </a:r>
          </a:p>
          <a:p>
            <a:pPr lvl="3"/>
            <a:r>
              <a:rPr lang="en-US" dirty="0" smtClean="0"/>
              <a:t>Cannot represent all possible real #’s</a:t>
            </a:r>
          </a:p>
          <a:p>
            <a:pPr lvl="3"/>
            <a:r>
              <a:rPr lang="en-US" dirty="0" smtClean="0"/>
              <a:t>Uses binary digit (bit) to represent #’s:</a:t>
            </a:r>
          </a:p>
          <a:p>
            <a:pPr lvl="4"/>
            <a:r>
              <a:rPr lang="en-US" dirty="0" smtClean="0"/>
              <a:t>1-bit, represents</a:t>
            </a:r>
            <a:r>
              <a:rPr lang="en-US" dirty="0" smtClean="0"/>
              <a:t> 2 things…</a:t>
            </a:r>
            <a:r>
              <a:rPr lang="en-US" dirty="0" smtClean="0"/>
              <a:t>2-bits, represents 4 </a:t>
            </a:r>
            <a:r>
              <a:rPr lang="en-US" dirty="0" smtClean="0"/>
              <a:t>things</a:t>
            </a:r>
          </a:p>
          <a:p>
            <a:pPr lvl="4"/>
            <a:r>
              <a:rPr lang="en-US" dirty="0" smtClean="0">
                <a:solidFill>
                  <a:srgbClr val="FF6600"/>
                </a:solidFill>
              </a:rPr>
              <a:t>What’s the generalization? (</a:t>
            </a:r>
            <a:r>
              <a:rPr lang="en-US" dirty="0" err="1" smtClean="0">
                <a:solidFill>
                  <a:srgbClr val="FF6600"/>
                </a:solidFill>
              </a:rPr>
              <a:t>n</a:t>
            </a:r>
            <a:r>
              <a:rPr lang="en-US" dirty="0" smtClean="0">
                <a:solidFill>
                  <a:srgbClr val="FF6600"/>
                </a:solidFill>
              </a:rPr>
              <a:t>-bits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how many things?)</a:t>
            </a:r>
            <a:endParaRPr lang="en-US" dirty="0" smtClean="0">
              <a:solidFill>
                <a:srgbClr val="FF6600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7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 smtClean="0"/>
              <a:t>How represent and process continuous information on a digital computer with finite memory?</a:t>
            </a:r>
          </a:p>
          <a:p>
            <a:pPr lvl="1"/>
            <a:r>
              <a:rPr lang="en-US" dirty="0" smtClean="0"/>
              <a:t>Note: continuous means signal may take on infinite number of values between any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Intuition, with enough dots not hard to “connect-the-dots” to reconstruct (understand) the continuous signal.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is enough?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470721"/>
            <a:ext cx="4852371" cy="284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dirty="0" smtClean="0"/>
              <a:t>Process of converting </a:t>
            </a:r>
            <a:r>
              <a:rPr lang="en-US" i="1" u="sng" dirty="0" smtClean="0"/>
              <a:t>continuous</a:t>
            </a:r>
            <a:r>
              <a:rPr lang="en-US" dirty="0" smtClean="0"/>
              <a:t> signal to </a:t>
            </a:r>
            <a:r>
              <a:rPr lang="en-US" i="1" u="sng" dirty="0" smtClean="0"/>
              <a:t>discrete</a:t>
            </a:r>
            <a:r>
              <a:rPr lang="en-US" dirty="0" smtClean="0"/>
              <a:t> signal</a:t>
            </a:r>
          </a:p>
          <a:p>
            <a:pPr lvl="1"/>
            <a:r>
              <a:rPr lang="en-US" dirty="0" smtClean="0"/>
              <a:t>Going from analog to digital “domain”</a:t>
            </a:r>
          </a:p>
          <a:p>
            <a:pPr lvl="1"/>
            <a:r>
              <a:rPr lang="en-US" dirty="0" smtClean="0"/>
              <a:t>Often called: </a:t>
            </a:r>
            <a:r>
              <a:rPr lang="en-US" u="sng" dirty="0" smtClean="0"/>
              <a:t>digitization</a:t>
            </a:r>
          </a:p>
          <a:p>
            <a:pPr lvl="1"/>
            <a:r>
              <a:rPr lang="en-US" dirty="0" smtClean="0"/>
              <a:t>Use a subset of real #’s to represent all real #’s</a:t>
            </a:r>
          </a:p>
          <a:p>
            <a:pPr lvl="2"/>
            <a:r>
              <a:rPr lang="en-US" dirty="0" smtClean="0"/>
              <a:t>Involves a lot of approximation (lots of room for error!)</a:t>
            </a:r>
            <a:endParaRPr lang="en-US" dirty="0" smtClean="0"/>
          </a:p>
          <a:p>
            <a:r>
              <a:rPr lang="en-US" dirty="0" smtClean="0"/>
              <a:t>…collecting the dots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48" y="4296246"/>
            <a:ext cx="3649840" cy="2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7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Digital</a:t>
            </a:r>
            <a:r>
              <a:rPr lang="en-US" dirty="0" smtClean="0"/>
              <a:t>-to-Analog (DAC) Conversion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 smtClean="0"/>
              <a:t>discrete</a:t>
            </a:r>
            <a:r>
              <a:rPr lang="en-US" u="sng" dirty="0" smtClean="0"/>
              <a:t> </a:t>
            </a:r>
            <a:r>
              <a:rPr lang="en-US" dirty="0" smtClean="0"/>
              <a:t>signal to </a:t>
            </a:r>
            <a:r>
              <a:rPr lang="en-US" i="1" u="sng" dirty="0" smtClean="0"/>
              <a:t>continuous</a:t>
            </a:r>
            <a:r>
              <a:rPr lang="en-US" dirty="0" smtClean="0"/>
              <a:t> signal</a:t>
            </a:r>
          </a:p>
          <a:p>
            <a:pPr lvl="1"/>
            <a:r>
              <a:rPr lang="en-US" dirty="0"/>
              <a:t>Going from </a:t>
            </a:r>
            <a:r>
              <a:rPr lang="en-US" dirty="0" smtClean="0"/>
              <a:t>digital to analog “domain”</a:t>
            </a:r>
          </a:p>
          <a:p>
            <a:pPr lvl="1"/>
            <a:r>
              <a:rPr lang="en-US" dirty="0" smtClean="0"/>
              <a:t>Converting “bits” to a continuous waveform</a:t>
            </a:r>
          </a:p>
          <a:p>
            <a:pPr lvl="2"/>
            <a:r>
              <a:rPr lang="en-US" dirty="0" smtClean="0"/>
              <a:t>Our MP3/Music players do this all the time </a:t>
            </a:r>
            <a:r>
              <a:rPr lang="en-US" dirty="0" smtClean="0"/>
              <a:t>(will do in </a:t>
            </a:r>
            <a:r>
              <a:rPr lang="en-US" dirty="0" smtClean="0"/>
              <a:t>lab)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7" y="4169304"/>
            <a:ext cx="3502232" cy="205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74" y="4158066"/>
            <a:ext cx="3275638" cy="18969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39244" y="498968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37" y="4034448"/>
            <a:ext cx="197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re)connecting</a:t>
            </a:r>
            <a:endParaRPr lang="en-US" dirty="0" smtClean="0"/>
          </a:p>
          <a:p>
            <a:r>
              <a:rPr lang="en-US" dirty="0" smtClean="0"/>
              <a:t>   the dots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&amp; Quantization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3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comes to music, what is sampling?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http://upload.wikimedia.org/wikipedia/commons/c/c0/Vanilla_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781" y="2138362"/>
            <a:ext cx="24726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9799" y="1681162"/>
            <a:ext cx="4114800" cy="411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  <a:endCxn id="8" idx="5"/>
          </p:cNvCxnSpPr>
          <p:nvPr/>
        </p:nvCxnSpPr>
        <p:spPr>
          <a:xfrm>
            <a:off x="1662398" y="2283761"/>
            <a:ext cx="2909602" cy="290960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6599" y="5867697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No, No Baby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438400"/>
            <a:ext cx="39004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When this guy stole a </a:t>
            </a:r>
          </a:p>
          <a:p>
            <a:pPr algn="ctr"/>
            <a:r>
              <a:rPr lang="en-US" dirty="0" err="1" smtClean="0">
                <a:latin typeface="+mj-lt"/>
              </a:rPr>
              <a:t>bassline</a:t>
            </a:r>
            <a:r>
              <a:rPr lang="en-US" dirty="0" smtClean="0">
                <a:latin typeface="+mj-lt"/>
              </a:rPr>
              <a:t> from David Bowie,</a:t>
            </a:r>
          </a:p>
          <a:p>
            <a:pPr algn="ctr"/>
            <a:r>
              <a:rPr lang="en-US" dirty="0" smtClean="0">
                <a:latin typeface="+mj-lt"/>
              </a:rPr>
              <a:t>“</a:t>
            </a:r>
            <a:r>
              <a:rPr lang="en-US" i="1" dirty="0" smtClean="0">
                <a:latin typeface="+mj-lt"/>
              </a:rPr>
              <a:t>sampling</a:t>
            </a:r>
            <a:r>
              <a:rPr lang="en-US" dirty="0" smtClean="0">
                <a:latin typeface="+mj-lt"/>
              </a:rPr>
              <a:t>” became part</a:t>
            </a:r>
          </a:p>
          <a:p>
            <a:pPr algn="ctr"/>
            <a:r>
              <a:rPr lang="en-US" dirty="0" smtClean="0">
                <a:latin typeface="+mj-lt"/>
              </a:rPr>
              <a:t>of the vernacular…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…but that’s not what we’re</a:t>
            </a:r>
          </a:p>
          <a:p>
            <a:pPr algn="ctr"/>
            <a:r>
              <a:rPr lang="en-US" dirty="0" smtClean="0">
                <a:latin typeface="+mj-lt"/>
              </a:rPr>
              <a:t>talking about!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459" y="5857570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Sampling?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5627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ADC – Sampling &amp;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02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dirty="0" smtClean="0"/>
              <a:t>Converting analog (continuous) signal to digital signal </a:t>
            </a:r>
          </a:p>
          <a:p>
            <a:pPr lvl="1"/>
            <a:r>
              <a:rPr lang="en-US" dirty="0" smtClean="0"/>
              <a:t>Digitization process has two important aspects:</a:t>
            </a:r>
          </a:p>
          <a:p>
            <a:pPr lvl="2"/>
            <a:r>
              <a:rPr lang="en-US" i="1" dirty="0" smtClean="0"/>
              <a:t>1) Sampling</a:t>
            </a:r>
          </a:p>
          <a:p>
            <a:pPr lvl="3"/>
            <a:r>
              <a:rPr lang="en-US" dirty="0" smtClean="0"/>
              <a:t>Converting </a:t>
            </a:r>
            <a:r>
              <a:rPr lang="en-US" b="1" i="1" dirty="0" smtClean="0"/>
              <a:t>independent</a:t>
            </a:r>
            <a:r>
              <a:rPr lang="en-US" dirty="0" smtClean="0"/>
              <a:t> variable of signal from continuous to discrete</a:t>
            </a:r>
          </a:p>
          <a:p>
            <a:pPr lvl="3"/>
            <a:r>
              <a:rPr lang="en-US" dirty="0" smtClean="0"/>
              <a:t>e.g.: breaking continuous </a:t>
            </a:r>
            <a:r>
              <a:rPr lang="en-US" i="1" dirty="0" smtClean="0"/>
              <a:t>time</a:t>
            </a:r>
            <a:r>
              <a:rPr lang="en-US" dirty="0" smtClean="0"/>
              <a:t> down into </a:t>
            </a:r>
            <a:r>
              <a:rPr lang="en-US" dirty="0" smtClean="0"/>
              <a:t>intervals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US" i="1" dirty="0" smtClean="0"/>
              <a:t>2) Quantization</a:t>
            </a:r>
          </a:p>
          <a:p>
            <a:pPr lvl="3"/>
            <a:r>
              <a:rPr lang="en-US" dirty="0" smtClean="0"/>
              <a:t>Converting </a:t>
            </a:r>
            <a:r>
              <a:rPr lang="en-US" b="1" i="1" dirty="0" smtClean="0"/>
              <a:t>dependent</a:t>
            </a:r>
            <a:r>
              <a:rPr lang="en-US" dirty="0" smtClean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 smtClean="0"/>
              <a:t>voltage </a:t>
            </a:r>
            <a:r>
              <a:rPr lang="en-US" dirty="0" smtClean="0"/>
              <a:t>down </a:t>
            </a:r>
            <a:r>
              <a:rPr lang="en-US" dirty="0"/>
              <a:t>into </a:t>
            </a:r>
            <a:r>
              <a:rPr lang="en-US" dirty="0" smtClean="0"/>
              <a:t>levels</a:t>
            </a:r>
            <a:endParaRPr lang="en-US" dirty="0"/>
          </a:p>
          <a:p>
            <a:pPr lvl="3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92" y="3602181"/>
            <a:ext cx="3502735" cy="17786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704572" y="3666325"/>
            <a:ext cx="2491460" cy="1608300"/>
            <a:chOff x="3483170" y="2433704"/>
            <a:chExt cx="3354388" cy="24693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82837" y="3948545"/>
            <a:ext cx="3308927" cy="1232334"/>
            <a:chOff x="4682837" y="3948545"/>
            <a:chExt cx="3308927" cy="12323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Where are we on course map?</a:t>
            </a:r>
            <a:endParaRPr lang="en-US" sz="2000" dirty="0" smtClean="0"/>
          </a:p>
          <a:p>
            <a:r>
              <a:rPr lang="en-US" sz="2400" b="1" dirty="0" smtClean="0"/>
              <a:t>Sound / Sound Pressure</a:t>
            </a:r>
          </a:p>
          <a:p>
            <a:r>
              <a:rPr lang="en-US" sz="2400" b="1" dirty="0" smtClean="0"/>
              <a:t>Sampling &amp; Quantization</a:t>
            </a:r>
          </a:p>
          <a:p>
            <a:r>
              <a:rPr lang="en-US" sz="2400" dirty="0" smtClean="0"/>
              <a:t>Effects of Quantization</a:t>
            </a:r>
          </a:p>
          <a:p>
            <a:r>
              <a:rPr lang="en-US" sz="2400" dirty="0" smtClean="0"/>
              <a:t>Limits of Sampling</a:t>
            </a:r>
          </a:p>
          <a:p>
            <a:r>
              <a:rPr lang="en-US" sz="2400" dirty="0" smtClean="0"/>
              <a:t>System Capacity</a:t>
            </a:r>
          </a:p>
          <a:p>
            <a:r>
              <a:rPr lang="en-US" sz="2400" dirty="0" smtClean="0"/>
              <a:t>Copying vs. Sampling</a:t>
            </a:r>
          </a:p>
          <a:p>
            <a:r>
              <a:rPr lang="en-US" sz="2400" dirty="0" smtClean="0"/>
              <a:t>Summary</a:t>
            </a:r>
          </a:p>
          <a:p>
            <a:r>
              <a:rPr lang="en-US" sz="2400" dirty="0" smtClean="0"/>
              <a:t>References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64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– Broken into two parts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Performs sampling</a:t>
            </a:r>
            <a:endParaRPr 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Performs quantization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4287700"/>
            <a:ext cx="3502735" cy="17786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0335" y="4351844"/>
            <a:ext cx="2491460" cy="1608300"/>
            <a:chOff x="3483170" y="2433704"/>
            <a:chExt cx="3354388" cy="2469382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7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Frequency of sine wave?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Relationship between period and frequency?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6" y="2326269"/>
            <a:ext cx="4715923" cy="2730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i="1" u="sng" dirty="0" smtClean="0"/>
              <a:t>Sampling</a:t>
            </a:r>
            <a:r>
              <a:rPr lang="en-US" sz="2000" dirty="0" smtClean="0"/>
              <a:t>: breaking independent variable (time) into intervals</a:t>
            </a:r>
          </a:p>
          <a:p>
            <a:pPr lvl="1"/>
            <a:r>
              <a:rPr lang="en-US" sz="2000" dirty="0" smtClean="0"/>
              <a:t>Example: Let’s </a:t>
            </a:r>
            <a:r>
              <a:rPr lang="en-US" sz="2000" i="1" dirty="0" smtClean="0"/>
              <a:t>sample</a:t>
            </a:r>
            <a:r>
              <a:rPr lang="en-US" sz="2000" dirty="0" smtClean="0"/>
              <a:t> our continuous signal @ 1 </a:t>
            </a:r>
            <a:r>
              <a:rPr lang="en-US" sz="2000" dirty="0" err="1" smtClean="0"/>
              <a:t>ms</a:t>
            </a:r>
            <a:r>
              <a:rPr lang="en-US" sz="2000" dirty="0" smtClean="0"/>
              <a:t> intervals: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352800"/>
            <a:chOff x="1593363" y="2438400"/>
            <a:chExt cx="6614087" cy="3886200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810000"/>
              <a:chOff x="6898859" y="2438400"/>
              <a:chExt cx="2473073" cy="1576891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5768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2038" y="501388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+mj-lt"/>
              </a:rPr>
              <a:t>What is frequency of this signal?</a:t>
            </a:r>
            <a:endParaRPr lang="en-US" sz="1800" dirty="0">
              <a:solidFill>
                <a:srgbClr val="FF6600"/>
              </a:solidFill>
              <a:latin typeface="+mj-lt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0" name="TextBox 39"/>
              <p:cNvSpPr txBox="1"/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𝑓</m:t>
                      </m:r>
                      <m:r>
                        <a:rPr lang="en-US" sz="1600" i="1" dirty="0" smtClean="0">
                          <a:latin typeface="Cambria Math"/>
                        </a:rPr>
                        <m:t>𝑟𝑒𝑞</m:t>
                      </m:r>
                      <m:r>
                        <a:rPr lang="en-US" sz="16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𝑚𝑠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=125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88385" y="5833118"/>
            <a:ext cx="451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+mj-lt"/>
              </a:rPr>
              <a:t>Spoiler alert: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+mj-lt"/>
              </a:rPr>
              <a:t>Relationship between sample rate &amp; frequency!</a:t>
            </a:r>
            <a:endParaRPr lang="en-US" sz="1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1056" y="3167319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+mj-lt"/>
              </a:rPr>
              <a:t>What is our sampling rate?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54827" y="369898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1000 samples per second</a:t>
            </a:r>
          </a:p>
          <a:p>
            <a:pPr algn="ctr"/>
            <a:r>
              <a:rPr lang="en-US" sz="1800" dirty="0" smtClean="0">
                <a:latin typeface="+mj-lt"/>
              </a:rPr>
              <a:t>1 </a:t>
            </a:r>
            <a:r>
              <a:rPr lang="en-US" sz="1800" dirty="0" err="1" smtClean="0">
                <a:latin typeface="+mj-lt"/>
              </a:rPr>
              <a:t>kiloSamples</a:t>
            </a:r>
            <a:r>
              <a:rPr lang="en-US" sz="1800" dirty="0" smtClean="0">
                <a:latin typeface="+mj-lt"/>
              </a:rPr>
              <a:t> / 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1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i="1" u="sng" dirty="0" smtClean="0"/>
              <a:t>Quantization</a:t>
            </a:r>
            <a:r>
              <a:rPr lang="en-US" sz="2000" dirty="0" smtClean="0"/>
              <a:t>: breaking dependent variable (voltage) into levels</a:t>
            </a:r>
          </a:p>
          <a:p>
            <a:pPr lvl="1"/>
            <a:r>
              <a:rPr lang="en-US" sz="2000" dirty="0" smtClean="0"/>
              <a:t>Ex: Let’s quantize our range of voltages into 7 levels (1 Volt each)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7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Sampling &amp;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dirty="0" smtClean="0"/>
              <a:t>Let’s collect our samples at the quantized levels</a:t>
            </a:r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3908" y="6470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Notice, we are rounding!  Error is inherent in this process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Samples:</a:t>
            </a:r>
          </a:p>
          <a:p>
            <a:r>
              <a:rPr lang="en-US" sz="1800" dirty="0" smtClean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 smtClean="0">
                <a:latin typeface="+mj-lt"/>
              </a:rPr>
              <a:t>}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5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/>
      <p:bldP spid="81" grpId="0"/>
      <p:bldP spid="82" grpId="0"/>
      <p:bldP spid="84" grpId="0"/>
      <p:bldP spid="89" grpId="0"/>
      <p:bldP spid="92" grpId="0"/>
      <p:bldP spid="93" grpId="0"/>
      <p:bldP spid="94" grpId="0"/>
      <p:bldP spid="9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Digital Conversion /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dirty="0" smtClean="0"/>
              <a:t>We’ve converted something continuous into discrete form </a:t>
            </a:r>
          </a:p>
          <a:p>
            <a:pPr lvl="1"/>
            <a:r>
              <a:rPr lang="en-US" sz="2000" b="1" dirty="0" smtClean="0"/>
              <a:t>How do we get it to “digital form”? </a:t>
            </a:r>
            <a:r>
              <a:rPr lang="en-US" sz="1600" b="1" dirty="0" smtClean="0"/>
              <a:t> We </a:t>
            </a:r>
            <a:r>
              <a:rPr lang="en-US" sz="1600" b="1" i="1" u="sng" dirty="0" smtClean="0"/>
              <a:t>encode</a:t>
            </a:r>
            <a:r>
              <a:rPr lang="en-US" sz="1600" b="1" dirty="0" smtClean="0"/>
              <a:t> it…(map to another format)</a:t>
            </a:r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Samples:</a:t>
            </a:r>
          </a:p>
          <a:p>
            <a:r>
              <a:rPr lang="en-US" sz="1800" dirty="0" smtClean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 smtClean="0">
                <a:latin typeface="+mj-lt"/>
              </a:rPr>
              <a:t>}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51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Digital Conversion /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dirty="0" smtClean="0"/>
              <a:t>We have 7 discrete voltages, </a:t>
            </a:r>
            <a:r>
              <a:rPr lang="en-US" sz="2000" b="1" dirty="0" smtClean="0">
                <a:solidFill>
                  <a:srgbClr val="FF6600"/>
                </a:solidFill>
              </a:rPr>
              <a:t># of bits to represent 7 things?</a:t>
            </a:r>
          </a:p>
          <a:p>
            <a:pPr lvl="1"/>
            <a:r>
              <a:rPr lang="en-US" sz="2000" b="1" dirty="0" smtClean="0"/>
              <a:t>3-bits!  Why?  2</a:t>
            </a:r>
            <a:r>
              <a:rPr lang="en-US" sz="2000" b="1" baseline="30000" dirty="0" smtClean="0"/>
              <a:t>3-bits</a:t>
            </a:r>
            <a:r>
              <a:rPr lang="en-US" sz="2000" b="1" dirty="0" smtClean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Samples:</a:t>
            </a:r>
          </a:p>
          <a:p>
            <a:r>
              <a:rPr lang="en-US" sz="1800" dirty="0" smtClean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 smtClean="0">
                <a:latin typeface="+mj-lt"/>
              </a:rPr>
              <a:t>}</a:t>
            </a:r>
            <a:endParaRPr lang="en-US" sz="18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Binary </a:t>
            </a:r>
          </a:p>
          <a:p>
            <a:pPr algn="ctr"/>
            <a:r>
              <a:rPr lang="en-US" sz="1800" dirty="0" smtClean="0">
                <a:latin typeface="+mj-lt"/>
              </a:rPr>
              <a:t>Encoding: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20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Storing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dirty="0" smtClean="0"/>
              <a:t>What do we store?  Just the encoded bits:</a:t>
            </a:r>
          </a:p>
          <a:p>
            <a:pPr lvl="2"/>
            <a:r>
              <a:rPr lang="en-US" sz="1800" b="1" dirty="0" smtClean="0"/>
              <a:t>Our digitized signal: {</a:t>
            </a:r>
            <a:r>
              <a:rPr lang="en-US" sz="1800" b="1" dirty="0" smtClean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b="1" dirty="0" smtClean="0"/>
              <a:t>}</a:t>
            </a:r>
            <a:endParaRPr lang="en-US" sz="2400" dirty="0" smtClean="0"/>
          </a:p>
          <a:p>
            <a:pPr lvl="2"/>
            <a:r>
              <a:rPr lang="en-US" sz="1800" b="1" dirty="0" smtClean="0"/>
              <a:t>It is now discrete &amp; in digital format, store bits in MP3 player!</a:t>
            </a:r>
            <a:endParaRPr lang="en-US" sz="1800" b="1" dirty="0" smtClean="0"/>
          </a:p>
          <a:p>
            <a:pPr lvl="1"/>
            <a:r>
              <a:rPr lang="en-US" sz="2000" b="1" dirty="0" smtClean="0">
                <a:solidFill>
                  <a:srgbClr val="FF6600"/>
                </a:solidFill>
              </a:rPr>
              <a:t>Why can we avoid storing </a:t>
            </a:r>
            <a:r>
              <a:rPr lang="en-US" sz="2000" b="1" dirty="0" smtClean="0">
                <a:solidFill>
                  <a:srgbClr val="FF6600"/>
                </a:solidFill>
              </a:rPr>
              <a:t>the time? </a:t>
            </a:r>
          </a:p>
          <a:p>
            <a:pPr lvl="2"/>
            <a:r>
              <a:rPr lang="en-US" sz="1800" b="1" dirty="0" smtClean="0"/>
              <a:t>It’s repetitive!  Just store sampling rate:  1 kilo-samples/ sec</a:t>
            </a:r>
          </a:p>
          <a:p>
            <a:pPr lvl="2"/>
            <a:r>
              <a:rPr lang="en-US" sz="1800" b="1" dirty="0" smtClean="0"/>
              <a:t>Later, if we wish to restore signal, each “sample” occurred at 1ms</a:t>
            </a:r>
          </a:p>
          <a:p>
            <a:pPr lvl="1"/>
            <a:r>
              <a:rPr lang="en-US" sz="2200" b="1" dirty="0" smtClean="0"/>
              <a:t>In this example:</a:t>
            </a:r>
          </a:p>
          <a:p>
            <a:pPr lvl="2"/>
            <a:r>
              <a:rPr lang="en-US" sz="1800" b="1" dirty="0" smtClean="0"/>
              <a:t>Sampling rate: 1 k-samples/sec</a:t>
            </a:r>
          </a:p>
          <a:p>
            <a:pPr lvl="2"/>
            <a:r>
              <a:rPr lang="en-US" sz="1800" b="1" dirty="0" smtClean="0"/>
              <a:t>Resolution: 3-bits</a:t>
            </a:r>
          </a:p>
          <a:p>
            <a:pPr lvl="2"/>
            <a:r>
              <a:rPr lang="en-US" sz="1800" b="1" dirty="0"/>
              <a:t>Our digitized signal: {011, 101, 110, 101, 011, 001, 000, 001, 011}</a:t>
            </a:r>
            <a:endParaRPr lang="en-US" sz="1800" dirty="0"/>
          </a:p>
          <a:p>
            <a:pPr lvl="2"/>
            <a:endParaRPr lang="en-US" sz="1800" b="1" dirty="0" smtClean="0"/>
          </a:p>
          <a:p>
            <a:pPr lvl="2"/>
            <a:endParaRPr lang="en-US" sz="1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An approximation at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dirty="0" smtClean="0"/>
              <a:t>Continuous analog signal overlaid with discrete digital signal</a:t>
            </a:r>
          </a:p>
          <a:p>
            <a:pPr lvl="1"/>
            <a:r>
              <a:rPr lang="en-US" sz="2000" b="1" dirty="0" smtClean="0"/>
              <a:t>At best an approximation of original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586324" y="320472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Ever heard an audiophile complain:</a:t>
            </a:r>
          </a:p>
          <a:p>
            <a:r>
              <a:rPr lang="en-US" sz="1800" dirty="0" smtClean="0">
                <a:latin typeface="+mj-lt"/>
              </a:rPr>
              <a:t>CDs/MP3s/Digital music doesn’t sound</a:t>
            </a:r>
          </a:p>
          <a:p>
            <a:r>
              <a:rPr lang="en-US" sz="1800" dirty="0" smtClean="0">
                <a:latin typeface="+mj-lt"/>
              </a:rPr>
              <a:t>as “real” or as good old records?</a:t>
            </a:r>
          </a:p>
          <a:p>
            <a:r>
              <a:rPr lang="en-US" sz="1800" dirty="0">
                <a:latin typeface="+mj-lt"/>
              </a:rPr>
              <a:t>	</a:t>
            </a:r>
            <a:r>
              <a:rPr lang="en-US" sz="1800" dirty="0" smtClean="0">
                <a:latin typeface="+mj-lt"/>
              </a:rPr>
              <a:t>Now you know why!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– Broken into two parts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Performs sampling</a:t>
            </a:r>
            <a:endParaRPr 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Performs quantization</a:t>
            </a:r>
            <a:endParaRPr lang="en-US" sz="20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8194" y="3959860"/>
            <a:ext cx="3987769" cy="2292066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 smtClean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 smtClean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  <a:endPara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  <a:endPara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1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2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4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5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6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7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8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3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-3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5333" y="3929893"/>
            <a:ext cx="4079833" cy="2532646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  <a:endPara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1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2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4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5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6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7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8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3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2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0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-1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-2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-3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6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2" y="3170178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An approximation at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 smtClean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B05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82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DAC -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Digital-to-Analog (DAC) Conversion 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What </a:t>
            </a:r>
            <a:r>
              <a:rPr lang="en-US" sz="2000" dirty="0" smtClean="0">
                <a:solidFill>
                  <a:srgbClr val="FF6600"/>
                </a:solidFill>
              </a:rPr>
              <a:t>a capacitor does? 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What happens when apply voltage across a resistor/capacitor?</a:t>
            </a:r>
            <a:endParaRPr lang="en-US" sz="2000" dirty="0" smtClean="0">
              <a:solidFill>
                <a:srgbClr val="FF6600"/>
              </a:solidFill>
            </a:endParaRPr>
          </a:p>
          <a:p>
            <a:pPr lvl="1"/>
            <a:r>
              <a:rPr lang="en-US" sz="2000" dirty="0" smtClean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B05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</a:t>
            </a:r>
            <a:r>
              <a:rPr lang="en-US" sz="2000" dirty="0" smtClean="0">
                <a:latin typeface="+mj-lt"/>
              </a:rPr>
              <a:t>utput circuit of DAC</a:t>
            </a:r>
          </a:p>
          <a:p>
            <a:pPr algn="ctr"/>
            <a:r>
              <a:rPr lang="en-US" sz="2000" dirty="0" smtClean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 smtClean="0">
                <a:latin typeface="+mj-lt"/>
              </a:rPr>
              <a:t>each…applies it to RC filter</a:t>
            </a:r>
            <a:r>
              <a:rPr lang="en-US" dirty="0" smtClean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</a:t>
            </a:r>
            <a:r>
              <a:rPr lang="en-US" sz="2000" dirty="0" smtClean="0">
                <a:latin typeface="+mj-lt"/>
              </a:rPr>
              <a:t>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4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/ DAC – The full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96986"/>
            <a:ext cx="8686800" cy="2303813"/>
          </a:xfrm>
        </p:spPr>
        <p:txBody>
          <a:bodyPr/>
          <a:lstStyle/>
          <a:p>
            <a:r>
              <a:rPr lang="en-US" dirty="0" smtClean="0"/>
              <a:t>Formally:</a:t>
            </a:r>
          </a:p>
          <a:p>
            <a:pPr lvl="1"/>
            <a:r>
              <a:rPr lang="en-US" sz="2000" dirty="0" smtClean="0">
                <a:latin typeface="+mj-lt"/>
              </a:rPr>
              <a:t>Analog input signal that varies with time: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Signal processing algorithm to digitize analog input signal: </a:t>
            </a:r>
            <a:r>
              <a:rPr lang="en-US" sz="2000" i="1" dirty="0" smtClean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</a:rPr>
              <a:t>)]</a:t>
            </a:r>
          </a:p>
          <a:p>
            <a:pPr lvl="1"/>
            <a:r>
              <a:rPr lang="en-US" sz="2000" dirty="0" smtClean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]</a:t>
            </a:r>
            <a:r>
              <a:rPr lang="en-US" sz="2000" dirty="0" smtClean="0"/>
              <a:t>: 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i="1" baseline="-25000" dirty="0" smtClean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550" b="4436"/>
          <a:stretch/>
        </p:blipFill>
        <p:spPr bwMode="auto">
          <a:xfrm>
            <a:off x="1603911" y="1496291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Analog</a:t>
            </a:r>
          </a:p>
          <a:p>
            <a:r>
              <a:rPr lang="en-US" sz="1200" dirty="0" smtClean="0"/>
              <a:t>Input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7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Quantization &amp; Sampling Technique described:</a:t>
            </a:r>
          </a:p>
          <a:p>
            <a:pPr lvl="1"/>
            <a:r>
              <a:rPr lang="en-US" dirty="0" smtClean="0"/>
              <a:t>Called Pulse-Code-Modulation (PCM)</a:t>
            </a:r>
          </a:p>
          <a:p>
            <a:pPr lvl="2"/>
            <a:r>
              <a:rPr lang="en-US" dirty="0" smtClean="0"/>
              <a:t>Patented in 1943</a:t>
            </a:r>
          </a:p>
          <a:p>
            <a:pPr lvl="2"/>
            <a:r>
              <a:rPr lang="en-US" dirty="0" smtClean="0"/>
              <a:t>PCM process is the ADC process</a:t>
            </a:r>
          </a:p>
          <a:p>
            <a:pPr lvl="2"/>
            <a:r>
              <a:rPr lang="en-US" dirty="0" smtClean="0"/>
              <a:t>Developed for telecommunications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469" y="1607343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Interlude: 2D Images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phenomena in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8356"/>
            <a:ext cx="8686800" cy="4846638"/>
          </a:xfrm>
        </p:spPr>
        <p:txBody>
          <a:bodyPr/>
          <a:lstStyle/>
          <a:p>
            <a:r>
              <a:rPr lang="en-US" b="0" dirty="0" smtClean="0"/>
              <a:t>World continuous </a:t>
            </a:r>
          </a:p>
          <a:p>
            <a:r>
              <a:rPr lang="en-US" b="0" dirty="0" smtClean="0"/>
              <a:t>Digital images on projector, TV, paper (even photographs) are </a:t>
            </a:r>
            <a:r>
              <a:rPr lang="en-US" b="0" dirty="0" err="1" smtClean="0"/>
              <a:t>discretized</a:t>
            </a:r>
            <a:r>
              <a:rPr lang="en-US" b="0" dirty="0" smtClean="0"/>
              <a:t> – limited resolution</a:t>
            </a:r>
          </a:p>
          <a:p>
            <a:pPr lvl="1"/>
            <a:r>
              <a:rPr lang="en-US" dirty="0" smtClean="0"/>
              <a:t>This projector…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DPI-ab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9" y="3507314"/>
            <a:ext cx="1728216" cy="2450592"/>
          </a:xfrm>
          <a:prstGeom prst="rect">
            <a:avLst/>
          </a:prstGeom>
        </p:spPr>
      </p:pic>
      <p:pic>
        <p:nvPicPr>
          <p:cNvPr id="7" name="Picture 6" descr="PPI-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70" y="2571836"/>
            <a:ext cx="4594594" cy="153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" y="5780782"/>
            <a:ext cx="9088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http://www.morefill.com/wpver/wp-content/uploads/2015/08/DPI-abcde.jpg</a:t>
            </a:r>
          </a:p>
          <a:p>
            <a:r>
              <a:rPr lang="en-US" sz="2000" dirty="0" smtClean="0"/>
              <a:t>  http://dslrphotographytutorials.com/wp-content/uploads/2014/05/PPI-Compare.png</a:t>
            </a:r>
          </a:p>
          <a:p>
            <a:r>
              <a:rPr lang="en-US" sz="2000" dirty="0" smtClean="0"/>
              <a:t>  http://blog.inkjetwholesale.com.au/wp-content/uploads/2015/07/DPI-comparison.png</a:t>
            </a:r>
            <a:endParaRPr lang="en-US" sz="2000" dirty="0"/>
          </a:p>
        </p:txBody>
      </p:sp>
      <p:pic>
        <p:nvPicPr>
          <p:cNvPr id="8" name="Picture 7" descr="DPI-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32" y="4149547"/>
            <a:ext cx="5080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Retina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Why called retina?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Claim (goal): </a:t>
            </a:r>
            <a:r>
              <a:rPr lang="en-US" b="0" dirty="0" smtClean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We cannot see pixels, because our eyes don’t have any higher resolution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Human eye resolution 0.5 arc-minute (0.02 degrees)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Around 300 DPI at 20 inches</a:t>
            </a:r>
            <a:endParaRPr lang="en-US" b="0" dirty="0" smtClean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Quantization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64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25" y="135228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example, quantization algorithm required us to </a:t>
            </a:r>
            <a:r>
              <a:rPr lang="en-US" sz="2400" u="sng" dirty="0" smtClean="0"/>
              <a:t>round</a:t>
            </a:r>
          </a:p>
          <a:p>
            <a:pPr lvl="1"/>
            <a:r>
              <a:rPr lang="en-US" sz="2000" dirty="0" smtClean="0"/>
              <a:t>At sample time, t=1ms, input signal was: 2.2V</a:t>
            </a:r>
          </a:p>
          <a:p>
            <a:pPr lvl="1"/>
            <a:r>
              <a:rPr lang="en-US" sz="2000" dirty="0" smtClean="0"/>
              <a:t>It was lower than 2.5V, we rounded down to quantized level of 2.0V</a:t>
            </a:r>
          </a:p>
          <a:p>
            <a:pPr lvl="2"/>
            <a:r>
              <a:rPr lang="en-US" sz="1600" dirty="0" smtClean="0"/>
              <a:t>Side effect of quantization: the introduction of error in digital signal</a:t>
            </a:r>
          </a:p>
          <a:p>
            <a:pPr lvl="1"/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3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Connector 218"/>
          <p:cNvCxnSpPr>
            <a:stCxn id="138" idx="0"/>
            <a:endCxn id="225" idx="0"/>
          </p:cNvCxnSpPr>
          <p:nvPr/>
        </p:nvCxnSpPr>
        <p:spPr>
          <a:xfrm>
            <a:off x="1695631" y="3642946"/>
            <a:ext cx="5168117" cy="127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38" idx="4"/>
            <a:endCxn id="225" idx="4"/>
          </p:cNvCxnSpPr>
          <p:nvPr/>
        </p:nvCxnSpPr>
        <p:spPr>
          <a:xfrm>
            <a:off x="1695631" y="4043056"/>
            <a:ext cx="5168117" cy="12390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6091020" y="3770063"/>
            <a:ext cx="1545456" cy="15120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>
            <a:endCxn id="225" idx="4"/>
          </p:cNvCxnSpPr>
          <p:nvPr/>
        </p:nvCxnSpPr>
        <p:spPr>
          <a:xfrm flipH="1">
            <a:off x="6863748" y="4919455"/>
            <a:ext cx="5784" cy="3626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42866" y="4923323"/>
            <a:ext cx="67004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6329704" y="3784595"/>
            <a:ext cx="787788" cy="128847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6784035" y="4037684"/>
            <a:ext cx="220893" cy="220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ight Brace 237"/>
          <p:cNvSpPr/>
          <p:nvPr/>
        </p:nvSpPr>
        <p:spPr>
          <a:xfrm>
            <a:off x="7117491" y="4073677"/>
            <a:ext cx="790833" cy="7484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7661180" y="411029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Quantization </a:t>
            </a:r>
          </a:p>
          <a:p>
            <a:pPr algn="ctr"/>
            <a:r>
              <a:rPr lang="en-US" sz="1800" dirty="0" smtClean="0">
                <a:latin typeface="+mj-lt"/>
              </a:rPr>
              <a:t>Error</a:t>
            </a:r>
            <a:endParaRPr lang="en-US" sz="1800" dirty="0">
              <a:latin typeface="+mj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880940" y="5421324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Difference between sampled value</a:t>
            </a:r>
          </a:p>
          <a:p>
            <a:pPr algn="ctr"/>
            <a:r>
              <a:rPr lang="en-US" sz="1800" dirty="0" smtClean="0">
                <a:latin typeface="+mj-lt"/>
              </a:rPr>
              <a:t>and quantized level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2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1" grpId="0" animBg="1"/>
      <p:bldP spid="238" grpId="0" animBg="1"/>
      <p:bldP spid="239" grpId="0"/>
      <p:bldP spid="2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much error?</a:t>
            </a:r>
          </a:p>
          <a:p>
            <a:pPr lvl="1"/>
            <a:r>
              <a:rPr lang="en-US" sz="2000" dirty="0" smtClean="0"/>
              <a:t>In our case, we round up if equal to or above ½ a level…</a:t>
            </a:r>
          </a:p>
          <a:p>
            <a:pPr lvl="2"/>
            <a:r>
              <a:rPr lang="en-US" sz="1600" dirty="0" smtClean="0"/>
              <a:t>…round down if below ½ a level</a:t>
            </a:r>
          </a:p>
          <a:p>
            <a:pPr lvl="1"/>
            <a:r>
              <a:rPr lang="en-US" sz="2000" dirty="0" smtClean="0"/>
              <a:t>Generally, our input signal has 50/50 chance of being above/below</a:t>
            </a:r>
          </a:p>
          <a:p>
            <a:pPr lvl="2"/>
            <a:r>
              <a:rPr lang="en-US" sz="1600" dirty="0" smtClean="0"/>
              <a:t>Error becomes “uniformly distributed”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8034" y="2977244"/>
            <a:ext cx="4440990" cy="3406239"/>
            <a:chOff x="1593362" y="2438400"/>
            <a:chExt cx="5147509" cy="394814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593362" y="2438400"/>
              <a:ext cx="5147509" cy="3948141"/>
              <a:chOff x="6898859" y="2438400"/>
              <a:chExt cx="1924705" cy="1634065"/>
            </a:xfrm>
          </p:grpSpPr>
          <p:sp>
            <p:nvSpPr>
              <p:cNvPr id="10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B050"/>
                </a:solidFill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0.5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-0.5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-0.2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58350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 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6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654349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95" name="Oval 9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33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</a:t>
            </a:r>
            <a:r>
              <a:rPr lang="en-US" dirty="0" smtClean="0"/>
              <a:t>Error /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much error?</a:t>
            </a:r>
          </a:p>
          <a:p>
            <a:pPr lvl="1"/>
            <a:r>
              <a:rPr lang="en-US" sz="2000" dirty="0" smtClean="0"/>
              <a:t>Looking at the plot of error, looks a lot like </a:t>
            </a:r>
            <a:r>
              <a:rPr lang="en-US" sz="2000" u="sng" dirty="0" smtClean="0"/>
              <a:t>random noise</a:t>
            </a:r>
          </a:p>
          <a:p>
            <a:pPr lvl="1"/>
            <a:r>
              <a:rPr lang="en-US" sz="2000" dirty="0" smtClean="0"/>
              <a:t>Sets up a way for us to model quantization error as noisy signal</a:t>
            </a:r>
          </a:p>
          <a:p>
            <a:pPr lvl="2"/>
            <a:r>
              <a:rPr lang="en-US" sz="1600" dirty="0" smtClean="0"/>
              <a:t>Noise due to quantization = sampled signal (red dots) – quantized signal (red line)</a:t>
            </a:r>
          </a:p>
          <a:p>
            <a:pPr lvl="2"/>
            <a:r>
              <a:rPr lang="en-US" sz="1600" dirty="0" smtClean="0"/>
              <a:t>Quantization introduces noise to our sampled signal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88034" y="2977244"/>
            <a:ext cx="4440990" cy="3406239"/>
            <a:chOff x="6898859" y="2438400"/>
            <a:chExt cx="1924705" cy="1634065"/>
          </a:xfrm>
        </p:grpSpPr>
        <p:sp>
          <p:nvSpPr>
            <p:cNvPr id="10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B050"/>
                </a:solidFill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0.5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-0.5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-0.2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84000" y="4848232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993758" y="456004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7" idx="4"/>
          </p:cNvCxnSpPr>
          <p:nvPr/>
        </p:nvCxnSpPr>
        <p:spPr>
          <a:xfrm flipV="1">
            <a:off x="6025379" y="4620215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407951" y="4570960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368239" y="4857051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781252" y="461621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53360" y="4570960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7165407" y="458067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7154349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57" idx="0"/>
          </p:cNvCxnSpPr>
          <p:nvPr/>
        </p:nvCxnSpPr>
        <p:spPr>
          <a:xfrm flipV="1">
            <a:off x="7567154" y="483555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28830" y="526034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965867" y="488188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940615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355188" y="486502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326364" y="527050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741731" y="489888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648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</a:t>
            </a:r>
            <a:r>
              <a:rPr lang="en-US" dirty="0" smtClean="0"/>
              <a:t>LSB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“Least Significant Bit”</a:t>
            </a:r>
          </a:p>
          <a:p>
            <a:pPr lvl="1"/>
            <a:r>
              <a:rPr lang="en-US" dirty="0" smtClean="0"/>
              <a:t>How much value is added with each addition of the least-significant bit?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What is LSB for our example (3V to -3V, 7 levels)?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known as: resolution of ADC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Quantization error = ± LSB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14472" y="2697125"/>
          <a:ext cx="2308573" cy="885480"/>
        </p:xfrm>
        <a:graphic>
          <a:graphicData uri="http://schemas.openxmlformats.org/presentationml/2006/ole">
            <p:oleObj spid="_x0000_s95234" name="Equation" r:id="rId3" imgW="927100" imgH="355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0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model quantization error as noise?</a:t>
            </a:r>
          </a:p>
          <a:p>
            <a:r>
              <a:rPr lang="en-US" dirty="0" smtClean="0"/>
              <a:t>There is always noise present</a:t>
            </a:r>
          </a:p>
          <a:p>
            <a:pPr lvl="1"/>
            <a:r>
              <a:rPr lang="en-US" dirty="0" smtClean="0"/>
              <a:t>Wires, electronics, background</a:t>
            </a:r>
          </a:p>
          <a:p>
            <a:pPr lvl="1"/>
            <a:r>
              <a:rPr lang="en-US" dirty="0" smtClean="0"/>
              <a:t>Not gaining much if quantization noise &lt; other noise</a:t>
            </a:r>
          </a:p>
          <a:p>
            <a:r>
              <a:rPr lang="en-US" dirty="0" smtClean="0"/>
              <a:t>Quantization adds noise</a:t>
            </a:r>
          </a:p>
          <a:p>
            <a:pPr lvl="1"/>
            <a:r>
              <a:rPr lang="en-US" dirty="0" smtClean="0"/>
              <a:t>Reduce by increasing sampling, increasing resolution</a:t>
            </a:r>
          </a:p>
          <a:p>
            <a:pPr lvl="1"/>
            <a:r>
              <a:rPr lang="en-US" dirty="0" smtClean="0"/>
              <a:t>More bits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makes more expensive</a:t>
            </a:r>
          </a:p>
          <a:p>
            <a:pPr lvl="1"/>
            <a:r>
              <a:rPr lang="en-US" dirty="0" smtClean="0">
                <a:sym typeface="Wingdings"/>
              </a:rPr>
              <a:t>Increase until reach desired noise level</a:t>
            </a:r>
          </a:p>
          <a:p>
            <a:pPr lvl="2"/>
            <a:r>
              <a:rPr lang="en-US" dirty="0" smtClean="0">
                <a:sym typeface="Wingdings"/>
              </a:rPr>
              <a:t>Until other sources dominate quantization noise</a:t>
            </a:r>
          </a:p>
          <a:p>
            <a:r>
              <a:rPr lang="en-US" dirty="0" smtClean="0">
                <a:sym typeface="Wingdings"/>
              </a:rPr>
              <a:t>SNR = Signal-to-Noise Ratio </a:t>
            </a:r>
          </a:p>
          <a:p>
            <a:pPr lvl="1"/>
            <a:r>
              <a:rPr lang="en-US" dirty="0" smtClean="0">
                <a:sym typeface="Wingdings"/>
              </a:rPr>
              <a:t>Mean of signal / std. dev. of noise</a:t>
            </a:r>
          </a:p>
          <a:p>
            <a:pPr lvl="1"/>
            <a:r>
              <a:rPr lang="en-US" dirty="0" smtClean="0">
                <a:sym typeface="Wingdings"/>
              </a:rPr>
              <a:t>Usually what we are optimizing in the system (including ADC)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1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proper sampling</a:t>
            </a:r>
          </a:p>
          <a:p>
            <a:pPr lvl="1"/>
            <a:r>
              <a:rPr lang="en-US" sz="2000" dirty="0" smtClean="0"/>
              <a:t>If you can exactly reconstruct analog signal from samples,</a:t>
            </a:r>
          </a:p>
          <a:p>
            <a:pPr lvl="1"/>
            <a:r>
              <a:rPr lang="en-US" sz="2000" dirty="0" smtClean="0"/>
              <a:t>you have done the sampling properly</a:t>
            </a:r>
          </a:p>
          <a:p>
            <a:pPr lvl="2"/>
            <a:r>
              <a:rPr lang="en-US" sz="1600" dirty="0" smtClean="0"/>
              <a:t>Essentially: you have captured the key information from the signal to process can be reversed</a:t>
            </a:r>
          </a:p>
          <a:p>
            <a:r>
              <a:rPr lang="en-US" dirty="0" smtClean="0"/>
              <a:t>Milestone of digital signal processing (DSP):</a:t>
            </a:r>
          </a:p>
          <a:p>
            <a:pPr lvl="1"/>
            <a:r>
              <a:rPr lang="en-US" b="0" dirty="0" err="1" smtClean="0"/>
              <a:t>Nyquist</a:t>
            </a:r>
            <a:r>
              <a:rPr lang="en-US" b="0" dirty="0" smtClean="0"/>
              <a:t>-Shannon </a:t>
            </a:r>
            <a:r>
              <a:rPr lang="en-US" b="0" dirty="0"/>
              <a:t>Theorem 	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next week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b="0" dirty="0" smtClean="0"/>
              <a:t>Tells us our sampling rate should be:</a:t>
            </a:r>
          </a:p>
          <a:p>
            <a:pPr lvl="3"/>
            <a:r>
              <a:rPr lang="en-US" dirty="0"/>
              <a:t>t</a:t>
            </a:r>
            <a:r>
              <a:rPr lang="en-US" b="0" dirty="0" smtClean="0"/>
              <a:t>wice the frequency of the signal!</a:t>
            </a:r>
            <a:endParaRPr lang="en-US" b="0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78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Rates: How much is necessary?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30" b="50000"/>
          <a:stretch/>
        </p:blipFill>
        <p:spPr bwMode="auto">
          <a:xfrm>
            <a:off x="144692" y="1836520"/>
            <a:ext cx="8963683" cy="35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Rates: How much is necessary?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31" t="52106" b="-2106"/>
          <a:stretch/>
        </p:blipFill>
        <p:spPr bwMode="auto">
          <a:xfrm>
            <a:off x="144692" y="1860270"/>
            <a:ext cx="8963683" cy="35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5617029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Signal can appear to change frequency if not adequately sampled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called: aliasing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(next week)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0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Quantization, Sampling,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Quantization and Sampling</a:t>
            </a:r>
          </a:p>
          <a:p>
            <a:pPr lvl="1"/>
            <a:r>
              <a:rPr lang="en-US" sz="2000" dirty="0" smtClean="0"/>
              <a:t>Play enormous role in determining storage capacity of digital system</a:t>
            </a:r>
          </a:p>
          <a:p>
            <a:pPr lvl="1"/>
            <a:r>
              <a:rPr lang="en-US" sz="2000" dirty="0" smtClean="0"/>
              <a:t># of quantization levels = # of bits per sample</a:t>
            </a:r>
          </a:p>
          <a:p>
            <a:pPr lvl="2"/>
            <a:r>
              <a:rPr lang="en-US" sz="1600" dirty="0" smtClean="0"/>
              <a:t>Increasing resolution of ADC, reduces quantization noise…</a:t>
            </a:r>
          </a:p>
          <a:p>
            <a:pPr lvl="2"/>
            <a:r>
              <a:rPr lang="en-US" sz="1600" dirty="0" smtClean="0"/>
              <a:t>But also increases amount of data we must store for each sample</a:t>
            </a:r>
          </a:p>
          <a:p>
            <a:pPr lvl="1"/>
            <a:r>
              <a:rPr lang="en-US" sz="2000" dirty="0" smtClean="0"/>
              <a:t>Sampling rate = how often we collect # of bits per sample</a:t>
            </a:r>
          </a:p>
          <a:p>
            <a:pPr lvl="2"/>
            <a:r>
              <a:rPr lang="en-US" sz="1600" dirty="0" smtClean="0"/>
              <a:t>Typically sampling rate = twice frequency of </a:t>
            </a:r>
            <a:r>
              <a:rPr lang="en-US" sz="1600" dirty="0" smtClean="0"/>
              <a:t>signal (next week)</a:t>
            </a:r>
          </a:p>
          <a:p>
            <a:pPr lvl="2"/>
            <a:r>
              <a:rPr lang="en-US" sz="1600" dirty="0" smtClean="0"/>
              <a:t>Increasing the rate, increases the amount of data to store!</a:t>
            </a:r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9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# of bits for typical song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Sampling rate &amp; resolution effect on storage</a:t>
            </a:r>
          </a:p>
          <a:p>
            <a:pPr lvl="1"/>
            <a:r>
              <a:rPr lang="en-US" dirty="0" smtClean="0"/>
              <a:t>Compact Disks: 16bits at 44KHz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How many bits is a typical 3-minute song</a:t>
            </a:r>
            <a:r>
              <a:rPr lang="en-US" dirty="0" smtClean="0">
                <a:solidFill>
                  <a:srgbClr val="FF6600"/>
                </a:solidFill>
              </a:rPr>
              <a:t>? (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4)</a:t>
            </a:r>
          </a:p>
          <a:p>
            <a:pPr lvl="1"/>
            <a:endParaRPr lang="en-US" dirty="0" smtClean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508-2012-564A-AD3E-844C45842A6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3899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06625" y="1156900"/>
            <a:ext cx="2898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+mj-lt"/>
              </a:rPr>
              <a:t>http://en.wikipedia.org/wiki/File:Pcm.svg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4606" y="1433899"/>
            <a:ext cx="3562194" cy="2098917"/>
            <a:chOff x="-437994" y="4114800"/>
            <a:chExt cx="3562194" cy="2098917"/>
          </a:xfrm>
        </p:grpSpPr>
        <p:pic>
          <p:nvPicPr>
            <p:cNvPr id="440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17526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-437994" y="5936718"/>
              <a:ext cx="3562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+mj-lt"/>
                </a:rPr>
                <a:t>http://en.wikipedia.org/wiki/File:Compact_disc.svg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7289" y="18960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Discrete</a:t>
            </a:r>
          </a:p>
          <a:p>
            <a:pPr algn="ctr"/>
            <a:r>
              <a:rPr lang="en-US" sz="1800" dirty="0" smtClean="0">
                <a:latin typeface="+mj-lt"/>
              </a:rPr>
              <a:t>Voltage</a:t>
            </a:r>
          </a:p>
          <a:p>
            <a:pPr algn="ctr"/>
            <a:r>
              <a:rPr lang="en-US" sz="1800" dirty="0" smtClean="0">
                <a:latin typeface="+mj-lt"/>
              </a:rPr>
              <a:t>Levels</a:t>
            </a:r>
            <a:endParaRPr lang="en-US" sz="1800" dirty="0">
              <a:latin typeface="+mj-lt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125629" y="1466927"/>
            <a:ext cx="304800" cy="17677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TextBox 7"/>
              <p:cNvSpPr txBox="1"/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44,000 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𝑠𝑎𝑚𝑝𝑙𝑒𝑠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Rectangle 9"/>
              <p:cNvSpPr/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16 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𝑏𝑖𝑡𝑠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𝑠𝑎𝑚𝑝𝑙𝑒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Rectangle 10"/>
              <p:cNvSpPr/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60 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𝑠𝑒𝑐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173960" y="506031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6729" y="5393994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73959" y="540615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1957" y="5469016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0831" y="5135333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3" name="Rectangle 32"/>
              <p:cNvSpPr/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=15.1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𝑠𝑜𝑛𝑔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23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Do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86800" cy="3048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Microphones / Speaker:</a:t>
            </a:r>
          </a:p>
          <a:p>
            <a:pPr lvl="1"/>
            <a:r>
              <a:rPr lang="en-US" sz="2000" dirty="0"/>
              <a:t>Convert pressure waves to electric signal (and reverse)</a:t>
            </a:r>
          </a:p>
          <a:p>
            <a:r>
              <a:rPr lang="en-US" sz="2400" dirty="0"/>
              <a:t>Sound (in nature): </a:t>
            </a:r>
          </a:p>
          <a:p>
            <a:pPr lvl="1"/>
            <a:r>
              <a:rPr lang="en-US" sz="2000" dirty="0"/>
              <a:t>a “pressure wave” that changes air molecules w/ respect to time</a:t>
            </a:r>
          </a:p>
          <a:p>
            <a:r>
              <a:rPr lang="en-US" sz="2400" dirty="0"/>
              <a:t>Sound (in our machine): </a:t>
            </a:r>
          </a:p>
          <a:p>
            <a:pPr lvl="1"/>
            <a:r>
              <a:rPr lang="en-US" sz="2000" dirty="0"/>
              <a:t>a “voltage wave” that changes amplitude w/ respect to </a:t>
            </a:r>
            <a:r>
              <a:rPr lang="en-US" sz="2000" dirty="0" smtClean="0"/>
              <a:t>time</a:t>
            </a:r>
          </a:p>
          <a:p>
            <a:r>
              <a:rPr lang="en-US" sz="2400" dirty="0" smtClean="0"/>
              <a:t>MP3 player converted digital signal back to an analog signal</a:t>
            </a:r>
          </a:p>
          <a:p>
            <a:pPr lvl="1"/>
            <a:r>
              <a:rPr lang="en-US" sz="2000" dirty="0" smtClean="0"/>
              <a:t>We</a:t>
            </a:r>
            <a:r>
              <a:rPr lang="en-US" sz="2000" dirty="0" smtClean="0"/>
              <a:t> will look </a:t>
            </a:r>
            <a:r>
              <a:rPr lang="en-US" sz="2000" dirty="0" smtClean="0"/>
              <a:t>at “voltage wave” on an oscilloscope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69" y="1219200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 flipH="1">
            <a:off x="2209800" y="1302242"/>
            <a:ext cx="2577606" cy="136475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109238" y="863063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9832" y="276872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5348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1601210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25833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2335" y="17581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40149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Calculating Capacity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How many songs can we fit on a CD?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How many MB can a CD hold?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650 MB (for Data)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About 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780 MB</a:t>
            </a:r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 (for Audio)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If 3 minute song = 15.1 MB…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1 minute audio ~ 5.04MB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But, we record in stereo: (</a:t>
            </a:r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Right, Left audio tracks)</a:t>
            </a:r>
            <a:endParaRPr lang="en-US" dirty="0" smtClean="0">
              <a:solidFill>
                <a:schemeClr val="tx1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lvl="3"/>
            <a:r>
              <a:rPr lang="en-US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5.04 MB x 2 = 10.07 MB per minute</a:t>
            </a:r>
            <a:endParaRPr lang="en-US" dirty="0" smtClean="0">
              <a:solidFill>
                <a:schemeClr val="tx1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many minutes </a:t>
            </a: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do we get on a 780MB CD?</a:t>
            </a:r>
            <a:endParaRPr lang="en-US" dirty="0" smtClean="0">
              <a:solidFill>
                <a:srgbClr val="FF66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457F68-C0CD-C645-B7F3-87310A6D738F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50</a:t>
            </a:fld>
            <a:endParaRPr lang="en-US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1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vs.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Recording: From Copying to Sampling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Analog Recording: copying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tinfoil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vinyl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metal filings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to history 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Digital Recording: sampling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time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 value</a:t>
            </a:r>
            <a:endParaRPr lang="en-US" dirty="0"/>
          </a:p>
        </p:txBody>
      </p:sp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46500"/>
            <a:ext cx="13716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3887788" y="37229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[source: </a:t>
            </a:r>
            <a:r>
              <a:rPr lang="en-US" sz="1200">
                <a:hlinkClick r:id="rId3"/>
              </a:rPr>
              <a:t>wikipedia</a:t>
            </a:r>
            <a:r>
              <a:rPr lang="en-US" sz="1200"/>
              <a:t>]</a:t>
            </a:r>
          </a:p>
        </p:txBody>
      </p:sp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13" y="2046500"/>
            <a:ext cx="16827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5503863" y="37229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[source: </a:t>
            </a:r>
            <a:r>
              <a:rPr lang="en-US" sz="1200">
                <a:hlinkClick r:id="rId5"/>
              </a:rPr>
              <a:t>wikipedia</a:t>
            </a:r>
            <a:r>
              <a:rPr lang="en-US" sz="1200"/>
              <a:t>]</a:t>
            </a:r>
          </a:p>
        </p:txBody>
      </p:sp>
      <p:pic>
        <p:nvPicPr>
          <p:cNvPr id="28058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3425" y="2122700"/>
            <a:ext cx="1984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7391400" y="37229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[source: </a:t>
            </a:r>
            <a:r>
              <a:rPr lang="en-US" sz="1200">
                <a:hlinkClick r:id="rId7"/>
              </a:rPr>
              <a:t>wikipedia</a:t>
            </a:r>
            <a:r>
              <a:rPr lang="en-US" sz="1200"/>
              <a:t>]</a:t>
            </a:r>
          </a:p>
        </p:txBody>
      </p:sp>
      <p:pic>
        <p:nvPicPr>
          <p:cNvPr id="280589" name="Picture 13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7775" y="41039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7445375" y="5704100"/>
            <a:ext cx="1698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[source: </a:t>
            </a:r>
            <a:r>
              <a:rPr lang="en-US" sz="1200">
                <a:hlinkClick r:id="rId10"/>
              </a:rPr>
              <a:t>sheetmusicplus</a:t>
            </a:r>
            <a:r>
              <a:rPr lang="en-US" sz="1200"/>
              <a:t>]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/>
          <a:p>
            <a:fld id="{6D69B03B-8166-0F42-B8CE-697A119A2BF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7788" y="4459435"/>
            <a:ext cx="1519303" cy="151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86200" y="6024052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[source: </a:t>
            </a:r>
            <a:r>
              <a:rPr lang="en-US" sz="1200" dirty="0" err="1">
                <a:hlinkClick r:id="rId12"/>
              </a:rPr>
              <a:t>wikipedia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9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 bldLvl="5"/>
      <p:bldP spid="280582" grpId="0"/>
      <p:bldP spid="280586" grpId="0"/>
      <p:bldP spid="280588" grpId="0"/>
      <p:bldP spid="280590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CD (late 20th Century) </a:t>
            </a:r>
          </a:p>
          <a:p>
            <a:pPr lvl="1"/>
            <a:r>
              <a:rPr lang="en-US" smtClean="0"/>
              <a:t>~ 600 MB capacity</a:t>
            </a:r>
          </a:p>
          <a:p>
            <a:pPr lvl="1"/>
            <a:r>
              <a:rPr lang="en-US" smtClean="0"/>
              <a:t>~ 1 hour of music</a:t>
            </a:r>
          </a:p>
          <a:p>
            <a:pPr lvl="1"/>
            <a:r>
              <a:rPr lang="en-US" smtClean="0"/>
              <a:t>“Transparent” sound quality</a:t>
            </a:r>
          </a:p>
          <a:p>
            <a:pPr lvl="2"/>
            <a:r>
              <a:rPr lang="en-US" smtClean="0"/>
              <a:t>Indistinguishable from best analog recording</a:t>
            </a:r>
          </a:p>
          <a:p>
            <a:pPr lvl="2"/>
            <a:r>
              <a:rPr lang="en-US" smtClean="0"/>
              <a:t>To “almost all” humans</a:t>
            </a:r>
          </a:p>
          <a:p>
            <a:pPr lvl="1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73BEC-2FBD-49A0-BB48-A54429DF400F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0979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6819900" y="3387458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[source: </a:t>
            </a:r>
            <a:r>
              <a:rPr lang="en-US" sz="1200" dirty="0" err="1">
                <a:hlinkClick r:id="rId3"/>
              </a:rPr>
              <a:t>wikipedia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16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bldLvl="5"/>
      <p:bldP spid="2928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 at Sound </a:t>
            </a:r>
            <a:r>
              <a:rPr lang="en-US" dirty="0" smtClean="0"/>
              <a:t>of waveforms</a:t>
            </a:r>
            <a:endParaRPr lang="en-US" dirty="0" smtClean="0"/>
          </a:p>
          <a:p>
            <a:r>
              <a:rPr lang="en-US" sz="2400" dirty="0" smtClean="0"/>
              <a:t>Sample and Quantize sounds waveforms</a:t>
            </a:r>
          </a:p>
          <a:p>
            <a:r>
              <a:rPr lang="en-US" sz="2400" dirty="0" smtClean="0"/>
              <a:t>TAs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Remember: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Read Lab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Work </a:t>
            </a:r>
            <a:r>
              <a:rPr lang="en-US" sz="2000" dirty="0" err="1" smtClean="0">
                <a:solidFill>
                  <a:srgbClr val="FF0000"/>
                </a:solidFill>
              </a:rPr>
              <a:t>Prelab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Bring USB Flash Drive to lab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Partner assignments…out by Monday morning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2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ESE215 – basic analog circuitry, RLC circuits, simple filters</a:t>
            </a:r>
          </a:p>
          <a:p>
            <a:r>
              <a:rPr lang="en-US" dirty="0" smtClean="0"/>
              <a:t>ESE568 – Mixed Signal Integrated Circuits</a:t>
            </a:r>
          </a:p>
          <a:p>
            <a:pPr lvl="1"/>
            <a:r>
              <a:rPr lang="en-US" dirty="0" smtClean="0"/>
              <a:t>Build A2D, D2A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continuous waveform on digital media by</a:t>
            </a:r>
          </a:p>
          <a:p>
            <a:pPr lvl="1"/>
            <a:r>
              <a:rPr lang="en-US" dirty="0" err="1" smtClean="0"/>
              <a:t>Discretize</a:t>
            </a:r>
            <a:r>
              <a:rPr lang="en-US" dirty="0" smtClean="0"/>
              <a:t> in all dimension </a:t>
            </a:r>
          </a:p>
          <a:p>
            <a:pPr lvl="1"/>
            <a:r>
              <a:rPr lang="en-US" dirty="0" smtClean="0"/>
              <a:t>For audio: in time and amplitude</a:t>
            </a:r>
          </a:p>
          <a:p>
            <a:r>
              <a:rPr lang="en-US" dirty="0" smtClean="0"/>
              <a:t>Allows us to store audio signal as sequence of bits</a:t>
            </a:r>
          </a:p>
          <a:p>
            <a:r>
              <a:rPr lang="en-US" dirty="0" smtClean="0"/>
              <a:t>Reconstruct by “connecting-the-dots”</a:t>
            </a:r>
          </a:p>
          <a:p>
            <a:pPr lvl="1"/>
            <a:r>
              <a:rPr lang="en-US" dirty="0" smtClean="0"/>
              <a:t>If our dots are frequent enough to represent the signal</a:t>
            </a:r>
          </a:p>
          <a:p>
            <a:r>
              <a:rPr lang="en-US" dirty="0" smtClean="0"/>
              <a:t>Introduce error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noise</a:t>
            </a:r>
          </a:p>
          <a:p>
            <a:pPr lvl="1"/>
            <a:r>
              <a:rPr lang="en-US" dirty="0" smtClean="0">
                <a:sym typeface="Wingdings"/>
              </a:rPr>
              <a:t>Reason about tolerable (or noticeable) noise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for today, next Wednesday on syllabus</a:t>
            </a:r>
          </a:p>
          <a:p>
            <a:r>
              <a:rPr lang="en-US" dirty="0" smtClean="0"/>
              <a:t>In Lab (</a:t>
            </a:r>
            <a:r>
              <a:rPr lang="en-US" dirty="0" err="1" smtClean="0"/>
              <a:t>Detkin</a:t>
            </a:r>
            <a:r>
              <a:rPr lang="en-US" dirty="0" smtClean="0"/>
              <a:t>) on Monday</a:t>
            </a:r>
          </a:p>
          <a:p>
            <a:pPr lvl="1"/>
            <a:r>
              <a:rPr lang="en-US" dirty="0" smtClean="0"/>
              <a:t>Read lab, work </a:t>
            </a:r>
            <a:r>
              <a:rPr lang="en-US" dirty="0" err="1" smtClean="0"/>
              <a:t>prelab</a:t>
            </a:r>
            <a:endParaRPr lang="en-US" dirty="0" smtClean="0"/>
          </a:p>
          <a:p>
            <a:pPr lvl="1"/>
            <a:r>
              <a:rPr lang="en-US" dirty="0" smtClean="0"/>
              <a:t>Bring USB flash drive</a:t>
            </a:r>
          </a:p>
          <a:p>
            <a:r>
              <a:rPr lang="en-US" dirty="0" smtClean="0"/>
              <a:t>Remember feedback </a:t>
            </a:r>
          </a:p>
          <a:p>
            <a:pPr lvl="1"/>
            <a:r>
              <a:rPr lang="en-US" dirty="0" smtClean="0"/>
              <a:t>Including office hour polling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en.wikipedia.org/wiki/Analog-to-digital_converter</a:t>
            </a:r>
            <a:endParaRPr lang="en-US" sz="2400" dirty="0" smtClean="0"/>
          </a:p>
          <a:p>
            <a:r>
              <a:rPr lang="en-US" sz="2400" dirty="0" smtClean="0"/>
              <a:t>Wikipedia: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en.wikipedia.org/wiki/Pulse-code_modulation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5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8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Sound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Sound is a pressure wave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698C-4ED4-D14B-8C02-8C7E1D235D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09888"/>
            <a:ext cx="3581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http://www.archive.org/details/SoundWavesAn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22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3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Rot="1" noChangeAspect="1"/>
          </p:cNvPicPr>
          <p:nvPr>
            <a:wavAudioFile r:embed="rId1" name="tone1k-22-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55962" y="1367135"/>
            <a:ext cx="70022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charset="-128"/>
                <a:cs typeface="ＭＳ Ｐゴシック" charset="-128"/>
              </a:rPr>
              <a:t>Recall from Math: </a:t>
            </a:r>
            <a:r>
              <a:rPr lang="en-US" smtClean="0">
                <a:latin typeface="+mn-lt"/>
                <a:ea typeface="ＭＳ Ｐゴシック" charset="-128"/>
                <a:cs typeface="ＭＳ Ｐゴシック" charset="-128"/>
              </a:rPr>
              <a:t>Hertz (Hz) = </a:t>
            </a:r>
            <a:r>
              <a:rPr lang="en-US" dirty="0" smtClean="0">
                <a:latin typeface="+mn-lt"/>
                <a:ea typeface="ＭＳ Ｐゴシック" charset="-128"/>
                <a:cs typeface="ＭＳ Ｐゴシック" charset="-128"/>
              </a:rPr>
              <a:t>1 cycle per second</a:t>
            </a:r>
            <a:endParaRPr lang="en-US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0425" y="1828800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Sound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45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to Voltage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2C-25A3-154E-A04E-38F2CE4AC6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601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Microphones convert pressure to voltage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(speakers/headphones voltage to pressure)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Parallel plate capacitor with pressure </a:t>
            </a:r>
            <a:r>
              <a:rPr lang="en-US" sz="2800" dirty="0" smtClean="0"/>
              <a:t>activated </a:t>
            </a:r>
            <a:r>
              <a:rPr lang="en-US" sz="2800" dirty="0"/>
              <a:t>plate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 </a:t>
            </a:r>
            <a:r>
              <a:rPr lang="en-US" sz="2400" dirty="0"/>
              <a:t>short time </a:t>
            </a:r>
            <a:r>
              <a:rPr lang="en-US" sz="2400" dirty="0" smtClean="0"/>
              <a:t>scale: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charge (Q) is conserved (not changing)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Arial" pitchFamily="-107" charset="0"/>
                <a:cs typeface="Arial" pitchFamily="-107" charset="0"/>
              </a:rPr>
              <a:t>if </a:t>
            </a:r>
            <a:r>
              <a:rPr lang="en-US" i="1" dirty="0" smtClean="0">
                <a:ea typeface="Arial" pitchFamily="-107" charset="0"/>
                <a:cs typeface="Arial" pitchFamily="-107" charset="0"/>
              </a:rPr>
              <a:t>d</a:t>
            </a:r>
            <a:r>
              <a:rPr lang="en-US" dirty="0" smtClean="0">
                <a:ea typeface="Arial" pitchFamily="-107" charset="0"/>
                <a:cs typeface="Arial" pitchFamily="-107" charset="0"/>
              </a:rPr>
              <a:t> changes, </a:t>
            </a:r>
            <a:r>
              <a:rPr lang="en-US" dirty="0" smtClean="0">
                <a:solidFill>
                  <a:srgbClr val="FF6600"/>
                </a:solidFill>
                <a:ea typeface="Arial" pitchFamily="-107" charset="0"/>
                <a:cs typeface="Arial" pitchFamily="-107" charset="0"/>
              </a:rPr>
              <a:t>what happens to C?</a:t>
            </a:r>
          </a:p>
          <a:p>
            <a:pPr lvl="3">
              <a:lnSpc>
                <a:spcPct val="90000"/>
              </a:lnSpc>
            </a:pPr>
            <a:endParaRPr lang="en-US" dirty="0" smtClean="0">
              <a:solidFill>
                <a:srgbClr val="FF6600"/>
              </a:solidFill>
              <a:ea typeface="Arial" pitchFamily="-107" charset="0"/>
              <a:cs typeface="Arial" pitchFamily="-107" charset="0"/>
            </a:endParaRPr>
          </a:p>
          <a:p>
            <a:pPr lvl="3">
              <a:lnSpc>
                <a:spcPct val="90000"/>
              </a:lnSpc>
            </a:pPr>
            <a:endParaRPr lang="en-US" dirty="0" smtClean="0">
              <a:solidFill>
                <a:srgbClr val="FF6600"/>
              </a:solidFill>
              <a:ea typeface="Arial" pitchFamily="-107" charset="0"/>
              <a:cs typeface="Arial" pitchFamily="-107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and when C changes, Q holds,</a:t>
            </a:r>
            <a:r>
              <a:rPr lang="en-US" dirty="0" smtClean="0">
                <a:solidFill>
                  <a:srgbClr val="FF6600"/>
                </a:solidFill>
                <a:ea typeface="Arial" pitchFamily="-107" charset="0"/>
                <a:cs typeface="Arial" pitchFamily="-107" charset="0"/>
              </a:rPr>
              <a:t> what happens to V?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 flipH="1" flipV="1">
            <a:off x="7848600" y="3403600"/>
            <a:ext cx="1046163" cy="1549400"/>
            <a:chOff x="4944" y="1232"/>
            <a:chExt cx="659" cy="976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Arc 11"/>
            <p:cNvSpPr>
              <a:spLocks/>
            </p:cNvSpPr>
            <p:nvPr/>
          </p:nvSpPr>
          <p:spPr bwMode="auto">
            <a:xfrm rot="34853851">
              <a:off x="4992" y="1344"/>
              <a:ext cx="611" cy="708"/>
            </a:xfrm>
            <a:custGeom>
              <a:avLst/>
              <a:gdLst>
                <a:gd name="G0" fmla="+- 253 0 0"/>
                <a:gd name="G1" fmla="+- 21600 0 0"/>
                <a:gd name="G2" fmla="+- 21600 0 0"/>
                <a:gd name="T0" fmla="*/ 0 w 21853"/>
                <a:gd name="T1" fmla="*/ 1 h 21600"/>
                <a:gd name="T2" fmla="*/ 21853 w 21853"/>
                <a:gd name="T3" fmla="*/ 21600 h 21600"/>
                <a:gd name="T4" fmla="*/ 253 w 21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3" h="21600" fill="none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</a:path>
                <a:path w="21853" h="21600" stroke="0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5296" y="12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4582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8686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8534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6153" name="Freeform 25"/>
          <p:cNvSpPr>
            <a:spLocks/>
          </p:cNvSpPr>
          <p:nvPr/>
        </p:nvSpPr>
        <p:spPr bwMode="auto">
          <a:xfrm>
            <a:off x="6781800" y="3784600"/>
            <a:ext cx="1447800" cy="901700"/>
          </a:xfrm>
          <a:custGeom>
            <a:avLst/>
            <a:gdLst/>
            <a:ahLst/>
            <a:cxnLst>
              <a:cxn ang="0">
                <a:pos x="912" y="256"/>
              </a:cxn>
              <a:cxn ang="0">
                <a:pos x="816" y="496"/>
              </a:cxn>
              <a:cxn ang="0">
                <a:pos x="624" y="544"/>
              </a:cxn>
              <a:cxn ang="0">
                <a:pos x="528" y="352"/>
              </a:cxn>
              <a:cxn ang="0">
                <a:pos x="432" y="64"/>
              </a:cxn>
              <a:cxn ang="0">
                <a:pos x="240" y="16"/>
              </a:cxn>
              <a:cxn ang="0">
                <a:pos x="96" y="160"/>
              </a:cxn>
              <a:cxn ang="0">
                <a:pos x="0" y="304"/>
              </a:cxn>
            </a:cxnLst>
            <a:rect l="0" t="0" r="r" b="b"/>
            <a:pathLst>
              <a:path w="912" h="568">
                <a:moveTo>
                  <a:pt x="912" y="256"/>
                </a:moveTo>
                <a:cubicBezTo>
                  <a:pt x="888" y="352"/>
                  <a:pt x="864" y="448"/>
                  <a:pt x="816" y="496"/>
                </a:cubicBezTo>
                <a:cubicBezTo>
                  <a:pt x="768" y="544"/>
                  <a:pt x="672" y="568"/>
                  <a:pt x="624" y="544"/>
                </a:cubicBezTo>
                <a:cubicBezTo>
                  <a:pt x="576" y="520"/>
                  <a:pt x="560" y="432"/>
                  <a:pt x="528" y="352"/>
                </a:cubicBezTo>
                <a:cubicBezTo>
                  <a:pt x="496" y="272"/>
                  <a:pt x="480" y="120"/>
                  <a:pt x="432" y="64"/>
                </a:cubicBezTo>
                <a:cubicBezTo>
                  <a:pt x="384" y="8"/>
                  <a:pt x="296" y="0"/>
                  <a:pt x="240" y="16"/>
                </a:cubicBezTo>
                <a:cubicBezTo>
                  <a:pt x="184" y="32"/>
                  <a:pt x="136" y="112"/>
                  <a:pt x="96" y="160"/>
                </a:cubicBezTo>
                <a:cubicBezTo>
                  <a:pt x="56" y="208"/>
                  <a:pt x="28" y="256"/>
                  <a:pt x="0" y="3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 bwMode="auto">
          <a:xfrm flipH="1">
            <a:off x="6781800" y="1143000"/>
            <a:ext cx="244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TextBox 5"/>
              <p:cNvSpPr txBox="1"/>
              <p:nvPr/>
            </p:nvSpPr>
            <p:spPr>
              <a:xfrm>
                <a:off x="1715533" y="4090623"/>
                <a:ext cx="118006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33" y="4090623"/>
                <a:ext cx="118006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676400" y="5510577"/>
                <a:ext cx="1265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510577"/>
                <a:ext cx="126566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4" name="TextBox 23"/>
              <p:cNvSpPr txBox="1"/>
              <p:nvPr/>
            </p:nvSpPr>
            <p:spPr>
              <a:xfrm>
                <a:off x="3581400" y="5334000"/>
                <a:ext cx="1081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34000"/>
                <a:ext cx="1081322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4000" y="5506112"/>
            <a:ext cx="23059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3">
              <a:spcBef>
                <a:spcPct val="30000"/>
              </a:spcBef>
              <a:defRPr/>
            </a:pP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d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C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solidFill>
                <a:srgbClr val="FF0000"/>
              </a:solidFill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0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6" grpId="0" animBg="1"/>
      <p:bldP spid="176147" grpId="0"/>
      <p:bldP spid="176153" grpId="0" animBg="1"/>
      <p:bldP spid="6" grpId="0" animBg="1"/>
      <p:bldP spid="7" grpId="0" animBg="1"/>
      <p:bldP spid="24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7826</TotalTime>
  <Words>3370</Words>
  <Application>Microsoft Macintosh PowerPoint</Application>
  <PresentationFormat>On-screen Show (4:3)</PresentationFormat>
  <Paragraphs>851</Paragraphs>
  <Slides>58</Slides>
  <Notes>6</Notes>
  <HiddenSlides>1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ESE 578–</vt:lpstr>
      <vt:lpstr>Microsoft Equation</vt:lpstr>
      <vt:lpstr>Slide 1</vt:lpstr>
      <vt:lpstr>Lecture Topics</vt:lpstr>
      <vt:lpstr>Course Map</vt:lpstr>
      <vt:lpstr>Course Map – Week 2</vt:lpstr>
      <vt:lpstr>What we’ll Do in Lab</vt:lpstr>
      <vt:lpstr>Sound Waves</vt:lpstr>
      <vt:lpstr>Introduction to Sound</vt:lpstr>
      <vt:lpstr>Introduction to Sound Waves</vt:lpstr>
      <vt:lpstr>Pressure to Voltage</vt:lpstr>
      <vt:lpstr>Signals</vt:lpstr>
      <vt:lpstr>We need to quantify some things</vt:lpstr>
      <vt:lpstr>We need to quantify some things</vt:lpstr>
      <vt:lpstr>Big Question</vt:lpstr>
      <vt:lpstr>Connect the Dots</vt:lpstr>
      <vt:lpstr>Definitions</vt:lpstr>
      <vt:lpstr>Definitions</vt:lpstr>
      <vt:lpstr>Sampling &amp; Quantization</vt:lpstr>
      <vt:lpstr>When it comes to music, what is sampling?</vt:lpstr>
      <vt:lpstr>ADC – Sampling &amp; Quantization</vt:lpstr>
      <vt:lpstr>ADC – Broken into two parts</vt:lpstr>
      <vt:lpstr>Preclass 1 and 2</vt:lpstr>
      <vt:lpstr>ADC – Sampling</vt:lpstr>
      <vt:lpstr>ADC – Quantization</vt:lpstr>
      <vt:lpstr>ADC – Sampling &amp; Quantization</vt:lpstr>
      <vt:lpstr>ADC – Digital Conversion / Encoding</vt:lpstr>
      <vt:lpstr>ADC – Digital Conversion / Encoding</vt:lpstr>
      <vt:lpstr>ADC – Storing the Data</vt:lpstr>
      <vt:lpstr>ADC – An approximation at Best</vt:lpstr>
      <vt:lpstr>ADC – Broken into two parts</vt:lpstr>
      <vt:lpstr>ADC – An approximation at Best</vt:lpstr>
      <vt:lpstr>DAC - Filtering</vt:lpstr>
      <vt:lpstr>ADC / DAC – The full picture</vt:lpstr>
      <vt:lpstr>PCM</vt:lpstr>
      <vt:lpstr>Interlude: 2D Images</vt:lpstr>
      <vt:lpstr>Same phenomena in Images</vt:lpstr>
      <vt:lpstr>Apple Retina Display</vt:lpstr>
      <vt:lpstr>Effects of Quantization</vt:lpstr>
      <vt:lpstr>Quantization Error</vt:lpstr>
      <vt:lpstr>Quantization Error</vt:lpstr>
      <vt:lpstr>Quantization Error / Noise</vt:lpstr>
      <vt:lpstr>Quantization Error / LSB</vt:lpstr>
      <vt:lpstr>Quantization Error / Design</vt:lpstr>
      <vt:lpstr>Limits of Sampling</vt:lpstr>
      <vt:lpstr>Sampling</vt:lpstr>
      <vt:lpstr>Sampling Rates: How much is necessary?</vt:lpstr>
      <vt:lpstr>Sampling Rates: How much is necessary?</vt:lpstr>
      <vt:lpstr>System Capacity</vt:lpstr>
      <vt:lpstr>Quantization, Sampling, Capacity</vt:lpstr>
      <vt:lpstr>Recall # of bits for typical song</vt:lpstr>
      <vt:lpstr>Calculating Capacity</vt:lpstr>
      <vt:lpstr>Copying vs. Sampling</vt:lpstr>
      <vt:lpstr>Recording: From Copying to Sampling</vt:lpstr>
      <vt:lpstr>Compact Disc (CD)</vt:lpstr>
      <vt:lpstr>This week in Lab</vt:lpstr>
      <vt:lpstr>Learn More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Andre DeHon</cp:lastModifiedBy>
  <cp:revision>190</cp:revision>
  <cp:lastPrinted>2018-01-17T14:12:58Z</cp:lastPrinted>
  <dcterms:created xsi:type="dcterms:W3CDTF">2018-01-16T00:29:20Z</dcterms:created>
  <dcterms:modified xsi:type="dcterms:W3CDTF">2018-01-17T21:15:33Z</dcterms:modified>
</cp:coreProperties>
</file>