
<file path=[Content_Types].xml><?xml version="1.0" encoding="utf-8"?>
<Types xmlns="http://schemas.openxmlformats.org/package/2006/content-types">
  <Override PartName="/ppt/slideLayouts/slideLayout26.xml" ContentType="application/vnd.openxmlformats-officedocument.presentationml.slideLayout+xml"/>
  <Default Extension="gif" ContentType="image/gif"/>
  <Override PartName="/ppt/slides/slide14.xml" ContentType="application/vnd.openxmlformats-officedocument.presentationml.slide+xml"/>
  <Default Extension="rels" ContentType="application/vnd.openxmlformats-package.relationships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Layouts/slideLayout25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Layouts/slideLayout24.xml" ContentType="application/vnd.openxmlformats-officedocument.presentationml.slideLayout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Default Extension="wmf" ContentType="image/x-wmf"/>
  <Override PartName="/ppt/slides/slide48.xml" ContentType="application/vnd.openxmlformats-officedocument.presentationml.slide+xml"/>
  <Override PartName="/docProps/app.xml" ContentType="application/vnd.openxmlformats-officedocument.extended-properties+xml"/>
  <Override PartName="/ppt/slideLayouts/slideLayout19.xml" ContentType="application/vnd.openxmlformats-officedocument.presentationml.slideLayout+xml"/>
  <Override PartName="/ppt/slides/slide41.xml" ContentType="application/vnd.openxmlformats-officedocument.presentationml.slide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Default Extension="jpeg" ContentType="image/jpeg"/>
  <Override PartName="/ppt/viewProps.xml" ContentType="application/vnd.openxmlformats-officedocument.presentationml.viewProps+xml"/>
  <Override PartName="/ppt/slides/slide4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Default Extension="wdp" ContentType="image/vnd.ms-photo"/>
  <Override PartName="/ppt/slides/slide4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307" r:id="rId2"/>
    <p:sldId id="308" r:id="rId3"/>
    <p:sldId id="309" r:id="rId4"/>
    <p:sldId id="311" r:id="rId5"/>
    <p:sldId id="313" r:id="rId6"/>
    <p:sldId id="318" r:id="rId7"/>
    <p:sldId id="320" r:id="rId8"/>
    <p:sldId id="322" r:id="rId9"/>
    <p:sldId id="371" r:id="rId10"/>
    <p:sldId id="324" r:id="rId11"/>
    <p:sldId id="363" r:id="rId12"/>
    <p:sldId id="383" r:id="rId13"/>
    <p:sldId id="374" r:id="rId14"/>
    <p:sldId id="327" r:id="rId15"/>
    <p:sldId id="375" r:id="rId16"/>
    <p:sldId id="326" r:id="rId17"/>
    <p:sldId id="328" r:id="rId18"/>
    <p:sldId id="329" r:id="rId19"/>
    <p:sldId id="330" r:id="rId20"/>
    <p:sldId id="384" r:id="rId21"/>
    <p:sldId id="386" r:id="rId22"/>
    <p:sldId id="331" r:id="rId23"/>
    <p:sldId id="344" r:id="rId24"/>
    <p:sldId id="387" r:id="rId25"/>
    <p:sldId id="343" r:id="rId26"/>
    <p:sldId id="334" r:id="rId27"/>
    <p:sldId id="333" r:id="rId28"/>
    <p:sldId id="335" r:id="rId29"/>
    <p:sldId id="337" r:id="rId30"/>
    <p:sldId id="380" r:id="rId31"/>
    <p:sldId id="381" r:id="rId32"/>
    <p:sldId id="377" r:id="rId33"/>
    <p:sldId id="378" r:id="rId34"/>
    <p:sldId id="379" r:id="rId35"/>
    <p:sldId id="338" r:id="rId36"/>
    <p:sldId id="345" r:id="rId37"/>
    <p:sldId id="346" r:id="rId38"/>
    <p:sldId id="347" r:id="rId39"/>
    <p:sldId id="365" r:id="rId40"/>
    <p:sldId id="348" r:id="rId41"/>
    <p:sldId id="349" r:id="rId42"/>
    <p:sldId id="350" r:id="rId43"/>
    <p:sldId id="351" r:id="rId44"/>
    <p:sldId id="353" r:id="rId45"/>
    <p:sldId id="368" r:id="rId46"/>
    <p:sldId id="369" r:id="rId47"/>
    <p:sldId id="287" r:id="rId48"/>
    <p:sldId id="382" r:id="rId49"/>
    <p:sldId id="370" r:id="rId50"/>
    <p:sldId id="3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3300"/>
    <a:srgbClr val="6633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presProps" Target="presProps.xml"/><Relationship Id="rId56" Type="http://schemas.openxmlformats.org/officeDocument/2006/relationships/viewProps" Target="viewProps.xml"/><Relationship Id="rId57" Type="http://schemas.openxmlformats.org/officeDocument/2006/relationships/theme" Target="theme/theme1.xml"/><Relationship Id="rId58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BD1B55-049B-42D7-8AA3-18C3C20C4336}" type="datetimeFigureOut">
              <a:rPr lang="en-US" smtClean="0"/>
              <a:pPr/>
              <a:t>1/23/18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A1EBE-2AF2-4254-AC3F-2FEB5D0CC4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324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55527-9B63-4AEC-8D52-31FEBD65D890}" type="datetimeFigureOut">
              <a:rPr lang="en-US" smtClean="0"/>
              <a:pPr/>
              <a:t>1/23/18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87388-6114-4FC4-A839-2F2181B232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753401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F583F7-7D16-AE46-97B7-605414FECD42}" type="slidenum">
              <a:rPr lang="en-US"/>
              <a:pPr/>
              <a:t>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3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38E9C-B7A5-2C40-9679-2B03633F8580}" type="slidenum">
              <a:rPr lang="en-US"/>
              <a:pPr/>
              <a:t>4</a:t>
            </a:fld>
            <a:endParaRPr lang="en-US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75C57-0957-47CC-A9CC-809F2EC380BE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ESE 250 - Spring'13 DeHon, Kod &amp; Kadric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20" y="-48260"/>
            <a:ext cx="9151620" cy="1038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F950B-F33A-4B73-8777-E024CDA5DE5D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69539-19DC-4B30-B68D-C9110802E52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9287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87018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804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34143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846638"/>
          </a:xfrm>
        </p:spPr>
        <p:txBody>
          <a:bodyPr>
            <a:normAutofit/>
          </a:bodyPr>
          <a:lstStyle>
            <a:lvl1pPr>
              <a:defRPr sz="2800" b="1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715E-755C-488E-A7F0-4DC0E3A54954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534912"/>
            <a:ext cx="758952" cy="246888"/>
          </a:xfrm>
        </p:spPr>
        <p:txBody>
          <a:bodyPr/>
          <a:lstStyle>
            <a:lvl1pPr>
              <a:defRPr sz="1400" b="1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gradFill flip="none" rotWithShape="1">
            <a:gsLst>
              <a:gs pos="0">
                <a:srgbClr val="011B4E"/>
              </a:gs>
              <a:gs pos="50000">
                <a:srgbClr val="011F5B"/>
              </a:gs>
              <a:gs pos="100000">
                <a:srgbClr val="011F5B"/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07893" y="1264024"/>
            <a:ext cx="8231139" cy="55939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Courier New" pitchFamily="49" charset="0"/>
              <a:buChar char="o"/>
              <a:defRPr/>
            </a:lvl1pPr>
          </a:lstStyle>
          <a:p>
            <a:pPr lvl="0">
              <a:buSzPct val="75000"/>
              <a:buFont typeface="Courier New" pitchFamily="49" charset="0"/>
              <a:buChar char="o"/>
            </a:pPr>
            <a:r>
              <a:rPr lang="en-US" sz="2400" smtClean="0">
                <a:cs typeface="Arial" pitchFamily="34" charset="0"/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96564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6805E-1D09-481B-989B-DDCEB6817352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37E-C098-4C72-A5D9-081BF6BEAE62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39E6-083C-427E-BFC5-BAC7B8B12156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F2D5-EC41-4D26-B054-0AE76096061B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4174-8509-4CC6-B426-0967D399E45D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C048D-4375-401E-BA4B-1AF87E096186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97023-D04D-4867-BB4D-A390E03C071C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305A6B6-EAA9-41B8-90C2-42E5107B6818}" type="datetime1">
              <a:rPr lang="en-US" smtClean="0"/>
              <a:pPr/>
              <a:t>1/23/18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a-DK" smtClean="0"/>
              <a:t>ESE 250 - Spring'13 DeHon, Kod &amp; Kadric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sm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jpeg"/><Relationship Id="rId12" Type="http://schemas.openxmlformats.org/officeDocument/2006/relationships/image" Target="../media/image16.png"/><Relationship Id="rId13" Type="http://schemas.openxmlformats.org/officeDocument/2006/relationships/image" Target="../media/image17.gif"/><Relationship Id="rId1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9.wmf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jpeg"/><Relationship Id="rId10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jHS9JGkEOmA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hyperlink" Target="http://www.youtube.com/watch?v=jHS9JGkEOmA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4" Type="http://schemas.openxmlformats.org/officeDocument/2006/relationships/image" Target="../media/image8.gif"/><Relationship Id="rId5" Type="http://schemas.openxmlformats.org/officeDocument/2006/relationships/image" Target="../media/image10.png"/><Relationship Id="rId6" Type="http://schemas.openxmlformats.org/officeDocument/2006/relationships/image" Target="../media/image16.png"/><Relationship Id="rId7" Type="http://schemas.openxmlformats.org/officeDocument/2006/relationships/image" Target="../media/image17.gif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4" Type="http://schemas.openxmlformats.org/officeDocument/2006/relationships/image" Target="../media/image18.png"/><Relationship Id="rId5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Nyquist_rate" TargetMode="External"/><Relationship Id="rId4" Type="http://schemas.openxmlformats.org/officeDocument/2006/relationships/hyperlink" Target="http://en.wikipedia.org/wiki/Oversampling" TargetMode="External"/><Relationship Id="rId5" Type="http://schemas.openxmlformats.org/officeDocument/2006/relationships/hyperlink" Target="http://en.wikipedia.org/wiki/Sampling_rate" TargetMode="External"/><Relationship Id="rId6" Type="http://schemas.openxmlformats.org/officeDocument/2006/relationships/hyperlink" Target="http://en.wikipedia.org/wiki/Hearing_range" TargetMode="External"/><Relationship Id="rId7" Type="http://schemas.openxmlformats.org/officeDocument/2006/relationships/hyperlink" Target="http://electronics.howstuffworks.com/telephone6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Nyquist_frequenc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331" y="5943600"/>
            <a:ext cx="3658070" cy="531812"/>
          </a:xfrm>
        </p:spPr>
        <p:txBody>
          <a:bodyPr/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Based on slides ©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2009--2018 </a:t>
            </a:r>
          </a:p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DeHon and </a:t>
            </a:r>
            <a:r>
              <a:rPr lang="en-US" sz="1400" b="1" dirty="0" err="1" smtClean="0">
                <a:solidFill>
                  <a:schemeClr val="tx1"/>
                </a:solidFill>
                <a:latin typeface="+mj-lt"/>
              </a:rPr>
              <a:t>Koditschek</a:t>
            </a:r>
            <a:endParaRPr lang="en-US" sz="1400" b="1" dirty="0" smtClean="0">
              <a:solidFill>
                <a:schemeClr val="tx1"/>
              </a:solidFill>
              <a:latin typeface="+mj-lt"/>
            </a:endParaRPr>
          </a:p>
          <a:p>
            <a:pPr algn="r"/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Additional Material </a:t>
            </a:r>
            <a:r>
              <a:rPr lang="en-US" sz="1400" b="1" dirty="0">
                <a:solidFill>
                  <a:schemeClr val="tx1"/>
                </a:solidFill>
                <a:latin typeface="+mj-lt"/>
              </a:rPr>
              <a:t>© </a:t>
            </a:r>
            <a:r>
              <a:rPr lang="en-US" sz="1400" b="1" dirty="0" smtClean="0">
                <a:solidFill>
                  <a:schemeClr val="tx1"/>
                </a:solidFill>
                <a:latin typeface="+mj-lt"/>
              </a:rPr>
              <a:t>2014 Farmer</a:t>
            </a:r>
            <a:endParaRPr lang="en-US" sz="14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5C20A-B789-3C45-8C0A-FDB5AD81E208}" type="slidenum">
              <a:rPr lang="en-US"/>
              <a:pPr/>
              <a:t>1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81000" y="5410200"/>
            <a:ext cx="8458200" cy="122237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sm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/>
              <a:t>ESE 150 – </a:t>
            </a:r>
            <a:br>
              <a:rPr lang="en-US" sz="3200" b="1" dirty="0" smtClean="0"/>
            </a:br>
            <a:r>
              <a:rPr lang="en-US" sz="3200" b="1" dirty="0" smtClean="0"/>
              <a:t>Digital Audio Basics</a:t>
            </a:r>
            <a:endParaRPr lang="en-US" sz="3200" b="1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81000" y="4419600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000" smtClean="0"/>
              <a:t>Lecture #2 </a:t>
            </a:r>
            <a:r>
              <a:rPr lang="en-US" sz="2000" dirty="0" smtClean="0"/>
              <a:t>– Nyquist-Shannon Sampling Theorem</a:t>
            </a:r>
            <a:endParaRPr lang="en-US" sz="2000" dirty="0"/>
          </a:p>
        </p:txBody>
      </p:sp>
      <p:pic>
        <p:nvPicPr>
          <p:cNvPr id="177156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817" y="2697162"/>
            <a:ext cx="290618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8" name="Picture 6" descr="http://cdn6.igeeksblog.com/wp-content/uploads/Bose-SoundDock-Series-III-Best-iPhone-5-Speaker-Docks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15772"/>
          <a:stretch/>
        </p:blipFill>
        <p:spPr bwMode="auto">
          <a:xfrm>
            <a:off x="0" y="2143125"/>
            <a:ext cx="3419475" cy="288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4" name="Picture 2" descr="http://www.sageaudio.com/blog/wp-content/uploads/2012/09/audio-mastering-digital-quality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0" y="114935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816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increasing 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6862" y="1554162"/>
            <a:ext cx="4794738" cy="4846638"/>
          </a:xfrm>
        </p:spPr>
        <p:txBody>
          <a:bodyPr/>
          <a:lstStyle/>
          <a:p>
            <a:r>
              <a:rPr lang="en-US" dirty="0" smtClean="0"/>
              <a:t>Dividing dependent variable up into more levels</a:t>
            </a:r>
          </a:p>
          <a:p>
            <a:pPr lvl="1"/>
            <a:r>
              <a:rPr lang="en-US" dirty="0" smtClean="0"/>
              <a:t>Increasing resolution at each sample</a:t>
            </a:r>
          </a:p>
          <a:p>
            <a:pPr lvl="1"/>
            <a:r>
              <a:rPr lang="en-US" dirty="0" smtClean="0"/>
              <a:t>Doesn’t change the # of samples itself!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9090" name="Picture 2" descr="code/signal_quantiza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869" y="1535723"/>
            <a:ext cx="3338945" cy="4781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9710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increasing Sampling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Increasing how often we take samples also helps</a:t>
            </a:r>
          </a:p>
          <a:p>
            <a:pPr lvl="1"/>
            <a:r>
              <a:rPr lang="en-US" dirty="0" smtClean="0"/>
              <a:t>Much like quantization…</a:t>
            </a:r>
          </a:p>
          <a:p>
            <a:pPr lvl="2"/>
            <a:r>
              <a:rPr lang="en-US" sz="1800" dirty="0" smtClean="0"/>
              <a:t>1 bit was too few, 16 bits was more than enough</a:t>
            </a:r>
          </a:p>
          <a:p>
            <a:pPr lvl="2"/>
            <a:r>
              <a:rPr lang="en-US" sz="1800" dirty="0" smtClean="0"/>
              <a:t>Is there a sweet spot for the sampling</a:t>
            </a:r>
            <a:r>
              <a:rPr lang="en-US" sz="1800" dirty="0"/>
              <a:t> </a:t>
            </a:r>
            <a:r>
              <a:rPr lang="en-US" sz="1800" dirty="0" smtClean="0"/>
              <a:t>rate?</a:t>
            </a:r>
            <a:endParaRPr lang="en-US" sz="1800" dirty="0"/>
          </a:p>
          <a:p>
            <a:pPr lvl="2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01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Both (Quantization, Sampling) </a:t>
            </a:r>
            <a:br>
              <a:rPr lang="en-US" dirty="0" smtClean="0"/>
            </a:br>
            <a:r>
              <a:rPr lang="en-US" dirty="0" smtClean="0"/>
              <a:t>impact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How many bytes for 3 minute song sampled at 8b precision and 1000 samples/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at 2000 samples/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r>
              <a:rPr lang="en-US" dirty="0" smtClean="0">
                <a:solidFill>
                  <a:srgbClr val="FF6600"/>
                </a:solidFill>
              </a:rPr>
              <a:t>16b precision at 2000 samples/</a:t>
            </a:r>
            <a:r>
              <a:rPr lang="en-US" dirty="0" err="1" smtClean="0">
                <a:solidFill>
                  <a:srgbClr val="FF6600"/>
                </a:solidFill>
              </a:rPr>
              <a:t>s</a:t>
            </a:r>
            <a:r>
              <a:rPr lang="en-US" dirty="0" smtClean="0">
                <a:solidFill>
                  <a:srgbClr val="FF6600"/>
                </a:solidFill>
              </a:rPr>
              <a:t>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sampling rate should we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Good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proper sampling:</a:t>
            </a:r>
          </a:p>
          <a:p>
            <a:pPr lvl="1"/>
            <a:r>
              <a:rPr lang="en-US" sz="2000" dirty="0" smtClean="0"/>
              <a:t>Let’s say you’ve sampled an analog signal…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If you can exactly reconstruct the analog signal</a:t>
            </a:r>
            <a:r>
              <a:rPr lang="en-US" sz="2000" dirty="0"/>
              <a:t> </a:t>
            </a:r>
            <a:r>
              <a:rPr lang="en-US" sz="2000" dirty="0" smtClean="0"/>
              <a:t>from the samples</a:t>
            </a:r>
          </a:p>
          <a:p>
            <a:pPr lvl="2"/>
            <a:r>
              <a:rPr lang="en-US" sz="1600" dirty="0" smtClean="0"/>
              <a:t>You have done the sampling properly!</a:t>
            </a:r>
          </a:p>
          <a:p>
            <a:pPr lvl="1"/>
            <a:r>
              <a:rPr lang="en-US" sz="2000" dirty="0" smtClean="0"/>
              <a:t>Essentially: if you can reverse the process…</a:t>
            </a:r>
          </a:p>
          <a:p>
            <a:pPr lvl="2"/>
            <a:r>
              <a:rPr lang="en-US" sz="1600" dirty="0" smtClean="0"/>
              <a:t>You’ve capture enough information about the signal</a:t>
            </a:r>
          </a:p>
          <a:p>
            <a:endParaRPr lang="en-US" dirty="0" smtClean="0"/>
          </a:p>
          <a:p>
            <a:r>
              <a:rPr lang="en-US" dirty="0" smtClean="0"/>
              <a:t>Can we formalize this a bit more?</a:t>
            </a:r>
          </a:p>
          <a:p>
            <a:pPr lvl="1"/>
            <a:r>
              <a:rPr lang="en-US" dirty="0" smtClean="0"/>
              <a:t>Yes, next few slides will try….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0790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Identify frequencies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Samples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What’s indistinguishable at various sample rates?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– What is the minimum?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60277"/>
            <a:ext cx="8686800" cy="1840523"/>
          </a:xfrm>
        </p:spPr>
        <p:txBody>
          <a:bodyPr>
            <a:normAutofit/>
          </a:bodyPr>
          <a:lstStyle/>
          <a:p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1966" y="1541176"/>
            <a:ext cx="5735270" cy="401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3231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– What is the minimum?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36831"/>
            <a:ext cx="8686800" cy="18405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much do we need to capture to reconstruct it?</a:t>
            </a:r>
          </a:p>
          <a:p>
            <a:pPr lvl="1"/>
            <a:r>
              <a:rPr lang="en-US" sz="2000" dirty="0" smtClean="0"/>
              <a:t>If we sample at </a:t>
            </a:r>
            <a:r>
              <a:rPr lang="en-US" sz="2000" dirty="0" smtClean="0"/>
              <a:t>200 </a:t>
            </a:r>
            <a:r>
              <a:rPr lang="en-US" sz="2000" dirty="0" smtClean="0"/>
              <a:t>Hz,</a:t>
            </a:r>
            <a:r>
              <a:rPr lang="en-US" sz="2000" dirty="0" smtClean="0"/>
              <a:t> capture </a:t>
            </a:r>
            <a:r>
              <a:rPr lang="en-US" sz="2000" dirty="0" smtClean="0"/>
              <a:t>peaks &amp; troughs of signal</a:t>
            </a:r>
          </a:p>
          <a:p>
            <a:pPr lvl="1"/>
            <a:r>
              <a:rPr lang="en-US" sz="2000" dirty="0" smtClean="0"/>
              <a:t>Sample rate: 2 x frequency = </a:t>
            </a:r>
            <a:r>
              <a:rPr lang="en-US" sz="2000" dirty="0" smtClean="0"/>
              <a:t>200 </a:t>
            </a:r>
            <a:r>
              <a:rPr lang="en-US" sz="2000" dirty="0" smtClean="0"/>
              <a:t>Hz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905" y="1280687"/>
            <a:ext cx="4547250" cy="318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269902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– What is the minimum?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60277"/>
            <a:ext cx="8921262" cy="184052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How much do we need to capture to reconstruct it?</a:t>
            </a:r>
          </a:p>
          <a:p>
            <a:pPr lvl="1"/>
            <a:r>
              <a:rPr lang="en-US" sz="2000" dirty="0" smtClean="0"/>
              <a:t>If we sample at 3 x frequency or </a:t>
            </a:r>
            <a:r>
              <a:rPr lang="en-US" sz="2000" dirty="0" smtClean="0"/>
              <a:t>300 </a:t>
            </a:r>
            <a:r>
              <a:rPr lang="en-US" sz="2000" dirty="0" smtClean="0"/>
              <a:t>Hz</a:t>
            </a:r>
          </a:p>
          <a:p>
            <a:pPr lvl="2"/>
            <a:r>
              <a:rPr lang="en-US" sz="1800" dirty="0" smtClean="0"/>
              <a:t>more than enough samples to capture it!</a:t>
            </a:r>
          </a:p>
          <a:p>
            <a:pPr lvl="1"/>
            <a:r>
              <a:rPr lang="en-US" sz="2000" dirty="0" smtClean="0"/>
              <a:t>We are actually wasting space!</a:t>
            </a:r>
          </a:p>
          <a:p>
            <a:pPr lvl="1"/>
            <a:r>
              <a:rPr lang="en-US" sz="2000" dirty="0" smtClean="0"/>
              <a:t>…more samples…more bits per sample…more storage required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5772" y="1326444"/>
            <a:ext cx="4453671" cy="311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691664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– What is the minimum?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60277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Could we go lower?</a:t>
            </a:r>
          </a:p>
          <a:p>
            <a:pPr lvl="1"/>
            <a:r>
              <a:rPr lang="en-US" sz="2000" dirty="0" smtClean="0"/>
              <a:t>If we sample at rate 1.5 x frequency or </a:t>
            </a:r>
            <a:r>
              <a:rPr lang="en-US" sz="2000" dirty="0" smtClean="0"/>
              <a:t>1</a:t>
            </a:r>
            <a:r>
              <a:rPr lang="en-US" sz="2000" dirty="0" smtClean="0"/>
              <a:t>50</a:t>
            </a:r>
            <a:r>
              <a:rPr lang="en-US" sz="2000" dirty="0" smtClean="0"/>
              <a:t> </a:t>
            </a:r>
            <a:r>
              <a:rPr lang="en-US" sz="2000" dirty="0" smtClean="0"/>
              <a:t>Hz</a:t>
            </a:r>
          </a:p>
          <a:p>
            <a:pPr lvl="2"/>
            <a:r>
              <a:rPr lang="en-US" sz="1600" dirty="0" smtClean="0"/>
              <a:t>We aren’t capturing all peaks/troughs of signal</a:t>
            </a:r>
          </a:p>
          <a:p>
            <a:pPr lvl="1"/>
            <a:r>
              <a:rPr lang="en-US" sz="2000" dirty="0" smtClean="0"/>
              <a:t>Yes, we lose information</a:t>
            </a:r>
          </a:p>
          <a:p>
            <a:pPr lvl="2"/>
            <a:r>
              <a:rPr lang="en-US" sz="1600" b="1" dirty="0" smtClean="0">
                <a:solidFill>
                  <a:srgbClr val="FF0000"/>
                </a:solidFill>
              </a:rPr>
              <a:t>but it gets worse!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892" y="1119674"/>
            <a:ext cx="5079826" cy="35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122868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Lecture Topics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64157"/>
            <a:ext cx="8686800" cy="4846638"/>
          </a:xfrm>
        </p:spPr>
        <p:txBody>
          <a:bodyPr>
            <a:noAutofit/>
          </a:bodyPr>
          <a:lstStyle/>
          <a:p>
            <a:r>
              <a:rPr lang="en-US" sz="2400" dirty="0"/>
              <a:t>Where are we on course map?</a:t>
            </a:r>
            <a:endParaRPr lang="en-US" sz="2000" dirty="0"/>
          </a:p>
          <a:p>
            <a:r>
              <a:rPr lang="en-US" sz="2400" dirty="0"/>
              <a:t>What we did in lab last week</a:t>
            </a:r>
          </a:p>
          <a:p>
            <a:pPr lvl="1"/>
            <a:r>
              <a:rPr lang="en-US" sz="2000" dirty="0"/>
              <a:t>How it relates to this week</a:t>
            </a:r>
          </a:p>
          <a:p>
            <a:r>
              <a:rPr lang="en-US" sz="2400" dirty="0" smtClean="0"/>
              <a:t>Sampling/Quantization Review</a:t>
            </a:r>
            <a:endParaRPr lang="en-US" sz="2400" b="1" dirty="0" smtClean="0"/>
          </a:p>
          <a:p>
            <a:r>
              <a:rPr lang="en-US" sz="2400" b="1" dirty="0" smtClean="0"/>
              <a:t>Nyquist Shannon Sampling Rate</a:t>
            </a:r>
            <a:endParaRPr lang="en-US" sz="2400" dirty="0" smtClean="0"/>
          </a:p>
          <a:p>
            <a:r>
              <a:rPr lang="en-US" sz="2400" dirty="0" smtClean="0"/>
              <a:t>Next Lab</a:t>
            </a:r>
          </a:p>
          <a:p>
            <a:r>
              <a:rPr lang="en-US" sz="2400" dirty="0" smtClean="0"/>
              <a:t>References</a:t>
            </a:r>
          </a:p>
          <a:p>
            <a:pPr lvl="1"/>
            <a:endParaRPr lang="en-US" sz="2000" b="1" dirty="0" smtClean="0"/>
          </a:p>
          <a:p>
            <a:pPr lvl="1"/>
            <a:endParaRPr lang="en-US" sz="2000" b="1" dirty="0" smtClean="0"/>
          </a:p>
          <a:p>
            <a:pPr lvl="1"/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Hz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942948"/>
            <a:ext cx="8686800" cy="1457851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What happened here?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872"/>
            <a:ext cx="8914038" cy="312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200 Hz Sample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43349"/>
            <a:ext cx="8686800" cy="115745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Cannot let signal “wiggle” around between samples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Sample too infrequently, can miss signal behavior</a:t>
            </a: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3872"/>
            <a:ext cx="8914038" cy="31248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– What is the minimum?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60277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Canno</a:t>
            </a:r>
            <a:r>
              <a:rPr lang="en-US" sz="2400" dirty="0" smtClean="0"/>
              <a:t>t sample lower without reconstruction error</a:t>
            </a:r>
            <a:endParaRPr lang="en-US" sz="2400" dirty="0" smtClean="0"/>
          </a:p>
          <a:p>
            <a:pPr lvl="1"/>
            <a:r>
              <a:rPr lang="en-US" sz="2000" dirty="0" smtClean="0"/>
              <a:t>We not only lose information…</a:t>
            </a:r>
          </a:p>
          <a:p>
            <a:pPr lvl="2"/>
            <a:r>
              <a:rPr lang="en-US" sz="1600" dirty="0" smtClean="0"/>
              <a:t>…but when we ‘reconstruct’ the signal from the samples alone…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We will reconstruct at a lower frequency!</a:t>
            </a:r>
          </a:p>
          <a:p>
            <a:pPr lvl="2"/>
            <a:r>
              <a:rPr lang="en-US" sz="1600" dirty="0" smtClean="0">
                <a:solidFill>
                  <a:schemeClr val="tx1"/>
                </a:solidFill>
              </a:rPr>
              <a:t>This phenomenon is called: </a:t>
            </a:r>
            <a:r>
              <a:rPr lang="en-US" sz="1600" dirty="0" smtClean="0">
                <a:solidFill>
                  <a:srgbClr val="FF0000"/>
                </a:solidFill>
              </a:rPr>
              <a:t>aliasing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374" y="1358553"/>
            <a:ext cx="6175242" cy="31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245" y="1331885"/>
            <a:ext cx="6308428" cy="315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237943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Sampling – What is the minimum?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4560277"/>
            <a:ext cx="8921262" cy="18405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frequency does aliasing occur?</a:t>
            </a:r>
          </a:p>
          <a:p>
            <a:pPr lvl="1"/>
            <a:r>
              <a:rPr lang="en-US" sz="2000" dirty="0" smtClean="0"/>
              <a:t>Original Signal’s Frequency: </a:t>
            </a:r>
            <a:r>
              <a:rPr lang="en-US" sz="2000" dirty="0" smtClean="0">
                <a:solidFill>
                  <a:srgbClr val="FF0000"/>
                </a:solidFill>
              </a:rPr>
              <a:t>1 Hz</a:t>
            </a:r>
          </a:p>
          <a:p>
            <a:pPr lvl="2"/>
            <a:r>
              <a:rPr lang="en-US" sz="1600" dirty="0" smtClean="0"/>
              <a:t>Sampling Rate: </a:t>
            </a:r>
            <a:r>
              <a:rPr lang="en-US" sz="1600" b="1" dirty="0" smtClean="0">
                <a:solidFill>
                  <a:srgbClr val="00B050"/>
                </a:solidFill>
              </a:rPr>
              <a:t>1.5 Hz</a:t>
            </a:r>
          </a:p>
          <a:p>
            <a:pPr lvl="1"/>
            <a:r>
              <a:rPr lang="en-US" sz="2000" dirty="0" smtClean="0"/>
              <a:t>Aliasing occurs at: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00B050"/>
                </a:solidFill>
              </a:rPr>
              <a:t>1.5 Hz</a:t>
            </a:r>
            <a:r>
              <a:rPr lang="en-US" sz="2000" dirty="0" smtClean="0"/>
              <a:t> </a:t>
            </a:r>
            <a:r>
              <a:rPr lang="en-US" sz="2000" dirty="0" smtClean="0"/>
              <a:t>–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1 </a:t>
            </a:r>
            <a:r>
              <a:rPr lang="en-US" sz="2000" dirty="0" smtClean="0">
                <a:solidFill>
                  <a:srgbClr val="FF0000"/>
                </a:solidFill>
              </a:rPr>
              <a:t>Hz </a:t>
            </a:r>
            <a:r>
              <a:rPr lang="en-US" sz="2000" dirty="0" smtClean="0"/>
              <a:t>= </a:t>
            </a:r>
            <a:r>
              <a:rPr lang="en-US" sz="2000" dirty="0" smtClean="0">
                <a:solidFill>
                  <a:srgbClr val="00B0F0"/>
                </a:solidFill>
              </a:rPr>
              <a:t>0.5 Hz</a:t>
            </a:r>
          </a:p>
          <a:p>
            <a:pPr lvl="2"/>
            <a:r>
              <a:rPr lang="en-US" sz="1600" dirty="0" smtClean="0"/>
              <a:t>Also referred to as “Folding” – signal has “folds over” as if it were lower frequency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0374" y="1358553"/>
            <a:ext cx="6175242" cy="313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2245" y="1331885"/>
            <a:ext cx="6308428" cy="315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3481754" y="1770185"/>
            <a:ext cx="386861" cy="328246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856892" y="153572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Original Signal: 1 Hz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288323" y="3552093"/>
            <a:ext cx="375138" cy="278448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63461" y="3645875"/>
            <a:ext cx="336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Aliased (Folded) Signal: 0.5 Hz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40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Preclass</a:t>
            </a:r>
            <a:r>
              <a:rPr lang="en-US" dirty="0" smtClean="0"/>
              <a:t> 3 – 500Hz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270658"/>
            <a:ext cx="8686800" cy="11301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Properly sampled?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What did we get?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5550" y="1193800"/>
            <a:ext cx="5943537" cy="3969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4393" b="20801"/>
          <a:stretch/>
        </p:blipFill>
        <p:spPr bwMode="auto">
          <a:xfrm>
            <a:off x="1629508" y="1500554"/>
            <a:ext cx="5380892" cy="254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4548555"/>
            <a:ext cx="8686800" cy="1946030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Another example/effect of aliasing</a:t>
            </a:r>
          </a:p>
          <a:p>
            <a:pPr lvl="1"/>
            <a:r>
              <a:rPr lang="en-US" sz="2000" dirty="0" smtClean="0"/>
              <a:t>The dots represent the samples, we can see an inverse sine-wave</a:t>
            </a:r>
          </a:p>
          <a:p>
            <a:pPr lvl="1"/>
            <a:r>
              <a:rPr lang="en-US" sz="2000" dirty="0" smtClean="0"/>
              <a:t>Not only has the frequency of the original signal changed…</a:t>
            </a:r>
          </a:p>
          <a:p>
            <a:pPr lvl="2"/>
            <a:r>
              <a:rPr lang="en-US" sz="1600" dirty="0" smtClean="0"/>
              <a:t>But phase of the signal has changed too!</a:t>
            </a:r>
          </a:p>
          <a:p>
            <a:pPr lvl="2"/>
            <a:r>
              <a:rPr lang="en-US" sz="1600" dirty="0" smtClean="0"/>
              <a:t>Original signal: sine wave + 0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phase</a:t>
            </a:r>
          </a:p>
          <a:p>
            <a:pPr lvl="2"/>
            <a:r>
              <a:rPr lang="en-US" sz="1600" dirty="0" smtClean="0"/>
              <a:t>Aliased signal: sine wave w/different frequency + 180</a:t>
            </a:r>
            <a:r>
              <a:rPr lang="en-US" sz="1600" baseline="30000" dirty="0" smtClean="0"/>
              <a:t>o</a:t>
            </a:r>
            <a:r>
              <a:rPr lang="en-US" sz="1600" dirty="0" smtClean="0"/>
              <a:t> phase shift!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50984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– What is the minimum?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997568"/>
            <a:ext cx="8686800" cy="24032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Harry Nyquist </a:t>
            </a:r>
          </a:p>
          <a:p>
            <a:pPr lvl="1"/>
            <a:r>
              <a:rPr lang="en-US" dirty="0" smtClean="0"/>
              <a:t>Electronic Engineer for AT&amp;T from 1917 to 1954</a:t>
            </a:r>
          </a:p>
          <a:p>
            <a:pPr lvl="1"/>
            <a:r>
              <a:rPr lang="en-US" dirty="0" smtClean="0"/>
              <a:t>Published paper in 1928 defining the: Sampling Theorem</a:t>
            </a:r>
          </a:p>
          <a:p>
            <a:pPr lvl="2"/>
            <a:r>
              <a:rPr lang="en-US" b="1" dirty="0" smtClean="0"/>
              <a:t>Nyquist Sampling Rate</a:t>
            </a:r>
            <a:r>
              <a:rPr lang="en-US" dirty="0" smtClean="0"/>
              <a:t> = 2 x frequency of signal</a:t>
            </a:r>
          </a:p>
          <a:p>
            <a:pPr lvl="3"/>
            <a:r>
              <a:rPr lang="en-US" dirty="0" smtClean="0"/>
              <a:t>Anything less: </a:t>
            </a:r>
            <a:r>
              <a:rPr lang="en-US" i="1" dirty="0" smtClean="0"/>
              <a:t>under-sampling</a:t>
            </a:r>
            <a:r>
              <a:rPr lang="en-US" dirty="0" smtClean="0"/>
              <a:t> – leads to aliasing</a:t>
            </a:r>
          </a:p>
          <a:p>
            <a:pPr lvl="3"/>
            <a:r>
              <a:rPr lang="en-US" dirty="0" smtClean="0"/>
              <a:t>Anything more: </a:t>
            </a:r>
            <a:r>
              <a:rPr lang="en-US" i="1" dirty="0" smtClean="0"/>
              <a:t>over-sampling</a:t>
            </a:r>
            <a:r>
              <a:rPr lang="en-US" dirty="0" smtClean="0"/>
              <a:t> – waste of space?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0114" name="Picture 2" descr="File:Harry Nyqu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6652" y="1312985"/>
            <a:ext cx="23336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86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Multirate</a:t>
            </a:r>
            <a:r>
              <a:rPr lang="en-US" dirty="0" smtClean="0"/>
              <a:t> Signals?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665785"/>
            <a:ext cx="8686800" cy="1770183"/>
          </a:xfrm>
        </p:spPr>
        <p:txBody>
          <a:bodyPr>
            <a:noAutofit/>
          </a:bodyPr>
          <a:lstStyle/>
          <a:p>
            <a:r>
              <a:rPr lang="en-US" sz="2400" dirty="0" smtClean="0"/>
              <a:t>Fourier’s Theorem (week</a:t>
            </a:r>
            <a:r>
              <a:rPr lang="en-US" sz="2400" dirty="0" smtClean="0"/>
              <a:t> 4 </a:t>
            </a:r>
            <a:r>
              <a:rPr lang="en-US" sz="2400" dirty="0" smtClean="0"/>
              <a:t>preview!): </a:t>
            </a:r>
          </a:p>
          <a:p>
            <a:pPr lvl="1"/>
            <a:r>
              <a:rPr lang="en-US" sz="2000" dirty="0" smtClean="0"/>
              <a:t>We can decompose continuous signal in terms of a </a:t>
            </a:r>
            <a:r>
              <a:rPr lang="en-US" sz="2000" u="sng" dirty="0" smtClean="0"/>
              <a:t>sum of </a:t>
            </a:r>
            <a:r>
              <a:rPr lang="en-US" sz="2000" u="sng" dirty="0" err="1" smtClean="0"/>
              <a:t>sines</a:t>
            </a:r>
            <a:r>
              <a:rPr lang="en-US" sz="2000" dirty="0" smtClean="0"/>
              <a:t> and </a:t>
            </a:r>
            <a:r>
              <a:rPr lang="en-US" sz="2000" u="sng" dirty="0" smtClean="0"/>
              <a:t>cosines</a:t>
            </a:r>
            <a:r>
              <a:rPr lang="en-US" sz="2000" dirty="0" smtClean="0"/>
              <a:t> at different frequencies</a:t>
            </a:r>
          </a:p>
          <a:p>
            <a:pPr lvl="1"/>
            <a:r>
              <a:rPr lang="en-US" sz="2000" dirty="0" smtClean="0"/>
              <a:t>This waveform: sum of sine waves at 1 Hz, 2 Hz, 3 Hz</a:t>
            </a:r>
          </a:p>
          <a:p>
            <a:pPr lvl="2"/>
            <a:r>
              <a:rPr lang="en-US" sz="1800" dirty="0" smtClean="0">
                <a:solidFill>
                  <a:srgbClr val="FF6600"/>
                </a:solidFill>
              </a:rPr>
              <a:t>What’s the Nyquist Sampling Rate then?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0950" y="1503729"/>
            <a:ext cx="63373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6623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</a:t>
            </a:r>
            <a:r>
              <a:rPr lang="en-US" dirty="0" err="1" smtClean="0"/>
              <a:t>Multirate</a:t>
            </a:r>
            <a:r>
              <a:rPr lang="en-US" dirty="0" smtClean="0"/>
              <a:t> Signals?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1621" y="1548914"/>
            <a:ext cx="6198529" cy="316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700955"/>
            <a:ext cx="8686800" cy="1770183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Fourier’s Theorem &amp; Nyquist Rate: </a:t>
            </a:r>
          </a:p>
          <a:p>
            <a:pPr lvl="1"/>
            <a:r>
              <a:rPr lang="en-US" sz="2000" dirty="0" smtClean="0"/>
              <a:t>Highest component’s frequency: 3 Hz</a:t>
            </a:r>
          </a:p>
          <a:p>
            <a:pPr lvl="1"/>
            <a:r>
              <a:rPr lang="en-US" sz="2000" dirty="0" smtClean="0"/>
              <a:t>What is Nyquist Sampling Rate?  </a:t>
            </a:r>
          </a:p>
          <a:p>
            <a:pPr lvl="2"/>
            <a:r>
              <a:rPr lang="en-US" sz="1800" dirty="0" smtClean="0">
                <a:solidFill>
                  <a:srgbClr val="FF0000"/>
                </a:solidFill>
              </a:rPr>
              <a:t>2 x highest frequency contained in the signal = 6 Hz</a:t>
            </a:r>
          </a:p>
          <a:p>
            <a:pPr lvl="2"/>
            <a:r>
              <a:rPr lang="en-US" sz="1800" dirty="0" smtClean="0"/>
              <a:t>Sampling at this rate: avoids aliasing problem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896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Nyquist Rate vs 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8932985" cy="4846638"/>
          </a:xfrm>
        </p:spPr>
        <p:txBody>
          <a:bodyPr/>
          <a:lstStyle/>
          <a:p>
            <a:r>
              <a:rPr lang="en-US" dirty="0" smtClean="0"/>
              <a:t>Nyquist Sampling Rate: </a:t>
            </a:r>
          </a:p>
          <a:p>
            <a:pPr lvl="1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smtClean="0"/>
              <a:t>s </a:t>
            </a:r>
            <a:r>
              <a:rPr lang="en-US" dirty="0" smtClean="0"/>
              <a:t> =  2 x highest frequency component of signal</a:t>
            </a:r>
          </a:p>
          <a:p>
            <a:pPr lvl="2"/>
            <a:r>
              <a:rPr lang="en-US" dirty="0" smtClean="0"/>
              <a:t>Minimum sampling rate that satisfies: Nyquist Sampling Criterion for a given signal or family of signals</a:t>
            </a:r>
          </a:p>
          <a:p>
            <a:pPr lvl="2"/>
            <a:r>
              <a:rPr lang="en-US" dirty="0"/>
              <a:t>Minimum sampling rate that </a:t>
            </a:r>
            <a:r>
              <a:rPr lang="en-US" dirty="0" smtClean="0"/>
              <a:t>avoids aliasing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Property of a continuous-time signal</a:t>
            </a:r>
          </a:p>
          <a:p>
            <a:r>
              <a:rPr lang="en-US" dirty="0" smtClean="0"/>
              <a:t>Nyquist Frequency:</a:t>
            </a:r>
          </a:p>
          <a:p>
            <a:pPr lvl="1"/>
            <a:r>
              <a:rPr lang="en-US" dirty="0" smtClean="0"/>
              <a:t>½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/>
              <a:t>s</a:t>
            </a:r>
            <a:r>
              <a:rPr lang="en-US" dirty="0"/>
              <a:t> </a:t>
            </a:r>
            <a:r>
              <a:rPr lang="en-US" dirty="0" smtClean="0"/>
              <a:t>= ½ sampling rate</a:t>
            </a:r>
          </a:p>
          <a:p>
            <a:pPr lvl="2"/>
            <a:r>
              <a:rPr lang="en-US" dirty="0" smtClean="0"/>
              <a:t>Highest frequency that can be recovered from samples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Property of a discrete-time signal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1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Map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3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4876800" y="1423343"/>
            <a:ext cx="1611775" cy="137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8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34834"/>
          <a:stretch/>
        </p:blipFill>
        <p:spPr bwMode="auto">
          <a:xfrm>
            <a:off x="3844810" y="3337682"/>
            <a:ext cx="965911" cy="69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5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0125" y="3338250"/>
            <a:ext cx="1209675" cy="757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68" name="Picture 1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9729" y="934450"/>
            <a:ext cx="1433294" cy="121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7170" name="Picture 18" descr="http://www.mushroomsys.com/websiteContent/graphics/DAP/cloudcomputing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21209" y="3400480"/>
            <a:ext cx="1944532" cy="155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73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9787514">
            <a:off x="7619625" y="2771955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7561429" y="2362200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6735" y="528935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82658" y="3331356"/>
            <a:ext cx="755671" cy="817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3520" y="5017575"/>
            <a:ext cx="853773" cy="1447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EULA</a:t>
            </a:r>
          </a:p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----------------</a:t>
            </a:r>
            <a:r>
              <a:rPr lang="en-US" sz="1800" b="1" i="1" dirty="0" smtClean="0">
                <a:solidFill>
                  <a:schemeClr val="tx1"/>
                </a:solidFill>
              </a:rPr>
              <a:t>click</a:t>
            </a:r>
          </a:p>
          <a:p>
            <a:pPr algn="ctr"/>
            <a:r>
              <a:rPr lang="en-US" sz="1800" b="1" i="1" dirty="0" smtClean="0">
                <a:solidFill>
                  <a:schemeClr val="tx1"/>
                </a:solidFill>
              </a:rPr>
              <a:t>OK</a:t>
            </a:r>
            <a:endParaRPr lang="en-US" sz="1800" b="1" i="1" dirty="0">
              <a:solidFill>
                <a:schemeClr val="tx1"/>
              </a:solidFill>
            </a:endParaRPr>
          </a:p>
        </p:txBody>
      </p:sp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13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pic>
        <p:nvPicPr>
          <p:cNvPr id="39" name="Picture 5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EAEAEA"/>
              </a:clrFrom>
              <a:clrTo>
                <a:srgbClr val="EAEAEA">
                  <a:alpha val="0"/>
                </a:srgbClr>
              </a:clrTo>
            </a:clrChange>
          </a:blip>
          <a:srcRect l="32523" t="50000" r="25121" b="10610"/>
          <a:stretch/>
        </p:blipFill>
        <p:spPr bwMode="auto">
          <a:xfrm>
            <a:off x="5041903" y="4981248"/>
            <a:ext cx="1281567" cy="1094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21" descr="http://www.urmc.rochester.edu/libraries/miner/images/IPADwireless-network-symbol.jpg"/>
          <p:cNvPicPr>
            <a:picLocks noChangeAspect="1" noChangeArrowheads="1"/>
          </p:cNvPicPr>
          <p:nvPr/>
        </p:nvPicPr>
        <p:blipFill rotWithShape="1"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8124" t="12495" r="8970" b="16065"/>
          <a:stretch/>
        </p:blipFill>
        <p:spPr bwMode="auto">
          <a:xfrm rot="2936238">
            <a:off x="6894380" y="4661437"/>
            <a:ext cx="980404" cy="74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6400800" y="5375943"/>
            <a:ext cx="762000" cy="365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NIC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 flipV="1">
            <a:off x="6400800" y="2770674"/>
            <a:ext cx="437529" cy="565416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2033" name="Straight Arrow Connector 172032"/>
          <p:cNvCxnSpPr>
            <a:stCxn id="10" idx="3"/>
          </p:cNvCxnSpPr>
          <p:nvPr/>
        </p:nvCxnSpPr>
        <p:spPr>
          <a:xfrm flipV="1">
            <a:off x="6488575" y="1905000"/>
            <a:ext cx="293225" cy="2064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10" idx="3"/>
            <a:endCxn id="30" idx="1"/>
          </p:cNvCxnSpPr>
          <p:nvPr/>
        </p:nvCxnSpPr>
        <p:spPr>
          <a:xfrm>
            <a:off x="6488575" y="2111497"/>
            <a:ext cx="1072854" cy="433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37" name="Rectangle 172036"/>
          <p:cNvSpPr/>
          <p:nvPr/>
        </p:nvSpPr>
        <p:spPr>
          <a:xfrm>
            <a:off x="5334000" y="1066800"/>
            <a:ext cx="7280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CPU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899024" y="2971800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domain </a:t>
            </a:r>
          </a:p>
          <a:p>
            <a:pPr algn="ctr"/>
            <a:r>
              <a:rPr lang="en-US" sz="1200" b="1" dirty="0">
                <a:latin typeface="+mj-lt"/>
              </a:rPr>
              <a:t>c</a:t>
            </a:r>
            <a:r>
              <a:rPr lang="en-US" sz="1200" b="1" dirty="0" smtClean="0">
                <a:latin typeface="+mj-lt"/>
              </a:rPr>
              <a:t>onversion</a:t>
            </a:r>
            <a:endParaRPr lang="en-US" sz="1200" dirty="0">
              <a:latin typeface="+mj-lt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6219357" y="4162455"/>
            <a:ext cx="618972" cy="905123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001000" y="990600"/>
            <a:ext cx="10967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File-</a:t>
            </a:r>
          </a:p>
          <a:p>
            <a:r>
              <a:rPr lang="en-US" sz="2000" b="1" dirty="0" smtClean="0">
                <a:latin typeface="+mj-lt"/>
              </a:rPr>
              <a:t>System</a:t>
            </a:r>
            <a:endParaRPr lang="en-US" sz="2000" dirty="0">
              <a:latin typeface="+mj-lt"/>
            </a:endParaRPr>
          </a:p>
        </p:txBody>
      </p:sp>
      <p:sp>
        <p:nvSpPr>
          <p:cNvPr id="88" name="TextBox 87"/>
          <p:cNvSpPr txBox="1"/>
          <p:nvPr/>
        </p:nvSpPr>
        <p:spPr>
          <a:xfrm rot="1293133">
            <a:off x="6333270" y="2269482"/>
            <a:ext cx="1207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72052" name="TextBox 172051"/>
          <p:cNvSpPr txBox="1"/>
          <p:nvPr/>
        </p:nvSpPr>
        <p:spPr>
          <a:xfrm rot="2700000">
            <a:off x="5923325" y="3530654"/>
            <a:ext cx="10743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j-lt"/>
              </a:rPr>
              <a:t>compress</a:t>
            </a:r>
            <a:endParaRPr lang="en-US" sz="1600" dirty="0">
              <a:latin typeface="+mj-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3979427" y="396240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 smtClean="0">
                <a:latin typeface="+mj-lt"/>
              </a:rPr>
              <a:t>freq</a:t>
            </a:r>
            <a:endParaRPr lang="en-US" sz="2000" dirty="0">
              <a:latin typeface="+mj-lt"/>
            </a:endParaRPr>
          </a:p>
        </p:txBody>
      </p:sp>
      <p:sp>
        <p:nvSpPr>
          <p:cNvPr id="172054" name="Rectangle 172053"/>
          <p:cNvSpPr/>
          <p:nvPr/>
        </p:nvSpPr>
        <p:spPr>
          <a:xfrm>
            <a:off x="4889362" y="3962400"/>
            <a:ext cx="11304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err="1" smtClean="0">
                <a:latin typeface="+mj-lt"/>
              </a:rPr>
              <a:t>pyscho</a:t>
            </a:r>
            <a:r>
              <a:rPr lang="en-US" sz="1600" b="1" dirty="0" smtClean="0">
                <a:latin typeface="+mj-lt"/>
              </a:rPr>
              <a:t>-</a:t>
            </a:r>
          </a:p>
          <a:p>
            <a:pPr algn="ctr"/>
            <a:r>
              <a:rPr lang="en-US" sz="1600" b="1" dirty="0" smtClean="0">
                <a:latin typeface="+mj-lt"/>
              </a:rPr>
              <a:t>acoustics</a:t>
            </a:r>
            <a:endParaRPr lang="en-US" sz="16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41" idx="1"/>
          </p:cNvCxnSpPr>
          <p:nvPr/>
        </p:nvCxnSpPr>
        <p:spPr>
          <a:xfrm flipH="1">
            <a:off x="6244148" y="5558709"/>
            <a:ext cx="1566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3704053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 flipV="1">
            <a:off x="4667691" y="3685885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 flipV="1">
            <a:off x="5873549" y="3685884"/>
            <a:ext cx="222451" cy="1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4161479" y="4343400"/>
            <a:ext cx="410521" cy="411444"/>
            <a:chOff x="1447800" y="3446002"/>
            <a:chExt cx="545367" cy="546593"/>
          </a:xfrm>
        </p:grpSpPr>
        <p:sp>
          <p:nvSpPr>
            <p:cNvPr id="114" name="Oval 113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5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5209701" y="3170178"/>
            <a:ext cx="410521" cy="411444"/>
            <a:chOff x="1447800" y="3446002"/>
            <a:chExt cx="545367" cy="546593"/>
          </a:xfrm>
        </p:grpSpPr>
        <p:sp>
          <p:nvSpPr>
            <p:cNvPr id="117" name="Oval 116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87018" y="3461059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6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142679" y="4191002"/>
            <a:ext cx="410521" cy="411589"/>
            <a:chOff x="1447800" y="3415614"/>
            <a:chExt cx="545367" cy="546786"/>
          </a:xfrm>
        </p:grpSpPr>
        <p:sp>
          <p:nvSpPr>
            <p:cNvPr id="120" name="Oval 119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1473199" y="3415614"/>
              <a:ext cx="434821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4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5410200" y="457200"/>
            <a:ext cx="755110" cy="516398"/>
            <a:chOff x="1447800" y="3446002"/>
            <a:chExt cx="755110" cy="516398"/>
          </a:xfrm>
        </p:grpSpPr>
        <p:sp>
          <p:nvSpPr>
            <p:cNvPr id="126" name="Oval 12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1447800" y="3505200"/>
              <a:ext cx="7551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7,8,9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1" name="Group 130"/>
          <p:cNvGrpSpPr/>
          <p:nvPr/>
        </p:nvGrpSpPr>
        <p:grpSpPr>
          <a:xfrm>
            <a:off x="8292999" y="1698486"/>
            <a:ext cx="470000" cy="411444"/>
            <a:chOff x="1407375" y="3446002"/>
            <a:chExt cx="624383" cy="546593"/>
          </a:xfrm>
        </p:grpSpPr>
        <p:sp>
          <p:nvSpPr>
            <p:cNvPr id="132" name="Oval 131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407375" y="3461059"/>
              <a:ext cx="624383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10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4" name="Group 133"/>
          <p:cNvGrpSpPr/>
          <p:nvPr/>
        </p:nvGrpSpPr>
        <p:grpSpPr>
          <a:xfrm>
            <a:off x="8636825" y="4800600"/>
            <a:ext cx="450957" cy="411444"/>
            <a:chOff x="1407375" y="3446002"/>
            <a:chExt cx="599085" cy="546593"/>
          </a:xfrm>
        </p:grpSpPr>
        <p:sp>
          <p:nvSpPr>
            <p:cNvPr id="135" name="Oval 134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1407375" y="3461059"/>
              <a:ext cx="59908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11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37" name="Group 136"/>
          <p:cNvGrpSpPr/>
          <p:nvPr/>
        </p:nvGrpSpPr>
        <p:grpSpPr>
          <a:xfrm>
            <a:off x="264927" y="4556854"/>
            <a:ext cx="469950" cy="411444"/>
            <a:chOff x="1407374" y="3446002"/>
            <a:chExt cx="624316" cy="546593"/>
          </a:xfrm>
        </p:grpSpPr>
        <p:sp>
          <p:nvSpPr>
            <p:cNvPr id="138" name="Oval 137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407374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13</a:t>
              </a:r>
              <a:endParaRPr lang="en-US" sz="2000" dirty="0">
                <a:latin typeface="+mj-lt"/>
              </a:endParaRPr>
            </a:p>
          </p:txBody>
        </p:sp>
      </p:grpSp>
      <p:grpSp>
        <p:nvGrpSpPr>
          <p:cNvPr id="140" name="Group 139"/>
          <p:cNvGrpSpPr/>
          <p:nvPr/>
        </p:nvGrpSpPr>
        <p:grpSpPr>
          <a:xfrm>
            <a:off x="7759601" y="6446556"/>
            <a:ext cx="469950" cy="411444"/>
            <a:chOff x="1407375" y="3446002"/>
            <a:chExt cx="624316" cy="546593"/>
          </a:xfrm>
        </p:grpSpPr>
        <p:sp>
          <p:nvSpPr>
            <p:cNvPr id="141" name="Oval 140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407375" y="3461059"/>
              <a:ext cx="624316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12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742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4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hlinkClick r:id="rId2"/>
              </a:rPr>
              <a:t>http://www.youtube.com/watch?v=jHS9JGkEOmA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in Movies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visual aliasing</a:t>
            </a:r>
          </a:p>
          <a:p>
            <a:pPr lvl="1"/>
            <a:r>
              <a:rPr lang="en-US" dirty="0" smtClean="0"/>
              <a:t>See it all the time on TV/Film</a:t>
            </a:r>
          </a:p>
          <a:p>
            <a:pPr lvl="2"/>
            <a:r>
              <a:rPr lang="en-US" dirty="0" smtClean="0"/>
              <a:t>Wheels tend to move backwards on moving cars…why?</a:t>
            </a:r>
          </a:p>
          <a:p>
            <a:pPr lvl="1"/>
            <a:r>
              <a:rPr lang="en-US" dirty="0" smtClean="0"/>
              <a:t>What is it?</a:t>
            </a:r>
          </a:p>
          <a:p>
            <a:pPr lvl="2"/>
            <a:r>
              <a:rPr lang="en-US" dirty="0" smtClean="0"/>
              <a:t>Primer: Movies are just pictures (frames) flying by quickly</a:t>
            </a:r>
          </a:p>
          <a:p>
            <a:pPr lvl="2"/>
            <a:r>
              <a:rPr lang="en-US" dirty="0" smtClean="0"/>
              <a:t>Movies “sample” real life at roughly 24 frames per second</a:t>
            </a:r>
          </a:p>
          <a:p>
            <a:pPr lvl="1"/>
            <a:r>
              <a:rPr lang="en-US" dirty="0" smtClean="0"/>
              <a:t>What do we know from Nyquist Sampling Theorem?</a:t>
            </a:r>
          </a:p>
          <a:p>
            <a:pPr lvl="2"/>
            <a:r>
              <a:rPr lang="en-US" dirty="0" smtClean="0"/>
              <a:t>Aliasing will occur if changes occur faster than ½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Film Example: </a:t>
            </a:r>
          </a:p>
          <a:p>
            <a:pPr lvl="3"/>
            <a:r>
              <a:rPr lang="en-US" dirty="0" smtClean="0"/>
              <a:t>If </a:t>
            </a:r>
            <a:r>
              <a:rPr lang="en-US" b="1" dirty="0" smtClean="0"/>
              <a:t>light to dark transitions </a:t>
            </a:r>
            <a:r>
              <a:rPr lang="en-US" dirty="0" smtClean="0"/>
              <a:t>occur faster than </a:t>
            </a:r>
            <a:r>
              <a:rPr lang="en-US" dirty="0"/>
              <a:t>½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aseline="-25000" dirty="0" smtClean="0"/>
              <a:t>s</a:t>
            </a:r>
            <a:r>
              <a:rPr lang="en-US" dirty="0" smtClean="0"/>
              <a:t> aka: 12 frame/sec</a:t>
            </a:r>
          </a:p>
          <a:p>
            <a:pPr lvl="3"/>
            <a:r>
              <a:rPr lang="en-US" dirty="0" smtClean="0"/>
              <a:t>Aliasing will occur…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00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“Wagon Wheel”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Consider a wagon with 8 spokes: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Let’s say it turns at a rate of 3 revolutions per second clockwise</a:t>
            </a:r>
          </a:p>
          <a:p>
            <a:pPr lvl="2"/>
            <a:r>
              <a:rPr lang="en-US" sz="1600" dirty="0" smtClean="0"/>
              <a:t>That’s 180 rpm</a:t>
            </a:r>
          </a:p>
          <a:p>
            <a:pPr lvl="1"/>
            <a:r>
              <a:rPr lang="en-US" sz="2000" dirty="0" smtClean="0"/>
              <a:t>On film this wheel will appear to </a:t>
            </a:r>
            <a:r>
              <a:rPr lang="en-US" sz="2000" u="sng" dirty="0" smtClean="0"/>
              <a:t>stand still</a:t>
            </a:r>
            <a:r>
              <a:rPr lang="en-US" sz="2000" dirty="0" smtClean="0"/>
              <a:t>!   Why?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7657" y="1723661"/>
            <a:ext cx="2047143" cy="193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" name="Rectangle 5"/>
              <p:cNvSpPr/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</a:rPr>
                                <m:t>3 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2000" i="1">
                          <a:latin typeface="Cambria Math"/>
                          <a:ea typeface="Cambria Math"/>
                        </a:rPr>
                        <m:t>=1</m:t>
                      </m:r>
                      <m:f>
                        <m:fPr>
                          <m:ctrlPr>
                            <a:rPr lang="en-US" sz="20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20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844825"/>
                <a:ext cx="5896707" cy="12371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063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“Wagon Wheel”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4562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if it moved a little slower?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r>
              <a:rPr lang="en-US" sz="2000" dirty="0" smtClean="0"/>
              <a:t>Let’s say it turns at a rate of 2.5 revolutions per second clockwise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r>
              <a:rPr lang="en-US" sz="2000" dirty="0" smtClean="0"/>
              <a:t>Our brain could interpret this in two possible ways:</a:t>
            </a:r>
          </a:p>
          <a:p>
            <a:pPr lvl="2"/>
            <a:r>
              <a:rPr lang="en-US" sz="1600" dirty="0" smtClean="0"/>
              <a:t>Wheel has moved clockwise by 83% of spoke interval in clockwise direction</a:t>
            </a:r>
          </a:p>
          <a:p>
            <a:pPr lvl="2"/>
            <a:r>
              <a:rPr lang="en-US" sz="1600" dirty="0" smtClean="0"/>
              <a:t>OR: wheel has moved counter-clockwise by 17%</a:t>
            </a:r>
          </a:p>
          <a:p>
            <a:pPr lvl="3"/>
            <a:r>
              <a:rPr lang="en-US" sz="1400" dirty="0" smtClean="0">
                <a:solidFill>
                  <a:srgbClr val="FF0000"/>
                </a:solidFill>
              </a:rPr>
              <a:t>Our brains prefer this view!  So we see the wheel moving backwards!  </a:t>
            </a:r>
            <a:r>
              <a:rPr lang="en-US" sz="1400" i="1" dirty="0" smtClean="0">
                <a:solidFill>
                  <a:srgbClr val="FF0000"/>
                </a:solidFill>
              </a:rPr>
              <a:t>(thanks aliasing!)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mc:AlternateContent>
        <mc:Choice xmlns:mc="http://schemas.openxmlformats.org/markup-compatibility/2006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Requires="a14">
          <p:sp>
            <p:nvSpPr>
              <p:cNvPr id="6" name="Rectangle 5"/>
              <p:cNvSpPr/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2.5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</a:rPr>
                                    <m:t>𝑟𝑒𝑣𝑜𝑙𝑢𝑡𝑖𝑜𝑛𝑠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8 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𝑠𝑝𝑜𝑘𝑒𝑠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𝑟𝑒𝑣𝑜𝑙𝑢𝑡𝑖𝑜𝑛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24 </m:t>
                              </m:r>
                              <m:f>
                                <m:fPr>
                                  <m:ctrlP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𝑓𝑟𝑎𝑚𝑒𝑠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latin typeface="Cambria Math"/>
                                      <a:ea typeface="Cambria Math"/>
                                    </a:rPr>
                                    <m:t>𝑠𝑒𝑐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.83</m:t>
                      </m:r>
                      <m:f>
                        <m:fPr>
                          <m:ctrlPr>
                            <a:rPr lang="en-US" sz="1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𝑠𝑝𝑜𝑘𝑒</m:t>
                          </m:r>
                        </m:num>
                        <m:den>
                          <m:r>
                            <a:rPr lang="en-US" sz="1600" i="1">
                              <a:latin typeface="Cambria Math"/>
                              <a:ea typeface="Cambria Math"/>
                            </a:rPr>
                            <m:t>𝑓𝑟𝑎𝑚𝑒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61" y="4121177"/>
                <a:ext cx="6283570" cy="100816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3186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60066"/>
          <a:stretch/>
        </p:blipFill>
        <p:spPr bwMode="auto">
          <a:xfrm>
            <a:off x="1052146" y="1954335"/>
            <a:ext cx="1761392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933"/>
          <a:stretch/>
        </p:blipFill>
        <p:spPr bwMode="auto">
          <a:xfrm>
            <a:off x="2813538" y="1954335"/>
            <a:ext cx="2649416" cy="1928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282" y="1710794"/>
            <a:ext cx="2886488" cy="1946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44769" y="6495021"/>
            <a:ext cx="7244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Fool your brain:  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http</a:t>
            </a:r>
            <a:r>
              <a:rPr lang="en-US" dirty="0">
                <a:solidFill>
                  <a:schemeClr val="bg1"/>
                </a:solidFill>
                <a:hlinkClick r:id="rId5"/>
              </a:rPr>
              <a:t>://</a:t>
            </a:r>
            <a:r>
              <a:rPr lang="en-US" dirty="0" smtClean="0">
                <a:solidFill>
                  <a:schemeClr val="bg1"/>
                </a:solidFill>
                <a:hlinkClick r:id="rId5"/>
              </a:rPr>
              <a:t>www.youtube.com/watch?v=jHS9JGkEOmA</a:t>
            </a:r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214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Aliasing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544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 in Music…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315455"/>
            <a:ext cx="8686800" cy="215568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Multirate</a:t>
            </a:r>
            <a:r>
              <a:rPr lang="en-US" sz="2400" dirty="0" smtClean="0"/>
              <a:t> Signals and Aliasing</a:t>
            </a:r>
          </a:p>
          <a:p>
            <a:pPr lvl="1"/>
            <a:r>
              <a:rPr lang="en-US" sz="2000" dirty="0" smtClean="0"/>
              <a:t>Imagine the above is a music signal (1 Hz, 2 Hz and 3 Hz chord)</a:t>
            </a:r>
          </a:p>
          <a:p>
            <a:pPr lvl="2"/>
            <a:r>
              <a:rPr lang="en-US" sz="1600" dirty="0" smtClean="0"/>
              <a:t>What happens if we </a:t>
            </a:r>
            <a:r>
              <a:rPr lang="en-US" sz="1600" dirty="0" err="1" smtClean="0"/>
              <a:t>undersample</a:t>
            </a:r>
            <a:r>
              <a:rPr lang="en-US" sz="1600" dirty="0" smtClean="0"/>
              <a:t>?  Should sample at 6 Hz, but instead 4 Hz</a:t>
            </a:r>
          </a:p>
          <a:p>
            <a:pPr lvl="2"/>
            <a:r>
              <a:rPr lang="en-US" sz="1600" dirty="0" smtClean="0"/>
              <a:t>The 1Hz &amp; 2Hz signals will be sampled just fine  (as 4 Hz is </a:t>
            </a:r>
            <a:r>
              <a:rPr lang="en-US" sz="1600" i="1" dirty="0" smtClean="0"/>
              <a:t>2 x</a:t>
            </a:r>
            <a:r>
              <a:rPr lang="en-US" sz="1600" dirty="0" smtClean="0"/>
              <a:t> 2Hz)</a:t>
            </a:r>
          </a:p>
          <a:p>
            <a:pPr lvl="2"/>
            <a:r>
              <a:rPr lang="en-US" sz="1600" dirty="0" smtClean="0"/>
              <a:t>But what happens to 3 Hz Signal?</a:t>
            </a:r>
          </a:p>
          <a:p>
            <a:pPr lvl="3"/>
            <a:r>
              <a:rPr lang="en-US" sz="1400" dirty="0" smtClean="0"/>
              <a:t>Fold baby fold!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466" y="1279285"/>
            <a:ext cx="5940133" cy="303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61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Aliasing in Music…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7466" y="1279285"/>
            <a:ext cx="5940133" cy="3036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04801" y="4273877"/>
            <a:ext cx="8686800" cy="232621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 smtClean="0"/>
              <a:t>Multirate</a:t>
            </a:r>
            <a:r>
              <a:rPr lang="en-US" sz="2400" dirty="0" smtClean="0"/>
              <a:t> Signals and Aliasing</a:t>
            </a:r>
          </a:p>
          <a:p>
            <a:pPr lvl="1"/>
            <a:r>
              <a:rPr lang="en-US" sz="2000" dirty="0" smtClean="0"/>
              <a:t>Imagine the above is a music signal (1 Hz, 2 Hz and </a:t>
            </a:r>
            <a:r>
              <a:rPr lang="en-US" sz="2000" dirty="0" smtClean="0">
                <a:solidFill>
                  <a:srgbClr val="FF0000"/>
                </a:solidFill>
              </a:rPr>
              <a:t>3 Hz</a:t>
            </a:r>
            <a:r>
              <a:rPr lang="en-US" sz="2000" dirty="0" smtClean="0"/>
              <a:t> chord)</a:t>
            </a:r>
          </a:p>
          <a:p>
            <a:pPr lvl="2"/>
            <a:r>
              <a:rPr lang="en-US" sz="1600" dirty="0" smtClean="0">
                <a:solidFill>
                  <a:srgbClr val="FF6600"/>
                </a:solidFill>
              </a:rPr>
              <a:t>Where will folding </a:t>
            </a:r>
            <a:r>
              <a:rPr lang="en-US" sz="1600" dirty="0" smtClean="0">
                <a:solidFill>
                  <a:srgbClr val="FF6600"/>
                </a:solidFill>
              </a:rPr>
              <a:t>occur?</a:t>
            </a:r>
          </a:p>
          <a:p>
            <a:pPr lvl="3"/>
            <a:r>
              <a:rPr lang="en-US" sz="1400" dirty="0" smtClean="0"/>
              <a:t> </a:t>
            </a:r>
            <a:r>
              <a:rPr lang="en-US" sz="1400" dirty="0" smtClean="0"/>
              <a:t>folding occurs </a:t>
            </a:r>
            <a:r>
              <a:rPr lang="en-US" sz="1400" dirty="0"/>
              <a:t>at:</a:t>
            </a:r>
            <a:r>
              <a:rPr lang="en-US" sz="1400" dirty="0" smtClean="0"/>
              <a:t> </a:t>
            </a:r>
            <a:r>
              <a:rPr lang="en-US" sz="1400" b="1" dirty="0" smtClean="0">
                <a:solidFill>
                  <a:srgbClr val="00B050"/>
                </a:solidFill>
              </a:rPr>
              <a:t>4 Hz</a:t>
            </a:r>
            <a:r>
              <a:rPr lang="en-US" sz="1400" dirty="0" smtClean="0"/>
              <a:t> </a:t>
            </a:r>
            <a:r>
              <a:rPr lang="en-US" sz="1400" dirty="0"/>
              <a:t>–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FF0000"/>
                </a:solidFill>
              </a:rPr>
              <a:t>3 Hz</a:t>
            </a:r>
            <a:r>
              <a:rPr lang="en-US" sz="1400" dirty="0" smtClean="0"/>
              <a:t>  </a:t>
            </a:r>
            <a:r>
              <a:rPr lang="en-US" sz="1400" dirty="0"/>
              <a:t>=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rgbClr val="00B0F0"/>
                </a:solidFill>
              </a:rPr>
              <a:t>1</a:t>
            </a:r>
            <a:r>
              <a:rPr lang="en-US" sz="1400" dirty="0" smtClean="0">
                <a:solidFill>
                  <a:srgbClr val="00B0F0"/>
                </a:solidFill>
              </a:rPr>
              <a:t> </a:t>
            </a:r>
            <a:r>
              <a:rPr lang="en-US" sz="1400" dirty="0" smtClean="0">
                <a:solidFill>
                  <a:srgbClr val="00B0F0"/>
                </a:solidFill>
              </a:rPr>
              <a:t>Hz</a:t>
            </a:r>
            <a:endParaRPr lang="en-US" sz="1400" dirty="0" smtClean="0">
              <a:solidFill>
                <a:srgbClr val="00B0F0"/>
              </a:solidFill>
            </a:endParaRPr>
          </a:p>
          <a:p>
            <a:pPr lvl="3"/>
            <a:r>
              <a:rPr lang="en-US" sz="1200" dirty="0" smtClean="0">
                <a:solidFill>
                  <a:srgbClr val="00B050"/>
                </a:solidFill>
              </a:rPr>
              <a:t>Sample rate </a:t>
            </a:r>
            <a:r>
              <a:rPr lang="en-US" sz="1400" dirty="0" smtClean="0">
                <a:solidFill>
                  <a:srgbClr val="FF0000"/>
                </a:solidFill>
              </a:rPr>
              <a:t>– frequency </a:t>
            </a:r>
            <a:r>
              <a:rPr lang="en-US" sz="1400" dirty="0" smtClean="0">
                <a:solidFill>
                  <a:srgbClr val="00B0F0"/>
                </a:solidFill>
              </a:rPr>
              <a:t>= </a:t>
            </a:r>
            <a:r>
              <a:rPr lang="en-US" sz="1400" dirty="0" smtClean="0">
                <a:solidFill>
                  <a:srgbClr val="00B0F0"/>
                </a:solidFill>
              </a:rPr>
              <a:t>aliasing/folding frequency</a:t>
            </a:r>
            <a:endParaRPr lang="en-US" sz="1400" dirty="0">
              <a:solidFill>
                <a:srgbClr val="00B0F0"/>
              </a:solidFill>
            </a:endParaRPr>
          </a:p>
          <a:p>
            <a:pPr lvl="2"/>
            <a:r>
              <a:rPr lang="en-US" sz="1600" dirty="0" smtClean="0"/>
              <a:t>But what happens to 3 Hz signal?  It will “fold over” and sound like a</a:t>
            </a:r>
            <a:r>
              <a:rPr lang="en-US" sz="1600" dirty="0" smtClean="0"/>
              <a:t> 1 </a:t>
            </a:r>
            <a:r>
              <a:rPr lang="en-US" sz="1600" dirty="0" smtClean="0"/>
              <a:t>Hz signal!</a:t>
            </a:r>
          </a:p>
          <a:p>
            <a:pPr lvl="2"/>
            <a:r>
              <a:rPr lang="en-US" sz="1600" dirty="0" smtClean="0"/>
              <a:t>To us that can sound like a low frequency noise in our music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1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Anti-Aliasing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41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fix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simple…sample at the Nyquist Rate</a:t>
            </a:r>
          </a:p>
          <a:p>
            <a:pPr lvl="1"/>
            <a:r>
              <a:rPr lang="en-US" dirty="0" smtClean="0"/>
              <a:t>But…what if your rate is fixed?  Like 24 frames/sec?</a:t>
            </a:r>
          </a:p>
          <a:p>
            <a:pPr lvl="1"/>
            <a:r>
              <a:rPr lang="en-US" dirty="0" smtClean="0"/>
              <a:t>Or our eye’s sampling rate: 60 cycles/degree</a:t>
            </a:r>
          </a:p>
          <a:p>
            <a:pPr lvl="2"/>
            <a:r>
              <a:rPr lang="en-US" dirty="0" smtClean="0"/>
              <a:t>Spatial variations finer than this are undetectable!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21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</a:t>
            </a:r>
            <a:r>
              <a:rPr lang="en-US" dirty="0" smtClean="0"/>
              <a:t>Map – Week</a:t>
            </a:r>
            <a:r>
              <a:rPr lang="en-US" dirty="0" smtClean="0"/>
              <a:t> 3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5F412-9866-D249-BF71-6D9420ED886F}" type="slidenum">
              <a:rPr lang="en-US"/>
              <a:pPr/>
              <a:t>4</a:t>
            </a:fld>
            <a:endParaRPr lang="en-US"/>
          </a:p>
        </p:txBody>
      </p:sp>
      <p:pic>
        <p:nvPicPr>
          <p:cNvPr id="177154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4" descr="Loudspeaker and Waveform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71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75900"/>
            <a:ext cx="1177810" cy="65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14" descr="http://hdwallres.com/wp-content/uploads/2013/10/internet-2014-PC-wallpaper.jpg"/>
          <p:cNvSpPr>
            <a:spLocks noChangeAspect="1" noChangeArrowheads="1"/>
          </p:cNvSpPr>
          <p:nvPr/>
        </p:nvSpPr>
        <p:spPr bwMode="auto">
          <a:xfrm>
            <a:off x="63500" y="-136525"/>
            <a:ext cx="721995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7174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069" y="4788975"/>
            <a:ext cx="2309929" cy="168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Content Placeholder 9" descr="loudspkr.gif"/>
          <p:cNvPicPr>
            <a:picLocks noGrp="1" noChangeAspect="1"/>
          </p:cNvPicPr>
          <p:nvPr>
            <p:ph idx="1"/>
          </p:nvPr>
        </p:nvPicPr>
        <p:blipFill>
          <a:blip r:embed="rId7"/>
          <a:srcRect l="-20833" r="-20833"/>
          <a:stretch>
            <a:fillRect/>
          </a:stretch>
        </p:blipFill>
        <p:spPr>
          <a:xfrm flipH="1">
            <a:off x="1524000" y="4872017"/>
            <a:ext cx="2577606" cy="1364758"/>
          </a:xfrm>
        </p:spPr>
      </p:pic>
      <p:cxnSp>
        <p:nvCxnSpPr>
          <p:cNvPr id="17" name="Straight Connector 16"/>
          <p:cNvCxnSpPr/>
          <p:nvPr/>
        </p:nvCxnSpPr>
        <p:spPr>
          <a:xfrm flipV="1">
            <a:off x="2590800" y="2792878"/>
            <a:ext cx="400943" cy="850110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4" idx="1"/>
          </p:cNvCxnSpPr>
          <p:nvPr/>
        </p:nvCxnSpPr>
        <p:spPr>
          <a:xfrm flipV="1">
            <a:off x="3739949" y="2094953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4654349" y="2090976"/>
            <a:ext cx="222451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62400" y="1614573"/>
            <a:ext cx="762000" cy="960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A/D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7716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Rectangle 72"/>
          <p:cNvSpPr/>
          <p:nvPr/>
        </p:nvSpPr>
        <p:spPr>
          <a:xfrm>
            <a:off x="2667000" y="3962400"/>
            <a:ext cx="10679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+mj-lt"/>
              </a:rPr>
              <a:t>s</a:t>
            </a:r>
            <a:r>
              <a:rPr lang="en-US" sz="2000" b="1" dirty="0" smtClean="0">
                <a:latin typeface="+mj-lt"/>
              </a:rPr>
              <a:t>ample</a:t>
            </a:r>
            <a:endParaRPr lang="en-US" sz="2000" dirty="0">
              <a:latin typeface="+mj-lt"/>
            </a:endParaRPr>
          </a:p>
        </p:txBody>
      </p:sp>
      <p:cxnSp>
        <p:nvCxnSpPr>
          <p:cNvPr id="78" name="Straight Connector 77"/>
          <p:cNvCxnSpPr/>
          <p:nvPr/>
        </p:nvCxnSpPr>
        <p:spPr>
          <a:xfrm flipH="1" flipV="1">
            <a:off x="2590800" y="4095516"/>
            <a:ext cx="393372" cy="785381"/>
          </a:xfrm>
          <a:prstGeom prst="line">
            <a:avLst/>
          </a:prstGeom>
          <a:ln>
            <a:prstDash val="sys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051" name="Right Brace 172050"/>
          <p:cNvSpPr/>
          <p:nvPr/>
        </p:nvSpPr>
        <p:spPr>
          <a:xfrm rot="5400000">
            <a:off x="5423438" y="4432838"/>
            <a:ext cx="506924" cy="3428999"/>
          </a:xfrm>
          <a:prstGeom prst="rightBrace">
            <a:avLst>
              <a:gd name="adj1" fmla="val 8333"/>
              <a:gd name="adj2" fmla="val 113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>
          <a:xfrm>
            <a:off x="6963595" y="6200001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b="1" dirty="0" smtClean="0">
                <a:latin typeface="+mj-lt"/>
              </a:rPr>
              <a:t>MP3 Player / iPhone / Droid</a:t>
            </a:r>
            <a:endParaRPr lang="en-US" sz="1200" dirty="0">
              <a:latin typeface="+mj-lt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H="1">
            <a:off x="3729548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4038600" y="5170985"/>
            <a:ext cx="615026" cy="775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chemeClr val="tx1"/>
                </a:solidFill>
              </a:rPr>
              <a:t>D/A</a:t>
            </a:r>
            <a:endParaRPr lang="en-US" sz="1800" b="1" dirty="0">
              <a:solidFill>
                <a:schemeClr val="tx1"/>
              </a:solidFill>
            </a:endParaRPr>
          </a:p>
        </p:txBody>
      </p:sp>
      <p:cxnSp>
        <p:nvCxnSpPr>
          <p:cNvPr id="99" name="Straight Arrow Connector 98"/>
          <p:cNvCxnSpPr/>
          <p:nvPr/>
        </p:nvCxnSpPr>
        <p:spPr>
          <a:xfrm flipH="1">
            <a:off x="4654642" y="5558709"/>
            <a:ext cx="38525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Rectangle 101"/>
          <p:cNvSpPr/>
          <p:nvPr/>
        </p:nvSpPr>
        <p:spPr>
          <a:xfrm>
            <a:off x="3200400" y="1090568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MIC</a:t>
            </a:r>
            <a:endParaRPr lang="en-US" sz="2000" dirty="0">
              <a:latin typeface="+mj-lt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819400" y="6153090"/>
            <a:ext cx="1154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latin typeface="+mj-lt"/>
              </a:rPr>
              <a:t>speaker</a:t>
            </a:r>
            <a:endParaRPr lang="en-US" sz="2000" dirty="0">
              <a:latin typeface="+mj-lt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3158686" y="4284202"/>
            <a:ext cx="545367" cy="516398"/>
            <a:chOff x="1447800" y="3446002"/>
            <a:chExt cx="545367" cy="516398"/>
          </a:xfrm>
        </p:grpSpPr>
        <p:sp>
          <p:nvSpPr>
            <p:cNvPr id="33" name="Oval 32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2063" name="TextBox 172062"/>
            <p:cNvSpPr txBox="1"/>
            <p:nvPr/>
          </p:nvSpPr>
          <p:spPr>
            <a:xfrm>
              <a:off x="1447800" y="3505200"/>
              <a:ext cx="5412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2,3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80509" y="28956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j-lt"/>
              </a:rPr>
              <a:t>Music</a:t>
            </a:r>
            <a:endParaRPr lang="en-US" sz="1800" b="1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73930" y="3512403"/>
            <a:ext cx="15937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>
                <a:solidFill>
                  <a:schemeClr val="accent2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Numbers correspond to course weeks</a:t>
            </a:r>
          </a:p>
        </p:txBody>
      </p:sp>
      <p:grpSp>
        <p:nvGrpSpPr>
          <p:cNvPr id="145" name="Group 144"/>
          <p:cNvGrpSpPr/>
          <p:nvPr/>
        </p:nvGrpSpPr>
        <p:grpSpPr>
          <a:xfrm>
            <a:off x="1680127" y="2919767"/>
            <a:ext cx="410521" cy="411589"/>
            <a:chOff x="1447800" y="3415614"/>
            <a:chExt cx="545367" cy="546786"/>
          </a:xfrm>
        </p:grpSpPr>
        <p:sp>
          <p:nvSpPr>
            <p:cNvPr id="146" name="Oval 145"/>
            <p:cNvSpPr/>
            <p:nvPr/>
          </p:nvSpPr>
          <p:spPr>
            <a:xfrm>
              <a:off x="1447800" y="3446002"/>
              <a:ext cx="545367" cy="51639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514142" y="3415614"/>
              <a:ext cx="434855" cy="531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j-lt"/>
                </a:rPr>
                <a:t>1</a:t>
              </a:r>
            </a:p>
          </p:txBody>
        </p:sp>
      </p:grpSp>
      <p:sp>
        <p:nvSpPr>
          <p:cNvPr id="89" name="TextBox 88"/>
          <p:cNvSpPr txBox="1"/>
          <p:nvPr/>
        </p:nvSpPr>
        <p:spPr>
          <a:xfrm>
            <a:off x="4874135" y="18288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026535" y="5334000"/>
            <a:ext cx="2212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10101001101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732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Avoid Aliasing with Digital Music?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we simply sample at </a:t>
            </a:r>
            <a:r>
              <a:rPr lang="en-US" sz="2400" i="1" dirty="0" smtClean="0"/>
              <a:t>2 x highest frequency of signal</a:t>
            </a:r>
            <a:r>
              <a:rPr lang="en-US" sz="2400" dirty="0" smtClean="0"/>
              <a:t>…</a:t>
            </a:r>
          </a:p>
          <a:p>
            <a:pPr lvl="1"/>
            <a:r>
              <a:rPr lang="en-US" sz="2000" dirty="0" smtClean="0"/>
              <a:t>(AKA: Nyquist Rate)</a:t>
            </a:r>
          </a:p>
          <a:p>
            <a:pPr lvl="1"/>
            <a:r>
              <a:rPr lang="en-US" sz="2000" dirty="0" smtClean="0"/>
              <a:t>…we won’t encounter aliasing!</a:t>
            </a:r>
          </a:p>
          <a:p>
            <a:r>
              <a:rPr lang="en-US" sz="2000" dirty="0" smtClean="0"/>
              <a:t>But how do we guarantee highest frequency of our signal?</a:t>
            </a:r>
          </a:p>
          <a:p>
            <a:pPr lvl="1"/>
            <a:r>
              <a:rPr lang="en-US" sz="2000" dirty="0" smtClean="0"/>
              <a:t>Audio: this is easy!</a:t>
            </a:r>
          </a:p>
          <a:p>
            <a:pPr lvl="2"/>
            <a:r>
              <a:rPr lang="en-US" sz="1800" dirty="0" smtClean="0"/>
              <a:t>We know the range of human ear: 20 Hz to 20 kHz…</a:t>
            </a:r>
          </a:p>
          <a:p>
            <a:pPr lvl="2"/>
            <a:r>
              <a:rPr lang="en-US" sz="1800" dirty="0" smtClean="0"/>
              <a:t>The highest frequency component in music is then: 20 kHz</a:t>
            </a:r>
          </a:p>
          <a:p>
            <a:pPr lvl="2"/>
            <a:r>
              <a:rPr lang="en-US" sz="1800" dirty="0" smtClean="0"/>
              <a:t>…so, before sound goes into ADC, we apply a filter!</a:t>
            </a:r>
          </a:p>
          <a:p>
            <a:pPr lvl="3"/>
            <a:r>
              <a:rPr lang="en-US" sz="1600" dirty="0" smtClean="0"/>
              <a:t>Blocks any frequency above 20 kHz from going into ADC</a:t>
            </a:r>
          </a:p>
          <a:p>
            <a:pPr lvl="2"/>
            <a:r>
              <a:rPr lang="en-US" dirty="0" smtClean="0"/>
              <a:t>Essentially, we are fixing our sampling rate &amp; ‘</a:t>
            </a:r>
            <a:r>
              <a:rPr lang="en-US" dirty="0" err="1" smtClean="0"/>
              <a:t>bluring</a:t>
            </a:r>
            <a:r>
              <a:rPr lang="en-US" dirty="0" smtClean="0"/>
              <a:t>’ or filtering our incoming signal</a:t>
            </a:r>
          </a:p>
          <a:p>
            <a:pPr lvl="3"/>
            <a:endParaRPr lang="en-US" sz="1600" dirty="0" smtClean="0"/>
          </a:p>
          <a:p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609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http://adleystump.com/wp-content/uploads/2013/07/coffee-cup-0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288" y="4133727"/>
            <a:ext cx="3341226" cy="25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know how to avoid aliasing…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What is a filter you ask?</a:t>
            </a:r>
          </a:p>
          <a:p>
            <a:pPr lvl="1"/>
            <a:r>
              <a:rPr lang="en-US" sz="1600" dirty="0" smtClean="0"/>
              <a:t>Imagine a coffee filter…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rapezoid 8"/>
          <p:cNvSpPr/>
          <p:nvPr/>
        </p:nvSpPr>
        <p:spPr>
          <a:xfrm flipV="1">
            <a:off x="1893932" y="3396753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37663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5557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746203" y="405148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93289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115773" y="405265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45664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6357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826213" y="3891467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012903" y="3892638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55189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7309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921463" y="372235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63190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0973" y="3562339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722756" y="3396754"/>
            <a:ext cx="160020" cy="160020"/>
          </a:xfrm>
          <a:prstGeom prst="ellipse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Block Arc 30"/>
          <p:cNvSpPr/>
          <p:nvPr/>
        </p:nvSpPr>
        <p:spPr>
          <a:xfrm>
            <a:off x="1732563" y="2234324"/>
            <a:ext cx="1203767" cy="1242440"/>
          </a:xfrm>
          <a:prstGeom prst="blockArc">
            <a:avLst>
              <a:gd name="adj1" fmla="val 14501954"/>
              <a:gd name="adj2" fmla="val 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1913" y="2855544"/>
            <a:ext cx="179070" cy="54120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900" dirty="0" smtClean="0"/>
              <a:t>WATER</a:t>
            </a:r>
            <a:endParaRPr lang="en-US" sz="900" dirty="0"/>
          </a:p>
        </p:txBody>
      </p:sp>
      <p:sp>
        <p:nvSpPr>
          <p:cNvPr id="8" name="TextBox 7"/>
          <p:cNvSpPr txBox="1"/>
          <p:nvPr/>
        </p:nvSpPr>
        <p:spPr>
          <a:xfrm>
            <a:off x="263555" y="2326502"/>
            <a:ext cx="154029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Water,</a:t>
            </a:r>
          </a:p>
          <a:p>
            <a:pPr algn="ctr"/>
            <a:r>
              <a:rPr lang="en-US" sz="1600" dirty="0" smtClean="0"/>
              <a:t>Ground coffee </a:t>
            </a:r>
          </a:p>
          <a:p>
            <a:pPr algn="ctr"/>
            <a:r>
              <a:rPr lang="en-US" sz="1600" dirty="0" smtClean="0"/>
              <a:t>beans go into</a:t>
            </a:r>
          </a:p>
          <a:p>
            <a:pPr algn="ctr"/>
            <a:r>
              <a:rPr lang="en-US" sz="1600" dirty="0" smtClean="0"/>
              <a:t>Filter…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-21433" y="4783485"/>
            <a:ext cx="20441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Only delicious</a:t>
            </a:r>
          </a:p>
          <a:p>
            <a:pPr algn="ctr"/>
            <a:r>
              <a:rPr lang="en-US" sz="1600" dirty="0" smtClean="0"/>
              <a:t>coffee passes</a:t>
            </a:r>
          </a:p>
          <a:p>
            <a:pPr algn="ctr"/>
            <a:r>
              <a:rPr lang="en-US" sz="1600" dirty="0" smtClean="0"/>
              <a:t>through filter…</a:t>
            </a:r>
          </a:p>
          <a:p>
            <a:pPr algn="ctr"/>
            <a:r>
              <a:rPr lang="en-US" sz="1600" dirty="0" smtClean="0"/>
              <a:t>“grinds” cannot pass</a:t>
            </a:r>
            <a:endParaRPr lang="en-US" sz="1600" dirty="0"/>
          </a:p>
        </p:txBody>
      </p:sp>
      <p:sp>
        <p:nvSpPr>
          <p:cNvPr id="33" name="Rectangle 32"/>
          <p:cNvSpPr/>
          <p:nvPr/>
        </p:nvSpPr>
        <p:spPr>
          <a:xfrm>
            <a:off x="2725103" y="4219126"/>
            <a:ext cx="179070" cy="541209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800" dirty="0" smtClean="0"/>
              <a:t>COFFEE</a:t>
            </a:r>
            <a:endParaRPr lang="en-US" sz="800" dirty="0"/>
          </a:p>
        </p:txBody>
      </p:sp>
      <p:sp>
        <p:nvSpPr>
          <p:cNvPr id="18" name="TextBox 17"/>
          <p:cNvSpPr txBox="1"/>
          <p:nvPr/>
        </p:nvSpPr>
        <p:spPr>
          <a:xfrm rot="18079704">
            <a:off x="2114666" y="3564395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grinds</a:t>
            </a:r>
            <a:endParaRPr lang="en-US" sz="1400" dirty="0"/>
          </a:p>
        </p:txBody>
      </p:sp>
      <p:sp>
        <p:nvSpPr>
          <p:cNvPr id="34" name="TextBox 33"/>
          <p:cNvSpPr txBox="1"/>
          <p:nvPr/>
        </p:nvSpPr>
        <p:spPr>
          <a:xfrm rot="3381772">
            <a:off x="2857391" y="3589470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grinds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460527" y="3691434"/>
            <a:ext cx="12249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Coffee Filter</a:t>
            </a:r>
            <a:endParaRPr lang="en-US" sz="1400" b="1" i="1" dirty="0"/>
          </a:p>
        </p:txBody>
      </p:sp>
      <p:cxnSp>
        <p:nvCxnSpPr>
          <p:cNvPr id="27" name="Straight Arrow Connector 26"/>
          <p:cNvCxnSpPr>
            <a:stCxn id="35" idx="3"/>
          </p:cNvCxnSpPr>
          <p:nvPr/>
        </p:nvCxnSpPr>
        <p:spPr>
          <a:xfrm flipV="1">
            <a:off x="1685478" y="3844153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rapezoid 36"/>
          <p:cNvSpPr/>
          <p:nvPr/>
        </p:nvSpPr>
        <p:spPr>
          <a:xfrm flipV="1">
            <a:off x="4754785" y="3410401"/>
            <a:ext cx="1863969" cy="822373"/>
          </a:xfrm>
          <a:prstGeom prst="trapezoid">
            <a:avLst>
              <a:gd name="adj" fmla="val 554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98559" y="3495948"/>
            <a:ext cx="1197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Electronic</a:t>
            </a:r>
          </a:p>
          <a:p>
            <a:pPr algn="ctr"/>
            <a:r>
              <a:rPr lang="en-US" dirty="0" smtClean="0"/>
              <a:t>Filter</a:t>
            </a:r>
            <a:endParaRPr lang="en-US" dirty="0"/>
          </a:p>
        </p:txBody>
      </p:sp>
      <p:pic>
        <p:nvPicPr>
          <p:cNvPr id="95236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703" t="7512" b="76082"/>
          <a:stretch/>
        </p:blipFill>
        <p:spPr bwMode="auto">
          <a:xfrm rot="5400000">
            <a:off x="4560527" y="1931142"/>
            <a:ext cx="2273823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File:EM Spectrum Properties edit.sv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7703" t="7512" r="33153" b="76082"/>
          <a:stretch/>
        </p:blipFill>
        <p:spPr bwMode="auto">
          <a:xfrm rot="5400000">
            <a:off x="5007864" y="4622301"/>
            <a:ext cx="1357807" cy="62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Left Brace 45"/>
          <p:cNvSpPr/>
          <p:nvPr/>
        </p:nvSpPr>
        <p:spPr>
          <a:xfrm flipH="1">
            <a:off x="6192433" y="1106747"/>
            <a:ext cx="532435" cy="222137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686622" y="1757930"/>
            <a:ext cx="19992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Signals ranging </a:t>
            </a:r>
          </a:p>
          <a:p>
            <a:pPr algn="ctr"/>
            <a:r>
              <a:rPr lang="en-US" sz="1600" dirty="0" smtClean="0"/>
              <a:t>in frequencies </a:t>
            </a:r>
          </a:p>
          <a:p>
            <a:pPr algn="ctr"/>
            <a:r>
              <a:rPr lang="en-US" sz="1600" dirty="0" smtClean="0"/>
              <a:t>from 20Hz to 40kHz</a:t>
            </a:r>
          </a:p>
          <a:p>
            <a:pPr algn="ctr"/>
            <a:r>
              <a:rPr lang="en-US" sz="1600" dirty="0" smtClean="0"/>
              <a:t>go into filter</a:t>
            </a:r>
            <a:endParaRPr lang="en-US" sz="1600" dirty="0"/>
          </a:p>
        </p:txBody>
      </p:sp>
      <p:sp>
        <p:nvSpPr>
          <p:cNvPr id="51" name="Left Brace 50"/>
          <p:cNvSpPr/>
          <p:nvPr/>
        </p:nvSpPr>
        <p:spPr>
          <a:xfrm flipH="1">
            <a:off x="6192432" y="4283634"/>
            <a:ext cx="532435" cy="1411110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6686622" y="4483392"/>
            <a:ext cx="19992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Only “delicious”</a:t>
            </a:r>
          </a:p>
          <a:p>
            <a:pPr algn="ctr"/>
            <a:r>
              <a:rPr lang="en-US" sz="1600" dirty="0" smtClean="0"/>
              <a:t>signals ranging</a:t>
            </a:r>
          </a:p>
          <a:p>
            <a:pPr algn="ctr"/>
            <a:r>
              <a:rPr lang="en-US" sz="1600" dirty="0" smtClean="0"/>
              <a:t>from 20Hz to 20kHz</a:t>
            </a:r>
          </a:p>
          <a:p>
            <a:pPr algn="ctr"/>
            <a:r>
              <a:rPr lang="en-US" sz="1600" dirty="0" smtClean="0"/>
              <a:t>pass through filter</a:t>
            </a:r>
          </a:p>
          <a:p>
            <a:pPr algn="ctr"/>
            <a:r>
              <a:rPr lang="en-US" sz="1600" dirty="0" smtClean="0"/>
              <a:t>(aka Audio Signals)</a:t>
            </a:r>
            <a:endParaRPr lang="en-US" sz="1600" dirty="0"/>
          </a:p>
        </p:txBody>
      </p:sp>
      <p:sp>
        <p:nvSpPr>
          <p:cNvPr id="53" name="TextBox 52"/>
          <p:cNvSpPr txBox="1"/>
          <p:nvPr/>
        </p:nvSpPr>
        <p:spPr>
          <a:xfrm>
            <a:off x="6851385" y="3499131"/>
            <a:ext cx="22926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Called a “low pass” filter</a:t>
            </a:r>
          </a:p>
          <a:p>
            <a:pPr algn="ctr"/>
            <a:r>
              <a:rPr lang="en-US" sz="1400" b="1" i="1" dirty="0" smtClean="0"/>
              <a:t>Has a “cutoff” frequency</a:t>
            </a:r>
          </a:p>
          <a:p>
            <a:pPr algn="ctr"/>
            <a:r>
              <a:rPr lang="en-US" sz="1400" b="1" i="1" dirty="0"/>
              <a:t>o</a:t>
            </a:r>
            <a:r>
              <a:rPr lang="en-US" sz="1400" b="1" i="1" dirty="0" smtClean="0"/>
              <a:t>f 20 kHz</a:t>
            </a:r>
          </a:p>
          <a:p>
            <a:pPr algn="ctr"/>
            <a:endParaRPr lang="en-US" sz="1400" b="1" i="1" dirty="0"/>
          </a:p>
        </p:txBody>
      </p:sp>
      <p:cxnSp>
        <p:nvCxnSpPr>
          <p:cNvPr id="54" name="Straight Arrow Connector 53"/>
          <p:cNvCxnSpPr/>
          <p:nvPr/>
        </p:nvCxnSpPr>
        <p:spPr>
          <a:xfrm flipH="1" flipV="1">
            <a:off x="6559005" y="3848625"/>
            <a:ext cx="343280" cy="1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194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7" grpId="0" animBg="1"/>
      <p:bldP spid="36" grpId="0"/>
      <p:bldP spid="46" grpId="0" animBg="1"/>
      <p:bldP spid="47" grpId="0"/>
      <p:bldP spid="51" grpId="0" animBg="1"/>
      <p:bldP spid="52" grpId="0"/>
      <p:bldP spid="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Block Diagram of DSP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606477"/>
            <a:ext cx="8686800" cy="279432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Before ADC, we put music signal through </a:t>
            </a:r>
            <a:r>
              <a:rPr lang="en-US" sz="2400" i="1" dirty="0" err="1" smtClean="0"/>
              <a:t>antialias</a:t>
            </a:r>
            <a:r>
              <a:rPr lang="en-US" sz="2400" dirty="0" smtClean="0"/>
              <a:t> filter</a:t>
            </a:r>
          </a:p>
          <a:p>
            <a:pPr lvl="1"/>
            <a:r>
              <a:rPr lang="en-US" sz="2000" dirty="0" smtClean="0"/>
              <a:t>Filter blocks any signals higher than 20 kHz (prevents aliasing!)</a:t>
            </a:r>
            <a:endParaRPr lang="en-US" sz="1200" dirty="0" smtClean="0"/>
          </a:p>
          <a:p>
            <a:pPr lvl="1"/>
            <a:r>
              <a:rPr lang="en-US" sz="2000" dirty="0" smtClean="0"/>
              <a:t>Then our ADC can safely sample at 2 x 20 kHz without aliasing</a:t>
            </a:r>
          </a:p>
          <a:p>
            <a:pPr lvl="2"/>
            <a:r>
              <a:rPr lang="en-US" sz="1600" dirty="0" smtClean="0"/>
              <a:t>What is our </a:t>
            </a:r>
            <a:r>
              <a:rPr lang="en-US" sz="1600" u="sng" dirty="0" smtClean="0"/>
              <a:t>Nyquist Rate</a:t>
            </a:r>
            <a:r>
              <a:rPr lang="en-US" sz="1600" dirty="0"/>
              <a:t>?</a:t>
            </a:r>
            <a:r>
              <a:rPr lang="en-US" sz="1600" dirty="0" smtClean="0"/>
              <a:t> </a:t>
            </a:r>
          </a:p>
          <a:p>
            <a:pPr lvl="3"/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 x</a:t>
            </a:r>
            <a:r>
              <a:rPr lang="en-US" sz="1600" dirty="0" smtClean="0"/>
              <a:t> 20 kHz = 40 kHz, or 40 thousand samples per second!</a:t>
            </a:r>
          </a:p>
          <a:p>
            <a:pPr lvl="2"/>
            <a:r>
              <a:rPr lang="en-US" sz="1600" dirty="0" smtClean="0"/>
              <a:t>What is our </a:t>
            </a:r>
            <a:r>
              <a:rPr lang="en-US" sz="1600" u="sng" dirty="0" smtClean="0"/>
              <a:t>Nyquist Frequency</a:t>
            </a:r>
            <a:r>
              <a:rPr lang="en-US" sz="1600" dirty="0" smtClean="0"/>
              <a:t>? </a:t>
            </a:r>
          </a:p>
          <a:p>
            <a:pPr lvl="3"/>
            <a:r>
              <a:rPr lang="en-US" sz="1600" dirty="0" smtClean="0"/>
              <a:t>½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b="1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1600" dirty="0" smtClean="0"/>
              <a:t>20 kHz</a:t>
            </a:r>
          </a:p>
          <a:p>
            <a:pPr lvl="1"/>
            <a:r>
              <a:rPr lang="en-US" sz="2000" dirty="0" smtClean="0"/>
              <a:t>Cutoff frequency of our filter?  Has to be the Nyquist Frequency</a:t>
            </a:r>
            <a:endParaRPr lang="en-US" sz="1200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652" y="1168077"/>
            <a:ext cx="79629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22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need the </a:t>
            </a:r>
            <a:r>
              <a:rPr lang="en-US" dirty="0" err="1" smtClean="0"/>
              <a:t>antialias</a:t>
            </a:r>
            <a:r>
              <a:rPr lang="en-US" dirty="0" smtClean="0"/>
              <a:t> filter?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554162"/>
            <a:ext cx="8931797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If we can’t hear anything above 20kHz…</a:t>
            </a:r>
          </a:p>
          <a:p>
            <a:pPr lvl="1"/>
            <a:r>
              <a:rPr lang="en-US" dirty="0" smtClean="0"/>
              <a:t>Why do we need to filter it out?</a:t>
            </a:r>
          </a:p>
          <a:p>
            <a:pPr lvl="2"/>
            <a:r>
              <a:rPr lang="en-US" dirty="0" smtClean="0"/>
              <a:t>Dog’s can hear from 40 Hz to 60 kHz</a:t>
            </a:r>
          </a:p>
          <a:p>
            <a:pPr lvl="3"/>
            <a:r>
              <a:rPr lang="en-US" dirty="0" smtClean="0"/>
              <a:t>so clearly there are</a:t>
            </a:r>
            <a:r>
              <a:rPr lang="en-US" dirty="0" smtClean="0"/>
              <a:t> sounds </a:t>
            </a:r>
            <a:r>
              <a:rPr lang="en-US" dirty="0" smtClean="0"/>
              <a:t>above 20 kHz</a:t>
            </a:r>
          </a:p>
          <a:p>
            <a:pPr lvl="1"/>
            <a:r>
              <a:rPr lang="en-US" dirty="0" smtClean="0"/>
              <a:t>Let’s imagine a high frequency noise in music studio</a:t>
            </a:r>
          </a:p>
          <a:p>
            <a:pPr lvl="2"/>
            <a:r>
              <a:rPr lang="en-US" dirty="0" smtClean="0"/>
              <a:t>Let’s say it’s a vibration occurring at 25 kHz</a:t>
            </a:r>
          </a:p>
          <a:p>
            <a:pPr lvl="3"/>
            <a:r>
              <a:rPr lang="en-US" dirty="0" smtClean="0"/>
              <a:t>No human can hear it, why filter it out?</a:t>
            </a:r>
          </a:p>
          <a:p>
            <a:pPr lvl="2"/>
            <a:r>
              <a:rPr lang="en-US" dirty="0" smtClean="0"/>
              <a:t>Because of aliasing:</a:t>
            </a:r>
          </a:p>
          <a:p>
            <a:pPr lvl="3"/>
            <a:r>
              <a:rPr lang="en-US" dirty="0" smtClean="0"/>
              <a:t>Frequency aliasing/folding will occur: </a:t>
            </a:r>
            <a:endParaRPr lang="en-US" dirty="0" smtClean="0"/>
          </a:p>
          <a:p>
            <a:pPr lvl="3"/>
            <a:r>
              <a:rPr lang="en-US" sz="1400" dirty="0" smtClean="0">
                <a:solidFill>
                  <a:srgbClr val="00B050"/>
                </a:solidFill>
              </a:rPr>
              <a:t>Sample rate </a:t>
            </a:r>
            <a:r>
              <a:rPr lang="en-US" sz="1600" dirty="0" smtClean="0">
                <a:solidFill>
                  <a:srgbClr val="FF0000"/>
                </a:solidFill>
              </a:rPr>
              <a:t>– frequency </a:t>
            </a:r>
            <a:r>
              <a:rPr lang="en-US" sz="1600" dirty="0" smtClean="0">
                <a:solidFill>
                  <a:srgbClr val="00B0F0"/>
                </a:solidFill>
              </a:rPr>
              <a:t>= aliasing/folding frequency</a:t>
            </a:r>
            <a:endParaRPr lang="en-US" sz="1600" dirty="0" smtClean="0">
              <a:solidFill>
                <a:srgbClr val="00B0F0"/>
              </a:solidFill>
            </a:endParaRPr>
          </a:p>
          <a:p>
            <a:pPr lvl="3"/>
            <a:r>
              <a:rPr lang="en-US" sz="1600" dirty="0" smtClean="0">
                <a:solidFill>
                  <a:srgbClr val="00B050"/>
                </a:solidFill>
              </a:rPr>
              <a:t>40 kHz - </a:t>
            </a:r>
            <a:r>
              <a:rPr lang="en-US" sz="1600" dirty="0" smtClean="0">
                <a:solidFill>
                  <a:srgbClr val="FF0000"/>
                </a:solidFill>
              </a:rPr>
              <a:t>25 </a:t>
            </a:r>
            <a:r>
              <a:rPr lang="en-US" sz="1600" dirty="0" smtClean="0">
                <a:solidFill>
                  <a:srgbClr val="FF0000"/>
                </a:solidFill>
              </a:rPr>
              <a:t>kHz </a:t>
            </a:r>
            <a:r>
              <a:rPr lang="en-US" sz="1600" dirty="0" smtClean="0">
                <a:solidFill>
                  <a:srgbClr val="00B0F0"/>
                </a:solidFill>
              </a:rPr>
              <a:t>= 15 </a:t>
            </a:r>
            <a:r>
              <a:rPr lang="en-US" sz="1600" dirty="0" smtClean="0">
                <a:solidFill>
                  <a:srgbClr val="00B0F0"/>
                </a:solidFill>
              </a:rPr>
              <a:t>kHz</a:t>
            </a:r>
          </a:p>
          <a:p>
            <a:pPr lvl="3"/>
            <a:r>
              <a:rPr lang="en-US" dirty="0" smtClean="0">
                <a:solidFill>
                  <a:schemeClr val="tx1"/>
                </a:solidFill>
              </a:rPr>
              <a:t>The 25 kHz vibration will fold-over to a </a:t>
            </a:r>
            <a:r>
              <a:rPr lang="en-US" dirty="0" smtClean="0">
                <a:solidFill>
                  <a:schemeClr val="tx1"/>
                </a:solidFill>
              </a:rPr>
              <a:t>15 </a:t>
            </a:r>
            <a:r>
              <a:rPr lang="en-US" dirty="0" smtClean="0">
                <a:solidFill>
                  <a:schemeClr val="tx1"/>
                </a:solidFill>
              </a:rPr>
              <a:t>kHz “hum” or audible noise</a:t>
            </a:r>
          </a:p>
          <a:p>
            <a:pPr lvl="4"/>
            <a:r>
              <a:rPr lang="en-US" dirty="0" smtClean="0">
                <a:solidFill>
                  <a:schemeClr val="tx1"/>
                </a:solidFill>
              </a:rPr>
              <a:t>It will ruin our recording and source of noise wouldn’t be obvious!</a:t>
            </a:r>
            <a:endParaRPr lang="en-US" dirty="0">
              <a:solidFill>
                <a:schemeClr val="tx1"/>
              </a:solidFill>
            </a:endParaRPr>
          </a:p>
          <a:p>
            <a:pPr lvl="3"/>
            <a:endParaRPr lang="en-US" sz="1600" dirty="0">
              <a:solidFill>
                <a:srgbClr val="00B0F0"/>
              </a:solidFill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323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CD (late 20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pPr lvl="1"/>
            <a:r>
              <a:rPr lang="en-US" dirty="0" smtClean="0"/>
              <a:t>First form of digitized music</a:t>
            </a:r>
          </a:p>
          <a:p>
            <a:pPr lvl="2"/>
            <a:r>
              <a:rPr lang="en-US" dirty="0" smtClean="0"/>
              <a:t>ADC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DSP </a:t>
            </a:r>
            <a:r>
              <a:rPr lang="en-US" dirty="0" smtClean="0">
                <a:sym typeface="Wingdings" panose="05000000000000000000" pitchFamily="2" charset="2"/>
              </a:rPr>
              <a:t> DAC</a:t>
            </a:r>
            <a:endParaRPr lang="en-US" dirty="0" smtClean="0"/>
          </a:p>
          <a:p>
            <a:pPr lvl="1"/>
            <a:r>
              <a:rPr lang="en-US" dirty="0" smtClean="0"/>
              <a:t>Up until this time, music was…</a:t>
            </a:r>
          </a:p>
          <a:p>
            <a:pPr lvl="2"/>
            <a:r>
              <a:rPr lang="en-US" dirty="0" smtClean="0"/>
              <a:t>…exact reproduction (record, tape)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Nyquist Sampling Rate: 44.1 kHz</a:t>
            </a:r>
          </a:p>
          <a:p>
            <a:pPr lvl="1"/>
            <a:r>
              <a:rPr lang="en-US" dirty="0" smtClean="0"/>
              <a:t>Nyquist Frequency: ½ (44.1 kHz) = 22.05 kHz</a:t>
            </a:r>
          </a:p>
          <a:p>
            <a:pPr lvl="2"/>
            <a:r>
              <a:rPr lang="en-US" dirty="0" smtClean="0"/>
              <a:t>AKA – upper range of audio</a:t>
            </a:r>
          </a:p>
          <a:p>
            <a:pPr lvl="2"/>
            <a:r>
              <a:rPr lang="en-US" dirty="0" smtClean="0"/>
              <a:t>22.05 = cutoff frequency for low-pass </a:t>
            </a:r>
            <a:r>
              <a:rPr lang="en-US" dirty="0" err="1" smtClean="0"/>
              <a:t>antialias</a:t>
            </a:r>
            <a:r>
              <a:rPr lang="en-US" dirty="0" smtClean="0"/>
              <a:t> filter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89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Compact Disc (CD)</a:t>
            </a:r>
            <a:endParaRPr lang="en-US" dirty="0"/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2"/>
            <a:ext cx="8839200" cy="48466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CD (late 20</a:t>
            </a:r>
            <a:r>
              <a:rPr lang="en-US" baseline="30000" dirty="0" smtClean="0"/>
              <a:t>th</a:t>
            </a:r>
            <a:r>
              <a:rPr lang="en-US" dirty="0" smtClean="0"/>
              <a:t> century)</a:t>
            </a:r>
          </a:p>
          <a:p>
            <a:pPr lvl="1"/>
            <a:r>
              <a:rPr lang="en-US" dirty="0" smtClean="0"/>
              <a:t>Quick Math:</a:t>
            </a:r>
          </a:p>
          <a:p>
            <a:pPr lvl="1"/>
            <a:r>
              <a:rPr lang="en-US" dirty="0" smtClean="0"/>
              <a:t>Sampling Rate: 44.1 kHz</a:t>
            </a:r>
          </a:p>
          <a:p>
            <a:pPr lvl="1"/>
            <a:r>
              <a:rPr lang="en-US" dirty="0" smtClean="0"/>
              <a:t>Sampling Rate: 44,100 Hz</a:t>
            </a:r>
          </a:p>
          <a:p>
            <a:pPr lvl="1"/>
            <a:r>
              <a:rPr lang="en-US" dirty="0" smtClean="0"/>
              <a:t>That means we collect 44,100 Samples in 1 second!</a:t>
            </a:r>
          </a:p>
          <a:p>
            <a:pPr lvl="2"/>
            <a:r>
              <a:rPr lang="en-US" dirty="0" smtClean="0"/>
              <a:t>In 60 seconds, we collect: 2,646,000 samples</a:t>
            </a:r>
          </a:p>
          <a:p>
            <a:pPr lvl="3"/>
            <a:r>
              <a:rPr lang="en-US" i="1" dirty="0" smtClean="0"/>
              <a:t>(44,100 samples/sec * 60 sec) =2,646,000 samples/minute</a:t>
            </a:r>
          </a:p>
          <a:p>
            <a:pPr lvl="2"/>
            <a:r>
              <a:rPr lang="en-US" dirty="0" smtClean="0"/>
              <a:t>For a 3 minute song: 7,938,000 samples / song!</a:t>
            </a:r>
          </a:p>
          <a:p>
            <a:pPr lvl="3"/>
            <a:r>
              <a:rPr lang="en-US" i="1" dirty="0" smtClean="0"/>
              <a:t>(2,646,000 samples/minute) * (3 minutes) = 7,938,000 samples/song</a:t>
            </a:r>
          </a:p>
          <a:p>
            <a:pPr lvl="2"/>
            <a:r>
              <a:rPr lang="en-US" dirty="0" smtClean="0"/>
              <a:t>If each sample requires 16-bits to store:</a:t>
            </a:r>
          </a:p>
          <a:p>
            <a:pPr lvl="3"/>
            <a:r>
              <a:rPr lang="en-US" i="1" dirty="0" smtClean="0"/>
              <a:t>(7,938,000 samples/song) * (16 bits/sample) = 127,008,000 bits/song</a:t>
            </a:r>
          </a:p>
          <a:p>
            <a:pPr lvl="3"/>
            <a:r>
              <a:rPr lang="en-US" dirty="0" smtClean="0"/>
              <a:t>That’s 15,876,000 bytes per song</a:t>
            </a:r>
          </a:p>
          <a:p>
            <a:pPr lvl="3"/>
            <a:r>
              <a:rPr lang="en-US" i="1" dirty="0" smtClean="0"/>
              <a:t>15,504 kB = </a:t>
            </a:r>
            <a:r>
              <a:rPr lang="en-US" b="1" i="1" dirty="0" smtClean="0"/>
              <a:t>15.14 MB </a:t>
            </a:r>
            <a:r>
              <a:rPr lang="en-US" i="1" dirty="0" smtClean="0"/>
              <a:t>per song!</a:t>
            </a:r>
          </a:p>
          <a:p>
            <a:pPr lvl="2"/>
            <a:r>
              <a:rPr lang="en-US" dirty="0" smtClean="0"/>
              <a:t>What about stereo recordings?  Double that!</a:t>
            </a:r>
          </a:p>
          <a:p>
            <a:pPr lvl="3"/>
            <a:r>
              <a:rPr lang="en-US" b="1" dirty="0" smtClean="0"/>
              <a:t>30.28 MB</a:t>
            </a:r>
            <a:r>
              <a:rPr lang="en-US" dirty="0" smtClean="0"/>
              <a:t> per 3 minute stereo song!!</a:t>
            </a:r>
          </a:p>
          <a:p>
            <a:pPr lvl="2"/>
            <a:r>
              <a:rPr lang="en-US" dirty="0" smtClean="0"/>
              <a:t>This is why a CD can only hold about 80 minutes of digital audio!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/>
          <a:lstStyle/>
          <a:p>
            <a:fld id="{D6E73BEC-2FBD-49A0-BB48-A54429DF400F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92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4715" y="640773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478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2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2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2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2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2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2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2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2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2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2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2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at twice the maximum frequency</a:t>
            </a:r>
          </a:p>
          <a:p>
            <a:pPr lvl="1"/>
            <a:r>
              <a:rPr lang="en-US" dirty="0" smtClean="0"/>
              <a:t>Can reconstruct perfectly</a:t>
            </a:r>
          </a:p>
          <a:p>
            <a:endParaRPr lang="en-US" dirty="0" smtClean="0"/>
          </a:p>
          <a:p>
            <a:r>
              <a:rPr lang="en-US" dirty="0" smtClean="0"/>
              <a:t>If have frequencies &gt; sample_freq/2</a:t>
            </a:r>
          </a:p>
          <a:p>
            <a:pPr lvl="1"/>
            <a:r>
              <a:rPr lang="en-US" dirty="0" smtClean="0"/>
              <a:t>Will get aliasing … as high frequencies fold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Avoid aliasing with analog Anti-Alias </a:t>
            </a:r>
            <a:r>
              <a:rPr lang="en-US" dirty="0" err="1" smtClean="0"/>
              <a:t>prefilter</a:t>
            </a:r>
            <a:r>
              <a:rPr lang="en-US" dirty="0" smtClean="0"/>
              <a:t> before sampling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Week In 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</a:t>
            </a:r>
            <a:r>
              <a:rPr lang="en-US" dirty="0" smtClean="0"/>
              <a:t> </a:t>
            </a:r>
            <a:r>
              <a:rPr lang="en-US" dirty="0"/>
              <a:t>2</a:t>
            </a:r>
            <a:r>
              <a:rPr lang="en-US" dirty="0" smtClean="0"/>
              <a:t>: D2A </a:t>
            </a:r>
            <a:r>
              <a:rPr lang="en-US" b="0" dirty="0" smtClean="0"/>
              <a:t>– play back </a:t>
            </a:r>
            <a:r>
              <a:rPr lang="en-US" b="0" dirty="0" smtClean="0"/>
              <a:t>the samples you recorded last week</a:t>
            </a:r>
            <a:endParaRPr lang="en-US" b="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819400" y="6356350"/>
            <a:ext cx="3581400" cy="365125"/>
          </a:xfrm>
        </p:spPr>
        <p:txBody>
          <a:bodyPr/>
          <a:lstStyle/>
          <a:p>
            <a:r>
              <a:rPr lang="da-DK" dirty="0" smtClean="0"/>
              <a:t>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Piazza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Signup piazza (half not)</a:t>
            </a:r>
          </a:p>
          <a:p>
            <a:pPr lvl="1"/>
            <a:r>
              <a:rPr lang="en-US" dirty="0" smtClean="0"/>
              <a:t>Reminders and </a:t>
            </a:r>
            <a:r>
              <a:rPr lang="en-US" dirty="0" err="1" smtClean="0"/>
              <a:t>administrivia</a:t>
            </a:r>
            <a:endParaRPr lang="en-US" dirty="0" smtClean="0"/>
          </a:p>
          <a:p>
            <a:pPr lvl="1"/>
            <a:r>
              <a:rPr lang="en-US" dirty="0" smtClean="0"/>
              <a:t>Answer questions from lecture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 More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ESE224 – Signal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721010" y="1782249"/>
            <a:ext cx="821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Analog</a:t>
            </a:r>
          </a:p>
          <a:p>
            <a:pPr algn="ctr"/>
            <a:r>
              <a:rPr lang="en-US" sz="1600" dirty="0" smtClean="0">
                <a:latin typeface="+mj-lt"/>
              </a:rPr>
              <a:t>input</a:t>
            </a:r>
            <a:endParaRPr lang="en-US" sz="16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 in Lab…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352800"/>
            <a:ext cx="9017330" cy="3048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Week 1: Converted Sound to analog voltage signal</a:t>
            </a:r>
            <a:endParaRPr lang="en-US" sz="2000" dirty="0"/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“pressure wave” that changes air molecules w/ respect to time</a:t>
            </a:r>
          </a:p>
          <a:p>
            <a:pPr marL="742950" lvl="2" indent="-342900">
              <a:buFont typeface="Wingdings 2"/>
              <a:buChar char=""/>
            </a:pPr>
            <a:r>
              <a:rPr lang="en-US" sz="1600" dirty="0"/>
              <a:t>a “voltage wave” that changes amplitude w/ respect to </a:t>
            </a:r>
            <a:r>
              <a:rPr lang="en-US" sz="1600" dirty="0" smtClean="0"/>
              <a:t>time</a:t>
            </a:r>
            <a:endParaRPr lang="en-US" sz="2000" dirty="0" smtClean="0"/>
          </a:p>
          <a:p>
            <a:pPr lvl="1"/>
            <a:r>
              <a:rPr lang="en-US" sz="1600" u="sng" dirty="0" smtClean="0"/>
              <a:t>Sample</a:t>
            </a:r>
            <a:r>
              <a:rPr lang="en-US" sz="1600" dirty="0" smtClean="0"/>
              <a:t>: Break up independent variable, take discrete ‘samples’</a:t>
            </a:r>
          </a:p>
          <a:p>
            <a:pPr lvl="1"/>
            <a:r>
              <a:rPr lang="en-US" sz="1600" u="sng" dirty="0" smtClean="0"/>
              <a:t>Quantize</a:t>
            </a:r>
            <a:r>
              <a:rPr lang="en-US" sz="1600" dirty="0" smtClean="0"/>
              <a:t>: Break up dependent variable into n-levels (need 2</a:t>
            </a:r>
            <a:r>
              <a:rPr lang="en-US" sz="1600" baseline="30000" dirty="0" smtClean="0"/>
              <a:t>n</a:t>
            </a:r>
            <a:r>
              <a:rPr lang="en-US" sz="1600" dirty="0" smtClean="0"/>
              <a:t> bits to digitize</a:t>
            </a:r>
            <a:r>
              <a:rPr lang="en-US" sz="1600" dirty="0" smtClean="0"/>
              <a:t>)</a:t>
            </a:r>
            <a:endParaRPr lang="en-US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5" name="Picture 2" descr="http://cdn.scratch.mit.edu/static/site/projects/thumbnails/32/250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623"/>
          <a:stretch/>
        </p:blipFill>
        <p:spPr bwMode="auto">
          <a:xfrm>
            <a:off x="0" y="1364906"/>
            <a:ext cx="1885388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Loudspeaker and Wavefor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0927" r="49086" b="59789"/>
          <a:stretch/>
        </p:blipFill>
        <p:spPr bwMode="auto">
          <a:xfrm>
            <a:off x="1676400" y="1364906"/>
            <a:ext cx="1188055" cy="145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>
            <a:off x="3810000" y="2078811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857500" y="1337716"/>
            <a:ext cx="952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http://3.bp.blogspot.com/_CB5_yShYrgU/TPQ2GWHjoGI/AAAAAAAACAE/0eKUBuVC1Ls/s1600/digital%2Baudio_wav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3961" y="1604000"/>
            <a:ext cx="1349274" cy="1011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4595446" y="1734267"/>
            <a:ext cx="769472" cy="7514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pPr algn="ctr"/>
            <a:r>
              <a:rPr lang="en-US" sz="2000" dirty="0" smtClean="0">
                <a:latin typeface="+mj-lt"/>
              </a:rPr>
              <a:t>ADC</a:t>
            </a:r>
            <a:endParaRPr lang="en-US" sz="2000" dirty="0"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5353043" y="2121854"/>
            <a:ext cx="57244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257800" y="1837708"/>
            <a:ext cx="801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Digital</a:t>
            </a:r>
          </a:p>
          <a:p>
            <a:pPr algn="ctr"/>
            <a:r>
              <a:rPr lang="en-US" sz="1600" dirty="0" smtClean="0">
                <a:latin typeface="+mj-lt"/>
              </a:rPr>
              <a:t>Output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39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 smtClean="0"/>
              <a:t>S. Smith, “The Scientists and Engineer’s Guide to Digital Signal Processing,” 1997.</a:t>
            </a:r>
          </a:p>
          <a:p>
            <a:pPr lvl="1"/>
            <a:r>
              <a:rPr lang="en-US" dirty="0" smtClean="0">
                <a:hlinkClick r:id="rId2"/>
              </a:rPr>
              <a:t>http://en.wikipedia.org/wiki/Nyquist_frequency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http://en.wikipedia.org/wiki/Nyquist_rate</a:t>
            </a:r>
            <a:endParaRPr lang="en-US" dirty="0" smtClean="0"/>
          </a:p>
          <a:p>
            <a:pPr lvl="1"/>
            <a:r>
              <a:rPr lang="en-US" dirty="0" smtClean="0">
                <a:hlinkClick r:id="rId4"/>
              </a:rPr>
              <a:t>http://en.wikipedia.org/wiki/Oversampling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http://en.wikipedia.org/wiki/Sampling_rate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http://en.wikipedia.org/wiki/Hearing_range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http://electronics.howstuffworks.com/telephone6.htm</a:t>
            </a:r>
            <a:endParaRPr lang="en-US" dirty="0" smtClean="0"/>
          </a:p>
          <a:p>
            <a:pPr lvl="1"/>
            <a:r>
              <a:rPr lang="en-US" dirty="0" smtClean="0"/>
              <a:t>B. </a:t>
            </a:r>
            <a:r>
              <a:rPr lang="en-US" dirty="0" err="1" smtClean="0"/>
              <a:t>Olshausen</a:t>
            </a:r>
            <a:r>
              <a:rPr lang="en-US" dirty="0" smtClean="0"/>
              <a:t>, “Aliasing”, PSC 129 – Sensory Processes Course Notes, UC Davis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49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vs Quantization 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172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ADC – Sampling &amp; Quantization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48" y="1554162"/>
            <a:ext cx="9067800" cy="4846638"/>
          </a:xfrm>
        </p:spPr>
        <p:txBody>
          <a:bodyPr>
            <a:normAutofit/>
          </a:bodyPr>
          <a:lstStyle/>
          <a:p>
            <a:r>
              <a:rPr lang="en-US" dirty="0" smtClean="0"/>
              <a:t>Analog-to-Digital (ADC) Conversion </a:t>
            </a:r>
          </a:p>
          <a:p>
            <a:pPr lvl="1"/>
            <a:r>
              <a:rPr lang="en-US" dirty="0" smtClean="0"/>
              <a:t>Converting analog (continuous) signal to digital signal </a:t>
            </a:r>
          </a:p>
          <a:p>
            <a:pPr lvl="1"/>
            <a:r>
              <a:rPr lang="en-US" dirty="0" smtClean="0"/>
              <a:t>Digitization process has two important aspects:</a:t>
            </a:r>
          </a:p>
          <a:p>
            <a:pPr lvl="2"/>
            <a:r>
              <a:rPr lang="en-US" i="1" dirty="0" smtClean="0"/>
              <a:t>1) Sampling</a:t>
            </a:r>
          </a:p>
          <a:p>
            <a:pPr lvl="3"/>
            <a:r>
              <a:rPr lang="en-US" dirty="0" smtClean="0"/>
              <a:t>Converting </a:t>
            </a:r>
            <a:r>
              <a:rPr lang="en-US" b="1" i="1" dirty="0" smtClean="0"/>
              <a:t>independent</a:t>
            </a:r>
            <a:r>
              <a:rPr lang="en-US" dirty="0" smtClean="0"/>
              <a:t> variable of signal from continuous to discrete</a:t>
            </a:r>
          </a:p>
          <a:p>
            <a:pPr lvl="3"/>
            <a:r>
              <a:rPr lang="en-US" dirty="0" smtClean="0"/>
              <a:t>e.g.: breaking continuous </a:t>
            </a:r>
            <a:r>
              <a:rPr lang="en-US" i="1" dirty="0" smtClean="0"/>
              <a:t>time</a:t>
            </a:r>
            <a:r>
              <a:rPr lang="en-US" dirty="0" smtClean="0"/>
              <a:t> down into intervals</a:t>
            </a:r>
          </a:p>
          <a:p>
            <a:pPr lvl="2"/>
            <a:r>
              <a:rPr lang="en-US" i="1" dirty="0" smtClean="0"/>
              <a:t>2) Quantization</a:t>
            </a:r>
          </a:p>
          <a:p>
            <a:pPr lvl="3"/>
            <a:r>
              <a:rPr lang="en-US" dirty="0" smtClean="0"/>
              <a:t>Converting </a:t>
            </a:r>
            <a:r>
              <a:rPr lang="en-US" b="1" i="1" dirty="0" smtClean="0"/>
              <a:t>dependent</a:t>
            </a:r>
            <a:r>
              <a:rPr lang="en-US" dirty="0" smtClean="0"/>
              <a:t> variable of signal from continuous to discrete</a:t>
            </a:r>
          </a:p>
          <a:p>
            <a:pPr lvl="3"/>
            <a:r>
              <a:rPr lang="en-US" dirty="0"/>
              <a:t>e.g.: breaking continuous </a:t>
            </a:r>
            <a:r>
              <a:rPr lang="en-US" i="1" dirty="0" smtClean="0"/>
              <a:t>voltage </a:t>
            </a:r>
            <a:r>
              <a:rPr lang="en-US" dirty="0" smtClean="0"/>
              <a:t>down </a:t>
            </a:r>
            <a:r>
              <a:rPr lang="en-US" dirty="0"/>
              <a:t>into </a:t>
            </a:r>
            <a:r>
              <a:rPr lang="en-US" dirty="0" smtClean="0"/>
              <a:t>levels</a:t>
            </a:r>
            <a:endParaRPr lang="en-US" dirty="0"/>
          </a:p>
          <a:p>
            <a:pPr lvl="3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700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ADC – </a:t>
            </a:r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14" y="1376476"/>
            <a:ext cx="9648092" cy="4846638"/>
          </a:xfrm>
        </p:spPr>
        <p:txBody>
          <a:bodyPr>
            <a:normAutofit/>
          </a:bodyPr>
          <a:lstStyle/>
          <a:p>
            <a:r>
              <a:rPr lang="en-US" sz="2000" b="1" i="1" u="sng" dirty="0"/>
              <a:t>Sampling</a:t>
            </a:r>
            <a:r>
              <a:rPr lang="en-US" sz="2000" dirty="0"/>
              <a:t>: breaking independent variable (time) into </a:t>
            </a:r>
            <a:r>
              <a:rPr lang="en-US" sz="2000" dirty="0" smtClean="0"/>
              <a:t>intervals</a:t>
            </a:r>
          </a:p>
          <a:p>
            <a:pPr marL="342900" lvl="1" indent="-342900">
              <a:buFont typeface="Wingdings 2"/>
              <a:buChar char=""/>
            </a:pPr>
            <a:r>
              <a:rPr lang="en-US" sz="2000" b="1" i="1" u="sng" dirty="0"/>
              <a:t>Quantization</a:t>
            </a:r>
            <a:r>
              <a:rPr lang="en-US" sz="2000" b="1" dirty="0"/>
              <a:t>: breaking dependent variable (voltage) into levels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9B03B-8166-0F42-B8CE-697A119A2BF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255072" y="2341672"/>
            <a:ext cx="17748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Samples</a:t>
            </a:r>
          </a:p>
          <a:p>
            <a:pPr algn="ctr"/>
            <a:r>
              <a:rPr lang="en-US" sz="1600" dirty="0" smtClean="0">
                <a:latin typeface="+mj-lt"/>
              </a:rPr>
              <a:t> @ 1ms intervals: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234298" y="3247706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2.2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0" name="Rectangle 49"/>
          <p:cNvSpPr/>
          <p:nvPr/>
        </p:nvSpPr>
        <p:spPr>
          <a:xfrm>
            <a:off x="4232475" y="362588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232475" y="4005883"/>
            <a:ext cx="1785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2.2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230500" y="4383908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230500" y="476390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-2.2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230500" y="5143908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228525" y="5510058"/>
            <a:ext cx="18548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-2.2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226550" y="5864333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grpSp>
        <p:nvGrpSpPr>
          <p:cNvPr id="57" name="Group 56"/>
          <p:cNvGrpSpPr/>
          <p:nvPr/>
        </p:nvGrpSpPr>
        <p:grpSpPr>
          <a:xfrm>
            <a:off x="-356730" y="2672446"/>
            <a:ext cx="4599628" cy="3406239"/>
            <a:chOff x="1593363" y="2438400"/>
            <a:chExt cx="5331385" cy="3948141"/>
          </a:xfrm>
        </p:grpSpPr>
        <p:grpSp>
          <p:nvGrpSpPr>
            <p:cNvPr id="58" name="Group 41"/>
            <p:cNvGrpSpPr>
              <a:grpSpLocks/>
            </p:cNvGrpSpPr>
            <p:nvPr/>
          </p:nvGrpSpPr>
          <p:grpSpPr bwMode="auto">
            <a:xfrm>
              <a:off x="1593363" y="2438400"/>
              <a:ext cx="5331385" cy="3948141"/>
              <a:chOff x="6898859" y="2438400"/>
              <a:chExt cx="1993458" cy="1634065"/>
            </a:xfrm>
          </p:grpSpPr>
          <p:sp>
            <p:nvSpPr>
              <p:cNvPr id="61" name="Straight Connector 350"/>
              <p:cNvSpPr>
                <a:spLocks noChangeShapeType="1"/>
              </p:cNvSpPr>
              <p:nvPr/>
            </p:nvSpPr>
            <p:spPr bwMode="auto">
              <a:xfrm flipH="1">
                <a:off x="6898859" y="3337669"/>
                <a:ext cx="1924705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Straight Connector 349"/>
              <p:cNvSpPr>
                <a:spLocks noChangeShapeType="1"/>
              </p:cNvSpPr>
              <p:nvPr/>
            </p:nvSpPr>
            <p:spPr bwMode="auto">
              <a:xfrm>
                <a:off x="7315200" y="2438400"/>
                <a:ext cx="0" cy="163406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arrow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TextBox 11"/>
              <p:cNvSpPr txBox="1">
                <a:spLocks noChangeArrowheads="1"/>
              </p:cNvSpPr>
              <p:nvPr/>
            </p:nvSpPr>
            <p:spPr bwMode="auto">
              <a:xfrm>
                <a:off x="8350285" y="2994381"/>
                <a:ext cx="542032" cy="1919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time (</a:t>
                </a:r>
                <a:r>
                  <a:rPr lang="en-US" sz="2000" dirty="0" err="1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ms</a:t>
                </a:r>
                <a:r>
                  <a:rPr lang="en-US" sz="2000" dirty="0" smtClean="0">
                    <a:solidFill>
                      <a:srgbClr val="00B050"/>
                    </a:solidFill>
                    <a:latin typeface="+mj-lt"/>
                    <a:cs typeface="Times New Roman" pitchFamily="18" charset="0"/>
                  </a:rPr>
                  <a:t>)</a:t>
                </a:r>
                <a:endParaRPr lang="en-US" sz="2000" dirty="0">
                  <a:solidFill>
                    <a:srgbClr val="00B050"/>
                  </a:solidFill>
                  <a:latin typeface="+mj-lt"/>
                  <a:cs typeface="Times New Roman" pitchFamily="18" charset="0"/>
                </a:endParaRPr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2708645" y="29440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V="1">
              <a:off x="4551300" y="4620473"/>
              <a:ext cx="1842654" cy="1704127"/>
            </a:xfrm>
            <a:custGeom>
              <a:avLst/>
              <a:gdLst>
                <a:gd name="connsiteX0" fmla="*/ 0 w 1842654"/>
                <a:gd name="connsiteY0" fmla="*/ 1676418 h 1704127"/>
                <a:gd name="connsiteX1" fmla="*/ 955964 w 1842654"/>
                <a:gd name="connsiteY1" fmla="*/ 18 h 1704127"/>
                <a:gd name="connsiteX2" fmla="*/ 1842654 w 1842654"/>
                <a:gd name="connsiteY2" fmla="*/ 1704127 h 170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2654" h="1704127">
                  <a:moveTo>
                    <a:pt x="0" y="1676418"/>
                  </a:moveTo>
                  <a:cubicBezTo>
                    <a:pt x="324427" y="835909"/>
                    <a:pt x="648855" y="-4600"/>
                    <a:pt x="955964" y="18"/>
                  </a:cubicBezTo>
                  <a:cubicBezTo>
                    <a:pt x="1263073" y="4636"/>
                    <a:pt x="1552863" y="854381"/>
                    <a:pt x="1842654" y="1704127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/>
          <p:cNvSpPr/>
          <p:nvPr/>
        </p:nvSpPr>
        <p:spPr>
          <a:xfrm>
            <a:off x="68870" y="2261283"/>
            <a:ext cx="1040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Voltage</a:t>
            </a:r>
            <a:endParaRPr lang="en-US" sz="20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cxnSp>
        <p:nvCxnSpPr>
          <p:cNvPr id="65" name="Straight Connector 64"/>
          <p:cNvCxnSpPr/>
          <p:nvPr/>
        </p:nvCxnSpPr>
        <p:spPr>
          <a:xfrm>
            <a:off x="2185570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764434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87199" y="4682845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1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65224" y="468087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2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35360" y="4680631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3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13385" y="4678656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4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437239" y="4681867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5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815264" y="4679892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6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185400" y="4679653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7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614225" y="4677678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+mj-lt"/>
              </a:rPr>
              <a:t>8</a:t>
            </a:r>
            <a:endParaRPr lang="en-US" sz="2000" dirty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75" name="Oval 74"/>
          <p:cNvSpPr/>
          <p:nvPr/>
        </p:nvSpPr>
        <p:spPr>
          <a:xfrm>
            <a:off x="994643" y="345691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1370131" y="3058874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/>
          <p:cNvSpPr/>
          <p:nvPr/>
        </p:nvSpPr>
        <p:spPr>
          <a:xfrm>
            <a:off x="1756887" y="3462071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/>
          <p:cNvSpPr/>
          <p:nvPr/>
        </p:nvSpPr>
        <p:spPr>
          <a:xfrm>
            <a:off x="2141777" y="449142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Oval 78"/>
          <p:cNvSpPr/>
          <p:nvPr/>
        </p:nvSpPr>
        <p:spPr>
          <a:xfrm>
            <a:off x="2547467" y="552265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Oval 79"/>
          <p:cNvSpPr/>
          <p:nvPr/>
        </p:nvSpPr>
        <p:spPr>
          <a:xfrm>
            <a:off x="2936803" y="5971807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Oval 80"/>
          <p:cNvSpPr/>
          <p:nvPr/>
        </p:nvSpPr>
        <p:spPr>
          <a:xfrm>
            <a:off x="3332135" y="5530228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Oval 81"/>
          <p:cNvSpPr/>
          <p:nvPr/>
        </p:nvSpPr>
        <p:spPr>
          <a:xfrm>
            <a:off x="3710995" y="4501580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Oval 82"/>
          <p:cNvSpPr/>
          <p:nvPr/>
        </p:nvSpPr>
        <p:spPr>
          <a:xfrm>
            <a:off x="550480" y="4492936"/>
            <a:ext cx="106878" cy="1068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596200" y="341446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5400000">
            <a:off x="596200" y="388182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rot="5400000">
            <a:off x="595353" y="485579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rot="5400000">
            <a:off x="595353" y="5297688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95353" y="5790513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66943" y="291365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6943" y="34318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943" y="3889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7103" y="439701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-28359" y="488106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-28359" y="5333120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-28359" y="5825945"/>
            <a:ext cx="3674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05" name="Straight Connector 104"/>
          <p:cNvCxnSpPr/>
          <p:nvPr/>
        </p:nvCxnSpPr>
        <p:spPr>
          <a:xfrm flipV="1">
            <a:off x="1048082" y="351282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595353" y="3515362"/>
            <a:ext cx="1198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H="1" flipV="1">
            <a:off x="1419760" y="3165752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605474" y="3117280"/>
            <a:ext cx="807161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595353" y="3515510"/>
            <a:ext cx="436282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1799027" y="3505200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799027" y="434989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1423570" y="434927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1048082" y="4351042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/>
          <p:nvPr/>
        </p:nvCxnSpPr>
        <p:spPr>
          <a:xfrm rot="5400000">
            <a:off x="596200" y="2926780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2596466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flipH="1">
            <a:off x="2986913" y="4552796"/>
            <a:ext cx="5321" cy="141318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/>
          <p:nvPr/>
        </p:nvCxnSpPr>
        <p:spPr>
          <a:xfrm>
            <a:off x="3383112" y="4440912"/>
            <a:ext cx="0" cy="1049818"/>
          </a:xfrm>
          <a:prstGeom prst="line">
            <a:avLst/>
          </a:prstGeom>
          <a:ln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3377891" y="435648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2990242" y="4355876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2596466" y="4357639"/>
            <a:ext cx="0" cy="38099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578668" y="5982916"/>
            <a:ext cx="2351103" cy="0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>
            <a:endCxn id="79" idx="6"/>
          </p:cNvCxnSpPr>
          <p:nvPr/>
        </p:nvCxnSpPr>
        <p:spPr>
          <a:xfrm flipV="1">
            <a:off x="613280" y="5576097"/>
            <a:ext cx="2041065" cy="5321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 flipV="1">
            <a:off x="2633180" y="5575201"/>
            <a:ext cx="653829" cy="896"/>
          </a:xfrm>
          <a:prstGeom prst="line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234297" y="2904885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61383" y="2341673"/>
            <a:ext cx="12666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Quantized</a:t>
            </a:r>
          </a:p>
          <a:p>
            <a:pPr algn="ctr"/>
            <a:r>
              <a:rPr lang="en-US" sz="1600" dirty="0">
                <a:latin typeface="+mj-lt"/>
              </a:rPr>
              <a:t>i</a:t>
            </a:r>
            <a:r>
              <a:rPr lang="en-US" sz="1600" dirty="0" smtClean="0">
                <a:latin typeface="+mj-lt"/>
              </a:rPr>
              <a:t>nto 7 levels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6086533" y="3247707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1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6084710" y="362588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2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3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6084710" y="4005884"/>
            <a:ext cx="16721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3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2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8" name="Rectangle 127"/>
          <p:cNvSpPr/>
          <p:nvPr/>
        </p:nvSpPr>
        <p:spPr>
          <a:xfrm>
            <a:off x="6082735" y="4383909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4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6082735" y="476390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5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0" name="Rectangle 129"/>
          <p:cNvSpPr/>
          <p:nvPr/>
        </p:nvSpPr>
        <p:spPr>
          <a:xfrm>
            <a:off x="6082735" y="5143909"/>
            <a:ext cx="1683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6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-3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1" name="Rectangle 130"/>
          <p:cNvSpPr/>
          <p:nvPr/>
        </p:nvSpPr>
        <p:spPr>
          <a:xfrm>
            <a:off x="6080760" y="5510059"/>
            <a:ext cx="17410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7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-2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2" name="Rectangle 131"/>
          <p:cNvSpPr/>
          <p:nvPr/>
        </p:nvSpPr>
        <p:spPr>
          <a:xfrm>
            <a:off x="6078785" y="5864334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latin typeface="+mj-lt"/>
              </a:rPr>
              <a:t>{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8 </a:t>
            </a:r>
            <a:r>
              <a:rPr lang="en-US" sz="1600" dirty="0" err="1">
                <a:solidFill>
                  <a:srgbClr val="00B050"/>
                </a:solidFill>
                <a:latin typeface="+mj-lt"/>
              </a:rPr>
              <a:t>ms</a:t>
            </a:r>
            <a:r>
              <a:rPr lang="en-US" sz="1600" dirty="0">
                <a:latin typeface="+mj-lt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Volts</a:t>
            </a:r>
            <a:r>
              <a:rPr lang="en-US" sz="1600" dirty="0">
                <a:latin typeface="+mj-lt"/>
              </a:rPr>
              <a:t> }</a:t>
            </a:r>
          </a:p>
        </p:txBody>
      </p:sp>
      <p:sp>
        <p:nvSpPr>
          <p:cNvPr id="133" name="Rectangle 132"/>
          <p:cNvSpPr/>
          <p:nvPr/>
        </p:nvSpPr>
        <p:spPr>
          <a:xfrm>
            <a:off x="6086532" y="2904886"/>
            <a:ext cx="16144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{ </a:t>
            </a:r>
            <a:r>
              <a:rPr lang="en-US" sz="1600" dirty="0">
                <a:solidFill>
                  <a:srgbClr val="00B050"/>
                </a:solidFill>
              </a:rPr>
              <a:t>0 </a:t>
            </a:r>
            <a:r>
              <a:rPr lang="en-US" sz="1600" dirty="0" err="1">
                <a:solidFill>
                  <a:srgbClr val="00B050"/>
                </a:solidFill>
              </a:rPr>
              <a:t>ms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FF0000"/>
                </a:solidFill>
              </a:rPr>
              <a:t>0 Volts </a:t>
            </a:r>
            <a:r>
              <a:rPr lang="en-US" sz="1600" dirty="0"/>
              <a:t>}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7659616" y="2350282"/>
            <a:ext cx="1584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latin typeface="+mj-lt"/>
              </a:rPr>
              <a:t>Levels digitized</a:t>
            </a:r>
          </a:p>
          <a:p>
            <a:pPr algn="ctr"/>
            <a:r>
              <a:rPr lang="en-US" sz="1600" dirty="0">
                <a:latin typeface="+mj-lt"/>
              </a:rPr>
              <a:t>i</a:t>
            </a:r>
            <a:r>
              <a:rPr lang="en-US" sz="1600" dirty="0" smtClean="0">
                <a:latin typeface="+mj-lt"/>
              </a:rPr>
              <a:t>nto 3-bits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8191961" y="3263932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6" name="Rectangle 135"/>
          <p:cNvSpPr/>
          <p:nvPr/>
        </p:nvSpPr>
        <p:spPr>
          <a:xfrm>
            <a:off x="8192651" y="364232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110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7" name="Rectangle 136"/>
          <p:cNvSpPr/>
          <p:nvPr/>
        </p:nvSpPr>
        <p:spPr>
          <a:xfrm>
            <a:off x="8192154" y="402409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101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8206309" y="4421912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9" name="Rectangle 138"/>
          <p:cNvSpPr/>
          <p:nvPr/>
        </p:nvSpPr>
        <p:spPr>
          <a:xfrm>
            <a:off x="8190032" y="4785719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0" name="Rectangle 139"/>
          <p:cNvSpPr/>
          <p:nvPr/>
        </p:nvSpPr>
        <p:spPr>
          <a:xfrm>
            <a:off x="8189739" y="5172233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000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1" name="Rectangle 140"/>
          <p:cNvSpPr/>
          <p:nvPr/>
        </p:nvSpPr>
        <p:spPr>
          <a:xfrm>
            <a:off x="8192404" y="5535637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001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2" name="Rectangle 141"/>
          <p:cNvSpPr/>
          <p:nvPr/>
        </p:nvSpPr>
        <p:spPr>
          <a:xfrm>
            <a:off x="8205683" y="5889846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011</a:t>
            </a:r>
            <a:endParaRPr lang="en-US" sz="1600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143" name="Straight Arrow Connector 142"/>
          <p:cNvCxnSpPr/>
          <p:nvPr/>
        </p:nvCxnSpPr>
        <p:spPr>
          <a:xfrm>
            <a:off x="7588308" y="3082932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Straight Arrow Connector 143"/>
          <p:cNvCxnSpPr/>
          <p:nvPr/>
        </p:nvCxnSpPr>
        <p:spPr>
          <a:xfrm>
            <a:off x="7588307" y="3440833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5" name="Straight Arrow Connector 144"/>
          <p:cNvCxnSpPr/>
          <p:nvPr/>
        </p:nvCxnSpPr>
        <p:spPr>
          <a:xfrm>
            <a:off x="7588306" y="3809310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/>
          <p:nvPr/>
        </p:nvCxnSpPr>
        <p:spPr>
          <a:xfrm>
            <a:off x="7600028" y="4191738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>
            <a:off x="7588304" y="4586575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Straight Arrow Connector 147"/>
          <p:cNvCxnSpPr/>
          <p:nvPr/>
        </p:nvCxnSpPr>
        <p:spPr>
          <a:xfrm>
            <a:off x="7662764" y="4951844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/>
          <p:nvPr/>
        </p:nvCxnSpPr>
        <p:spPr>
          <a:xfrm>
            <a:off x="7662764" y="5345628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>
            <a:off x="7662764" y="5700640"/>
            <a:ext cx="476584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>
            <a:off x="7588303" y="6053517"/>
            <a:ext cx="594373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03391" y="2911611"/>
            <a:ext cx="510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011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1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Knobs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Quantization level (bits/sample)</a:t>
            </a:r>
          </a:p>
          <a:p>
            <a:r>
              <a:rPr lang="en-US" dirty="0" smtClean="0"/>
              <a:t>Sampling rate (samples/second)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SE 578–">
  <a:themeElements>
    <a:clrScheme name="Custom 3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FF0000"/>
      </a:hlink>
      <a:folHlink>
        <a:srgbClr val="FF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Lecture_Template</Template>
  <TotalTime>4359</TotalTime>
  <Words>2648</Words>
  <Application>Microsoft Macintosh PowerPoint</Application>
  <PresentationFormat>On-screen Show (4:3)</PresentationFormat>
  <Paragraphs>484</Paragraphs>
  <Slides>50</Slides>
  <Notes>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ESE 578–</vt:lpstr>
      <vt:lpstr>Slide 1</vt:lpstr>
      <vt:lpstr>Lecture Topics</vt:lpstr>
      <vt:lpstr>Course Map</vt:lpstr>
      <vt:lpstr>Course Map – Week 3</vt:lpstr>
      <vt:lpstr>What we did in Lab…</vt:lpstr>
      <vt:lpstr>Sampling vs Quantization Review</vt:lpstr>
      <vt:lpstr>ADC – Sampling &amp; Quantization</vt:lpstr>
      <vt:lpstr>ADC – Sampling</vt:lpstr>
      <vt:lpstr>Two Knobs</vt:lpstr>
      <vt:lpstr>Effect of increasing Quantization</vt:lpstr>
      <vt:lpstr>Effect of increasing Sampling Rate</vt:lpstr>
      <vt:lpstr>Both (Quantization, Sampling)  impact storage</vt:lpstr>
      <vt:lpstr>Key Question</vt:lpstr>
      <vt:lpstr>Definition of Good Sampling</vt:lpstr>
      <vt:lpstr>Preclass</vt:lpstr>
      <vt:lpstr>Sampling – What is the minimum?</vt:lpstr>
      <vt:lpstr>Sampling – What is the minimum?</vt:lpstr>
      <vt:lpstr>Sampling – What is the minimum?</vt:lpstr>
      <vt:lpstr>Sampling – What is the minimum?</vt:lpstr>
      <vt:lpstr>200 Hz Sample</vt:lpstr>
      <vt:lpstr>200 Hz Sample</vt:lpstr>
      <vt:lpstr>Sampling – What is the minimum?</vt:lpstr>
      <vt:lpstr>Sampling – What is the minimum?</vt:lpstr>
      <vt:lpstr>Preclass 3 – 500Hz</vt:lpstr>
      <vt:lpstr>Sampling – What is the minimum?</vt:lpstr>
      <vt:lpstr>Sampling – What is the minimum?</vt:lpstr>
      <vt:lpstr>What about Multirate Signals?</vt:lpstr>
      <vt:lpstr>What about Multirate Signals?</vt:lpstr>
      <vt:lpstr>Nyquist Rate vs Frequency</vt:lpstr>
      <vt:lpstr>Interlude</vt:lpstr>
      <vt:lpstr>Video</vt:lpstr>
      <vt:lpstr>Aliasing in Movies</vt:lpstr>
      <vt:lpstr>The “Wagon Wheel” Effect</vt:lpstr>
      <vt:lpstr>The “Wagon Wheel” Effect</vt:lpstr>
      <vt:lpstr>Effects of Aliasing</vt:lpstr>
      <vt:lpstr>Aliasing in Music…</vt:lpstr>
      <vt:lpstr>Aliasing in Music…</vt:lpstr>
      <vt:lpstr>Anti-Aliasing</vt:lpstr>
      <vt:lpstr>How do we fix this?</vt:lpstr>
      <vt:lpstr>How to Avoid Aliasing with Digital Music?</vt:lpstr>
      <vt:lpstr>We know how to avoid aliasing…</vt:lpstr>
      <vt:lpstr>Full Block Diagram of DSP System</vt:lpstr>
      <vt:lpstr>Why do we need the antialias filter?</vt:lpstr>
      <vt:lpstr>Compact Disc (CD)</vt:lpstr>
      <vt:lpstr>Compact Disc (CD)</vt:lpstr>
      <vt:lpstr>Big Ideas</vt:lpstr>
      <vt:lpstr>This Week In Lab</vt:lpstr>
      <vt:lpstr>Piazza</vt:lpstr>
      <vt:lpstr>Learn More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ESE 250: Digital Audio Basics</dc:title>
  <dc:creator>Edin;Farmer</dc:creator>
  <cp:lastModifiedBy>Andre DeHon</cp:lastModifiedBy>
  <cp:revision>487</cp:revision>
  <dcterms:created xsi:type="dcterms:W3CDTF">2018-01-23T20:24:42Z</dcterms:created>
  <dcterms:modified xsi:type="dcterms:W3CDTF">2018-01-24T03:34:38Z</dcterms:modified>
</cp:coreProperties>
</file>