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Equation4.bin" ContentType="application/vnd.openxmlformats-officedocument.oleObject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342" r:id="rId3"/>
    <p:sldId id="275" r:id="rId4"/>
    <p:sldId id="426" r:id="rId5"/>
    <p:sldId id="379" r:id="rId6"/>
    <p:sldId id="466" r:id="rId7"/>
    <p:sldId id="468" r:id="rId8"/>
    <p:sldId id="470" r:id="rId9"/>
    <p:sldId id="471" r:id="rId10"/>
    <p:sldId id="473" r:id="rId11"/>
    <p:sldId id="474" r:id="rId12"/>
    <p:sldId id="475" r:id="rId13"/>
    <p:sldId id="476" r:id="rId14"/>
    <p:sldId id="477" r:id="rId15"/>
    <p:sldId id="428" r:id="rId16"/>
    <p:sldId id="431" r:id="rId17"/>
    <p:sldId id="430" r:id="rId18"/>
    <p:sldId id="432" r:id="rId19"/>
    <p:sldId id="429" r:id="rId20"/>
    <p:sldId id="433" r:id="rId21"/>
    <p:sldId id="391" r:id="rId22"/>
    <p:sldId id="434" r:id="rId23"/>
    <p:sldId id="438" r:id="rId24"/>
    <p:sldId id="436" r:id="rId25"/>
    <p:sldId id="439" r:id="rId26"/>
    <p:sldId id="441" r:id="rId27"/>
    <p:sldId id="442" r:id="rId28"/>
    <p:sldId id="454" r:id="rId29"/>
    <p:sldId id="444" r:id="rId30"/>
    <p:sldId id="445" r:id="rId31"/>
    <p:sldId id="446" r:id="rId32"/>
    <p:sldId id="447" r:id="rId33"/>
    <p:sldId id="448" r:id="rId34"/>
    <p:sldId id="478" r:id="rId35"/>
    <p:sldId id="450" r:id="rId36"/>
    <p:sldId id="480" r:id="rId37"/>
    <p:sldId id="479" r:id="rId38"/>
    <p:sldId id="481" r:id="rId39"/>
    <p:sldId id="482" r:id="rId40"/>
    <p:sldId id="452" r:id="rId41"/>
    <p:sldId id="483" r:id="rId42"/>
    <p:sldId id="487" r:id="rId43"/>
    <p:sldId id="451" r:id="rId44"/>
    <p:sldId id="469" r:id="rId45"/>
    <p:sldId id="489" r:id="rId46"/>
    <p:sldId id="424" r:id="rId47"/>
    <p:sldId id="464" r:id="rId48"/>
    <p:sldId id="455" r:id="rId49"/>
    <p:sldId id="453" r:id="rId50"/>
    <p:sldId id="456" r:id="rId51"/>
    <p:sldId id="488" r:id="rId52"/>
    <p:sldId id="458" r:id="rId53"/>
    <p:sldId id="484" r:id="rId54"/>
    <p:sldId id="485" r:id="rId55"/>
    <p:sldId id="463" r:id="rId56"/>
    <p:sldId id="486" r:id="rId57"/>
    <p:sldId id="416" r:id="rId58"/>
    <p:sldId id="465" r:id="rId59"/>
    <p:sldId id="467" r:id="rId60"/>
    <p:sldId id="420" r:id="rId6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hiddenSlides="1" frameSlides="1"/>
  <p:clrMru>
    <a:srgbClr val="FF0000"/>
    <a:srgbClr val="990099"/>
    <a:srgbClr val="33CC33"/>
    <a:srgbClr val="00CCFF"/>
    <a:srgbClr val="FF66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17" autoAdjust="0"/>
    <p:restoredTop sz="93548" autoAdjust="0"/>
  </p:normalViewPr>
  <p:slideViewPr>
    <p:cSldViewPr snapToGrid="0">
      <p:cViewPr varScale="1">
        <p:scale>
          <a:sx n="97" d="100"/>
          <a:sy n="97" d="100"/>
        </p:scale>
        <p:origin x="-1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Relationship Id="rId2" Type="http://schemas.openxmlformats.org/officeDocument/2006/relationships/image" Target="../media/image3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93D725D-D098-498D-88CD-C305AF4DB602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29</a:t>
            </a:fld>
            <a:endParaRPr/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1CD84B-1DF3-43A9-8E89-D068B95304B0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30</a:t>
            </a:fld>
            <a:endParaRPr/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BB6CD7B-2FA9-4164-9AA0-1520A57D9346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31</a:t>
            </a:fld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2D57A4F-765E-4A19-916C-C33513F97B42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43</a:t>
            </a:fld>
            <a:endParaRPr/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BB6CD7B-2FA9-4164-9AA0-1520A57D9346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52</a:t>
            </a:fld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992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70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880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png"/><Relationship Id="rId13" Type="http://schemas.openxmlformats.org/officeDocument/2006/relationships/image" Target="../media/image17.gif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17.gif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O8x8eoU3L4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cad=rja&amp;docid=A2CQleH40tGh3M&amp;tbnid=FdkwGIFQRmbj9M:&amp;ved=0CAUQjRw&amp;url=http://www.dreamstime.com/stock-photos-limbo-dance-illustration-man-doing-image30438883&amp;ei=QczwUp6LGPPLsQTYgoKgDw&amp;bvm=bv.60444564,d.aWc&amp;psig=AFQjCNFkaQxxZQJsIvV9Fac-GGpErQFW9A&amp;ust=1391598996147047" TargetMode="External"/><Relationship Id="rId3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18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nJq3Py0dy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035826" y="5943600"/>
            <a:ext cx="3879574" cy="531812"/>
          </a:xfrm>
        </p:spPr>
        <p:txBody>
          <a:bodyPr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Based on slides © 2009--2018 DeHon</a:t>
            </a:r>
          </a:p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Additional Material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©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2014 Farmer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/>
              <a:t>ESE 150 – </a:t>
            </a:r>
            <a:br>
              <a:rPr lang="en-US" sz="3200" b="1" dirty="0" smtClean="0"/>
            </a:br>
            <a:r>
              <a:rPr lang="en-US" sz="3200" b="1" dirty="0" smtClean="0"/>
              <a:t>Digital Audio Basics</a:t>
            </a:r>
            <a:endParaRPr lang="en-US" sz="32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smtClean="0"/>
              <a:t>Lecture #3 </a:t>
            </a:r>
            <a:r>
              <a:rPr lang="en-US" sz="2000" dirty="0" smtClean="0"/>
              <a:t>– Compression	</a:t>
            </a:r>
            <a:endParaRPr lang="en-US" sz="2000" dirty="0"/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Tell me and</a:t>
            </a:r>
            <a:r>
              <a:rPr lang="en-US" dirty="0" smtClean="0"/>
              <a:t> I forget, teach me and I may remember, involve me and I </a:t>
            </a:r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-- Benjamin Franklin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Using fixed encoding (</a:t>
            </a:r>
            <a:r>
              <a:rPr lang="en-US" dirty="0" smtClean="0"/>
              <a:t>question 1)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many bits to encode first 10 symbols?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many bits using encoding given?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Tell me and I forget, te</a:t>
            </a:r>
            <a:r>
              <a:rPr lang="en-US" dirty="0" smtClean="0"/>
              <a:t>ach me and I may remember, involve me and I </a:t>
            </a:r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-- Benjamin Franklin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Using fixed encoding (</a:t>
            </a:r>
            <a:r>
              <a:rPr lang="en-US" dirty="0" smtClean="0"/>
              <a:t>question 1)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many bits to encode first 24 symbols?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many bits using encoding given?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Tell me and I forget, teach me and I may remember, involve me and I </a:t>
            </a:r>
            <a:r>
              <a:rPr lang="en-US" dirty="0" smtClean="0">
                <a:solidFill>
                  <a:srgbClr val="0000FF"/>
                </a:solidFill>
              </a:rPr>
              <a:t>learn</a:t>
            </a:r>
          </a:p>
          <a:p>
            <a:pPr lvl="1"/>
            <a:r>
              <a:rPr lang="en-US" dirty="0" smtClean="0"/>
              <a:t>-- Benjamin Franklin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Using fixed encoding (</a:t>
            </a:r>
            <a:r>
              <a:rPr lang="en-US" dirty="0" smtClean="0"/>
              <a:t>question 1)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many bits to encode al 73 symbols?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many bits using encoding given?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encode with (on average) fewer bits than </a:t>
            </a:r>
            <a:r>
              <a:rPr lang="en-US" dirty="0" err="1" smtClean="0"/>
              <a:t>log(unique</a:t>
            </a:r>
            <a:r>
              <a:rPr lang="en-US" dirty="0" smtClean="0"/>
              <a:t>-symbols)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Compression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59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</a:t>
            </a:r>
            <a:r>
              <a:rPr lang="en-US" sz="2400" u="sng" dirty="0" smtClean="0"/>
              <a:t>compression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/>
              <a:t>Encoding information using fewer bits than the original representation</a:t>
            </a:r>
          </a:p>
          <a:p>
            <a:r>
              <a:rPr lang="en-US" sz="2400" dirty="0" smtClean="0"/>
              <a:t>Why do we need </a:t>
            </a:r>
            <a:r>
              <a:rPr lang="en-US" sz="2400" u="sng" dirty="0" smtClean="0"/>
              <a:t>compression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/>
              <a:t>Most digital data is not sampled/quantized/represented in the most compact form</a:t>
            </a:r>
          </a:p>
          <a:p>
            <a:pPr lvl="2"/>
            <a:r>
              <a:rPr lang="en-US" sz="1600" dirty="0" smtClean="0"/>
              <a:t>It takes up more space on a hard drive/memory</a:t>
            </a:r>
          </a:p>
          <a:p>
            <a:pPr lvl="2"/>
            <a:r>
              <a:rPr lang="en-US" sz="1600" dirty="0" smtClean="0"/>
              <a:t>It takes longer to transmit over a network</a:t>
            </a:r>
          </a:p>
          <a:p>
            <a:pPr lvl="1"/>
            <a:r>
              <a:rPr lang="en-US" sz="2000" dirty="0" smtClean="0"/>
              <a:t>Why?  Because data is stored in a way that makes it easiest to use</a:t>
            </a:r>
          </a:p>
          <a:p>
            <a:r>
              <a:rPr lang="en-US" sz="2400" dirty="0" smtClean="0"/>
              <a:t>Two broad categories of compression algorithms:</a:t>
            </a:r>
          </a:p>
          <a:p>
            <a:pPr lvl="1"/>
            <a:r>
              <a:rPr lang="en-US" sz="2000" dirty="0" smtClean="0"/>
              <a:t>Lossless – when data is un-compressed, data is its original form</a:t>
            </a:r>
          </a:p>
          <a:p>
            <a:pPr lvl="1"/>
            <a:r>
              <a:rPr lang="en-US" sz="2000" dirty="0" err="1" smtClean="0"/>
              <a:t>Lossy</a:t>
            </a:r>
            <a:r>
              <a:rPr lang="en-US" sz="2000" dirty="0" smtClean="0"/>
              <a:t> – when data is un-compressed, data is in approximate form</a:t>
            </a:r>
          </a:p>
          <a:p>
            <a:pPr lvl="2"/>
            <a:r>
              <a:rPr lang="en-US" sz="1600" dirty="0" smtClean="0"/>
              <a:t>Some of the original data is lost</a:t>
            </a:r>
          </a:p>
          <a:p>
            <a:endParaRPr lang="en-US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69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Representation of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2512461"/>
              </p:ext>
            </p:extLst>
          </p:nvPr>
        </p:nvGraphicFramePr>
        <p:xfrm>
          <a:off x="626300" y="1335818"/>
          <a:ext cx="2267211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2641"/>
                <a:gridCol w="1154570"/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Letter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Numeric</a:t>
                      </a:r>
                      <a:r>
                        <a:rPr lang="en-US" sz="1600" b="1" baseline="0" dirty="0" smtClean="0"/>
                        <a:t> Encoding</a:t>
                      </a:r>
                      <a:endParaRPr lang="en-US" sz="1600" b="1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</a:tr>
              <a:tr h="3131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26579" y="2403694"/>
            <a:ext cx="36792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How to encode alphabet?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Easy to map/encode:</a:t>
            </a:r>
          </a:p>
          <a:p>
            <a:pPr algn="ctr"/>
            <a:r>
              <a:rPr lang="en-US" dirty="0" smtClean="0">
                <a:latin typeface="+mj-lt"/>
              </a:rPr>
              <a:t> A</a:t>
            </a:r>
            <a:r>
              <a:rPr lang="en-US" dirty="0" smtClean="0">
                <a:latin typeface="+mj-lt"/>
                <a:sym typeface="Wingdings" pitchFamily="2" charset="2"/>
              </a:rPr>
              <a:t>0 and Z25</a:t>
            </a:r>
          </a:p>
          <a:p>
            <a:pPr algn="ctr"/>
            <a:endParaRPr lang="en-US" dirty="0">
              <a:latin typeface="+mj-lt"/>
              <a:sym typeface="Wingdings" pitchFamily="2" charset="2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498856"/>
              </p:ext>
            </p:extLst>
          </p:nvPr>
        </p:nvGraphicFramePr>
        <p:xfrm>
          <a:off x="3171171" y="1340128"/>
          <a:ext cx="2290178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3912"/>
                <a:gridCol w="1166266"/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Letter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Numeric</a:t>
                      </a:r>
                      <a:r>
                        <a:rPr lang="en-US" sz="1600" b="1" baseline="0" dirty="0" smtClean="0"/>
                        <a:t> Encoding</a:t>
                      </a:r>
                      <a:endParaRPr lang="en-US" sz="1600" b="1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N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13</a:t>
                      </a:r>
                      <a:endParaRPr lang="en-US" sz="1600" b="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14</a:t>
                      </a:r>
                      <a:endParaRPr lang="en-US" sz="1600" b="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33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Bits to represent all letters?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1009" y="1814808"/>
            <a:ext cx="350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  <a:latin typeface="+mj-lt"/>
                <a:sym typeface="Wingdings" pitchFamily="2" charset="2"/>
              </a:rPr>
              <a:t>Including upper and lower case?</a:t>
            </a:r>
          </a:p>
          <a:p>
            <a:r>
              <a:rPr lang="en-US" sz="1800" dirty="0" smtClean="0">
                <a:solidFill>
                  <a:srgbClr val="FF6600"/>
                </a:solidFill>
                <a:latin typeface="+mj-lt"/>
                <a:sym typeface="Wingdings" pitchFamily="2" charset="2"/>
              </a:rPr>
              <a:t>…and numbers, how many bits?</a:t>
            </a:r>
            <a:endParaRPr lang="en-US" sz="1800" dirty="0" smtClean="0">
              <a:solidFill>
                <a:srgbClr val="FF6600"/>
              </a:solidFill>
              <a:latin typeface="+mj-lt"/>
              <a:sym typeface="Wingdings" pitchFamily="2" charset="2"/>
            </a:endParaRPr>
          </a:p>
          <a:p>
            <a:endParaRPr lang="en-US" sz="1800" dirty="0">
              <a:latin typeface="+mj-lt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4805511"/>
              </p:ext>
            </p:extLst>
          </p:nvPr>
        </p:nvGraphicFramePr>
        <p:xfrm>
          <a:off x="636200" y="1333843"/>
          <a:ext cx="2267211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2641"/>
                <a:gridCol w="1154570"/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Letter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Binary </a:t>
                      </a:r>
                      <a:r>
                        <a:rPr lang="en-US" sz="1600" b="1" baseline="0" dirty="0" smtClean="0"/>
                        <a:t>Encoding</a:t>
                      </a:r>
                      <a:endParaRPr lang="en-US" sz="1600" b="1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00000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00001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00010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00011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00100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00101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00110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00111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01000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01001</a:t>
                      </a:r>
                      <a:endParaRPr lang="en-US" sz="1600" dirty="0"/>
                    </a:p>
                  </a:txBody>
                  <a:tcPr/>
                </a:tc>
              </a:tr>
              <a:tr h="3131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01010</a:t>
                      </a:r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01011</a:t>
                      </a:r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01100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9052295"/>
              </p:ext>
            </p:extLst>
          </p:nvPr>
        </p:nvGraphicFramePr>
        <p:xfrm>
          <a:off x="3181071" y="1338153"/>
          <a:ext cx="2290178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3912"/>
                <a:gridCol w="1166266"/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Letter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Binary</a:t>
                      </a:r>
                    </a:p>
                    <a:p>
                      <a:pPr algn="ctr"/>
                      <a:r>
                        <a:rPr lang="en-US" sz="1600" b="1" baseline="0" dirty="0" smtClean="0"/>
                        <a:t>Encoding</a:t>
                      </a:r>
                      <a:endParaRPr lang="en-US" sz="1600" b="1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N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01101</a:t>
                      </a:r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01110</a:t>
                      </a:r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01111</a:t>
                      </a:r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10000</a:t>
                      </a:r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10001</a:t>
                      </a:r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10010</a:t>
                      </a:r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10011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10100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10101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10110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10111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11000</a:t>
                      </a:r>
                      <a:endParaRPr lang="en-US" sz="1600" dirty="0"/>
                    </a:p>
                  </a:txBody>
                  <a:tcPr/>
                </a:tc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11001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62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Encoding  (7-bit encoding)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3256749"/>
              </p:ext>
            </p:extLst>
          </p:nvPr>
        </p:nvGraphicFramePr>
        <p:xfrm>
          <a:off x="920161" y="1115177"/>
          <a:ext cx="5413404" cy="5715929"/>
        </p:xfrm>
        <a:graphic>
          <a:graphicData uri="http://schemas.openxmlformats.org/drawingml/2006/table">
            <a:tbl>
              <a:tblPr/>
              <a:tblGrid>
                <a:gridCol w="902234"/>
                <a:gridCol w="902234"/>
                <a:gridCol w="902234"/>
                <a:gridCol w="902234"/>
                <a:gridCol w="902234"/>
                <a:gridCol w="902234"/>
              </a:tblGrid>
              <a:tr h="320357">
                <a:tc>
                  <a:txBody>
                    <a:bodyPr/>
                    <a:lstStyle/>
                    <a:p>
                      <a:r>
                        <a:rPr lang="en-US" sz="1200" dirty="0"/>
                        <a:t>Letter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ASCII Code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Binary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Letter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ASCII Code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Binary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01101111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q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Q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01110110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01111010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090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32980" y="1814984"/>
            <a:ext cx="29324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  <a:sym typeface="Wingdings" pitchFamily="2" charset="2"/>
              </a:rPr>
              <a:t>ASCII:</a:t>
            </a:r>
          </a:p>
          <a:p>
            <a:r>
              <a:rPr lang="en-US" sz="2000" b="1" i="1" dirty="0">
                <a:latin typeface="+mj-lt"/>
              </a:rPr>
              <a:t>American Standard </a:t>
            </a:r>
            <a:endParaRPr lang="en-US" sz="2000" b="1" i="1" dirty="0" smtClean="0">
              <a:latin typeface="+mj-lt"/>
            </a:endParaRPr>
          </a:p>
          <a:p>
            <a:r>
              <a:rPr lang="en-US" sz="2000" b="1" i="1" dirty="0" smtClean="0">
                <a:latin typeface="+mj-lt"/>
              </a:rPr>
              <a:t>Code for </a:t>
            </a:r>
            <a:r>
              <a:rPr lang="en-US" sz="2000" b="1" i="1" dirty="0">
                <a:latin typeface="+mj-lt"/>
              </a:rPr>
              <a:t>Information </a:t>
            </a:r>
            <a:endParaRPr lang="en-US" sz="2000" b="1" i="1" dirty="0" smtClean="0">
              <a:latin typeface="+mj-lt"/>
            </a:endParaRPr>
          </a:p>
          <a:p>
            <a:r>
              <a:rPr lang="en-US" sz="2000" b="1" i="1" dirty="0" smtClean="0">
                <a:latin typeface="+mj-lt"/>
              </a:rPr>
              <a:t>Interchange</a:t>
            </a:r>
            <a:r>
              <a:rPr lang="en-US" sz="2000" dirty="0" smtClean="0">
                <a:latin typeface="+mj-lt"/>
              </a:rPr>
              <a:t> </a:t>
            </a:r>
          </a:p>
          <a:p>
            <a:r>
              <a:rPr lang="en-US" sz="2000" dirty="0" smtClean="0">
                <a:latin typeface="+mj-lt"/>
              </a:rPr>
              <a:t>2</a:t>
            </a:r>
            <a:r>
              <a:rPr lang="en-US" sz="2000" baseline="30000" dirty="0" smtClean="0">
                <a:latin typeface="+mj-lt"/>
              </a:rPr>
              <a:t>7</a:t>
            </a:r>
            <a:r>
              <a:rPr lang="en-US" sz="2000" dirty="0" smtClean="0">
                <a:latin typeface="+mj-lt"/>
              </a:rPr>
              <a:t>=128 combinations</a:t>
            </a:r>
          </a:p>
          <a:p>
            <a:endParaRPr lang="en-US" sz="2000" dirty="0" smtClean="0">
              <a:latin typeface="+mj-lt"/>
              <a:sym typeface="Wingdings" pitchFamily="2" charset="2"/>
            </a:endParaRPr>
          </a:p>
          <a:p>
            <a:r>
              <a:rPr lang="en-US" sz="2000" dirty="0" smtClean="0">
                <a:latin typeface="+mj-lt"/>
                <a:sym typeface="Wingdings" pitchFamily="2" charset="2"/>
              </a:rPr>
              <a:t>Standard encoding,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d</a:t>
            </a:r>
            <a:r>
              <a:rPr lang="en-US" sz="2000" dirty="0" smtClean="0">
                <a:latin typeface="+mj-lt"/>
                <a:sym typeface="Wingdings" pitchFamily="2" charset="2"/>
              </a:rPr>
              <a:t>eveloped in the 1960’s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 smtClean="0">
                <a:latin typeface="+mj-lt"/>
                <a:sym typeface="Wingdings" pitchFamily="2" charset="2"/>
              </a:rPr>
              <a:t>Didn’t take into account</a:t>
            </a:r>
          </a:p>
          <a:p>
            <a:r>
              <a:rPr lang="en-US" sz="2000" dirty="0" smtClean="0">
                <a:latin typeface="+mj-lt"/>
                <a:sym typeface="Wingdings" pitchFamily="2" charset="2"/>
              </a:rPr>
              <a:t>international standards!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 smtClean="0">
                <a:latin typeface="+mj-lt"/>
                <a:sym typeface="Wingdings" pitchFamily="2" charset="2"/>
              </a:rPr>
              <a:t>UNICODE</a:t>
            </a:r>
          </a:p>
          <a:p>
            <a:r>
              <a:rPr lang="en-US" sz="2000" dirty="0" smtClean="0">
                <a:latin typeface="+mj-lt"/>
                <a:sym typeface="Wingdings" pitchFamily="2" charset="2"/>
              </a:rPr>
              <a:t>8-bit encoding</a:t>
            </a:r>
          </a:p>
          <a:p>
            <a:r>
              <a:rPr lang="en-US" sz="2000" dirty="0" smtClean="0">
                <a:latin typeface="+mj-lt"/>
                <a:sym typeface="Wingdings" pitchFamily="2" charset="2"/>
              </a:rPr>
              <a:t>2</a:t>
            </a:r>
            <a:r>
              <a:rPr lang="en-US" sz="2000" baseline="30000" dirty="0" smtClean="0">
                <a:latin typeface="+mj-lt"/>
                <a:sym typeface="Wingdings" pitchFamily="2" charset="2"/>
              </a:rPr>
              <a:t>8</a:t>
            </a:r>
            <a:r>
              <a:rPr lang="en-US" sz="2000" dirty="0" smtClean="0">
                <a:latin typeface="+mj-lt"/>
                <a:sym typeface="Wingdings" pitchFamily="2" charset="2"/>
              </a:rPr>
              <a:t>=256 possibilities!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26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i="1" dirty="0" smtClean="0"/>
              <a:t>Lossless</a:t>
            </a:r>
            <a:r>
              <a:rPr lang="en-US" dirty="0" smtClean="0"/>
              <a:t>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9787"/>
            <a:ext cx="8686800" cy="56125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simple form of compression would be the following:</a:t>
            </a:r>
          </a:p>
          <a:p>
            <a:pPr lvl="1"/>
            <a:r>
              <a:rPr lang="en-US" sz="2000" dirty="0" smtClean="0"/>
              <a:t>ORIGINAL TEXT (13-characters): 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Love ESE150</a:t>
            </a:r>
          </a:p>
          <a:p>
            <a:pPr lvl="1"/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ASCII Encoding (13-bytes = 104 bits): 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01001001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00100000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01001100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01101111 01110110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01100101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00100000 01000101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01010011 01000101 00110010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00110101 00110000</a:t>
            </a:r>
          </a:p>
          <a:p>
            <a:pPr lvl="1"/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Convenient to write programs that read/write files 1-byte at a time</a:t>
            </a:r>
          </a:p>
          <a:p>
            <a:pPr lvl="1"/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But, since ASCII only needs 7-bits (not 8):</a:t>
            </a:r>
          </a:p>
          <a:p>
            <a:pPr lvl="2"/>
            <a:r>
              <a:rPr lang="en-US" i="1" dirty="0" smtClean="0">
                <a:latin typeface="+mj-lt"/>
                <a:cs typeface="Courier New" panose="02070309020205020404" pitchFamily="49" charset="0"/>
              </a:rPr>
              <a:t>We could write a compression program that strips the leading 0</a:t>
            </a:r>
          </a:p>
          <a:p>
            <a:pPr lvl="1"/>
            <a:r>
              <a:rPr lang="en-US" sz="2000" dirty="0" smtClean="0">
                <a:cs typeface="Courier New" panose="02070309020205020404" pitchFamily="49" charset="0"/>
              </a:rPr>
              <a:t>Output of Compression Program (91 bits ~ 11.375 bytes):</a:t>
            </a:r>
            <a:endParaRPr lang="en-US" sz="2000" dirty="0">
              <a:cs typeface="Courier New" panose="02070309020205020404" pitchFamily="49" charset="0"/>
            </a:endParaRPr>
          </a:p>
          <a:p>
            <a:pPr lvl="1"/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1001001 0100000 1001100 1101111 1110110 1100101 0100000 1000101 1010011 1000101 0110010 0110101 0110000</a:t>
            </a:r>
          </a:p>
          <a:p>
            <a:pPr lvl="1"/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Compression ratio: 104 bits in / 91 bits out =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1.14 :1</a:t>
            </a:r>
            <a:endParaRPr lang="en-US" sz="2000" b="1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  <a:p>
            <a:pPr lvl="1"/>
            <a:r>
              <a:rPr lang="en-US" sz="2000" b="1" i="1" dirty="0" smtClean="0">
                <a:latin typeface="+mj-lt"/>
                <a:cs typeface="Courier New" panose="02070309020205020404" pitchFamily="49" charset="0"/>
              </a:rPr>
              <a:t>Lossless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 because we can easily restore exact original</a:t>
            </a:r>
            <a:endParaRPr lang="en-US" sz="2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42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 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Where are we on course map?</a:t>
            </a:r>
            <a:endParaRPr lang="en-US" sz="2000" dirty="0" smtClean="0"/>
          </a:p>
          <a:p>
            <a:r>
              <a:rPr lang="en-US" sz="2400" dirty="0"/>
              <a:t>What we did in </a:t>
            </a:r>
            <a:r>
              <a:rPr lang="en-US" sz="2400" dirty="0" smtClean="0"/>
              <a:t>lab last week</a:t>
            </a:r>
            <a:endParaRPr lang="en-US" sz="2400" dirty="0"/>
          </a:p>
          <a:p>
            <a:pPr lvl="1"/>
            <a:r>
              <a:rPr lang="en-US" sz="2000" dirty="0" smtClean="0"/>
              <a:t>How </a:t>
            </a:r>
            <a:r>
              <a:rPr lang="en-US" sz="2000" dirty="0"/>
              <a:t>it relates to this week</a:t>
            </a:r>
          </a:p>
          <a:p>
            <a:r>
              <a:rPr lang="en-US" sz="2400" b="1" dirty="0" smtClean="0"/>
              <a:t>Compression</a:t>
            </a:r>
          </a:p>
          <a:p>
            <a:pPr lvl="1"/>
            <a:r>
              <a:rPr lang="en-US" sz="2000" dirty="0" smtClean="0"/>
              <a:t>What is it, examples, classifications</a:t>
            </a:r>
          </a:p>
          <a:p>
            <a:pPr lvl="1"/>
            <a:r>
              <a:rPr lang="en-US" sz="2000" dirty="0" smtClean="0"/>
              <a:t>Probability-based lossles</a:t>
            </a:r>
            <a:r>
              <a:rPr lang="en-US" sz="2000" dirty="0" smtClean="0"/>
              <a:t>s </a:t>
            </a:r>
            <a:r>
              <a:rPr lang="en-US" sz="2000" dirty="0" smtClean="0"/>
              <a:t>compression</a:t>
            </a:r>
            <a:endParaRPr lang="en-US" sz="2000" dirty="0" smtClean="0"/>
          </a:p>
          <a:p>
            <a:pPr lvl="2"/>
            <a:r>
              <a:rPr lang="en-US" sz="1800" dirty="0" smtClean="0"/>
              <a:t>Huffman Encoding</a:t>
            </a:r>
          </a:p>
          <a:p>
            <a:pPr lvl="1"/>
            <a:r>
              <a:rPr lang="en-US" sz="1800" dirty="0" smtClean="0"/>
              <a:t>Entropy</a:t>
            </a:r>
          </a:p>
          <a:p>
            <a:pPr lvl="2"/>
            <a:r>
              <a:rPr lang="en-US" sz="1400" dirty="0" smtClean="0"/>
              <a:t>Shannon Limits</a:t>
            </a:r>
            <a:endParaRPr lang="en-US" sz="1600" dirty="0" smtClean="0"/>
          </a:p>
          <a:p>
            <a:r>
              <a:rPr lang="en-US" sz="2400" dirty="0" smtClean="0"/>
              <a:t>Next Lab</a:t>
            </a:r>
          </a:p>
          <a:p>
            <a:r>
              <a:rPr lang="en-US" sz="2400" dirty="0" smtClean="0"/>
              <a:t>References</a:t>
            </a:r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64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8149" y="1838703"/>
            <a:ext cx="1116786" cy="10094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 smtClean="0">
                <a:latin typeface="+mj-lt"/>
              </a:rPr>
              <a:t>Original</a:t>
            </a:r>
          </a:p>
          <a:p>
            <a:pPr algn="ctr"/>
            <a:r>
              <a:rPr lang="en-US" sz="1800" dirty="0" smtClean="0">
                <a:latin typeface="+mj-lt"/>
              </a:rPr>
              <a:t>Program</a:t>
            </a:r>
            <a:endParaRPr lang="en-US" sz="1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1832" y="3572500"/>
            <a:ext cx="1045029" cy="1270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 smtClean="0">
                <a:latin typeface="+mj-lt"/>
              </a:rPr>
              <a:t>Original</a:t>
            </a:r>
          </a:p>
          <a:p>
            <a:pPr algn="ctr"/>
            <a:r>
              <a:rPr lang="en-US" sz="1800" dirty="0" smtClean="0">
                <a:latin typeface="+mj-lt"/>
              </a:rPr>
              <a:t>Output</a:t>
            </a:r>
          </a:p>
          <a:p>
            <a:pPr algn="ctr"/>
            <a:r>
              <a:rPr lang="en-US" sz="1800" dirty="0" smtClean="0">
                <a:latin typeface="+mj-lt"/>
              </a:rPr>
              <a:t>File</a:t>
            </a:r>
            <a:endParaRPr lang="en-US" sz="1800" dirty="0">
              <a:latin typeface="+mj-lt"/>
            </a:endParaRPr>
          </a:p>
        </p:txBody>
      </p: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>
            <a:off x="1116542" y="2848106"/>
            <a:ext cx="1127805" cy="7243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00731" y="1838702"/>
            <a:ext cx="1486910" cy="10094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dirty="0" smtClean="0">
                <a:latin typeface="+mj-lt"/>
              </a:rPr>
              <a:t>Compression</a:t>
            </a:r>
          </a:p>
          <a:p>
            <a:pPr algn="ctr"/>
            <a:r>
              <a:rPr lang="en-US" sz="1600" dirty="0" smtClean="0">
                <a:latin typeface="+mj-lt"/>
              </a:rPr>
              <a:t>Program</a:t>
            </a:r>
            <a:endParaRPr lang="en-US" sz="1600" dirty="0">
              <a:latin typeface="+mj-lt"/>
            </a:endParaRPr>
          </a:p>
        </p:txBody>
      </p:sp>
      <p:cxnSp>
        <p:nvCxnSpPr>
          <p:cNvPr id="18" name="Straight Arrow Connector 17"/>
          <p:cNvCxnSpPr>
            <a:stCxn id="9" idx="0"/>
            <a:endCxn id="16" idx="2"/>
          </p:cNvCxnSpPr>
          <p:nvPr/>
        </p:nvCxnSpPr>
        <p:spPr>
          <a:xfrm flipV="1">
            <a:off x="2244347" y="2848105"/>
            <a:ext cx="1199839" cy="7243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79635">
            <a:off x="1426717" y="293899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output</a:t>
            </a:r>
            <a:endParaRPr lang="en-US" sz="2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 rot="19671828">
            <a:off x="2318402" y="2943047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input</a:t>
            </a:r>
            <a:endParaRPr lang="en-US" sz="2000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94793" y="3572500"/>
            <a:ext cx="1399531" cy="1270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 smtClean="0">
                <a:latin typeface="+mj-lt"/>
              </a:rPr>
              <a:t>Compressed</a:t>
            </a:r>
          </a:p>
          <a:p>
            <a:pPr algn="ctr"/>
            <a:r>
              <a:rPr lang="en-US" sz="1800" dirty="0" smtClean="0">
                <a:latin typeface="+mj-lt"/>
              </a:rPr>
              <a:t>Output</a:t>
            </a:r>
          </a:p>
          <a:p>
            <a:pPr algn="ctr"/>
            <a:r>
              <a:rPr lang="en-US" sz="1800" dirty="0" smtClean="0">
                <a:latin typeface="+mj-lt"/>
              </a:rPr>
              <a:t>File</a:t>
            </a:r>
            <a:endParaRPr lang="en-US" sz="18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0436" y="483129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13-bytes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94793" y="4871190"/>
            <a:ext cx="164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11.375-bytes</a:t>
            </a:r>
          </a:p>
        </p:txBody>
      </p:sp>
      <p:cxnSp>
        <p:nvCxnSpPr>
          <p:cNvPr id="28" name="Straight Arrow Connector 27"/>
          <p:cNvCxnSpPr>
            <a:stCxn id="16" idx="2"/>
            <a:endCxn id="24" idx="0"/>
          </p:cNvCxnSpPr>
          <p:nvPr/>
        </p:nvCxnSpPr>
        <p:spPr>
          <a:xfrm>
            <a:off x="3444186" y="2848105"/>
            <a:ext cx="1150373" cy="7243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70408" y="1838703"/>
            <a:ext cx="1542364" cy="10094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600" dirty="0" smtClean="0">
                <a:latin typeface="+mj-lt"/>
              </a:rPr>
              <a:t>De-Compression</a:t>
            </a:r>
          </a:p>
          <a:p>
            <a:pPr algn="ctr"/>
            <a:r>
              <a:rPr lang="en-US" sz="1600" dirty="0" smtClean="0">
                <a:latin typeface="+mj-lt"/>
              </a:rPr>
              <a:t>Program</a:t>
            </a:r>
            <a:endParaRPr lang="en-US" sz="1600" dirty="0">
              <a:latin typeface="+mj-lt"/>
            </a:endParaRPr>
          </a:p>
        </p:txBody>
      </p:sp>
      <p:cxnSp>
        <p:nvCxnSpPr>
          <p:cNvPr id="33" name="Straight Arrow Connector 32"/>
          <p:cNvCxnSpPr>
            <a:stCxn id="24" idx="0"/>
            <a:endCxn id="31" idx="2"/>
          </p:cNvCxnSpPr>
          <p:nvPr/>
        </p:nvCxnSpPr>
        <p:spPr>
          <a:xfrm flipV="1">
            <a:off x="4594559" y="2848106"/>
            <a:ext cx="947031" cy="7243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014412">
            <a:off x="3739442" y="2983084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output</a:t>
            </a:r>
            <a:endParaRPr lang="en-US" sz="20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 rot="19348538">
            <a:off x="4583627" y="293963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input</a:t>
            </a:r>
            <a:endParaRPr lang="en-US" sz="2000" dirty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12772" y="3572500"/>
            <a:ext cx="1045029" cy="1270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 smtClean="0">
                <a:latin typeface="+mj-lt"/>
              </a:rPr>
              <a:t>Original</a:t>
            </a:r>
          </a:p>
          <a:p>
            <a:pPr algn="ctr"/>
            <a:r>
              <a:rPr lang="en-US" sz="1800" dirty="0" smtClean="0">
                <a:latin typeface="+mj-lt"/>
              </a:rPr>
              <a:t>Output</a:t>
            </a:r>
          </a:p>
          <a:p>
            <a:pPr algn="ctr"/>
            <a:r>
              <a:rPr lang="en-US" sz="1800" dirty="0" smtClean="0">
                <a:latin typeface="+mj-lt"/>
              </a:rPr>
              <a:t>File</a:t>
            </a:r>
            <a:endParaRPr lang="en-US" sz="18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84172" y="487119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13-bytes</a:t>
            </a:r>
          </a:p>
        </p:txBody>
      </p:sp>
      <p:cxnSp>
        <p:nvCxnSpPr>
          <p:cNvPr id="40" name="Straight Arrow Connector 39"/>
          <p:cNvCxnSpPr>
            <a:stCxn id="31" idx="2"/>
            <a:endCxn id="37" idx="0"/>
          </p:cNvCxnSpPr>
          <p:nvPr/>
        </p:nvCxnSpPr>
        <p:spPr>
          <a:xfrm>
            <a:off x="5541590" y="2848106"/>
            <a:ext cx="1293697" cy="7243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48293" y="1838701"/>
            <a:ext cx="1116786" cy="10094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 smtClean="0">
                <a:latin typeface="+mj-lt"/>
              </a:rPr>
              <a:t>Original</a:t>
            </a:r>
          </a:p>
          <a:p>
            <a:pPr algn="ctr"/>
            <a:r>
              <a:rPr lang="en-US" sz="1800" dirty="0" smtClean="0">
                <a:latin typeface="+mj-lt"/>
              </a:rPr>
              <a:t>Program</a:t>
            </a:r>
            <a:endParaRPr lang="en-US" sz="1800" dirty="0">
              <a:latin typeface="+mj-lt"/>
            </a:endParaRPr>
          </a:p>
        </p:txBody>
      </p:sp>
      <p:cxnSp>
        <p:nvCxnSpPr>
          <p:cNvPr id="43" name="Straight Arrow Connector 42"/>
          <p:cNvCxnSpPr>
            <a:stCxn id="37" idx="0"/>
            <a:endCxn id="41" idx="2"/>
          </p:cNvCxnSpPr>
          <p:nvPr/>
        </p:nvCxnSpPr>
        <p:spPr>
          <a:xfrm flipV="1">
            <a:off x="6835287" y="2848104"/>
            <a:ext cx="1171399" cy="7243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98394">
            <a:off x="5929429" y="2946821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output</a:t>
            </a:r>
            <a:endParaRPr lang="en-US" sz="20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9720397">
            <a:off x="6880489" y="293899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input</a:t>
            </a:r>
            <a:endParaRPr lang="en-US" sz="2000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149" y="5498275"/>
            <a:ext cx="7763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6600"/>
                </a:solidFill>
                <a:latin typeface="+mj-lt"/>
              </a:rPr>
              <a:t>Why not compress all the time?  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Inconvenient ; expensive in terms of microprocessor </a:t>
            </a:r>
            <a:r>
              <a:rPr lang="en-US" sz="2000" dirty="0" smtClean="0">
                <a:latin typeface="+mj-lt"/>
              </a:rPr>
              <a:t>cycles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+mj-lt"/>
              </a:rPr>
              <a:t>           Tradeoff: compute vs. storage 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4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2" grpId="0"/>
      <p:bldP spid="23" grpId="0"/>
      <p:bldP spid="24" grpId="0" animBg="1"/>
      <p:bldP spid="25" grpId="0"/>
      <p:bldP spid="26" grpId="0"/>
      <p:bldP spid="31" grpId="0" animBg="1"/>
      <p:bldP spid="35" grpId="0"/>
      <p:bldP spid="36" grpId="0"/>
      <p:bldP spid="37" grpId="0" animBg="1"/>
      <p:bldP spid="38" grpId="0"/>
      <p:bldP spid="41" grpId="0" animBg="1"/>
      <p:bldP spid="44" grpId="0"/>
      <p:bldP spid="45" grpId="0"/>
      <p:bldP spid="5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ADC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Analog-to-Digital (ADC) Conversion </a:t>
            </a:r>
          </a:p>
          <a:p>
            <a:pPr lvl="1"/>
            <a:r>
              <a:rPr lang="en-US" sz="2000" b="1" dirty="0" smtClean="0"/>
              <a:t>We have 7 discrete voltages, # of bits to represent 7 things?</a:t>
            </a:r>
          </a:p>
          <a:p>
            <a:pPr lvl="1"/>
            <a:r>
              <a:rPr lang="en-US" sz="2000" b="1" dirty="0" smtClean="0"/>
              <a:t>3-bits!  Why?  2</a:t>
            </a:r>
            <a:r>
              <a:rPr lang="en-US" sz="2000" b="1" baseline="30000" dirty="0" smtClean="0"/>
              <a:t>3-bits</a:t>
            </a:r>
            <a:r>
              <a:rPr lang="en-US" sz="2000" b="1" dirty="0" smtClean="0"/>
              <a:t> = 8 (1 unused state)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Samples:</a:t>
            </a:r>
          </a:p>
          <a:p>
            <a:r>
              <a:rPr lang="en-US" sz="1800" dirty="0" smtClean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 smtClean="0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 smtClean="0">
                <a:latin typeface="+mj-lt"/>
              </a:rPr>
              <a:t>}</a:t>
            </a:r>
            <a:endParaRPr lang="en-US" sz="18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-3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-2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87751" y="2432343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Binary </a:t>
            </a:r>
          </a:p>
          <a:p>
            <a:pPr algn="ctr"/>
            <a:r>
              <a:rPr lang="en-US" sz="1800" dirty="0" smtClean="0">
                <a:latin typeface="+mj-lt"/>
              </a:rPr>
              <a:t>Encoding: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01231" y="338019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110297" y="3790622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098077" y="418001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119852" y="4569915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106002" y="49360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115902" y="53259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113429" y="568342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123329" y="60495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983" y="6475235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Encoding: mapping data from one form to another (not always conversion)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40831" y="318097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03231" y="359462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503231" y="398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526981" y="436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515106" y="474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17543" y="51207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03693" y="55106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603693" y="5878756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525006" y="62288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38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9" grpId="0"/>
      <p:bldP spid="92" grpId="0"/>
      <p:bldP spid="93" grpId="0"/>
      <p:bldP spid="94" grpId="0"/>
      <p:bldP spid="102" grpId="0"/>
      <p:bldP spid="103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Lossy</a:t>
            </a:r>
            <a:r>
              <a:rPr lang="en-US" dirty="0" smtClean="0"/>
              <a:t>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 marL="342900" lvl="2" indent="-342900">
              <a:buFont typeface="Wingdings 2"/>
              <a:buChar char=""/>
            </a:pPr>
            <a:r>
              <a:rPr lang="en-US" sz="1800" dirty="0" smtClean="0"/>
              <a:t>Sample Rate: </a:t>
            </a:r>
            <a:r>
              <a:rPr lang="en-US" sz="1800" b="1" dirty="0" smtClean="0"/>
              <a:t>1000 samples/sec</a:t>
            </a:r>
            <a:r>
              <a:rPr lang="en-US" sz="1800" dirty="0" smtClean="0"/>
              <a:t>, Resolution: </a:t>
            </a:r>
            <a:r>
              <a:rPr lang="en-US" sz="1800" b="1" dirty="0" smtClean="0"/>
              <a:t>3-bits</a:t>
            </a:r>
            <a:r>
              <a:rPr lang="en-US" sz="1800" dirty="0" smtClean="0"/>
              <a:t> per sample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 smtClean="0"/>
              <a:t>Our </a:t>
            </a:r>
            <a:r>
              <a:rPr lang="en-US" sz="1800" u="sng" dirty="0" smtClean="0"/>
              <a:t>Sampled Signal</a:t>
            </a:r>
            <a:r>
              <a:rPr lang="en-US" sz="1800" dirty="0" smtClean="0"/>
              <a:t>: {0, 2.2V, 3V, 2.2V, 0, -2.2V, -3, -2.2V, 0}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 smtClean="0"/>
              <a:t>Our </a:t>
            </a:r>
            <a:r>
              <a:rPr lang="en-US" sz="1800" u="sng" dirty="0" smtClean="0"/>
              <a:t>Quantized Signal</a:t>
            </a:r>
            <a:r>
              <a:rPr lang="en-US" sz="1800" dirty="0" smtClean="0"/>
              <a:t>: {0, 2V, 3, 2V, 0, -2, -3, -2, 0}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 smtClean="0"/>
              <a:t>Our 3-bit </a:t>
            </a:r>
            <a:r>
              <a:rPr lang="en-US" sz="1800" u="sng" dirty="0" smtClean="0"/>
              <a:t>Digitized Data</a:t>
            </a:r>
            <a:r>
              <a:rPr lang="en-US" sz="1800" dirty="0" smtClean="0"/>
              <a:t>: {</a:t>
            </a:r>
            <a:r>
              <a:rPr lang="en-US" sz="1800" dirty="0" smtClean="0">
                <a:solidFill>
                  <a:srgbClr val="FF0000"/>
                </a:solidFill>
              </a:rPr>
              <a:t>011</a:t>
            </a:r>
            <a:r>
              <a:rPr lang="en-US" sz="1800" dirty="0">
                <a:solidFill>
                  <a:srgbClr val="FF0000"/>
                </a:solidFill>
              </a:rPr>
              <a:t>, 101, 110, 101, 011, 001, 000, 001, 011</a:t>
            </a:r>
            <a:r>
              <a:rPr lang="en-US" sz="1800" dirty="0" smtClean="0"/>
              <a:t>}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 smtClean="0"/>
              <a:t>space required to store/transmit: </a:t>
            </a:r>
            <a:r>
              <a:rPr lang="en-US" b="1" dirty="0" smtClean="0"/>
              <a:t>27 bits</a:t>
            </a:r>
            <a:endParaRPr lang="en-US" b="1" dirty="0"/>
          </a:p>
          <a:p>
            <a:endParaRPr lang="en-US" sz="2000" b="0" dirty="0" smtClean="0"/>
          </a:p>
          <a:p>
            <a:r>
              <a:rPr lang="en-US" sz="2000" b="0" dirty="0" smtClean="0"/>
              <a:t>ADC related compression algorithm: </a:t>
            </a:r>
          </a:p>
          <a:p>
            <a:pPr lvl="1"/>
            <a:r>
              <a:rPr lang="en-US" sz="1800" b="0" dirty="0" smtClean="0"/>
              <a:t>CS&amp;Q (Coarser Sampling AND/OR Quantization)</a:t>
            </a:r>
          </a:p>
          <a:p>
            <a:pPr lvl="2"/>
            <a:r>
              <a:rPr lang="en-US" sz="1600" dirty="0" smtClean="0"/>
              <a:t>Either reduce number of bits per sample  AND/OR discard a sample completely</a:t>
            </a:r>
          </a:p>
          <a:p>
            <a:pPr lvl="1"/>
            <a:r>
              <a:rPr lang="en-US" sz="1800" b="0" dirty="0" smtClean="0"/>
              <a:t>Example with our digitized data:</a:t>
            </a:r>
          </a:p>
          <a:p>
            <a:pPr lvl="1"/>
            <a:r>
              <a:rPr lang="en-US" sz="1800" dirty="0"/>
              <a:t>Our 3-bit Digitized Data: {</a:t>
            </a:r>
            <a:r>
              <a:rPr lang="en-US" sz="18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dirty="0"/>
              <a:t>}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FF6600"/>
                </a:solidFill>
              </a:rPr>
              <a:t>I</a:t>
            </a:r>
            <a:r>
              <a:rPr lang="en-US" sz="1800" b="0" dirty="0" smtClean="0">
                <a:solidFill>
                  <a:srgbClr val="FF6600"/>
                </a:solidFill>
              </a:rPr>
              <a:t>f we drop the sampling rate by a factor of 2, how effect number of bits needed?</a:t>
            </a:r>
            <a:endParaRPr lang="en-US" sz="1800" b="1" dirty="0" smtClean="0">
              <a:solidFill>
                <a:srgbClr val="FF6600"/>
              </a:solidFill>
            </a:endParaRPr>
          </a:p>
          <a:p>
            <a:pPr lvl="1"/>
            <a:r>
              <a:rPr lang="en-US" sz="1800" b="1" i="1" dirty="0" err="1" smtClean="0">
                <a:cs typeface="Courier New" panose="02070309020205020404" pitchFamily="49" charset="0"/>
              </a:rPr>
              <a:t>Lossy</a:t>
            </a:r>
            <a:r>
              <a:rPr lang="en-US" sz="1800" dirty="0" smtClean="0">
                <a:cs typeface="Courier New" panose="02070309020205020404" pitchFamily="49" charset="0"/>
              </a:rPr>
              <a:t> </a:t>
            </a:r>
            <a:r>
              <a:rPr lang="en-US" sz="1800" dirty="0">
                <a:cs typeface="Courier New" panose="02070309020205020404" pitchFamily="49" charset="0"/>
              </a:rPr>
              <a:t>because we </a:t>
            </a:r>
            <a:r>
              <a:rPr lang="en-US" sz="1800" b="1" dirty="0" smtClean="0">
                <a:cs typeface="Courier New" panose="02070309020205020404" pitchFamily="49" charset="0"/>
              </a:rPr>
              <a:t>cannot</a:t>
            </a:r>
            <a:r>
              <a:rPr lang="en-US" sz="1800" dirty="0" smtClean="0">
                <a:cs typeface="Courier New" panose="02070309020205020404" pitchFamily="49" charset="0"/>
              </a:rPr>
              <a:t> restore </a:t>
            </a:r>
            <a:r>
              <a:rPr lang="en-US" sz="1800" dirty="0">
                <a:cs typeface="Courier New" panose="02070309020205020404" pitchFamily="49" charset="0"/>
              </a:rPr>
              <a:t>exact original</a:t>
            </a:r>
          </a:p>
          <a:p>
            <a:pPr lvl="1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726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De-Compression of Signal: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Decompression &amp; DAC Process</a:t>
            </a:r>
          </a:p>
          <a:p>
            <a:pPr lvl="1"/>
            <a:r>
              <a:rPr lang="en-US" sz="2000" b="1" dirty="0" smtClean="0"/>
              <a:t>Original digital signal: {</a:t>
            </a:r>
            <a:r>
              <a:rPr lang="en-US" sz="2000" dirty="0" smtClean="0">
                <a:solidFill>
                  <a:srgbClr val="FF0000"/>
                </a:solidFill>
              </a:rPr>
              <a:t>011</a:t>
            </a:r>
            <a:r>
              <a:rPr lang="en-US" sz="2000" dirty="0">
                <a:solidFill>
                  <a:srgbClr val="FF0000"/>
                </a:solidFill>
              </a:rPr>
              <a:t>, 101, 110, 101, 011, 001, 000, 001, 011</a:t>
            </a:r>
            <a:r>
              <a:rPr lang="en-US" sz="2000" dirty="0"/>
              <a:t>}</a:t>
            </a:r>
          </a:p>
          <a:p>
            <a:pPr lvl="1"/>
            <a:r>
              <a:rPr lang="en-US" sz="2000" b="1" dirty="0" smtClean="0"/>
              <a:t>Original Sampling Rate: 1000 samples/sec</a:t>
            </a:r>
            <a:endParaRPr lang="en-US" sz="2000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  <a:endParaRPr lang="en-US" sz="2000" dirty="0">
                <a:solidFill>
                  <a:srgbClr val="00B05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0983" y="6475235"/>
            <a:ext cx="771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Original Signal (recall ADC/DAC is approximation at best anyway!)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020447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De-Compression of Signal: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Decompression &amp; DAC Process</a:t>
            </a:r>
          </a:p>
          <a:p>
            <a:pPr lvl="1"/>
            <a:r>
              <a:rPr lang="en-US" sz="2000" b="1" dirty="0"/>
              <a:t>Original </a:t>
            </a:r>
            <a:r>
              <a:rPr lang="en-US" sz="2000" b="1" dirty="0" smtClean="0"/>
              <a:t>compressed signal</a:t>
            </a:r>
            <a:r>
              <a:rPr lang="en-US" sz="2000" b="1" dirty="0"/>
              <a:t>: {</a:t>
            </a:r>
            <a:r>
              <a:rPr lang="en-US" sz="2000" dirty="0">
                <a:solidFill>
                  <a:srgbClr val="FF0000"/>
                </a:solidFill>
              </a:rPr>
              <a:t>011</a:t>
            </a:r>
            <a:r>
              <a:rPr lang="en-US" sz="2000" dirty="0" smtClean="0">
                <a:solidFill>
                  <a:srgbClr val="FF0000"/>
                </a:solidFill>
              </a:rPr>
              <a:t>, , </a:t>
            </a:r>
            <a:r>
              <a:rPr lang="en-US" sz="2000" dirty="0">
                <a:solidFill>
                  <a:srgbClr val="FF0000"/>
                </a:solidFill>
              </a:rPr>
              <a:t>110</a:t>
            </a:r>
            <a:r>
              <a:rPr lang="en-US" sz="2000" dirty="0" smtClean="0">
                <a:solidFill>
                  <a:srgbClr val="FF0000"/>
                </a:solidFill>
              </a:rPr>
              <a:t>, , </a:t>
            </a:r>
            <a:r>
              <a:rPr lang="en-US" sz="2000" dirty="0">
                <a:solidFill>
                  <a:srgbClr val="FF0000"/>
                </a:solidFill>
              </a:rPr>
              <a:t>011</a:t>
            </a:r>
            <a:r>
              <a:rPr lang="en-US" sz="2000" dirty="0" smtClean="0">
                <a:solidFill>
                  <a:srgbClr val="FF0000"/>
                </a:solidFill>
              </a:rPr>
              <a:t>, , </a:t>
            </a:r>
            <a:r>
              <a:rPr lang="en-US" sz="2000" dirty="0">
                <a:solidFill>
                  <a:srgbClr val="FF0000"/>
                </a:solidFill>
              </a:rPr>
              <a:t>000</a:t>
            </a:r>
            <a:r>
              <a:rPr lang="en-US" sz="2000" dirty="0" smtClean="0">
                <a:solidFill>
                  <a:srgbClr val="FF0000"/>
                </a:solidFill>
              </a:rPr>
              <a:t>, , </a:t>
            </a:r>
            <a:r>
              <a:rPr lang="en-US" sz="2000" dirty="0">
                <a:solidFill>
                  <a:srgbClr val="FF0000"/>
                </a:solidFill>
              </a:rPr>
              <a:t>011</a:t>
            </a:r>
            <a:r>
              <a:rPr lang="en-US" sz="2000" dirty="0"/>
              <a:t>}</a:t>
            </a:r>
          </a:p>
          <a:p>
            <a:pPr lvl="1"/>
            <a:r>
              <a:rPr lang="en-US" sz="2000" b="1" dirty="0" smtClean="0"/>
              <a:t>New Sampling Rate Due to Compression: 500 samples/sec</a:t>
            </a:r>
            <a:endParaRPr lang="en-US" sz="2000" b="1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 smtClean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  <a:endParaRPr lang="en-US" sz="2000" dirty="0">
                <a:solidFill>
                  <a:srgbClr val="00B05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049414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41639" y="48551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57807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826947" y="3414776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4380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05672" y="485026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63746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16611" y="485026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412800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633046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206961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flipV="1">
            <a:off x="365935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50983" y="6475235"/>
            <a:ext cx="5824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Lossy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: Compression removed every other sample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8917" y="2694547"/>
            <a:ext cx="35110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+mj-lt"/>
              </a:rPr>
              <a:t>Effect of CS&amp;Q compression:</a:t>
            </a:r>
          </a:p>
          <a:p>
            <a:r>
              <a:rPr lang="en-US" sz="2000" dirty="0" smtClean="0">
                <a:latin typeface="+mj-lt"/>
              </a:rPr>
              <a:t>   Lowered Sampling Rate</a:t>
            </a:r>
          </a:p>
          <a:p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Added “noise” to signal</a:t>
            </a:r>
          </a:p>
          <a:p>
            <a:r>
              <a:rPr lang="en-US" sz="2000" dirty="0" smtClean="0">
                <a:latin typeface="+mj-lt"/>
              </a:rPr>
              <a:t>   Listeners might not notice!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u="sng" dirty="0" err="1" smtClean="0">
                <a:latin typeface="+mj-lt"/>
              </a:rPr>
              <a:t>Lossy</a:t>
            </a:r>
            <a:r>
              <a:rPr lang="en-US" sz="2000" u="sng" dirty="0" smtClean="0">
                <a:latin typeface="+mj-lt"/>
              </a:rPr>
              <a:t> Compression:</a:t>
            </a:r>
          </a:p>
          <a:p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One can achieve high</a:t>
            </a:r>
          </a:p>
          <a:p>
            <a:r>
              <a:rPr lang="en-US" sz="2000" dirty="0" smtClean="0">
                <a:latin typeface="+mj-lt"/>
              </a:rPr>
              <a:t>   Compression ratios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u="sng" dirty="0" smtClean="0">
                <a:latin typeface="+mj-lt"/>
              </a:rPr>
              <a:t>Frequently used for Audio:</a:t>
            </a:r>
          </a:p>
          <a:p>
            <a:r>
              <a:rPr lang="en-US" sz="2000" i="1" dirty="0" smtClean="0">
                <a:latin typeface="+mj-lt"/>
              </a:rPr>
              <a:t>    MP3 format uses </a:t>
            </a:r>
            <a:r>
              <a:rPr lang="en-US" sz="2000" i="1" dirty="0" err="1" smtClean="0">
                <a:latin typeface="+mj-lt"/>
              </a:rPr>
              <a:t>lossy</a:t>
            </a:r>
            <a:r>
              <a:rPr lang="en-US" sz="2000" i="1" dirty="0" smtClean="0">
                <a:latin typeface="+mj-lt"/>
              </a:rPr>
              <a:t> </a:t>
            </a:r>
          </a:p>
          <a:p>
            <a:r>
              <a:rPr lang="en-US" sz="2000" i="1" dirty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   compression algorithm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08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forms of classification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2571" y="1520046"/>
            <a:ext cx="408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Compression Algorithms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0558" y="270559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Lossy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4722" y="270559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Lossless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flipH="1">
            <a:off x="2612571" y="2043266"/>
            <a:ext cx="2042098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>
          <a:xfrm>
            <a:off x="4654669" y="2043266"/>
            <a:ext cx="2042097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12571" y="3548748"/>
            <a:ext cx="408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Compression Algorithms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9933" y="4734292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Fixed Group Size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2847" y="4734292"/>
            <a:ext cx="3376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Variable Group Size</a:t>
            </a:r>
          </a:p>
        </p:txBody>
      </p:sp>
      <p:cxnSp>
        <p:nvCxnSpPr>
          <p:cNvPr id="23" name="Straight Arrow Connector 22"/>
          <p:cNvCxnSpPr>
            <a:stCxn id="20" idx="2"/>
            <a:endCxn id="21" idx="0"/>
          </p:cNvCxnSpPr>
          <p:nvPr/>
        </p:nvCxnSpPr>
        <p:spPr>
          <a:xfrm flipH="1">
            <a:off x="2641269" y="4071968"/>
            <a:ext cx="2013400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>
            <a:off x="4654669" y="4071968"/>
            <a:ext cx="2356589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511" y="5379531"/>
            <a:ext cx="8745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Examples of </a:t>
            </a:r>
            <a:r>
              <a:rPr lang="en-US" sz="2000" b="1" u="sng" dirty="0" smtClean="0">
                <a:latin typeface="+mj-lt"/>
              </a:rPr>
              <a:t>Fixed</a:t>
            </a:r>
            <a:r>
              <a:rPr lang="en-US" sz="2000" dirty="0" smtClean="0">
                <a:latin typeface="+mj-lt"/>
              </a:rPr>
              <a:t> Group Size: </a:t>
            </a:r>
          </a:p>
          <a:p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Take in 2 samples: (6-bits) always spit out: (3-bits)</a:t>
            </a:r>
          </a:p>
          <a:p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Take in 8-bit ASCII character (group), spit out 7-bit ASCII character (group)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20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Classified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60716"/>
            <a:ext cx="8686800" cy="30400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two tables show popular compression algorithms</a:t>
            </a:r>
          </a:p>
          <a:p>
            <a:pPr lvl="1"/>
            <a:r>
              <a:rPr lang="en-US" sz="2000" dirty="0" smtClean="0"/>
              <a:t>Sorted by the two forms of classifications</a:t>
            </a:r>
          </a:p>
          <a:p>
            <a:pPr lvl="1"/>
            <a:r>
              <a:rPr lang="en-US" sz="2000" dirty="0" smtClean="0"/>
              <a:t>Notice: JPG, and MPEG are actually forms of compression!</a:t>
            </a:r>
          </a:p>
          <a:p>
            <a:pPr lvl="2"/>
            <a:r>
              <a:rPr lang="en-US" sz="1600" dirty="0" smtClean="0"/>
              <a:t>Not just a file format for pictures or video </a:t>
            </a:r>
          </a:p>
          <a:p>
            <a:pPr lvl="2"/>
            <a:r>
              <a:rPr lang="en-US" sz="1600" dirty="0" smtClean="0"/>
              <a:t>We will also learn: MP3 is a form of </a:t>
            </a:r>
            <a:r>
              <a:rPr lang="en-US" sz="1600" dirty="0" err="1" smtClean="0"/>
              <a:t>lossy</a:t>
            </a:r>
            <a:r>
              <a:rPr lang="en-US" sz="1600" dirty="0" smtClean="0"/>
              <a:t> compression as well</a:t>
            </a:r>
          </a:p>
          <a:p>
            <a:pPr lvl="1"/>
            <a:endParaRPr lang="en-US" dirty="0" smtClean="0"/>
          </a:p>
          <a:p>
            <a:pPr lvl="2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2490" y="1458191"/>
            <a:ext cx="7412264" cy="17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86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381114"/>
            <a:ext cx="6313837" cy="499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JPG Compression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4" y="1528556"/>
            <a:ext cx="3633850" cy="48466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JPG </a:t>
            </a:r>
          </a:p>
          <a:p>
            <a:pPr lvl="1"/>
            <a:r>
              <a:rPr lang="en-US" sz="2000" dirty="0" smtClean="0"/>
              <a:t>Uses “transform”</a:t>
            </a:r>
          </a:p>
          <a:p>
            <a:pPr lvl="1"/>
            <a:r>
              <a:rPr lang="en-US" sz="2000" dirty="0" smtClean="0"/>
              <a:t>We will study in week 4</a:t>
            </a:r>
          </a:p>
          <a:p>
            <a:pPr lvl="1"/>
            <a:r>
              <a:rPr lang="en-US" sz="2000" dirty="0"/>
              <a:t>Each pixel is 8-bits</a:t>
            </a:r>
          </a:p>
          <a:p>
            <a:pPr lvl="2"/>
            <a:r>
              <a:rPr lang="en-US" sz="1600" dirty="0" smtClean="0"/>
              <a:t>1 byte per pixel</a:t>
            </a:r>
          </a:p>
          <a:p>
            <a:pPr lvl="1"/>
            <a:r>
              <a:rPr lang="en-US" sz="2000" dirty="0" smtClean="0"/>
              <a:t>Breaks pic into 8x8</a:t>
            </a:r>
          </a:p>
          <a:p>
            <a:pPr lvl="2"/>
            <a:r>
              <a:rPr lang="en-US" sz="1600" dirty="0" smtClean="0"/>
              <a:t>Treats as a 64-byte group</a:t>
            </a:r>
          </a:p>
          <a:p>
            <a:pPr lvl="1"/>
            <a:r>
              <a:rPr lang="en-US" sz="2000" dirty="0" err="1" smtClean="0"/>
              <a:t>Lossy</a:t>
            </a:r>
            <a:r>
              <a:rPr lang="en-US" sz="2000" dirty="0" smtClean="0"/>
              <a:t> algorithm</a:t>
            </a:r>
          </a:p>
          <a:p>
            <a:pPr lvl="2"/>
            <a:r>
              <a:rPr lang="en-US" sz="1800" dirty="0" smtClean="0"/>
              <a:t>Reduces each group to 2 to 20 bytes</a:t>
            </a:r>
          </a:p>
          <a:p>
            <a:pPr lvl="1"/>
            <a:r>
              <a:rPr lang="en-US" sz="2000" dirty="0" smtClean="0"/>
              <a:t>Substantial savings</a:t>
            </a:r>
          </a:p>
          <a:p>
            <a:pPr lvl="2"/>
            <a:r>
              <a:rPr lang="en-US" sz="1800" dirty="0" smtClean="0"/>
              <a:t>Not as sharp a pic as  BMP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9307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Probability-Based Lossless Compression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35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Does each character contain the same amount of “information</a:t>
            </a:r>
            <a:r>
              <a:rPr lang="en-US" dirty="0" smtClean="0">
                <a:solidFill>
                  <a:srgbClr val="000000"/>
                </a:solidFill>
              </a:rPr>
              <a:t>”?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90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1" name="CustomShape 2"/>
          <p:cNvSpPr/>
          <p:nvPr/>
        </p:nvSpPr>
        <p:spPr>
          <a:xfrm>
            <a:off x="685800" y="60948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2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Information </a:t>
            </a:r>
            <a:r>
              <a:rPr lang="en-US" dirty="0" smtClean="0">
                <a:solidFill>
                  <a:srgbClr val="000000"/>
                </a:solidFill>
              </a:rPr>
              <a:t>Content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186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File-</a:t>
            </a:r>
          </a:p>
          <a:p>
            <a:r>
              <a:rPr lang="en-US" sz="2000" b="1" dirty="0" smtClean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2,3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7,8,9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11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12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3200" dirty="0">
                <a:solidFill>
                  <a:srgbClr val="000000"/>
                </a:solidFill>
              </a:rPr>
              <a:t>How often does each character occur?</a:t>
            </a:r>
            <a:endParaRPr lang="en-US" dirty="0"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Capital letters versus non-capitals?</a:t>
            </a:r>
            <a:endParaRPr lang="en-US" dirty="0"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e’s in a</a:t>
            </a:r>
            <a:r>
              <a:rPr lang="en-US" sz="2800" dirty="0" smtClean="0">
                <a:solidFill>
                  <a:srgbClr val="FF6600"/>
                </a:solidFill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</a:rPr>
              <a:t>preclass</a:t>
            </a:r>
            <a:r>
              <a:rPr lang="en-US" sz="2800" dirty="0" smtClean="0">
                <a:solidFill>
                  <a:srgbClr val="FF6600"/>
                </a:solidFill>
              </a:rPr>
              <a:t> quote?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z’s?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q’s?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295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28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7" name="CustomShape 2"/>
          <p:cNvSpPr/>
          <p:nvPr/>
        </p:nvSpPr>
        <p:spPr>
          <a:xfrm>
            <a:off x="609480" y="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8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</p:sp>
      <p:pic>
        <p:nvPicPr>
          <p:cNvPr id="29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76520" y="1295280"/>
            <a:ext cx="5713560" cy="4591080"/>
          </a:xfrm>
          <a:prstGeom prst="rect">
            <a:avLst/>
          </a:prstGeom>
        </p:spPr>
      </p:pic>
      <p:sp>
        <p:nvSpPr>
          <p:cNvPr id="300" name="CustomShape 4"/>
          <p:cNvSpPr/>
          <p:nvPr/>
        </p:nvSpPr>
        <p:spPr>
          <a:xfrm>
            <a:off x="1822680" y="5867280"/>
            <a:ext cx="610380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http://en.wikipedia.org/wiki/File:English-slf.png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English Letter </a:t>
            </a:r>
            <a:r>
              <a:rPr lang="en-US" dirty="0" smtClean="0">
                <a:solidFill>
                  <a:srgbClr val="000000"/>
                </a:solidFill>
              </a:rPr>
              <a:t>Frequency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78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Developed in 1950’s (D.A. Huffman)</a:t>
            </a:r>
          </a:p>
          <a:p>
            <a:r>
              <a:rPr lang="en-US" sz="2400" dirty="0" smtClean="0"/>
              <a:t>Takes advantage of frequency of stream of bits occurrence in data</a:t>
            </a:r>
          </a:p>
          <a:p>
            <a:pPr lvl="1"/>
            <a:r>
              <a:rPr lang="en-US" sz="2000" dirty="0" smtClean="0"/>
              <a:t>Can be done for ASCII (8-bits per character)</a:t>
            </a:r>
          </a:p>
          <a:p>
            <a:pPr lvl="2"/>
            <a:r>
              <a:rPr lang="en-US" sz="1600" dirty="0"/>
              <a:t>Characters do not occur with equal frequency.</a:t>
            </a:r>
          </a:p>
          <a:p>
            <a:pPr lvl="2"/>
            <a:r>
              <a:rPr lang="en-US" sz="1600" dirty="0" smtClean="0"/>
              <a:t>How </a:t>
            </a:r>
            <a:r>
              <a:rPr lang="en-US" sz="1600" dirty="0"/>
              <a:t>can we exploit statistics (frequency) to pick character encodings?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But can also be used for anything with symbols occurring frequently</a:t>
            </a:r>
          </a:p>
          <a:p>
            <a:pPr lvl="2"/>
            <a:r>
              <a:rPr lang="en-US" sz="1800" dirty="0" smtClean="0"/>
              <a:t>AKA: MUSIC  (drum beats…frequently occurring data)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Example of variable length compression algorithm</a:t>
            </a:r>
          </a:p>
          <a:p>
            <a:pPr lvl="2"/>
            <a:r>
              <a:rPr lang="en-US" sz="1800" dirty="0" smtClean="0"/>
              <a:t>Takes in fixed size group – spits out variable size replacement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78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Encoding – 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66716"/>
            <a:ext cx="8686800" cy="19340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Example: more than 96% of file consists of 31 </a:t>
            </a:r>
            <a:r>
              <a:rPr lang="en-US" sz="2000" dirty="0" smtClean="0"/>
              <a:t>characters</a:t>
            </a:r>
          </a:p>
          <a:p>
            <a:r>
              <a:rPr lang="en-US" sz="2000" dirty="0" smtClean="0"/>
              <a:t>Idea: Assign frequently used characters</a:t>
            </a:r>
            <a:r>
              <a:rPr lang="en-US" sz="2000" dirty="0" smtClean="0"/>
              <a:t> fewer </a:t>
            </a:r>
            <a:r>
              <a:rPr lang="en-US" sz="2000" dirty="0" smtClean="0"/>
              <a:t>bits</a:t>
            </a:r>
            <a:endParaRPr lang="en-US" sz="2000" dirty="0" smtClean="0"/>
          </a:p>
          <a:p>
            <a:pPr lvl="1"/>
            <a:r>
              <a:rPr lang="en-US" sz="1600" dirty="0" smtClean="0"/>
              <a:t>31 common characters get 5b codes 00000--11110</a:t>
            </a:r>
          </a:p>
          <a:p>
            <a:pPr lvl="1"/>
            <a:r>
              <a:rPr lang="en-US" sz="1600" dirty="0" smtClean="0"/>
              <a:t>Rest get 13b: 11111+original 8b code 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How many bits do we need on average </a:t>
            </a:r>
            <a:r>
              <a:rPr lang="en-US" sz="2000" dirty="0" smtClean="0">
                <a:solidFill>
                  <a:srgbClr val="FF6600"/>
                </a:solidFill>
              </a:rPr>
              <a:t>per original byte?</a:t>
            </a:r>
            <a:endParaRPr lang="en-US" sz="1600" dirty="0" smtClean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2147" y="1571316"/>
            <a:ext cx="4079372" cy="28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0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Bits = #5b-characters * 5 + #13b-character * 13</a:t>
            </a:r>
          </a:p>
          <a:p>
            <a:r>
              <a:rPr lang="en-US" dirty="0" smtClean="0"/>
              <a:t>Bits=#bytes*0.96*5 + #bytes*0.04*13</a:t>
            </a:r>
          </a:p>
          <a:p>
            <a:r>
              <a:rPr lang="en-US" dirty="0" smtClean="0"/>
              <a:t>Bits/original-byte = 0.96*5+0.04*13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50000"/>
          <a:stretch/>
        </p:blipFill>
        <p:spPr bwMode="auto">
          <a:xfrm>
            <a:off x="1845624" y="5082228"/>
            <a:ext cx="7345875" cy="11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Encoding – More 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4466716"/>
            <a:ext cx="8957953" cy="19340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Huffman goes further: Assign MOST used characters least # of bits:</a:t>
            </a:r>
          </a:p>
          <a:p>
            <a:pPr lvl="1"/>
            <a:r>
              <a:rPr lang="en-US" sz="1600" dirty="0" smtClean="0"/>
              <a:t>Most frequent: A= 1,    least frequent: G=00011, etc.</a:t>
            </a:r>
          </a:p>
          <a:p>
            <a:pPr lvl="1"/>
            <a:r>
              <a:rPr lang="en-US" sz="1600" b="1" dirty="0" smtClean="0"/>
              <a:t>Example</a:t>
            </a:r>
            <a:r>
              <a:rPr lang="en-US" sz="1600" dirty="0" smtClean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40668" y="1571316"/>
            <a:ext cx="3416443" cy="271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2147" y="1571316"/>
            <a:ext cx="4079372" cy="28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571519" y="2676227"/>
            <a:ext cx="558621" cy="501447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7894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Encoding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/>
                <a:gridCol w="1147233"/>
                <a:gridCol w="11472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A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/>
                <a:gridCol w="1147233"/>
                <a:gridCol w="11472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Encoding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/>
                <a:gridCol w="1147233"/>
                <a:gridCol w="11472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/>
                <a:gridCol w="1147233"/>
                <a:gridCol w="11472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Encoding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/>
                <a:gridCol w="1147233"/>
                <a:gridCol w="11472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/>
                <a:gridCol w="1147233"/>
                <a:gridCol w="11472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Encoding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/>
                <a:gridCol w="1147233"/>
                <a:gridCol w="11472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B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100100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10110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/>
                <a:gridCol w="1147233"/>
                <a:gridCol w="11472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M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N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Map – Week 3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733800" y="3685885"/>
            <a:ext cx="229095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2,3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6800" y="18641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026535" y="532787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68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Types of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example:</a:t>
            </a:r>
          </a:p>
          <a:p>
            <a:pPr lvl="1"/>
            <a:r>
              <a:rPr lang="en-US" dirty="0" smtClean="0"/>
              <a:t>Simply looked at </a:t>
            </a:r>
            <a:r>
              <a:rPr lang="en-US" dirty="0" smtClean="0"/>
              <a:t>letters in isolation, </a:t>
            </a:r>
            <a:r>
              <a:rPr lang="en-US" dirty="0" smtClean="0"/>
              <a:t>determined frequency of occurrence</a:t>
            </a:r>
          </a:p>
          <a:p>
            <a:r>
              <a:rPr lang="en-US" dirty="0" smtClean="0"/>
              <a:t>More advanced models:</a:t>
            </a:r>
          </a:p>
          <a:p>
            <a:pPr lvl="1"/>
            <a:r>
              <a:rPr lang="en-US" dirty="0" smtClean="0"/>
              <a:t>Predecessor context: What’s probability of a symbol occurring, given: PREVIOUS letter.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Ex</a:t>
            </a:r>
            <a:r>
              <a:rPr lang="en-US" dirty="0" smtClean="0"/>
              <a:t>: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What’s most likely character to follow a 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82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etter_freq_prev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731" r="-24731"/>
          <a:stretch>
            <a:fillRect/>
          </a:stretch>
        </p:blipFill>
        <p:spPr>
          <a:xfrm>
            <a:off x="-1091284" y="342900"/>
            <a:ext cx="10652924" cy="5943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models for compression</a:t>
            </a:r>
          </a:p>
          <a:p>
            <a:pPr lvl="1"/>
            <a:r>
              <a:rPr lang="en-US" dirty="0" smtClean="0"/>
              <a:t>Context-independent letter frequency</a:t>
            </a:r>
          </a:p>
          <a:p>
            <a:pPr lvl="1"/>
            <a:r>
              <a:rPr lang="en-US" dirty="0" smtClean="0"/>
              <a:t>Context-dependent on previous letter</a:t>
            </a:r>
          </a:p>
          <a:p>
            <a:pPr lvl="1"/>
            <a:r>
              <a:rPr lang="en-US" dirty="0" smtClean="0"/>
              <a:t>Context-dependent on multiple previous letters</a:t>
            </a:r>
          </a:p>
          <a:p>
            <a:pPr lvl="1"/>
            <a:r>
              <a:rPr lang="en-US" dirty="0" smtClean="0"/>
              <a:t>Previous occurs of multi-letter strings…</a:t>
            </a:r>
          </a:p>
          <a:p>
            <a:r>
              <a:rPr lang="en-US" dirty="0" smtClean="0"/>
              <a:t>Compressibility will depend on model employed</a:t>
            </a:r>
          </a:p>
          <a:p>
            <a:pPr lvl="1"/>
            <a:r>
              <a:rPr lang="en-US" dirty="0" smtClean="0"/>
              <a:t>More context 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More compressibility</a:t>
            </a:r>
          </a:p>
          <a:p>
            <a:pPr lvl="2"/>
            <a:r>
              <a:rPr lang="en-US" dirty="0" smtClean="0">
                <a:sym typeface="Wingdings"/>
              </a:rPr>
              <a:t>Must hold on to more state</a:t>
            </a:r>
          </a:p>
          <a:p>
            <a:pPr lvl="2"/>
            <a:r>
              <a:rPr lang="en-US" dirty="0" smtClean="0">
                <a:sym typeface="Wingdings"/>
              </a:rPr>
              <a:t>More complex to encode/decode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Compressibility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Compressibility depends on  non-randomness (uniformity)</a:t>
            </a:r>
          </a:p>
          <a:p>
            <a:pPr lvl="1"/>
            <a:r>
              <a:rPr lang="en-US" dirty="0" smtClean="0"/>
              <a:t>Structure </a:t>
            </a:r>
          </a:p>
          <a:p>
            <a:pPr lvl="1"/>
            <a:r>
              <a:rPr lang="en-US" dirty="0" smtClean="0"/>
              <a:t>Non-uniformity</a:t>
            </a:r>
          </a:p>
          <a:p>
            <a:r>
              <a:rPr lang="en-US" dirty="0" smtClean="0"/>
              <a:t>If every character occurred with same </a:t>
            </a:r>
            <a:r>
              <a:rPr lang="en-US" dirty="0" err="1" smtClean="0"/>
              <a:t>freq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There’s no common case</a:t>
            </a:r>
          </a:p>
          <a:p>
            <a:pPr lvl="1"/>
            <a:r>
              <a:rPr lang="en-US" dirty="0" smtClean="0"/>
              <a:t>To which character do we assign the shortest encoding?</a:t>
            </a:r>
          </a:p>
          <a:p>
            <a:pPr lvl="2"/>
            <a:r>
              <a:rPr lang="en-US" dirty="0" smtClean="0"/>
              <a:t>No clear winner</a:t>
            </a:r>
          </a:p>
          <a:p>
            <a:pPr lvl="1"/>
            <a:r>
              <a:rPr lang="en-US" dirty="0" smtClean="0"/>
              <a:t>For everything we give a short encoding, </a:t>
            </a:r>
          </a:p>
          <a:p>
            <a:pPr lvl="2"/>
            <a:r>
              <a:rPr lang="en-US" dirty="0" smtClean="0"/>
              <a:t>Something else gets a longer encoding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less uniformly random data is…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more opportunity for compression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1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7374CBB-E834-4651-A2EA-4D09AA14E8BD}" type="slidenum">
              <a:rPr lang="en-US" sz="2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43</a:t>
            </a:fld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685800" y="60948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19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53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idea in </a:t>
            </a:r>
            <a:r>
              <a:rPr lang="en-US" dirty="0" smtClean="0"/>
              <a:t>optimization engineering</a:t>
            </a:r>
          </a:p>
          <a:p>
            <a:pPr lvl="1"/>
            <a:r>
              <a:rPr lang="en-US" sz="2800" dirty="0" smtClean="0">
                <a:solidFill>
                  <a:srgbClr val="3366FF"/>
                </a:solidFill>
              </a:rPr>
              <a:t>Make the common case inexpensive</a:t>
            </a:r>
          </a:p>
          <a:p>
            <a:r>
              <a:rPr lang="en-US" dirty="0" smtClean="0"/>
              <a:t>Shows up throughout computer systems</a:t>
            </a:r>
          </a:p>
          <a:p>
            <a:pPr lvl="1"/>
            <a:r>
              <a:rPr lang="en-US" dirty="0" smtClean="0"/>
              <a:t>Computer architecture</a:t>
            </a:r>
          </a:p>
          <a:p>
            <a:pPr lvl="2"/>
            <a:r>
              <a:rPr lang="en-US" dirty="0" smtClean="0"/>
              <a:t>Caching, instruction selection, branch prediction, …</a:t>
            </a:r>
          </a:p>
          <a:p>
            <a:pPr lvl="1"/>
            <a:r>
              <a:rPr lang="en-US" dirty="0" smtClean="0"/>
              <a:t>Networking and communication, data storage</a:t>
            </a:r>
          </a:p>
          <a:p>
            <a:pPr lvl="2"/>
            <a:r>
              <a:rPr lang="en-US" dirty="0" smtClean="0"/>
              <a:t>Compression, error-correction/retransmission</a:t>
            </a:r>
          </a:p>
          <a:p>
            <a:pPr lvl="1"/>
            <a:r>
              <a:rPr lang="en-US" dirty="0" smtClean="0"/>
              <a:t>Algorithms and software optimization</a:t>
            </a:r>
          </a:p>
          <a:p>
            <a:pPr lvl="1"/>
            <a:r>
              <a:rPr lang="en-US" dirty="0" smtClean="0"/>
              <a:t>User Interfaces</a:t>
            </a:r>
          </a:p>
          <a:p>
            <a:pPr lvl="2"/>
            <a:r>
              <a:rPr lang="en-US" dirty="0" smtClean="0"/>
              <a:t>Where things live on menus, shortcuts, …</a:t>
            </a:r>
          </a:p>
          <a:p>
            <a:pPr lvl="2"/>
            <a:r>
              <a:rPr lang="en-US" dirty="0" smtClean="0"/>
              <a:t>How you organize your apps on screens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 (time permitting)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SNL – 5 minute University</a:t>
            </a:r>
          </a:p>
          <a:p>
            <a:r>
              <a:rPr lang="en-US" sz="2400" dirty="0" smtClean="0">
                <a:hlinkClick r:id="rId2"/>
              </a:rPr>
              <a:t>https://www.youtube.com/watch?v=</a:t>
            </a:r>
            <a:r>
              <a:rPr lang="en-US" sz="2400" dirty="0" smtClean="0">
                <a:hlinkClick r:id="rId2"/>
              </a:rPr>
              <a:t>kO8x8eoU3L4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6600"/>
                </a:solidFill>
              </a:rPr>
              <a:t>What form of compression here?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9748" y="3398322"/>
            <a:ext cx="8458200" cy="1219200"/>
          </a:xfrm>
        </p:spPr>
        <p:txBody>
          <a:bodyPr/>
          <a:lstStyle/>
          <a:p>
            <a:r>
              <a:rPr lang="en-US" dirty="0" smtClean="0"/>
              <a:t>Is there a lower bound for compression?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85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low can we go with compression?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9218" name="Picture 2" descr="http://thumbs.dreamstime.com/z/limbo-dance-illustration-man-doing-304388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8765" y="2294413"/>
            <a:ext cx="3977038" cy="344267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0817" y="5850883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What is the least # of bits required to encode information?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06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4441370"/>
            <a:ext cx="8686800" cy="19594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Father of Information Theory, brilliant mathematician</a:t>
            </a:r>
          </a:p>
          <a:p>
            <a:r>
              <a:rPr lang="en-US" sz="2400" dirty="0" smtClean="0"/>
              <a:t>While at AT&amp;T Bell Labs, landmark paper in 1948</a:t>
            </a:r>
          </a:p>
          <a:p>
            <a:r>
              <a:rPr lang="en-US" sz="2400" dirty="0" smtClean="0"/>
              <a:t>Determined exactly how low we can go with compression!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146" name="Picture 2" descr="File:Claude Elwood Shannon (1916-20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65674" y="1266248"/>
            <a:ext cx="2057400" cy="29051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84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Entropy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entropy?</a:t>
            </a:r>
          </a:p>
          <a:p>
            <a:pPr lvl="1"/>
            <a:r>
              <a:rPr lang="en-US" dirty="0" smtClean="0"/>
              <a:t>Chaos/Disorganization/Randomness/Uncertainty</a:t>
            </a:r>
          </a:p>
          <a:p>
            <a:r>
              <a:rPr lang="en-US" dirty="0" smtClean="0"/>
              <a:t>Shannon’s Famous Entropy Formula: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49</a:t>
            </a:fld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8" name="TextBox 7"/>
              <p:cNvSpPr txBox="1"/>
              <p:nvPr/>
            </p:nvSpPr>
            <p:spPr>
              <a:xfrm>
                <a:off x="2553195" y="3219242"/>
                <a:ext cx="3351943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95" y="3219242"/>
                <a:ext cx="3351943" cy="9866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11" idx="0"/>
          </p:cNvCxnSpPr>
          <p:nvPr/>
        </p:nvCxnSpPr>
        <p:spPr>
          <a:xfrm flipH="1">
            <a:off x="1492401" y="4026763"/>
            <a:ext cx="1227050" cy="10450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202" y="5071804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Shannon’s</a:t>
            </a:r>
          </a:p>
          <a:p>
            <a:pPr algn="ctr"/>
            <a:r>
              <a:rPr lang="en-US" sz="2000" dirty="0" smtClean="0">
                <a:latin typeface="+mj-lt"/>
              </a:rPr>
              <a:t>Entropy</a:t>
            </a:r>
          </a:p>
          <a:p>
            <a:pPr algn="ctr"/>
            <a:r>
              <a:rPr lang="en-US" sz="2000" b="1" i="1" dirty="0" smtClean="0">
                <a:latin typeface="+mj-lt"/>
              </a:rPr>
              <a:t>(measured in bits)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9451" y="5347581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Negative Sum Of:</a:t>
            </a:r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3822478" y="4050514"/>
            <a:ext cx="0" cy="129706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6" idx="0"/>
          </p:cNvCxnSpPr>
          <p:nvPr/>
        </p:nvCxnSpPr>
        <p:spPr>
          <a:xfrm>
            <a:off x="4925504" y="4050514"/>
            <a:ext cx="2210576" cy="9686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71865" y="5019168"/>
            <a:ext cx="4328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Probability of each outcome</a:t>
            </a:r>
          </a:p>
          <a:p>
            <a:pPr algn="ctr"/>
            <a:r>
              <a:rPr lang="en-US" sz="2000" dirty="0" smtClean="0">
                <a:latin typeface="+mj-lt"/>
              </a:rPr>
              <a:t>X </a:t>
            </a:r>
          </a:p>
          <a:p>
            <a:pPr algn="ctr"/>
            <a:r>
              <a:rPr lang="en-US" sz="2000" dirty="0" smtClean="0">
                <a:latin typeface="+mj-lt"/>
              </a:rPr>
              <a:t>log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of (probability of each outcome)</a:t>
            </a:r>
          </a:p>
          <a:p>
            <a:pPr algn="ctr"/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85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Analog</a:t>
            </a:r>
          </a:p>
          <a:p>
            <a:pPr algn="ctr"/>
            <a:r>
              <a:rPr lang="en-US" sz="1600" dirty="0" smtClean="0">
                <a:latin typeface="+mj-lt"/>
              </a:rPr>
              <a:t>input</a:t>
            </a:r>
            <a:endParaRPr lang="en-US" sz="16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 in Lab…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Week 1: Converted Sound to analog voltage signal</a:t>
            </a:r>
            <a:endParaRPr lang="en-US" sz="2400" dirty="0"/>
          </a:p>
          <a:p>
            <a:pPr marL="742950" lvl="2" indent="-342900">
              <a:buFont typeface="Wingdings 2"/>
              <a:buChar char=""/>
            </a:pPr>
            <a:r>
              <a:rPr lang="en-US" sz="18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800" dirty="0"/>
              <a:t>a “voltage wave” that changes amplitude w/ respect to time</a:t>
            </a:r>
            <a:endParaRPr lang="en-US" sz="1800" dirty="0" smtClean="0"/>
          </a:p>
          <a:p>
            <a:pPr lvl="1"/>
            <a:r>
              <a:rPr lang="en-US" sz="1800" u="sng" dirty="0" smtClean="0"/>
              <a:t>Sample</a:t>
            </a:r>
            <a:r>
              <a:rPr lang="en-US" sz="1800" dirty="0" smtClean="0"/>
              <a:t>: Break up independent variable, take discrete ‘samples’</a:t>
            </a:r>
          </a:p>
          <a:p>
            <a:pPr lvl="1"/>
            <a:r>
              <a:rPr lang="en-US" sz="1800" u="sng" dirty="0" smtClean="0"/>
              <a:t>Quantize</a:t>
            </a:r>
            <a:r>
              <a:rPr lang="en-US" sz="1800" dirty="0" smtClean="0"/>
              <a:t>: Break up dependent variable into n-levels (need 2</a:t>
            </a:r>
            <a:r>
              <a:rPr lang="en-US" sz="1800" baseline="30000" dirty="0" smtClean="0"/>
              <a:t>n</a:t>
            </a:r>
            <a:r>
              <a:rPr lang="en-US" sz="1800" dirty="0" smtClean="0"/>
              <a:t> bits to digitize)</a:t>
            </a:r>
          </a:p>
          <a:p>
            <a:r>
              <a:rPr lang="en-US" sz="2400" dirty="0" smtClean="0"/>
              <a:t>Week 2: Reconstructed analog signal from digital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03326" y="1438590"/>
            <a:ext cx="1837943" cy="137845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77694" y="1710999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 smtClean="0">
                <a:latin typeface="+mj-lt"/>
              </a:rPr>
              <a:t>S/H</a:t>
            </a:r>
            <a:endParaRPr lang="en-US" sz="2000" dirty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331332" y="2070568"/>
            <a:ext cx="48535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804812" y="1699124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 smtClean="0">
                <a:latin typeface="+mj-lt"/>
              </a:rPr>
              <a:t>ADC</a:t>
            </a:r>
            <a:endParaRPr lang="en-US" sz="2000" dirty="0"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562409" y="2086711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83902" y="180256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Digital</a:t>
            </a:r>
          </a:p>
          <a:p>
            <a:pPr algn="ctr"/>
            <a:r>
              <a:rPr lang="en-US" sz="1600" dirty="0" smtClean="0">
                <a:latin typeface="+mj-lt"/>
              </a:rPr>
              <a:t>Output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70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Entropy of English Language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27 Characters (26 letters + space)</a:t>
                </a:r>
              </a:p>
              <a:p>
                <a:r>
                  <a:rPr lang="en-US" sz="2400" dirty="0" smtClean="0"/>
                  <a:t>If we assume all characters are equally probable: </a:t>
                </a:r>
              </a:p>
              <a:p>
                <a:pPr algn="ctr"/>
                <a:r>
                  <a:rPr lang="en-US" sz="2400" b="1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𝒆𝒂𝒄𝒉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𝒄𝒉𝒂𝒓𝒂𝒄𝒕𝒆𝒓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Information Entropy per character: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"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50</a:t>
            </a:fld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6" name="TextBox 5"/>
              <p:cNvSpPr txBox="1"/>
              <p:nvPr/>
            </p:nvSpPr>
            <p:spPr>
              <a:xfrm>
                <a:off x="2933205" y="3468624"/>
                <a:ext cx="3351943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205" y="3468624"/>
                <a:ext cx="3351943" cy="9866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7" name="TextBox 6"/>
              <p:cNvSpPr txBox="1"/>
              <p:nvPr/>
            </p:nvSpPr>
            <p:spPr>
              <a:xfrm>
                <a:off x="1638793" y="4479133"/>
                <a:ext cx="698851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=−27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27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=+4.75 </m:t>
                      </m:r>
                      <m:r>
                        <a:rPr lang="en-US" b="0" i="1" smtClean="0">
                          <a:latin typeface="Cambria Math"/>
                        </a:rPr>
                        <m:t>𝑏𝑖𝑡𝑠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93" y="4479133"/>
                <a:ext cx="6988516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9100" y="5892800"/>
            <a:ext cx="8055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Same thing we got when we said we needed log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(</a:t>
            </a:r>
            <a:r>
              <a:rPr lang="en-US" sz="2000" dirty="0" smtClean="0">
                <a:latin typeface="+mj-lt"/>
              </a:rPr>
              <a:t>unique_things) bits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17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Essentially says</a:t>
            </a:r>
          </a:p>
          <a:p>
            <a:pPr lvl="1"/>
            <a:r>
              <a:rPr lang="en-US" dirty="0" smtClean="0"/>
              <a:t>Should be able to encode with log(1/p) bits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833563" y="3200400"/>
          <a:ext cx="4775200" cy="990600"/>
        </p:xfrm>
        <a:graphic>
          <a:graphicData uri="http://schemas.openxmlformats.org/presentationml/2006/ole">
            <p:oleObj spid="_x0000_s109570" name="Equation" r:id="rId3" imgW="1714500" imgH="35560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587625" y="4521200"/>
          <a:ext cx="3749675" cy="990600"/>
        </p:xfrm>
        <a:graphic>
          <a:graphicData uri="http://schemas.openxmlformats.org/presentationml/2006/ole">
            <p:oleObj spid="_x0000_s109571" name="Equation" r:id="rId4" imgW="1346200" imgH="3556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30300" y="5715000"/>
            <a:ext cx="6381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+mj-lt"/>
              </a:rPr>
              <a:t>Where did we calculate Average Bits earlier in lecture?</a:t>
            </a:r>
            <a:endParaRPr lang="en-US" sz="2000" dirty="0" smtClean="0">
              <a:solidFill>
                <a:srgbClr val="FF66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2"/>
          <p:cNvSpPr/>
          <p:nvPr/>
        </p:nvSpPr>
        <p:spPr>
          <a:xfrm>
            <a:off x="609480" y="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8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</p:sp>
      <p:pic>
        <p:nvPicPr>
          <p:cNvPr id="29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51386" y="1997392"/>
            <a:ext cx="4839788" cy="3888968"/>
          </a:xfrm>
          <a:prstGeom prst="rect">
            <a:avLst/>
          </a:prstGeom>
        </p:spPr>
      </p:pic>
      <p:sp>
        <p:nvSpPr>
          <p:cNvPr id="300" name="CustomShape 4"/>
          <p:cNvSpPr/>
          <p:nvPr/>
        </p:nvSpPr>
        <p:spPr>
          <a:xfrm>
            <a:off x="1822680" y="5867280"/>
            <a:ext cx="610380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http://en.wikipedia.org/wiki/File:English-slf.png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ecall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22117" y="1141560"/>
            <a:ext cx="407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Not all letters are equally probable</a:t>
            </a:r>
          </a:p>
          <a:p>
            <a:pPr algn="ctr"/>
            <a:r>
              <a:rPr lang="en-US" sz="2000" dirty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n English Language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39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Entropy English Letters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2349500"/>
          <a:ext cx="8331200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/>
                <a:gridCol w="2082800"/>
                <a:gridCol w="2082800"/>
                <a:gridCol w="208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letter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Verdana"/>
                        </a:rPr>
                        <a:t>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Verdana"/>
                        </a:rPr>
                        <a:t>-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log2(p</a:t>
                      </a:r>
                      <a:r>
                        <a:rPr lang="en-US" sz="2000" b="1" i="0" u="none" strike="noStrike" dirty="0" smtClean="0">
                          <a:latin typeface="Verdana"/>
                        </a:rPr>
                        <a:t>)</a:t>
                      </a:r>
                      <a:endParaRPr lang="en-US" sz="20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latin typeface="Verdana"/>
                        </a:rPr>
                        <a:t>-</a:t>
                      </a:r>
                      <a:r>
                        <a:rPr lang="en-US" sz="2000" b="1" i="0" u="none" strike="noStrike" dirty="0" err="1">
                          <a:latin typeface="Verdana"/>
                        </a:rPr>
                        <a:t>p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*log2(p</a:t>
                      </a:r>
                      <a:r>
                        <a:rPr lang="en-US" sz="2000" b="1" i="0" u="none" strike="noStrike" dirty="0" smtClean="0">
                          <a:latin typeface="Verdana"/>
                        </a:rPr>
                        <a:t>)</a:t>
                      </a:r>
                      <a:endParaRPr lang="en-US" sz="20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8.17%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3.61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0.30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1.49%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6.07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2.78%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5.17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4.25%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12.70%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0.38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2.23%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5.49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333333"/>
                          </a:solidFill>
                          <a:latin typeface="Arial"/>
                        </a:rPr>
                        <a:t>z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0.07%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10.40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3366FF"/>
                          </a:solidFill>
                          <a:latin typeface="Verdana"/>
                        </a:rPr>
                        <a:t>sum</a:t>
                      </a:r>
                      <a:endParaRPr lang="en-US" sz="2000" b="0" i="0" u="none" strike="noStrike" dirty="0">
                        <a:solidFill>
                          <a:srgbClr val="3366FF"/>
                        </a:solidFill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100.00%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4.18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24125" y="1308100"/>
          <a:ext cx="3749675" cy="990600"/>
        </p:xfrm>
        <a:graphic>
          <a:graphicData uri="http://schemas.openxmlformats.org/presentationml/2006/ole">
            <p:oleObj spid="_x0000_s103426" name="Equation" r:id="rId3" imgW="13462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Entropy </a:t>
            </a:r>
            <a:r>
              <a:rPr lang="en-US" dirty="0" err="1" smtClean="0"/>
              <a:t>Preclass</a:t>
            </a:r>
            <a:r>
              <a:rPr lang="en-US" dirty="0" smtClean="0"/>
              <a:t> Quote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24125" y="1308100"/>
          <a:ext cx="3749675" cy="990600"/>
        </p:xfrm>
        <a:graphic>
          <a:graphicData uri="http://schemas.openxmlformats.org/presentationml/2006/ole">
            <p:oleObj spid="_x0000_s104450" name="Equation" r:id="rId3" imgW="1346200" imgH="355600" progId="Equation.3">
              <p:embed/>
            </p:oleObj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2189163"/>
          <a:ext cx="8813797" cy="4188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71"/>
                <a:gridCol w="1240971"/>
                <a:gridCol w="1240971"/>
                <a:gridCol w="1240971"/>
                <a:gridCol w="1240971"/>
                <a:gridCol w="1240971"/>
                <a:gridCol w="12409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-log2(p)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p*bits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latin typeface="CMR12"/>
                        </a:rPr>
                        <a:t>(space) </a:t>
                      </a:r>
                      <a:r>
                        <a:rPr lang="en-US" sz="2800" b="0" i="0" u="none" strike="noStrike" dirty="0">
                          <a:latin typeface="Arial"/>
                        </a:rPr>
                        <a:t> </a:t>
                      </a:r>
                      <a:endParaRPr lang="en-US" sz="1800" b="0" i="0" u="none" strike="noStrike" dirty="0"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latin typeface="CMR12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2.28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A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3.60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0.33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B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C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D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4.60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E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2.73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MR12"/>
                        </a:rPr>
                        <a:t>,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5.19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latin typeface="Verdana"/>
                        </a:rPr>
                        <a:t>sum</a:t>
                      </a:r>
                      <a:endParaRPr lang="en-US" sz="20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3.77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Summing it up: Shannon &amp;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Shannon’s Entropy represents a lower limit for lossless data compression</a:t>
            </a:r>
          </a:p>
          <a:p>
            <a:pPr lvl="1"/>
            <a:r>
              <a:rPr lang="en-US" sz="2000" dirty="0" smtClean="0"/>
              <a:t>It tells us the minimum amount of bits that can be used to encode a message without </a:t>
            </a:r>
            <a:r>
              <a:rPr lang="en-US" sz="2000" dirty="0" smtClean="0"/>
              <a:t>loss (according to a particular model)</a:t>
            </a:r>
          </a:p>
          <a:p>
            <a:r>
              <a:rPr lang="en-US" sz="2400" dirty="0" smtClean="0"/>
              <a:t>Shannon’s Source Coding Theorem:</a:t>
            </a:r>
          </a:p>
          <a:p>
            <a:pPr lvl="1"/>
            <a:r>
              <a:rPr lang="en-US" sz="2000" dirty="0" smtClean="0"/>
              <a:t>A lossless data compression algorithm cannot compress messages to have (on average) more than 1 bit of Shannon’s Entropy per bit of encoded </a:t>
            </a:r>
            <a:r>
              <a:rPr lang="en-US" sz="2000" dirty="0" smtClean="0"/>
              <a:t>message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98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Assumed know statistics</a:t>
            </a:r>
          </a:p>
          <a:p>
            <a:r>
              <a:rPr lang="en-US" dirty="0" smtClean="0"/>
              <a:t>What if you don’t?</a:t>
            </a:r>
          </a:p>
          <a:p>
            <a:r>
              <a:rPr lang="en-US" dirty="0" smtClean="0"/>
              <a:t>What if it changes?</a:t>
            </a:r>
          </a:p>
          <a:p>
            <a:r>
              <a:rPr lang="en-US" dirty="0" smtClean="0"/>
              <a:t>How could we adapt the code to changing statics?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 in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Implement Compression!</a:t>
            </a:r>
          </a:p>
          <a:p>
            <a:pPr lvl="1"/>
            <a:r>
              <a:rPr lang="en-US" sz="2000" dirty="0" smtClean="0"/>
              <a:t>Implement different compression algorithms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Remember: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Lab 2 report is due on canvas on </a:t>
            </a:r>
            <a:r>
              <a:rPr lang="en-US" sz="2000" dirty="0" smtClean="0">
                <a:solidFill>
                  <a:srgbClr val="FF0000"/>
                </a:solidFill>
              </a:rPr>
              <a:t>Friday</a:t>
            </a:r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TA Office hours tonight (</a:t>
            </a:r>
            <a:r>
              <a:rPr lang="en-US" sz="2000" dirty="0" err="1" smtClean="0">
                <a:solidFill>
                  <a:srgbClr val="FF0000"/>
                </a:solidFill>
              </a:rPr>
              <a:t>Ketterer</a:t>
            </a:r>
            <a:r>
              <a:rPr lang="en-US" sz="2000" dirty="0" smtClean="0">
                <a:solidFill>
                  <a:srgbClr val="FF0000"/>
                </a:solidFill>
              </a:rPr>
              <a:t>) and Thursday (</a:t>
            </a:r>
            <a:r>
              <a:rPr lang="en-US" sz="2000" dirty="0" err="1" smtClean="0">
                <a:solidFill>
                  <a:srgbClr val="FF0000"/>
                </a:solidFill>
              </a:rPr>
              <a:t>Detkin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12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Lossless Compression</a:t>
            </a:r>
          </a:p>
          <a:p>
            <a:pPr lvl="1"/>
            <a:r>
              <a:rPr lang="en-US" dirty="0" smtClean="0"/>
              <a:t>Exploit non-uniform statistics of data</a:t>
            </a:r>
          </a:p>
          <a:p>
            <a:pPr lvl="1"/>
            <a:r>
              <a:rPr lang="en-US" dirty="0" smtClean="0"/>
              <a:t>Given short encoding to most common items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 smtClean="0"/>
              <a:t>Case </a:t>
            </a:r>
          </a:p>
          <a:p>
            <a:pPr lvl="1"/>
            <a:r>
              <a:rPr lang="en-US" dirty="0" smtClean="0"/>
              <a:t>Make the common case inexpensive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Shannon’s Entropy</a:t>
            </a:r>
          </a:p>
          <a:p>
            <a:pPr lvl="1"/>
            <a:r>
              <a:rPr lang="en-US" dirty="0" smtClean="0"/>
              <a:t>Gives us a formal tool to define lower bound for compressibility of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39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ESE 301– Probability</a:t>
            </a:r>
          </a:p>
          <a:p>
            <a:pPr lvl="1"/>
            <a:r>
              <a:rPr lang="en-US" dirty="0" smtClean="0"/>
              <a:t>Central to understanding probabilities</a:t>
            </a:r>
          </a:p>
          <a:p>
            <a:pPr lvl="2"/>
            <a:r>
              <a:rPr lang="en-US" dirty="0" smtClean="0"/>
              <a:t>What cases are common and how common they are</a:t>
            </a:r>
          </a:p>
          <a:p>
            <a:r>
              <a:rPr lang="en-US" dirty="0" smtClean="0"/>
              <a:t>ESE 674 </a:t>
            </a:r>
            <a:r>
              <a:rPr lang="en-US" dirty="0" smtClean="0"/>
              <a:t>– Information </a:t>
            </a:r>
            <a:r>
              <a:rPr lang="en-US" dirty="0" smtClean="0"/>
              <a:t>Theory</a:t>
            </a:r>
          </a:p>
          <a:p>
            <a:r>
              <a:rPr lang="en-US" dirty="0" smtClean="0"/>
              <a:t>Most all computer engineering courses</a:t>
            </a:r>
          </a:p>
          <a:p>
            <a:pPr lvl="1"/>
            <a:r>
              <a:rPr lang="en-US" dirty="0" smtClean="0"/>
              <a:t>Deal with common-case optimizations</a:t>
            </a:r>
            <a:endParaRPr lang="en-US" dirty="0" smtClean="0"/>
          </a:p>
          <a:p>
            <a:pPr lvl="1"/>
            <a:r>
              <a:rPr lang="en-US" dirty="0" smtClean="0"/>
              <a:t>CIS240, CIS371, CIS380, ESE407, ESE532….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59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S. Smith, “The Scientists and Engineer’s Guide to Digital Signal Processing,” 1997.</a:t>
            </a:r>
          </a:p>
          <a:p>
            <a:r>
              <a:rPr lang="en-US" sz="2400" dirty="0" smtClean="0"/>
              <a:t>Shannon’s Entropy (excellent video)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www.youtube.com/watch?v=JnJq3Py0dyM</a:t>
            </a:r>
            <a:endParaRPr lang="en-US" sz="2400" dirty="0" smtClean="0"/>
          </a:p>
          <a:p>
            <a:pPr lvl="1"/>
            <a:r>
              <a:rPr lang="en-US" sz="2000" dirty="0" smtClean="0"/>
              <a:t>Used heavily in the creation of entropy slides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55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me and I forget, teach me and I may remember, involve me and I </a:t>
            </a:r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-- Benjamin Franklin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73 symbols</a:t>
            </a:r>
          </a:p>
          <a:p>
            <a:r>
              <a:rPr lang="en-US" dirty="0" smtClean="0"/>
              <a:t>19 unique (ignoring case)</a:t>
            </a:r>
          </a:p>
          <a:p>
            <a:pPr lvl="1"/>
            <a:r>
              <a:rPr lang="en-US" dirty="0" smtClean="0"/>
              <a:t>(A, B, C, D, E, F, G, H, I, L, M, N, O, R</a:t>
            </a:r>
            <a:r>
              <a:rPr lang="en-US" dirty="0" smtClean="0"/>
              <a:t>, T</a:t>
            </a:r>
            <a:r>
              <a:rPr lang="en-US" dirty="0" smtClean="0"/>
              <a:t>, V, Y, space, comma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How many bits to represent each symbol?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many bits to encode quote?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me and I forget, teach me and I may remember, involve me and I </a:t>
            </a:r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-- Benjamin Franklin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73 symbols</a:t>
            </a:r>
          </a:p>
          <a:p>
            <a:r>
              <a:rPr lang="en-US" dirty="0" smtClean="0"/>
              <a:t>19 unique (ignoring case)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If symbols occurrence equally likely, how many occurrences of each symbol should we expect in quote?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many </a:t>
            </a:r>
            <a:r>
              <a:rPr lang="en-US" dirty="0" err="1" smtClean="0">
                <a:solidFill>
                  <a:srgbClr val="FF6600"/>
                </a:solidFill>
              </a:rPr>
              <a:t>e’s</a:t>
            </a:r>
            <a:r>
              <a:rPr lang="en-US" dirty="0" smtClean="0">
                <a:solidFill>
                  <a:srgbClr val="FF6600"/>
                </a:solidFill>
              </a:rPr>
              <a:t> are there in the quote?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me and I forget, teach me and I may remember, involve me and I </a:t>
            </a:r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-- Benjamin Franklin</a:t>
            </a:r>
            <a:endParaRPr lang="en-US" dirty="0" smtClean="0"/>
          </a:p>
          <a:p>
            <a:r>
              <a:rPr lang="en-US" dirty="0" smtClean="0"/>
              <a:t>73 symbols</a:t>
            </a:r>
          </a:p>
          <a:p>
            <a:r>
              <a:rPr lang="en-US" dirty="0" smtClean="0"/>
              <a:t>19 unique (ignoring case)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Conclude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Symbols do not occur equally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Symbol occurrence is not uniformly random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noAutofit/>
      </a:bodyPr>
      <a:lstStyle>
        <a:defPPr algn="ctr"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7274</TotalTime>
  <Words>3422</Words>
  <Application>Microsoft Macintosh PowerPoint</Application>
  <PresentationFormat>On-screen Show (4:3)</PresentationFormat>
  <Paragraphs>1196</Paragraphs>
  <Slides>60</Slides>
  <Notes>8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ESE 578–</vt:lpstr>
      <vt:lpstr>Microsoft Equation</vt:lpstr>
      <vt:lpstr>Slide 1</vt:lpstr>
      <vt:lpstr>Lecture Topics</vt:lpstr>
      <vt:lpstr>Course Map</vt:lpstr>
      <vt:lpstr>Course Map – Week 3</vt:lpstr>
      <vt:lpstr>What we did in Lab…</vt:lpstr>
      <vt:lpstr>Preclass</vt:lpstr>
      <vt:lpstr>Preclass</vt:lpstr>
      <vt:lpstr>Preclass</vt:lpstr>
      <vt:lpstr>Preclass</vt:lpstr>
      <vt:lpstr>Preclass</vt:lpstr>
      <vt:lpstr>Preclass</vt:lpstr>
      <vt:lpstr>Preclass</vt:lpstr>
      <vt:lpstr>Conclude</vt:lpstr>
      <vt:lpstr>Intro to Compression</vt:lpstr>
      <vt:lpstr>Data Compression</vt:lpstr>
      <vt:lpstr>Representation of Data</vt:lpstr>
      <vt:lpstr>How many Bits to represent all letters?</vt:lpstr>
      <vt:lpstr>ASCII Encoding  (7-bit encoding)</vt:lpstr>
      <vt:lpstr>Example of Lossless Compression</vt:lpstr>
      <vt:lpstr>Compression Process</vt:lpstr>
      <vt:lpstr>Recall ADC Process?</vt:lpstr>
      <vt:lpstr>Example of Lossy Compression</vt:lpstr>
      <vt:lpstr>De-Compression of Signal:</vt:lpstr>
      <vt:lpstr>De-Compression of Signal:</vt:lpstr>
      <vt:lpstr>Two forms of classification</vt:lpstr>
      <vt:lpstr>Algorithms Classified</vt:lpstr>
      <vt:lpstr>JPG Compression</vt:lpstr>
      <vt:lpstr>Probability-Based Lossless Compression</vt:lpstr>
      <vt:lpstr>Information Content</vt:lpstr>
      <vt:lpstr>Statistics</vt:lpstr>
      <vt:lpstr>English Letter Frequency</vt:lpstr>
      <vt:lpstr>Huffman Encoding</vt:lpstr>
      <vt:lpstr>Huffman Encoding – The Basics</vt:lpstr>
      <vt:lpstr>Calculation</vt:lpstr>
      <vt:lpstr>Huffman Encoding – More Advanced</vt:lpstr>
      <vt:lpstr>Preclass Encoding</vt:lpstr>
      <vt:lpstr>Preclass Encoding</vt:lpstr>
      <vt:lpstr>Preclass Encoding</vt:lpstr>
      <vt:lpstr>Preclass Encoding</vt:lpstr>
      <vt:lpstr>Many Types of Frequency</vt:lpstr>
      <vt:lpstr>Slide 41</vt:lpstr>
      <vt:lpstr>Models</vt:lpstr>
      <vt:lpstr>Compressibility </vt:lpstr>
      <vt:lpstr>Common Case</vt:lpstr>
      <vt:lpstr>Interlude (time permitting)</vt:lpstr>
      <vt:lpstr>Entropy</vt:lpstr>
      <vt:lpstr>How low can we go with compression?</vt:lpstr>
      <vt:lpstr>Claude Shannon</vt:lpstr>
      <vt:lpstr>Shannon’s Entropy</vt:lpstr>
      <vt:lpstr>Estimating Entropy of English Language</vt:lpstr>
      <vt:lpstr>Shannon Entropy</vt:lpstr>
      <vt:lpstr>Recall: </vt:lpstr>
      <vt:lpstr>Shannon Entropy English Letters</vt:lpstr>
      <vt:lpstr>Shannon Entropy Preclass Quote</vt:lpstr>
      <vt:lpstr>Summing it up: Shannon &amp; Compression</vt:lpstr>
      <vt:lpstr>To consider</vt:lpstr>
      <vt:lpstr>This week in Lab</vt:lpstr>
      <vt:lpstr>Big Ideas</vt:lpstr>
      <vt:lpstr>Learn More</vt:lpstr>
      <vt:lpstr>References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Andre DeHon</cp:lastModifiedBy>
  <cp:revision>230</cp:revision>
  <cp:lastPrinted>2018-01-31T14:12:11Z</cp:lastPrinted>
  <dcterms:created xsi:type="dcterms:W3CDTF">2018-01-30T21:12:00Z</dcterms:created>
  <dcterms:modified xsi:type="dcterms:W3CDTF">2018-01-31T15:18:31Z</dcterms:modified>
</cp:coreProperties>
</file>