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Default Extension="wmf" ContentType="image/x-wmf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Layouts/slideLayout24.xml" ContentType="application/vnd.openxmlformats-officedocument.presentationml.slideLayout+xml"/>
  <Override PartName="/ppt/theme/theme1.xml" ContentType="application/vnd.openxmlformats-officedocument.theme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slides/slide62.xml" ContentType="application/vnd.openxmlformats-officedocument.presentationml.slide+xml"/>
  <Override PartName="/ppt/slideLayouts/slideLayout2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slideLayouts/slideLayout16.xml" ContentType="application/vnd.openxmlformats-officedocument.presentationml.slideLayout+xml"/>
  <Override PartName="/ppt/embeddings/Microsoft_Equation4.bin" ContentType="application/vnd.openxmlformats-officedocument.oleObject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slideLayouts/slideLayout23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3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64"/>
  </p:notesMasterIdLst>
  <p:handoutMasterIdLst>
    <p:handoutMasterId r:id="rId65"/>
  </p:handoutMasterIdLst>
  <p:sldIdLst>
    <p:sldId id="307" r:id="rId2"/>
    <p:sldId id="332" r:id="rId3"/>
    <p:sldId id="333" r:id="rId4"/>
    <p:sldId id="337" r:id="rId5"/>
    <p:sldId id="334" r:id="rId6"/>
    <p:sldId id="335" r:id="rId7"/>
    <p:sldId id="340" r:id="rId8"/>
    <p:sldId id="338" r:id="rId9"/>
    <p:sldId id="339" r:id="rId10"/>
    <p:sldId id="336" r:id="rId11"/>
    <p:sldId id="342" r:id="rId12"/>
    <p:sldId id="341" r:id="rId13"/>
    <p:sldId id="308" r:id="rId14"/>
    <p:sldId id="309" r:id="rId15"/>
    <p:sldId id="311" r:id="rId16"/>
    <p:sldId id="313" r:id="rId17"/>
    <p:sldId id="312" r:id="rId18"/>
    <p:sldId id="266" r:id="rId19"/>
    <p:sldId id="261" r:id="rId20"/>
    <p:sldId id="262" r:id="rId21"/>
    <p:sldId id="279" r:id="rId22"/>
    <p:sldId id="278" r:id="rId23"/>
    <p:sldId id="280" r:id="rId24"/>
    <p:sldId id="314" r:id="rId25"/>
    <p:sldId id="267" r:id="rId26"/>
    <p:sldId id="328" r:id="rId27"/>
    <p:sldId id="329" r:id="rId28"/>
    <p:sldId id="268" r:id="rId29"/>
    <p:sldId id="270" r:id="rId30"/>
    <p:sldId id="288" r:id="rId31"/>
    <p:sldId id="300" r:id="rId32"/>
    <p:sldId id="294" r:id="rId33"/>
    <p:sldId id="295" r:id="rId34"/>
    <p:sldId id="296" r:id="rId35"/>
    <p:sldId id="318" r:id="rId36"/>
    <p:sldId id="350" r:id="rId37"/>
    <p:sldId id="343" r:id="rId38"/>
    <p:sldId id="316" r:id="rId39"/>
    <p:sldId id="263" r:id="rId40"/>
    <p:sldId id="348" r:id="rId41"/>
    <p:sldId id="349" r:id="rId42"/>
    <p:sldId id="324" r:id="rId43"/>
    <p:sldId id="331" r:id="rId44"/>
    <p:sldId id="323" r:id="rId45"/>
    <p:sldId id="325" r:id="rId46"/>
    <p:sldId id="276" r:id="rId47"/>
    <p:sldId id="321" r:id="rId48"/>
    <p:sldId id="322" r:id="rId49"/>
    <p:sldId id="301" r:id="rId50"/>
    <p:sldId id="292" r:id="rId51"/>
    <p:sldId id="303" r:id="rId52"/>
    <p:sldId id="286" r:id="rId53"/>
    <p:sldId id="283" r:id="rId54"/>
    <p:sldId id="284" r:id="rId55"/>
    <p:sldId id="285" r:id="rId56"/>
    <p:sldId id="291" r:id="rId57"/>
    <p:sldId id="305" r:id="rId58"/>
    <p:sldId id="351" r:id="rId59"/>
    <p:sldId id="346" r:id="rId60"/>
    <p:sldId id="287" r:id="rId61"/>
    <p:sldId id="347" r:id="rId62"/>
    <p:sldId id="317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hiddenSlides="1" frameSlides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80031" autoAdjust="0"/>
  </p:normalViewPr>
  <p:slideViewPr>
    <p:cSldViewPr snapToGrid="0">
      <p:cViewPr varScale="1">
        <p:scale>
          <a:sx n="83" d="100"/>
          <a:sy n="83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handoutMaster" Target="handoutMasters/handoutMaster1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Relationship Id="rId2" Type="http://schemas.openxmlformats.org/officeDocument/2006/relationships/image" Target="../media/image43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ict"/><Relationship Id="rId2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2/6/18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2/3/18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Relationship Id="rId3" Type="http://schemas.openxmlformats.org/officeDocument/2006/relationships/hyperlink" Target="https://www.youtube.com/watch?v=ObklYbQaX24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15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x-axis of frequency domain representation is actually: angular frequency: 2*pi*f</a:t>
            </a:r>
          </a:p>
          <a:p>
            <a:r>
              <a:rPr lang="en-US" baseline="0" dirty="0" smtClean="0"/>
              <a:t>So if T=pi, then 2*pi*F = 2 rad/sec</a:t>
            </a:r>
          </a:p>
          <a:p>
            <a:r>
              <a:rPr lang="en-US" baseline="0" dirty="0" smtClean="0"/>
              <a:t>The graph shows a spike at 2 rad/sec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3395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For more…</a:t>
            </a:r>
          </a:p>
          <a:p>
            <a:r>
              <a:rPr lang="en-US" dirty="0" smtClean="0">
                <a:hlinkClick r:id="rId3"/>
              </a:rPr>
              <a:t> https</a:t>
            </a:r>
            <a:r>
              <a:rPr lang="en-US" dirty="0" smtClean="0">
                <a:hlinkClick r:id="rId3"/>
              </a:rPr>
              <a:t>://www.youtube.com/watch?v=ObklYbQaX24</a:t>
            </a:r>
            <a:endParaRPr lang="en-US" dirty="0" smtClean="0"/>
          </a:p>
          <a:p>
            <a:r>
              <a:rPr lang="en-US" dirty="0" smtClean="0"/>
              <a:t>A0</a:t>
            </a:r>
            <a:r>
              <a:rPr lang="en-US" baseline="0" dirty="0" smtClean="0"/>
              <a:t> </a:t>
            </a:r>
            <a:r>
              <a:rPr lang="en-US" baseline="0" dirty="0" smtClean="0"/>
              <a:t>is the time-average value of f(t), its called the DC component of f(t) because the average values of the ac component are zero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016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A0B29C-4526-FB4E-B2F6-70E9FCCC5C5E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64931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A5, B5, G5, G4, D5</a:t>
            </a: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367566-AB0F-FE44-A449-6BCDFE7CE70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6A3994-2349-FD4C-9F89-05F44A4A5708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t>A5, B5, G5, G4, D5</a:t>
            </a:r>
          </a:p>
          <a:p>
            <a:endParaRPr lang="en-US" dirty="0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22865-69BE-2A4D-8239-09DD3464BF94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http://toxicdump.org/stuff/FourierToy.swf</a:t>
            </a:r>
          </a:p>
          <a:p>
            <a:r>
              <a:rPr lang="en-US" dirty="0" smtClean="0"/>
              <a:t>http://betterexplained.com/examples/fourier/</a:t>
            </a:r>
          </a:p>
          <a:p>
            <a:r>
              <a:rPr lang="en-US" dirty="0" smtClean="0"/>
              <a:t>https://www.youtube.com/watch?v=QVuU2YCwHjw&amp;feature=youtu.be  (homer </a:t>
            </a:r>
            <a:r>
              <a:rPr lang="en-US" dirty="0" err="1" smtClean="0"/>
              <a:t>simpson</a:t>
            </a:r>
            <a:r>
              <a:rPr lang="en-US" dirty="0" smtClean="0"/>
              <a:t> drawn!)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87388-6114-4FC4-A839-2F2181B2321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3597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14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129CB-1B42-0641-A6A8-858DE51CF34C}" type="datetime1">
              <a:rPr lang="en-US" smtClean="0"/>
              <a:t>2/6/18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FC055-5B52-1542-9ACB-D0860FB427BE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BD9D2-1B93-6245-AC4F-1EC470ECAF59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B4B6-32EC-054A-9F20-E5D805B0FFD2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4F037-77AB-A245-A1AD-07F87A749F91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92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673D4-9B2C-F047-A60D-6627DDAB406C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0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9703-9A19-1540-96BE-8795F29138CF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80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25D97-089C-CF40-A3C4-C47A7E74A6F7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29878-6ED1-0046-B36C-8FE6B514C228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9569-8DD2-C04B-8F99-9020F14D727E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0FF7F-2EEB-2B43-8570-C7AF174411E9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9BCA8-6F0F-E54C-B67B-8004C1445B94}" type="datetime1">
              <a:rPr lang="en-US" smtClean="0"/>
              <a:t>2/6/18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5727C-5289-024F-B64C-CE1EB8F47618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C1F68-EA41-0F43-AA4B-A87E0A05FCE9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D0BA-03B3-9747-A676-5EBA068A2596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F5147-7486-DB40-BAFC-49E6C277C011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A535-4D44-0E47-8137-5C4FB7338FF2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F6DFE-880F-3A48-A4E7-41EC3F523CE3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8A93C-6BB8-3D4B-A797-399EFD2E6E06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81DF3-4374-844F-A429-A4ECA38F0036}" type="datetime1">
              <a:rPr lang="en-US" smtClean="0"/>
              <a:t>2/6/18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C539E-7394-C243-9EC0-B91F3557D9D0}" type="datetime1">
              <a:rPr lang="en-US" smtClean="0"/>
              <a:t>2/6/18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5E6-66AC-9343-A437-C63FB5D329DA}" type="datetime1">
              <a:rPr lang="en-US" smtClean="0"/>
              <a:t>2/6/18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12977-79F7-A741-BFF2-14C1358C6E2E}" type="datetime1">
              <a:rPr lang="en-US" smtClean="0"/>
              <a:t>2/6/18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7A237-B44D-5E42-BE07-B27643C8C9BB}" type="datetime1">
              <a:rPr lang="en-US" smtClean="0"/>
              <a:t>2/6/18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8DBBE-D6C7-DC45-A5F1-9891C35BC617}" type="datetime1">
              <a:rPr lang="en-US" smtClean="0"/>
              <a:t>2/6/18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80A7-4575-1340-8A33-F19D61068DB4}" type="datetime1">
              <a:rPr lang="en-US" smtClean="0"/>
              <a:t>2/6/18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5C77AB-788B-F94B-AEE4-286F237A00AC}" type="datetime1">
              <a:rPr lang="en-US" smtClean="0"/>
              <a:t>2/6/18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jpeg"/><Relationship Id="rId12" Type="http://schemas.openxmlformats.org/officeDocument/2006/relationships/image" Target="../media/image20.png"/><Relationship Id="rId13" Type="http://schemas.openxmlformats.org/officeDocument/2006/relationships/image" Target="../media/image21.gif"/><Relationship Id="rId1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5" Type="http://schemas.openxmlformats.org/officeDocument/2006/relationships/image" Target="../media/image13.wmf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4" Type="http://schemas.openxmlformats.org/officeDocument/2006/relationships/image" Target="../media/image12.gi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0.png"/><Relationship Id="rId8" Type="http://schemas.openxmlformats.org/officeDocument/2006/relationships/image" Target="../media/image21.gif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4" Type="http://schemas.openxmlformats.org/officeDocument/2006/relationships/image" Target="../media/image22.pn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oleObject" Target="../embeddings/Microsoft_Equation2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Equation1.bin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oleObject" Target="../embeddings/Microsoft_Equation3.bin"/><Relationship Id="rId5" Type="http://schemas.openxmlformats.org/officeDocument/2006/relationships/oleObject" Target="../embeddings/Microsoft_Equation4.bin"/><Relationship Id="rId6" Type="http://schemas.openxmlformats.org/officeDocument/2006/relationships/image" Target="../media/image36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pn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4" Type="http://schemas.openxmlformats.org/officeDocument/2006/relationships/oleObject" Target="../embeddings/Microsoft_Equation7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etterexplained.com/examples/fourier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oleObject" Target="../embeddings/Microsoft_Equation8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5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4" Type="http://schemas.openxmlformats.org/officeDocument/2006/relationships/image" Target="../media/image100.wmf"/><Relationship Id="rId5" Type="http://schemas.openxmlformats.org/officeDocument/2006/relationships/image" Target="../media/image101.png"/><Relationship Id="rId6" Type="http://schemas.openxmlformats.org/officeDocument/2006/relationships/image" Target="../media/image102.png"/><Relationship Id="rId7" Type="http://schemas.openxmlformats.org/officeDocument/2006/relationships/image" Target="../media/image103.png"/><Relationship Id="rId8" Type="http://schemas.openxmlformats.org/officeDocument/2006/relationships/image" Target="../media/image104.png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wmf"/><Relationship Id="rId3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4" Type="http://schemas.openxmlformats.org/officeDocument/2006/relationships/image" Target="../media/image1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9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4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etterexplained.com/articles/an-interactive-guide-to-the-fourier-transfor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ESE 150 – </a:t>
            </a:r>
            <a:br>
              <a:rPr lang="en-US" sz="3200" b="1" dirty="0" smtClean="0"/>
            </a:br>
            <a:r>
              <a:rPr lang="en-US" sz="3200" b="1" dirty="0" smtClean="0"/>
              <a:t>Digital Audio Basics</a:t>
            </a:r>
            <a:endParaRPr lang="en-US" sz="32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smtClean="0"/>
              <a:t>Lecture #4 – Converting </a:t>
            </a:r>
            <a:r>
              <a:rPr lang="en-US" sz="2000" dirty="0" smtClean="0"/>
              <a:t>from time to frequency domain</a:t>
            </a:r>
            <a:endParaRPr lang="en-US" sz="2000" dirty="0"/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1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10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How much information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is this musical staff communicating?</a:t>
            </a:r>
            <a:endParaRPr lang="en-US" dirty="0" smtClean="0">
              <a:sym typeface="Wingdings" pitchFamily="1" charset="2"/>
            </a:endParaRPr>
          </a:p>
          <a:p>
            <a:r>
              <a:rPr lang="en-US" dirty="0" smtClean="0">
                <a:solidFill>
                  <a:srgbClr val="FF6600"/>
                </a:solidFill>
                <a:sym typeface="Wingdings" pitchFamily="1" charset="2"/>
              </a:rPr>
              <a:t>How many keys on piano? </a:t>
            </a:r>
            <a:r>
              <a:rPr lang="en-US" dirty="0" smtClean="0">
                <a:solidFill>
                  <a:srgbClr val="FF6600"/>
                </a:solidFill>
                <a:sym typeface="Wingdings" pitchFamily="1" charset="2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 bits/note</a:t>
            </a:r>
          </a:p>
          <a:p>
            <a:r>
              <a:rPr lang="en-US" dirty="0" smtClean="0">
                <a:solidFill>
                  <a:schemeClr val="tx1"/>
                </a:solidFill>
                <a:sym typeface="Wingdings"/>
              </a:rPr>
              <a:t>Let’s say 8b duration</a:t>
            </a:r>
          </a:p>
          <a:p>
            <a:r>
              <a:rPr lang="en-US" dirty="0" smtClean="0">
                <a:solidFill>
                  <a:srgbClr val="FF6600"/>
                </a:solidFill>
                <a:sym typeface="Wingdings"/>
              </a:rPr>
              <a:t>How many bits for 5 notes?</a:t>
            </a:r>
            <a:endParaRPr lang="en-US" dirty="0" smtClean="0">
              <a:solidFill>
                <a:srgbClr val="FF6600"/>
              </a:solidFill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(7b/note+8b/duration) </a:t>
            </a:r>
            <a:r>
              <a:rPr lang="en-US" dirty="0" err="1" smtClean="0">
                <a:sym typeface="Wingdings" pitchFamily="1" charset="2"/>
              </a:rPr>
              <a:t>x</a:t>
            </a:r>
            <a:r>
              <a:rPr lang="en-US" dirty="0" smtClean="0">
                <a:sym typeface="Wingdings" pitchFamily="1" charset="2"/>
              </a:rPr>
              <a:t> 5 note = 75 bits?</a:t>
            </a:r>
            <a:endParaRPr lang="en-US" dirty="0" smtClean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57358" y="4808621"/>
            <a:ext cx="5486400" cy="1371600"/>
            <a:chOff x="288" y="1008"/>
            <a:chExt cx="5088" cy="1352"/>
          </a:xfrm>
        </p:grpSpPr>
        <p:pic>
          <p:nvPicPr>
            <p:cNvPr id="66567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6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658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2 </a:t>
            </a:r>
            <a:r>
              <a:rPr lang="en-US" dirty="0" err="1" smtClean="0"/>
              <a:t>postlab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reproduced 800 samples of a 300Hz sine wave at 1000Hz with 8b precision</a:t>
            </a:r>
          </a:p>
          <a:p>
            <a:pPr lvl="1"/>
            <a:r>
              <a:rPr lang="en-US" dirty="0" smtClean="0"/>
              <a:t>6400b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did you need to specify to do that?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may bits to represent that?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represent common sounds much more compactly in </a:t>
            </a:r>
            <a:r>
              <a:rPr lang="en-US" dirty="0" smtClean="0">
                <a:solidFill>
                  <a:srgbClr val="0000FF"/>
                </a:solidFill>
              </a:rPr>
              <a:t>frequency</a:t>
            </a:r>
            <a:r>
              <a:rPr lang="en-US" dirty="0" smtClean="0"/>
              <a:t> domain than in </a:t>
            </a:r>
            <a:r>
              <a:rPr lang="en-US" dirty="0" smtClean="0">
                <a:solidFill>
                  <a:srgbClr val="008000"/>
                </a:solidFill>
              </a:rPr>
              <a:t>time-sample</a:t>
            </a:r>
            <a:r>
              <a:rPr lang="en-US" dirty="0" smtClean="0"/>
              <a:t> domain</a:t>
            </a:r>
          </a:p>
          <a:p>
            <a:pPr lvl="1"/>
            <a:r>
              <a:rPr lang="en-US" dirty="0" smtClean="0"/>
              <a:t>Frequency domain ~ 75b</a:t>
            </a:r>
          </a:p>
          <a:p>
            <a:pPr lvl="1"/>
            <a:r>
              <a:rPr lang="en-US" dirty="0" smtClean="0"/>
              <a:t>Time-sample domain ~ 5Mb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057358" y="4808621"/>
            <a:ext cx="5486400" cy="1371600"/>
            <a:chOff x="288" y="1008"/>
            <a:chExt cx="5088" cy="1352"/>
          </a:xfrm>
        </p:grpSpPr>
        <p:pic>
          <p:nvPicPr>
            <p:cNvPr id="7" name="Picture 6" descr="MCEN00164_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Teaser: frequency representation</a:t>
            </a:r>
          </a:p>
          <a:p>
            <a:r>
              <a:rPr lang="en-US" sz="2400" b="1" dirty="0" smtClean="0"/>
              <a:t>Where </a:t>
            </a:r>
            <a:r>
              <a:rPr lang="en-US" sz="2400" b="1" dirty="0" smtClean="0"/>
              <a:t>are we on course map?</a:t>
            </a:r>
            <a:endParaRPr lang="en-US" sz="2000" dirty="0" smtClean="0"/>
          </a:p>
          <a:p>
            <a:r>
              <a:rPr lang="en-US" sz="2400" dirty="0"/>
              <a:t>What we did in </a:t>
            </a:r>
            <a:r>
              <a:rPr lang="en-US" sz="2400" dirty="0" smtClean="0"/>
              <a:t>lab last week</a:t>
            </a:r>
            <a:endParaRPr lang="en-US" sz="2400" dirty="0"/>
          </a:p>
          <a:p>
            <a:pPr lvl="1"/>
            <a:r>
              <a:rPr lang="en-US" sz="2000" dirty="0" smtClean="0"/>
              <a:t>How </a:t>
            </a:r>
            <a:r>
              <a:rPr lang="en-US" sz="2000" dirty="0"/>
              <a:t>it relates to this week</a:t>
            </a:r>
            <a:endParaRPr lang="en-US" sz="2000" dirty="0" smtClean="0"/>
          </a:p>
          <a:p>
            <a:r>
              <a:rPr lang="en-US" sz="2400" b="1" dirty="0" smtClean="0"/>
              <a:t>The </a:t>
            </a:r>
            <a:r>
              <a:rPr lang="en-US" sz="2400" b="1" dirty="0" smtClean="0"/>
              <a:t>Fourier </a:t>
            </a:r>
            <a:r>
              <a:rPr lang="en-US" sz="2400" b="1" dirty="0" smtClean="0"/>
              <a:t>Series – can </a:t>
            </a:r>
            <a:r>
              <a:rPr lang="en-US" sz="2400" dirty="0" smtClean="0"/>
              <a:t>represent any signal</a:t>
            </a:r>
            <a:endParaRPr lang="en-US" sz="2400" b="1" dirty="0" smtClean="0"/>
          </a:p>
          <a:p>
            <a:r>
              <a:rPr lang="en-US" sz="2400" dirty="0" smtClean="0"/>
              <a:t>The Discrete Fourier Transform (DFT</a:t>
            </a:r>
            <a:r>
              <a:rPr lang="en-US" sz="2400" dirty="0" smtClean="0"/>
              <a:t>) – can </a:t>
            </a:r>
            <a:r>
              <a:rPr lang="en-US" sz="2400" dirty="0" smtClean="0"/>
              <a:t>translate</a:t>
            </a:r>
          </a:p>
          <a:p>
            <a:pPr lvl="1"/>
            <a:r>
              <a:rPr lang="en-US" sz="2000" dirty="0" smtClean="0"/>
              <a:t>Change of basis</a:t>
            </a:r>
          </a:p>
          <a:p>
            <a:r>
              <a:rPr lang="en-US" sz="2400" dirty="0" smtClean="0"/>
              <a:t>Next </a:t>
            </a:r>
            <a:r>
              <a:rPr lang="en-US" sz="2400" dirty="0" smtClean="0"/>
              <a:t>Lab</a:t>
            </a:r>
          </a:p>
          <a:p>
            <a:r>
              <a:rPr lang="en-US" sz="2400" dirty="0" smtClean="0"/>
              <a:t>References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089386" y="3156810"/>
            <a:ext cx="570729" cy="411444"/>
            <a:chOff x="1447800" y="3446002"/>
            <a:chExt cx="758199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7" y="3461059"/>
              <a:ext cx="718982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5,6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4" name="Footer Placeholder 8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Week 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15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8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55" cy="531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cxnSp>
        <p:nvCxnSpPr>
          <p:cNvPr id="84" name="Straight Connector 8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3" name="Straight Arrow Connector 92"/>
          <p:cNvCxnSpPr>
            <a:stCxn id="177158" idx="3"/>
          </p:cNvCxnSpPr>
          <p:nvPr/>
        </p:nvCxnSpPr>
        <p:spPr>
          <a:xfrm>
            <a:off x="4810721" y="3685885"/>
            <a:ext cx="1214029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Footer Placeholder 5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Analog</a:t>
            </a:r>
          </a:p>
          <a:p>
            <a:pPr algn="ctr"/>
            <a:r>
              <a:rPr lang="en-US" sz="1600" dirty="0" smtClean="0">
                <a:latin typeface="+mj-lt"/>
              </a:rPr>
              <a:t>input</a:t>
            </a:r>
            <a:endParaRPr lang="en-US" sz="1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 in Lab…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Week 1: Converted Sound to analog voltage signal</a:t>
            </a:r>
            <a:endParaRPr lang="en-US" sz="2000" dirty="0"/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time</a:t>
            </a:r>
          </a:p>
          <a:p>
            <a:r>
              <a:rPr lang="en-US" sz="2000" dirty="0" smtClean="0"/>
              <a:t>Week 2: Sampled voltage, then quantized it to digital sig.</a:t>
            </a:r>
          </a:p>
          <a:p>
            <a:pPr lvl="1"/>
            <a:r>
              <a:rPr lang="en-US" sz="1600" u="sng" dirty="0" smtClean="0"/>
              <a:t>Sample</a:t>
            </a:r>
            <a:r>
              <a:rPr lang="en-US" sz="1600" dirty="0" smtClean="0"/>
              <a:t>: Break up independent variable, take discrete ‘samples’</a:t>
            </a:r>
          </a:p>
          <a:p>
            <a:pPr lvl="1"/>
            <a:r>
              <a:rPr lang="en-US" sz="1600" u="sng" dirty="0" smtClean="0"/>
              <a:t>Quantize</a:t>
            </a:r>
            <a:r>
              <a:rPr lang="en-US" sz="1600" dirty="0" smtClean="0"/>
              <a:t>: Break up dependent variable into n-levels (need 2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 bits to digitize)</a:t>
            </a:r>
          </a:p>
          <a:p>
            <a:r>
              <a:rPr lang="en-US" sz="2000" dirty="0" smtClean="0"/>
              <a:t>Week 3: Compress digital signal</a:t>
            </a:r>
            <a:endParaRPr lang="en-US" sz="2000" dirty="0"/>
          </a:p>
          <a:p>
            <a:pPr lvl="1"/>
            <a:r>
              <a:rPr lang="en-US" sz="1600" dirty="0" smtClean="0"/>
              <a:t>Use even less bits without using sound quality!</a:t>
            </a:r>
          </a:p>
          <a:p>
            <a:r>
              <a:rPr lang="en-US" sz="2000" dirty="0" smtClean="0"/>
              <a:t>Week </a:t>
            </a:r>
            <a:r>
              <a:rPr lang="en-US" sz="2000" dirty="0" smtClean="0"/>
              <a:t>4 (upcoming): </a:t>
            </a:r>
            <a:r>
              <a:rPr lang="en-US" sz="2000" dirty="0" smtClean="0"/>
              <a:t>Before we compress…</a:t>
            </a:r>
          </a:p>
          <a:p>
            <a:pPr lvl="1"/>
            <a:r>
              <a:rPr lang="en-US" sz="1600" dirty="0" smtClean="0"/>
              <a:t>Put our ‘digital’ data into another form…BEFORE we compress…less stuff to compress!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 smtClean="0">
                <a:latin typeface="+mj-lt"/>
              </a:rPr>
              <a:t>ADC</a:t>
            </a:r>
            <a:endParaRPr lang="en-US" sz="2000" dirty="0"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Digital</a:t>
            </a:r>
          </a:p>
          <a:p>
            <a:pPr algn="ctr"/>
            <a:r>
              <a:rPr lang="en-US" sz="1600" dirty="0" smtClean="0">
                <a:latin typeface="+mj-lt"/>
              </a:rPr>
              <a:t>Output</a:t>
            </a:r>
            <a:endParaRPr lang="en-US" sz="1600" dirty="0">
              <a:latin typeface="+mj-lt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7467600" y="2130095"/>
            <a:ext cx="481565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001000" y="1553810"/>
            <a:ext cx="755671" cy="1074333"/>
            <a:chOff x="6092958" y="2538728"/>
            <a:chExt cx="755671" cy="1074333"/>
          </a:xfrm>
        </p:grpSpPr>
        <p:sp>
          <p:nvSpPr>
            <p:cNvPr id="19" name="Rectangle 18"/>
            <p:cNvSpPr/>
            <p:nvPr/>
          </p:nvSpPr>
          <p:spPr>
            <a:xfrm>
              <a:off x="6092958" y="2667000"/>
              <a:ext cx="755671" cy="8177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2700000">
              <a:off x="5933626" y="2906618"/>
              <a:ext cx="10743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+mj-lt"/>
                </a:rPr>
                <a:t>compress</a:t>
              </a:r>
              <a:endParaRPr lang="en-US" sz="1600" dirty="0">
                <a:latin typeface="+mj-lt"/>
              </a:endParaRP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rot="5400000" flipH="1" flipV="1">
            <a:off x="4965775" y="3246446"/>
            <a:ext cx="3632201" cy="16658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96902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Frequency Domain?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84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971800"/>
            <a:ext cx="9686926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Musical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229600" cy="25447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With this compact notation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Could communicate a sound to pianist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Much more compact than 44KHz time-sample amplitudes (fewer bits to represent)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Represent frequencies</a:t>
            </a:r>
          </a:p>
          <a:p>
            <a:pPr>
              <a:buNone/>
            </a:pPr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33400" y="1143000"/>
            <a:ext cx="8077200" cy="2146300"/>
            <a:chOff x="288" y="1008"/>
            <a:chExt cx="5088" cy="1352"/>
          </a:xfrm>
        </p:grpSpPr>
        <p:pic>
          <p:nvPicPr>
            <p:cNvPr id="8" name="Picture 5" descr="MCEN00164_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26" name="Line 12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" name="Line 14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Time-Domain &amp; Frequency-domain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tx1"/>
                    </a:solidFill>
                  </a:rPr>
                  <a:t>As an example…let’s say we have a pure tone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If period: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 =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ea typeface="Cambria Math"/>
                  </a:rPr>
                  <a:t> and </a:t>
                </a:r>
                <a:r>
                  <a:rPr lang="en-US" dirty="0" smtClean="0">
                    <a:solidFill>
                      <a:srgbClr val="FF0000"/>
                    </a:solidFill>
                    <a:ea typeface="Cambria Math"/>
                  </a:rPr>
                  <a:t>Amplitude = 3 Volts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𝑓𝑡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lvl="1"/>
                <a:endParaRPr lang="en-US" b="1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308" y="1524000"/>
                <a:ext cx="8686800" cy="4525963"/>
              </a:xfrm>
              <a:blipFill rotWithShape="1">
                <a:blip r:embed="rId3"/>
                <a:stretch>
                  <a:fillRect l="-491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l="8670"/>
          <a:stretch/>
        </p:blipFill>
        <p:spPr bwMode="auto">
          <a:xfrm>
            <a:off x="222739" y="3200400"/>
            <a:ext cx="4198814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r="1445"/>
          <a:stretch/>
        </p:blipFill>
        <p:spPr bwMode="auto">
          <a:xfrm>
            <a:off x="4402015" y="3200400"/>
            <a:ext cx="453097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97168" y="5943600"/>
            <a:ext cx="304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domain representation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40568" y="59436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Frequency domain representation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7" name="Rectangle 6"/>
              <p:cNvSpPr/>
              <p:nvPr/>
            </p:nvSpPr>
            <p:spPr>
              <a:xfrm>
                <a:off x="4067908" y="2463243"/>
                <a:ext cx="14836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3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𝑠𝑖𝑛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08" y="2463243"/>
                <a:ext cx="1483611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 this on piano: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7200" y="3048000"/>
            <a:ext cx="8077200" cy="2146300"/>
            <a:chOff x="288" y="1008"/>
            <a:chExt cx="5088" cy="1352"/>
          </a:xfrm>
        </p:grpSpPr>
        <p:pic>
          <p:nvPicPr>
            <p:cNvPr id="7" name="Picture 6" descr="MCEN00164_0000[1]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Frequency-domain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Of course, not all signals are this simple</a:t>
                </a:r>
              </a:p>
              <a:p>
                <a:r>
                  <a:rPr lang="en-US" sz="2400" dirty="0" smtClean="0"/>
                  <a:t>For example, consider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𝒔𝒊𝒏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Question: What will the frequency representation look like?</a:t>
                </a:r>
              </a:p>
              <a:p>
                <a:endParaRPr lang="en-US" sz="2400" b="1" i="1" dirty="0" smtClean="0"/>
              </a:p>
              <a:p>
                <a:endParaRPr lang="en-US" sz="2400" b="1" i="1" dirty="0" smtClean="0"/>
              </a:p>
              <a:p>
                <a:endParaRPr lang="en-US" sz="2400" b="1" i="1" dirty="0" smtClean="0"/>
              </a:p>
              <a:p>
                <a:endParaRPr lang="en-US" sz="2400" b="1" i="1" dirty="0" smtClean="0"/>
              </a:p>
              <a:p>
                <a:endParaRPr lang="en-US" sz="2400" b="1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4525963"/>
              </a:xfrm>
              <a:blipFill rotWithShape="1">
                <a:blip r:embed="rId2"/>
                <a:stretch>
                  <a:fillRect l="-222" t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165232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57646" y="5829328"/>
            <a:ext cx="78115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Above is called an “amplitude spectrum” plot, we also have </a:t>
            </a:r>
          </a:p>
          <a:p>
            <a:pPr lvl="1" algn="ctr"/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“phase spectrum” plots in the frequency domain</a:t>
            </a:r>
            <a:endParaRPr 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593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Frequency-domain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How about the time-domain?</a:t>
                </a: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Plot    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𝒔𝒊𝒏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Plot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𝒔𝒊𝒏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Sum: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𝒔𝒊𝒏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𝒔𝒊𝒏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US" b="1" i="1" dirty="0" smtClean="0"/>
              </a:p>
              <a:p>
                <a:pPr lvl="1"/>
                <a:r>
                  <a:rPr lang="en-US" b="1" i="1" dirty="0" smtClean="0"/>
                  <a:t>Notice how it was easier to plot the frequency domain representation</a:t>
                </a:r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400" y="1277815"/>
                <a:ext cx="4501662" cy="2514600"/>
              </a:xfrm>
              <a:blipFill rotWithShape="1">
                <a:blip r:embed="rId3"/>
                <a:stretch>
                  <a:fillRect l="-271" t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57807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10000"/>
            <a:ext cx="4571999" cy="261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19200"/>
            <a:ext cx="454453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8957" y="3810000"/>
            <a:ext cx="454332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Frequency-domain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example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2220685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20685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22514" y="5135769"/>
            <a:ext cx="82557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The time domain plot on the right is really the sum of 5 sinusoids,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where </a:t>
            </a:r>
            <a:r>
              <a:rPr lang="en-US" dirty="0"/>
              <a:t>5 Hz is the strongest component of the signal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Frequency-domain</a:t>
            </a:r>
            <a:endParaRPr lang="en-US" dirty="0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So far…</a:t>
                </a:r>
              </a:p>
              <a:p>
                <a:pPr lvl="1"/>
                <a:r>
                  <a:rPr lang="en-US" dirty="0" smtClean="0"/>
                  <a:t>we have seen how a signal written as:</a:t>
                </a:r>
              </a:p>
              <a:p>
                <a:pPr lvl="2"/>
                <a:r>
                  <a:rPr lang="en-US" dirty="0" smtClean="0"/>
                  <a:t>a sum of </a:t>
                </a:r>
                <a:r>
                  <a:rPr lang="en-US" dirty="0" err="1" smtClean="0"/>
                  <a:t>sines</a:t>
                </a:r>
                <a:r>
                  <a:rPr lang="en-US" dirty="0" smtClean="0"/>
                  <a:t> of different frequencies</a:t>
                </a:r>
              </a:p>
              <a:p>
                <a:pPr lvl="1"/>
                <a:r>
                  <a:rPr lang="en-US" dirty="0" smtClean="0"/>
                  <a:t>can have a </a:t>
                </a:r>
                <a:r>
                  <a:rPr lang="en-US" b="1" i="1" dirty="0" smtClean="0"/>
                  <a:t>frequency domain representation</a:t>
                </a:r>
              </a:p>
              <a:p>
                <a:r>
                  <a:rPr lang="en-US" dirty="0" smtClean="0"/>
                  <a:t>Each sine component…</a:t>
                </a:r>
              </a:p>
              <a:p>
                <a:pPr lvl="1"/>
                <a:r>
                  <a:rPr lang="en-US" dirty="0" smtClean="0"/>
                  <a:t>is more or less important depending on its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coefficient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Example: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𝒔𝒊𝒏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𝒔𝒊𝒏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US" b="1" i="1" dirty="0">
                  <a:solidFill>
                    <a:schemeClr val="tx1"/>
                  </a:solidFill>
                </a:endParaRPr>
              </a:p>
              <a:p>
                <a:r>
                  <a:rPr lang="en-US" dirty="0" smtClean="0"/>
                  <a:t>Can </a:t>
                </a:r>
                <a:r>
                  <a:rPr lang="en-US" u="sng" dirty="0" smtClean="0"/>
                  <a:t>any</a:t>
                </a:r>
                <a:r>
                  <a:rPr lang="en-US" dirty="0" smtClean="0"/>
                  <a:t> arbitrary signal be represented as a sum of </a:t>
                </a:r>
                <a:r>
                  <a:rPr lang="en-US" dirty="0" err="1" smtClean="0"/>
                  <a:t>sines</a:t>
                </a:r>
                <a:r>
                  <a:rPr lang="en-US" dirty="0" smtClean="0"/>
                  <a:t>?</a:t>
                </a:r>
              </a:p>
              <a:p>
                <a:pPr lvl="1"/>
                <a:r>
                  <a:rPr lang="en-US" dirty="0" smtClean="0"/>
                  <a:t>No. But the idea has potential, let’s explore it!</a:t>
                </a:r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  <a:p>
                <a:endParaRPr lang="en-US" b="1" i="1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91" t="-1258" b="-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frequency domain &amp;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Fourier Series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272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416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Fourier series:</a:t>
            </a:r>
            <a:endParaRPr lang="en-US" b="1" i="1" dirty="0" smtClean="0"/>
          </a:p>
          <a:p>
            <a:pPr lvl="1"/>
            <a:r>
              <a:rPr lang="en-US" dirty="0" smtClean="0"/>
              <a:t>Any </a:t>
            </a:r>
            <a:r>
              <a:rPr lang="en-US" b="1" i="1" dirty="0" smtClean="0">
                <a:solidFill>
                  <a:srgbClr val="FF0000"/>
                </a:solidFill>
              </a:rPr>
              <a:t>periodic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signal can be represented as a sum of simple periodic functions: </a:t>
            </a:r>
            <a:r>
              <a:rPr lang="en-US" i="1" dirty="0" smtClean="0"/>
              <a:t>sin</a:t>
            </a:r>
            <a:r>
              <a:rPr lang="en-US" dirty="0" smtClean="0"/>
              <a:t> and </a:t>
            </a:r>
            <a:r>
              <a:rPr lang="en-US" i="1" dirty="0" err="1" smtClean="0"/>
              <a:t>cos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sin(</a:t>
            </a:r>
            <a:r>
              <a:rPr lang="en-US" i="1" dirty="0" err="1" smtClean="0"/>
              <a:t>n</a:t>
            </a:r>
            <a:r>
              <a:rPr lang="en-US" dirty="0" err="1" smtClean="0"/>
              <a:t>t</a:t>
            </a:r>
            <a:r>
              <a:rPr lang="en-US" dirty="0" smtClean="0"/>
              <a:t>) and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i="1" dirty="0" err="1" smtClean="0"/>
              <a:t>n</a:t>
            </a:r>
            <a:r>
              <a:rPr lang="en-US" dirty="0" err="1" smtClean="0"/>
              <a:t>t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sz="2000" dirty="0" smtClean="0"/>
              <a:t>	where </a:t>
            </a:r>
            <a:r>
              <a:rPr lang="en-US" sz="2000" i="1" dirty="0" smtClean="0"/>
              <a:t>n</a:t>
            </a:r>
            <a:r>
              <a:rPr lang="en-US" sz="2000" dirty="0" smtClean="0"/>
              <a:t> = 1, 2, 3, …</a:t>
            </a:r>
          </a:p>
          <a:p>
            <a:pPr lvl="1">
              <a:buNone/>
            </a:pPr>
            <a:r>
              <a:rPr lang="en-US" dirty="0" smtClean="0"/>
              <a:t>These are called the </a:t>
            </a:r>
            <a:r>
              <a:rPr lang="en-US" b="1" i="1" dirty="0" smtClean="0"/>
              <a:t>harmonics</a:t>
            </a:r>
            <a:r>
              <a:rPr lang="en-US" dirty="0" smtClean="0"/>
              <a:t> of the signal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8434" name="Picture 2" descr="File:Fourie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447800"/>
            <a:ext cx="3619500" cy="4429126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029200" y="5562600"/>
            <a:ext cx="3886200" cy="38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Jean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Baptiste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Joseph </a:t>
            </a:r>
            <a:r>
              <a:rPr lang="en-US" dirty="0" smtClean="0"/>
              <a:t>Fourier,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wikipedia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9090" name="Picture 2" descr="File:Moodswingersca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617" y="1169194"/>
            <a:ext cx="4494726" cy="498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States that any PERIODIC function can be written as a sum of sines and cosines!</a:t>
            </a:r>
          </a:p>
          <a:p>
            <a:pPr lvl="1"/>
            <a:r>
              <a:rPr lang="en-US" sz="2000" dirty="0" smtClean="0"/>
              <a:t>This is huge!</a:t>
            </a:r>
          </a:p>
          <a:p>
            <a:pPr lvl="1"/>
            <a:r>
              <a:rPr lang="en-US" sz="2000" dirty="0" smtClean="0"/>
              <a:t>It also gives us a way to breakup a periodic function into its sine/cosine parts</a:t>
            </a:r>
          </a:p>
          <a:p>
            <a:r>
              <a:rPr lang="en-US" sz="2400" dirty="0" smtClean="0"/>
              <a:t>Why do we care?</a:t>
            </a:r>
          </a:p>
          <a:p>
            <a:pPr lvl="1"/>
            <a:r>
              <a:rPr lang="en-US" sz="2000" dirty="0" smtClean="0"/>
              <a:t>Well if music was periodic, we could break it into its sine/cosine pieces and store only the amp/</a:t>
            </a:r>
            <a:r>
              <a:rPr lang="en-US" sz="2000" dirty="0" err="1" smtClean="0"/>
              <a:t>freq</a:t>
            </a:r>
            <a:r>
              <a:rPr lang="en-US" sz="2000" dirty="0" smtClean="0"/>
              <a:t>/phase</a:t>
            </a:r>
          </a:p>
          <a:p>
            <a:pPr lvl="2"/>
            <a:r>
              <a:rPr lang="en-US" sz="1800" dirty="0" smtClean="0"/>
              <a:t>Huge storage advantage</a:t>
            </a:r>
          </a:p>
          <a:p>
            <a:pPr lvl="1"/>
            <a:r>
              <a:rPr lang="en-US" sz="2000" dirty="0" smtClean="0"/>
              <a:t>But also, once we break it down, we could modify them</a:t>
            </a:r>
          </a:p>
          <a:p>
            <a:pPr lvl="2"/>
            <a:r>
              <a:rPr lang="en-US" sz="1800" dirty="0" smtClean="0"/>
              <a:t>Say we want to enhance the bass or treble of a signal?</a:t>
            </a:r>
            <a:endParaRPr lang="en-US" sz="1800" dirty="0"/>
          </a:p>
          <a:p>
            <a:pPr lvl="2"/>
            <a:r>
              <a:rPr lang="en-US" sz="1800" dirty="0" smtClean="0"/>
              <a:t>By increasing amplitude of bass frequencies, we’ll get more bass</a:t>
            </a:r>
          </a:p>
          <a:p>
            <a:pPr lvl="2"/>
            <a:endParaRPr lang="en-US" sz="1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288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 in a nutshell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Other implications…</a:t>
            </a:r>
          </a:p>
          <a:p>
            <a:pPr lvl="1"/>
            <a:r>
              <a:rPr lang="en-US" sz="2000" dirty="0" smtClean="0"/>
              <a:t>If a signal is periodic, we can convert it from time to frequency</a:t>
            </a:r>
          </a:p>
          <a:p>
            <a:r>
              <a:rPr lang="en-US" sz="2400" dirty="0" smtClean="0"/>
              <a:t>Imagine anything periodic</a:t>
            </a:r>
          </a:p>
          <a:p>
            <a:pPr lvl="1"/>
            <a:r>
              <a:rPr lang="en-US" sz="2000" dirty="0" smtClean="0"/>
              <a:t>If Earthquake vibrations could be separated into sinusoids…</a:t>
            </a:r>
          </a:p>
          <a:p>
            <a:pPr lvl="2"/>
            <a:r>
              <a:rPr lang="en-US" sz="1400" dirty="0" smtClean="0"/>
              <a:t>Think vibrations at different speeds and strengths</a:t>
            </a:r>
            <a:endParaRPr lang="en-US" sz="1400" dirty="0"/>
          </a:p>
          <a:p>
            <a:pPr lvl="1"/>
            <a:r>
              <a:rPr lang="en-US" sz="1800" dirty="0" smtClean="0"/>
              <a:t>We could design buildings/bridges to avoid interacting with the strongest frequency vibrations (and not just “all of them”)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If a radio-wave is our signal and its periodic</a:t>
            </a:r>
          </a:p>
          <a:p>
            <a:pPr lvl="2"/>
            <a:r>
              <a:rPr lang="en-US" sz="1400" dirty="0" smtClean="0"/>
              <a:t>We could hone in on a particular “channel” and listen only to that one…like a radio/TV!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 smtClean="0"/>
              <a:t>It has endless applications in: communications, astronomy, geology, optics</a:t>
            </a:r>
          </a:p>
          <a:p>
            <a:r>
              <a:rPr lang="en-US" sz="2600" dirty="0" smtClean="0"/>
              <a:t>There is one problem…</a:t>
            </a:r>
          </a:p>
          <a:p>
            <a:pPr lvl="1"/>
            <a:r>
              <a:rPr lang="en-US" sz="2200" dirty="0" smtClean="0"/>
              <a:t>The above examples aren’t exactly periodic!</a:t>
            </a:r>
          </a:p>
          <a:p>
            <a:pPr lvl="1"/>
            <a:r>
              <a:rPr lang="en-US" sz="2200" dirty="0" smtClean="0"/>
              <a:t>But we’ll address that soon…first let’s see the Fourier series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306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Fourier Series – more formally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19" name="Equation" r:id="rId4" imgW="114120" imgH="215640" progId="Equation.3">
              <p:embed/>
            </p:oleObj>
          </a:graphicData>
        </a:graphic>
      </p:graphicFrame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" name="TextBox 5"/>
              <p:cNvSpPr txBox="1"/>
              <p:nvPr/>
            </p:nvSpPr>
            <p:spPr>
              <a:xfrm>
                <a:off x="7648416" y="2896717"/>
                <a:ext cx="109363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416" y="2896717"/>
                <a:ext cx="1093633" cy="6109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TextBox 10"/>
              <p:cNvSpPr txBox="1"/>
              <p:nvPr/>
            </p:nvSpPr>
            <p:spPr>
              <a:xfrm>
                <a:off x="1578246" y="3043645"/>
                <a:ext cx="5869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the fundamental angular frequency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8246" y="3043645"/>
                <a:ext cx="586923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3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2" name="TextBox 11"/>
              <p:cNvSpPr txBox="1"/>
              <p:nvPr/>
            </p:nvSpPr>
            <p:spPr>
              <a:xfrm>
                <a:off x="561703" y="3537184"/>
                <a:ext cx="8332666" cy="92333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summation is an infinite series whose first pair of terms (for n=1) involve: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func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r>
                  <a:rPr lang="en-US" dirty="0" smtClean="0"/>
                  <a:t>Higher values of n involve sine and cosine function at harmonic multiples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703" y="3537184"/>
                <a:ext cx="8332666" cy="923330"/>
              </a:xfrm>
              <a:prstGeom prst="rect">
                <a:avLst/>
              </a:prstGeom>
              <a:blipFill rotWithShape="1">
                <a:blip r:embed="rId7"/>
                <a:stretch>
                  <a:fillRect l="-511" t="-2597" b="-844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444136" y="1327271"/>
            <a:ext cx="8151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The Fourier Theorem states that any </a:t>
            </a:r>
            <a:r>
              <a:rPr lang="en-US" i="1" dirty="0">
                <a:solidFill>
                  <a:srgbClr val="FF0000"/>
                </a:solidFill>
              </a:rPr>
              <a:t>periodic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function f(t) of period T can be </a:t>
            </a:r>
            <a:r>
              <a:rPr lang="en-US" dirty="0" smtClean="0"/>
              <a:t>cast </a:t>
            </a:r>
            <a:r>
              <a:rPr lang="en-US" dirty="0"/>
              <a:t>in the form: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7" name="TextBox 16"/>
              <p:cNvSpPr txBox="1"/>
              <p:nvPr/>
            </p:nvSpPr>
            <p:spPr>
              <a:xfrm>
                <a:off x="705396" y="4624249"/>
                <a:ext cx="790472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The constants: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are called the </a:t>
                </a:r>
                <a:r>
                  <a:rPr lang="en-US" u="sng" dirty="0" smtClean="0"/>
                  <a:t>Fourier coefficients</a:t>
                </a:r>
                <a:r>
                  <a:rPr lang="en-US" dirty="0" smtClean="0"/>
                  <a:t> of </a:t>
                </a:r>
                <a:r>
                  <a:rPr lang="en-US" i="1" dirty="0" smtClean="0"/>
                  <a:t>f(t)</a:t>
                </a:r>
              </a:p>
              <a:p>
                <a:pPr algn="ctr"/>
                <a:r>
                  <a:rPr lang="en-US" dirty="0" smtClean="0"/>
                  <a:t>Their values are determined by evaluating integral expressions involving </a:t>
                </a:r>
                <a:r>
                  <a:rPr lang="en-US" i="1" dirty="0" smtClean="0"/>
                  <a:t>f(t)</a:t>
                </a:r>
                <a:endParaRPr lang="en-US" i="1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6" y="4624249"/>
                <a:ext cx="7904728" cy="646331"/>
              </a:xfrm>
              <a:prstGeom prst="rect">
                <a:avLst/>
              </a:prstGeom>
              <a:blipFill rotWithShape="1">
                <a:blip r:embed="rId8"/>
                <a:stretch>
                  <a:fillRect l="-309" t="-4717" r="-231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9" name="Rectangle 18"/>
              <p:cNvSpPr/>
              <p:nvPr/>
            </p:nvSpPr>
            <p:spPr>
              <a:xfrm>
                <a:off x="450146" y="5334386"/>
                <a:ext cx="1914627" cy="71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46" y="5334386"/>
                <a:ext cx="1914627" cy="7152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3" name="Rectangle 22"/>
              <p:cNvSpPr/>
              <p:nvPr/>
            </p:nvSpPr>
            <p:spPr>
              <a:xfrm>
                <a:off x="2601160" y="5330419"/>
                <a:ext cx="3041153" cy="71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60" y="5330419"/>
                <a:ext cx="3041153" cy="7152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4" name="Rectangle 23"/>
              <p:cNvSpPr/>
              <p:nvPr/>
            </p:nvSpPr>
            <p:spPr>
              <a:xfrm>
                <a:off x="5849456" y="5345414"/>
                <a:ext cx="3000180" cy="71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den>
                      </m:f>
                      <m:nary>
                        <m:nary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nary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456" y="5345414"/>
                <a:ext cx="3000180" cy="71526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1" name="TextBox 20"/>
              <p:cNvSpPr txBox="1"/>
              <p:nvPr/>
            </p:nvSpPr>
            <p:spPr>
              <a:xfrm>
                <a:off x="1110347" y="6100351"/>
                <a:ext cx="69829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act as the “weights” for contributions for each harmonic</a:t>
                </a:r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347" y="6100351"/>
                <a:ext cx="6982937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819297" y="2043988"/>
          <a:ext cx="5570876" cy="941936"/>
        </p:xfrm>
        <a:graphic>
          <a:graphicData uri="http://schemas.openxmlformats.org/presentationml/2006/ole">
            <p:oleObj spid="_x0000_s2222" name="Equation" r:id="rId13" imgW="2628900" imgH="4445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7" grpId="0" animBg="1"/>
      <p:bldP spid="19" grpId="0" animBg="1"/>
      <p:bldP spid="23" grpId="0" animBg="1"/>
      <p:bldP spid="24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 – Why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3810000"/>
            <a:ext cx="4495800" cy="2438400"/>
          </a:xfrm>
        </p:spPr>
        <p:txBody>
          <a:bodyPr>
            <a:normAutofit fontScale="85000" lnSpcReduction="10000"/>
          </a:bodyPr>
          <a:lstStyle/>
          <a:p>
            <a:pPr marL="342900" lvl="1" indent="-34290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The cos(</a:t>
            </a:r>
            <a:r>
              <a:rPr lang="en-US" i="1" dirty="0" err="1" smtClean="0"/>
              <a:t>n</a:t>
            </a:r>
            <a:r>
              <a:rPr lang="en-US" dirty="0" err="1" smtClean="0"/>
              <a:t>x</a:t>
            </a:r>
            <a:r>
              <a:rPr lang="en-US" dirty="0" smtClean="0"/>
              <a:t>) and sin(</a:t>
            </a:r>
            <a:r>
              <a:rPr lang="en-US" i="1" dirty="0" err="1" smtClean="0"/>
              <a:t>n</a:t>
            </a:r>
            <a:r>
              <a:rPr lang="en-US" dirty="0" err="1" smtClean="0"/>
              <a:t>x</a:t>
            </a:r>
            <a:r>
              <a:rPr lang="en-US" dirty="0" smtClean="0"/>
              <a:t>) functions form an </a:t>
            </a:r>
            <a:r>
              <a:rPr lang="en-US" u="sng" dirty="0" smtClean="0"/>
              <a:t>orthogonal basis</a:t>
            </a:r>
            <a:r>
              <a:rPr lang="en-US" dirty="0" smtClean="0"/>
              <a:t>: 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 smtClean="0"/>
              <a:t>allow us to represent any periodic signal by taking a </a:t>
            </a:r>
            <a:r>
              <a:rPr lang="en-US" i="1" u="sng" dirty="0" smtClean="0"/>
              <a:t>linear combination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 smtClean="0"/>
              <a:t>of the basis functions without interfering with one another</a:t>
            </a:r>
          </a:p>
          <a:p>
            <a:pPr marL="742950" lvl="2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AKA: superposition works!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446" y="39624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600" y="1219200"/>
            <a:ext cx="45974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BB6C29-12AD-744A-8073-305D2BE28040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3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Teaser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Play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3048000"/>
            <a:ext cx="8077200" cy="2146300"/>
            <a:chOff x="288" y="1008"/>
            <a:chExt cx="5088" cy="1352"/>
          </a:xfrm>
        </p:grpSpPr>
        <p:pic>
          <p:nvPicPr>
            <p:cNvPr id="60425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426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7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8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29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0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0443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4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0432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3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0434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0435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0436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0437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8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39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0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1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442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0423" name="Text Box 26"/>
          <p:cNvSpPr txBox="1">
            <a:spLocks noChangeArrowheads="1"/>
          </p:cNvSpPr>
          <p:nvPr/>
        </p:nvSpPr>
        <p:spPr bwMode="auto">
          <a:xfrm>
            <a:off x="2117725" y="5145088"/>
            <a:ext cx="223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4 quarter notes</a:t>
            </a:r>
          </a:p>
        </p:txBody>
      </p:sp>
      <p:sp>
        <p:nvSpPr>
          <p:cNvPr id="60424" name="Text Box 27"/>
          <p:cNvSpPr txBox="1">
            <a:spLocks noChangeArrowheads="1"/>
          </p:cNvSpPr>
          <p:nvPr/>
        </p:nvSpPr>
        <p:spPr bwMode="auto">
          <a:xfrm>
            <a:off x="6324600" y="5181600"/>
            <a:ext cx="1914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/>
              <a:t>1 whole note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5800" y="6019800"/>
            <a:ext cx="3811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</a:t>
            </a:r>
            <a:r>
              <a:rPr lang="en-US" dirty="0" smtClean="0">
                <a:latin typeface="+mn-lt"/>
              </a:rPr>
              <a:t>heat: </a:t>
            </a:r>
            <a:r>
              <a:rPr lang="en-US" dirty="0">
                <a:latin typeface="+mn-lt"/>
              </a:rPr>
              <a:t>A5, B5, G5, G4, </a:t>
            </a:r>
            <a:r>
              <a:rPr lang="en-US" dirty="0" smtClean="0">
                <a:latin typeface="+mn-lt"/>
              </a:rPr>
              <a:t>D5</a:t>
            </a:r>
            <a:endParaRPr lang="en-US" dirty="0">
              <a:latin typeface="+mn-lt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Orthogonal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What is an orthogonal basis?</a:t>
            </a:r>
          </a:p>
          <a:p>
            <a:r>
              <a:rPr lang="en-US" dirty="0" smtClean="0"/>
              <a:t>Example: 3D space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Basis</a:t>
            </a:r>
            <a:r>
              <a:rPr lang="en-US" dirty="0" smtClean="0"/>
              <a:t>: [</a:t>
            </a:r>
            <a:r>
              <a:rPr lang="en-US" b="1" dirty="0" err="1" smtClean="0"/>
              <a:t>i</a:t>
            </a:r>
            <a:r>
              <a:rPr lang="en-US" b="1" dirty="0" smtClean="0"/>
              <a:t>  j  k</a:t>
            </a:r>
            <a:r>
              <a:rPr lang="en-US" dirty="0" smtClean="0"/>
              <a:t>]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Linear combination</a:t>
            </a:r>
            <a:r>
              <a:rPr lang="en-US" dirty="0" smtClean="0"/>
              <a:t>: </a:t>
            </a:r>
            <a:r>
              <a:rPr lang="en-US" i="1" dirty="0" smtClean="0"/>
              <a:t>x</a:t>
            </a:r>
            <a:r>
              <a:rPr lang="en-US" b="1" dirty="0" smtClean="0"/>
              <a:t>i</a:t>
            </a:r>
            <a:r>
              <a:rPr lang="en-US" dirty="0" smtClean="0"/>
              <a:t> + </a:t>
            </a:r>
            <a:r>
              <a:rPr lang="en-US" i="1" dirty="0" err="1" smtClean="0"/>
              <a:t>y</a:t>
            </a:r>
            <a:r>
              <a:rPr lang="en-US" b="1" dirty="0" err="1" smtClean="0"/>
              <a:t>j</a:t>
            </a:r>
            <a:r>
              <a:rPr lang="en-US" dirty="0" smtClean="0"/>
              <a:t> + </a:t>
            </a:r>
            <a:r>
              <a:rPr lang="en-US" i="1" dirty="0" err="1" smtClean="0"/>
              <a:t>z</a:t>
            </a:r>
            <a:r>
              <a:rPr lang="en-US" b="1" dirty="0" err="1" smtClean="0"/>
              <a:t>k</a:t>
            </a:r>
            <a:endParaRPr lang="en-US" b="1" dirty="0" smtClean="0"/>
          </a:p>
          <a:p>
            <a:pPr lvl="1"/>
            <a:r>
              <a:rPr lang="en-US" dirty="0" smtClean="0"/>
              <a:t>Coordinate representation: [</a:t>
            </a:r>
            <a:r>
              <a:rPr lang="en-US" i="1" dirty="0" smtClean="0"/>
              <a:t>x  y  z</a:t>
            </a:r>
            <a:r>
              <a:rPr lang="en-US" dirty="0" smtClean="0"/>
              <a:t>]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Example: Quadratic polynomials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Basis</a:t>
            </a:r>
            <a:r>
              <a:rPr lang="en-US" dirty="0" smtClean="0"/>
              <a:t>: [</a:t>
            </a:r>
            <a:r>
              <a:rPr lang="en-US" b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  </a:t>
            </a:r>
            <a:r>
              <a:rPr lang="en-US" b="1" dirty="0" smtClean="0"/>
              <a:t>x</a:t>
            </a:r>
            <a:r>
              <a:rPr lang="en-US" dirty="0" smtClean="0"/>
              <a:t>   </a:t>
            </a:r>
            <a:r>
              <a:rPr lang="en-US" b="1" dirty="0" smtClean="0"/>
              <a:t>1</a:t>
            </a:r>
            <a:r>
              <a:rPr lang="en-US" dirty="0" smtClean="0"/>
              <a:t>]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Linear combination</a:t>
            </a:r>
            <a:r>
              <a:rPr lang="en-US" dirty="0" smtClean="0"/>
              <a:t>: </a:t>
            </a:r>
            <a:r>
              <a:rPr lang="en-US" i="1" dirty="0" smtClean="0"/>
              <a:t>a</a:t>
            </a:r>
            <a:r>
              <a:rPr lang="en-US" b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</a:t>
            </a:r>
            <a:r>
              <a:rPr lang="en-US" i="1" dirty="0" err="1" smtClean="0"/>
              <a:t>b</a:t>
            </a:r>
            <a:r>
              <a:rPr lang="en-US" b="1" dirty="0" err="1" smtClean="0"/>
              <a:t>x</a:t>
            </a:r>
            <a:r>
              <a:rPr lang="en-US" dirty="0" smtClean="0"/>
              <a:t> + </a:t>
            </a:r>
            <a:r>
              <a:rPr lang="en-US" i="1" dirty="0" smtClean="0"/>
              <a:t>c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Coordinate representation: [</a:t>
            </a:r>
            <a:r>
              <a:rPr lang="en-US" i="1" dirty="0" smtClean="0"/>
              <a:t>a   b   c</a:t>
            </a:r>
            <a:r>
              <a:rPr lang="en-US" dirty="0" smtClean="0"/>
              <a:t>]</a:t>
            </a:r>
          </a:p>
          <a:p>
            <a:r>
              <a:rPr lang="en-US" dirty="0"/>
              <a:t>All vectors in the space can be represented as sequences of coordinates, or ordered coefficients of the basis </a:t>
            </a:r>
            <a:r>
              <a:rPr lang="en-US" dirty="0" smtClean="0"/>
              <a:t>vectors</a:t>
            </a:r>
          </a:p>
          <a:p>
            <a:pPr lvl="1"/>
            <a:r>
              <a:rPr lang="en-US" dirty="0" smtClean="0"/>
              <a:t>This is what the Fourier Series does…</a:t>
            </a:r>
          </a:p>
          <a:p>
            <a:pPr lvl="2"/>
            <a:r>
              <a:rPr lang="en-US" dirty="0" smtClean="0"/>
              <a:t>just uses </a:t>
            </a:r>
            <a:r>
              <a:rPr lang="en-US" dirty="0"/>
              <a:t>cos(</a:t>
            </a:r>
            <a:r>
              <a:rPr lang="en-US" dirty="0" err="1"/>
              <a:t>nt</a:t>
            </a:r>
            <a:r>
              <a:rPr lang="en-US" dirty="0"/>
              <a:t>) </a:t>
            </a:r>
            <a:r>
              <a:rPr lang="en-US" dirty="0" smtClean="0"/>
              <a:t> and sin(</a:t>
            </a:r>
            <a:r>
              <a:rPr lang="en-US" dirty="0" err="1" smtClean="0"/>
              <a:t>nt</a:t>
            </a:r>
            <a:r>
              <a:rPr lang="en-US" dirty="0" smtClean="0"/>
              <a:t>) as its “Basis”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1138" name="Picture 2" descr="File:3D Vector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959" y="615828"/>
            <a:ext cx="3713041" cy="351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Fourier Series has Infinite Basis…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2209800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dirty="0" smtClean="0"/>
              <a:t>Consider the </a:t>
            </a:r>
            <a:r>
              <a:rPr lang="en-US" dirty="0" err="1" smtClean="0"/>
              <a:t>xy</a:t>
            </a:r>
            <a:r>
              <a:rPr lang="en-US" dirty="0" smtClean="0"/>
              <a:t>-plane:</a:t>
            </a:r>
          </a:p>
          <a:p>
            <a:pPr marL="342900" lvl="1" indent="-342900"/>
            <a:endParaRPr lang="en-US" dirty="0" smtClean="0"/>
          </a:p>
          <a:p>
            <a:pPr marL="342900" lvl="1" indent="-342900"/>
            <a:r>
              <a:rPr lang="en-US" dirty="0" smtClean="0"/>
              <a:t>We can address a point by its two coordinates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742950" lvl="2" indent="-342900"/>
            <a:r>
              <a:rPr lang="en-US" dirty="0" smtClean="0"/>
              <a:t>the grey point is located at (10, 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2892" y="1201560"/>
            <a:ext cx="2676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8276492" y="287796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66692" y="348756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0               5              10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14292" y="33351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4292" y="242076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61892" y="143016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3753" y="4161472"/>
            <a:ext cx="89798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 Fourier series, we have a basis with </a:t>
            </a:r>
            <a:r>
              <a:rPr lang="en-US" sz="2400" i="1" dirty="0">
                <a:solidFill>
                  <a:srgbClr val="FF0000"/>
                </a:solidFill>
              </a:rPr>
              <a:t>infinite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dimension!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 </a:t>
            </a:r>
            <a:r>
              <a:rPr lang="en-US" sz="2400" dirty="0"/>
              <a:t>we sum up over an infinite number of </a:t>
            </a:r>
            <a:r>
              <a:rPr lang="en-US" sz="2400" b="1" i="1" dirty="0" smtClean="0"/>
              <a:t>harmonics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harmonics </a:t>
            </a:r>
            <a:r>
              <a:rPr lang="en-US" sz="2400" dirty="0"/>
              <a:t>are 1, cos(t), cos(2t), cos(3t), …, sin(t), sin(2t</a:t>
            </a:r>
            <a:r>
              <a:rPr lang="en-US" sz="2400" dirty="0" smtClean="0"/>
              <a:t>), </a:t>
            </a:r>
            <a:r>
              <a:rPr lang="en-US" sz="2400" dirty="0"/>
              <a:t>…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Series has Infinite Basis…</a:t>
            </a: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725" y="1589331"/>
                <a:ext cx="8686800" cy="4846638"/>
              </a:xfrm>
            </p:spPr>
            <p:txBody>
              <a:bodyPr>
                <a:normAutofit/>
              </a:bodyPr>
              <a:lstStyle/>
              <a:p>
                <a:pPr lvl="1"/>
                <a:r>
                  <a:rPr lang="en-US" dirty="0" smtClean="0"/>
                  <a:t>Although we have an infinite number of basis elements, we don’t need to use all of them</a:t>
                </a:r>
              </a:p>
              <a:p>
                <a:pPr lvl="1"/>
                <a:r>
                  <a:rPr lang="en-US" dirty="0" smtClean="0"/>
                  <a:t>The components with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largest</a:t>
                </a:r>
                <a:r>
                  <a:rPr lang="en-US" dirty="0" smtClean="0"/>
                  <a:t> coefficients are the most significant</a:t>
                </a:r>
              </a:p>
              <a:p>
                <a:pPr lvl="2"/>
                <a:r>
                  <a:rPr lang="en-US" dirty="0" smtClean="0"/>
                  <a:t>Recall: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𝒔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𝒔𝒊𝒏</m:t>
                    </m:r>
                    <m:d>
                      <m:d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𝒔𝒊𝒏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𝒕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/>
                      </a:rPr>
                      <m:t>) 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2"/>
                <a:endParaRPr lang="en-US" dirty="0"/>
              </a:p>
              <a:p>
                <a:pPr lvl="2"/>
                <a:endParaRPr lang="en-US" dirty="0" smtClean="0"/>
              </a:p>
              <a:p>
                <a:pPr lvl="1"/>
                <a:r>
                  <a:rPr lang="en-US" dirty="0" smtClean="0"/>
                  <a:t>More components we add, the closer to function we get.</a:t>
                </a:r>
              </a:p>
              <a:p>
                <a:pPr lvl="2"/>
                <a:r>
                  <a:rPr lang="en-US" dirty="0" smtClean="0"/>
                  <a:t>i.e.: As                     , </a:t>
                </a:r>
              </a:p>
              <a:p>
                <a:pPr lvl="1"/>
                <a:r>
                  <a:rPr lang="en-US" dirty="0" smtClean="0"/>
                  <a:t>Let’s show some examples now!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725" y="1589331"/>
                <a:ext cx="8686800" cy="4846638"/>
              </a:xfrm>
              <a:blipFill rotWithShape="1">
                <a:blip r:embed="rId3"/>
                <a:stretch>
                  <a:fillRect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551639"/>
              </p:ext>
            </p:extLst>
          </p:nvPr>
        </p:nvGraphicFramePr>
        <p:xfrm>
          <a:off x="2249863" y="4972626"/>
          <a:ext cx="1111250" cy="258763"/>
        </p:xfrm>
        <a:graphic>
          <a:graphicData uri="http://schemas.openxmlformats.org/presentationml/2006/ole">
            <p:oleObj spid="_x0000_s43066" name="Equation" r:id="rId4" imgW="431800" imgH="101600" progId="Equation.3">
              <p:embed/>
            </p:oleObj>
          </a:graphicData>
        </a:graphic>
      </p:graphicFrame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83695"/>
              </p:ext>
            </p:extLst>
          </p:nvPr>
        </p:nvGraphicFramePr>
        <p:xfrm>
          <a:off x="4003422" y="4800602"/>
          <a:ext cx="1706563" cy="458788"/>
        </p:xfrm>
        <a:graphic>
          <a:graphicData uri="http://schemas.openxmlformats.org/presentationml/2006/ole">
            <p:oleObj spid="_x0000_s43067" name="Equation" r:id="rId5" imgW="660240" imgH="177480" progId="Equation.3">
              <p:embed/>
            </p:oleObj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3357" y="2819401"/>
            <a:ext cx="2950076" cy="168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Fourier Series – </a:t>
            </a:r>
            <a:r>
              <a:rPr lang="en-US" dirty="0" err="1" smtClean="0"/>
              <a:t>Sawtooth</a:t>
            </a:r>
            <a:r>
              <a:rPr lang="en-US" dirty="0" smtClean="0"/>
              <a:t>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(falstad.com/</a:t>
            </a:r>
            <a:r>
              <a:rPr lang="en-US" sz="1400" dirty="0" err="1" smtClean="0"/>
              <a:t>fourier</a:t>
            </a:r>
            <a:r>
              <a:rPr lang="en-US" sz="1400" dirty="0" smtClean="0"/>
              <a:t>/)</a:t>
            </a:r>
            <a:endParaRPr lang="en-US" sz="1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64575" y="1181100"/>
            <a:ext cx="6100549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1017"/>
            <a:ext cx="6143625" cy="571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4149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31257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Fourier Series –</a:t>
            </a:r>
            <a:r>
              <a:rPr lang="en-US" dirty="0" smtClean="0"/>
              <a:t> Square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162800" y="60960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   (falstad.com/</a:t>
            </a:r>
            <a:r>
              <a:rPr lang="en-US" sz="1400" dirty="0" err="1" smtClean="0"/>
              <a:t>fourier</a:t>
            </a:r>
            <a:r>
              <a:rPr lang="en-US" sz="1400" dirty="0" smtClean="0"/>
              <a:t>/)</a:t>
            </a:r>
            <a:endParaRPr lang="en-US" sz="14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48511" y="1133475"/>
            <a:ext cx="6151727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447800" y="1143000"/>
            <a:ext cx="61414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447800" y="1143000"/>
            <a:ext cx="615096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47800" y="1152525"/>
            <a:ext cx="6140718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1447800" y="1133475"/>
            <a:ext cx="6161221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 (Review of key points)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idea of the series:</a:t>
            </a:r>
          </a:p>
          <a:p>
            <a:pPr lvl="1"/>
            <a:r>
              <a:rPr lang="en-US" dirty="0" smtClean="0"/>
              <a:t>Any </a:t>
            </a:r>
            <a:r>
              <a:rPr lang="en-US" b="1" i="1" dirty="0" smtClean="0"/>
              <a:t>PERIODIC</a:t>
            </a:r>
            <a:r>
              <a:rPr lang="en-US" dirty="0" smtClean="0"/>
              <a:t> wave can be represented as  simple sum of sine waves</a:t>
            </a:r>
          </a:p>
          <a:p>
            <a:r>
              <a:rPr lang="en-US" dirty="0" smtClean="0"/>
              <a:t>2 Caveats:</a:t>
            </a:r>
          </a:p>
          <a:p>
            <a:pPr lvl="1"/>
            <a:r>
              <a:rPr lang="en-US" u="sng" dirty="0" smtClean="0"/>
              <a:t>Linearity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The series only holds while the system it is describing is </a:t>
            </a:r>
            <a:r>
              <a:rPr lang="en-US" i="1" u="sng" dirty="0" smtClean="0"/>
              <a:t>linear</a:t>
            </a:r>
            <a:r>
              <a:rPr lang="en-US" dirty="0" smtClean="0"/>
              <a:t> because it relies on the superposition principle</a:t>
            </a:r>
          </a:p>
          <a:p>
            <a:pPr lvl="2"/>
            <a:r>
              <a:rPr lang="en-US" dirty="0" smtClean="0"/>
              <a:t>-aka – adding up all the sine waves is superposition in action</a:t>
            </a:r>
          </a:p>
          <a:p>
            <a:pPr lvl="1"/>
            <a:r>
              <a:rPr lang="en-US" u="sng" dirty="0" smtClean="0"/>
              <a:t>Periodicity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The series only holds if the waves it is describing are periodic</a:t>
            </a:r>
          </a:p>
          <a:p>
            <a:pPr lvl="2"/>
            <a:r>
              <a:rPr lang="en-US" dirty="0" smtClean="0"/>
              <a:t>Non-periodic waves are dealt with by the Fourier Transform</a:t>
            </a:r>
          </a:p>
          <a:p>
            <a:pPr lvl="3"/>
            <a:r>
              <a:rPr lang="en-US" dirty="0" smtClean="0"/>
              <a:t>We will examine that in the 2</a:t>
            </a:r>
            <a:r>
              <a:rPr lang="en-US" baseline="30000" dirty="0" smtClean="0"/>
              <a:t>nd</a:t>
            </a:r>
            <a:r>
              <a:rPr lang="en-US" dirty="0" smtClean="0"/>
              <a:t> half of lecture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062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Nyquist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we said we needed to sample at twice the maximum frequency</a:t>
            </a:r>
          </a:p>
          <a:p>
            <a:pPr lvl="1"/>
            <a:r>
              <a:rPr lang="en-US" dirty="0" smtClean="0"/>
              <a:t>Now see all signals can be represented as a linear sum of frequencies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…and the frequency components are orthogonal</a:t>
            </a:r>
          </a:p>
          <a:p>
            <a:pPr lvl="2"/>
            <a:r>
              <a:rPr lang="en-US" dirty="0" smtClean="0"/>
              <a:t>Can be extracted and treated independently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Close Encounters </a:t>
            </a:r>
            <a:r>
              <a:rPr lang="en-US" dirty="0" err="1" smtClean="0"/>
              <a:t>Mothership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=S4PYI6TzqYk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Fourier Transform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481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first half of the lecture we introduced:</a:t>
            </a:r>
          </a:p>
          <a:p>
            <a:pPr lvl="1"/>
            <a:r>
              <a:rPr lang="en-US" dirty="0" smtClean="0"/>
              <a:t>The idea of frequency domain</a:t>
            </a:r>
          </a:p>
          <a:p>
            <a:pPr lvl="1"/>
            <a:r>
              <a:rPr lang="en-US" dirty="0" smtClean="0"/>
              <a:t>The Fourier Series</a:t>
            </a:r>
          </a:p>
          <a:p>
            <a:r>
              <a:rPr lang="en-US" dirty="0" smtClean="0"/>
              <a:t>In the second half of the lecture:</a:t>
            </a:r>
            <a:endParaRPr lang="en-US" dirty="0" smtClean="0"/>
          </a:p>
          <a:p>
            <a:pPr lvl="1"/>
            <a:r>
              <a:rPr lang="en-US" dirty="0" smtClean="0"/>
              <a:t>Fourier Transform</a:t>
            </a:r>
            <a:endParaRPr lang="en-US" b="1" i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See how to perform this time-frequency </a:t>
            </a:r>
            <a:r>
              <a:rPr lang="en-US" dirty="0" smtClean="0"/>
              <a:t>translation</a:t>
            </a:r>
          </a:p>
          <a:p>
            <a:pPr lvl="1"/>
            <a:r>
              <a:rPr lang="en-US" dirty="0" smtClean="0"/>
              <a:t>Examples</a:t>
            </a:r>
          </a:p>
          <a:p>
            <a:endParaRPr lang="en-US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4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Information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1s / quarter note </a:t>
            </a:r>
            <a:r>
              <a:rPr lang="en-US" dirty="0" err="1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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 8s of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sound</a:t>
            </a:r>
          </a:p>
          <a:p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  <a:sym typeface="Wingdings" pitchFamily="1" charset="2"/>
              </a:rPr>
              <a:t>How many bits to represent 8s of sound with 16b samples and 44KHz sampling?</a:t>
            </a:r>
            <a:endParaRPr lang="en-US" dirty="0" smtClean="0">
              <a:solidFill>
                <a:srgbClr val="FF6600"/>
              </a:solidFill>
              <a:ea typeface="ＭＳ Ｐゴシック" pitchFamily="1" charset="-128"/>
              <a:cs typeface="ＭＳ Ｐゴシック" pitchFamily="1" charset="-128"/>
              <a:sym typeface="Wingdings" pitchFamily="1" charset="2"/>
            </a:endParaRPr>
          </a:p>
          <a:p>
            <a:pPr lvl="1"/>
            <a:r>
              <a:rPr lang="en-US" dirty="0" smtClean="0">
                <a:sym typeface="Wingdings" pitchFamily="1" charset="2"/>
              </a:rPr>
              <a:t>44K Hz </a:t>
            </a:r>
            <a:r>
              <a:rPr lang="en-US" dirty="0" err="1" smtClean="0">
                <a:sym typeface="Wingdings" pitchFamily="1" charset="2"/>
              </a:rPr>
              <a:t>x</a:t>
            </a:r>
            <a:r>
              <a:rPr lang="en-US" dirty="0" smtClean="0">
                <a:sym typeface="Wingdings" pitchFamily="1" charset="2"/>
              </a:rPr>
              <a:t> 16b/sample </a:t>
            </a:r>
            <a:r>
              <a:rPr lang="en-US" dirty="0" err="1" smtClean="0">
                <a:sym typeface="Wingdings" pitchFamily="1" charset="2"/>
              </a:rPr>
              <a:t>x</a:t>
            </a:r>
            <a:r>
              <a:rPr lang="en-US" dirty="0" smtClean="0">
                <a:sym typeface="Wingdings" pitchFamily="1" charset="2"/>
              </a:rPr>
              <a:t> 8s = 5632K =</a:t>
            </a:r>
            <a:r>
              <a:rPr lang="en-US" dirty="0" smtClean="0">
                <a:sym typeface="Wingdings" pitchFamily="1" charset="2"/>
              </a:rPr>
              <a:t>5Mbits</a:t>
            </a:r>
            <a:endParaRPr lang="en-US" dirty="0" smtClean="0">
              <a:sym typeface="Wingdings" pitchFamily="1" charset="2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24200" y="4648200"/>
            <a:ext cx="5486400" cy="1371600"/>
            <a:chOff x="288" y="1008"/>
            <a:chExt cx="5088" cy="1352"/>
          </a:xfrm>
        </p:grpSpPr>
        <p:pic>
          <p:nvPicPr>
            <p:cNvPr id="66567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6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658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6662"/>
            <a:ext cx="8686800" cy="4846638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Compute Dot Products with frequencies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(equivalently, compute Fourier Components)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65125" y="2317750"/>
          <a:ext cx="8064499" cy="159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059"/>
                <a:gridCol w="543916"/>
                <a:gridCol w="636218"/>
                <a:gridCol w="808169"/>
                <a:gridCol w="687804"/>
                <a:gridCol w="756584"/>
                <a:gridCol w="330125"/>
                <a:gridCol w="661458"/>
                <a:gridCol w="672042"/>
                <a:gridCol w="726494"/>
                <a:gridCol w="825364"/>
                <a:gridCol w="4642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CMR12"/>
                        </a:rPr>
                        <a:t>i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2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3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4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5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6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7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8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9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 </a:t>
                      </a:r>
                      <a:endParaRPr 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MR12"/>
                        </a:rPr>
                        <a:t>time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0.1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0.2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0.3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0.4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0.6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0.7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0.8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1.0 </a:t>
                      </a:r>
                      <a:endParaRPr lang="en-US" sz="24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MR12"/>
                        </a:rPr>
                        <a:t>Sample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0.59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-0.59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latin typeface="CMR12"/>
                        </a:rPr>
                        <a:t>-0.95 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MR12"/>
                        </a:rPr>
                        <a:t>0 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871" y="4191000"/>
          <a:ext cx="815976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980"/>
                <a:gridCol w="679980"/>
                <a:gridCol w="679980"/>
                <a:gridCol w="679980"/>
                <a:gridCol w="679980"/>
                <a:gridCol w="679980"/>
                <a:gridCol w="679980"/>
                <a:gridCol w="679980"/>
                <a:gridCol w="679980"/>
                <a:gridCol w="679980"/>
                <a:gridCol w="679980"/>
                <a:gridCol w="6799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MI12"/>
                        </a:rPr>
                        <a:t>i</a:t>
                      </a:r>
                      <a:r>
                        <a:rPr lang="en-US" sz="1400" dirty="0">
                          <a:latin typeface="CMMI12"/>
                        </a:rPr>
                        <a:t>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2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3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4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6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7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8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10 </a:t>
                      </a:r>
                      <a:endParaRPr lang="en-US" sz="2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k=1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R12"/>
                        </a:rPr>
                        <a:t>k</a:t>
                      </a:r>
                      <a:r>
                        <a:rPr lang="en-US" sz="1400" dirty="0">
                          <a:latin typeface="CMR12"/>
                        </a:rPr>
                        <a:t>=2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-0.59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R12"/>
                        </a:rPr>
                        <a:t>k</a:t>
                      </a:r>
                      <a:r>
                        <a:rPr lang="en-US" sz="1400" dirty="0">
                          <a:latin typeface="CMR12"/>
                        </a:rPr>
                        <a:t>=3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R12"/>
                        </a:rPr>
                        <a:t>k</a:t>
                      </a:r>
                      <a:r>
                        <a:rPr lang="en-US" sz="1400" dirty="0">
                          <a:latin typeface="CMR12"/>
                        </a:rPr>
                        <a:t>=4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0.95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-0.59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MR12"/>
                        </a:rPr>
                        <a:t>k</a:t>
                      </a:r>
                      <a:r>
                        <a:rPr lang="en-US" sz="1400" dirty="0">
                          <a:latin typeface="CMR12"/>
                        </a:rPr>
                        <a:t>=5 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CMR12"/>
                        </a:rPr>
                        <a:t>0.00 </a:t>
                      </a:r>
                      <a:endParaRPr lang="en-US" sz="2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MR12"/>
                        </a:rPr>
                        <a:t>0.00 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990387" y="476250"/>
          <a:ext cx="3597988" cy="779983"/>
        </p:xfrm>
        <a:graphic>
          <a:graphicData uri="http://schemas.openxmlformats.org/presentationml/2006/ole">
            <p:oleObj spid="_x0000_s144386" name="Equation" r:id="rId3" imgW="18161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identify frequencies with dot product</a:t>
            </a:r>
          </a:p>
          <a:p>
            <a:pPr lvl="1"/>
            <a:r>
              <a:rPr lang="en-US" dirty="0" smtClean="0"/>
              <a:t>Identifying projection onto each basis vector </a:t>
            </a:r>
            <a:br>
              <a:rPr lang="en-US" dirty="0" smtClean="0"/>
            </a:br>
            <a:r>
              <a:rPr lang="en-US" dirty="0" smtClean="0"/>
              <a:t>in Fourier Series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Works because they are orthogonal</a:t>
            </a:r>
          </a:p>
          <a:p>
            <a:endParaRPr lang="en-US" dirty="0" smtClean="0"/>
          </a:p>
          <a:p>
            <a:r>
              <a:rPr lang="en-US" dirty="0" smtClean="0"/>
              <a:t>Performing a </a:t>
            </a:r>
            <a:r>
              <a:rPr lang="en-US" dirty="0" smtClean="0">
                <a:solidFill>
                  <a:srgbClr val="0000FF"/>
                </a:solidFill>
              </a:rPr>
              <a:t>change of basis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From time-sample basis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To Fourier (sine, cosine) basis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Euler’s Formula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92162" name="Picture 2" descr="euler p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6117" y="1880902"/>
            <a:ext cx="5640314" cy="420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http://betterexplained.com/wp-content/uploads/images/circular-path-parameters-20121201-2033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132" y="3034730"/>
            <a:ext cx="3954186" cy="232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70498" y="5813809"/>
            <a:ext cx="2738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Another choice of bases.</a:t>
            </a:r>
          </a:p>
          <a:p>
            <a:r>
              <a:rPr lang="en-US" dirty="0" smtClean="0"/>
              <a:t>Change of basis.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020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Fourier Series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9654" y="2554673"/>
            <a:ext cx="5464971" cy="27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81" y="5236800"/>
            <a:ext cx="3266628" cy="134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31402" y="1015127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Euler’s Identity: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39066" y="1167527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Fourier Series: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9025" y="2720279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Euler’s Identity in the Fourier Series:</a:t>
            </a:r>
            <a:endParaRPr lang="en-US" b="1" i="1" dirty="0">
              <a:solidFill>
                <a:srgbClr val="FF0000"/>
              </a:solidFill>
            </a:endParaRPr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163" y="1317224"/>
            <a:ext cx="3988226" cy="153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8250" y="5407127"/>
            <a:ext cx="24098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9071" y="5129780"/>
            <a:ext cx="23050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graphicFrame>
        <p:nvGraphicFramePr>
          <p:cNvPr id="95234" name="Object 2"/>
          <p:cNvGraphicFramePr>
            <a:graphicFrameLocks noChangeAspect="1"/>
          </p:cNvGraphicFramePr>
          <p:nvPr/>
        </p:nvGraphicFramePr>
        <p:xfrm>
          <a:off x="0" y="1616314"/>
          <a:ext cx="4920918" cy="831606"/>
        </p:xfrm>
        <a:graphic>
          <a:graphicData uri="http://schemas.openxmlformats.org/presentationml/2006/ole">
            <p:oleObj spid="_x0000_s95234" name="Equation" r:id="rId8" imgW="2628900" imgH="4445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36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Series/Transform/DFT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90114" name="Picture 2" descr="fourier transform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4167" r="29543"/>
          <a:stretch/>
        </p:blipFill>
        <p:spPr bwMode="auto">
          <a:xfrm>
            <a:off x="1928101" y="2996409"/>
            <a:ext cx="5288623" cy="18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3102401"/>
              </p:ext>
            </p:extLst>
          </p:nvPr>
        </p:nvGraphicFramePr>
        <p:xfrm>
          <a:off x="2392607" y="1561468"/>
          <a:ext cx="4562475" cy="847725"/>
        </p:xfrm>
        <a:graphic>
          <a:graphicData uri="http://schemas.openxmlformats.org/presentationml/2006/ole">
            <p:oleObj spid="_x0000_s90127" name="Equation" r:id="rId4" imgW="2324100" imgH="431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0166" y="180066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Fourier Series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1885" y="2570805"/>
            <a:ext cx="5224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Fourier Transform – for continuous functions:</a:t>
            </a:r>
            <a:endParaRPr lang="en-US" b="1" dirty="0"/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>
          <a:xfrm flipV="1">
            <a:off x="5753686" y="2755471"/>
            <a:ext cx="1125406" cy="451964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79092" y="2570805"/>
            <a:ext cx="218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Input: Time Domain</a:t>
            </a:r>
            <a:endParaRPr lang="en-US" dirty="0"/>
          </a:p>
        </p:txBody>
      </p:sp>
      <p:cxnSp>
        <p:nvCxnSpPr>
          <p:cNvPr id="14" name="Straight Arrow Connector 13"/>
          <p:cNvCxnSpPr>
            <a:endCxn id="15" idx="1"/>
          </p:cNvCxnSpPr>
          <p:nvPr/>
        </p:nvCxnSpPr>
        <p:spPr>
          <a:xfrm flipV="1">
            <a:off x="4768948" y="2386139"/>
            <a:ext cx="1406744" cy="82129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75692" y="2201473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Output</a:t>
            </a:r>
            <a:r>
              <a:rPr lang="en-US" smtClean="0"/>
              <a:t>: Frequency Domain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28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thinking only in sinusoids…</a:t>
            </a:r>
          </a:p>
          <a:p>
            <a:pPr lvl="1"/>
            <a:r>
              <a:rPr lang="en-US" dirty="0" smtClean="0"/>
              <a:t>Complex sinusoids can be thought of as cycles…</a:t>
            </a:r>
          </a:p>
          <a:p>
            <a:pPr lvl="1"/>
            <a:r>
              <a:rPr lang="en-US" dirty="0" smtClean="0"/>
              <a:t>Let’s visual complex #s a bit…</a:t>
            </a:r>
          </a:p>
          <a:p>
            <a:pPr lvl="1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://betterexplained.com/examples/fourier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516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Frequency-domain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make a song appear “periodic:”</a:t>
            </a:r>
            <a:endParaRPr lang="en-US" dirty="0" smtClean="0"/>
          </a:p>
          <a:p>
            <a:pPr lvl="1"/>
            <a:r>
              <a:rPr lang="en-US" dirty="0" smtClean="0"/>
              <a:t>Treat the entire song as 1 period of a very complicated sinusoid!</a:t>
            </a:r>
          </a:p>
          <a:p>
            <a:pPr lvl="1"/>
            <a:r>
              <a:rPr lang="en-US" i="1" dirty="0" smtClean="0"/>
              <a:t>This is the assumption of the Fourier </a:t>
            </a:r>
            <a:r>
              <a:rPr lang="en-US" i="1" dirty="0" smtClean="0"/>
              <a:t>Transform</a:t>
            </a:r>
          </a:p>
          <a:p>
            <a:pPr lvl="2"/>
            <a:endParaRPr lang="en-US" dirty="0" smtClean="0"/>
          </a:p>
          <a:p>
            <a:pPr lvl="2"/>
            <a:endParaRPr lang="en-US" i="1" dirty="0" smtClean="0"/>
          </a:p>
          <a:p>
            <a:pPr lvl="1">
              <a:buNone/>
            </a:pPr>
            <a:endParaRPr lang="en-US" dirty="0" smtClean="0"/>
          </a:p>
          <a:p>
            <a:endParaRPr lang="en-US" b="1" i="1" dirty="0" smtClean="0"/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24" y="2208612"/>
            <a:ext cx="3326116" cy="1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4142" y="3605988"/>
            <a:ext cx="3484754" cy="1994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2330" y="643589"/>
            <a:ext cx="3798011" cy="216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" name="Rectangle 9"/>
              <p:cNvSpPr/>
              <p:nvPr/>
            </p:nvSpPr>
            <p:spPr>
              <a:xfrm>
                <a:off x="-52594" y="5086479"/>
                <a:ext cx="333142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2594" y="5086479"/>
                <a:ext cx="3331425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Rectangle 10"/>
              <p:cNvSpPr/>
              <p:nvPr/>
            </p:nvSpPr>
            <p:spPr>
              <a:xfrm>
                <a:off x="5847214" y="643589"/>
                <a:ext cx="14855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214" y="643589"/>
                <a:ext cx="148553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2" name="Rectangle 11"/>
              <p:cNvSpPr/>
              <p:nvPr/>
            </p:nvSpPr>
            <p:spPr>
              <a:xfrm>
                <a:off x="6385438" y="3799840"/>
                <a:ext cx="1063112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5438" y="3799840"/>
                <a:ext cx="1063112" cy="61093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6098" y="5725551"/>
            <a:ext cx="8593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Series – decomposes f(t) into a “weighted sum” of sine waves</a:t>
            </a:r>
          </a:p>
          <a:p>
            <a:r>
              <a:rPr lang="en-US" i="1" dirty="0" smtClean="0"/>
              <a:t>We only need to store amplitude and frequency of each harmonic of the fund. freq.</a:t>
            </a:r>
            <a:endParaRPr lang="en-US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579640" y="1554162"/>
            <a:ext cx="1068560" cy="1602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3"/>
          </p:cNvCxnSpPr>
          <p:nvPr/>
        </p:nvCxnSpPr>
        <p:spPr>
          <a:xfrm>
            <a:off x="3579640" y="3156960"/>
            <a:ext cx="1584502" cy="14461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8" name="Rectangle 17"/>
              <p:cNvSpPr/>
              <p:nvPr/>
            </p:nvSpPr>
            <p:spPr>
              <a:xfrm>
                <a:off x="237286" y="1862112"/>
                <a:ext cx="37954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Given this periodic function: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86" y="1862112"/>
                <a:ext cx="3795463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144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887356" y="2972294"/>
            <a:ext cx="4147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Fourier Series says it can be broken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i="1" dirty="0" smtClean="0">
                <a:solidFill>
                  <a:srgbClr val="FF0000"/>
                </a:solidFill>
              </a:rPr>
              <a:t>nto simple sine waves</a:t>
            </a:r>
            <a:endParaRPr lang="en-US" i="1" dirty="0"/>
          </a:p>
        </p:txBody>
      </p:sp>
      <p:sp>
        <p:nvSpPr>
          <p:cNvPr id="20" name="Rectangle 19"/>
          <p:cNvSpPr/>
          <p:nvPr/>
        </p:nvSpPr>
        <p:spPr>
          <a:xfrm>
            <a:off x="352000" y="4771881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Fourier Series for this f(t):</a:t>
            </a:r>
            <a:endParaRPr lang="en-US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69434368"/>
              </p:ext>
            </p:extLst>
          </p:nvPr>
        </p:nvGraphicFramePr>
        <p:xfrm>
          <a:off x="72122" y="757775"/>
          <a:ext cx="4562010" cy="847924"/>
        </p:xfrm>
        <a:graphic>
          <a:graphicData uri="http://schemas.openxmlformats.org/presentationml/2006/ole">
            <p:oleObj spid="_x0000_s89104" name="Equation" r:id="rId10" imgW="2324100" imgH="431800" progId="Equation.3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71397" y="449016"/>
            <a:ext cx="3544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Fourier Series in general form: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7244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/>
      <p:bldP spid="19" grpId="0"/>
      <p:bldP spid="20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8879" t="8361" r="3454" b="8089"/>
          <a:stretch/>
        </p:blipFill>
        <p:spPr bwMode="auto">
          <a:xfrm>
            <a:off x="4999711" y="2208612"/>
            <a:ext cx="3552477" cy="203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Domain to Frequency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524" y="2208612"/>
            <a:ext cx="3326116" cy="18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0" name="Rectangle 9"/>
              <p:cNvSpPr/>
              <p:nvPr/>
            </p:nvSpPr>
            <p:spPr>
              <a:xfrm>
                <a:off x="286610" y="4599795"/>
                <a:ext cx="333142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d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𝒔𝒊𝒏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r>
                        <a:rPr lang="en-US" b="1" i="1">
                          <a:solidFill>
                            <a:srgbClr val="FF0000"/>
                          </a:solidFill>
                          <a:latin typeface="Cambria Math"/>
                        </a:rPr>
                        <m:t>) 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10" y="4599795"/>
                <a:ext cx="3331425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22538" y="1744128"/>
            <a:ext cx="39122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Periodic Function in Time Domain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91204" y="4285197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Fourier Series for this f(t):</a:t>
            </a:r>
            <a:endParaRPr lang="en-US" dirty="0"/>
          </a:p>
        </p:txBody>
      </p:sp>
      <p:sp>
        <p:nvSpPr>
          <p:cNvPr id="2" name="Left-Right Arrow 1"/>
          <p:cNvSpPr/>
          <p:nvPr/>
        </p:nvSpPr>
        <p:spPr>
          <a:xfrm>
            <a:off x="3756074" y="2743200"/>
            <a:ext cx="976553" cy="5916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0471" y="5636271"/>
            <a:ext cx="775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Alternate view of Fourier Series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…converting signals in the “time domain” to the “frequency domain”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580907" y="1738478"/>
            <a:ext cx="4544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Periodic Function in Frequency Domain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537757" y="4610285"/>
            <a:ext cx="366138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b="1" i="1" dirty="0" smtClean="0">
                <a:latin typeface="Cambria Math"/>
              </a:rPr>
              <a:t>1</a:t>
            </a:r>
            <a:r>
              <a:rPr lang="en-US" b="1" i="1" baseline="30000" dirty="0" smtClean="0">
                <a:latin typeface="Cambria Math"/>
              </a:rPr>
              <a:t>st</a:t>
            </a:r>
            <a:r>
              <a:rPr lang="en-US" b="1" i="1" dirty="0" smtClean="0">
                <a:latin typeface="Cambria Math"/>
              </a:rPr>
              <a:t> Fundamental amplitude: 0.5</a:t>
            </a:r>
          </a:p>
          <a:p>
            <a:pPr lvl="1"/>
            <a:r>
              <a:rPr lang="en-US" b="1" i="1" dirty="0" smtClean="0">
                <a:latin typeface="Cambria Math"/>
              </a:rPr>
              <a:t>2</a:t>
            </a:r>
            <a:r>
              <a:rPr lang="en-US" b="1" i="1" baseline="30000" dirty="0" smtClean="0">
                <a:latin typeface="Cambria Math"/>
              </a:rPr>
              <a:t>nd</a:t>
            </a:r>
            <a:r>
              <a:rPr lang="en-US" b="1" i="1" dirty="0" smtClean="0">
                <a:latin typeface="Cambria Math"/>
              </a:rPr>
              <a:t> Fundamental amplitude: 1</a:t>
            </a:r>
          </a:p>
          <a:p>
            <a:pPr lvl="1"/>
            <a:r>
              <a:rPr lang="en-US" b="1" i="1" dirty="0" smtClean="0">
                <a:latin typeface="Cambria Math"/>
              </a:rPr>
              <a:t>And so on…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42351" y="4280939"/>
            <a:ext cx="3890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Store only frequency information: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56210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/>
      <p:bldP spid="25" grpId="0"/>
      <p:bldP spid="26" grpId="0"/>
      <p:bldP spid="2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Fourier Transforms are nice, </a:t>
                </a:r>
              </a:p>
              <a:p>
                <a:pPr lvl="1"/>
                <a:r>
                  <a:rPr lang="en-US" sz="2000" dirty="0" smtClean="0"/>
                  <a:t>but we want to store and process our signals with computers</a:t>
                </a:r>
              </a:p>
              <a:p>
                <a:r>
                  <a:rPr lang="en-US" sz="2400" dirty="0" smtClean="0"/>
                  <a:t>We extend Fourier Transforms into Discrete Fourier Transforms, or DFT</a:t>
                </a:r>
              </a:p>
              <a:p>
                <a:pPr lvl="1"/>
                <a:r>
                  <a:rPr lang="en-US" sz="2000" dirty="0" smtClean="0"/>
                  <a:t>We know our music signal is now discrete: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𝑥</m:t>
                    </m:r>
                    <m:d>
                      <m:dPr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→ 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The signal contains </a:t>
                </a:r>
                <a:r>
                  <a:rPr lang="en-US" sz="2000" b="1" dirty="0" smtClean="0"/>
                  <a:t>N</a:t>
                </a:r>
                <a:r>
                  <a:rPr lang="en-US" sz="2000" dirty="0" smtClean="0"/>
                  <a:t> samples: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0 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 ≤</m:t>
                    </m:r>
                    <m:r>
                      <a:rPr lang="en-US" sz="2000" b="1" i="1" smtClean="0"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endParaRPr lang="en-US" sz="2000" dirty="0" smtClean="0"/>
              </a:p>
              <a:p>
                <a:pPr lvl="1"/>
                <a:r>
                  <a:rPr lang="en-US" sz="2000" dirty="0" smtClean="0"/>
                  <a:t>Again Euler’s formula helps us: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sz="2000" b="0" i="1" smtClean="0">
                            <a:latin typeface="Cambria Math"/>
                          </a:rPr>
                          <m:t>𝑖𝑡</m:t>
                        </m:r>
                      </m:sup>
                    </m:sSup>
                    <m:r>
                      <a:rPr lang="en-US" sz="20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𝑡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/>
                      </a:rPr>
                      <m:t>+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sin</m:t>
                    </m:r>
                    <m:r>
                      <a:rPr lang="en-US" sz="2000" b="0" i="1" smtClean="0">
                        <a:latin typeface="Cambria Math"/>
                      </a:rPr>
                      <m:t>⁡(</m:t>
                    </m:r>
                    <m:r>
                      <a:rPr lang="en-US" sz="2000" b="0" i="1" smtClean="0">
                        <a:latin typeface="Cambria Math"/>
                      </a:rPr>
                      <m:t>𝑡</m:t>
                    </m:r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?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endParaRPr lang="en-US" sz="24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257594"/>
                <a:ext cx="8686800" cy="3368606"/>
              </a:xfrm>
              <a:blipFill rotWithShape="1">
                <a:blip r:embed="rId2"/>
                <a:stretch>
                  <a:fillRect l="-211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 Fourier Transforms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2" name="TextBox 11"/>
              <p:cNvSpPr txBox="1"/>
              <p:nvPr/>
            </p:nvSpPr>
            <p:spPr>
              <a:xfrm>
                <a:off x="5034349" y="4470322"/>
                <a:ext cx="40153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The frequency-domain signal: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</a:p>
              <a:p>
                <a:r>
                  <a:rPr lang="en-US" i="1" dirty="0" smtClean="0"/>
                  <a:t>also has N-1 elements: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−1</m:t>
                    </m:r>
                  </m:oMath>
                </a14:m>
                <a:r>
                  <a:rPr lang="en-US" i="1" dirty="0" smtClean="0"/>
                  <a:t> </a:t>
                </a:r>
                <a:endParaRPr lang="en-US" i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49" y="4470322"/>
                <a:ext cx="401531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36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3" name="TextBox 12"/>
              <p:cNvSpPr txBox="1"/>
              <p:nvPr/>
            </p:nvSpPr>
            <p:spPr>
              <a:xfrm>
                <a:off x="5022626" y="5520503"/>
                <a:ext cx="34520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The time-domain signal: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</a:p>
              <a:p>
                <a:r>
                  <a:rPr lang="en-US" i="1" dirty="0" smtClean="0"/>
                  <a:t>can be reconstructed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626" y="5520503"/>
                <a:ext cx="345205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59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6" name="TextBox 15"/>
              <p:cNvSpPr txBox="1"/>
              <p:nvPr/>
            </p:nvSpPr>
            <p:spPr>
              <a:xfrm>
                <a:off x="471028" y="4314447"/>
                <a:ext cx="4107215" cy="958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𝐷𝐹𝑇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028" y="4314447"/>
                <a:ext cx="4107215" cy="9580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23" name="TextBox 22"/>
              <p:cNvSpPr txBox="1"/>
              <p:nvPr/>
            </p:nvSpPr>
            <p:spPr>
              <a:xfrm>
                <a:off x="190169" y="5477787"/>
                <a:ext cx="4485972" cy="958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𝐷𝐹𝑇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9" y="5477787"/>
                <a:ext cx="4485972" cy="95808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0" y="4059443"/>
            <a:ext cx="3070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Discrete Time to Frequency: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1" y="5300598"/>
            <a:ext cx="2711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Frequency back to Time: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3" grpId="0" animBg="1"/>
      <p:bldP spid="17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20029E-B53F-CD4E-9C99-45345D798245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5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Representation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How does musical staff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represent sound?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What does vertical position represent?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  <a:ea typeface="ＭＳ Ｐゴシック" pitchFamily="1" charset="-128"/>
                <a:cs typeface="ＭＳ Ｐゴシック" pitchFamily="1" charset="-128"/>
              </a:rPr>
              <a:t>Note shape?</a:t>
            </a:r>
            <a:endParaRPr lang="en-US" dirty="0">
              <a:solidFill>
                <a:srgbClr val="FF6600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7410" y="3676316"/>
            <a:ext cx="8077200" cy="2146300"/>
            <a:chOff x="288" y="1008"/>
            <a:chExt cx="5088" cy="1352"/>
          </a:xfrm>
        </p:grpSpPr>
        <p:pic>
          <p:nvPicPr>
            <p:cNvPr id="62473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4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5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6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7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2491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2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2480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2482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2483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2484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2485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6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7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8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9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0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Discrete Fourier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9702"/>
            <a:ext cx="8686800" cy="189242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DFT transforms N samples of a signal in time domain </a:t>
            </a:r>
          </a:p>
          <a:p>
            <a:pPr lvl="1"/>
            <a:r>
              <a:rPr lang="en-US" dirty="0" smtClean="0"/>
              <a:t>into a (periodic) frequency representation with N samples</a:t>
            </a:r>
          </a:p>
          <a:p>
            <a:pPr lvl="1"/>
            <a:r>
              <a:rPr lang="en-US" dirty="0" smtClean="0"/>
              <a:t>So we don’t have to deal with real signals anymore</a:t>
            </a:r>
          </a:p>
          <a:p>
            <a:r>
              <a:rPr lang="en-US" dirty="0" smtClean="0"/>
              <a:t>We work with sampled signals (quantized in time), </a:t>
            </a:r>
          </a:p>
          <a:p>
            <a:pPr lvl="1"/>
            <a:r>
              <a:rPr lang="en-US" dirty="0" smtClean="0"/>
              <a:t>and the frequency representation we get is also quantized in time!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53129"/>
          <a:stretch/>
        </p:blipFill>
        <p:spPr bwMode="auto">
          <a:xfrm>
            <a:off x="5545044" y="3108304"/>
            <a:ext cx="3352800" cy="17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39644" y="6487913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(sepwww.stanford.edu/</a:t>
            </a:r>
            <a:r>
              <a:rPr lang="en-US" sz="1600" dirty="0" err="1" smtClean="0">
                <a:solidFill>
                  <a:schemeClr val="bg1"/>
                </a:solidFill>
              </a:rPr>
              <a:t>oldsep</a:t>
            </a:r>
            <a:r>
              <a:rPr lang="en-US" sz="1600" dirty="0" smtClean="0">
                <a:solidFill>
                  <a:schemeClr val="bg1"/>
                </a:solidFill>
              </a:rPr>
              <a:t>/hale/FftLab.html)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11" name="TextBox 10"/>
              <p:cNvSpPr txBox="1"/>
              <p:nvPr/>
            </p:nvSpPr>
            <p:spPr>
              <a:xfrm>
                <a:off x="1226813" y="4538434"/>
                <a:ext cx="4107215" cy="958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𝐷𝐹𝑇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𝑘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813" y="4538434"/>
                <a:ext cx="4107215" cy="9580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967197" y="3842872"/>
            <a:ext cx="3563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Music Signal in Discrete Time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87952" y="5718501"/>
            <a:ext cx="567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Music Signal “Transformed” To Frequency Domain 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53129"/>
          <a:stretch/>
        </p:blipFill>
        <p:spPr bwMode="auto">
          <a:xfrm>
            <a:off x="5542781" y="4845421"/>
            <a:ext cx="3352800" cy="1733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>
            <a:stCxn id="17" idx="2"/>
          </p:cNvCxnSpPr>
          <p:nvPr/>
        </p:nvCxnSpPr>
        <p:spPr>
          <a:xfrm flipH="1">
            <a:off x="3749127" y="4212204"/>
            <a:ext cx="1" cy="326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749127" y="5496517"/>
            <a:ext cx="1" cy="215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Discrete Fourier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smaller sampling period means:</a:t>
            </a:r>
          </a:p>
          <a:p>
            <a:pPr>
              <a:buNone/>
            </a:pPr>
            <a:r>
              <a:rPr lang="en-US" dirty="0" smtClean="0"/>
              <a:t>		-&gt; more points to represent the signal                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larger N</a:t>
            </a:r>
          </a:p>
          <a:p>
            <a:pPr>
              <a:buNone/>
            </a:pPr>
            <a:r>
              <a:rPr lang="en-US" dirty="0" smtClean="0"/>
              <a:t>		-&gt; more harmonics used in DFT</a:t>
            </a:r>
          </a:p>
          <a:p>
            <a:pPr>
              <a:buNone/>
            </a:pPr>
            <a:r>
              <a:rPr lang="en-US" dirty="0" smtClean="0"/>
              <a:t>			N harmonics</a:t>
            </a:r>
          </a:p>
          <a:p>
            <a:pPr>
              <a:buNone/>
            </a:pPr>
            <a:r>
              <a:rPr lang="en-US" dirty="0" smtClean="0"/>
              <a:t>		-&gt; Smaller error compared to actual analog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signal we capture/produce</a:t>
            </a:r>
          </a:p>
          <a:p>
            <a:r>
              <a:rPr lang="en-US" dirty="0" smtClean="0"/>
              <a:t>DFTs are extensively used in practice, since computers can handle them</a:t>
            </a:r>
          </a:p>
          <a:p>
            <a:endParaRPr lang="en-US" b="1" i="1" dirty="0" smtClean="0"/>
          </a:p>
          <a:p>
            <a:endParaRPr lang="en-US" b="1" i="1" dirty="0" smtClean="0">
              <a:solidFill>
                <a:srgbClr val="FF0000"/>
              </a:solidFill>
            </a:endParaRPr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5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Approximating the Sampled Signal</a:t>
            </a:r>
          </a:p>
        </p:txBody>
      </p:sp>
      <p:sp>
        <p:nvSpPr>
          <p:cNvPr id="310274" name="Rectangle 2"/>
          <p:cNvSpPr>
            <a:spLocks noGrp="1" noChangeArrowheads="1"/>
          </p:cNvSpPr>
          <p:nvPr>
            <p:ph idx="1"/>
          </p:nvPr>
        </p:nvSpPr>
        <p:spPr>
          <a:xfrm>
            <a:off x="0" y="1383322"/>
            <a:ext cx="5562600" cy="4800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</a:t>
            </a:r>
            <a:r>
              <a:rPr lang="en-US" sz="2400" dirty="0" smtClean="0"/>
              <a:t> </a:t>
            </a:r>
            <a:r>
              <a:rPr lang="en-US" sz="2400" dirty="0" smtClean="0"/>
              <a:t>signal sampled </a:t>
            </a:r>
            <a:r>
              <a:rPr lang="en-US" sz="2400" dirty="0"/>
              <a:t>in </a:t>
            </a:r>
            <a:r>
              <a:rPr lang="en-US" sz="2400" dirty="0" smtClean="0"/>
              <a:t>time can </a:t>
            </a:r>
            <a:r>
              <a:rPr lang="en-US" sz="2400" dirty="0"/>
              <a:t>be </a:t>
            </a:r>
            <a:r>
              <a:rPr lang="en-US" sz="2400" dirty="0" smtClean="0"/>
              <a:t>approximated </a:t>
            </a:r>
            <a:r>
              <a:rPr lang="en-US" sz="2400" b="1" i="1" dirty="0" smtClean="0"/>
              <a:t>arbitrarily </a:t>
            </a:r>
            <a:r>
              <a:rPr lang="en-US" sz="2400" dirty="0" smtClean="0"/>
              <a:t>closely from </a:t>
            </a:r>
            <a:r>
              <a:rPr lang="en-US" sz="2400" dirty="0"/>
              <a:t>the time-sampled </a:t>
            </a:r>
            <a:r>
              <a:rPr lang="en-US" sz="2400" dirty="0" smtClean="0"/>
              <a:t>values</a:t>
            </a:r>
          </a:p>
          <a:p>
            <a:r>
              <a:rPr lang="en-US" sz="2400" dirty="0" smtClean="0"/>
              <a:t>With a DFT, each sample gives us knowledge of one harmonic</a:t>
            </a:r>
          </a:p>
          <a:p>
            <a:r>
              <a:rPr lang="en-US" sz="2400" dirty="0" smtClean="0"/>
              <a:t>Each harmonic is a component used in the reconstruction of the signal</a:t>
            </a:r>
          </a:p>
          <a:p>
            <a:r>
              <a:rPr lang="en-US" sz="2400" dirty="0" smtClean="0"/>
              <a:t>The more harmonics we use, the better the reconstruction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89F5E-E2E5-4074-8E9A-E0DC7BF981C8}" type="slidenum">
              <a:rPr lang="en-US"/>
              <a:pPr/>
              <a:t>52</a:t>
            </a:fld>
            <a:endParaRPr lang="en-US"/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8620" y="1178170"/>
            <a:ext cx="2538046" cy="16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2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6778" y="4768118"/>
            <a:ext cx="2601729" cy="16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2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3789" y="2989384"/>
            <a:ext cx="2467708" cy="158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0285" name="Text Box 13"/>
          <p:cNvSpPr txBox="1">
            <a:spLocks noChangeArrowheads="1"/>
          </p:cNvSpPr>
          <p:nvPr/>
        </p:nvSpPr>
        <p:spPr bwMode="auto">
          <a:xfrm>
            <a:off x="0" y="587375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{ </a:t>
            </a:r>
            <a:r>
              <a:rPr lang="en-US" sz="1800">
                <a:solidFill>
                  <a:srgbClr val="33CC33"/>
                </a:solidFill>
              </a:rPr>
              <a:t>Cos</a:t>
            </a:r>
            <a:r>
              <a:rPr lang="en-US" sz="1800"/>
              <a:t>[</a:t>
            </a:r>
            <a:r>
              <a:rPr lang="en-US" sz="1800">
                <a:solidFill>
                  <a:srgbClr val="33CC33"/>
                </a:solidFill>
              </a:rPr>
              <a:t>0</a:t>
            </a:r>
            <a:r>
              <a:rPr lang="en-US" sz="1800" i="1">
                <a:solidFill>
                  <a:srgbClr val="FF0000"/>
                </a:solidFill>
              </a:rPr>
              <a:t>t</a:t>
            </a:r>
            <a:r>
              <a:rPr lang="en-US" sz="1800"/>
              <a:t>], </a:t>
            </a:r>
            <a:r>
              <a:rPr lang="en-US" sz="1800">
                <a:solidFill>
                  <a:srgbClr val="33CC33"/>
                </a:solidFill>
              </a:rPr>
              <a:t>Sin</a:t>
            </a:r>
            <a:r>
              <a:rPr lang="en-US" sz="1800"/>
              <a:t>[</a:t>
            </a:r>
            <a:r>
              <a:rPr lang="en-US" sz="1800">
                <a:solidFill>
                  <a:srgbClr val="33CC33"/>
                </a:solidFill>
              </a:rPr>
              <a:t>1</a:t>
            </a:r>
            <a:r>
              <a:rPr lang="en-US" sz="1800" i="1">
                <a:solidFill>
                  <a:srgbClr val="FF0000"/>
                </a:solidFill>
              </a:rPr>
              <a:t>t</a:t>
            </a:r>
            <a:r>
              <a:rPr lang="en-US" sz="1800"/>
              <a:t>], </a:t>
            </a:r>
            <a:r>
              <a:rPr lang="en-US" sz="1800">
                <a:solidFill>
                  <a:srgbClr val="33CC33"/>
                </a:solidFill>
              </a:rPr>
              <a:t>Cos</a:t>
            </a:r>
            <a:r>
              <a:rPr lang="en-US" sz="1800"/>
              <a:t>[</a:t>
            </a:r>
            <a:r>
              <a:rPr lang="en-US" sz="1800">
                <a:solidFill>
                  <a:srgbClr val="33CC33"/>
                </a:solidFill>
              </a:rPr>
              <a:t>1</a:t>
            </a:r>
            <a:r>
              <a:rPr lang="en-US" sz="1800" i="1">
                <a:solidFill>
                  <a:srgbClr val="FF0000"/>
                </a:solidFill>
              </a:rPr>
              <a:t>t</a:t>
            </a:r>
            <a:r>
              <a:rPr lang="en-US" sz="1800"/>
              <a:t>] </a:t>
            </a:r>
          </a:p>
        </p:txBody>
      </p:sp>
      <p:sp>
        <p:nvSpPr>
          <p:cNvPr id="310286" name="Text Box 14"/>
          <p:cNvSpPr txBox="1">
            <a:spLocks noChangeArrowheads="1"/>
          </p:cNvSpPr>
          <p:nvPr/>
        </p:nvSpPr>
        <p:spPr bwMode="auto">
          <a:xfrm>
            <a:off x="152400" y="5867400"/>
            <a:ext cx="6019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                                        , </a:t>
            </a:r>
            <a:r>
              <a:rPr lang="en-US" sz="1800" dirty="0">
                <a:solidFill>
                  <a:srgbClr val="33CC33"/>
                </a:solidFill>
              </a:rPr>
              <a:t>Sin</a:t>
            </a:r>
            <a:r>
              <a:rPr lang="en-US" sz="1800" dirty="0"/>
              <a:t>[</a:t>
            </a:r>
            <a:r>
              <a:rPr lang="en-US" sz="1800" dirty="0">
                <a:solidFill>
                  <a:srgbClr val="33CC33"/>
                </a:solidFill>
              </a:rPr>
              <a:t>2</a:t>
            </a:r>
            <a:r>
              <a:rPr lang="en-US" sz="1800" i="1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], </a:t>
            </a:r>
            <a:r>
              <a:rPr lang="en-US" sz="1800" dirty="0">
                <a:solidFill>
                  <a:srgbClr val="33CC33"/>
                </a:solidFill>
              </a:rPr>
              <a:t>Cos</a:t>
            </a:r>
            <a:r>
              <a:rPr lang="en-US" sz="1800" dirty="0"/>
              <a:t>[</a:t>
            </a:r>
            <a:r>
              <a:rPr lang="en-US" sz="1800" dirty="0">
                <a:solidFill>
                  <a:srgbClr val="33CC33"/>
                </a:solidFill>
              </a:rPr>
              <a:t>2</a:t>
            </a:r>
            <a:r>
              <a:rPr lang="en-US" sz="1800" i="1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]</a:t>
            </a:r>
          </a:p>
        </p:txBody>
      </p:sp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381000" y="58674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dirty="0"/>
              <a:t>                                                                , </a:t>
            </a:r>
            <a:r>
              <a:rPr lang="en-US" sz="1800" dirty="0">
                <a:solidFill>
                  <a:srgbClr val="33CC33"/>
                </a:solidFill>
              </a:rPr>
              <a:t>Sin</a:t>
            </a:r>
            <a:r>
              <a:rPr lang="en-US" sz="1800" dirty="0"/>
              <a:t>[</a:t>
            </a:r>
            <a:r>
              <a:rPr lang="en-US" sz="1800" dirty="0">
                <a:solidFill>
                  <a:srgbClr val="33CC33"/>
                </a:solidFill>
              </a:rPr>
              <a:t>3</a:t>
            </a:r>
            <a:r>
              <a:rPr lang="en-US" sz="1800" i="1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], </a:t>
            </a:r>
            <a:r>
              <a:rPr lang="en-US" sz="1800" dirty="0">
                <a:solidFill>
                  <a:srgbClr val="33CC33"/>
                </a:solidFill>
              </a:rPr>
              <a:t>Cos</a:t>
            </a:r>
            <a:r>
              <a:rPr lang="en-US" sz="1800" dirty="0"/>
              <a:t>[</a:t>
            </a:r>
            <a:r>
              <a:rPr lang="en-US" sz="1800" dirty="0">
                <a:solidFill>
                  <a:srgbClr val="33CC33"/>
                </a:solidFill>
              </a:rPr>
              <a:t>3</a:t>
            </a:r>
            <a:r>
              <a:rPr lang="en-US" sz="1800" i="1" dirty="0">
                <a:solidFill>
                  <a:srgbClr val="FF0000"/>
                </a:solidFill>
              </a:rPr>
              <a:t>t</a:t>
            </a:r>
            <a:r>
              <a:rPr lang="en-US" sz="1800" dirty="0"/>
              <a:t>] 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74" grpId="0" build="p" bldLvl="5"/>
      <p:bldP spid="310285" grpId="0"/>
      <p:bldP spid="310286" grpId="0"/>
      <p:bldP spid="31028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Usually Computed, Not “Solved”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765176"/>
            <a:ext cx="8686800" cy="4846638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712F7-A5A8-48D3-B8B5-5B36C67F98F0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3573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2966"/>
            <a:ext cx="297021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73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3713" y="1482966"/>
            <a:ext cx="297021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738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3788" y="1482966"/>
            <a:ext cx="2970212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7384" name="AutoShape 8"/>
          <p:cNvSpPr>
            <a:spLocks/>
          </p:cNvSpPr>
          <p:nvPr/>
        </p:nvSpPr>
        <p:spPr bwMode="auto">
          <a:xfrm rot="-5400000">
            <a:off x="4114800" y="2016366"/>
            <a:ext cx="533400" cy="3124200"/>
          </a:xfrm>
          <a:prstGeom prst="rightBrace">
            <a:avLst>
              <a:gd name="adj1" fmla="val 48810"/>
              <a:gd name="adj2" fmla="val 5365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5" name="Text Box 9"/>
          <p:cNvSpPr txBox="1">
            <a:spLocks noChangeArrowheads="1"/>
          </p:cNvSpPr>
          <p:nvPr/>
        </p:nvSpPr>
        <p:spPr bwMode="auto">
          <a:xfrm>
            <a:off x="0" y="1203566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7 Samples; 7 Harmonics</a:t>
            </a: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3054350" y="1190866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11 Samples</a:t>
            </a: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6196013" y="1203566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15 Samples; 15 Harmonics</a:t>
            </a:r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4267200" y="1190866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pitchFamily="34" charset="0"/>
              </a:rPr>
              <a:t>; 11 Harmonics</a:t>
            </a:r>
          </a:p>
        </p:txBody>
      </p:sp>
      <p:sp>
        <p:nvSpPr>
          <p:cNvPr id="357390" name="AutoShape 14"/>
          <p:cNvSpPr>
            <a:spLocks noChangeArrowheads="1"/>
          </p:cNvSpPr>
          <p:nvPr/>
        </p:nvSpPr>
        <p:spPr bwMode="auto">
          <a:xfrm>
            <a:off x="4038600" y="4759566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DFT</a:t>
            </a:r>
          </a:p>
        </p:txBody>
      </p:sp>
      <p:sp>
        <p:nvSpPr>
          <p:cNvPr id="357397" name="AutoShape 21"/>
          <p:cNvSpPr>
            <a:spLocks noChangeArrowheads="1"/>
          </p:cNvSpPr>
          <p:nvPr/>
        </p:nvSpPr>
        <p:spPr bwMode="auto">
          <a:xfrm>
            <a:off x="7239000" y="4759566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DFT</a:t>
            </a:r>
          </a:p>
        </p:txBody>
      </p:sp>
      <p:sp>
        <p:nvSpPr>
          <p:cNvPr id="357398" name="AutoShape 22"/>
          <p:cNvSpPr>
            <a:spLocks noChangeArrowheads="1"/>
          </p:cNvSpPr>
          <p:nvPr/>
        </p:nvSpPr>
        <p:spPr bwMode="auto">
          <a:xfrm>
            <a:off x="1068388" y="4816716"/>
            <a:ext cx="838200" cy="533400"/>
          </a:xfrm>
          <a:prstGeom prst="rightArrow">
            <a:avLst>
              <a:gd name="adj1" fmla="val 50000"/>
              <a:gd name="adj2" fmla="val 39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DFT</a:t>
            </a:r>
          </a:p>
        </p:txBody>
      </p:sp>
      <p:sp>
        <p:nvSpPr>
          <p:cNvPr id="357399" name="AutoShape 23"/>
          <p:cNvSpPr>
            <a:spLocks/>
          </p:cNvSpPr>
          <p:nvPr/>
        </p:nvSpPr>
        <p:spPr bwMode="auto">
          <a:xfrm rot="-5400000">
            <a:off x="1143000" y="2930766"/>
            <a:ext cx="457200" cy="2286000"/>
          </a:xfrm>
          <a:prstGeom prst="rightBrace">
            <a:avLst>
              <a:gd name="adj1" fmla="val 41667"/>
              <a:gd name="adj2" fmla="val 54995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400" name="AutoShape 24"/>
          <p:cNvSpPr>
            <a:spLocks/>
          </p:cNvSpPr>
          <p:nvPr/>
        </p:nvSpPr>
        <p:spPr bwMode="auto">
          <a:xfrm rot="-5400000">
            <a:off x="7239000" y="1711566"/>
            <a:ext cx="533400" cy="2971800"/>
          </a:xfrm>
          <a:prstGeom prst="rightBrace">
            <a:avLst>
              <a:gd name="adj1" fmla="val 46429"/>
              <a:gd name="adj2" fmla="val 55444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9728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4454766"/>
            <a:ext cx="6286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54766"/>
            <a:ext cx="8001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3997566"/>
            <a:ext cx="6572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3997566"/>
            <a:ext cx="942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53400" y="3616566"/>
            <a:ext cx="6191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3616566"/>
            <a:ext cx="8953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4" grpId="0" animBg="1"/>
      <p:bldP spid="357390" grpId="0" animBg="1"/>
      <p:bldP spid="357397" grpId="0" animBg="1"/>
      <p:bldP spid="357398" grpId="0" animBg="1"/>
      <p:bldP spid="357399" grpId="0" animBg="1"/>
      <p:bldP spid="35740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6400800" cy="1600200"/>
          </a:xfrm>
        </p:spPr>
        <p:txBody>
          <a:bodyPr/>
          <a:lstStyle/>
          <a:p>
            <a:pPr algn="r"/>
            <a:r>
              <a:rPr lang="en-US" dirty="0"/>
              <a:t>Yet Another Sampled  (Real) Signal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2EAD0-BE42-4729-B166-D2FCB8110E5E}" type="slidenum">
              <a:rPr lang="en-US"/>
              <a:pPr/>
              <a:t>54</a:t>
            </a:fld>
            <a:endParaRPr lang="en-US"/>
          </a:p>
        </p:txBody>
      </p:sp>
      <p:pic>
        <p:nvPicPr>
          <p:cNvPr id="31130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138363"/>
            <a:ext cx="762000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1300" name="Text Box 4"/>
          <p:cNvSpPr txBox="1">
            <a:spLocks noChangeArrowheads="1"/>
          </p:cNvSpPr>
          <p:nvPr/>
        </p:nvSpPr>
        <p:spPr bwMode="auto">
          <a:xfrm>
            <a:off x="8875713" y="2971800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6477000" y="23622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v</a:t>
            </a: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0" y="0"/>
            <a:ext cx="3070225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Arial" pitchFamily="34" charset="0"/>
              </a:rPr>
              <a:t>Measured Data:</a:t>
            </a:r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1431925" y="1447800"/>
            <a:ext cx="3140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Arial" pitchFamily="34" charset="0"/>
              </a:rPr>
              <a:t>Sampled Signal: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685800"/>
            <a:ext cx="304800" cy="2462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119062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19800" cy="1676400"/>
          </a:xfrm>
          <a:noFill/>
          <a:ln/>
        </p:spPr>
        <p:txBody>
          <a:bodyPr/>
          <a:lstStyle/>
          <a:p>
            <a:pPr algn="l"/>
            <a:r>
              <a:rPr lang="en-US" sz="4000" dirty="0"/>
              <a:t>Some Signals Dislike Some Harmonics</a:t>
            </a:r>
          </a:p>
        </p:txBody>
      </p:sp>
      <p:sp>
        <p:nvSpPr>
          <p:cNvPr id="312322" name="Rectangle 2"/>
          <p:cNvSpPr>
            <a:spLocks noGrp="1" noChangeArrowheads="1"/>
          </p:cNvSpPr>
          <p:nvPr>
            <p:ph idx="1"/>
          </p:nvPr>
        </p:nvSpPr>
        <p:spPr>
          <a:xfrm>
            <a:off x="0" y="1676400"/>
            <a:ext cx="5029200" cy="4800600"/>
          </a:xfrm>
        </p:spPr>
        <p:txBody>
          <a:bodyPr/>
          <a:lstStyle/>
          <a:p>
            <a:r>
              <a:rPr lang="en-US" sz="2800" dirty="0"/>
              <a:t>Approximate Reconstruction</a:t>
            </a:r>
          </a:p>
          <a:p>
            <a:pPr lvl="1"/>
            <a:r>
              <a:rPr lang="en-US" sz="2400" dirty="0"/>
              <a:t>although always achievable</a:t>
            </a:r>
          </a:p>
          <a:p>
            <a:pPr lvl="1"/>
            <a:r>
              <a:rPr lang="en-US" sz="2400" dirty="0"/>
              <a:t>may require a lot of samples </a:t>
            </a:r>
          </a:p>
          <a:p>
            <a:pPr lvl="1"/>
            <a:r>
              <a:rPr lang="en-US" sz="2400" dirty="0"/>
              <a:t> to get good performance</a:t>
            </a:r>
          </a:p>
          <a:p>
            <a:pPr>
              <a:buFontTx/>
              <a:buNone/>
            </a:pPr>
            <a:r>
              <a:rPr lang="en-US" sz="2400" dirty="0" smtClean="0"/>
              <a:t>	</a:t>
            </a:r>
          </a:p>
          <a:p>
            <a:pPr>
              <a:buFontTx/>
              <a:buNone/>
            </a:pPr>
            <a:r>
              <a:rPr lang="en-US" sz="2400" dirty="0" smtClean="0"/>
              <a:t>	Sometimes </a:t>
            </a:r>
            <a:r>
              <a:rPr lang="en-US" sz="2400" dirty="0"/>
              <a:t>time is better than </a:t>
            </a:r>
            <a:r>
              <a:rPr lang="en-US" sz="2400" dirty="0" smtClean="0"/>
              <a:t>frequency!</a:t>
            </a:r>
            <a:endParaRPr lang="en-US" sz="2400" dirty="0"/>
          </a:p>
          <a:p>
            <a:pPr lvl="1"/>
            <a:endParaRPr lang="en-US" sz="2000" dirty="0"/>
          </a:p>
          <a:p>
            <a:endParaRPr lang="en-US" sz="2800" dirty="0"/>
          </a:p>
          <a:p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90600" y="632460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6FE72-CA8D-4CE2-9F7F-9CB230461AFC}" type="slidenum">
              <a:rPr lang="en-US"/>
              <a:pPr/>
              <a:t>55</a:t>
            </a:fld>
            <a:endParaRPr lang="en-US"/>
          </a:p>
        </p:txBody>
      </p:sp>
      <p:pic>
        <p:nvPicPr>
          <p:cNvPr id="312328" name="Picture 8"/>
          <p:cNvPicPr>
            <a:picLocks noChangeAspect="1" noChangeArrowheads="1"/>
          </p:cNvPicPr>
          <p:nvPr/>
        </p:nvPicPr>
        <p:blipFill>
          <a:blip r:embed="rId2" cstate="print"/>
          <a:srcRect t="16667" b="19444"/>
          <a:stretch>
            <a:fillRect/>
          </a:stretch>
        </p:blipFill>
        <p:spPr bwMode="auto">
          <a:xfrm>
            <a:off x="4953000" y="0"/>
            <a:ext cx="419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29" name="Picture 9"/>
          <p:cNvPicPr>
            <a:picLocks noChangeAspect="1" noChangeArrowheads="1"/>
          </p:cNvPicPr>
          <p:nvPr/>
        </p:nvPicPr>
        <p:blipFill>
          <a:blip r:embed="rId3" cstate="print"/>
          <a:srcRect t="17998" b="20891"/>
          <a:stretch>
            <a:fillRect/>
          </a:stretch>
        </p:blipFill>
        <p:spPr bwMode="auto">
          <a:xfrm>
            <a:off x="4954588" y="2262555"/>
            <a:ext cx="418941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2330" name="Picture 10"/>
          <p:cNvPicPr>
            <a:picLocks noChangeAspect="1" noChangeArrowheads="1"/>
          </p:cNvPicPr>
          <p:nvPr/>
        </p:nvPicPr>
        <p:blipFill>
          <a:blip r:embed="rId4" cstate="print"/>
          <a:srcRect t="16667" b="19444"/>
          <a:stretch>
            <a:fillRect/>
          </a:stretch>
        </p:blipFill>
        <p:spPr bwMode="auto">
          <a:xfrm>
            <a:off x="4954588" y="4437186"/>
            <a:ext cx="418941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2331" name="Text Box 11"/>
          <p:cNvSpPr txBox="1">
            <a:spLocks noChangeArrowheads="1"/>
          </p:cNvSpPr>
          <p:nvPr/>
        </p:nvSpPr>
        <p:spPr bwMode="auto">
          <a:xfrm>
            <a:off x="5524500" y="1752600"/>
            <a:ext cx="3049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15 Samples &amp; Harmonics</a:t>
            </a:r>
          </a:p>
        </p:txBody>
      </p:sp>
      <p:sp>
        <p:nvSpPr>
          <p:cNvPr id="312332" name="Text Box 12"/>
          <p:cNvSpPr txBox="1">
            <a:spLocks noChangeArrowheads="1"/>
          </p:cNvSpPr>
          <p:nvPr/>
        </p:nvSpPr>
        <p:spPr bwMode="auto">
          <a:xfrm>
            <a:off x="5522913" y="3938955"/>
            <a:ext cx="304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21 Samples &amp; Harmonics</a:t>
            </a:r>
          </a:p>
        </p:txBody>
      </p:sp>
      <p:sp>
        <p:nvSpPr>
          <p:cNvPr id="312333" name="Text Box 13"/>
          <p:cNvSpPr txBox="1">
            <a:spLocks noChangeArrowheads="1"/>
          </p:cNvSpPr>
          <p:nvPr/>
        </p:nvSpPr>
        <p:spPr bwMode="auto">
          <a:xfrm>
            <a:off x="5522913" y="6113586"/>
            <a:ext cx="3049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31 Samples &amp; Harmonics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2" grpId="0" build="p" bldLvl="5"/>
      <p:bldP spid="312331" grpId="0"/>
      <p:bldP spid="312332" grpId="0"/>
      <p:bldP spid="31233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However, N can get very large</a:t>
            </a:r>
          </a:p>
          <a:p>
            <a:pPr lvl="1"/>
            <a:r>
              <a:rPr lang="en-US" dirty="0" smtClean="0"/>
              <a:t>e.g., with a sampling rate of 48,000Hz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How big is N for a </a:t>
            </a:r>
            <a:r>
              <a:rPr lang="en-US" dirty="0" smtClean="0">
                <a:solidFill>
                  <a:srgbClr val="FF6600"/>
                </a:solidFill>
              </a:rPr>
              <a:t>4 minute </a:t>
            </a:r>
            <a:r>
              <a:rPr lang="en-US" dirty="0" smtClean="0">
                <a:solidFill>
                  <a:srgbClr val="FF6600"/>
                </a:solidFill>
              </a:rPr>
              <a:t>song?</a:t>
            </a:r>
          </a:p>
          <a:p>
            <a:r>
              <a:rPr lang="en-US" dirty="0" smtClean="0"/>
              <a:t>How many operations does this translate to?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To compute one frequency component?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To compute all N frequency components?</a:t>
            </a:r>
          </a:p>
          <a:p>
            <a:r>
              <a:rPr lang="en-US" dirty="0" smtClean="0"/>
              <a:t>This is not practical. Instead, we use a window of values to which we apply the transform</a:t>
            </a:r>
          </a:p>
          <a:p>
            <a:pPr lvl="1"/>
            <a:r>
              <a:rPr lang="en-US" dirty="0" smtClean="0"/>
              <a:t>Typical size: …, 512, 1024, 2048, …</a:t>
            </a:r>
          </a:p>
          <a:p>
            <a:endParaRPr lang="en-US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Window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the example below, we traverse the signal but only look at 64 samples at a time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5188" y="2790825"/>
            <a:ext cx="7412037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13" y="2738438"/>
            <a:ext cx="7545387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743200"/>
            <a:ext cx="75358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05800" y="3200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229600" y="4495800"/>
            <a:ext cx="78544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480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(sepwww.stanford.edu/</a:t>
            </a:r>
            <a:r>
              <a:rPr lang="en-US" sz="1600" dirty="0" err="1" smtClean="0"/>
              <a:t>oldsep</a:t>
            </a:r>
            <a:r>
              <a:rPr lang="en-US" sz="1600" dirty="0" smtClean="0"/>
              <a:t>/hale/FftLab.html)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really connect-the-dots in time</a:t>
            </a:r>
          </a:p>
          <a:p>
            <a:r>
              <a:rPr lang="en-US" dirty="0" smtClean="0"/>
              <a:t>Recall near </a:t>
            </a:r>
            <a:r>
              <a:rPr lang="en-US" dirty="0" err="1" smtClean="0"/>
              <a:t>Nyquist</a:t>
            </a:r>
            <a:r>
              <a:rPr lang="en-US" dirty="0" smtClean="0"/>
              <a:t> rate</a:t>
            </a:r>
          </a:p>
          <a:p>
            <a:pPr lvl="1"/>
            <a:r>
              <a:rPr lang="en-US" dirty="0" smtClean="0"/>
              <a:t>Could often miss the peak</a:t>
            </a:r>
          </a:p>
          <a:p>
            <a:pPr lvl="1"/>
            <a:r>
              <a:rPr lang="en-US" dirty="0" smtClean="0"/>
              <a:t>Get poor sine waves</a:t>
            </a:r>
          </a:p>
          <a:p>
            <a:pPr lvl="2"/>
            <a:r>
              <a:rPr lang="en-US" dirty="0" smtClean="0"/>
              <a:t>…look like peak moves around even if sampled above </a:t>
            </a:r>
            <a:r>
              <a:rPr lang="en-US" dirty="0" err="1" smtClean="0"/>
              <a:t>Nyquist</a:t>
            </a:r>
            <a:r>
              <a:rPr lang="en-US" dirty="0" smtClean="0"/>
              <a:t> rate</a:t>
            </a:r>
          </a:p>
          <a:p>
            <a:r>
              <a:rPr lang="en-US" dirty="0" smtClean="0"/>
              <a:t>Better reconstruction</a:t>
            </a:r>
          </a:p>
          <a:p>
            <a:pPr lvl="1"/>
            <a:r>
              <a:rPr lang="en-US" dirty="0" smtClean="0"/>
              <a:t>Convert to frequency</a:t>
            </a:r>
          </a:p>
          <a:p>
            <a:pPr lvl="2"/>
            <a:r>
              <a:rPr lang="en-US" dirty="0" smtClean="0"/>
              <a:t>Which can perfectly represent up to half sampling rate</a:t>
            </a:r>
          </a:p>
          <a:p>
            <a:pPr lvl="1"/>
            <a:r>
              <a:rPr lang="en-US" dirty="0" smtClean="0"/>
              <a:t>Reconstruct from frequency basis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represent signals in frequency domain</a:t>
            </a:r>
          </a:p>
          <a:p>
            <a:pPr lvl="1"/>
            <a:r>
              <a:rPr lang="en-US" dirty="0" smtClean="0"/>
              <a:t>Different basis – basis vectors of </a:t>
            </a:r>
            <a:r>
              <a:rPr lang="en-US" dirty="0" err="1" smtClean="0"/>
              <a:t>sines</a:t>
            </a:r>
            <a:r>
              <a:rPr lang="en-US" dirty="0" smtClean="0"/>
              <a:t> and cosines</a:t>
            </a:r>
          </a:p>
          <a:p>
            <a:r>
              <a:rPr lang="en-US" dirty="0" smtClean="0"/>
              <a:t>Often more convenient and efficient than time domain</a:t>
            </a:r>
          </a:p>
          <a:p>
            <a:pPr lvl="1"/>
            <a:r>
              <a:rPr lang="en-US" dirty="0" smtClean="0"/>
              <a:t>Remember musical staff</a:t>
            </a:r>
          </a:p>
          <a:p>
            <a:r>
              <a:rPr lang="en-US" dirty="0" smtClean="0"/>
              <a:t>Can convert between time and frequency domain</a:t>
            </a:r>
          </a:p>
          <a:p>
            <a:pPr lvl="1"/>
            <a:r>
              <a:rPr lang="en-US" dirty="0" smtClean="0"/>
              <a:t>Using a dot-product to calculate time or frequency components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911482" y="3075200"/>
            <a:ext cx="3815882" cy="840696"/>
            <a:chOff x="288" y="1008"/>
            <a:chExt cx="5088" cy="1352"/>
          </a:xfrm>
        </p:grpSpPr>
        <p:pic>
          <p:nvPicPr>
            <p:cNvPr id="7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2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42339" name="Object 3"/>
          <p:cNvGraphicFramePr>
            <a:graphicFrameLocks noChangeAspect="1"/>
          </p:cNvGraphicFramePr>
          <p:nvPr/>
        </p:nvGraphicFramePr>
        <p:xfrm>
          <a:off x="3781425" y="5370513"/>
          <a:ext cx="4559300" cy="838200"/>
        </p:xfrm>
        <a:graphic>
          <a:graphicData uri="http://schemas.openxmlformats.org/presentationml/2006/ole">
            <p:oleObj spid="_x0000_s142339" name="Equation" r:id="rId4" imgW="23241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4335B-63A2-E149-893F-52651B182046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6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>
                <a:ea typeface="ＭＳ Ｐゴシック" pitchFamily="1" charset="-128"/>
                <a:cs typeface="ＭＳ Ｐゴシック" pitchFamily="1" charset="-128"/>
              </a:rPr>
              <a:t>There are other ways to represent</a:t>
            </a:r>
          </a:p>
          <a:p>
            <a:pPr lvl="1"/>
            <a:r>
              <a:rPr lang="en-US"/>
              <a:t>Frequency representation particularly efficient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3048000"/>
            <a:ext cx="8077200" cy="2146300"/>
            <a:chOff x="288" y="1008"/>
            <a:chExt cx="5088" cy="1352"/>
          </a:xfrm>
        </p:grpSpPr>
        <p:pic>
          <p:nvPicPr>
            <p:cNvPr id="64525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6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8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0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4543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4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4532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3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4534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4535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4536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4537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8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9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0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1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42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752600" y="5181600"/>
            <a:ext cx="569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880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90800" y="5181600"/>
            <a:ext cx="569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988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581400" y="5181600"/>
            <a:ext cx="569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784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72000" y="5181600"/>
            <a:ext cx="5698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392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10400" y="5181600"/>
            <a:ext cx="91440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ea typeface="+mn-ea"/>
                <a:cs typeface="+mn-cs"/>
              </a:rPr>
              <a:t>587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50895" y="5727032"/>
            <a:ext cx="3024188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3333CC"/>
                </a:solidFill>
                <a:latin typeface="+mn-lt"/>
                <a:ea typeface="+mn-ea"/>
                <a:cs typeface="+mn-cs"/>
              </a:rPr>
              <a:t>Frequencies in Hertz</a:t>
            </a:r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Week In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4:</a:t>
            </a:r>
          </a:p>
          <a:p>
            <a:pPr lvl="1"/>
            <a:r>
              <a:rPr lang="en-US" dirty="0" smtClean="0"/>
              <a:t>You will</a:t>
            </a:r>
            <a:r>
              <a:rPr lang="en-US" dirty="0" smtClean="0"/>
              <a:t> </a:t>
            </a:r>
            <a:r>
              <a:rPr lang="en-US" dirty="0" smtClean="0"/>
              <a:t>identify Frequency components using FFT in </a:t>
            </a:r>
            <a:r>
              <a:rPr lang="en-US" dirty="0" err="1" smtClean="0"/>
              <a:t>Matlab</a:t>
            </a:r>
            <a:endParaRPr lang="en-US" dirty="0" smtClean="0"/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Remember</a:t>
            </a:r>
            <a:r>
              <a:rPr lang="en-US" sz="2400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Lab </a:t>
            </a:r>
            <a:r>
              <a:rPr lang="en-US" sz="2000" dirty="0" smtClean="0">
                <a:solidFill>
                  <a:srgbClr val="FF0000"/>
                </a:solidFill>
              </a:rPr>
              <a:t>3 </a:t>
            </a:r>
            <a:r>
              <a:rPr lang="en-US" sz="2000" dirty="0">
                <a:solidFill>
                  <a:srgbClr val="FF0000"/>
                </a:solidFill>
              </a:rPr>
              <a:t>report is due on</a:t>
            </a:r>
            <a:r>
              <a:rPr lang="en-US" sz="2000" dirty="0" smtClean="0">
                <a:solidFill>
                  <a:srgbClr val="FF0000"/>
                </a:solidFill>
              </a:rPr>
              <a:t> Friday</a:t>
            </a:r>
          </a:p>
          <a:p>
            <a:endParaRPr lang="en-US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en-US" smtClean="0"/>
              <a:t>ESE 150 -- Spring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ESE325 – </a:t>
            </a:r>
            <a:r>
              <a:rPr lang="en-US" dirty="0" smtClean="0"/>
              <a:t>w</a:t>
            </a:r>
            <a:r>
              <a:rPr lang="en-US" dirty="0" smtClean="0"/>
              <a:t>hole course on Fourier Analysis</a:t>
            </a:r>
          </a:p>
          <a:p>
            <a:r>
              <a:rPr lang="en-US" dirty="0" smtClean="0"/>
              <a:t>ESE224 – signal processing</a:t>
            </a:r>
          </a:p>
          <a:p>
            <a:r>
              <a:rPr lang="en-US" dirty="0" smtClean="0"/>
              <a:t>ESE215, 319, 419 – reason about behavior of circuits in time and frequency domains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S. Smith, “The Scientists and Engineer’s Guide to Digital Signal Processing,” 1997.</a:t>
            </a:r>
          </a:p>
          <a:p>
            <a:r>
              <a:rPr lang="en-US" sz="2400" dirty="0">
                <a:hlinkClick r:id="rId2"/>
              </a:rPr>
              <a:t>https://betterexplained.com/articles/an-interactive-guide-to-the-fourier-transform</a:t>
            </a:r>
            <a:r>
              <a:rPr lang="en-US" sz="2400" dirty="0" smtClean="0">
                <a:hlinkClick r:id="rId2"/>
              </a:rPr>
              <a:t>/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49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F38F66-1A75-744D-AF94-AC301858053D}" type="slidenum">
              <a:rPr lang="en-US">
                <a:latin typeface="Times New Roman" pitchFamily="1" charset="0"/>
                <a:ea typeface="ＭＳ Ｐゴシック" pitchFamily="1" charset="-128"/>
                <a:cs typeface="ＭＳ Ｐゴシック" pitchFamily="1" charset="-128"/>
              </a:rPr>
              <a:pPr/>
              <a:t>7</a:t>
            </a:fld>
            <a:endParaRPr lang="en-US">
              <a:latin typeface="Times New Roman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Frequency Representation</a:t>
            </a:r>
            <a:endParaRPr lang="en-US" dirty="0" smtClean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153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How much information 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is this musical staff communicating?</a:t>
            </a:r>
            <a:endParaRPr lang="en-US" dirty="0" smtClean="0">
              <a:sym typeface="Wingdings" pitchFamily="1" charset="2"/>
            </a:endParaRPr>
          </a:p>
          <a:p>
            <a:r>
              <a:rPr lang="en-US" dirty="0" smtClean="0">
                <a:solidFill>
                  <a:srgbClr val="FF6600"/>
                </a:solidFill>
                <a:sym typeface="Wingdings" pitchFamily="1" charset="2"/>
              </a:rPr>
              <a:t>How many keys on piano? </a:t>
            </a:r>
            <a:r>
              <a:rPr lang="en-US" dirty="0" smtClean="0">
                <a:solidFill>
                  <a:srgbClr val="FF6600"/>
                </a:solidFill>
                <a:sym typeface="Wingdings" pitchFamily="1" charset="2"/>
              </a:rPr>
              <a:t> </a:t>
            </a:r>
            <a:r>
              <a:rPr lang="en-US" dirty="0" err="1" smtClean="0">
                <a:solidFill>
                  <a:srgbClr val="FF66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 bits/note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057358" y="4808621"/>
            <a:ext cx="5486400" cy="1371600"/>
            <a:chOff x="288" y="1008"/>
            <a:chExt cx="5088" cy="1352"/>
          </a:xfrm>
        </p:grpSpPr>
        <p:pic>
          <p:nvPicPr>
            <p:cNvPr id="66567" name="Picture 6" descr="MCEN00164_0000[1]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4" y="1296"/>
              <a:ext cx="479" cy="1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68" name="Line 7"/>
            <p:cNvSpPr>
              <a:spLocks noChangeShapeType="1"/>
            </p:cNvSpPr>
            <p:nvPr/>
          </p:nvSpPr>
          <p:spPr bwMode="auto">
            <a:xfrm>
              <a:off x="288" y="2112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69" name="Line 8"/>
            <p:cNvSpPr>
              <a:spLocks noChangeShapeType="1"/>
            </p:cNvSpPr>
            <p:nvPr/>
          </p:nvSpPr>
          <p:spPr bwMode="auto">
            <a:xfrm>
              <a:off x="288" y="1920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0" name="Line 9"/>
            <p:cNvSpPr>
              <a:spLocks noChangeShapeType="1"/>
            </p:cNvSpPr>
            <p:nvPr/>
          </p:nvSpPr>
          <p:spPr bwMode="auto">
            <a:xfrm>
              <a:off x="288" y="1728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1" name="Line 10"/>
            <p:cNvSpPr>
              <a:spLocks noChangeShapeType="1"/>
            </p:cNvSpPr>
            <p:nvPr/>
          </p:nvSpPr>
          <p:spPr bwMode="auto">
            <a:xfrm>
              <a:off x="288" y="1536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2" name="Line 11"/>
            <p:cNvSpPr>
              <a:spLocks noChangeShapeType="1"/>
            </p:cNvSpPr>
            <p:nvPr/>
          </p:nvSpPr>
          <p:spPr bwMode="auto">
            <a:xfrm>
              <a:off x="288" y="1344"/>
              <a:ext cx="5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152" y="1068"/>
              <a:ext cx="336" cy="144"/>
              <a:chOff x="1152" y="1068"/>
              <a:chExt cx="336" cy="144"/>
            </a:xfrm>
          </p:grpSpPr>
          <p:sp>
            <p:nvSpPr>
              <p:cNvPr id="66585" name="Line 13"/>
              <p:cNvSpPr>
                <a:spLocks noChangeShapeType="1"/>
              </p:cNvSpPr>
              <p:nvPr/>
            </p:nvSpPr>
            <p:spPr bwMode="auto">
              <a:xfrm>
                <a:off x="1152" y="1152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6" name="Oval 14"/>
              <p:cNvSpPr>
                <a:spLocks noChangeArrowheads="1"/>
              </p:cNvSpPr>
              <p:nvPr/>
            </p:nvSpPr>
            <p:spPr bwMode="auto">
              <a:xfrm>
                <a:off x="1266" y="1068"/>
                <a:ext cx="144" cy="144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66574" name="Line 15"/>
            <p:cNvSpPr>
              <a:spLocks noChangeShapeType="1"/>
            </p:cNvSpPr>
            <p:nvPr/>
          </p:nvSpPr>
          <p:spPr bwMode="auto">
            <a:xfrm>
              <a:off x="1728" y="1158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5" name="Oval 16"/>
            <p:cNvSpPr>
              <a:spLocks noChangeArrowheads="1"/>
            </p:cNvSpPr>
            <p:nvPr/>
          </p:nvSpPr>
          <p:spPr bwMode="auto">
            <a:xfrm>
              <a:off x="1842" y="1008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6" name="Oval 17"/>
            <p:cNvSpPr>
              <a:spLocks noChangeArrowheads="1"/>
            </p:cNvSpPr>
            <p:nvPr/>
          </p:nvSpPr>
          <p:spPr bwMode="auto">
            <a:xfrm>
              <a:off x="2424" y="1200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7" name="Oval 18"/>
            <p:cNvSpPr>
              <a:spLocks noChangeArrowheads="1"/>
            </p:cNvSpPr>
            <p:nvPr/>
          </p:nvSpPr>
          <p:spPr bwMode="auto">
            <a:xfrm>
              <a:off x="3000" y="1836"/>
              <a:ext cx="144" cy="14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8" name="Oval 19"/>
            <p:cNvSpPr>
              <a:spLocks noChangeArrowheads="1"/>
            </p:cNvSpPr>
            <p:nvPr/>
          </p:nvSpPr>
          <p:spPr bwMode="auto">
            <a:xfrm>
              <a:off x="4416" y="1452"/>
              <a:ext cx="192" cy="1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66579" name="Line 20"/>
            <p:cNvSpPr>
              <a:spLocks noChangeShapeType="1"/>
            </p:cNvSpPr>
            <p:nvPr/>
          </p:nvSpPr>
          <p:spPr bwMode="auto">
            <a:xfrm>
              <a:off x="1284" y="1152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0" name="Line 21"/>
            <p:cNvSpPr>
              <a:spLocks noChangeShapeType="1"/>
            </p:cNvSpPr>
            <p:nvPr/>
          </p:nvSpPr>
          <p:spPr bwMode="auto">
            <a:xfrm>
              <a:off x="1848" y="1074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1" name="Line 22"/>
            <p:cNvSpPr>
              <a:spLocks noChangeShapeType="1"/>
            </p:cNvSpPr>
            <p:nvPr/>
          </p:nvSpPr>
          <p:spPr bwMode="auto">
            <a:xfrm>
              <a:off x="2430" y="126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2" name="Line 23"/>
            <p:cNvSpPr>
              <a:spLocks noChangeShapeType="1"/>
            </p:cNvSpPr>
            <p:nvPr/>
          </p:nvSpPr>
          <p:spPr bwMode="auto">
            <a:xfrm>
              <a:off x="3144" y="1296"/>
              <a:ext cx="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3" name="Line 24"/>
            <p:cNvSpPr>
              <a:spLocks noChangeShapeType="1"/>
            </p:cNvSpPr>
            <p:nvPr/>
          </p:nvSpPr>
          <p:spPr bwMode="auto">
            <a:xfrm>
              <a:off x="364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84" name="Line 25"/>
            <p:cNvSpPr>
              <a:spLocks noChangeShapeType="1"/>
            </p:cNvSpPr>
            <p:nvPr/>
          </p:nvSpPr>
          <p:spPr bwMode="auto">
            <a:xfrm>
              <a:off x="5328" y="1344"/>
              <a:ext cx="0" cy="7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piano_D27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833" r="-20833"/>
          <a:stretch>
            <a:fillRect/>
          </a:stretch>
        </p:blipFill>
        <p:spPr>
          <a:xfrm>
            <a:off x="533400" y="1524000"/>
            <a:ext cx="7772400" cy="41148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5791200"/>
            <a:ext cx="7455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Hamburg Steinway D-274 Piano photo by Karl </a:t>
            </a:r>
            <a:r>
              <a:rPr lang="en-US" dirty="0" err="1" smtClean="0">
                <a:latin typeface="+mn-lt"/>
              </a:rPr>
              <a:t>Kunde</a:t>
            </a:r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6248400"/>
            <a:ext cx="5786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https://commons.wikimedia.org/wiki/File:D274.jpg</a:t>
            </a:r>
            <a:endParaRPr lang="en-US" sz="2000" dirty="0">
              <a:latin typeface="+mn-lt"/>
            </a:endParaRPr>
          </a:p>
        </p:txBody>
      </p:sp>
      <p:pic>
        <p:nvPicPr>
          <p:cNvPr id="9" name="Picture 8" descr="1024px-Piano_Frequencie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57200"/>
            <a:ext cx="4511660" cy="86796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AA9BD-BD65-054D-A875-8CE63F494A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7" descr="musrange.gif"/>
          <p:cNvPicPr>
            <a:picLocks noGrp="1" noChangeAspect="1"/>
          </p:cNvPicPr>
          <p:nvPr>
            <p:ph idx="1"/>
          </p:nvPr>
        </p:nvPicPr>
        <p:blipFill>
          <a:blip r:embed="rId2"/>
          <a:srcRect l="-31642" r="-31642"/>
          <a:stretch>
            <a:fillRect/>
          </a:stretch>
        </p:blipFill>
        <p:spPr>
          <a:xfrm>
            <a:off x="-1295400" y="152400"/>
            <a:ext cx="11082867" cy="5867400"/>
          </a:xfrm>
        </p:spPr>
      </p:pic>
      <p:sp>
        <p:nvSpPr>
          <p:cNvPr id="9" name="TextBox 8"/>
          <p:cNvSpPr txBox="1"/>
          <p:nvPr/>
        </p:nvSpPr>
        <p:spPr>
          <a:xfrm>
            <a:off x="2286000" y="6096000"/>
            <a:ext cx="563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Larry </a:t>
            </a:r>
            <a:r>
              <a:rPr lang="en-US" sz="1800" dirty="0" err="1" smtClean="0">
                <a:latin typeface="+mn-lt"/>
              </a:rPr>
              <a:t>Solomn</a:t>
            </a:r>
            <a:r>
              <a:rPr lang="en-US" sz="1800" dirty="0" smtClean="0">
                <a:latin typeface="+mn-lt"/>
              </a:rPr>
              <a:t>: http://</a:t>
            </a:r>
            <a:r>
              <a:rPr lang="en-US" sz="1800" dirty="0" err="1" smtClean="0">
                <a:latin typeface="+mn-lt"/>
              </a:rPr>
              <a:t>solomonsmusic.net/insrange.htm</a:t>
            </a:r>
            <a:endParaRPr lang="en-US" sz="1800" dirty="0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ESE 150 -- Spring 2018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9014</TotalTime>
  <Words>3189</Words>
  <Application>Microsoft Macintosh PowerPoint</Application>
  <PresentationFormat>On-screen Show (4:3)</PresentationFormat>
  <Paragraphs>718</Paragraphs>
  <Slides>62</Slides>
  <Notes>12</Notes>
  <HiddenSlides>1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ESE 578–</vt:lpstr>
      <vt:lpstr>Equation</vt:lpstr>
      <vt:lpstr>Microsoft Equation</vt:lpstr>
      <vt:lpstr>Slide 1</vt:lpstr>
      <vt:lpstr>Teaser</vt:lpstr>
      <vt:lpstr>Teaser</vt:lpstr>
      <vt:lpstr>Information</vt:lpstr>
      <vt:lpstr>Representation</vt:lpstr>
      <vt:lpstr>Frequency Representation</vt:lpstr>
      <vt:lpstr>Frequency Representation</vt:lpstr>
      <vt:lpstr>Slide 8</vt:lpstr>
      <vt:lpstr>Slide 9</vt:lpstr>
      <vt:lpstr>Frequency Representation</vt:lpstr>
      <vt:lpstr>Lab 2 postlab</vt:lpstr>
      <vt:lpstr>Conclude</vt:lpstr>
      <vt:lpstr>Lecture Topics</vt:lpstr>
      <vt:lpstr>Course Map</vt:lpstr>
      <vt:lpstr>Course Map – Week 5</vt:lpstr>
      <vt:lpstr>What we did in Lab…</vt:lpstr>
      <vt:lpstr>What is the Frequency Domain?</vt:lpstr>
      <vt:lpstr>Musical Representation</vt:lpstr>
      <vt:lpstr>Time-Domain &amp; Frequency-domain</vt:lpstr>
      <vt:lpstr>Frequency-domain</vt:lpstr>
      <vt:lpstr>Frequency-domain</vt:lpstr>
      <vt:lpstr>Frequency-domain</vt:lpstr>
      <vt:lpstr>Frequency-domain</vt:lpstr>
      <vt:lpstr>The Fourier Series</vt:lpstr>
      <vt:lpstr>History…</vt:lpstr>
      <vt:lpstr>Fourier Series in a nutshell</vt:lpstr>
      <vt:lpstr>Fourier Series in a nutshell</vt:lpstr>
      <vt:lpstr>Fourier Series – more formally</vt:lpstr>
      <vt:lpstr>Fourier Series – Why does it work?</vt:lpstr>
      <vt:lpstr>Orthogonal basis</vt:lpstr>
      <vt:lpstr>Fourier Series has Infinite Basis…</vt:lpstr>
      <vt:lpstr>Fourier Series has Infinite Basis…</vt:lpstr>
      <vt:lpstr>Fourier Series – Sawtooth wave</vt:lpstr>
      <vt:lpstr>Fourier Series – Square Wave</vt:lpstr>
      <vt:lpstr>Fourier Series (Review of key points)</vt:lpstr>
      <vt:lpstr>Nyquist</vt:lpstr>
      <vt:lpstr>Interlude</vt:lpstr>
      <vt:lpstr>The Fourier Transform</vt:lpstr>
      <vt:lpstr>What now?</vt:lpstr>
      <vt:lpstr>Preclass 4</vt:lpstr>
      <vt:lpstr>Observe</vt:lpstr>
      <vt:lpstr>Euler’s Formula</vt:lpstr>
      <vt:lpstr>Exponential Fourier Series</vt:lpstr>
      <vt:lpstr>Fourier Series/Transform/DFT</vt:lpstr>
      <vt:lpstr>Visual Demonstration</vt:lpstr>
      <vt:lpstr>Frequency-domain</vt:lpstr>
      <vt:lpstr>Slide 47</vt:lpstr>
      <vt:lpstr>Time Domain to Frequency Domain</vt:lpstr>
      <vt:lpstr>Discrete Fourier Transforms</vt:lpstr>
      <vt:lpstr>Discrete Fourier Transforms</vt:lpstr>
      <vt:lpstr>Discrete Fourier Transforms</vt:lpstr>
      <vt:lpstr>Approximating the Sampled Signal</vt:lpstr>
      <vt:lpstr>Usually Computed, Not “Solved”</vt:lpstr>
      <vt:lpstr>Yet Another Sampled  (Real) Signal</vt:lpstr>
      <vt:lpstr>Some Signals Dislike Some Harmonics</vt:lpstr>
      <vt:lpstr>Saving resources</vt:lpstr>
      <vt:lpstr>A Window Operation</vt:lpstr>
      <vt:lpstr>Reconstruction</vt:lpstr>
      <vt:lpstr>Big Ideas</vt:lpstr>
      <vt:lpstr>This Week In Lab</vt:lpstr>
      <vt:lpstr>Learn More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Andre DeHon</cp:lastModifiedBy>
  <cp:revision>447</cp:revision>
  <cp:lastPrinted>2018-02-07T15:39:22Z</cp:lastPrinted>
  <dcterms:created xsi:type="dcterms:W3CDTF">2018-02-03T15:17:56Z</dcterms:created>
  <dcterms:modified xsi:type="dcterms:W3CDTF">2018-02-07T15:39:28Z</dcterms:modified>
</cp:coreProperties>
</file>