
<file path=[Content_Types].xml><?xml version="1.0" encoding="utf-8"?>
<Types xmlns="http://schemas.openxmlformats.org/package/2006/content-types">
  <Override PartName="/ppt/slideLayouts/slideLayout26.xml" ContentType="application/vnd.openxmlformats-officedocument.presentationml.slideLayout+xml"/>
  <Default Extension="gif" ContentType="image/gif"/>
  <Override PartName="/ppt/slides/slide14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307" r:id="rId2"/>
    <p:sldId id="405" r:id="rId3"/>
    <p:sldId id="406" r:id="rId4"/>
    <p:sldId id="308" r:id="rId5"/>
    <p:sldId id="309" r:id="rId6"/>
    <p:sldId id="311" r:id="rId7"/>
    <p:sldId id="313" r:id="rId8"/>
    <p:sldId id="318" r:id="rId9"/>
    <p:sldId id="368" r:id="rId10"/>
    <p:sldId id="369" r:id="rId11"/>
    <p:sldId id="370" r:id="rId12"/>
    <p:sldId id="371" r:id="rId13"/>
    <p:sldId id="372" r:id="rId14"/>
    <p:sldId id="407" r:id="rId15"/>
    <p:sldId id="408" r:id="rId16"/>
    <p:sldId id="373" r:id="rId17"/>
    <p:sldId id="374" r:id="rId18"/>
    <p:sldId id="401" r:id="rId19"/>
    <p:sldId id="378" r:id="rId20"/>
    <p:sldId id="375" r:id="rId21"/>
    <p:sldId id="402" r:id="rId22"/>
    <p:sldId id="380" r:id="rId23"/>
    <p:sldId id="409" r:id="rId24"/>
    <p:sldId id="381" r:id="rId25"/>
    <p:sldId id="383" r:id="rId26"/>
    <p:sldId id="382" r:id="rId27"/>
    <p:sldId id="393" r:id="rId28"/>
    <p:sldId id="384" r:id="rId29"/>
    <p:sldId id="403" r:id="rId30"/>
    <p:sldId id="386" r:id="rId31"/>
    <p:sldId id="387" r:id="rId32"/>
    <p:sldId id="388" r:id="rId33"/>
    <p:sldId id="394" r:id="rId34"/>
    <p:sldId id="391" r:id="rId35"/>
    <p:sldId id="392" r:id="rId36"/>
    <p:sldId id="390" r:id="rId37"/>
    <p:sldId id="389" r:id="rId38"/>
    <p:sldId id="395" r:id="rId39"/>
    <p:sldId id="396" r:id="rId40"/>
    <p:sldId id="397" r:id="rId41"/>
    <p:sldId id="404" r:id="rId42"/>
    <p:sldId id="398" r:id="rId43"/>
    <p:sldId id="399" r:id="rId44"/>
    <p:sldId id="400" r:id="rId45"/>
    <p:sldId id="410" r:id="rId46"/>
    <p:sldId id="413" r:id="rId47"/>
    <p:sldId id="411" r:id="rId48"/>
    <p:sldId id="412" r:id="rId49"/>
    <p:sldId id="31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333300"/>
    <a:srgbClr val="6633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6959" autoAdjust="0"/>
  </p:normalViewPr>
  <p:slideViewPr>
    <p:cSldViewPr snapToGrid="0">
      <p:cViewPr varScale="1">
        <p:scale>
          <a:sx n="94" d="100"/>
          <a:sy n="94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2/11/18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lleus" TargetMode="External"/><Relationship Id="rId4" Type="http://schemas.openxmlformats.org/officeDocument/2006/relationships/hyperlink" Target="http://en.wikipedia.org/wiki/Incus" TargetMode="External"/><Relationship Id="rId5" Type="http://schemas.openxmlformats.org/officeDocument/2006/relationships/hyperlink" Target="http://en.wikipedia.org/wiki/Stape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also calculate actual value of sound pressure.  dB</a:t>
            </a:r>
            <a:r>
              <a:rPr lang="en-US" baseline="0" dirty="0" smtClean="0"/>
              <a:t> in this context is an absolute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5128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also calculate actual value of sound pressure.  dB</a:t>
            </a:r>
            <a:r>
              <a:rPr lang="en-US" baseline="0" dirty="0" smtClean="0"/>
              <a:t> in this context is an absolute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5128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black contours represent how wide masking pattern is, given intensity of masking signal</a:t>
            </a:r>
          </a:p>
          <a:p>
            <a:r>
              <a:rPr lang="en-US" baseline="0" dirty="0" smtClean="0"/>
              <a:t>More intense masker is, wider its masking </a:t>
            </a:r>
            <a:r>
              <a:rPr lang="en-US" baseline="0" dirty="0" smtClean="0"/>
              <a:t>pattern</a:t>
            </a:r>
          </a:p>
          <a:p>
            <a:r>
              <a:rPr lang="en-US" baseline="0" dirty="0" smtClean="0"/>
              <a:t>See “Similar Frequencies” on https://</a:t>
            </a:r>
            <a:r>
              <a:rPr lang="en-US" baseline="0" dirty="0" err="1" smtClean="0"/>
              <a:t>en.wikipedia.org/wiki/Auditory_masking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6477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audacity for these demos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558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6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Ossicles</a:t>
            </a:r>
            <a:r>
              <a:rPr lang="en-US" baseline="0" dirty="0" smtClean="0"/>
              <a:t> – group of 3 bones: </a:t>
            </a:r>
            <a:r>
              <a:rPr lang="en-US" dirty="0" smtClean="0">
                <a:hlinkClick r:id="rId3" tooltip="Malleus"/>
              </a:rPr>
              <a:t>malleus</a:t>
            </a:r>
            <a:r>
              <a:rPr lang="en-US" baseline="0" dirty="0" smtClean="0"/>
              <a:t> (hammer)</a:t>
            </a:r>
            <a:r>
              <a:rPr lang="en-US" dirty="0" smtClean="0"/>
              <a:t> the </a:t>
            </a:r>
            <a:r>
              <a:rPr lang="en-US" dirty="0" smtClean="0">
                <a:hlinkClick r:id="rId4" tooltip="Incus"/>
              </a:rPr>
              <a:t>incus</a:t>
            </a:r>
            <a:r>
              <a:rPr lang="en-US" dirty="0" smtClean="0"/>
              <a:t> (anvil), and the </a:t>
            </a:r>
            <a:r>
              <a:rPr lang="en-US" dirty="0" smtClean="0">
                <a:hlinkClick r:id="rId5" tooltip="Stapes"/>
              </a:rPr>
              <a:t>stapes</a:t>
            </a:r>
            <a:r>
              <a:rPr lang="en-US" dirty="0" smtClean="0"/>
              <a:t> (stirrup) of the middle ear.  Smallest bones in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7210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Snail shell is </a:t>
            </a:r>
            <a:r>
              <a:rPr lang="en-US" dirty="0" err="1" smtClean="0"/>
              <a:t>latin</a:t>
            </a:r>
            <a:r>
              <a:rPr lang="en-US" smtClean="0"/>
              <a:t> translation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233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Snail shell is </a:t>
            </a:r>
            <a:r>
              <a:rPr lang="en-US" dirty="0" err="1" smtClean="0"/>
              <a:t>latin</a:t>
            </a:r>
            <a:r>
              <a:rPr lang="en-US" smtClean="0"/>
              <a:t> translation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2338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Used audacity</a:t>
            </a:r>
            <a:r>
              <a:rPr lang="en-US" baseline="0" dirty="0" smtClean="0"/>
              <a:t> (free download) for class demo: generate a chirp from 20 Hz to 20kHz for 20 seconds</a:t>
            </a:r>
          </a:p>
          <a:p>
            <a:r>
              <a:rPr lang="en-US" dirty="0" smtClean="0"/>
              <a:t>2) Put 400 Hz on left channel put 1000 Hz on right channel</a:t>
            </a:r>
          </a:p>
          <a:p>
            <a:r>
              <a:rPr lang="en-US" dirty="0" smtClean="0"/>
              <a:t>3) Generate a 1500 Hz tone, then</a:t>
            </a:r>
            <a:r>
              <a:rPr lang="en-US" baseline="0" dirty="0" smtClean="0"/>
              <a:t> a 1502 Hz tone…play separately…can’t hear difference</a:t>
            </a:r>
          </a:p>
          <a:p>
            <a:r>
              <a:rPr lang="en-US" baseline="0" dirty="0" smtClean="0"/>
              <a:t>    ---but, play them at the same time and we can ‘perceive’ beats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7622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length of </a:t>
            </a:r>
            <a:r>
              <a:rPr lang="en-US" dirty="0" err="1" smtClean="0"/>
              <a:t>choclea</a:t>
            </a:r>
            <a:r>
              <a:rPr lang="en-US" dirty="0" smtClean="0"/>
              <a:t>:</a:t>
            </a:r>
            <a:r>
              <a:rPr lang="en-US" baseline="0" dirty="0" smtClean="0"/>
              <a:t> 31.5mm long!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2170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415C-2120-44EA-B4D5-CF87D5787A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906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57-0957-47CC-A9CC-809F2EC380BE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50B-F33A-4B73-8777-E024CDA5DE5D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9539-19DC-4B30-B68D-C9110802E52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92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01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880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715E-755C-488E-A7F0-4DC0E3A54954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805E-1D09-481B-989B-DDCEB6817352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37E-C098-4C72-A5D9-081BF6BEAE62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9E6-083C-427E-BFC5-BAC7B8B12156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F2D5-EC41-4D26-B054-0AE76096061B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4174-8509-4CC6-B426-0967D399E45D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8D-4375-401E-BA4B-1AF87E096186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023-D04D-4867-BB4D-A390E03C071C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5A6B6-EAA9-41B8-90C2-42E5107B6818}" type="datetime1">
              <a:rPr lang="en-US" smtClean="0"/>
              <a:pPr/>
              <a:t>2/11/18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 smtClean="0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hyperlink" Target="http://upload.wikimedia.org/wikipedia/commons/a/a6/Cochlea.svg" TargetMode="External"/><Relationship Id="rId5" Type="http://schemas.openxmlformats.org/officeDocument/2006/relationships/image" Target="../media/image22.png"/><Relationship Id="rId6" Type="http://schemas.openxmlformats.org/officeDocument/2006/relationships/hyperlink" Target="http://www.youtube.com/watch?v=zeg4qTnYOpw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1/18/Band-pass_filter.sv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1/Beat.png" TargetMode="External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gr.es/~atv/web_ci_SIM/en/seccion_4_en.htm" TargetMode="External"/><Relationship Id="rId3" Type="http://schemas.openxmlformats.org/officeDocument/2006/relationships/hyperlink" Target="http://www.dspguide.com/ch22/1.htm" TargetMode="Externa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png"/><Relationship Id="rId13" Type="http://schemas.openxmlformats.org/officeDocument/2006/relationships/image" Target="../media/image17.gif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Relationship Id="rId9" Type="http://schemas.openxmlformats.org/officeDocument/2006/relationships/image" Target="../media/image17.gif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660417" y="6011150"/>
            <a:ext cx="4483583" cy="531812"/>
          </a:xfrm>
        </p:spPr>
        <p:txBody>
          <a:bodyPr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Based on slides ©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2009--2018 DeHon,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Koditschek</a:t>
            </a:r>
            <a:endParaRPr lang="en-US" sz="1400" b="1" dirty="0" smtClean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Additional Material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©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2014 Farmer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/>
              <a:t>ESE 150 – </a:t>
            </a:r>
            <a:br>
              <a:rPr lang="en-US" sz="3200" b="1" dirty="0" smtClean="0"/>
            </a:br>
            <a:r>
              <a:rPr lang="en-US" sz="3200" b="1" dirty="0" smtClean="0"/>
              <a:t>Digital Audio Basics</a:t>
            </a:r>
            <a:endParaRPr lang="en-US" sz="32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smtClean="0"/>
              <a:t>Lecture #5 – </a:t>
            </a:r>
            <a:r>
              <a:rPr lang="en-US" sz="2000" dirty="0" smtClean="0"/>
              <a:t>Psychoacoustics</a:t>
            </a:r>
            <a:endParaRPr lang="en-US" sz="2000" dirty="0"/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1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Psychoacoustics &amp; Digital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968154" cy="4846638"/>
          </a:xfrm>
        </p:spPr>
        <p:txBody>
          <a:bodyPr/>
          <a:lstStyle/>
          <a:p>
            <a:r>
              <a:rPr lang="en-US" dirty="0" smtClean="0"/>
              <a:t>How does psychoacoustics relate to MP3?</a:t>
            </a:r>
          </a:p>
          <a:p>
            <a:pPr lvl="1"/>
            <a:r>
              <a:rPr lang="en-US" dirty="0" smtClean="0"/>
              <a:t>Think…compression</a:t>
            </a:r>
          </a:p>
          <a:p>
            <a:pPr lvl="1"/>
            <a:r>
              <a:rPr lang="en-US" dirty="0" smtClean="0"/>
              <a:t>…or at least, storing less data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“consumer” </a:t>
            </a:r>
            <a:r>
              <a:rPr lang="en-US" dirty="0" smtClean="0"/>
              <a:t>of an MP3 is the human ear…</a:t>
            </a:r>
          </a:p>
          <a:p>
            <a:pPr lvl="1"/>
            <a:r>
              <a:rPr lang="en-US" dirty="0" smtClean="0"/>
              <a:t>Knowing more about brain’s interpretation of sound…</a:t>
            </a:r>
          </a:p>
          <a:p>
            <a:pPr lvl="1"/>
            <a:r>
              <a:rPr lang="en-US" dirty="0" smtClean="0"/>
              <a:t>…helps us remove things human’s can’t hear anyway</a:t>
            </a:r>
          </a:p>
          <a:p>
            <a:r>
              <a:rPr lang="en-US" dirty="0" smtClean="0"/>
              <a:t>We’ve used some of this in our system already:</a:t>
            </a:r>
          </a:p>
          <a:p>
            <a:pPr lvl="1"/>
            <a:r>
              <a:rPr lang="en-US" dirty="0" smtClean="0"/>
              <a:t>Limit of human perception of sound: 20 Hz to 20,000 Hz</a:t>
            </a:r>
          </a:p>
          <a:p>
            <a:pPr lvl="2"/>
            <a:r>
              <a:rPr lang="en-US" dirty="0" smtClean="0"/>
              <a:t>We put an anti-aliasing filter limiting incoming audio</a:t>
            </a:r>
          </a:p>
          <a:p>
            <a:pPr lvl="1"/>
            <a:r>
              <a:rPr lang="en-US" dirty="0" smtClean="0"/>
              <a:t>Fixes our sampling rate, less data to store as a result!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70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study of Psychoacoustics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Structure of Human Ear / encoding signals to brain</a:t>
            </a:r>
          </a:p>
          <a:p>
            <a:r>
              <a:rPr lang="en-US" sz="2400" dirty="0" smtClean="0"/>
              <a:t>Human Hearing Limits</a:t>
            </a:r>
          </a:p>
          <a:p>
            <a:r>
              <a:rPr lang="en-US" sz="2400" dirty="0" smtClean="0"/>
              <a:t>Critical Bands</a:t>
            </a:r>
          </a:p>
          <a:p>
            <a:r>
              <a:rPr lang="en-US" sz="2400" dirty="0" smtClean="0"/>
              <a:t>Frequency Bins</a:t>
            </a:r>
          </a:p>
          <a:p>
            <a:r>
              <a:rPr lang="en-US" sz="2400" dirty="0" smtClean="0"/>
              <a:t>Masking (Spatial vs. Temporal)</a:t>
            </a:r>
            <a:endParaRPr lang="en-US" sz="2400" dirty="0"/>
          </a:p>
          <a:p>
            <a:r>
              <a:rPr lang="en-US" sz="2400" dirty="0" smtClean="0"/>
              <a:t>Applied </a:t>
            </a:r>
            <a:r>
              <a:rPr lang="en-US" sz="2400" dirty="0" smtClean="0"/>
              <a:t>Psychoacoustics (mostly </a:t>
            </a:r>
            <a:r>
              <a:rPr lang="en-US" sz="2400" dirty="0" smtClean="0"/>
              <a:t>next lecture)</a:t>
            </a:r>
            <a:endParaRPr lang="en-US" sz="2400" dirty="0" smtClean="0"/>
          </a:p>
          <a:p>
            <a:pPr lvl="1"/>
            <a:r>
              <a:rPr lang="en-US" sz="2000" dirty="0" smtClean="0"/>
              <a:t>Using all of the above to build...the “</a:t>
            </a:r>
            <a:r>
              <a:rPr lang="en-US" sz="2000" dirty="0" err="1" smtClean="0"/>
              <a:t>Psychoacoustical</a:t>
            </a:r>
            <a:r>
              <a:rPr lang="en-US" sz="2000" dirty="0" smtClean="0"/>
              <a:t> Model”</a:t>
            </a:r>
          </a:p>
          <a:p>
            <a:pPr lvl="1"/>
            <a:r>
              <a:rPr lang="en-US" sz="2000" dirty="0" smtClean="0"/>
              <a:t>Perceptual Coding in MP3 (using the model to compress MP3s)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19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ages from MunkongJuang-IEEESP'08-AuditoryPerceptionCognition-6-Ear"/>
          <p:cNvPicPr>
            <a:picLocks noChangeAspect="1" noChangeArrowheads="1"/>
          </p:cNvPicPr>
          <p:nvPr/>
        </p:nvPicPr>
        <p:blipFill>
          <a:blip r:embed="rId3" cstate="print"/>
          <a:srcRect l="33327" t="25757" r="8842" b="40909"/>
          <a:stretch>
            <a:fillRect/>
          </a:stretch>
        </p:blipFill>
        <p:spPr bwMode="auto">
          <a:xfrm>
            <a:off x="0" y="1275640"/>
            <a:ext cx="5445369" cy="40602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Physical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796" y="1327892"/>
            <a:ext cx="3943643" cy="47830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Outer Ear</a:t>
            </a:r>
          </a:p>
          <a:p>
            <a:pPr lvl="1"/>
            <a:r>
              <a:rPr lang="en-US" sz="1600" dirty="0" smtClean="0"/>
              <a:t>Guides sound waves into ‘auditory canal’</a:t>
            </a:r>
          </a:p>
          <a:p>
            <a:r>
              <a:rPr lang="en-US" sz="2000" dirty="0" smtClean="0"/>
              <a:t>Middle Ear</a:t>
            </a:r>
          </a:p>
          <a:p>
            <a:pPr lvl="1"/>
            <a:r>
              <a:rPr lang="en-US" sz="1600" dirty="0" smtClean="0"/>
              <a:t>Ear Drum – transmits sound from air to 3 bones in inner ear: </a:t>
            </a:r>
            <a:r>
              <a:rPr lang="en-US" sz="1600" dirty="0" err="1" smtClean="0"/>
              <a:t>ossicles</a:t>
            </a:r>
            <a:r>
              <a:rPr lang="en-US" sz="1600" dirty="0" smtClean="0"/>
              <a:t> (</a:t>
            </a:r>
            <a:r>
              <a:rPr lang="en-US" sz="1600" i="1" dirty="0" smtClean="0"/>
              <a:t>hammer, anvil, stirrup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Inner Ear</a:t>
            </a:r>
          </a:p>
          <a:p>
            <a:pPr lvl="1"/>
            <a:r>
              <a:rPr lang="en-US" sz="1600" dirty="0" err="1" smtClean="0"/>
              <a:t>Ossicles</a:t>
            </a:r>
            <a:r>
              <a:rPr lang="en-US" sz="1600" dirty="0" smtClean="0"/>
              <a:t> – transmit sound from air to fluid-filled “</a:t>
            </a:r>
            <a:r>
              <a:rPr lang="en-US" sz="1600" dirty="0" err="1" smtClean="0"/>
              <a:t>chochlea</a:t>
            </a:r>
            <a:r>
              <a:rPr lang="en-US" sz="1600" dirty="0" smtClean="0"/>
              <a:t>”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http://upload.wikimedia.org/wikipedia/commons/c/c0/Slide1gh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644" t="8151" r="9961" b="3434"/>
          <a:stretch/>
        </p:blipFill>
        <p:spPr bwMode="auto">
          <a:xfrm>
            <a:off x="5628251" y="4356395"/>
            <a:ext cx="3302417" cy="23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4766" y="5577839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Converts vibrations in air (sound) into </a:t>
            </a:r>
          </a:p>
          <a:p>
            <a:r>
              <a:rPr lang="en-US" i="1" dirty="0" smtClean="0"/>
              <a:t>mechanical motion in the middle-ear!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57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Physical Ear – “Cochlea”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9" descr="Pages from MunkongJuang-IEEESP'08-AuditoryPerceptionCognition-6-Ear"/>
          <p:cNvPicPr>
            <a:picLocks noChangeAspect="1" noChangeArrowheads="1"/>
          </p:cNvPicPr>
          <p:nvPr/>
        </p:nvPicPr>
        <p:blipFill>
          <a:blip r:embed="rId3" cstate="print"/>
          <a:srcRect l="33327" t="59848" r="8842" b="6061"/>
          <a:stretch>
            <a:fillRect/>
          </a:stretch>
        </p:blipFill>
        <p:spPr bwMode="auto">
          <a:xfrm>
            <a:off x="-91438" y="1304109"/>
            <a:ext cx="5499462" cy="419387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91796" y="1327892"/>
            <a:ext cx="3943643" cy="47830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Cochlea – “snail shell”</a:t>
            </a:r>
          </a:p>
          <a:p>
            <a:pPr lvl="1"/>
            <a:r>
              <a:rPr lang="en-US" sz="1600" dirty="0" smtClean="0"/>
              <a:t>Fluid-filled “labyrinth”</a:t>
            </a:r>
          </a:p>
          <a:p>
            <a:pPr lvl="1"/>
            <a:r>
              <a:rPr lang="en-US" sz="1600" dirty="0" smtClean="0"/>
              <a:t>Located in: “inner-ear”</a:t>
            </a:r>
          </a:p>
          <a:p>
            <a:pPr lvl="1"/>
            <a:r>
              <a:rPr lang="en-US" sz="1600" dirty="0" smtClean="0"/>
              <a:t>Spiral Shaped (snail shell)</a:t>
            </a:r>
          </a:p>
          <a:p>
            <a:pPr lvl="1"/>
            <a:r>
              <a:rPr lang="en-US" sz="1600" i="1" u="sng" dirty="0" smtClean="0"/>
              <a:t>Hair</a:t>
            </a:r>
            <a:r>
              <a:rPr lang="en-US" sz="1600" dirty="0" smtClean="0"/>
              <a:t> inside cochlea ‘resonates’ according to incoming vibrations in the liquid</a:t>
            </a:r>
          </a:p>
          <a:p>
            <a:pPr lvl="2"/>
            <a:r>
              <a:rPr lang="en-US" sz="1200" dirty="0" err="1" smtClean="0"/>
              <a:t>Stereovilli</a:t>
            </a:r>
            <a:r>
              <a:rPr lang="en-US" sz="1200" dirty="0" smtClean="0"/>
              <a:t> (name of hair)</a:t>
            </a:r>
          </a:p>
          <a:p>
            <a:pPr lvl="1"/>
            <a:r>
              <a:rPr lang="en-US" sz="1600" i="1" u="sng" dirty="0" smtClean="0"/>
              <a:t>Hairs</a:t>
            </a:r>
            <a:r>
              <a:rPr lang="en-US" sz="1600" dirty="0" smtClean="0"/>
              <a:t> convert vibration into nerve impulses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pic>
        <p:nvPicPr>
          <p:cNvPr id="3074" name="Picture 2" descr="File:Cochlea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8442" y="4187436"/>
            <a:ext cx="3815558" cy="21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85" y="5511045"/>
            <a:ext cx="6549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Picture above – uncoiled cochlea…</a:t>
            </a:r>
          </a:p>
          <a:p>
            <a:r>
              <a:rPr lang="en-US" dirty="0" smtClean="0"/>
              <a:t>  -- different </a:t>
            </a:r>
            <a:r>
              <a:rPr lang="en-US" dirty="0" err="1" smtClean="0"/>
              <a:t>stereovilli</a:t>
            </a:r>
            <a:r>
              <a:rPr lang="en-US" dirty="0" smtClean="0"/>
              <a:t> (Hairs) resonate at different frequencies</a:t>
            </a:r>
          </a:p>
          <a:p>
            <a:r>
              <a:rPr lang="en-US" dirty="0" smtClean="0"/>
              <a:t>  -- our ear performs Fourier Transform!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3507" y="6488668"/>
            <a:ext cx="6662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www.youtube.com/watch?v=zeg4qTnYOpw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81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Cochlea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</a:t>
            </a:r>
            <a:r>
              <a:rPr lang="en-US" dirty="0" err="1" smtClean="0"/>
              <a:t>dyenMluFaUw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Physical Ear –</a:t>
            </a:r>
            <a:r>
              <a:rPr lang="en-US" dirty="0" smtClean="0"/>
              <a:t> Take-away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9" descr="Pages from MunkongJuang-IEEESP'08-AuditoryPerceptionCognition-6-Ear"/>
          <p:cNvPicPr>
            <a:picLocks noChangeAspect="1" noChangeArrowheads="1"/>
          </p:cNvPicPr>
          <p:nvPr/>
        </p:nvPicPr>
        <p:blipFill>
          <a:blip r:embed="rId3" cstate="print"/>
          <a:srcRect l="33327" t="59848" r="8842" b="6061"/>
          <a:stretch>
            <a:fillRect/>
          </a:stretch>
        </p:blipFill>
        <p:spPr bwMode="auto">
          <a:xfrm>
            <a:off x="-91438" y="1304109"/>
            <a:ext cx="5499462" cy="4193873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91796" y="1327892"/>
            <a:ext cx="3943643" cy="47830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Cochlea</a:t>
            </a:r>
          </a:p>
          <a:p>
            <a:pPr lvl="1"/>
            <a:r>
              <a:rPr lang="en-US" sz="1800" dirty="0" smtClean="0"/>
              <a:t>directly senses frequencies</a:t>
            </a:r>
          </a:p>
          <a:p>
            <a:pPr lvl="1"/>
            <a:r>
              <a:rPr lang="en-US" sz="1800" dirty="0" smtClean="0"/>
              <a:t>Captures </a:t>
            </a:r>
            <a:r>
              <a:rPr lang="en-US" sz="1800" dirty="0" smtClean="0"/>
              <a:t>Fourier domain</a:t>
            </a:r>
          </a:p>
          <a:p>
            <a:pPr lvl="1"/>
            <a:r>
              <a:rPr lang="en-US" sz="1800" dirty="0" smtClean="0"/>
              <a:t>…not time domain</a:t>
            </a:r>
          </a:p>
          <a:p>
            <a:endParaRPr lang="en-US" sz="2200" dirty="0" smtClean="0"/>
          </a:p>
          <a:p>
            <a:r>
              <a:rPr lang="en-US" sz="2200" dirty="0" smtClean="0"/>
              <a:t>Frequency sensitive locations </a:t>
            </a:r>
          </a:p>
          <a:p>
            <a:pPr lvl="1"/>
            <a:r>
              <a:rPr lang="en-US" sz="1800" dirty="0" smtClean="0"/>
              <a:t>activated by sound waves</a:t>
            </a:r>
          </a:p>
          <a:p>
            <a:r>
              <a:rPr lang="en-US" sz="2200" dirty="0" smtClean="0"/>
              <a:t>Neurons sense activation</a:t>
            </a:r>
          </a:p>
          <a:p>
            <a:pPr lvl="1"/>
            <a:endParaRPr lang="en-US" sz="1800" dirty="0" smtClean="0"/>
          </a:p>
          <a:p>
            <a:pPr lvl="1"/>
            <a:endParaRPr lang="en-US" sz="500" dirty="0" smtClean="0"/>
          </a:p>
          <a:p>
            <a:pPr lvl="1"/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485" y="5511045"/>
            <a:ext cx="6549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Picture above – uncoiled cochlea…</a:t>
            </a:r>
          </a:p>
          <a:p>
            <a:r>
              <a:rPr lang="en-US" dirty="0" smtClean="0"/>
              <a:t>  -- different </a:t>
            </a:r>
            <a:r>
              <a:rPr lang="en-US" dirty="0" err="1" smtClean="0"/>
              <a:t>stereovilli</a:t>
            </a:r>
            <a:r>
              <a:rPr lang="en-US" dirty="0" smtClean="0"/>
              <a:t> (Hairs) resonate at different frequencies</a:t>
            </a:r>
          </a:p>
          <a:p>
            <a:r>
              <a:rPr lang="en-US" dirty="0" smtClean="0"/>
              <a:t>  -- our ear performs Fourier Transform!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81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Ear to Engineering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With knowledge of structure/function of ear:</a:t>
            </a:r>
          </a:p>
          <a:p>
            <a:pPr lvl="1"/>
            <a:r>
              <a:rPr lang="en-US" sz="2000" dirty="0" smtClean="0"/>
              <a:t>We can model cochlea’s behavior as </a:t>
            </a:r>
            <a:r>
              <a:rPr lang="en-US" sz="2000" u="sng" dirty="0" smtClean="0"/>
              <a:t>bank of filters</a:t>
            </a:r>
            <a:r>
              <a:rPr lang="en-US" sz="2000" dirty="0" smtClean="0"/>
              <a:t> / </a:t>
            </a:r>
            <a:r>
              <a:rPr lang="en-US" sz="2000" dirty="0" err="1" smtClean="0"/>
              <a:t>bandpass</a:t>
            </a:r>
            <a:r>
              <a:rPr lang="en-US" sz="2000" dirty="0" smtClean="0"/>
              <a:t> filters</a:t>
            </a:r>
          </a:p>
          <a:p>
            <a:pPr lvl="2"/>
            <a:r>
              <a:rPr lang="en-US" sz="1600" dirty="0" smtClean="0"/>
              <a:t>Cochlea breaks down auditory input into frequency ranges</a:t>
            </a:r>
          </a:p>
          <a:p>
            <a:pPr lvl="2"/>
            <a:r>
              <a:rPr lang="en-US" sz="1600" dirty="0" smtClean="0"/>
              <a:t>Sends different frequencies down different nerve pathways!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http://www.ugr.es/~atv/web_ci_SIM/Figuras/bloques_ic_en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AFDCA"/>
              </a:clrFrom>
              <a:clrTo>
                <a:srgbClr val="FAFD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655" r="27888" b="6311"/>
          <a:stretch/>
        </p:blipFill>
        <p:spPr bwMode="auto">
          <a:xfrm>
            <a:off x="1681983" y="3054997"/>
            <a:ext cx="4522875" cy="343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6531429" y="3265714"/>
            <a:ext cx="339634" cy="3095897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37405" y="3683716"/>
            <a:ext cx="25699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Each Frequency</a:t>
            </a:r>
          </a:p>
          <a:p>
            <a:pPr algn="ctr"/>
            <a:r>
              <a:rPr lang="en-US" dirty="0" smtClean="0"/>
              <a:t>encoded independently</a:t>
            </a:r>
          </a:p>
          <a:p>
            <a:pPr algn="ctr"/>
            <a:r>
              <a:rPr lang="en-US" dirty="0" smtClean="0"/>
              <a:t>on the auditory nerve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Brain ultimately </a:t>
            </a:r>
          </a:p>
          <a:p>
            <a:pPr algn="ctr"/>
            <a:r>
              <a:rPr lang="en-US" dirty="0" smtClean="0"/>
              <a:t>“interprets” these </a:t>
            </a:r>
          </a:p>
          <a:p>
            <a:pPr algn="ctr"/>
            <a:r>
              <a:rPr lang="en-US" dirty="0" smtClean="0"/>
              <a:t>Encoded signals </a:t>
            </a:r>
          </a:p>
          <a:p>
            <a:pPr algn="ctr"/>
            <a:r>
              <a:rPr lang="en-US" dirty="0" smtClean="0"/>
              <a:t>as sound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77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Physical Ear </a:t>
            </a:r>
            <a:r>
              <a:rPr lang="en-US" dirty="0" smtClean="0"/>
              <a:t>– Limits of Human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Critical </a:t>
            </a:r>
            <a:r>
              <a:rPr lang="en-US" dirty="0" smtClean="0"/>
              <a:t>Frequency Bands</a:t>
            </a:r>
            <a:endParaRPr lang="en-US" dirty="0"/>
          </a:p>
          <a:p>
            <a:pPr lvl="1"/>
            <a:r>
              <a:rPr lang="en-US" dirty="0"/>
              <a:t>Refers to ‘frequency bandwidth’ of each filter in </a:t>
            </a:r>
            <a:r>
              <a:rPr lang="en-US" dirty="0" smtClean="0"/>
              <a:t>the ear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742950" lvl="2" indent="-342900">
              <a:buFont typeface="Wingdings 2"/>
              <a:buChar char=""/>
            </a:pPr>
            <a:r>
              <a:rPr lang="en-US" sz="2400" dirty="0" smtClean="0"/>
              <a:t>A ‘sharply tuned’ filter has good frequency resolution</a:t>
            </a:r>
          </a:p>
          <a:p>
            <a:pPr marL="1200150" lvl="3" indent="-342900">
              <a:buFont typeface="Wingdings 2"/>
              <a:buChar char=""/>
            </a:pPr>
            <a:r>
              <a:rPr lang="en-US" sz="2400" dirty="0" smtClean="0"/>
              <a:t>Allows frequencies in band pass well, but not others</a:t>
            </a:r>
          </a:p>
          <a:p>
            <a:pPr marL="1200150" lvl="3" indent="-342900">
              <a:buFont typeface="Wingdings 2"/>
              <a:buChar char=""/>
            </a:pPr>
            <a:r>
              <a:rPr lang="en-US" sz="2400" dirty="0" smtClean="0"/>
              <a:t>Brain can then ‘resolve’ different frequencies</a:t>
            </a:r>
            <a:endParaRPr lang="en-US" sz="2400" dirty="0"/>
          </a:p>
          <a:p>
            <a:endParaRPr lang="en-US" dirty="0" smtClean="0"/>
          </a:p>
          <a:p>
            <a:endParaRPr lang="en-US" sz="2000" i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2" descr="File:Band-pass filter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2385" y="2467553"/>
            <a:ext cx="4808311" cy="26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1046" y="2474810"/>
            <a:ext cx="2286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6656" y="2470855"/>
            <a:ext cx="2286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79890"/>
            <a:ext cx="2286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206" y="2479890"/>
            <a:ext cx="2286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87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2" name="Picture 4" descr="Zwicker-JASA'61-SubdivisionAudibleCriticalBands"/>
          <p:cNvPicPr>
            <a:picLocks noChangeAspect="1" noChangeArrowheads="1"/>
          </p:cNvPicPr>
          <p:nvPr/>
        </p:nvPicPr>
        <p:blipFill rotWithShape="1">
          <a:blip r:embed="rId2" cstate="print"/>
          <a:srcRect l="50000" t="20511" b="54741"/>
          <a:stretch/>
        </p:blipFill>
        <p:spPr bwMode="auto">
          <a:xfrm>
            <a:off x="0" y="2689493"/>
            <a:ext cx="5281748" cy="3785006"/>
          </a:xfrm>
          <a:prstGeom prst="rect">
            <a:avLst/>
          </a:prstGeom>
          <a:noFill/>
        </p:spPr>
      </p:pic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Frequency </a:t>
            </a:r>
            <a:r>
              <a:rPr lang="en-US" dirty="0" smtClean="0"/>
              <a:t>Bands – How many?</a:t>
            </a:r>
            <a:endParaRPr lang="en-US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“Bark” scale – </a:t>
            </a:r>
          </a:p>
          <a:p>
            <a:pPr lvl="1"/>
            <a:r>
              <a:rPr lang="en-US" sz="2000" dirty="0" smtClean="0"/>
              <a:t>Maps frequency intervals into their respective critical band number</a:t>
            </a:r>
          </a:p>
          <a:p>
            <a:pPr lvl="1"/>
            <a:r>
              <a:rPr lang="en-US" sz="2000" dirty="0" smtClean="0"/>
              <a:t>24 frequency bins (or “barks”), get wider as frequency increases!</a:t>
            </a:r>
            <a:endParaRPr lang="en-US" sz="2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4CE-CBB6-45DA-B418-23156085077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b="12247"/>
          <a:stretch/>
        </p:blipFill>
        <p:spPr bwMode="auto">
          <a:xfrm>
            <a:off x="5447209" y="3265584"/>
            <a:ext cx="3696789" cy="320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80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now…some tests…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544594" cy="48466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well can you hear? (range)</a:t>
            </a:r>
          </a:p>
          <a:p>
            <a:pPr lvl="1"/>
            <a:r>
              <a:rPr lang="en-US" sz="2000" dirty="0" smtClean="0"/>
              <a:t>20 Hz to 20kHz, raise hand when you cut-off</a:t>
            </a:r>
          </a:p>
          <a:p>
            <a:r>
              <a:rPr lang="en-US" sz="2400" dirty="0" smtClean="0"/>
              <a:t>Can you hear two frequencies at once? (selectivity)</a:t>
            </a:r>
          </a:p>
          <a:p>
            <a:pPr lvl="1"/>
            <a:r>
              <a:rPr lang="en-US" sz="2000" dirty="0" smtClean="0"/>
              <a:t>Let’s try: 400 Hz and 1000 Hz</a:t>
            </a:r>
          </a:p>
          <a:p>
            <a:r>
              <a:rPr lang="en-US" sz="2400" dirty="0" smtClean="0"/>
              <a:t>Frequency Resolution…(bands)</a:t>
            </a:r>
          </a:p>
          <a:p>
            <a:pPr lvl="1"/>
            <a:r>
              <a:rPr lang="en-US" sz="2000" dirty="0" smtClean="0"/>
              <a:t>In 1000 Hz to 2000 Hz octave…</a:t>
            </a:r>
          </a:p>
          <a:p>
            <a:pPr lvl="2"/>
            <a:r>
              <a:rPr lang="en-US" sz="1800" dirty="0" smtClean="0"/>
              <a:t>Brain can’t perceive changes in frequency </a:t>
            </a:r>
          </a:p>
          <a:p>
            <a:pPr lvl="2"/>
            <a:r>
              <a:rPr lang="en-US" sz="1800" dirty="0"/>
              <a:t> </a:t>
            </a:r>
            <a:r>
              <a:rPr lang="en-US" sz="1800" dirty="0" smtClean="0"/>
              <a:t>   smaller than 3.6 </a:t>
            </a:r>
            <a:r>
              <a:rPr lang="en-US" sz="1800" dirty="0" smtClean="0"/>
              <a:t>Hz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8" name="Picture 2" descr="File:Beat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9097" y="2899953"/>
            <a:ext cx="3304903" cy="360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681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hear whistle?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Ear to Engineering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Limits of Human Hearing…easy to see from Cochlea</a:t>
            </a:r>
          </a:p>
          <a:p>
            <a:pPr lvl="1"/>
            <a:r>
              <a:rPr lang="en-US" dirty="0" smtClean="0"/>
              <a:t>Cochlea only so long…</a:t>
            </a:r>
          </a:p>
          <a:p>
            <a:pPr lvl="2"/>
            <a:r>
              <a:rPr lang="en-US" dirty="0" smtClean="0"/>
              <a:t>lowest frequencies: 20 Hz</a:t>
            </a:r>
          </a:p>
          <a:p>
            <a:pPr lvl="2"/>
            <a:r>
              <a:rPr lang="en-US" dirty="0" smtClean="0"/>
              <a:t>Highest frequencies: 20 kHz</a:t>
            </a:r>
          </a:p>
          <a:p>
            <a:r>
              <a:rPr lang="en-US" dirty="0" smtClean="0"/>
              <a:t>Also helps us understand ‘selectivity’</a:t>
            </a:r>
          </a:p>
          <a:p>
            <a:pPr lvl="1"/>
            <a:r>
              <a:rPr lang="en-US" dirty="0" smtClean="0"/>
              <a:t>Our brain can choose to ‘listen’ to output of various filters</a:t>
            </a:r>
          </a:p>
          <a:p>
            <a:pPr lvl="1"/>
            <a:r>
              <a:rPr lang="en-US" sz="2000" i="1" dirty="0" smtClean="0"/>
              <a:t>Example: At a party, but you can concentrate on conversation!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9" descr="Pages from MunkongJuang-IEEESP'08-AuditoryPerceptionCognition-6-Ear"/>
          <p:cNvPicPr>
            <a:picLocks noChangeAspect="1" noChangeArrowheads="1"/>
          </p:cNvPicPr>
          <p:nvPr/>
        </p:nvPicPr>
        <p:blipFill rotWithShape="1">
          <a:blip r:embed="rId3" cstate="print"/>
          <a:srcRect l="33327" t="61246" r="10903" b="13269"/>
          <a:stretch/>
        </p:blipFill>
        <p:spPr bwMode="auto">
          <a:xfrm>
            <a:off x="2168436" y="1410788"/>
            <a:ext cx="4493621" cy="265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17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Intensity &amp; Loudness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27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Sound Intensity – “Loudness”</a:t>
            </a:r>
            <a:endParaRPr lang="en-US" sz="3600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554162"/>
                <a:ext cx="9194042" cy="4846638"/>
              </a:xfrm>
            </p:spPr>
            <p:txBody>
              <a:bodyPr/>
              <a:lstStyle/>
              <a:p>
                <a:r>
                  <a:rPr lang="en-US" dirty="0" smtClean="0"/>
                  <a:t>But first, we must discuss: </a:t>
                </a:r>
                <a:r>
                  <a:rPr lang="en-US" dirty="0" err="1" smtClean="0"/>
                  <a:t>deci-</a:t>
                </a:r>
                <a:r>
                  <a:rPr lang="en-US" i="1" dirty="0" err="1" smtClean="0"/>
                  <a:t>Bels</a:t>
                </a:r>
                <a:r>
                  <a:rPr lang="en-US" dirty="0" smtClean="0"/>
                  <a:t> </a:t>
                </a:r>
                <a:r>
                  <a:rPr lang="en-US" dirty="0"/>
                  <a:t>(dB)</a:t>
                </a:r>
              </a:p>
              <a:p>
                <a:pPr lvl="1"/>
                <a:r>
                  <a:rPr lang="en-US" dirty="0" smtClean="0"/>
                  <a:t>Logarithmic unit in engineering: compare levels (fractions)</a:t>
                </a:r>
              </a:p>
              <a:p>
                <a:pPr lvl="1"/>
                <a:r>
                  <a:rPr lang="en-US" dirty="0" smtClean="0"/>
                  <a:t>Compare two physical quantities: power, intensity, </a:t>
                </a:r>
                <a:r>
                  <a:rPr lang="en-US" dirty="0" err="1" smtClean="0"/>
                  <a:t>etc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Often compare quantity to a reference value</a:t>
                </a:r>
              </a:p>
              <a:p>
                <a:r>
                  <a:rPr lang="en-US" dirty="0" smtClean="0"/>
                  <a:t>Sound and (dB)</a:t>
                </a:r>
              </a:p>
              <a:p>
                <a:pPr lvl="1"/>
                <a:r>
                  <a:rPr lang="en-US" dirty="0" smtClean="0"/>
                  <a:t>Sound is compression/expansion of air</a:t>
                </a:r>
              </a:p>
              <a:p>
                <a:pPr lvl="1"/>
                <a:r>
                  <a:rPr lang="en-US" dirty="0" smtClean="0"/>
                  <a:t>We use (dB) to compare two air pressures in acoustics:</a:t>
                </a:r>
              </a:p>
              <a:p>
                <a:pPr lvl="2"/>
                <a:r>
                  <a:rPr lang="en-US" dirty="0" smtClean="0"/>
                  <a:t>Lowest limit of human ear sensitivity: 20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err="1" smtClean="0"/>
                  <a:t>Pascals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Pa)</a:t>
                </a:r>
              </a:p>
              <a:p>
                <a:pPr lvl="3"/>
                <a:r>
                  <a:rPr lang="en-US" dirty="0" smtClean="0"/>
                  <a:t>We compare all sounds to this lower limit (reference sound pres.)</a:t>
                </a:r>
              </a:p>
              <a:p>
                <a:pPr lvl="2"/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3"/>
                <a:endParaRPr lang="en-US" dirty="0" smtClean="0"/>
              </a:p>
              <a:p>
                <a:pPr lvl="2"/>
                <a:endParaRPr lang="en-US" dirty="0" smtClean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554162"/>
                <a:ext cx="9194042" cy="4846638"/>
              </a:xfrm>
              <a:blipFill rotWithShape="1">
                <a:blip r:embed="rId3"/>
                <a:stretch>
                  <a:fillRect l="-464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431737" y="443553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(</a:t>
            </a:r>
            <a:r>
              <a:rPr lang="en-US" i="1" dirty="0" err="1" smtClean="0">
                <a:solidFill>
                  <a:schemeClr val="tx2"/>
                </a:solidFill>
              </a:rPr>
              <a:t>unitless</a:t>
            </a:r>
            <a:r>
              <a:rPr lang="en-US" i="1" dirty="0" smtClean="0">
                <a:solidFill>
                  <a:schemeClr val="tx2"/>
                </a:solidFill>
              </a:rPr>
              <a:t>)</a:t>
            </a:r>
            <a:endParaRPr lang="en-US" i="1" dirty="0">
              <a:solidFill>
                <a:schemeClr val="tx2"/>
              </a:solidFill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1" name="TextBox 10"/>
              <p:cNvSpPr txBox="1"/>
              <p:nvPr/>
            </p:nvSpPr>
            <p:spPr>
              <a:xfrm>
                <a:off x="464024" y="5600148"/>
                <a:ext cx="8532400" cy="5312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solidFill>
                      <a:schemeClr val="tx1"/>
                    </a:solidFill>
                  </a:rPr>
                  <a:t>Loudness-Sound Pressure Level (L</a:t>
                </a:r>
                <a:r>
                  <a:rPr lang="en-US" b="0" baseline="-25000" dirty="0" smtClean="0">
                    <a:solidFill>
                      <a:schemeClr val="tx1"/>
                    </a:solidFill>
                  </a:rPr>
                  <a:t>SPL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𝑆𝑜𝑢𝑛𝑑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𝑝𝑟𝑒𝑠𝑠𝑢𝑟𝑒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𝑅𝑒𝑓𝑒𝑟𝑒𝑛𝑐𝑒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𝑆𝑜𝑢𝑛𝑑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𝑝𝑟𝑒𝑠𝑠𝑢𝑟𝑒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in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dB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24" y="5600148"/>
                <a:ext cx="8532400" cy="531299"/>
              </a:xfrm>
              <a:prstGeom prst="rect">
                <a:avLst/>
              </a:prstGeom>
              <a:blipFill rotWithShape="1">
                <a:blip r:embed="rId4"/>
                <a:stretch>
                  <a:fillRect l="-499" r="-143" b="-44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5596169" y="541119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(</a:t>
            </a:r>
            <a:r>
              <a:rPr lang="en-US" i="1" dirty="0" err="1" smtClean="0">
                <a:solidFill>
                  <a:schemeClr val="tx2"/>
                </a:solidFill>
              </a:rPr>
              <a:t>unitless</a:t>
            </a:r>
            <a:r>
              <a:rPr lang="en-US" i="1" dirty="0" smtClean="0">
                <a:solidFill>
                  <a:schemeClr val="tx2"/>
                </a:solidFill>
              </a:rPr>
              <a:t>)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94928" y="6302079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(</a:t>
            </a:r>
            <a:r>
              <a:rPr lang="en-US" i="1" dirty="0" err="1" smtClean="0">
                <a:solidFill>
                  <a:schemeClr val="tx2"/>
                </a:solidFill>
              </a:rPr>
              <a:t>unitless</a:t>
            </a:r>
            <a:r>
              <a:rPr lang="en-US" i="1" dirty="0" smtClean="0">
                <a:solidFill>
                  <a:schemeClr val="tx2"/>
                </a:solidFill>
              </a:rPr>
              <a:t>)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372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Intensity </a:t>
            </a:r>
            <a:r>
              <a:rPr lang="en-US" dirty="0" smtClean="0"/>
              <a:t>in (dB) – </a:t>
            </a:r>
            <a:r>
              <a:rPr lang="en-US" dirty="0"/>
              <a:t>“Loudness”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2611" y="1549862"/>
            <a:ext cx="4634482" cy="5308138"/>
          </a:xfrm>
        </p:spPr>
        <p:txBody>
          <a:bodyPr>
            <a:normAutofit/>
          </a:bodyPr>
          <a:lstStyle/>
          <a:p>
            <a:r>
              <a:rPr lang="en-US" sz="1600" dirty="0" err="1" smtClean="0">
                <a:solidFill>
                  <a:srgbClr val="FF6600"/>
                </a:solidFill>
              </a:rPr>
              <a:t>Preclass</a:t>
            </a:r>
            <a:r>
              <a:rPr lang="en-US" sz="1600" dirty="0" smtClean="0">
                <a:solidFill>
                  <a:srgbClr val="FF6600"/>
                </a:solidFill>
              </a:rPr>
              <a:t> 4: Ratio of pressure between 20dB and 140dB?</a:t>
            </a:r>
            <a:endParaRPr lang="en-US" sz="1600" dirty="0" smtClean="0">
              <a:solidFill>
                <a:srgbClr val="FF66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EB1A-9D87-43CD-80EE-131FEB8D182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" name="Picture 13" descr="EarQ_-_Decibel_Level_Infograph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32" y="1540138"/>
            <a:ext cx="4338992" cy="47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72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Intensity </a:t>
            </a:r>
            <a:r>
              <a:rPr lang="en-US" dirty="0" smtClean="0"/>
              <a:t>in (dB) – </a:t>
            </a:r>
            <a:r>
              <a:rPr lang="en-US" dirty="0"/>
              <a:t>“Loudness”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2611" y="1549862"/>
            <a:ext cx="4634482" cy="53081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sound intensity level is: 140 dB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Divide both sides by 20: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Sound with intensity of 140dB:</a:t>
            </a:r>
          </a:p>
          <a:p>
            <a:pPr lvl="1"/>
            <a:r>
              <a:rPr lang="en-US" sz="1600" i="1" dirty="0" smtClean="0"/>
              <a:t>has a sound pressure 10 million times greater than the quietist sound we can hear (which is 20 </a:t>
            </a:r>
            <a:r>
              <a:rPr lang="en-US" sz="1600" i="1" dirty="0" err="1" smtClean="0"/>
              <a:t>uPa</a:t>
            </a:r>
            <a:r>
              <a:rPr lang="en-US" sz="1600" i="1" dirty="0" smtClean="0"/>
              <a:t>)  -- OUCH!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EB1A-9D87-43CD-80EE-131FEB8D182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7986"/>
            <a:ext cx="4617926" cy="484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0" name="TextBox 9"/>
              <p:cNvSpPr txBox="1"/>
              <p:nvPr/>
            </p:nvSpPr>
            <p:spPr>
              <a:xfrm>
                <a:off x="4709154" y="1985709"/>
                <a:ext cx="4369530" cy="6455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𝑆𝑜𝑢𝑛𝑑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𝑝𝑟𝑒𝑠𝑠𝑢𝑟𝑒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𝑅𝑒𝑓𝑒𝑟𝑒𝑛𝑐𝑒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𝑆𝑜𝑢𝑛𝑑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𝑝𝑟𝑒𝑠𝑠𝑢𝑟𝑒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=140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𝑑𝐵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54" y="1985709"/>
                <a:ext cx="4369530" cy="6455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1" name="TextBox 10"/>
              <p:cNvSpPr txBox="1"/>
              <p:nvPr/>
            </p:nvSpPr>
            <p:spPr>
              <a:xfrm>
                <a:off x="5131491" y="3089083"/>
                <a:ext cx="3655488" cy="645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𝑆𝑜𝑢𝑛𝑑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𝑝𝑟𝑒𝑠𝑠𝑢𝑟𝑒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𝑅𝑒𝑓𝑒𝑟𝑒𝑛𝑐𝑒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𝑆𝑜𝑢𝑛𝑑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𝑝𝑟𝑒𝑠𝑠𝑢𝑟𝑒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491" y="3089083"/>
                <a:ext cx="3655488" cy="6455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2" name="TextBox 11"/>
              <p:cNvSpPr txBox="1"/>
              <p:nvPr/>
            </p:nvSpPr>
            <p:spPr>
              <a:xfrm>
                <a:off x="5484192" y="3868287"/>
                <a:ext cx="3406895" cy="602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𝑆𝑜𝑢𝑛𝑑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𝑝𝑟𝑒𝑠𝑠𝑢𝑟𝑒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𝑅𝑒𝑓𝑒𝑟𝑒𝑛𝑐𝑒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𝑆𝑜𝑢𝑛𝑑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𝑝𝑟𝑒𝑠𝑠𝑢𝑟𝑒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192" y="3868287"/>
                <a:ext cx="3406895" cy="6029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3" name="TextBox 12"/>
              <p:cNvSpPr txBox="1"/>
              <p:nvPr/>
            </p:nvSpPr>
            <p:spPr>
              <a:xfrm>
                <a:off x="4926860" y="4628027"/>
                <a:ext cx="3964227" cy="6029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𝑆𝑜𝑢𝑛𝑑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𝑝𝑟𝑒𝑠𝑠𝑢𝑟𝑒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𝑅𝑒𝑓𝑒𝑟𝑒𝑛𝑐𝑒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𝑆𝑜𝑢𝑛𝑑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𝑝𝑟𝑒𝑠𝑠𝑢𝑟𝑒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10,000,000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60" y="4628027"/>
                <a:ext cx="3964227" cy="6029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72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Intensity in (dB) – “Loudness”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54162"/>
            <a:ext cx="9309463" cy="48466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Loudness – </a:t>
            </a:r>
          </a:p>
          <a:p>
            <a:pPr lvl="1"/>
            <a:r>
              <a:rPr lang="en-US" dirty="0" smtClean="0"/>
              <a:t>subjective </a:t>
            </a:r>
            <a:r>
              <a:rPr lang="en-US" u="sng" dirty="0" smtClean="0"/>
              <a:t>perception</a:t>
            </a:r>
            <a:r>
              <a:rPr lang="en-US" dirty="0" smtClean="0"/>
              <a:t> of intensity of sound</a:t>
            </a:r>
          </a:p>
          <a:p>
            <a:r>
              <a:rPr lang="en-US" dirty="0" smtClean="0"/>
              <a:t>Intensity –</a:t>
            </a:r>
          </a:p>
          <a:p>
            <a:pPr lvl="1"/>
            <a:r>
              <a:rPr lang="en-US" dirty="0" smtClean="0"/>
              <a:t>Sound power per unit area</a:t>
            </a:r>
          </a:p>
          <a:p>
            <a:r>
              <a:rPr lang="en-US" dirty="0" smtClean="0"/>
              <a:t>Does loudness change with frequency?</a:t>
            </a:r>
          </a:p>
          <a:p>
            <a:pPr lvl="1"/>
            <a:r>
              <a:rPr lang="en-US" dirty="0" smtClean="0"/>
              <a:t>Yes!  Scientist: </a:t>
            </a:r>
            <a:r>
              <a:rPr lang="en-US" dirty="0"/>
              <a:t>Harvey Fletcher (1940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Measured loudness vs. frequency  (Auditory Thresholds)</a:t>
            </a:r>
          </a:p>
          <a:p>
            <a:pPr lvl="2"/>
            <a:r>
              <a:rPr lang="en-US" dirty="0" smtClean="0"/>
              <a:t>Same ‘amplitude’ sound can sound very quite or really loud</a:t>
            </a:r>
          </a:p>
          <a:p>
            <a:pPr lvl="3"/>
            <a:r>
              <a:rPr lang="en-US" dirty="0" smtClean="0"/>
              <a:t>All depends on its frequency</a:t>
            </a:r>
          </a:p>
          <a:p>
            <a:pPr lvl="1"/>
            <a:r>
              <a:rPr lang="en-US" dirty="0" smtClean="0"/>
              <a:t>Turns out…</a:t>
            </a:r>
          </a:p>
          <a:p>
            <a:pPr lvl="2"/>
            <a:r>
              <a:rPr lang="en-US" dirty="0" smtClean="0"/>
              <a:t>We are very sensitive to frequencies from 1kHz to 5kHz</a:t>
            </a:r>
          </a:p>
          <a:p>
            <a:pPr lvl="3"/>
            <a:r>
              <a:rPr lang="en-US" dirty="0" smtClean="0"/>
              <a:t>They don’t have to be ‘intense’ for us to hear them…why??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65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178834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Auditory Thresholds – Measured by Fletcher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Pages from Fletcher-RevModPhys'40-AuditoryPatterns-HearingThreshold"/>
          <p:cNvPicPr>
            <a:picLocks noChangeAspect="1" noChangeArrowheads="1"/>
          </p:cNvPicPr>
          <p:nvPr/>
        </p:nvPicPr>
        <p:blipFill rotWithShape="1">
          <a:blip r:embed="rId2" cstate="print"/>
          <a:srcRect l="49020" t="63098" r="13725" b="20572"/>
          <a:stretch/>
        </p:blipFill>
        <p:spPr bwMode="auto">
          <a:xfrm>
            <a:off x="171995" y="1384663"/>
            <a:ext cx="8763000" cy="4972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10137" y="2189720"/>
            <a:ext cx="5391219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Low frequency &amp; very high frequency sounds</a:t>
            </a:r>
          </a:p>
          <a:p>
            <a:pPr algn="ctr"/>
            <a:r>
              <a:rPr lang="en-US" dirty="0" smtClean="0"/>
              <a:t>must be </a:t>
            </a:r>
            <a:r>
              <a:rPr lang="en-US" u="sng" dirty="0" smtClean="0"/>
              <a:t>intense</a:t>
            </a:r>
            <a:r>
              <a:rPr lang="en-US" dirty="0" smtClean="0"/>
              <a:t> for us to interpret them as </a:t>
            </a:r>
          </a:p>
          <a:p>
            <a:pPr algn="ctr"/>
            <a:r>
              <a:rPr lang="en-US" dirty="0" smtClean="0"/>
              <a:t>“loud” as sounds with frequencies in 1k to 5k range</a:t>
            </a:r>
            <a:endParaRPr lang="en-US" dirty="0"/>
          </a:p>
        </p:txBody>
      </p:sp>
      <p:pic>
        <p:nvPicPr>
          <p:cNvPr id="7" name="Picture 6" descr="http://www.et.byu.edu/~tom/family/Harvey_Fletcher/H_Flet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2977" y="3302612"/>
            <a:ext cx="1348324" cy="1704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33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demo as before:</a:t>
            </a:r>
            <a:r>
              <a:rPr lang="en-US" dirty="0" smtClean="0"/>
              <a:t> 1 </a:t>
            </a:r>
            <a:r>
              <a:rPr lang="en-US" dirty="0" smtClean="0"/>
              <a:t>Hz to 20kHz</a:t>
            </a:r>
          </a:p>
          <a:p>
            <a:pPr lvl="1"/>
            <a:r>
              <a:rPr lang="en-US" dirty="0" smtClean="0"/>
              <a:t>Instead of thinking about frequency cutoff (range)</a:t>
            </a:r>
          </a:p>
          <a:p>
            <a:pPr lvl="1"/>
            <a:r>
              <a:rPr lang="en-US" dirty="0" smtClean="0"/>
              <a:t>Think instead about how “loud” the sounds at different frequencies are…</a:t>
            </a:r>
          </a:p>
          <a:p>
            <a:pPr lvl="2"/>
            <a:r>
              <a:rPr lang="en-US" dirty="0" smtClean="0"/>
              <a:t>Which ‘band’ sounds ‘loudest’ to you?</a:t>
            </a:r>
          </a:p>
          <a:p>
            <a:pPr lvl="2"/>
            <a:r>
              <a:rPr lang="en-US" dirty="0" smtClean="0"/>
              <a:t>Note: they are all at same amplitude, so equally intense</a:t>
            </a:r>
          </a:p>
          <a:p>
            <a:pPr lvl="2"/>
            <a:r>
              <a:rPr lang="en-US" dirty="0" smtClean="0"/>
              <a:t>But we perceive sounds in 1 kHz to 5 kHz to be louder!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89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Why do we set equalizer’s like this?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2" name="Picture 2" descr="http://www.jeffwu.net/uploads/ituneseq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43359"/>
            <a:ext cx="5988647" cy="319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434148"/>
            <a:ext cx="8686800" cy="96665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Makes all frequencies in our music sound “equally” loud!</a:t>
            </a:r>
          </a:p>
          <a:p>
            <a:pPr lvl="1"/>
            <a:r>
              <a:rPr lang="en-US" sz="1600" dirty="0" smtClean="0"/>
              <a:t>Compare to </a:t>
            </a:r>
            <a:r>
              <a:rPr lang="en-US" sz="1600" dirty="0" smtClean="0"/>
              <a:t>Fletcher Curve</a:t>
            </a:r>
            <a:endParaRPr lang="en-US" sz="1600" dirty="0"/>
          </a:p>
        </p:txBody>
      </p:sp>
      <p:pic>
        <p:nvPicPr>
          <p:cNvPr id="6" name="Picture 5" descr="Pages from Fletcher-RevModPhys'40-AuditoryPatterns-HearingThreshold"/>
          <p:cNvPicPr>
            <a:picLocks noChangeAspect="1" noChangeArrowheads="1"/>
          </p:cNvPicPr>
          <p:nvPr/>
        </p:nvPicPr>
        <p:blipFill rotWithShape="1">
          <a:blip r:embed="rId3" cstate="print"/>
          <a:srcRect l="49020" t="63098" r="13725" b="20572"/>
          <a:stretch/>
        </p:blipFill>
        <p:spPr bwMode="auto">
          <a:xfrm>
            <a:off x="6179063" y="2607425"/>
            <a:ext cx="3036369" cy="1722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078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Masking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28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sounds we cannot hear</a:t>
            </a:r>
          </a:p>
          <a:p>
            <a:pPr lvl="1"/>
            <a:r>
              <a:rPr lang="en-US" dirty="0" smtClean="0"/>
              <a:t>Depends on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Auditory Masking</a:t>
            </a:r>
          </a:p>
          <a:p>
            <a:pPr lvl="1"/>
            <a:r>
              <a:rPr lang="en-US" dirty="0" smtClean="0"/>
              <a:t>When the perception of one sound is affected by the presence of another</a:t>
            </a:r>
          </a:p>
          <a:p>
            <a:pPr lvl="2"/>
            <a:r>
              <a:rPr lang="en-US" dirty="0" smtClean="0"/>
              <a:t>Remember…</a:t>
            </a:r>
            <a:r>
              <a:rPr lang="en-US" u="sng" dirty="0" smtClean="0"/>
              <a:t>perception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Two types:</a:t>
            </a:r>
          </a:p>
          <a:p>
            <a:pPr lvl="1"/>
            <a:r>
              <a:rPr lang="en-US" u="sng" dirty="0" smtClean="0"/>
              <a:t>Frequency Domain Based:</a:t>
            </a:r>
          </a:p>
          <a:p>
            <a:pPr lvl="2"/>
            <a:r>
              <a:rPr lang="en-US" dirty="0" smtClean="0"/>
              <a:t>Many names: </a:t>
            </a:r>
          </a:p>
          <a:p>
            <a:pPr lvl="2"/>
            <a:r>
              <a:rPr lang="en-US" dirty="0" smtClean="0"/>
              <a:t>Frequency Masking, simultaneous masking, spectral masking</a:t>
            </a:r>
          </a:p>
          <a:p>
            <a:pPr lvl="1"/>
            <a:r>
              <a:rPr lang="en-US" u="sng" dirty="0" smtClean="0"/>
              <a:t>Time Domain Based:</a:t>
            </a:r>
          </a:p>
          <a:p>
            <a:pPr lvl="2"/>
            <a:r>
              <a:rPr lang="en-US" dirty="0" smtClean="0"/>
              <a:t>Temporal Masking / non-simultaneous masking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046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Domain Masking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Masking illustrates the limits of ear selectivity</a:t>
            </a:r>
          </a:p>
          <a:p>
            <a:pPr lvl="1"/>
            <a:r>
              <a:rPr lang="en-US" sz="2000" dirty="0" smtClean="0"/>
              <a:t>In fact, we measure ear selectivity using masking!</a:t>
            </a:r>
          </a:p>
          <a:p>
            <a:r>
              <a:rPr lang="en-US" sz="2400" dirty="0" smtClean="0"/>
              <a:t>Vocabulary: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Masker</a:t>
            </a:r>
            <a:r>
              <a:rPr lang="en-US" sz="2000" dirty="0" smtClean="0"/>
              <a:t> – The noise ‘masking’ the </a:t>
            </a:r>
            <a:r>
              <a:rPr lang="en-US" sz="2000" dirty="0" err="1" smtClean="0"/>
              <a:t>maskee</a:t>
            </a:r>
            <a:endParaRPr lang="en-US" sz="2000" dirty="0" smtClean="0"/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Maskee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/>
              <a:t>– The signal being ‘masked’ by masker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4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On-Frequency Masking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Greatest/worst </a:t>
            </a:r>
            <a:r>
              <a:rPr lang="en-US" dirty="0"/>
              <a:t>form of frequency masking</a:t>
            </a:r>
          </a:p>
          <a:p>
            <a:pPr lvl="1"/>
            <a:r>
              <a:rPr lang="en-US" sz="2000" dirty="0"/>
              <a:t>Occurs when </a:t>
            </a:r>
            <a:r>
              <a:rPr lang="en-US" sz="2000" dirty="0" err="1"/>
              <a:t>maskee</a:t>
            </a:r>
            <a:r>
              <a:rPr lang="en-US" sz="2000" dirty="0"/>
              <a:t> &amp; masker are the same </a:t>
            </a:r>
            <a:r>
              <a:rPr lang="en-US" sz="2000" dirty="0" smtClean="0"/>
              <a:t>frequency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Masker and signal are within same auditory filter</a:t>
            </a:r>
          </a:p>
          <a:p>
            <a:pPr lvl="1"/>
            <a:r>
              <a:rPr lang="en-US" sz="2000" dirty="0" smtClean="0"/>
              <a:t>Listener cannot distinguish between them, perceived as one sound</a:t>
            </a:r>
          </a:p>
          <a:p>
            <a:pPr lvl="1"/>
            <a:r>
              <a:rPr lang="en-US" sz="2000" dirty="0" smtClean="0"/>
              <a:t>Example: fire engine siren @1 kHz, friend is talking around 1 kHz</a:t>
            </a:r>
          </a:p>
          <a:p>
            <a:pPr lvl="2"/>
            <a:r>
              <a:rPr lang="en-US" sz="1600" dirty="0" smtClean="0"/>
              <a:t>You can’t hear your friend, entire auditory filter can be masked if masker intense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635" y="2503170"/>
            <a:ext cx="2710325" cy="20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28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Off-Frequency Masking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Off-frequency masking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Masker has different frequency than signal</a:t>
            </a:r>
          </a:p>
          <a:p>
            <a:pPr lvl="1"/>
            <a:r>
              <a:rPr lang="en-US" dirty="0" smtClean="0"/>
              <a:t>Masker still has effect…</a:t>
            </a:r>
          </a:p>
          <a:p>
            <a:pPr lvl="2"/>
            <a:r>
              <a:rPr lang="en-US" dirty="0" smtClean="0"/>
              <a:t>…if it’s in same auditory filter band as signal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536" y="2301784"/>
            <a:ext cx="3393621" cy="276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588" y="2329521"/>
            <a:ext cx="3071403" cy="234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Masking and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Effect of masking as masker signal grows more intense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More intense the masker, wider the band of masking</a:t>
            </a:r>
          </a:p>
          <a:p>
            <a:pPr lvl="2"/>
            <a:r>
              <a:rPr lang="en-US" sz="1600" dirty="0" smtClean="0"/>
              <a:t>Note: These “masking patterns” are called: audiograms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 descr="http://upload.wikimedia.org/wikipedia/en/d/d9/Maskingpatterns_sp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7305"/>
            <a:ext cx="5897519" cy="340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67429" y="2891134"/>
            <a:ext cx="289198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Plotting </a:t>
            </a:r>
            <a:r>
              <a:rPr lang="en-US" dirty="0" err="1" smtClean="0"/>
              <a:t>maskee</a:t>
            </a:r>
            <a:r>
              <a:rPr lang="en-US" dirty="0" smtClean="0"/>
              <a:t> amplitude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vs</a:t>
            </a:r>
            <a:r>
              <a:rPr lang="en-US" dirty="0" smtClean="0"/>
              <a:t> bandwidth</a:t>
            </a:r>
          </a:p>
          <a:p>
            <a:endParaRPr lang="en-US" dirty="0" smtClean="0"/>
          </a:p>
          <a:p>
            <a:r>
              <a:rPr lang="en-US" dirty="0" smtClean="0"/>
              <a:t>With separate curve </a:t>
            </a:r>
          </a:p>
          <a:p>
            <a:r>
              <a:rPr lang="en-US" dirty="0" smtClean="0"/>
              <a:t>f</a:t>
            </a:r>
            <a:r>
              <a:rPr lang="en-US" dirty="0" smtClean="0"/>
              <a:t>or each masker </a:t>
            </a:r>
          </a:p>
          <a:p>
            <a:r>
              <a:rPr lang="en-US" dirty="0" smtClean="0"/>
              <a:t>amplitude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714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900 Hz Tone (left channel) (</a:t>
            </a:r>
            <a:r>
              <a:rPr lang="en-US" dirty="0" err="1" smtClean="0"/>
              <a:t>maskee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Turn gain all the way down (-36 dB)</a:t>
            </a:r>
          </a:p>
          <a:p>
            <a:r>
              <a:rPr lang="en-US" dirty="0" smtClean="0"/>
              <a:t>Generate 1000 Hz Tone (right channel) (masker)</a:t>
            </a:r>
          </a:p>
          <a:p>
            <a:pPr lvl="1"/>
            <a:r>
              <a:rPr lang="en-US" dirty="0" smtClean="0"/>
              <a:t>Keep gain at 0 dB</a:t>
            </a:r>
          </a:p>
          <a:p>
            <a:r>
              <a:rPr lang="en-US" dirty="0" smtClean="0"/>
              <a:t>Play sound…</a:t>
            </a:r>
          </a:p>
          <a:p>
            <a:pPr lvl="1"/>
            <a:r>
              <a:rPr lang="en-US" dirty="0" smtClean="0"/>
              <a:t>Bring intensity of 900 Hz tone up so we can hear both tones</a:t>
            </a:r>
          </a:p>
          <a:p>
            <a:pPr lvl="1"/>
            <a:r>
              <a:rPr lang="en-US" dirty="0" smtClean="0"/>
              <a:t>Mute masker and play it again…</a:t>
            </a:r>
          </a:p>
          <a:p>
            <a:pPr lvl="2"/>
            <a:r>
              <a:rPr lang="en-US" dirty="0" err="1" smtClean="0"/>
              <a:t>Maskee</a:t>
            </a:r>
            <a:r>
              <a:rPr lang="en-US" dirty="0" smtClean="0"/>
              <a:t> was always there, just couldn’t hear it</a:t>
            </a:r>
          </a:p>
          <a:p>
            <a:pPr lvl="2"/>
            <a:r>
              <a:rPr lang="en-US" dirty="0" smtClean="0"/>
              <a:t>Even though it was at different frequency of masker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2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Frequency Masking @ Higher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54162"/>
            <a:ext cx="9191897" cy="48466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Plots of masking at several different frequencies: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Effect of masking is ‘worse’ at higher frequencies</a:t>
            </a:r>
          </a:p>
          <a:p>
            <a:pPr lvl="1"/>
            <a:r>
              <a:rPr lang="en-US" sz="2000" dirty="0" smtClean="0"/>
              <a:t>Masking band gets wider at higher frequencies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2232796"/>
            <a:ext cx="62579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15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Masking and Harmonics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Masking can also occur at the harmonics of masker…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Example has a masker at 200 Hz</a:t>
            </a:r>
          </a:p>
          <a:p>
            <a:pPr lvl="1"/>
            <a:r>
              <a:rPr lang="en-US" sz="2000" dirty="0" smtClean="0"/>
              <a:t>While effect of masker is greatest at 200 Hz…</a:t>
            </a:r>
          </a:p>
          <a:p>
            <a:pPr lvl="2"/>
            <a:r>
              <a:rPr lang="en-US" sz="1800" dirty="0" smtClean="0"/>
              <a:t>Also effects harmonics of masker signal!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5" descr="Pages from Fletcher-RevModPhys'40-AuditoryPatterns-Maski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58" t="15253" r="59290" b="79025"/>
          <a:stretch/>
        </p:blipFill>
        <p:spPr bwMode="auto">
          <a:xfrm>
            <a:off x="2643192" y="2254732"/>
            <a:ext cx="4462707" cy="1781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42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Time-Domain Masking (Temporal)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types:</a:t>
            </a:r>
          </a:p>
          <a:p>
            <a:pPr lvl="1"/>
            <a:r>
              <a:rPr lang="en-US" dirty="0" smtClean="0"/>
              <a:t>pre-masking (backwards)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ost-masking (forwards)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Pages from PainterSpanias-IEEEProc'00-PerceptualCodingDigitalAudio-TemporalMasking"/>
          <p:cNvPicPr>
            <a:picLocks noChangeAspect="1" noChangeArrowheads="1"/>
          </p:cNvPicPr>
          <p:nvPr/>
        </p:nvPicPr>
        <p:blipFill rotWithShape="1">
          <a:blip r:embed="rId2" cstate="print"/>
          <a:srcRect l="17647" t="2482" r="25490" b="82356"/>
          <a:stretch/>
        </p:blipFill>
        <p:spPr bwMode="auto">
          <a:xfrm>
            <a:off x="500742" y="3070746"/>
            <a:ext cx="8305800" cy="286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89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Masking - Forwards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Easier to understand…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 sudden masker</a:t>
            </a:r>
            <a:r>
              <a:rPr lang="en-US" dirty="0"/>
              <a:t> </a:t>
            </a:r>
            <a:r>
              <a:rPr lang="en-US" dirty="0" smtClean="0"/>
              <a:t>noise…</a:t>
            </a:r>
          </a:p>
          <a:p>
            <a:pPr lvl="2"/>
            <a:r>
              <a:rPr lang="en-US" dirty="0" smtClean="0"/>
              <a:t>Makes inaudible other sounds </a:t>
            </a:r>
            <a:r>
              <a:rPr lang="en-US" u="sng" dirty="0" smtClean="0"/>
              <a:t>following</a:t>
            </a:r>
            <a:r>
              <a:rPr lang="en-US" dirty="0" smtClean="0"/>
              <a:t> noise…for up to 200ms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(imagine the compression possibilities!)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Pages from PainterSpanias-IEEEProc'00-PerceptualCodingDigitalAudio-TemporalMaski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14" t="2482" r="25490" b="82356"/>
          <a:stretch/>
        </p:blipFill>
        <p:spPr bwMode="auto">
          <a:xfrm>
            <a:off x="2481943" y="1944689"/>
            <a:ext cx="4297679" cy="2135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15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 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Where are we on course map?</a:t>
            </a:r>
            <a:endParaRPr lang="en-US" sz="2000" dirty="0"/>
          </a:p>
          <a:p>
            <a:r>
              <a:rPr lang="en-US" sz="2400" dirty="0"/>
              <a:t>What we did in lab last week</a:t>
            </a:r>
            <a:endParaRPr lang="en-US" sz="2400" dirty="0" smtClean="0"/>
          </a:p>
          <a:p>
            <a:r>
              <a:rPr lang="en-US" sz="2400" dirty="0" smtClean="0"/>
              <a:t>Psychoacoustics</a:t>
            </a:r>
          </a:p>
          <a:p>
            <a:pPr lvl="1"/>
            <a:r>
              <a:rPr lang="en-US" sz="2000" dirty="0" smtClean="0"/>
              <a:t>Structure </a:t>
            </a:r>
            <a:r>
              <a:rPr lang="en-US" sz="2000" dirty="0" smtClean="0"/>
              <a:t>of Human Ear / encoding signals to brain</a:t>
            </a:r>
          </a:p>
          <a:p>
            <a:pPr lvl="1"/>
            <a:r>
              <a:rPr lang="en-US" sz="2000" dirty="0" smtClean="0"/>
              <a:t>Human Hearing Limits</a:t>
            </a:r>
          </a:p>
          <a:p>
            <a:pPr lvl="1"/>
            <a:r>
              <a:rPr lang="en-US" sz="2000" dirty="0" smtClean="0"/>
              <a:t>Critical </a:t>
            </a:r>
            <a:r>
              <a:rPr lang="en-US" sz="2000" dirty="0" smtClean="0"/>
              <a:t>Bands (Frequency bins)</a:t>
            </a:r>
          </a:p>
          <a:p>
            <a:pPr lvl="1"/>
            <a:r>
              <a:rPr lang="en-US" sz="2000" dirty="0" smtClean="0"/>
              <a:t>Masking</a:t>
            </a:r>
          </a:p>
          <a:p>
            <a:r>
              <a:rPr lang="en-US" sz="2400" dirty="0" smtClean="0"/>
              <a:t>Next </a:t>
            </a:r>
            <a:r>
              <a:rPr lang="en-US" sz="2400" dirty="0" smtClean="0"/>
              <a:t>Lab</a:t>
            </a:r>
          </a:p>
          <a:p>
            <a:r>
              <a:rPr lang="en-US" sz="2400" dirty="0" smtClean="0"/>
              <a:t>References</a:t>
            </a:r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Masking - Backwards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Not as intuitive an explanation…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A sudden masker</a:t>
            </a:r>
            <a:r>
              <a:rPr lang="en-US" dirty="0"/>
              <a:t> </a:t>
            </a:r>
            <a:r>
              <a:rPr lang="en-US" dirty="0" smtClean="0"/>
              <a:t>noise…</a:t>
            </a:r>
          </a:p>
          <a:p>
            <a:pPr lvl="2"/>
            <a:r>
              <a:rPr lang="en-US" dirty="0" smtClean="0"/>
              <a:t>Makes inaudible other sounds </a:t>
            </a:r>
            <a:r>
              <a:rPr lang="en-US" u="sng" dirty="0" smtClean="0"/>
              <a:t>preceding</a:t>
            </a:r>
            <a:r>
              <a:rPr lang="en-US" dirty="0" smtClean="0"/>
              <a:t> noise!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Why does this happen?</a:t>
            </a:r>
          </a:p>
          <a:p>
            <a:pPr lvl="3"/>
            <a:r>
              <a:rPr lang="en-US" dirty="0" smtClean="0"/>
              <a:t>One thought: takes time for your brain to interpret sound</a:t>
            </a:r>
          </a:p>
          <a:p>
            <a:pPr lvl="3"/>
            <a:r>
              <a:rPr lang="en-US" dirty="0" smtClean="0"/>
              <a:t>Think of it like a buffer…</a:t>
            </a:r>
          </a:p>
          <a:p>
            <a:pPr lvl="3"/>
            <a:r>
              <a:rPr lang="en-US" dirty="0" smtClean="0"/>
              <a:t>Throws out contents of buffer when a loud sound comes in</a:t>
            </a:r>
          </a:p>
          <a:p>
            <a:pPr lvl="4"/>
            <a:r>
              <a:rPr lang="en-US" dirty="0" smtClean="0"/>
              <a:t>to concentrate on only the loud sound (masker in this case)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Pages from PainterSpanias-IEEEProc'00-PerceptualCodingDigitalAudio-TemporalMaski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28" t="2482" r="46979" b="82356"/>
          <a:stretch/>
        </p:blipFill>
        <p:spPr bwMode="auto">
          <a:xfrm>
            <a:off x="666206" y="1944689"/>
            <a:ext cx="3775166" cy="2135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981076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Psychoacoustics in Digital Audio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12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4CE-CBB6-45DA-B418-231560850773}" type="slidenum">
              <a:rPr lang="en-US"/>
              <a:pPr/>
              <a:t>42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738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do we use psychoacoustics in digital music compression?  (range)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56517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5257800" y="1752600"/>
            <a:ext cx="3048000" cy="4191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257800" y="1752600"/>
            <a:ext cx="3048000" cy="4191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257800" y="1752600"/>
            <a:ext cx="3048000" cy="41910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6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4CE-CBB6-45DA-B418-231560850773}" type="slidenum">
              <a:rPr lang="en-US"/>
              <a:pPr/>
              <a:t>43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219200" y="5486400"/>
            <a:ext cx="6324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00" y="5486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2438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438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2438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2514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2590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2667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2743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2819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2819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2819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2819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2895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2971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3048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3124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3200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3200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3200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3200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3276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3352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3429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3505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3581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3581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3581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3581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3657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3733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810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3886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3962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3962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3962400" y="5486400"/>
            <a:ext cx="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3962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4038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4114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4191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267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4343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>
            <a:off x="4343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4343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4343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>
            <a:off x="4419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>
            <a:off x="4495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4572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4648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>
            <a:off x="4724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4724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4724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4724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4800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>
            <a:off x="4876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4953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5029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5105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5105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5105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5105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5181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5257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>
            <a:off x="5334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5410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>
            <a:off x="5486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5486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>
            <a:off x="5486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5486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5562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5638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5715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5791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>
            <a:off x="5867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>
            <a:off x="5867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5867400" y="5486400"/>
            <a:ext cx="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5867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>
            <a:off x="5943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>
            <a:off x="6019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>
            <a:off x="6096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>
            <a:off x="6172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>
            <a:off x="6248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>
            <a:off x="6248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>
            <a:off x="6248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>
            <a:off x="6248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>
            <a:off x="6324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>
            <a:off x="6400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>
            <a:off x="6477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>
            <a:off x="6553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>
            <a:off x="6629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>
            <a:off x="6629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>
            <a:off x="6629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6629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>
            <a:off x="6705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/>
          <p:nvPr/>
        </p:nvCxnSpPr>
        <p:spPr bwMode="auto">
          <a:xfrm>
            <a:off x="6781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/>
          <p:cNvCxnSpPr/>
          <p:nvPr/>
        </p:nvCxnSpPr>
        <p:spPr bwMode="auto">
          <a:xfrm>
            <a:off x="6858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/>
          <p:nvPr/>
        </p:nvCxnSpPr>
        <p:spPr bwMode="auto">
          <a:xfrm>
            <a:off x="6934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>
            <a:off x="7010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>
            <a:off x="7010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>
            <a:off x="7010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7010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/>
          <p:nvPr/>
        </p:nvCxnSpPr>
        <p:spPr bwMode="auto">
          <a:xfrm>
            <a:off x="7086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/>
          <p:nvPr/>
        </p:nvCxnSpPr>
        <p:spPr bwMode="auto">
          <a:xfrm>
            <a:off x="7162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/>
          <p:nvPr/>
        </p:nvCxnSpPr>
        <p:spPr bwMode="auto">
          <a:xfrm>
            <a:off x="7239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/>
          <p:cNvCxnSpPr/>
          <p:nvPr/>
        </p:nvCxnSpPr>
        <p:spPr bwMode="auto">
          <a:xfrm>
            <a:off x="7315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/>
          <p:cNvCxnSpPr/>
          <p:nvPr/>
        </p:nvCxnSpPr>
        <p:spPr bwMode="auto">
          <a:xfrm>
            <a:off x="7391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>
            <a:off x="2057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>
            <a:off x="2057400" y="5486400"/>
            <a:ext cx="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>
            <a:off x="2057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>
            <a:off x="2133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>
            <a:off x="2209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>
            <a:off x="2286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>
            <a:off x="2362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>
            <a:off x="2438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>
            <a:off x="1676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/>
          <p:cNvCxnSpPr/>
          <p:nvPr/>
        </p:nvCxnSpPr>
        <p:spPr bwMode="auto">
          <a:xfrm>
            <a:off x="1676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1676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1752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1828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1905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1981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2057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1295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>
            <a:off x="1295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>
            <a:off x="1295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>
            <a:off x="1371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1447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>
            <a:off x="1524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>
            <a:off x="1600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>
            <a:off x="1676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5" name="TextBox 184"/>
          <p:cNvSpPr txBox="1"/>
          <p:nvPr/>
        </p:nvSpPr>
        <p:spPr>
          <a:xfrm>
            <a:off x="1066799" y="5717232"/>
            <a:ext cx="7315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193     194              196    197    198    199              201    202    203    204              206    207    208</a:t>
            </a:r>
            <a:endParaRPr lang="en-US" sz="1200" dirty="0"/>
          </a:p>
        </p:txBody>
      </p:sp>
      <p:cxnSp>
        <p:nvCxnSpPr>
          <p:cNvPr id="187" name="Straight Arrow Connector 186"/>
          <p:cNvCxnSpPr/>
          <p:nvPr/>
        </p:nvCxnSpPr>
        <p:spPr bwMode="auto">
          <a:xfrm flipV="1">
            <a:off x="73914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188" name="Straight Arrow Connector 187"/>
          <p:cNvCxnSpPr/>
          <p:nvPr/>
        </p:nvCxnSpPr>
        <p:spPr bwMode="auto">
          <a:xfrm flipV="1">
            <a:off x="7315200" y="52578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189" name="Straight Arrow Connector 188"/>
          <p:cNvCxnSpPr/>
          <p:nvPr/>
        </p:nvCxnSpPr>
        <p:spPr bwMode="auto">
          <a:xfrm flipV="1">
            <a:off x="7239000" y="4038600"/>
            <a:ext cx="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190" name="Straight Arrow Connector 189"/>
          <p:cNvCxnSpPr/>
          <p:nvPr/>
        </p:nvCxnSpPr>
        <p:spPr bwMode="auto">
          <a:xfrm flipV="1">
            <a:off x="71628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70866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192" name="Straight Arrow Connector 191"/>
          <p:cNvCxnSpPr/>
          <p:nvPr/>
        </p:nvCxnSpPr>
        <p:spPr bwMode="auto">
          <a:xfrm flipV="1">
            <a:off x="7010400" y="54102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193" name="Straight Arrow Connector 192"/>
          <p:cNvCxnSpPr/>
          <p:nvPr/>
        </p:nvCxnSpPr>
        <p:spPr bwMode="auto">
          <a:xfrm>
            <a:off x="6934200" y="5486400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194" name="Straight Arrow Connector 193"/>
          <p:cNvCxnSpPr/>
          <p:nvPr/>
        </p:nvCxnSpPr>
        <p:spPr bwMode="auto">
          <a:xfrm flipV="1">
            <a:off x="68580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195" name="Straight Arrow Connector 194"/>
          <p:cNvCxnSpPr/>
          <p:nvPr/>
        </p:nvCxnSpPr>
        <p:spPr bwMode="auto">
          <a:xfrm flipV="1">
            <a:off x="6781800" y="5105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196" name="Straight Arrow Connector 195"/>
          <p:cNvCxnSpPr/>
          <p:nvPr/>
        </p:nvCxnSpPr>
        <p:spPr bwMode="auto">
          <a:xfrm flipV="1">
            <a:off x="67056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197" name="Straight Arrow Connector 196"/>
          <p:cNvCxnSpPr/>
          <p:nvPr/>
        </p:nvCxnSpPr>
        <p:spPr bwMode="auto">
          <a:xfrm flipV="1">
            <a:off x="66294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198" name="Straight Arrow Connector 197"/>
          <p:cNvCxnSpPr/>
          <p:nvPr/>
        </p:nvCxnSpPr>
        <p:spPr bwMode="auto">
          <a:xfrm flipV="1">
            <a:off x="6553200" y="52578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199" name="Straight Arrow Connector 198"/>
          <p:cNvCxnSpPr/>
          <p:nvPr/>
        </p:nvCxnSpPr>
        <p:spPr bwMode="auto">
          <a:xfrm flipV="1">
            <a:off x="64770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00" name="Straight Arrow Connector 199"/>
          <p:cNvCxnSpPr/>
          <p:nvPr/>
        </p:nvCxnSpPr>
        <p:spPr bwMode="auto">
          <a:xfrm flipV="1">
            <a:off x="6400800" y="50292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01" name="Straight Arrow Connector 200"/>
          <p:cNvCxnSpPr/>
          <p:nvPr/>
        </p:nvCxnSpPr>
        <p:spPr bwMode="auto">
          <a:xfrm flipV="1">
            <a:off x="6324600" y="52578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02" name="Straight Arrow Connector 201"/>
          <p:cNvCxnSpPr/>
          <p:nvPr/>
        </p:nvCxnSpPr>
        <p:spPr bwMode="auto">
          <a:xfrm flipV="1">
            <a:off x="62484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03" name="Straight Arrow Connector 202"/>
          <p:cNvCxnSpPr/>
          <p:nvPr/>
        </p:nvCxnSpPr>
        <p:spPr bwMode="auto">
          <a:xfrm flipV="1">
            <a:off x="61722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04" name="Straight Arrow Connector 203"/>
          <p:cNvCxnSpPr/>
          <p:nvPr/>
        </p:nvCxnSpPr>
        <p:spPr bwMode="auto">
          <a:xfrm flipV="1">
            <a:off x="6096000" y="5105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05" name="Straight Arrow Connector 204"/>
          <p:cNvCxnSpPr/>
          <p:nvPr/>
        </p:nvCxnSpPr>
        <p:spPr bwMode="auto">
          <a:xfrm flipV="1">
            <a:off x="6019800" y="52578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06" name="Straight Arrow Connector 205"/>
          <p:cNvCxnSpPr/>
          <p:nvPr/>
        </p:nvCxnSpPr>
        <p:spPr bwMode="auto">
          <a:xfrm flipV="1">
            <a:off x="59436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07" name="Straight Arrow Connector 206"/>
          <p:cNvCxnSpPr/>
          <p:nvPr/>
        </p:nvCxnSpPr>
        <p:spPr bwMode="auto">
          <a:xfrm flipV="1">
            <a:off x="5867400" y="54102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08" name="Straight Arrow Connector 207"/>
          <p:cNvCxnSpPr/>
          <p:nvPr/>
        </p:nvCxnSpPr>
        <p:spPr bwMode="auto">
          <a:xfrm flipV="1">
            <a:off x="57912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09" name="Straight Arrow Connector 208"/>
          <p:cNvCxnSpPr/>
          <p:nvPr/>
        </p:nvCxnSpPr>
        <p:spPr bwMode="auto">
          <a:xfrm flipV="1">
            <a:off x="5715000" y="54102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10" name="Straight Arrow Connector 209"/>
          <p:cNvCxnSpPr/>
          <p:nvPr/>
        </p:nvCxnSpPr>
        <p:spPr bwMode="auto">
          <a:xfrm flipV="1">
            <a:off x="5638800" y="5105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11" name="Straight Arrow Connector 210"/>
          <p:cNvCxnSpPr/>
          <p:nvPr/>
        </p:nvCxnSpPr>
        <p:spPr bwMode="auto">
          <a:xfrm flipV="1">
            <a:off x="55626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12" name="Straight Arrow Connector 211"/>
          <p:cNvCxnSpPr/>
          <p:nvPr/>
        </p:nvCxnSpPr>
        <p:spPr bwMode="auto">
          <a:xfrm flipV="1">
            <a:off x="5486400" y="54102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13" name="Straight Arrow Connector 212"/>
          <p:cNvCxnSpPr/>
          <p:nvPr/>
        </p:nvCxnSpPr>
        <p:spPr bwMode="auto">
          <a:xfrm flipV="1">
            <a:off x="54102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14" name="Straight Arrow Connector 213"/>
          <p:cNvCxnSpPr/>
          <p:nvPr/>
        </p:nvCxnSpPr>
        <p:spPr bwMode="auto">
          <a:xfrm flipH="1" flipV="1">
            <a:off x="5327650" y="5473700"/>
            <a:ext cx="635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15" name="Straight Arrow Connector 214"/>
          <p:cNvCxnSpPr/>
          <p:nvPr/>
        </p:nvCxnSpPr>
        <p:spPr bwMode="auto">
          <a:xfrm flipV="1">
            <a:off x="5257800" y="54102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16" name="Straight Arrow Connector 215"/>
          <p:cNvCxnSpPr/>
          <p:nvPr/>
        </p:nvCxnSpPr>
        <p:spPr bwMode="auto">
          <a:xfrm flipV="1">
            <a:off x="5181600" y="4876800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17" name="Straight Arrow Connector 216"/>
          <p:cNvCxnSpPr/>
          <p:nvPr/>
        </p:nvCxnSpPr>
        <p:spPr bwMode="auto">
          <a:xfrm flipV="1">
            <a:off x="5105400" y="5105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18" name="Straight Arrow Connector 217"/>
          <p:cNvCxnSpPr/>
          <p:nvPr/>
        </p:nvCxnSpPr>
        <p:spPr bwMode="auto">
          <a:xfrm flipV="1">
            <a:off x="5029200" y="52578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19" name="Straight Arrow Connector 218"/>
          <p:cNvCxnSpPr/>
          <p:nvPr/>
        </p:nvCxnSpPr>
        <p:spPr bwMode="auto">
          <a:xfrm flipV="1">
            <a:off x="4953000" y="50292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20" name="Straight Arrow Connector 219"/>
          <p:cNvCxnSpPr/>
          <p:nvPr/>
        </p:nvCxnSpPr>
        <p:spPr bwMode="auto">
          <a:xfrm flipV="1">
            <a:off x="48768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21" name="Straight Arrow Connector 220"/>
          <p:cNvCxnSpPr/>
          <p:nvPr/>
        </p:nvCxnSpPr>
        <p:spPr bwMode="auto">
          <a:xfrm flipV="1">
            <a:off x="48006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22" name="Straight Arrow Connector 221"/>
          <p:cNvCxnSpPr/>
          <p:nvPr/>
        </p:nvCxnSpPr>
        <p:spPr bwMode="auto">
          <a:xfrm flipV="1">
            <a:off x="4724400" y="2209800"/>
            <a:ext cx="0" cy="3276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67" name="Straight Arrow Connector 266"/>
          <p:cNvCxnSpPr/>
          <p:nvPr/>
        </p:nvCxnSpPr>
        <p:spPr bwMode="auto">
          <a:xfrm flipV="1">
            <a:off x="46482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68" name="Straight Arrow Connector 267"/>
          <p:cNvCxnSpPr/>
          <p:nvPr/>
        </p:nvCxnSpPr>
        <p:spPr bwMode="auto">
          <a:xfrm flipV="1">
            <a:off x="4572000" y="52578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69" name="Straight Arrow Connector 268"/>
          <p:cNvCxnSpPr/>
          <p:nvPr/>
        </p:nvCxnSpPr>
        <p:spPr bwMode="auto">
          <a:xfrm flipV="1">
            <a:off x="4495800" y="52578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70" name="Straight Arrow Connector 269"/>
          <p:cNvCxnSpPr/>
          <p:nvPr/>
        </p:nvCxnSpPr>
        <p:spPr bwMode="auto">
          <a:xfrm flipV="1">
            <a:off x="44196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71" name="Straight Arrow Connector 270"/>
          <p:cNvCxnSpPr/>
          <p:nvPr/>
        </p:nvCxnSpPr>
        <p:spPr bwMode="auto">
          <a:xfrm flipV="1">
            <a:off x="43434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72" name="Straight Arrow Connector 271"/>
          <p:cNvCxnSpPr/>
          <p:nvPr/>
        </p:nvCxnSpPr>
        <p:spPr bwMode="auto">
          <a:xfrm flipV="1">
            <a:off x="4267200" y="54102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73" name="Straight Arrow Connector 272"/>
          <p:cNvCxnSpPr/>
          <p:nvPr/>
        </p:nvCxnSpPr>
        <p:spPr bwMode="auto">
          <a:xfrm>
            <a:off x="4191000" y="5486400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74" name="Straight Arrow Connector 273"/>
          <p:cNvCxnSpPr/>
          <p:nvPr/>
        </p:nvCxnSpPr>
        <p:spPr bwMode="auto">
          <a:xfrm flipV="1">
            <a:off x="41148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75" name="Straight Arrow Connector 274"/>
          <p:cNvCxnSpPr/>
          <p:nvPr/>
        </p:nvCxnSpPr>
        <p:spPr bwMode="auto">
          <a:xfrm flipV="1">
            <a:off x="4038600" y="5105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76" name="Straight Arrow Connector 275"/>
          <p:cNvCxnSpPr/>
          <p:nvPr/>
        </p:nvCxnSpPr>
        <p:spPr bwMode="auto">
          <a:xfrm flipV="1">
            <a:off x="39624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77" name="Straight Arrow Connector 276"/>
          <p:cNvCxnSpPr/>
          <p:nvPr/>
        </p:nvCxnSpPr>
        <p:spPr bwMode="auto">
          <a:xfrm flipV="1">
            <a:off x="38862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78" name="Straight Arrow Connector 277"/>
          <p:cNvCxnSpPr/>
          <p:nvPr/>
        </p:nvCxnSpPr>
        <p:spPr bwMode="auto">
          <a:xfrm flipV="1">
            <a:off x="3810000" y="52578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79" name="Straight Arrow Connector 278"/>
          <p:cNvCxnSpPr/>
          <p:nvPr/>
        </p:nvCxnSpPr>
        <p:spPr bwMode="auto">
          <a:xfrm flipV="1">
            <a:off x="3733800" y="5105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80" name="Straight Arrow Connector 279"/>
          <p:cNvCxnSpPr/>
          <p:nvPr/>
        </p:nvCxnSpPr>
        <p:spPr bwMode="auto">
          <a:xfrm flipV="1">
            <a:off x="36576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81" name="Straight Arrow Connector 280"/>
          <p:cNvCxnSpPr/>
          <p:nvPr/>
        </p:nvCxnSpPr>
        <p:spPr bwMode="auto">
          <a:xfrm flipV="1">
            <a:off x="3581400" y="52578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82" name="Straight Arrow Connector 281"/>
          <p:cNvCxnSpPr/>
          <p:nvPr/>
        </p:nvCxnSpPr>
        <p:spPr bwMode="auto">
          <a:xfrm flipV="1">
            <a:off x="35052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83" name="Straight Arrow Connector 282"/>
          <p:cNvCxnSpPr/>
          <p:nvPr/>
        </p:nvCxnSpPr>
        <p:spPr bwMode="auto">
          <a:xfrm flipV="1">
            <a:off x="34290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84" name="Straight Arrow Connector 283"/>
          <p:cNvCxnSpPr/>
          <p:nvPr/>
        </p:nvCxnSpPr>
        <p:spPr bwMode="auto">
          <a:xfrm flipV="1">
            <a:off x="3352800" y="54102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85" name="Straight Arrow Connector 284"/>
          <p:cNvCxnSpPr/>
          <p:nvPr/>
        </p:nvCxnSpPr>
        <p:spPr bwMode="auto">
          <a:xfrm flipV="1">
            <a:off x="3276600" y="52578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86" name="Straight Arrow Connector 285"/>
          <p:cNvCxnSpPr/>
          <p:nvPr/>
        </p:nvCxnSpPr>
        <p:spPr bwMode="auto">
          <a:xfrm flipV="1">
            <a:off x="3200400" y="4876800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87" name="Straight Arrow Connector 286"/>
          <p:cNvCxnSpPr/>
          <p:nvPr/>
        </p:nvCxnSpPr>
        <p:spPr bwMode="auto">
          <a:xfrm flipV="1">
            <a:off x="3124200" y="54102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88" name="Straight Arrow Connector 287"/>
          <p:cNvCxnSpPr/>
          <p:nvPr/>
        </p:nvCxnSpPr>
        <p:spPr bwMode="auto">
          <a:xfrm flipV="1">
            <a:off x="30480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89" name="Straight Arrow Connector 288"/>
          <p:cNvCxnSpPr/>
          <p:nvPr/>
        </p:nvCxnSpPr>
        <p:spPr bwMode="auto">
          <a:xfrm flipV="1">
            <a:off x="2971800" y="54102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90" name="Straight Arrow Connector 289"/>
          <p:cNvCxnSpPr/>
          <p:nvPr/>
        </p:nvCxnSpPr>
        <p:spPr bwMode="auto">
          <a:xfrm flipV="1">
            <a:off x="28956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91" name="Straight Arrow Connector 290"/>
          <p:cNvCxnSpPr/>
          <p:nvPr/>
        </p:nvCxnSpPr>
        <p:spPr bwMode="auto">
          <a:xfrm flipV="1">
            <a:off x="28194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92" name="Straight Arrow Connector 291"/>
          <p:cNvCxnSpPr/>
          <p:nvPr/>
        </p:nvCxnSpPr>
        <p:spPr bwMode="auto">
          <a:xfrm flipV="1">
            <a:off x="2743200" y="54102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93" name="Straight Arrow Connector 292"/>
          <p:cNvCxnSpPr/>
          <p:nvPr/>
        </p:nvCxnSpPr>
        <p:spPr bwMode="auto">
          <a:xfrm flipV="1">
            <a:off x="26670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94" name="Straight Arrow Connector 293"/>
          <p:cNvCxnSpPr/>
          <p:nvPr/>
        </p:nvCxnSpPr>
        <p:spPr bwMode="auto">
          <a:xfrm flipH="1" flipV="1">
            <a:off x="2584450" y="5473700"/>
            <a:ext cx="635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95" name="Straight Arrow Connector 294"/>
          <p:cNvCxnSpPr/>
          <p:nvPr/>
        </p:nvCxnSpPr>
        <p:spPr bwMode="auto">
          <a:xfrm flipV="1">
            <a:off x="2514600" y="54102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96" name="Straight Arrow Connector 295"/>
          <p:cNvCxnSpPr/>
          <p:nvPr/>
        </p:nvCxnSpPr>
        <p:spPr bwMode="auto">
          <a:xfrm flipV="1">
            <a:off x="2438400" y="4572000"/>
            <a:ext cx="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97" name="Straight Arrow Connector 296"/>
          <p:cNvCxnSpPr/>
          <p:nvPr/>
        </p:nvCxnSpPr>
        <p:spPr bwMode="auto">
          <a:xfrm flipV="1">
            <a:off x="23622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98" name="Straight Arrow Connector 297"/>
          <p:cNvCxnSpPr/>
          <p:nvPr/>
        </p:nvCxnSpPr>
        <p:spPr bwMode="auto">
          <a:xfrm flipV="1">
            <a:off x="2286000" y="52578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99" name="Straight Arrow Connector 298"/>
          <p:cNvCxnSpPr/>
          <p:nvPr/>
        </p:nvCxnSpPr>
        <p:spPr bwMode="auto">
          <a:xfrm flipV="1">
            <a:off x="22098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00" name="Straight Arrow Connector 299"/>
          <p:cNvCxnSpPr/>
          <p:nvPr/>
        </p:nvCxnSpPr>
        <p:spPr bwMode="auto">
          <a:xfrm flipV="1">
            <a:off x="21336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01" name="Straight Arrow Connector 300"/>
          <p:cNvCxnSpPr/>
          <p:nvPr/>
        </p:nvCxnSpPr>
        <p:spPr bwMode="auto">
          <a:xfrm flipV="1">
            <a:off x="2057400" y="54102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02" name="Straight Arrow Connector 301"/>
          <p:cNvCxnSpPr/>
          <p:nvPr/>
        </p:nvCxnSpPr>
        <p:spPr bwMode="auto">
          <a:xfrm flipV="1">
            <a:off x="19812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03" name="Straight Arrow Connector 302"/>
          <p:cNvCxnSpPr/>
          <p:nvPr/>
        </p:nvCxnSpPr>
        <p:spPr bwMode="auto">
          <a:xfrm flipV="1">
            <a:off x="19050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04" name="Straight Arrow Connector 303"/>
          <p:cNvCxnSpPr/>
          <p:nvPr/>
        </p:nvCxnSpPr>
        <p:spPr bwMode="auto">
          <a:xfrm flipV="1">
            <a:off x="1828800" y="52578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05" name="Straight Arrow Connector 304"/>
          <p:cNvCxnSpPr/>
          <p:nvPr/>
        </p:nvCxnSpPr>
        <p:spPr bwMode="auto">
          <a:xfrm flipV="1">
            <a:off x="17526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06" name="Straight Arrow Connector 305"/>
          <p:cNvCxnSpPr/>
          <p:nvPr/>
        </p:nvCxnSpPr>
        <p:spPr bwMode="auto">
          <a:xfrm flipV="1">
            <a:off x="1676400" y="3505200"/>
            <a:ext cx="0" cy="198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07" name="Straight Arrow Connector 306"/>
          <p:cNvCxnSpPr/>
          <p:nvPr/>
        </p:nvCxnSpPr>
        <p:spPr bwMode="auto">
          <a:xfrm flipV="1">
            <a:off x="16002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08" name="Straight Arrow Connector 307"/>
          <p:cNvCxnSpPr/>
          <p:nvPr/>
        </p:nvCxnSpPr>
        <p:spPr bwMode="auto">
          <a:xfrm flipV="1">
            <a:off x="1524000" y="54102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09" name="Straight Arrow Connector 308"/>
          <p:cNvCxnSpPr/>
          <p:nvPr/>
        </p:nvCxnSpPr>
        <p:spPr bwMode="auto">
          <a:xfrm flipV="1">
            <a:off x="1447800" y="5105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10" name="Straight Arrow Connector 309"/>
          <p:cNvCxnSpPr/>
          <p:nvPr/>
        </p:nvCxnSpPr>
        <p:spPr bwMode="auto">
          <a:xfrm flipV="1">
            <a:off x="1371600" y="5334000"/>
            <a:ext cx="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11" name="Straight Arrow Connector 310"/>
          <p:cNvCxnSpPr/>
          <p:nvPr/>
        </p:nvCxnSpPr>
        <p:spPr bwMode="auto">
          <a:xfrm flipV="1">
            <a:off x="1295400" y="5410200"/>
            <a:ext cx="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33" name="Straight Arrow Connector 332"/>
          <p:cNvCxnSpPr>
            <a:endCxn id="347" idx="1"/>
          </p:cNvCxnSpPr>
          <p:nvPr/>
        </p:nvCxnSpPr>
        <p:spPr bwMode="auto">
          <a:xfrm flipV="1">
            <a:off x="1219200" y="1769477"/>
            <a:ext cx="0" cy="3716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4" name="Straight Connector 333"/>
          <p:cNvCxnSpPr/>
          <p:nvPr/>
        </p:nvCxnSpPr>
        <p:spPr bwMode="auto">
          <a:xfrm flipH="1">
            <a:off x="990600" y="48768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6" name="Straight Connector 335"/>
          <p:cNvCxnSpPr/>
          <p:nvPr/>
        </p:nvCxnSpPr>
        <p:spPr bwMode="auto">
          <a:xfrm flipH="1">
            <a:off x="990600" y="5486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7" name="Straight Connector 336"/>
          <p:cNvCxnSpPr/>
          <p:nvPr/>
        </p:nvCxnSpPr>
        <p:spPr bwMode="auto">
          <a:xfrm flipH="1">
            <a:off x="990600" y="42672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8" name="Straight Connector 337"/>
          <p:cNvCxnSpPr/>
          <p:nvPr/>
        </p:nvCxnSpPr>
        <p:spPr bwMode="auto">
          <a:xfrm flipH="1">
            <a:off x="990600" y="48768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9" name="Straight Connector 338"/>
          <p:cNvCxnSpPr/>
          <p:nvPr/>
        </p:nvCxnSpPr>
        <p:spPr bwMode="auto">
          <a:xfrm flipH="1">
            <a:off x="990600" y="3657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990600" y="42672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Straight Connector 340"/>
          <p:cNvCxnSpPr/>
          <p:nvPr/>
        </p:nvCxnSpPr>
        <p:spPr bwMode="auto">
          <a:xfrm flipH="1">
            <a:off x="990600" y="30480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2" name="Straight Connector 341"/>
          <p:cNvCxnSpPr/>
          <p:nvPr/>
        </p:nvCxnSpPr>
        <p:spPr bwMode="auto">
          <a:xfrm flipH="1">
            <a:off x="990600" y="3657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3" name="Straight Connector 342"/>
          <p:cNvCxnSpPr/>
          <p:nvPr/>
        </p:nvCxnSpPr>
        <p:spPr bwMode="auto">
          <a:xfrm flipH="1">
            <a:off x="9906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4" name="Straight Connector 343"/>
          <p:cNvCxnSpPr/>
          <p:nvPr/>
        </p:nvCxnSpPr>
        <p:spPr bwMode="auto">
          <a:xfrm flipH="1">
            <a:off x="990600" y="30480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/>
          <p:cNvCxnSpPr/>
          <p:nvPr/>
        </p:nvCxnSpPr>
        <p:spPr bwMode="auto">
          <a:xfrm flipH="1">
            <a:off x="990600" y="18288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/>
          <p:nvPr/>
        </p:nvCxnSpPr>
        <p:spPr bwMode="auto">
          <a:xfrm flipH="1">
            <a:off x="9906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TextBox 346"/>
          <p:cNvSpPr txBox="1"/>
          <p:nvPr/>
        </p:nvSpPr>
        <p:spPr>
          <a:xfrm>
            <a:off x="1219200" y="1600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dB</a:t>
            </a:r>
            <a:endParaRPr lang="en-US" sz="1600" dirty="0"/>
          </a:p>
        </p:txBody>
      </p:sp>
      <p:sp>
        <p:nvSpPr>
          <p:cNvPr id="348" name="TextBox 347"/>
          <p:cNvSpPr txBox="1"/>
          <p:nvPr/>
        </p:nvSpPr>
        <p:spPr>
          <a:xfrm>
            <a:off x="685800" y="28194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80</a:t>
            </a:r>
            <a:endParaRPr lang="en-US" sz="1600" dirty="0"/>
          </a:p>
        </p:txBody>
      </p:sp>
      <p:sp>
        <p:nvSpPr>
          <p:cNvPr id="349" name="TextBox 348"/>
          <p:cNvSpPr txBox="1"/>
          <p:nvPr/>
        </p:nvSpPr>
        <p:spPr>
          <a:xfrm>
            <a:off x="762000" y="52578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350" name="TextBox 349"/>
          <p:cNvSpPr txBox="1"/>
          <p:nvPr/>
        </p:nvSpPr>
        <p:spPr>
          <a:xfrm>
            <a:off x="685800" y="4648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</a:t>
            </a:r>
            <a:endParaRPr lang="en-US" sz="1600" dirty="0"/>
          </a:p>
        </p:txBody>
      </p:sp>
      <p:sp>
        <p:nvSpPr>
          <p:cNvPr id="351" name="TextBox 350"/>
          <p:cNvSpPr txBox="1"/>
          <p:nvPr/>
        </p:nvSpPr>
        <p:spPr>
          <a:xfrm>
            <a:off x="685800" y="4038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40</a:t>
            </a:r>
            <a:endParaRPr lang="en-US" sz="1600" dirty="0"/>
          </a:p>
        </p:txBody>
      </p:sp>
      <p:sp>
        <p:nvSpPr>
          <p:cNvPr id="352" name="TextBox 351"/>
          <p:cNvSpPr txBox="1"/>
          <p:nvPr/>
        </p:nvSpPr>
        <p:spPr>
          <a:xfrm>
            <a:off x="685800" y="3429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60</a:t>
            </a:r>
            <a:endParaRPr lang="en-US" sz="1600" dirty="0"/>
          </a:p>
        </p:txBody>
      </p:sp>
      <p:sp>
        <p:nvSpPr>
          <p:cNvPr id="353" name="TextBox 352"/>
          <p:cNvSpPr txBox="1"/>
          <p:nvPr/>
        </p:nvSpPr>
        <p:spPr>
          <a:xfrm>
            <a:off x="533400" y="2209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354" name="TextBox 353"/>
          <p:cNvSpPr txBox="1"/>
          <p:nvPr/>
        </p:nvSpPr>
        <p:spPr>
          <a:xfrm>
            <a:off x="533400" y="1600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120</a:t>
            </a:r>
            <a:endParaRPr lang="en-US" sz="1600" dirty="0"/>
          </a:p>
        </p:txBody>
      </p:sp>
      <p:sp>
        <p:nvSpPr>
          <p:cNvPr id="357" name="Rectangle 356"/>
          <p:cNvSpPr/>
          <p:nvPr/>
        </p:nvSpPr>
        <p:spPr bwMode="auto">
          <a:xfrm>
            <a:off x="1219200" y="5105400"/>
            <a:ext cx="6248400" cy="381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7543800" y="510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</a:rPr>
              <a:t>Masked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2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738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do we use psychoacoustics in digital music compression?  (masking)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19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35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F4CE-CBB6-45DA-B418-231560850773}" type="slidenum">
              <a:rPr lang="en-US"/>
              <a:pPr/>
              <a:t>44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219200" y="5486400"/>
            <a:ext cx="6324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00" y="5486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2438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438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2438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2514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2590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2667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2743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2819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2819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2819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2819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2895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2971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3048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3124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3200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3200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3200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3200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3276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3352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3429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3505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3581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3581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3581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3581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3657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3733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810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3886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3962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>
            <a:off x="3962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3962400" y="5486400"/>
            <a:ext cx="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3962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4038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4114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4191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267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4343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>
            <a:off x="4343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4343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4343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>
            <a:off x="4419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>
            <a:off x="4495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4572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4648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>
            <a:off x="4724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4724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4724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4724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4800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>
            <a:off x="4876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4953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5029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5105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5105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5105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5105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5181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5257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>
            <a:off x="5334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>
            <a:off x="5410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>
            <a:off x="5486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5486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>
            <a:off x="5486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5486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5562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5638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5715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5791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>
            <a:off x="5867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>
            <a:off x="5867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5867400" y="5486400"/>
            <a:ext cx="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5867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>
            <a:off x="5943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>
            <a:off x="6019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>
            <a:off x="6096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>
            <a:off x="6172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>
            <a:off x="6248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>
            <a:off x="6248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>
            <a:off x="6248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>
            <a:off x="6248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>
            <a:off x="6324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>
            <a:off x="6400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>
            <a:off x="6477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>
            <a:off x="6553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>
            <a:off x="6629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>
            <a:off x="6629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>
            <a:off x="6629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6629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>
            <a:off x="6705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/>
          <p:nvPr/>
        </p:nvCxnSpPr>
        <p:spPr bwMode="auto">
          <a:xfrm>
            <a:off x="6781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/>
          <p:cNvCxnSpPr/>
          <p:nvPr/>
        </p:nvCxnSpPr>
        <p:spPr bwMode="auto">
          <a:xfrm>
            <a:off x="6858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/>
          <p:nvPr/>
        </p:nvCxnSpPr>
        <p:spPr bwMode="auto">
          <a:xfrm>
            <a:off x="6934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>
            <a:off x="7010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>
            <a:off x="7010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>
            <a:off x="7010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7010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/>
          <p:nvPr/>
        </p:nvCxnSpPr>
        <p:spPr bwMode="auto">
          <a:xfrm>
            <a:off x="7086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/>
          <p:nvPr/>
        </p:nvCxnSpPr>
        <p:spPr bwMode="auto">
          <a:xfrm>
            <a:off x="7162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/>
          <p:nvPr/>
        </p:nvCxnSpPr>
        <p:spPr bwMode="auto">
          <a:xfrm>
            <a:off x="7239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/>
          <p:cNvCxnSpPr/>
          <p:nvPr/>
        </p:nvCxnSpPr>
        <p:spPr bwMode="auto">
          <a:xfrm>
            <a:off x="7315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/>
          <p:cNvCxnSpPr/>
          <p:nvPr/>
        </p:nvCxnSpPr>
        <p:spPr bwMode="auto">
          <a:xfrm>
            <a:off x="7391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>
            <a:off x="2057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>
            <a:off x="2057400" y="5486400"/>
            <a:ext cx="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>
            <a:off x="2057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>
            <a:off x="2133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>
            <a:off x="2209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>
            <a:off x="2286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>
            <a:off x="2362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>
            <a:off x="2438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>
            <a:off x="1676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9" name="Straight Connector 168"/>
          <p:cNvCxnSpPr/>
          <p:nvPr/>
        </p:nvCxnSpPr>
        <p:spPr bwMode="auto">
          <a:xfrm>
            <a:off x="1676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1676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1752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1828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1905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1981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2057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1295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Connector 176"/>
          <p:cNvCxnSpPr/>
          <p:nvPr/>
        </p:nvCxnSpPr>
        <p:spPr bwMode="auto">
          <a:xfrm>
            <a:off x="1295400" y="54864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>
            <a:off x="1295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>
            <a:off x="13716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14478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>
            <a:off x="15240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/>
          <p:nvPr/>
        </p:nvCxnSpPr>
        <p:spPr bwMode="auto">
          <a:xfrm>
            <a:off x="16002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>
            <a:off x="1676400" y="548640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Arrow Connector 188"/>
          <p:cNvCxnSpPr/>
          <p:nvPr/>
        </p:nvCxnSpPr>
        <p:spPr bwMode="auto">
          <a:xfrm flipV="1">
            <a:off x="7239000" y="4038600"/>
            <a:ext cx="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00" name="Straight Arrow Connector 199"/>
          <p:cNvCxnSpPr/>
          <p:nvPr/>
        </p:nvCxnSpPr>
        <p:spPr bwMode="auto">
          <a:xfrm flipV="1">
            <a:off x="6400800" y="50292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16" name="Straight Arrow Connector 215"/>
          <p:cNvCxnSpPr/>
          <p:nvPr/>
        </p:nvCxnSpPr>
        <p:spPr bwMode="auto">
          <a:xfrm flipV="1">
            <a:off x="5181600" y="4876800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22" name="Straight Arrow Connector 221"/>
          <p:cNvCxnSpPr/>
          <p:nvPr/>
        </p:nvCxnSpPr>
        <p:spPr bwMode="auto">
          <a:xfrm flipV="1">
            <a:off x="4724400" y="2209800"/>
            <a:ext cx="0" cy="3276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86" name="Straight Arrow Connector 285"/>
          <p:cNvCxnSpPr/>
          <p:nvPr/>
        </p:nvCxnSpPr>
        <p:spPr bwMode="auto">
          <a:xfrm flipV="1">
            <a:off x="3200400" y="4876800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96" name="Straight Arrow Connector 295"/>
          <p:cNvCxnSpPr/>
          <p:nvPr/>
        </p:nvCxnSpPr>
        <p:spPr bwMode="auto">
          <a:xfrm flipV="1">
            <a:off x="2438400" y="4572000"/>
            <a:ext cx="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06" name="Straight Arrow Connector 305"/>
          <p:cNvCxnSpPr/>
          <p:nvPr/>
        </p:nvCxnSpPr>
        <p:spPr bwMode="auto">
          <a:xfrm flipV="1">
            <a:off x="1676400" y="3505200"/>
            <a:ext cx="0" cy="198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33" name="Straight Arrow Connector 332"/>
          <p:cNvCxnSpPr>
            <a:endCxn id="347" idx="1"/>
          </p:cNvCxnSpPr>
          <p:nvPr/>
        </p:nvCxnSpPr>
        <p:spPr bwMode="auto">
          <a:xfrm flipV="1">
            <a:off x="1219200" y="1769477"/>
            <a:ext cx="0" cy="3716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4" name="Straight Connector 333"/>
          <p:cNvCxnSpPr/>
          <p:nvPr/>
        </p:nvCxnSpPr>
        <p:spPr bwMode="auto">
          <a:xfrm flipH="1">
            <a:off x="990600" y="48768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7" name="Straight Connector 336"/>
          <p:cNvCxnSpPr/>
          <p:nvPr/>
        </p:nvCxnSpPr>
        <p:spPr bwMode="auto">
          <a:xfrm flipH="1">
            <a:off x="990600" y="42672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8" name="Straight Connector 337"/>
          <p:cNvCxnSpPr/>
          <p:nvPr/>
        </p:nvCxnSpPr>
        <p:spPr bwMode="auto">
          <a:xfrm flipH="1">
            <a:off x="990600" y="48768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9" name="Straight Connector 338"/>
          <p:cNvCxnSpPr/>
          <p:nvPr/>
        </p:nvCxnSpPr>
        <p:spPr bwMode="auto">
          <a:xfrm flipH="1">
            <a:off x="990600" y="3657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990600" y="42672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Straight Connector 340"/>
          <p:cNvCxnSpPr/>
          <p:nvPr/>
        </p:nvCxnSpPr>
        <p:spPr bwMode="auto">
          <a:xfrm flipH="1">
            <a:off x="990600" y="30480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2" name="Straight Connector 341"/>
          <p:cNvCxnSpPr/>
          <p:nvPr/>
        </p:nvCxnSpPr>
        <p:spPr bwMode="auto">
          <a:xfrm flipH="1">
            <a:off x="990600" y="36576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3" name="Straight Connector 342"/>
          <p:cNvCxnSpPr/>
          <p:nvPr/>
        </p:nvCxnSpPr>
        <p:spPr bwMode="auto">
          <a:xfrm flipH="1">
            <a:off x="9906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4" name="Straight Connector 343"/>
          <p:cNvCxnSpPr/>
          <p:nvPr/>
        </p:nvCxnSpPr>
        <p:spPr bwMode="auto">
          <a:xfrm flipH="1">
            <a:off x="990600" y="30480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5" name="Straight Connector 344"/>
          <p:cNvCxnSpPr/>
          <p:nvPr/>
        </p:nvCxnSpPr>
        <p:spPr bwMode="auto">
          <a:xfrm flipH="1">
            <a:off x="990600" y="18288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6" name="Straight Connector 345"/>
          <p:cNvCxnSpPr/>
          <p:nvPr/>
        </p:nvCxnSpPr>
        <p:spPr bwMode="auto">
          <a:xfrm flipH="1">
            <a:off x="990600" y="2438400"/>
            <a:ext cx="22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7" name="TextBox 346"/>
          <p:cNvSpPr txBox="1"/>
          <p:nvPr/>
        </p:nvSpPr>
        <p:spPr>
          <a:xfrm>
            <a:off x="1219200" y="1600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dB</a:t>
            </a:r>
            <a:endParaRPr lang="en-US" sz="1600" dirty="0"/>
          </a:p>
        </p:txBody>
      </p:sp>
      <p:sp>
        <p:nvSpPr>
          <p:cNvPr id="348" name="TextBox 347"/>
          <p:cNvSpPr txBox="1"/>
          <p:nvPr/>
        </p:nvSpPr>
        <p:spPr>
          <a:xfrm>
            <a:off x="685800" y="28194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80</a:t>
            </a:r>
            <a:endParaRPr lang="en-US" sz="1600" dirty="0"/>
          </a:p>
        </p:txBody>
      </p:sp>
      <p:sp>
        <p:nvSpPr>
          <p:cNvPr id="349" name="TextBox 348"/>
          <p:cNvSpPr txBox="1"/>
          <p:nvPr/>
        </p:nvSpPr>
        <p:spPr>
          <a:xfrm>
            <a:off x="762000" y="52578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350" name="TextBox 349"/>
          <p:cNvSpPr txBox="1"/>
          <p:nvPr/>
        </p:nvSpPr>
        <p:spPr>
          <a:xfrm>
            <a:off x="685800" y="4648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</a:t>
            </a:r>
            <a:endParaRPr lang="en-US" sz="1600" dirty="0"/>
          </a:p>
        </p:txBody>
      </p:sp>
      <p:sp>
        <p:nvSpPr>
          <p:cNvPr id="351" name="TextBox 350"/>
          <p:cNvSpPr txBox="1"/>
          <p:nvPr/>
        </p:nvSpPr>
        <p:spPr>
          <a:xfrm>
            <a:off x="685800" y="4038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40</a:t>
            </a:r>
            <a:endParaRPr lang="en-US" sz="1600" dirty="0"/>
          </a:p>
        </p:txBody>
      </p:sp>
      <p:sp>
        <p:nvSpPr>
          <p:cNvPr id="352" name="TextBox 351"/>
          <p:cNvSpPr txBox="1"/>
          <p:nvPr/>
        </p:nvSpPr>
        <p:spPr>
          <a:xfrm>
            <a:off x="685800" y="3429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60</a:t>
            </a:r>
            <a:endParaRPr lang="en-US" sz="1600" dirty="0"/>
          </a:p>
        </p:txBody>
      </p:sp>
      <p:sp>
        <p:nvSpPr>
          <p:cNvPr id="353" name="TextBox 352"/>
          <p:cNvSpPr txBox="1"/>
          <p:nvPr/>
        </p:nvSpPr>
        <p:spPr>
          <a:xfrm>
            <a:off x="533400" y="2209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354" name="TextBox 353"/>
          <p:cNvSpPr txBox="1"/>
          <p:nvPr/>
        </p:nvSpPr>
        <p:spPr>
          <a:xfrm>
            <a:off x="533400" y="1600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120</a:t>
            </a:r>
            <a:endParaRPr lang="en-US" sz="1600" dirty="0"/>
          </a:p>
        </p:txBody>
      </p:sp>
      <p:sp>
        <p:nvSpPr>
          <p:cNvPr id="1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738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do we use psychoacoustics in digital music compression?  (masking)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066799" y="5717232"/>
            <a:ext cx="7315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193     194              196    197    198    199              201    202    203    204              206    207    208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734727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1"/>
            <a:ext cx="8686800" cy="4984665"/>
          </a:xfrm>
        </p:spPr>
        <p:txBody>
          <a:bodyPr>
            <a:normAutofit/>
          </a:bodyPr>
          <a:lstStyle/>
          <a:p>
            <a:r>
              <a:rPr lang="en-US" dirty="0" smtClean="0"/>
              <a:t>Human hearing mechanism directly encodes frequency</a:t>
            </a:r>
          </a:p>
          <a:p>
            <a:pPr lvl="1"/>
            <a:r>
              <a:rPr lang="en-US" dirty="0" smtClean="0"/>
              <a:t>By position on Cochlea</a:t>
            </a:r>
          </a:p>
          <a:p>
            <a:r>
              <a:rPr lang="en-US" dirty="0" smtClean="0"/>
              <a:t>Differential sensitivity by frequency</a:t>
            </a:r>
          </a:p>
          <a:p>
            <a:pPr lvl="1"/>
            <a:r>
              <a:rPr lang="en-US" dirty="0" smtClean="0"/>
              <a:t>Hear some frequencies louder than others</a:t>
            </a:r>
          </a:p>
          <a:p>
            <a:r>
              <a:rPr lang="en-US" dirty="0" smtClean="0"/>
              <a:t>Frequency Masking</a:t>
            </a:r>
          </a:p>
          <a:p>
            <a:pPr lvl="1"/>
            <a:r>
              <a:rPr lang="en-US" dirty="0" smtClean="0"/>
              <a:t>Limit to what we can simultaneously perceive in critical bands – loud frequencies can hide others</a:t>
            </a:r>
          </a:p>
          <a:p>
            <a:r>
              <a:rPr lang="en-US" dirty="0" smtClean="0"/>
              <a:t>Temporal Masking</a:t>
            </a:r>
          </a:p>
          <a:p>
            <a:pPr lvl="1"/>
            <a:r>
              <a:rPr lang="en-US" dirty="0" smtClean="0"/>
              <a:t>Loud signals can hide sounds that come after (or before) them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BIBB417 – Visual Processing </a:t>
            </a:r>
          </a:p>
          <a:p>
            <a:pPr lvl="1"/>
            <a:r>
              <a:rPr lang="en-US" dirty="0" smtClean="0"/>
              <a:t>Same kind of look at physiology, but for vision</a:t>
            </a:r>
          </a:p>
          <a:p>
            <a:r>
              <a:rPr lang="en-US" dirty="0" smtClean="0"/>
              <a:t>LING520 – Phonetics 1</a:t>
            </a:r>
          </a:p>
          <a:p>
            <a:pPr lvl="1"/>
            <a:r>
              <a:rPr lang="en-US" dirty="0" smtClean="0"/>
              <a:t>Focus on speech, includes both hearing and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Lab</a:t>
            </a:r>
          </a:p>
          <a:p>
            <a:pPr lvl="1"/>
            <a:r>
              <a:rPr lang="en-US" dirty="0" smtClean="0"/>
              <a:t>Measure sensitivity and masking effects</a:t>
            </a:r>
          </a:p>
          <a:p>
            <a:pPr lvl="1"/>
            <a:r>
              <a:rPr lang="en-US" dirty="0" smtClean="0"/>
              <a:t>Bring head phones</a:t>
            </a:r>
          </a:p>
          <a:p>
            <a:endParaRPr lang="en-US" dirty="0" smtClean="0"/>
          </a:p>
          <a:p>
            <a:r>
              <a:rPr lang="en-US" dirty="0" smtClean="0"/>
              <a:t>Next Lecture</a:t>
            </a:r>
          </a:p>
          <a:p>
            <a:pPr lvl="1"/>
            <a:r>
              <a:rPr lang="en-US" dirty="0" smtClean="0"/>
              <a:t>Put this together to compress audio </a:t>
            </a:r>
          </a:p>
          <a:p>
            <a:pPr lvl="1"/>
            <a:r>
              <a:rPr lang="en-US" dirty="0" smtClean="0"/>
              <a:t>Derive key features of MP3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Event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Programmer</a:t>
            </a:r>
            <a:r>
              <a:rPr lang="en-US" dirty="0" smtClean="0"/>
              <a:t>, a documentary about the women behind the </a:t>
            </a:r>
            <a:r>
              <a:rPr lang="en-US" dirty="0" smtClean="0"/>
              <a:t>ENIAC</a:t>
            </a:r>
          </a:p>
          <a:p>
            <a:pPr marL="742950" lvl="2" indent="-342900">
              <a:buFont typeface="Wingdings 2"/>
              <a:buChar char=""/>
            </a:pPr>
            <a:r>
              <a:rPr lang="en-US" dirty="0" smtClean="0"/>
              <a:t>http://</a:t>
            </a:r>
            <a:r>
              <a:rPr lang="en-US" dirty="0" err="1" smtClean="0"/>
              <a:t>eniacprogrammers.org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Screen Thursday (2/15) 4:30pm Wu &amp; Chen</a:t>
            </a:r>
          </a:p>
          <a:p>
            <a:endParaRPr lang="en-US" dirty="0" smtClean="0"/>
          </a:p>
          <a:p>
            <a:r>
              <a:rPr lang="en-US" dirty="0" smtClean="0"/>
              <a:t>Today (2/14) is 72</a:t>
            </a:r>
            <a:r>
              <a:rPr lang="en-US" baseline="30000" dirty="0" smtClean="0"/>
              <a:t>nd</a:t>
            </a:r>
            <a:r>
              <a:rPr lang="en-US" dirty="0" smtClean="0"/>
              <a:t> anniversary of ENIAC unveiling (1946)</a:t>
            </a:r>
          </a:p>
          <a:p>
            <a:pPr lvl="1"/>
            <a:r>
              <a:rPr lang="en-US" dirty="0" smtClean="0"/>
              <a:t>Touch on hardware right after Spring Break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Physical Ear: </a:t>
            </a:r>
          </a:p>
          <a:p>
            <a:pPr lvl="1"/>
            <a:r>
              <a:rPr lang="en-US" sz="1800" dirty="0" smtClean="0"/>
              <a:t>R</a:t>
            </a:r>
            <a:r>
              <a:rPr lang="en-US" sz="1800" dirty="0"/>
              <a:t>. </a:t>
            </a:r>
            <a:r>
              <a:rPr lang="en-US" sz="1800" dirty="0" err="1"/>
              <a:t>Munkong</a:t>
            </a:r>
            <a:r>
              <a:rPr lang="en-US" sz="1800" dirty="0"/>
              <a:t> and B.-H. </a:t>
            </a:r>
            <a:r>
              <a:rPr lang="en-US" sz="1800" dirty="0" err="1"/>
              <a:t>Juang</a:t>
            </a:r>
            <a:r>
              <a:rPr lang="en-US" sz="1800" dirty="0"/>
              <a:t>. IEEE Sig. Proc. Mag., 25(3):98–117, </a:t>
            </a:r>
            <a:r>
              <a:rPr lang="en-US" sz="1800" dirty="0" smtClean="0"/>
              <a:t>2008</a:t>
            </a:r>
          </a:p>
          <a:p>
            <a:r>
              <a:rPr lang="en-US" sz="2200" dirty="0" smtClean="0"/>
              <a:t>Filter Bank: </a:t>
            </a:r>
          </a:p>
          <a:p>
            <a:pPr lvl="1"/>
            <a:r>
              <a:rPr lang="en-US" sz="1800" dirty="0">
                <a:hlinkClick r:id="rId2"/>
              </a:rPr>
              <a:t>http://www.ugr.es/~</a:t>
            </a:r>
            <a:r>
              <a:rPr lang="en-US" sz="1800" dirty="0" smtClean="0">
                <a:hlinkClick r:id="rId2"/>
              </a:rPr>
              <a:t>atv/web_ci_SIM/en/seccion_4_en.htm</a:t>
            </a:r>
            <a:endParaRPr lang="en-US" sz="1800" dirty="0" smtClean="0"/>
          </a:p>
          <a:p>
            <a:r>
              <a:rPr lang="en-US" sz="2200" dirty="0" smtClean="0"/>
              <a:t>Bark Scale:</a:t>
            </a:r>
          </a:p>
          <a:p>
            <a:pPr lvl="1"/>
            <a:r>
              <a:rPr lang="en-US" sz="1800" dirty="0"/>
              <a:t>[E. </a:t>
            </a:r>
            <a:r>
              <a:rPr lang="en-US" sz="1800" dirty="0" err="1"/>
              <a:t>Zwicker</a:t>
            </a:r>
            <a:r>
              <a:rPr lang="en-US" sz="1800" dirty="0"/>
              <a:t>. J. </a:t>
            </a:r>
            <a:r>
              <a:rPr lang="en-US" sz="1800" dirty="0" err="1"/>
              <a:t>Acoust</a:t>
            </a:r>
            <a:r>
              <a:rPr lang="en-US" sz="1800" dirty="0"/>
              <a:t>. </a:t>
            </a:r>
            <a:r>
              <a:rPr lang="en-US" sz="1800" dirty="0" err="1"/>
              <a:t>Soc.Am</a:t>
            </a:r>
            <a:r>
              <a:rPr lang="en-US" sz="1800" dirty="0"/>
              <a:t>., 33(2):248, February 1961</a:t>
            </a:r>
            <a:r>
              <a:rPr lang="en-US" sz="1800" dirty="0" smtClean="0"/>
              <a:t>]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DB Chart: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14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1400" dirty="0" smtClean="0">
                <a:solidFill>
                  <a:schemeClr val="tx1"/>
                </a:solidFill>
                <a:hlinkClick r:id="rId3"/>
              </a:rPr>
              <a:t>www.dspguide.com/ch22/1.htm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Masking Discussion: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Wikipedia: </a:t>
            </a:r>
            <a:r>
              <a:rPr lang="en-US" sz="1400" dirty="0" err="1" smtClean="0">
                <a:solidFill>
                  <a:schemeClr val="tx1"/>
                </a:solidFill>
              </a:rPr>
              <a:t>PsychoAcoustics</a:t>
            </a:r>
            <a:r>
              <a:rPr lang="en-US" sz="1400" dirty="0" smtClean="0">
                <a:solidFill>
                  <a:schemeClr val="tx1"/>
                </a:solidFill>
              </a:rPr>
              <a:t> Article</a:t>
            </a:r>
            <a:endParaRPr lang="en-US" sz="1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49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5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File-</a:t>
            </a:r>
          </a:p>
          <a:p>
            <a:r>
              <a:rPr lang="en-US" sz="2000" b="1" dirty="0" smtClean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2,3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570730" cy="411444"/>
            <a:chOff x="1447800" y="3446002"/>
            <a:chExt cx="758201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5,6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7,8,9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10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11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12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4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Map – Week 6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6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2,3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21010" y="1782249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Analog</a:t>
            </a:r>
          </a:p>
          <a:p>
            <a:pPr algn="ctr"/>
            <a:r>
              <a:rPr lang="en-US" sz="1600" dirty="0" smtClean="0">
                <a:latin typeface="+mj-lt"/>
              </a:rPr>
              <a:t>input</a:t>
            </a:r>
            <a:endParaRPr lang="en-US" sz="16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 in Lab…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9017330" cy="3048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Week 1: Converted Sound to analog voltage signal</a:t>
            </a:r>
            <a:endParaRPr lang="en-US" sz="2000" dirty="0"/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“pressure wave” that changes air molecules w/ respect to time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“voltage wave” that changes amplitude w/ respect to time</a:t>
            </a:r>
          </a:p>
          <a:p>
            <a:r>
              <a:rPr lang="en-US" sz="2000" dirty="0" smtClean="0"/>
              <a:t>Week </a:t>
            </a:r>
            <a:r>
              <a:rPr lang="en-US" sz="2000" dirty="0" smtClean="0"/>
              <a:t>2: </a:t>
            </a:r>
            <a:r>
              <a:rPr lang="en-US" sz="2000" dirty="0" smtClean="0"/>
              <a:t>Sampled voltage, then quantized it to digital sig.</a:t>
            </a:r>
          </a:p>
          <a:p>
            <a:pPr lvl="1"/>
            <a:r>
              <a:rPr lang="en-US" sz="1600" u="sng" dirty="0" smtClean="0"/>
              <a:t>Sample</a:t>
            </a:r>
            <a:r>
              <a:rPr lang="en-US" sz="1600" dirty="0" smtClean="0"/>
              <a:t>: Break up independent variable, take discrete ‘samples’</a:t>
            </a:r>
          </a:p>
          <a:p>
            <a:pPr lvl="1"/>
            <a:r>
              <a:rPr lang="en-US" sz="1600" u="sng" dirty="0" smtClean="0"/>
              <a:t>Quantize</a:t>
            </a:r>
            <a:r>
              <a:rPr lang="en-US" sz="1600" dirty="0" smtClean="0"/>
              <a:t>: Break up dependent variable into n-levels (need 2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 bits to digitize)</a:t>
            </a:r>
          </a:p>
          <a:p>
            <a:r>
              <a:rPr lang="en-US" sz="2000" dirty="0" smtClean="0"/>
              <a:t>Week 3: Compress digital signal</a:t>
            </a:r>
            <a:endParaRPr lang="en-US" sz="2000" dirty="0"/>
          </a:p>
          <a:p>
            <a:pPr lvl="1"/>
            <a:r>
              <a:rPr lang="en-US" sz="1600" dirty="0" smtClean="0"/>
              <a:t>Use even less bits without using sound quality!</a:t>
            </a:r>
          </a:p>
          <a:p>
            <a:r>
              <a:rPr lang="en-US" sz="2000" dirty="0" smtClean="0"/>
              <a:t>Week 4:</a:t>
            </a:r>
            <a:r>
              <a:rPr lang="en-US" sz="2000" dirty="0" smtClean="0"/>
              <a:t> Frequency Domain Transform before </a:t>
            </a:r>
            <a:r>
              <a:rPr lang="en-US" sz="2000" dirty="0" smtClean="0"/>
              <a:t>we compress…</a:t>
            </a:r>
          </a:p>
          <a:p>
            <a:pPr lvl="1"/>
            <a:r>
              <a:rPr lang="en-US" sz="1600" dirty="0" smtClean="0"/>
              <a:t>Put our ‘digital’ data into another form…BEFORE we compress…less stuff to compress!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5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udspeaker and Wavef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810000" y="207881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961" y="1604000"/>
            <a:ext cx="1349274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95446" y="1734267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 smtClean="0">
                <a:latin typeface="+mj-lt"/>
              </a:rPr>
              <a:t>ADC</a:t>
            </a:r>
            <a:endParaRPr lang="en-US" sz="2000" dirty="0"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3043" y="2121854"/>
            <a:ext cx="572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183770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Digital</a:t>
            </a:r>
          </a:p>
          <a:p>
            <a:pPr algn="ctr"/>
            <a:r>
              <a:rPr lang="en-US" sz="1600" dirty="0" smtClean="0">
                <a:latin typeface="+mj-lt"/>
              </a:rPr>
              <a:t>Output</a:t>
            </a:r>
            <a:endParaRPr lang="en-US" sz="1600" dirty="0">
              <a:latin typeface="+mj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67600" y="2130095"/>
            <a:ext cx="48156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001000" y="2837257"/>
            <a:ext cx="755671" cy="1074333"/>
            <a:chOff x="6092958" y="2538728"/>
            <a:chExt cx="755671" cy="1074333"/>
          </a:xfrm>
        </p:grpSpPr>
        <p:sp>
          <p:nvSpPr>
            <p:cNvPr id="19" name="Rectangle 18"/>
            <p:cNvSpPr/>
            <p:nvPr/>
          </p:nvSpPr>
          <p:spPr>
            <a:xfrm>
              <a:off x="6092958" y="2667000"/>
              <a:ext cx="755671" cy="8177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700000">
              <a:off x="5933626" y="2906618"/>
              <a:ext cx="10743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compress</a:t>
              </a:r>
              <a:endParaRPr lang="en-US" sz="1600" dirty="0">
                <a:latin typeface="+mj-lt"/>
              </a:endParaRPr>
            </a:p>
          </p:txBody>
        </p:sp>
      </p:grpSp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4834"/>
          <a:stretch/>
        </p:blipFill>
        <p:spPr bwMode="auto">
          <a:xfrm>
            <a:off x="7938835" y="1743504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>
            <a:endCxn id="19" idx="0"/>
          </p:cNvCxnSpPr>
          <p:nvPr/>
        </p:nvCxnSpPr>
        <p:spPr>
          <a:xfrm rot="16200000" flipH="1">
            <a:off x="8205728" y="2792421"/>
            <a:ext cx="344594" cy="1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39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Psychoacoustics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7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Psychoacoustics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Scientific study of sound perception</a:t>
            </a:r>
          </a:p>
          <a:p>
            <a:pPr lvl="1"/>
            <a:r>
              <a:rPr lang="en-US" dirty="0" smtClean="0"/>
              <a:t>Branch of science studying the </a:t>
            </a:r>
            <a:r>
              <a:rPr lang="en-US" u="sng" dirty="0" smtClean="0"/>
              <a:t>psychological</a:t>
            </a:r>
            <a:r>
              <a:rPr lang="en-US" dirty="0" smtClean="0"/>
              <a:t> and </a:t>
            </a:r>
            <a:r>
              <a:rPr lang="en-US" u="sng" dirty="0" smtClean="0"/>
              <a:t>physiological</a:t>
            </a:r>
            <a:r>
              <a:rPr lang="en-US" dirty="0" smtClean="0"/>
              <a:t> responses associated with sound</a:t>
            </a:r>
          </a:p>
          <a:p>
            <a:pPr lvl="1"/>
            <a:r>
              <a:rPr lang="en-US" dirty="0" smtClean="0"/>
              <a:t>Also, considered a branch of: </a:t>
            </a:r>
            <a:r>
              <a:rPr lang="en-US" u="sng" dirty="0" smtClean="0"/>
              <a:t>psychophysics</a:t>
            </a:r>
          </a:p>
          <a:p>
            <a:pPr lvl="1"/>
            <a:r>
              <a:rPr lang="en-US" dirty="0" smtClean="0"/>
              <a:t>Human physical (and neurological) mechanism for sound perception</a:t>
            </a:r>
            <a:endParaRPr lang="en-US" dirty="0" smtClean="0"/>
          </a:p>
          <a:p>
            <a:r>
              <a:rPr lang="en-US" dirty="0" smtClean="0"/>
              <a:t>Why study sound &amp; human’s perception?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/>
              <a:t>FREQUENCY </a:t>
            </a:r>
            <a:r>
              <a:rPr lang="en-US" dirty="0" smtClean="0"/>
              <a:t>vs. PITCH</a:t>
            </a:r>
          </a:p>
          <a:p>
            <a:pPr lvl="2"/>
            <a:r>
              <a:rPr lang="en-US" u="sng" dirty="0" smtClean="0"/>
              <a:t>Frequency</a:t>
            </a:r>
            <a:r>
              <a:rPr lang="en-US" dirty="0" smtClean="0"/>
              <a:t> of sound: “how often” air particles vibrate (Hz)</a:t>
            </a:r>
          </a:p>
          <a:p>
            <a:pPr lvl="2"/>
            <a:r>
              <a:rPr lang="en-US" u="sng" dirty="0" smtClean="0"/>
              <a:t>Pitch</a:t>
            </a:r>
            <a:r>
              <a:rPr lang="en-US" dirty="0" smtClean="0"/>
              <a:t> of sound: the sensation of frequency</a:t>
            </a:r>
          </a:p>
          <a:p>
            <a:pPr lvl="3"/>
            <a:r>
              <a:rPr lang="en-US" dirty="0" smtClean="0"/>
              <a:t>How our brains “interpret” the frequency of a sound</a:t>
            </a:r>
          </a:p>
          <a:p>
            <a:r>
              <a:rPr lang="en-US" dirty="0" smtClean="0"/>
              <a:t>Things may “sound” one way…</a:t>
            </a:r>
          </a:p>
          <a:p>
            <a:pPr lvl="1"/>
            <a:r>
              <a:rPr lang="en-US" dirty="0" smtClean="0"/>
              <a:t>…but be interpreted by our brains very differently!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23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8505</TotalTime>
  <Words>2539</Words>
  <Application>Microsoft Macintosh PowerPoint</Application>
  <PresentationFormat>On-screen Show (4:3)</PresentationFormat>
  <Paragraphs>533</Paragraphs>
  <Slides>49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ESE 578–</vt:lpstr>
      <vt:lpstr>Slide 1</vt:lpstr>
      <vt:lpstr>Teaser</vt:lpstr>
      <vt:lpstr>Observe</vt:lpstr>
      <vt:lpstr>Lecture Topics</vt:lpstr>
      <vt:lpstr>Course Map</vt:lpstr>
      <vt:lpstr>Course Map – Week 6</vt:lpstr>
      <vt:lpstr>What we did in Lab…</vt:lpstr>
      <vt:lpstr>Psychoacoustics</vt:lpstr>
      <vt:lpstr>What is Psychoacoustics?</vt:lpstr>
      <vt:lpstr>Psychoacoustics &amp; Digital Music</vt:lpstr>
      <vt:lpstr>Our study of Psychoacoustics</vt:lpstr>
      <vt:lpstr>The Physical Ear</vt:lpstr>
      <vt:lpstr>The Physical Ear – “Cochlea”</vt:lpstr>
      <vt:lpstr>Cochlea Animation</vt:lpstr>
      <vt:lpstr>The Physical Ear – Take-away</vt:lpstr>
      <vt:lpstr>Physical Ear to Engineering Model</vt:lpstr>
      <vt:lpstr>Physical Ear – Limits of Human Perception</vt:lpstr>
      <vt:lpstr>Critical Frequency Bands – How many?</vt:lpstr>
      <vt:lpstr>OK, now…some tests…</vt:lpstr>
      <vt:lpstr>Physical Ear to Engineering Model</vt:lpstr>
      <vt:lpstr>Sound Intensity &amp; Loudness</vt:lpstr>
      <vt:lpstr>Sound Intensity – “Loudness”</vt:lpstr>
      <vt:lpstr>Sound Intensity in (dB) – “Loudness”</vt:lpstr>
      <vt:lpstr>Sound Intensity in (dB) – “Loudness”</vt:lpstr>
      <vt:lpstr>Sound Intensity in (dB) – “Loudness”</vt:lpstr>
      <vt:lpstr>Auditory Thresholds – Measured by Fletcher</vt:lpstr>
      <vt:lpstr>Demonstration</vt:lpstr>
      <vt:lpstr>Why do we set equalizer’s like this?</vt:lpstr>
      <vt:lpstr>Auditory Masking</vt:lpstr>
      <vt:lpstr>Masking </vt:lpstr>
      <vt:lpstr>Frequency Domain Masking</vt:lpstr>
      <vt:lpstr>On-Frequency Masking</vt:lpstr>
      <vt:lpstr>Off-Frequency Masking</vt:lpstr>
      <vt:lpstr>Frequency Masking and Intensity</vt:lpstr>
      <vt:lpstr>Demonstration</vt:lpstr>
      <vt:lpstr>Frequency Masking @ Higher Frequencies</vt:lpstr>
      <vt:lpstr>Frequency Masking and Harmonics</vt:lpstr>
      <vt:lpstr>Time-Domain Masking (Temporal)</vt:lpstr>
      <vt:lpstr>Temporal Masking - Forwards</vt:lpstr>
      <vt:lpstr>Temporal Masking - Backwards</vt:lpstr>
      <vt:lpstr>Using Psychoacoustics in Digital Audio</vt:lpstr>
      <vt:lpstr>How do we use psychoacoustics in digital music compression?  (range)</vt:lpstr>
      <vt:lpstr>How do we use psychoacoustics in digital music compression?  (masking)</vt:lpstr>
      <vt:lpstr>How do we use psychoacoustics in digital music compression?  (masking)</vt:lpstr>
      <vt:lpstr>Big Ideas</vt:lpstr>
      <vt:lpstr>Learn More</vt:lpstr>
      <vt:lpstr>Coming up</vt:lpstr>
      <vt:lpstr>Special Event Thursday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Andre DeHon</cp:lastModifiedBy>
  <cp:revision>552</cp:revision>
  <cp:lastPrinted>2018-02-14T15:04:37Z</cp:lastPrinted>
  <dcterms:created xsi:type="dcterms:W3CDTF">2018-02-11T20:38:15Z</dcterms:created>
  <dcterms:modified xsi:type="dcterms:W3CDTF">2018-02-14T15:04:41Z</dcterms:modified>
</cp:coreProperties>
</file>