
<file path=[Content_Types].xml><?xml version="1.0" encoding="utf-8"?>
<Types xmlns="http://schemas.openxmlformats.org/package/2006/content-types">
  <Override PartName="/ppt/slideLayouts/slideLayout26.xml" ContentType="application/vnd.openxmlformats-officedocument.presentationml.slideLayout+xml"/>
  <Default Extension="gif" ContentType="image/gif"/>
  <Override PartName="/ppt/slides/slide14.xml" ContentType="application/vnd.openxmlformats-officedocument.presentationml.slide+xml"/>
  <Default Extension="pdf" ContentType="application/pdf"/>
  <Default Extension="rels" ContentType="application/vnd.openxmlformats-package.relationships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Layouts/slideLayout25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15.xml" ContentType="application/vnd.openxmlformats-officedocument.presentationml.slideLayout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Layouts/slideLayout24.xml" ContentType="application/vnd.openxmlformats-officedocument.presentationml.slideLayout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Layouts/slideLayout23.xml" ContentType="application/vnd.openxmlformats-officedocument.presentationml.slideLayout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ppt/slides/slide48.xml" ContentType="application/vnd.openxmlformats-officedocument.presentationml.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Layouts/slideLayout21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8"/>
  </p:notesMasterIdLst>
  <p:handoutMasterIdLst>
    <p:handoutMasterId r:id="rId59"/>
  </p:handoutMasterIdLst>
  <p:sldIdLst>
    <p:sldId id="307" r:id="rId2"/>
    <p:sldId id="426" r:id="rId3"/>
    <p:sldId id="428" r:id="rId4"/>
    <p:sldId id="308" r:id="rId5"/>
    <p:sldId id="309" r:id="rId6"/>
    <p:sldId id="427" r:id="rId7"/>
    <p:sldId id="397" r:id="rId8"/>
    <p:sldId id="430" r:id="rId9"/>
    <p:sldId id="431" r:id="rId10"/>
    <p:sldId id="432" r:id="rId11"/>
    <p:sldId id="433" r:id="rId12"/>
    <p:sldId id="434" r:id="rId13"/>
    <p:sldId id="429" r:id="rId14"/>
    <p:sldId id="436" r:id="rId15"/>
    <p:sldId id="437" r:id="rId16"/>
    <p:sldId id="438" r:id="rId17"/>
    <p:sldId id="435" r:id="rId18"/>
    <p:sldId id="440" r:id="rId19"/>
    <p:sldId id="439" r:id="rId20"/>
    <p:sldId id="441" r:id="rId21"/>
    <p:sldId id="442" r:id="rId22"/>
    <p:sldId id="443" r:id="rId23"/>
    <p:sldId id="444" r:id="rId24"/>
    <p:sldId id="445" r:id="rId25"/>
    <p:sldId id="446" r:id="rId26"/>
    <p:sldId id="447" r:id="rId27"/>
    <p:sldId id="448" r:id="rId28"/>
    <p:sldId id="450" r:id="rId29"/>
    <p:sldId id="459" r:id="rId30"/>
    <p:sldId id="460" r:id="rId31"/>
    <p:sldId id="462" r:id="rId32"/>
    <p:sldId id="451" r:id="rId33"/>
    <p:sldId id="452" r:id="rId34"/>
    <p:sldId id="463" r:id="rId35"/>
    <p:sldId id="464" r:id="rId36"/>
    <p:sldId id="465" r:id="rId37"/>
    <p:sldId id="453" r:id="rId38"/>
    <p:sldId id="469" r:id="rId39"/>
    <p:sldId id="466" r:id="rId40"/>
    <p:sldId id="467" r:id="rId41"/>
    <p:sldId id="471" r:id="rId42"/>
    <p:sldId id="468" r:id="rId43"/>
    <p:sldId id="449" r:id="rId44"/>
    <p:sldId id="473" r:id="rId45"/>
    <p:sldId id="474" r:id="rId46"/>
    <p:sldId id="475" r:id="rId47"/>
    <p:sldId id="472" r:id="rId48"/>
    <p:sldId id="478" r:id="rId49"/>
    <p:sldId id="479" r:id="rId50"/>
    <p:sldId id="456" r:id="rId51"/>
    <p:sldId id="477" r:id="rId52"/>
    <p:sldId id="476" r:id="rId53"/>
    <p:sldId id="423" r:id="rId54"/>
    <p:sldId id="422" r:id="rId55"/>
    <p:sldId id="424" r:id="rId56"/>
    <p:sldId id="480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333300"/>
    <a:srgbClr val="6633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54" autoAdjust="0"/>
    <p:restoredTop sz="84793" autoAdjust="0"/>
  </p:normalViewPr>
  <p:slideViewPr>
    <p:cSldViewPr snapToGrid="0">
      <p:cViewPr varScale="1">
        <p:scale>
          <a:sx n="88" d="100"/>
          <a:sy n="88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899287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87018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988044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53414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53414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53414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 smtClean="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9656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df"/><Relationship Id="rId3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df"/><Relationship Id="rId3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df"/><Relationship Id="rId3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df"/><Relationship Id="rId3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gif"/><Relationship Id="rId5" Type="http://schemas.openxmlformats.org/officeDocument/2006/relationships/image" Target="../media/image9.gif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gif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df"/><Relationship Id="rId3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df"/><Relationship Id="rId3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df"/><Relationship Id="rId3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df"/><Relationship Id="rId3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df"/><Relationship Id="rId3" Type="http://schemas.openxmlformats.org/officeDocument/2006/relationships/image" Target="../media/image3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df"/><Relationship Id="rId3" Type="http://schemas.openxmlformats.org/officeDocument/2006/relationships/image" Target="../media/image3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df"/><Relationship Id="rId3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4" Type="http://schemas.openxmlformats.org/officeDocument/2006/relationships/image" Target="../media/image39.pdf"/><Relationship Id="rId5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d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df"/><Relationship Id="rId3" Type="http://schemas.openxmlformats.org/officeDocument/2006/relationships/image" Target="../media/image4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df"/><Relationship Id="rId3" Type="http://schemas.openxmlformats.org/officeDocument/2006/relationships/image" Target="../media/image4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df"/><Relationship Id="rId3" Type="http://schemas.openxmlformats.org/officeDocument/2006/relationships/image" Target="../media/image4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df"/><Relationship Id="rId3" Type="http://schemas.openxmlformats.org/officeDocument/2006/relationships/image" Target="../media/image4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pdf"/><Relationship Id="rId3" Type="http://schemas.openxmlformats.org/officeDocument/2006/relationships/image" Target="../media/image4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pdf"/><Relationship Id="rId3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df"/><Relationship Id="rId3" Type="http://schemas.openxmlformats.org/officeDocument/2006/relationships/image" Target="../media/image48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df"/><Relationship Id="rId3" Type="http://schemas.openxmlformats.org/officeDocument/2006/relationships/image" Target="../media/image4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df"/><Relationship Id="rId3" Type="http://schemas.openxmlformats.org/officeDocument/2006/relationships/image" Target="../media/image5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df"/><Relationship Id="rId3" Type="http://schemas.openxmlformats.org/officeDocument/2006/relationships/image" Target="../media/image53.png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8.jpeg"/><Relationship Id="rId12" Type="http://schemas.openxmlformats.org/officeDocument/2006/relationships/image" Target="../media/image12.png"/><Relationship Id="rId13" Type="http://schemas.openxmlformats.org/officeDocument/2006/relationships/image" Target="../media/image13.gif"/><Relationship Id="rId1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gif"/><Relationship Id="rId4" Type="http://schemas.openxmlformats.org/officeDocument/2006/relationships/image" Target="../media/image9.gif"/><Relationship Id="rId5" Type="http://schemas.openxmlformats.org/officeDocument/2006/relationships/image" Target="../media/image15.wmf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7.png"/><Relationship Id="rId9" Type="http://schemas.openxmlformats.org/officeDocument/2006/relationships/image" Target="../media/image16.jpeg"/><Relationship Id="rId10" Type="http://schemas.openxmlformats.org/officeDocument/2006/relationships/image" Target="../media/image17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pdf"/><Relationship Id="rId3" Type="http://schemas.openxmlformats.org/officeDocument/2006/relationships/image" Target="../media/image55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9.pdf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8.gif"/><Relationship Id="rId5" Type="http://schemas.openxmlformats.org/officeDocument/2006/relationships/image" Target="../media/image9.gif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gif"/><Relationship Id="rId10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df"/><Relationship Id="rId3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ESE150 Spring 2018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 smtClean="0"/>
              <a:t>ESE 150 – </a:t>
            </a:r>
            <a:br>
              <a:rPr lang="en-US" sz="3200" b="1" dirty="0" smtClean="0"/>
            </a:br>
            <a:r>
              <a:rPr lang="en-US" sz="3200" b="1" dirty="0" smtClean="0"/>
              <a:t>Digital Audio Basics</a:t>
            </a:r>
            <a:endParaRPr lang="en-US" sz="3200" b="1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 smtClean="0"/>
              <a:t>Lecture </a:t>
            </a:r>
            <a:r>
              <a:rPr lang="en-US" sz="2000" dirty="0" smtClean="0"/>
              <a:t>#7 </a:t>
            </a:r>
            <a:r>
              <a:rPr lang="en-US" sz="2000" dirty="0" smtClean="0"/>
              <a:t>–</a:t>
            </a:r>
            <a:r>
              <a:rPr lang="en-US" sz="2000" dirty="0" smtClean="0"/>
              <a:t> Digital Logic</a:t>
            </a:r>
            <a:endParaRPr lang="en-US" sz="2000" dirty="0"/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5485930" y="6326188"/>
            <a:ext cx="3658070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2009--2018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7816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Gate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</a:t>
            </a:r>
          </a:p>
          <a:p>
            <a:pPr lvl="1"/>
            <a:r>
              <a:rPr lang="en-US" dirty="0" smtClean="0"/>
              <a:t>Output is opposite of input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38111" y="3231444"/>
          <a:ext cx="475544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723"/>
                <a:gridCol w="23777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no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971291" y="1354667"/>
            <a:ext cx="1447800" cy="88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Gate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Output is 1 (true) when any input is 1 (true)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err="1" smtClean="0">
                <a:solidFill>
                  <a:srgbClr val="FF6600"/>
                </a:solidFill>
              </a:rPr>
              <a:t>fillin</a:t>
            </a:r>
            <a:r>
              <a:rPr lang="en-US" dirty="0" smtClean="0">
                <a:solidFill>
                  <a:srgbClr val="FF6600"/>
                </a:solidFill>
              </a:rPr>
              <a:t> truth table for OR)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78000"/>
                <a:gridCol w="177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r>
                        <a:rPr lang="en-US" baseline="0" dirty="0" smtClean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 descr="or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531805" y="1202972"/>
            <a:ext cx="1408591" cy="75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compute any Boolean Function from AND, OR, NOT</a:t>
            </a:r>
          </a:p>
          <a:p>
            <a:pPr lvl="1"/>
            <a:r>
              <a:rPr lang="en-US" dirty="0" smtClean="0"/>
              <a:t>(actually from NAND)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ESE150 Spring 2018</a:t>
            </a:r>
            <a:endParaRPr lang="en-US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77E32-C9BB-8440-9299-36D1E300F661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Model:</a:t>
            </a:r>
            <a:r>
              <a:rPr lang="en-US" dirty="0" smtClean="0"/>
              <a:t> Combinational Logic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Compute some “</a:t>
            </a:r>
            <a:r>
              <a:rPr lang="en-US" b="1"/>
              <a:t>function</a:t>
            </a:r>
            <a:r>
              <a:rPr lang="en-US"/>
              <a:t>”</a:t>
            </a:r>
          </a:p>
          <a:p>
            <a:pPr lvl="1"/>
            <a:r>
              <a:rPr lang="en-US">
                <a:ea typeface="ＭＳ Ｐゴシック" pitchFamily="1" charset="-128"/>
              </a:rPr>
              <a:t>f(i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,i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,…i</a:t>
            </a:r>
            <a:r>
              <a:rPr lang="en-US" baseline="-25000">
                <a:ea typeface="ＭＳ Ｐゴシック" pitchFamily="1" charset="-128"/>
              </a:rPr>
              <a:t>n</a:t>
            </a:r>
            <a:r>
              <a:rPr lang="en-US">
                <a:ea typeface="ＭＳ Ｐゴシック" pitchFamily="1" charset="-128"/>
              </a:rPr>
              <a:t>) </a:t>
            </a:r>
            <a:r>
              <a:rPr lang="en-US">
                <a:ea typeface="ＭＳ Ｐゴシック" pitchFamily="1" charset="-128"/>
                <a:sym typeface="Symbol" pitchFamily="1" charset="2"/>
              </a:rPr>
              <a:t></a:t>
            </a:r>
            <a:r>
              <a:rPr lang="en-US">
                <a:ea typeface="ＭＳ Ｐゴシック" pitchFamily="1" charset="-128"/>
              </a:rPr>
              <a:t> o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,o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,…o</a:t>
            </a:r>
            <a:r>
              <a:rPr lang="en-US" baseline="-25000">
                <a:ea typeface="ＭＳ Ｐゴシック" pitchFamily="1" charset="-128"/>
              </a:rPr>
              <a:t>m</a:t>
            </a:r>
          </a:p>
          <a:p>
            <a:endParaRPr lang="en-US"/>
          </a:p>
          <a:p>
            <a:r>
              <a:rPr lang="en-US"/>
              <a:t>Each unique input vector </a:t>
            </a:r>
          </a:p>
          <a:p>
            <a:pPr lvl="1"/>
            <a:r>
              <a:rPr lang="en-US">
                <a:ea typeface="ＭＳ Ｐゴシック" pitchFamily="1" charset="-128"/>
              </a:rPr>
              <a:t>implies a particular, deterministic, output vector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AND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Output is 1 (true) when all inputs are 1 (true)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built </a:t>
            </a:r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dirty="0" smtClean="0">
                <a:solidFill>
                  <a:srgbClr val="FF6600"/>
                </a:solidFill>
              </a:rPr>
              <a:t>-input AND from AND2 gates?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 descr="and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415591" y="1284112"/>
            <a:ext cx="1317070" cy="631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Output is 1 (true) when any input is 1 (true)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build </a:t>
            </a:r>
            <a:r>
              <a:rPr lang="en-US" dirty="0" err="1" smtClean="0">
                <a:solidFill>
                  <a:srgbClr val="FF6600"/>
                </a:solidFill>
              </a:rPr>
              <a:t>n</a:t>
            </a:r>
            <a:r>
              <a:rPr lang="en-US" dirty="0" smtClean="0">
                <a:solidFill>
                  <a:srgbClr val="FF6600"/>
                </a:solidFill>
              </a:rPr>
              <a:t>-input OR from OR2?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" name="Picture 9" descr="or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531805" y="1202972"/>
            <a:ext cx="1408591" cy="75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create an expression that is true for a specific input case?</a:t>
            </a:r>
          </a:p>
          <a:p>
            <a:pPr lvl="1"/>
            <a:r>
              <a:rPr lang="en-US" dirty="0" smtClean="0"/>
              <a:t>E.g. have a function of 4 inputs: a, </a:t>
            </a:r>
            <a:r>
              <a:rPr lang="en-US" dirty="0" err="1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d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many potential values for a, </a:t>
            </a:r>
            <a:r>
              <a:rPr lang="en-US" dirty="0" err="1" smtClean="0">
                <a:solidFill>
                  <a:srgbClr val="FF6600"/>
                </a:solidFill>
              </a:rPr>
              <a:t>b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c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d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Rows in our truth table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Give one example of values for a, </a:t>
            </a:r>
            <a:r>
              <a:rPr lang="en-US" dirty="0" err="1" smtClean="0">
                <a:solidFill>
                  <a:srgbClr val="FF6600"/>
                </a:solidFill>
              </a:rPr>
              <a:t>b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c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d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create an expression that is true for that case?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Output Digital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have logic to implement each input case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implement entire function?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12334" y="3019777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F(a,b,c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Output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 you do if your Digital Function needs multiple output bits?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Combinational Logic as Gates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8711"/>
            <a:ext cx="88392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with truth table</a:t>
            </a:r>
          </a:p>
          <a:p>
            <a:r>
              <a:rPr lang="en-US" dirty="0" smtClean="0"/>
              <a:t>Single output {0, 1}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Use inverters to produce complements of inputs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For each input case</a:t>
            </a:r>
            <a:r>
              <a:rPr lang="en-US" dirty="0" smtClean="0">
                <a:ea typeface="ＭＳ Ｐゴシック" pitchFamily="1" charset="-128"/>
              </a:rPr>
              <a:t> </a:t>
            </a:r>
          </a:p>
          <a:p>
            <a:pPr lvl="2"/>
            <a:r>
              <a:rPr lang="en-US" dirty="0" smtClean="0">
                <a:ea typeface="ＭＳ Ｐゴシック" pitchFamily="1" charset="-128"/>
              </a:rPr>
              <a:t>If output is a 1</a:t>
            </a:r>
          </a:p>
          <a:p>
            <a:pPr lvl="3"/>
            <a:r>
              <a:rPr lang="en-US" dirty="0" smtClean="0">
                <a:ea typeface="ＭＳ Ｐゴシック" pitchFamily="1" charset="-128"/>
              </a:rPr>
              <a:t>Develop an AND to detect that case</a:t>
            </a:r>
          </a:p>
          <a:p>
            <a:pPr lvl="4"/>
            <a:r>
              <a:rPr lang="en-US" dirty="0" smtClean="0">
                <a:ea typeface="ＭＳ Ｐゴシック" pitchFamily="1" charset="-128"/>
              </a:rPr>
              <a:t>Decompose AND into gates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OR together</a:t>
            </a:r>
            <a:r>
              <a:rPr lang="en-US" dirty="0" smtClean="0">
                <a:ea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</a:rPr>
              <a:t>the output of all such AND functions</a:t>
            </a:r>
            <a:endParaRPr lang="en-US" dirty="0" smtClean="0">
              <a:ea typeface="ＭＳ Ｐゴシック" pitchFamily="1" charset="-128"/>
            </a:endParaRPr>
          </a:p>
          <a:p>
            <a:pPr lvl="2"/>
            <a:r>
              <a:rPr lang="en-US" dirty="0" smtClean="0">
                <a:ea typeface="ＭＳ Ｐゴシック" pitchFamily="1" charset="-128"/>
              </a:rPr>
              <a:t>Decompose OR into gates</a:t>
            </a:r>
          </a:p>
          <a:p>
            <a:r>
              <a:rPr lang="en-US" dirty="0" smtClean="0"/>
              <a:t>Multiple outputs</a:t>
            </a:r>
          </a:p>
          <a:p>
            <a:pPr lvl="1"/>
            <a:r>
              <a:rPr lang="en-US" dirty="0" smtClean="0">
                <a:ea typeface="ＭＳ Ｐゴシック" pitchFamily="1" charset="-128"/>
              </a:rPr>
              <a:t>Repeat for each output</a:t>
            </a:r>
          </a:p>
          <a:p>
            <a:pPr lvl="2"/>
            <a:endParaRPr lang="en-US" dirty="0" smtClean="0">
              <a:ea typeface="ＭＳ Ｐゴシック" pitchFamily="1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ESE150 Spring 2018</a:t>
            </a:r>
            <a:endParaRPr lang="en-US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69DB0-53BE-AA42-AED9-13BDD74FE8E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6725" y="5959714"/>
            <a:ext cx="582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This solution won’t typically be the smallest or fastest…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2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----------------</a:t>
            </a:r>
            <a:r>
              <a:rPr lang="en-US" sz="1800" b="1" i="1" dirty="0" smtClean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 smtClean="0">
                <a:solidFill>
                  <a:schemeClr val="tx1"/>
                </a:solidFill>
              </a:rPr>
              <a:t>OK</a:t>
            </a:r>
            <a:endParaRPr lang="en-US" sz="1800" b="1" i="1" dirty="0">
              <a:solidFill>
                <a:schemeClr val="tx1"/>
              </a:solidFill>
            </a:endParaRP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A/D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</a:t>
            </a:r>
            <a:r>
              <a:rPr lang="en-US" sz="2000" b="1" dirty="0" smtClean="0">
                <a:latin typeface="+mj-lt"/>
              </a:rPr>
              <a:t>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</a:t>
            </a:r>
            <a:r>
              <a:rPr lang="en-US" sz="1200" b="1" dirty="0" smtClean="0">
                <a:latin typeface="+mj-lt"/>
              </a:rPr>
              <a:t>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compress</a:t>
            </a:r>
            <a:endParaRPr lang="en-US" sz="1600" dirty="0">
              <a:latin typeface="+mj-lt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D/A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2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4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3</a:t>
              </a:r>
              <a:endParaRPr lang="en-US" sz="2000" dirty="0">
                <a:latin typeface="+mj-lt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Music</a:t>
            </a:r>
            <a:endParaRPr lang="en-US" sz="1800" b="1" dirty="0"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 smtClean="0">
                <a:latin typeface="+mj-lt"/>
              </a:rPr>
              <a:t>pyscho</a:t>
            </a:r>
            <a:r>
              <a:rPr lang="en-US" sz="1600" b="1" dirty="0" smtClean="0">
                <a:latin typeface="+mj-lt"/>
              </a:rPr>
              <a:t>-</a:t>
            </a:r>
          </a:p>
          <a:p>
            <a:pPr algn="ctr"/>
            <a:r>
              <a:rPr lang="en-US" sz="1600" b="1" dirty="0" smtClean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5,6</a:t>
              </a:r>
              <a:endParaRPr lang="en-US" sz="2000" dirty="0">
                <a:latin typeface="+mj-lt"/>
              </a:endParaRP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090020" y="2259034"/>
            <a:ext cx="2053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DFT</a:t>
            </a:r>
          </a:p>
          <a:p>
            <a:r>
              <a:rPr lang="en-US" dirty="0" smtClean="0"/>
              <a:t>Identify Masking</a:t>
            </a:r>
          </a:p>
          <a:p>
            <a:r>
              <a:rPr lang="en-US" dirty="0" smtClean="0"/>
              <a:t>Huffman encoding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76050" y="4377404"/>
            <a:ext cx="1912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Huffman Decode</a:t>
            </a:r>
          </a:p>
          <a:p>
            <a:r>
              <a:rPr lang="en-US" dirty="0" smtClean="0"/>
              <a:t>IDFT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4732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implement any combinational logic function out of a collection of </a:t>
            </a:r>
          </a:p>
          <a:p>
            <a:pPr lvl="1"/>
            <a:r>
              <a:rPr lang="en-US" dirty="0" smtClean="0"/>
              <a:t>OR2, AND2, NOT gates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NAND2 Gate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70666"/>
            <a:ext cx="8686800" cy="4030133"/>
          </a:xfrm>
        </p:spPr>
        <p:txBody>
          <a:bodyPr/>
          <a:lstStyle/>
          <a:p>
            <a:r>
              <a:rPr lang="en-US" dirty="0" smtClean="0"/>
              <a:t>NAND = NOT AND</a:t>
            </a:r>
          </a:p>
          <a:p>
            <a:pPr lvl="1"/>
            <a:r>
              <a:rPr lang="en-US" dirty="0" smtClean="0"/>
              <a:t>Output is 0 (true) when all inputs are 1 (true); 0 otherwise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78000"/>
                <a:gridCol w="177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r>
                        <a:rPr lang="en-US" baseline="0" dirty="0" smtClean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 descr="nand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090128" y="1075266"/>
            <a:ext cx="15113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Universality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implement </a:t>
            </a:r>
          </a:p>
          <a:p>
            <a:pPr lvl="1"/>
            <a:r>
              <a:rPr lang="en-US" dirty="0" smtClean="0"/>
              <a:t>AND2 from NAND2</a:t>
            </a:r>
          </a:p>
          <a:p>
            <a:pPr lvl="1"/>
            <a:r>
              <a:rPr lang="en-US" dirty="0" smtClean="0"/>
              <a:t>NOT from NAND2</a:t>
            </a:r>
          </a:p>
          <a:p>
            <a:pPr lvl="1"/>
            <a:r>
              <a:rPr lang="en-US" dirty="0" smtClean="0"/>
              <a:t>OR2 from NAND2</a:t>
            </a:r>
          </a:p>
          <a:p>
            <a:r>
              <a:rPr lang="en-US" dirty="0" smtClean="0"/>
              <a:t>Can implement any combinational logic function out of a collection of </a:t>
            </a:r>
          </a:p>
          <a:p>
            <a:pPr lvl="1"/>
            <a:r>
              <a:rPr lang="en-US" dirty="0" smtClean="0"/>
              <a:t>OR2, AND2, NOT gates</a:t>
            </a:r>
            <a:endParaRPr lang="en-US" dirty="0" smtClean="0"/>
          </a:p>
          <a:p>
            <a:r>
              <a:rPr lang="en-US" dirty="0" smtClean="0"/>
              <a:t>Therefore: Can implement any combinational logic function out of a collection of NAND2 gates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 descr="or2_from_and_no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41950" y="1792111"/>
            <a:ext cx="3404602" cy="1413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Multiplexer 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MUX</a:t>
            </a:r>
          </a:p>
          <a:p>
            <a:pPr lvl="1"/>
            <a:r>
              <a:rPr lang="en-US" dirty="0" smtClean="0"/>
              <a:t>When S=0, output=i0</a:t>
            </a:r>
          </a:p>
          <a:p>
            <a:pPr lvl="1"/>
            <a:r>
              <a:rPr lang="en-US" dirty="0" smtClean="0"/>
              <a:t>When S=1, output=i1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0889" y="3005668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143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Mux2(S,i0,i1)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mux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858000" y="659329"/>
            <a:ext cx="1313745" cy="208387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41444" y="3810000"/>
            <a:ext cx="1891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Truth Table?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AND, OR, NOT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Implementation?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 is also a digital logic function</a:t>
            </a:r>
          </a:p>
          <a:p>
            <a:pPr lvl="1"/>
            <a:r>
              <a:rPr lang="en-US" dirty="0" smtClean="0"/>
              <a:t>Maps set of inputs (a3 a2 a1 a0 b3 b2 b1 b0)</a:t>
            </a:r>
          </a:p>
          <a:p>
            <a:pPr lvl="1"/>
            <a:r>
              <a:rPr lang="en-US" dirty="0" smtClean="0"/>
              <a:t>To an output bit vector (c4 c3 c2 c1 c0)</a:t>
            </a:r>
          </a:p>
          <a:p>
            <a:endParaRPr lang="en-US" dirty="0" smtClean="0"/>
          </a:p>
          <a:p>
            <a:r>
              <a:rPr lang="en-US" dirty="0" smtClean="0"/>
              <a:t>…as is subtraction, multiplication, division, square root….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Adds 3 inputs to produce 2b output</a:t>
            </a:r>
          </a:p>
          <a:p>
            <a:pPr lvl="1"/>
            <a:r>
              <a:rPr lang="en-US" dirty="0" smtClean="0"/>
              <a:t>Can produce truth table and logic (Lab)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 descr="full_add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376334" y="2758407"/>
            <a:ext cx="1949450" cy="2735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N-Bit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Full Adders</a:t>
            </a:r>
          </a:p>
          <a:p>
            <a:pPr lvl="1"/>
            <a:r>
              <a:rPr lang="en-US" dirty="0" smtClean="0"/>
              <a:t>Can build N-bit adder by connecting N full adders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 descr="bitslice_add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489905" y="2915354"/>
            <a:ext cx="4353983" cy="3066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Logic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with Feedback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 happens when S=0?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happens when S=1?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7" descr="mux_feedback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859087" y="1130956"/>
            <a:ext cx="2958406" cy="2392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with Feedback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95430"/>
            <a:ext cx="8686800" cy="400537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Assuming i0 doesn’t change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what happens when S goes from 0 to 1?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8" name="Picture 7" descr="mux_feedback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859087" y="1130956"/>
            <a:ext cx="2958406" cy="2392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build a machine to perform these operations?</a:t>
            </a:r>
          </a:p>
          <a:p>
            <a:pPr lvl="1"/>
            <a:r>
              <a:rPr lang="en-US" dirty="0" smtClean="0"/>
              <a:t>From Digital Samples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compressed digital data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Digital Samples</a:t>
            </a:r>
          </a:p>
          <a:p>
            <a:pPr lvl="1"/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Down to bottom</a:t>
            </a:r>
          </a:p>
          <a:p>
            <a:pPr lvl="1"/>
            <a:r>
              <a:rPr lang="en-US" dirty="0" smtClean="0">
                <a:sym typeface="Wingdings"/>
              </a:rPr>
              <a:t>If we can build </a:t>
            </a:r>
            <a:r>
              <a:rPr lang="en-US" b="1" dirty="0" smtClean="0">
                <a:sym typeface="Wingdings"/>
              </a:rPr>
              <a:t>one</a:t>
            </a:r>
            <a:r>
              <a:rPr lang="en-US" dirty="0" smtClean="0">
                <a:sym typeface="Wingdings"/>
              </a:rPr>
              <a:t> kind of primitive element,</a:t>
            </a:r>
          </a:p>
          <a:p>
            <a:pPr lvl="2"/>
            <a:r>
              <a:rPr lang="en-US" dirty="0" smtClean="0">
                <a:sym typeface="Wingdings"/>
              </a:rPr>
              <a:t>…and connect together large collections of them</a:t>
            </a:r>
          </a:p>
          <a:p>
            <a:pPr lvl="1"/>
            <a:r>
              <a:rPr lang="en-US" dirty="0" smtClean="0">
                <a:sym typeface="Wingdings"/>
              </a:rPr>
              <a:t>c</a:t>
            </a:r>
            <a:r>
              <a:rPr lang="en-US" dirty="0" smtClean="0">
                <a:sym typeface="Wingdings"/>
              </a:rPr>
              <a:t>an build a machine to perform </a:t>
            </a:r>
            <a:r>
              <a:rPr lang="en-US" i="1" dirty="0" smtClean="0">
                <a:sym typeface="Wingdings"/>
              </a:rPr>
              <a:t>any</a:t>
            </a:r>
            <a:r>
              <a:rPr lang="en-US" dirty="0" smtClean="0">
                <a:sym typeface="Wingdings"/>
              </a:rPr>
              <a:t> digital computation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that can hold a</a:t>
            </a:r>
            <a:br>
              <a:rPr lang="en-US" dirty="0" smtClean="0"/>
            </a:br>
            <a:r>
              <a:rPr lang="en-US" dirty="0" smtClean="0"/>
              <a:t>previous value of an input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 descr="mux_feedback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859087" y="1130956"/>
            <a:ext cx="2958406" cy="2392828"/>
          </a:xfrm>
          <a:prstGeom prst="rect">
            <a:avLst/>
          </a:prstGeom>
        </p:spPr>
      </p:pic>
      <p:pic>
        <p:nvPicPr>
          <p:cNvPr id="7" name="Picture 6" descr="latch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433212" y="4216266"/>
            <a:ext cx="3474986" cy="1483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Flip-Flop (FF)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pair to create a flip-flop</a:t>
            </a:r>
          </a:p>
          <a:p>
            <a:pPr lvl="1"/>
            <a:r>
              <a:rPr lang="en-US" dirty="0" smtClean="0"/>
              <a:t>Also call register</a:t>
            </a:r>
          </a:p>
          <a:p>
            <a:r>
              <a:rPr lang="en-US" dirty="0" smtClean="0"/>
              <a:t>Sample D input on 0</a:t>
            </a:r>
            <a:r>
              <a:rPr lang="en-US" dirty="0" smtClean="0">
                <a:sym typeface="Wingdings"/>
              </a:rPr>
              <a:t>1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transition of clock (CLK)</a:t>
            </a:r>
          </a:p>
          <a:p>
            <a:r>
              <a:rPr lang="en-US" dirty="0" smtClean="0">
                <a:sym typeface="Wingdings"/>
              </a:rPr>
              <a:t>Never an open path from 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DQ</a:t>
            </a:r>
          </a:p>
          <a:p>
            <a:pPr lvl="1"/>
            <a:r>
              <a:rPr lang="en-US" dirty="0" smtClean="0">
                <a:sym typeface="Wingdings"/>
              </a:rPr>
              <a:t>One of the </a:t>
            </a:r>
            <a:r>
              <a:rPr lang="en-US" dirty="0" err="1" smtClean="0">
                <a:sym typeface="Wingdings"/>
              </a:rPr>
              <a:t>mux</a:t>
            </a:r>
            <a:r>
              <a:rPr lang="en-US" dirty="0" smtClean="0">
                <a:sym typeface="Wingdings"/>
              </a:rPr>
              <a:t> latches always 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in hold state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Content Placeholder 5" descr="mux_regist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-44042" r="-44042"/>
              <a:stretch>
                <a:fillRect/>
              </a:stretch>
            </p:blipFill>
          </mc:Choice>
          <mc:Fallback>
            <p:blipFill>
              <a:blip r:embed="rId3"/>
              <a:srcRect l="-44042" r="-44042"/>
              <a:stretch>
                <a:fillRect/>
              </a:stretch>
            </p:blipFill>
          </mc:Fallback>
        </mc:AlternateContent>
        <p:spPr>
          <a:xfrm>
            <a:off x="4031114" y="1717206"/>
            <a:ext cx="6558232" cy="3659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Latch or Register is a state element</a:t>
            </a:r>
          </a:p>
          <a:p>
            <a:r>
              <a:rPr lang="en-US" dirty="0" smtClean="0"/>
              <a:t>Allows circuit to </a:t>
            </a:r>
            <a:r>
              <a:rPr lang="en-US" i="1" dirty="0" smtClean="0"/>
              <a:t>remember</a:t>
            </a:r>
            <a:r>
              <a:rPr lang="en-US" dirty="0" smtClean="0"/>
              <a:t> a value</a:t>
            </a:r>
          </a:p>
          <a:p>
            <a:r>
              <a:rPr lang="en-US" dirty="0" smtClean="0"/>
              <a:t>Build computations that </a:t>
            </a:r>
          </a:p>
          <a:p>
            <a:pPr lvl="1"/>
            <a:r>
              <a:rPr lang="en-US" dirty="0" smtClean="0"/>
              <a:t>Depend on past inputs</a:t>
            </a:r>
          </a:p>
          <a:p>
            <a:pPr lvl="1"/>
            <a:r>
              <a:rPr lang="en-US" dirty="0" smtClean="0"/>
              <a:t>Reuse hardware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Content Placeholder 5" descr="mux_registe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l="-44042" r="-44042"/>
              <a:stretch>
                <a:fillRect/>
              </a:stretch>
            </p:blipFill>
          </mc:Choice>
          <mc:Fallback>
            <p:blipFill>
              <a:blip r:embed="rId3"/>
              <a:srcRect l="-44042" r="-44042"/>
              <a:stretch>
                <a:fillRect/>
              </a:stretch>
            </p:blipFill>
          </mc:Fallback>
        </mc:AlternateContent>
        <p:spPr>
          <a:xfrm>
            <a:off x="3583745" y="2583024"/>
            <a:ext cx="6558232" cy="3659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this do?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6" name="Picture 5" descr="bitslice_accu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315067" y="1957563"/>
            <a:ext cx="4141643" cy="3463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hile (true)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a+getInput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Accumulates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input values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Integration or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summation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 descr="bitslice_accu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315067" y="1957563"/>
            <a:ext cx="4141643" cy="3463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for Sequencing and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when trying to control things</a:t>
            </a:r>
          </a:p>
          <a:p>
            <a:pPr lvl="1"/>
            <a:r>
              <a:rPr lang="en-US" dirty="0" smtClean="0"/>
              <a:t>E.g. Perform a sequence of operations</a:t>
            </a:r>
          </a:p>
          <a:p>
            <a:r>
              <a:rPr lang="en-US" dirty="0" smtClean="0"/>
              <a:t>Robot</a:t>
            </a:r>
          </a:p>
          <a:p>
            <a:pPr lvl="1"/>
            <a:r>
              <a:rPr lang="en-US" dirty="0" smtClean="0"/>
              <a:t>Open-gripper</a:t>
            </a:r>
          </a:p>
          <a:p>
            <a:pPr lvl="1"/>
            <a:r>
              <a:rPr lang="en-US" dirty="0" smtClean="0"/>
              <a:t>Move-forward</a:t>
            </a:r>
          </a:p>
          <a:p>
            <a:pPr lvl="1"/>
            <a:r>
              <a:rPr lang="en-US" dirty="0" smtClean="0"/>
              <a:t>Close-gripper</a:t>
            </a:r>
          </a:p>
          <a:p>
            <a:pPr lvl="1"/>
            <a:r>
              <a:rPr lang="en-US" dirty="0" smtClean="0"/>
              <a:t>Lift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for Conditional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when need to behave differently based on something in the past</a:t>
            </a:r>
          </a:p>
          <a:p>
            <a:pPr lvl="1"/>
            <a:r>
              <a:rPr lang="en-US" dirty="0" smtClean="0"/>
              <a:t>Remember if elevator going up or down</a:t>
            </a:r>
          </a:p>
          <a:p>
            <a:pPr lvl="1"/>
            <a:r>
              <a:rPr lang="en-US" dirty="0" smtClean="0"/>
              <a:t>Remember/count coins from consumer</a:t>
            </a:r>
          </a:p>
          <a:p>
            <a:pPr lvl="1"/>
            <a:r>
              <a:rPr lang="en-US" dirty="0" smtClean="0"/>
              <a:t>Remember some mode set by user</a:t>
            </a:r>
          </a:p>
          <a:p>
            <a:pPr lvl="2"/>
            <a:r>
              <a:rPr lang="en-US" dirty="0" smtClean="0"/>
              <a:t>Displaying in Centigrade or Fahrenheit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Store state</a:t>
            </a:r>
          </a:p>
          <a:p>
            <a:pPr lvl="1"/>
            <a:r>
              <a:rPr lang="en-US" dirty="0" smtClean="0"/>
              <a:t>Use as input to logic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Finite-State Machine (FSM)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429"/>
            <a:ext cx="8686800" cy="4846638"/>
          </a:xfrm>
        </p:spPr>
        <p:txBody>
          <a:bodyPr/>
          <a:lstStyle/>
          <a:p>
            <a:r>
              <a:rPr lang="en-US" dirty="0" smtClean="0"/>
              <a:t>Sequential model of computation</a:t>
            </a:r>
          </a:p>
          <a:p>
            <a:r>
              <a:rPr lang="en-US" dirty="0" smtClean="0"/>
              <a:t>State (in registers) + combinational logic</a:t>
            </a:r>
          </a:p>
          <a:p>
            <a:r>
              <a:rPr lang="en-US" dirty="0" smtClean="0"/>
              <a:t>Compute outputs and next state</a:t>
            </a:r>
            <a:br>
              <a:rPr lang="en-US" dirty="0" smtClean="0"/>
            </a:br>
            <a:r>
              <a:rPr lang="en-US" dirty="0" smtClean="0"/>
              <a:t>          from inputs and state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 descr="generic_fs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224112" y="3028699"/>
            <a:ext cx="3680213" cy="3420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Simplified Vending Machine</a:t>
            </a:r>
          </a:p>
          <a:p>
            <a:pPr lvl="1"/>
            <a:r>
              <a:rPr lang="en-US" dirty="0" smtClean="0"/>
              <a:t>Only input quarters</a:t>
            </a:r>
          </a:p>
          <a:p>
            <a:pPr lvl="1"/>
            <a:r>
              <a:rPr lang="en-US" dirty="0" smtClean="0"/>
              <a:t>Only vend one item (output signal to indicate vending)</a:t>
            </a:r>
          </a:p>
          <a:p>
            <a:pPr lvl="1"/>
            <a:r>
              <a:rPr lang="en-US" dirty="0" smtClean="0"/>
              <a:t>Item costs 2 quarters</a:t>
            </a:r>
          </a:p>
          <a:p>
            <a:pPr lvl="1"/>
            <a:r>
              <a:rPr lang="en-US" dirty="0" smtClean="0"/>
              <a:t>Coin Return request and control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 states:  waiting, one-quarter (one)</a:t>
            </a:r>
          </a:p>
          <a:p>
            <a:r>
              <a:rPr lang="en-US" dirty="0" smtClean="0"/>
              <a:t>Two inputs: quarter, coin-return (</a:t>
            </a:r>
            <a:r>
              <a:rPr lang="en-US" dirty="0" err="1" smtClean="0"/>
              <a:t>creturn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Two outputs: vend, return-quarter (</a:t>
            </a:r>
            <a:r>
              <a:rPr lang="en-US" dirty="0" err="1" smtClean="0"/>
              <a:t>qreturn</a:t>
            </a:r>
            <a:r>
              <a:rPr lang="en-US" dirty="0" smtClean="0"/>
              <a:t>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83726" y="2691900"/>
          <a:ext cx="79935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255"/>
                <a:gridCol w="1332255"/>
                <a:gridCol w="1332255"/>
                <a:gridCol w="1332255"/>
                <a:gridCol w="1332255"/>
                <a:gridCol w="13322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vend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qreturn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next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waiting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generic_fs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522925" y="430485"/>
            <a:ext cx="2237088" cy="2079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Lecture 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 smtClean="0"/>
              <a:t>Where are we?</a:t>
            </a:r>
            <a:endParaRPr lang="en-US" sz="2400" dirty="0" smtClean="0"/>
          </a:p>
          <a:p>
            <a:r>
              <a:rPr lang="en-US" sz="2400" dirty="0" smtClean="0"/>
              <a:t>Combinationa</a:t>
            </a:r>
            <a:r>
              <a:rPr lang="en-US" sz="2400" dirty="0" smtClean="0"/>
              <a:t>l Logic</a:t>
            </a:r>
          </a:p>
          <a:p>
            <a:r>
              <a:rPr lang="en-US" sz="2400" dirty="0" smtClean="0"/>
              <a:t>Sequential Logic</a:t>
            </a:r>
          </a:p>
          <a:p>
            <a:r>
              <a:rPr lang="en-US" sz="2400" dirty="0" err="1" smtClean="0"/>
              <a:t>FPGAs</a:t>
            </a:r>
            <a:endParaRPr lang="en-US" sz="2400" dirty="0" smtClean="0"/>
          </a:p>
          <a:p>
            <a:r>
              <a:rPr lang="en-US" sz="2400" dirty="0" smtClean="0"/>
              <a:t>Next </a:t>
            </a:r>
            <a:r>
              <a:rPr lang="en-US" sz="2400" dirty="0" smtClean="0"/>
              <a:t>Lab</a:t>
            </a:r>
            <a:endParaRPr lang="en-US" sz="2400" dirty="0" smtClean="0"/>
          </a:p>
          <a:p>
            <a:pPr lvl="1"/>
            <a:endParaRPr lang="en-US" sz="2000" b="1" dirty="0" smtClean="0"/>
          </a:p>
          <a:p>
            <a:pPr lvl="1"/>
            <a:endParaRPr lang="en-US" sz="2000" b="1" dirty="0" smtClean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2469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Switch-Statement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While (true)</a:t>
            </a:r>
          </a:p>
          <a:p>
            <a:r>
              <a:rPr lang="en-US" dirty="0" smtClean="0"/>
              <a:t>   switch (state) {</a:t>
            </a:r>
          </a:p>
          <a:p>
            <a:r>
              <a:rPr lang="en-US" dirty="0" smtClean="0"/>
              <a:t>       case waiting:</a:t>
            </a:r>
          </a:p>
          <a:p>
            <a:r>
              <a:rPr lang="en-US" dirty="0" smtClean="0"/>
              <a:t>             if (quarter &amp;&amp; !</a:t>
            </a:r>
            <a:r>
              <a:rPr lang="en-US" dirty="0" err="1" smtClean="0"/>
              <a:t>creturn</a:t>
            </a:r>
            <a:r>
              <a:rPr lang="en-US" dirty="0" smtClean="0"/>
              <a:t>)       </a:t>
            </a:r>
          </a:p>
          <a:p>
            <a:r>
              <a:rPr lang="en-US" dirty="0" smtClean="0"/>
              <a:t>                  state=one;</a:t>
            </a:r>
          </a:p>
          <a:p>
            <a:r>
              <a:rPr lang="en-US" dirty="0" smtClean="0"/>
              <a:t>             else</a:t>
            </a:r>
          </a:p>
          <a:p>
            <a:r>
              <a:rPr lang="en-US" dirty="0" smtClean="0"/>
              <a:t>                  state=waiting;</a:t>
            </a:r>
          </a:p>
          <a:p>
            <a:r>
              <a:rPr lang="en-US" dirty="0" smtClean="0"/>
              <a:t>             </a:t>
            </a:r>
            <a:r>
              <a:rPr lang="en-US" dirty="0" err="1" smtClean="0"/>
              <a:t>qreturn</a:t>
            </a:r>
            <a:r>
              <a:rPr lang="en-US" dirty="0" smtClean="0"/>
              <a:t>=quarter &amp;&amp; </a:t>
            </a:r>
            <a:r>
              <a:rPr lang="en-US" dirty="0" err="1" smtClean="0"/>
              <a:t>creturn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     vend=0;</a:t>
            </a:r>
          </a:p>
          <a:p>
            <a:r>
              <a:rPr lang="en-US" dirty="0" smtClean="0"/>
              <a:t>             break;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Switch-Statement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     case one:</a:t>
            </a:r>
          </a:p>
          <a:p>
            <a:r>
              <a:rPr lang="en-US" dirty="0" smtClean="0"/>
              <a:t>             if ((quarter &amp;&amp; !</a:t>
            </a:r>
            <a:r>
              <a:rPr lang="en-US" dirty="0" err="1" smtClean="0"/>
              <a:t>creturn</a:t>
            </a:r>
            <a:r>
              <a:rPr lang="en-US" dirty="0" smtClean="0"/>
              <a:t>)||</a:t>
            </a:r>
          </a:p>
          <a:p>
            <a:r>
              <a:rPr lang="en-US" dirty="0" smtClean="0"/>
              <a:t>                 (!</a:t>
            </a:r>
            <a:r>
              <a:rPr lang="en-US" dirty="0" err="1" smtClean="0"/>
              <a:t>quarter&amp;&amp;creturn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                state=waiting;</a:t>
            </a:r>
          </a:p>
          <a:p>
            <a:r>
              <a:rPr lang="en-US" dirty="0" smtClean="0"/>
              <a:t>             else</a:t>
            </a:r>
          </a:p>
          <a:p>
            <a:r>
              <a:rPr lang="en-US" dirty="0" smtClean="0"/>
              <a:t>                  state=one;</a:t>
            </a:r>
          </a:p>
          <a:p>
            <a:r>
              <a:rPr lang="en-US" dirty="0" smtClean="0"/>
              <a:t>             </a:t>
            </a:r>
            <a:r>
              <a:rPr lang="en-US" dirty="0" err="1" smtClean="0"/>
              <a:t>qreturn</a:t>
            </a:r>
            <a:r>
              <a:rPr lang="en-US" dirty="0" smtClean="0"/>
              <a:t>=</a:t>
            </a:r>
            <a:r>
              <a:rPr lang="en-US" dirty="0" err="1" smtClean="0"/>
              <a:t>creturn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     vend=quarter&amp;&amp; !</a:t>
            </a:r>
            <a:r>
              <a:rPr lang="en-US" dirty="0" err="1" smtClean="0"/>
              <a:t>creturn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     break;</a:t>
            </a:r>
          </a:p>
          <a:p>
            <a:r>
              <a:rPr lang="en-US" dirty="0" smtClean="0"/>
              <a:t>   } // switch</a:t>
            </a:r>
          </a:p>
          <a:p>
            <a:r>
              <a:rPr lang="en-US" dirty="0" smtClean="0"/>
              <a:t>} // while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 Graph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83023" y="2366568"/>
            <a:ext cx="1298813" cy="12265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waiting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962250" y="4380478"/>
            <a:ext cx="1348450" cy="1204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6" idx="4"/>
            <a:endCxn id="7" idx="0"/>
          </p:cNvCxnSpPr>
          <p:nvPr/>
        </p:nvCxnSpPr>
        <p:spPr>
          <a:xfrm rot="16200000" flipH="1">
            <a:off x="4240786" y="3984788"/>
            <a:ext cx="787333" cy="4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7" idx="6"/>
            <a:endCxn id="6" idx="6"/>
          </p:cNvCxnSpPr>
          <p:nvPr/>
        </p:nvCxnSpPr>
        <p:spPr>
          <a:xfrm flipH="1" flipV="1">
            <a:off x="5281836" y="2979857"/>
            <a:ext cx="28864" cy="2002645"/>
          </a:xfrm>
          <a:prstGeom prst="curvedConnector3">
            <a:avLst>
              <a:gd name="adj1" fmla="val -289187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H="1" flipV="1">
            <a:off x="3962249" y="2973523"/>
            <a:ext cx="28864" cy="2002645"/>
          </a:xfrm>
          <a:prstGeom prst="curvedConnector3">
            <a:avLst>
              <a:gd name="adj1" fmla="val 350778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stCxn id="6" idx="5"/>
            <a:endCxn id="6" idx="0"/>
          </p:cNvCxnSpPr>
          <p:nvPr/>
        </p:nvCxnSpPr>
        <p:spPr>
          <a:xfrm rot="5400000" flipH="1">
            <a:off x="4338555" y="2660444"/>
            <a:ext cx="1046949" cy="459199"/>
          </a:xfrm>
          <a:prstGeom prst="curvedConnector5">
            <a:avLst>
              <a:gd name="adj1" fmla="val -21835"/>
              <a:gd name="adj2" fmla="val -236770"/>
              <a:gd name="adj3" fmla="val 12183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21225" y="3694157"/>
            <a:ext cx="2199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dirty="0" err="1" smtClean="0"/>
              <a:t>uarter&amp;!creturn</a:t>
            </a:r>
            <a:r>
              <a:rPr lang="en-US" dirty="0" smtClean="0"/>
              <a:t>/</a:t>
            </a:r>
          </a:p>
          <a:p>
            <a:r>
              <a:rPr lang="en-US" dirty="0" smtClean="0"/>
              <a:t>  vend=0, </a:t>
            </a:r>
            <a:r>
              <a:rPr lang="en-US" dirty="0" err="1" smtClean="0"/>
              <a:t>qreturn</a:t>
            </a:r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49406" y="3607575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quarter&amp;!creturn</a:t>
            </a:r>
            <a:r>
              <a:rPr lang="en-US" dirty="0" smtClean="0"/>
              <a:t>/</a:t>
            </a:r>
          </a:p>
          <a:p>
            <a:r>
              <a:rPr lang="en-US" dirty="0" smtClean="0"/>
              <a:t>   vend=1, </a:t>
            </a:r>
            <a:r>
              <a:rPr lang="en-US" dirty="0" err="1" smtClean="0"/>
              <a:t>qreturn</a:t>
            </a:r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300111" y="3615672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</a:t>
            </a:r>
            <a:r>
              <a:rPr lang="en-US" dirty="0" err="1" smtClean="0"/>
              <a:t>quarter&amp;creturn</a:t>
            </a:r>
            <a:r>
              <a:rPr lang="en-US" dirty="0" smtClean="0"/>
              <a:t>/</a:t>
            </a:r>
          </a:p>
          <a:p>
            <a:r>
              <a:rPr lang="en-US" dirty="0" smtClean="0"/>
              <a:t>   vend=0, </a:t>
            </a:r>
            <a:r>
              <a:rPr lang="en-US" dirty="0" err="1" smtClean="0"/>
              <a:t>qreturn</a:t>
            </a:r>
            <a:r>
              <a:rPr lang="en-US" dirty="0" smtClean="0"/>
              <a:t>=1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74242" y="512451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</a:t>
            </a:r>
            <a:r>
              <a:rPr lang="en-US" dirty="0" err="1" smtClean="0"/>
              <a:t>quarter&amp;!creturn</a:t>
            </a:r>
            <a:r>
              <a:rPr lang="en-US" dirty="0" smtClean="0"/>
              <a:t>/</a:t>
            </a:r>
          </a:p>
          <a:p>
            <a:r>
              <a:rPr lang="en-US" dirty="0" smtClean="0"/>
              <a:t>   vend=0, </a:t>
            </a:r>
            <a:r>
              <a:rPr lang="en-US" dirty="0" err="1" smtClean="0"/>
              <a:t>qreturn</a:t>
            </a:r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89117" y="5118186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</a:t>
            </a:r>
            <a:r>
              <a:rPr lang="en-US" dirty="0" err="1" smtClean="0"/>
              <a:t>quarter&amp;!creturn</a:t>
            </a:r>
            <a:r>
              <a:rPr lang="en-US" dirty="0" smtClean="0"/>
              <a:t>/</a:t>
            </a:r>
          </a:p>
          <a:p>
            <a:r>
              <a:rPr lang="en-US" dirty="0" smtClean="0"/>
              <a:t>   vend=0, </a:t>
            </a:r>
            <a:r>
              <a:rPr lang="en-US" dirty="0" err="1" smtClean="0"/>
              <a:t>qreturn</a:t>
            </a:r>
            <a:r>
              <a:rPr lang="en-US" dirty="0" smtClean="0"/>
              <a:t>=0</a:t>
            </a:r>
            <a:endParaRPr lang="en-US" dirty="0"/>
          </a:p>
        </p:txBody>
      </p:sp>
      <p:cxnSp>
        <p:nvCxnSpPr>
          <p:cNvPr id="56" name="Curved Connector 55"/>
          <p:cNvCxnSpPr>
            <a:stCxn id="7" idx="3"/>
            <a:endCxn id="7" idx="1"/>
          </p:cNvCxnSpPr>
          <p:nvPr/>
        </p:nvCxnSpPr>
        <p:spPr>
          <a:xfrm rot="5400000" flipH="1">
            <a:off x="3734031" y="4982502"/>
            <a:ext cx="851390" cy="1588"/>
          </a:xfrm>
          <a:prstGeom prst="curvedConnector5">
            <a:avLst>
              <a:gd name="adj1" fmla="val -26850"/>
              <a:gd name="adj2" fmla="val 86874937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7" idx="5"/>
            <a:endCxn id="7" idx="7"/>
          </p:cNvCxnSpPr>
          <p:nvPr/>
        </p:nvCxnSpPr>
        <p:spPr>
          <a:xfrm rot="5400000" flipH="1">
            <a:off x="4687529" y="4982502"/>
            <a:ext cx="851390" cy="1588"/>
          </a:xfrm>
          <a:prstGeom prst="curvedConnector5">
            <a:avLst>
              <a:gd name="adj1" fmla="val -26850"/>
              <a:gd name="adj2" fmla="val -37691625"/>
              <a:gd name="adj3" fmla="val 12685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6" idx="3"/>
            <a:endCxn id="6" idx="1"/>
          </p:cNvCxnSpPr>
          <p:nvPr/>
        </p:nvCxnSpPr>
        <p:spPr>
          <a:xfrm rot="5400000" flipH="1">
            <a:off x="3739569" y="2979857"/>
            <a:ext cx="867321" cy="1588"/>
          </a:xfrm>
          <a:prstGeom prst="curvedConnector5">
            <a:avLst>
              <a:gd name="adj1" fmla="val -26357"/>
              <a:gd name="adj2" fmla="val 66940239"/>
              <a:gd name="adj3" fmla="val 12635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34005" y="1978714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quarter&amp;creturn</a:t>
            </a:r>
            <a:r>
              <a:rPr lang="en-US" dirty="0" smtClean="0"/>
              <a:t>/</a:t>
            </a:r>
          </a:p>
          <a:p>
            <a:r>
              <a:rPr lang="en-US" dirty="0" smtClean="0"/>
              <a:t>   vend=0, </a:t>
            </a:r>
            <a:r>
              <a:rPr lang="en-US" dirty="0" err="1" smtClean="0"/>
              <a:t>qreturn</a:t>
            </a:r>
            <a:r>
              <a:rPr lang="en-US" dirty="0" smtClean="0"/>
              <a:t>=1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991157" y="1885799"/>
            <a:ext cx="2263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!quarter/</a:t>
            </a:r>
          </a:p>
          <a:p>
            <a:r>
              <a:rPr lang="en-US" dirty="0" smtClean="0"/>
              <a:t>   vend=0, </a:t>
            </a:r>
            <a:r>
              <a:rPr lang="en-US" dirty="0" err="1" smtClean="0"/>
              <a:t>qreturn</a:t>
            </a:r>
            <a:r>
              <a:rPr lang="en-US" dirty="0" smtClean="0"/>
              <a:t>=0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Logic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can be a programmable Gate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Programmable Gate</a:t>
            </a:r>
          </a:p>
          <a:p>
            <a:pPr lvl="1"/>
            <a:r>
              <a:rPr lang="en-US" dirty="0" smtClean="0"/>
              <a:t>Can be programmed to act as any gate</a:t>
            </a:r>
          </a:p>
          <a:p>
            <a:pPr lvl="1"/>
            <a:r>
              <a:rPr lang="en-US" dirty="0" smtClean="0"/>
              <a:t>Use  state (e.g. FF) to “program” truth table of a gate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8" name="Picture 7" descr="lu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050937" y="3192604"/>
            <a:ext cx="2376750" cy="2956902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0561" y="4336260"/>
          <a:ext cx="381006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23"/>
                <a:gridCol w="1270023"/>
                <a:gridCol w="1270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r>
                        <a:rPr lang="en-US" baseline="0" dirty="0" smtClean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 we program to behave as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AND</a:t>
            </a:r>
            <a:r>
              <a:rPr lang="en-US" dirty="0" smtClean="0">
                <a:solidFill>
                  <a:srgbClr val="FF6600"/>
                </a:solidFill>
              </a:rPr>
              <a:t>2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95600"/>
            <a:ext cx="6756400" cy="3468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 we program to behave as</a:t>
            </a:r>
            <a:r>
              <a:rPr lang="en-US" dirty="0" smtClean="0">
                <a:solidFill>
                  <a:srgbClr val="FF6600"/>
                </a:solidFill>
              </a:rPr>
              <a:t> OR2?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396C1-6BF1-8746-A750-D4706F8BE7B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95600"/>
            <a:ext cx="6756400" cy="3468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Look-Up Table (LUT)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generalize to any number of inputs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8" name="Picture 7" descr="lu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050937" y="3192604"/>
            <a:ext cx="2376750" cy="29569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Mux</a:t>
            </a:r>
            <a:r>
              <a:rPr lang="en-US" dirty="0" smtClean="0"/>
              <a:t> can be </a:t>
            </a:r>
            <a:r>
              <a:rPr lang="en-US" dirty="0" smtClean="0"/>
              <a:t>P</a:t>
            </a:r>
            <a:r>
              <a:rPr lang="en-US" dirty="0" smtClean="0"/>
              <a:t>rogrammable Interconnect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8" name="Content Placeholder 7" descr="mux_prog_interconnect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14633" r="-114633"/>
              <a:stretch>
                <a:fillRect/>
              </a:stretch>
            </p:blipFill>
          </mc:Choice>
          <mc:Fallback>
            <p:blipFill>
              <a:blip r:embed="rId3"/>
              <a:srcRect l="-114633" r="-114633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Blocks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8" name="Content Placeholder 7" descr="mux_prog_both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42530" b="-42530"/>
              <a:stretch>
                <a:fillRect/>
              </a:stretch>
            </p:blipFill>
          </mc:Choice>
          <mc:Fallback>
            <p:blipFill>
              <a:blip r:embed="rId3"/>
              <a:srcRect t="-42530" b="-4253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Map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5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716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09729" y="934450"/>
            <a:ext cx="1433294" cy="121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70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73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NIC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----------------</a:t>
            </a:r>
            <a:r>
              <a:rPr lang="en-US" sz="1800" b="1" i="1" dirty="0" smtClean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 smtClean="0">
                <a:solidFill>
                  <a:schemeClr val="tx1"/>
                </a:solidFill>
              </a:rPr>
              <a:t>OK</a:t>
            </a:r>
            <a:endParaRPr lang="en-US" sz="1800" b="1" i="1" dirty="0">
              <a:solidFill>
                <a:schemeClr val="tx1"/>
              </a:solidFill>
            </a:endParaRP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13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NIC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033" name="Straight Arrow Connector 172032"/>
          <p:cNvCxnSpPr>
            <a:stCxn id="10" idx="3"/>
          </p:cNvCxnSpPr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3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37" name="Rectangle 172036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A/D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</a:t>
            </a:r>
            <a:r>
              <a:rPr lang="en-US" sz="2000" b="1" dirty="0" smtClean="0">
                <a:latin typeface="+mj-lt"/>
              </a:rPr>
              <a:t>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</a:t>
            </a:r>
            <a:r>
              <a:rPr lang="en-US" sz="1200" b="1" dirty="0" smtClean="0">
                <a:latin typeface="+mj-lt"/>
              </a:rPr>
              <a:t>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001000" y="990600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File-</a:t>
            </a:r>
          </a:p>
          <a:p>
            <a:r>
              <a:rPr lang="en-US" sz="2000" b="1" dirty="0" smtClean="0">
                <a:latin typeface="+mj-lt"/>
              </a:rPr>
              <a:t>System</a:t>
            </a:r>
            <a:endParaRPr lang="en-US" sz="2000" dirty="0"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compress</a:t>
            </a:r>
            <a:endParaRPr lang="en-US" sz="1600" dirty="0">
              <a:latin typeface="+mj-lt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sp>
        <p:nvSpPr>
          <p:cNvPr id="172054" name="Rectangle 1720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 smtClean="0">
                <a:latin typeface="+mj-lt"/>
              </a:rPr>
              <a:t>pyscho</a:t>
            </a:r>
            <a:r>
              <a:rPr lang="en-US" sz="1600" b="1" dirty="0" smtClean="0">
                <a:latin typeface="+mj-lt"/>
              </a:rPr>
              <a:t>-</a:t>
            </a:r>
          </a:p>
          <a:p>
            <a:pPr algn="ctr"/>
            <a:r>
              <a:rPr lang="en-US" sz="1600" b="1" dirty="0" smtClean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D/A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1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2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4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129189" y="3170178"/>
            <a:ext cx="651243" cy="411444"/>
            <a:chOff x="1340843" y="3446002"/>
            <a:chExt cx="865161" cy="546593"/>
          </a:xfrm>
        </p:grpSpPr>
        <p:sp>
          <p:nvSpPr>
            <p:cNvPr id="117" name="Oval 116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340843" y="3461059"/>
              <a:ext cx="865161" cy="531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5,6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3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410200" y="457200"/>
            <a:ext cx="755110" cy="516398"/>
            <a:chOff x="1447800" y="3446002"/>
            <a:chExt cx="755110" cy="516398"/>
          </a:xfrm>
        </p:grpSpPr>
        <p:sp>
          <p:nvSpPr>
            <p:cNvPr id="126" name="Oval 12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447800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7,8,9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292999" y="1698486"/>
            <a:ext cx="470000" cy="411444"/>
            <a:chOff x="1407375" y="3446002"/>
            <a:chExt cx="624383" cy="546593"/>
          </a:xfrm>
        </p:grpSpPr>
        <p:sp>
          <p:nvSpPr>
            <p:cNvPr id="132" name="Oval 13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10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8636825" y="4800600"/>
            <a:ext cx="450957" cy="411444"/>
            <a:chOff x="1407375" y="3446002"/>
            <a:chExt cx="599085" cy="546593"/>
          </a:xfrm>
        </p:grpSpPr>
        <p:sp>
          <p:nvSpPr>
            <p:cNvPr id="135" name="Oval 134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407375" y="3461059"/>
              <a:ext cx="59908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11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64928" y="4556854"/>
            <a:ext cx="469950" cy="411444"/>
            <a:chOff x="1407375" y="3446002"/>
            <a:chExt cx="624316" cy="546593"/>
          </a:xfrm>
        </p:grpSpPr>
        <p:sp>
          <p:nvSpPr>
            <p:cNvPr id="138" name="Oval 13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13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759601" y="6446556"/>
            <a:ext cx="469950" cy="411444"/>
            <a:chOff x="1407375" y="3446002"/>
            <a:chExt cx="624316" cy="546593"/>
          </a:xfrm>
        </p:grpSpPr>
        <p:sp>
          <p:nvSpPr>
            <p:cNvPr id="141" name="Oval 140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12</a:t>
              </a:r>
              <a:endParaRPr lang="en-US" sz="2000" dirty="0">
                <a:latin typeface="+mj-lt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Music</a:t>
            </a:r>
            <a:endParaRPr lang="en-US" sz="1800" b="1" dirty="0"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674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Programmable Gates and Interconnect</a:t>
            </a:r>
            <a:endParaRPr lang="en-US" dirty="0"/>
          </a:p>
        </p:txBody>
      </p:sp>
      <p:pic>
        <p:nvPicPr>
          <p:cNvPr id="6" name="Content Placeholder 5" descr="lut_mux_crossbar7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29561" b="-29561"/>
              <a:stretch>
                <a:fillRect/>
              </a:stretch>
            </p:blipFill>
          </mc:Choice>
          <mc:Fallback>
            <p:blipFill>
              <a:blip r:embed="rId3"/>
              <a:srcRect t="-29561" b="-29561"/>
              <a:stretch>
                <a:fillRect/>
              </a:stretch>
            </p:blipFill>
          </mc:Fallback>
        </mc:AlternateContent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Field-Programmable Gate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Programmable Gates</a:t>
            </a:r>
          </a:p>
          <a:p>
            <a:pPr lvl="1"/>
            <a:r>
              <a:rPr lang="en-US" dirty="0" smtClean="0"/>
              <a:t>Can “program” by setting state bits</a:t>
            </a:r>
          </a:p>
          <a:p>
            <a:pPr lvl="1"/>
            <a:r>
              <a:rPr lang="en-US" dirty="0" err="1" smtClean="0"/>
              <a:t>LUTs</a:t>
            </a:r>
            <a:r>
              <a:rPr lang="en-US" dirty="0" smtClean="0"/>
              <a:t> that can be programmed to be any gate</a:t>
            </a:r>
          </a:p>
          <a:p>
            <a:pPr lvl="2"/>
            <a:r>
              <a:rPr lang="en-US" dirty="0" smtClean="0"/>
              <a:t>With optional Flip-Flops to use for state</a:t>
            </a:r>
          </a:p>
          <a:p>
            <a:pPr lvl="1"/>
            <a:r>
              <a:rPr lang="en-US" dirty="0" smtClean="0"/>
              <a:t>Programmable interconnect to “wire” the gates together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Field-Programmable Gate Array (FPGA)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2" y="2438400"/>
            <a:ext cx="8949558" cy="35284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r>
              <a:rPr lang="en-US" dirty="0" smtClean="0"/>
              <a:t>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Program an FPGA in </a:t>
            </a:r>
            <a:r>
              <a:rPr lang="en-US" dirty="0" err="1" smtClean="0"/>
              <a:t>Verilog</a:t>
            </a:r>
            <a:endParaRPr lang="en-US" dirty="0" smtClean="0"/>
          </a:p>
          <a:p>
            <a:pPr lvl="1"/>
            <a:r>
              <a:rPr lang="en-US" dirty="0" smtClean="0"/>
              <a:t>Build an adder</a:t>
            </a:r>
          </a:p>
          <a:p>
            <a:pPr lvl="1"/>
            <a:r>
              <a:rPr lang="en-US" dirty="0" smtClean="0"/>
              <a:t>Build an FSM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implement any combinational digital logic function from nand2 gates</a:t>
            </a:r>
          </a:p>
          <a:p>
            <a:r>
              <a:rPr lang="en-US" dirty="0" smtClean="0"/>
              <a:t>Can implement any </a:t>
            </a:r>
            <a:r>
              <a:rPr lang="en-US" dirty="0" smtClean="0"/>
              <a:t>FSM from nand2 gates and registers</a:t>
            </a:r>
          </a:p>
          <a:p>
            <a:r>
              <a:rPr lang="en-US" dirty="0" smtClean="0"/>
              <a:t>Can build a </a:t>
            </a:r>
            <a:r>
              <a:rPr lang="en-US" dirty="0" smtClean="0"/>
              <a:t>single chip that can be programmed to behave as any collection of gates</a:t>
            </a:r>
          </a:p>
          <a:p>
            <a:pPr lvl="1"/>
            <a:r>
              <a:rPr lang="en-US" dirty="0" smtClean="0"/>
              <a:t>As long as don’t need more gates than it provides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CIS240 – do a bit more logic</a:t>
            </a:r>
          </a:p>
          <a:p>
            <a:r>
              <a:rPr lang="en-US" dirty="0" smtClean="0"/>
              <a:t>ESE370 – how to implement gates, latches, and memories from transistors</a:t>
            </a:r>
          </a:p>
          <a:p>
            <a:r>
              <a:rPr lang="en-US" dirty="0" smtClean="0"/>
              <a:t>ESE532 – how to build large-scale computations from logic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Lab Report Due Sunday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</a:t>
            </a:r>
            <a:r>
              <a:rPr lang="en-US" dirty="0" smtClean="0"/>
              <a:t>Map – Week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6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----------------</a:t>
            </a:r>
            <a:r>
              <a:rPr lang="en-US" sz="1800" b="1" i="1" dirty="0" smtClean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 smtClean="0">
                <a:solidFill>
                  <a:schemeClr val="tx1"/>
                </a:solidFill>
              </a:rPr>
              <a:t>OK</a:t>
            </a:r>
            <a:endParaRPr lang="en-US" sz="1800" b="1" i="1" dirty="0">
              <a:solidFill>
                <a:schemeClr val="tx1"/>
              </a:solidFill>
            </a:endParaRP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A/D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</a:t>
            </a:r>
            <a:r>
              <a:rPr lang="en-US" sz="2000" b="1" dirty="0" smtClean="0">
                <a:latin typeface="+mj-lt"/>
              </a:rPr>
              <a:t>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</a:t>
            </a:r>
            <a:r>
              <a:rPr lang="en-US" sz="1200" b="1" dirty="0" smtClean="0">
                <a:latin typeface="+mj-lt"/>
              </a:rPr>
              <a:t>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compress</a:t>
            </a:r>
            <a:endParaRPr lang="en-US" sz="1600" dirty="0">
              <a:latin typeface="+mj-lt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D/A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2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4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3</a:t>
              </a:r>
              <a:endParaRPr lang="en-US" sz="2000" dirty="0">
                <a:latin typeface="+mj-lt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j-lt"/>
              </a:rPr>
              <a:t>Music</a:t>
            </a:r>
            <a:endParaRPr lang="en-US" sz="1800" b="1" dirty="0">
              <a:latin typeface="+mj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 smtClean="0">
                <a:latin typeface="+mj-lt"/>
              </a:rPr>
              <a:t>pyscho</a:t>
            </a:r>
            <a:r>
              <a:rPr lang="en-US" sz="1600" b="1" dirty="0" smtClean="0">
                <a:latin typeface="+mj-lt"/>
              </a:rPr>
              <a:t>-</a:t>
            </a:r>
          </a:p>
          <a:p>
            <a:pPr algn="ctr"/>
            <a:r>
              <a:rPr lang="en-US" sz="1600" b="1" dirty="0" smtClean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5,6</a:t>
              </a:r>
              <a:endParaRPr lang="en-US" sz="2000" dirty="0">
                <a:latin typeface="+mj-lt"/>
              </a:endParaRP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473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Combinational Logic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Primitive binary function</a:t>
            </a:r>
          </a:p>
          <a:p>
            <a:pPr lvl="1"/>
            <a:r>
              <a:rPr lang="en-US" dirty="0" smtClean="0"/>
              <a:t>Computes a binary output from a small number of binary inputs</a:t>
            </a:r>
          </a:p>
          <a:p>
            <a:r>
              <a:rPr lang="en-US" dirty="0" smtClean="0"/>
              <a:t>Can specify function with a Truth Table</a:t>
            </a:r>
          </a:p>
          <a:p>
            <a:pPr lvl="1"/>
            <a:r>
              <a:rPr lang="en-US" dirty="0" smtClean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78000"/>
                <a:gridCol w="177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r>
                        <a:rPr lang="en-US" baseline="0" dirty="0" smtClean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Gate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Output is 1 (true) when all inputs are 1 (true)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ESE150 Spring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78000"/>
                <a:gridCol w="177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</a:t>
                      </a:r>
                      <a:r>
                        <a:rPr lang="en-US" baseline="0" dirty="0" smtClean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and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415591" y="1284112"/>
            <a:ext cx="1317070" cy="631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13546</TotalTime>
  <Words>2076</Words>
  <Application>Microsoft Macintosh PowerPoint</Application>
  <PresentationFormat>On-screen Show (4:3)</PresentationFormat>
  <Paragraphs>651</Paragraphs>
  <Slides>56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ESE 578–</vt:lpstr>
      <vt:lpstr>Slide 1</vt:lpstr>
      <vt:lpstr>So far</vt:lpstr>
      <vt:lpstr>How Process</vt:lpstr>
      <vt:lpstr>Lecture Topics</vt:lpstr>
      <vt:lpstr>Course Map</vt:lpstr>
      <vt:lpstr>Course Map – Week 8</vt:lpstr>
      <vt:lpstr>Combinational Logic</vt:lpstr>
      <vt:lpstr>Gate</vt:lpstr>
      <vt:lpstr>AND Gate</vt:lpstr>
      <vt:lpstr>NOT Gate</vt:lpstr>
      <vt:lpstr>OR Gate</vt:lpstr>
      <vt:lpstr>Claim</vt:lpstr>
      <vt:lpstr>Model: Combinational Logic</vt:lpstr>
      <vt:lpstr>Big AND</vt:lpstr>
      <vt:lpstr>Big OR</vt:lpstr>
      <vt:lpstr>Input Condition</vt:lpstr>
      <vt:lpstr>Single Output Digital Function</vt:lpstr>
      <vt:lpstr>Multiple Output Function</vt:lpstr>
      <vt:lpstr>Combinational Logic as Gates</vt:lpstr>
      <vt:lpstr>Conclude</vt:lpstr>
      <vt:lpstr>NAND2 Gate</vt:lpstr>
      <vt:lpstr>NAND Universality</vt:lpstr>
      <vt:lpstr>Multiplexer Gate</vt:lpstr>
      <vt:lpstr>Arithmetic </vt:lpstr>
      <vt:lpstr>Full Adder</vt:lpstr>
      <vt:lpstr>N-Bit Adder</vt:lpstr>
      <vt:lpstr>Sequential Logic</vt:lpstr>
      <vt:lpstr>Mux with Feedback</vt:lpstr>
      <vt:lpstr>Mux with Feedback</vt:lpstr>
      <vt:lpstr>Latch</vt:lpstr>
      <vt:lpstr>Flip-Flop (FF)</vt:lpstr>
      <vt:lpstr>State Element</vt:lpstr>
      <vt:lpstr>Accumulator</vt:lpstr>
      <vt:lpstr>Accumulator</vt:lpstr>
      <vt:lpstr>State for Sequencing and Control</vt:lpstr>
      <vt:lpstr>State for Conditional Control</vt:lpstr>
      <vt:lpstr>Finite-State Machine (FSM)</vt:lpstr>
      <vt:lpstr>FSM Example</vt:lpstr>
      <vt:lpstr>Truth Table Model</vt:lpstr>
      <vt:lpstr>Switch-Statement Model</vt:lpstr>
      <vt:lpstr>Switch-Statement Model (cont.)</vt:lpstr>
      <vt:lpstr>FSM Graph Model</vt:lpstr>
      <vt:lpstr>Programmable Logic</vt:lpstr>
      <vt:lpstr>Mux can be a programmable Gate</vt:lpstr>
      <vt:lpstr>Example: AND</vt:lpstr>
      <vt:lpstr>Example: OR</vt:lpstr>
      <vt:lpstr>Look-Up Table (LUT)</vt:lpstr>
      <vt:lpstr>Mux can be Programmable Interconnect</vt:lpstr>
      <vt:lpstr>Programmable Blocks</vt:lpstr>
      <vt:lpstr>Programmable Gates and Interconnect</vt:lpstr>
      <vt:lpstr>Field-Programmable Gate Array</vt:lpstr>
      <vt:lpstr>Field-Programmable Gate Array (FPGA)</vt:lpstr>
      <vt:lpstr>Next Lab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Andre DeHon</cp:lastModifiedBy>
  <cp:revision>620</cp:revision>
  <cp:lastPrinted>2018-03-14T13:16:10Z</cp:lastPrinted>
  <dcterms:created xsi:type="dcterms:W3CDTF">2018-03-13T01:14:07Z</dcterms:created>
  <dcterms:modified xsi:type="dcterms:W3CDTF">2018-03-14T20:18:22Z</dcterms:modified>
</cp:coreProperties>
</file>