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Default Extension="wmf" ContentType="image/x-wmf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Layouts/slideLayout24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Default Extension="gif" ContentType="image/gif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Layouts/slideLayout2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s/slide63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slideLayouts/slideLayout16.xml" ContentType="application/vnd.openxmlformats-officedocument.presentationml.slideLayout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slideLayouts/slideLayout2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Default Extension="pdf" ContentType="application/pdf"/>
  <Override PartName="/ppt/slideLayouts/slideLayout13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65"/>
  </p:notesMasterIdLst>
  <p:handoutMasterIdLst>
    <p:handoutMasterId r:id="rId66"/>
  </p:handoutMasterIdLst>
  <p:sldIdLst>
    <p:sldId id="307" r:id="rId2"/>
    <p:sldId id="482" r:id="rId3"/>
    <p:sldId id="428" r:id="rId4"/>
    <p:sldId id="483" r:id="rId5"/>
    <p:sldId id="308" r:id="rId6"/>
    <p:sldId id="309" r:id="rId7"/>
    <p:sldId id="427" r:id="rId8"/>
    <p:sldId id="397" r:id="rId9"/>
    <p:sldId id="486" r:id="rId10"/>
    <p:sldId id="487" r:id="rId11"/>
    <p:sldId id="485" r:id="rId12"/>
    <p:sldId id="488" r:id="rId13"/>
    <p:sldId id="489" r:id="rId14"/>
    <p:sldId id="484" r:id="rId15"/>
    <p:sldId id="490" r:id="rId16"/>
    <p:sldId id="491" r:id="rId17"/>
    <p:sldId id="493" r:id="rId18"/>
    <p:sldId id="494" r:id="rId19"/>
    <p:sldId id="496" r:id="rId20"/>
    <p:sldId id="495" r:id="rId21"/>
    <p:sldId id="497" r:id="rId22"/>
    <p:sldId id="498" r:id="rId23"/>
    <p:sldId id="499" r:id="rId24"/>
    <p:sldId id="505" r:id="rId25"/>
    <p:sldId id="507" r:id="rId26"/>
    <p:sldId id="508" r:id="rId27"/>
    <p:sldId id="511" r:id="rId28"/>
    <p:sldId id="512" r:id="rId29"/>
    <p:sldId id="513" r:id="rId30"/>
    <p:sldId id="514" r:id="rId31"/>
    <p:sldId id="515" r:id="rId32"/>
    <p:sldId id="516" r:id="rId33"/>
    <p:sldId id="517" r:id="rId34"/>
    <p:sldId id="519" r:id="rId35"/>
    <p:sldId id="520" r:id="rId36"/>
    <p:sldId id="521" r:id="rId37"/>
    <p:sldId id="503" r:id="rId38"/>
    <p:sldId id="525" r:id="rId39"/>
    <p:sldId id="502" r:id="rId40"/>
    <p:sldId id="522" r:id="rId41"/>
    <p:sldId id="532" r:id="rId42"/>
    <p:sldId id="523" r:id="rId43"/>
    <p:sldId id="539" r:id="rId44"/>
    <p:sldId id="526" r:id="rId45"/>
    <p:sldId id="528" r:id="rId46"/>
    <p:sldId id="530" r:id="rId47"/>
    <p:sldId id="531" r:id="rId48"/>
    <p:sldId id="524" r:id="rId49"/>
    <p:sldId id="533" r:id="rId50"/>
    <p:sldId id="536" r:id="rId51"/>
    <p:sldId id="537" r:id="rId52"/>
    <p:sldId id="504" r:id="rId53"/>
    <p:sldId id="538" r:id="rId54"/>
    <p:sldId id="540" r:id="rId55"/>
    <p:sldId id="541" r:id="rId56"/>
    <p:sldId id="542" r:id="rId57"/>
    <p:sldId id="543" r:id="rId58"/>
    <p:sldId id="544" r:id="rId59"/>
    <p:sldId id="546" r:id="rId60"/>
    <p:sldId id="547" r:id="rId61"/>
    <p:sldId id="423" r:id="rId62"/>
    <p:sldId id="422" r:id="rId63"/>
    <p:sldId id="424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333300"/>
    <a:srgbClr val="6633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54" autoAdjust="0"/>
    <p:restoredTop sz="84793" autoAdjust="0"/>
  </p:normalViewPr>
  <p:slideViewPr>
    <p:cSldViewPr snapToGrid="0">
      <p:cViewPr varScale="1">
        <p:scale>
          <a:sx n="90" d="100"/>
          <a:sy n="90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3/20/18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3/20/18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04425-73D1-5447-B57E-7A23456F9BF6}" type="slidenum">
              <a:rPr lang="en-US"/>
              <a:pPr/>
              <a:t>39</a:t>
            </a:fld>
            <a:endParaRPr lang="en-US"/>
          </a:p>
        </p:txBody>
      </p:sp>
      <p:sp>
        <p:nvSpPr>
          <p:cNvPr id="506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A9FAC-90C6-8B44-9D00-CD68A9CB00FD}" type="slidenum">
              <a:rPr lang="en-US"/>
              <a:pPr/>
              <a:t>44</a:t>
            </a:fld>
            <a:endParaRPr lang="en-US"/>
          </a:p>
        </p:txBody>
      </p:sp>
      <p:sp>
        <p:nvSpPr>
          <p:cNvPr id="5171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D9C9E-6780-5C46-ADC4-63361069E53A}" type="slidenum">
              <a:rPr lang="en-US"/>
              <a:pPr/>
              <a:t>45</a:t>
            </a:fld>
            <a:endParaRPr lang="en-US"/>
          </a:p>
        </p:txBody>
      </p:sp>
      <p:sp>
        <p:nvSpPr>
          <p:cNvPr id="5212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97E4B-3430-2A49-A8C4-5621EF1D656E}" type="slidenum">
              <a:rPr lang="en-US"/>
              <a:pPr/>
              <a:t>46</a:t>
            </a:fld>
            <a:endParaRPr lang="en-US"/>
          </a:p>
        </p:txBody>
      </p:sp>
      <p:sp>
        <p:nvSpPr>
          <p:cNvPr id="5273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D56DE-D115-BD46-AF15-17CC49A03724}" type="slidenum">
              <a:rPr lang="en-US"/>
              <a:pPr/>
              <a:t>53</a:t>
            </a:fld>
            <a:endParaRPr lang="en-US"/>
          </a:p>
        </p:txBody>
      </p:sp>
      <p:sp>
        <p:nvSpPr>
          <p:cNvPr id="553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2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6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7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6E971-13E2-2D4E-9C67-0D89E84E473A}" type="slidenum">
              <a:rPr lang="en-US"/>
              <a:pPr/>
              <a:t>15</a:t>
            </a:fld>
            <a:endParaRPr lang="en-US"/>
          </a:p>
        </p:txBody>
      </p:sp>
      <p:sp>
        <p:nvSpPr>
          <p:cNvPr id="5007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78636-C265-4D4E-B265-D1211328BE1D}" type="slidenum">
              <a:rPr lang="en-US"/>
              <a:pPr/>
              <a:t>16</a:t>
            </a:fld>
            <a:endParaRPr lang="en-US"/>
          </a:p>
        </p:txBody>
      </p:sp>
      <p:sp>
        <p:nvSpPr>
          <p:cNvPr id="5027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8A7CC-DCF8-EB40-A4E7-55AAF1C0CBEB}" type="slidenum">
              <a:rPr lang="en-US"/>
              <a:pPr/>
              <a:t>17</a:t>
            </a:fld>
            <a:endParaRPr lang="en-US"/>
          </a:p>
        </p:txBody>
      </p:sp>
      <p:sp>
        <p:nvSpPr>
          <p:cNvPr id="5836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D43D2-2D67-2A48-8609-A63BFDD6CADC}" type="slidenum">
              <a:rPr lang="en-US"/>
              <a:pPr/>
              <a:t>18</a:t>
            </a:fld>
            <a:endParaRPr lang="en-US"/>
          </a:p>
        </p:txBody>
      </p:sp>
      <p:sp>
        <p:nvSpPr>
          <p:cNvPr id="482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78636-C265-4D4E-B265-D1211328BE1D}" type="slidenum">
              <a:rPr lang="en-US"/>
              <a:pPr/>
              <a:t>19</a:t>
            </a:fld>
            <a:endParaRPr lang="en-US"/>
          </a:p>
        </p:txBody>
      </p:sp>
      <p:sp>
        <p:nvSpPr>
          <p:cNvPr id="5027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9928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7018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8804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341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341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341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df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gif"/><Relationship Id="rId5" Type="http://schemas.openxmlformats.org/officeDocument/2006/relationships/image" Target="../media/image9.gi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gif"/><Relationship Id="rId10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df"/><Relationship Id="rId3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0.pdf"/><Relationship Id="rId5" Type="http://schemas.openxmlformats.org/officeDocument/2006/relationships/image" Target="../media/image31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d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df"/><Relationship Id="rId4" Type="http://schemas.openxmlformats.org/officeDocument/2006/relationships/image" Target="../media/image31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df"/><Relationship Id="rId3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df"/><Relationship Id="rId3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df"/><Relationship Id="rId3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df"/><Relationship Id="rId3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df"/><Relationship Id="rId3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1.pdf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d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df"/><Relationship Id="rId3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df"/><Relationship Id="rId3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df"/><Relationship Id="rId3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df"/><Relationship Id="rId3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df"/><Relationship Id="rId3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df"/><Relationship Id="rId3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df"/><Relationship Id="rId4" Type="http://schemas.openxmlformats.org/officeDocument/2006/relationships/image" Target="../media/image53.png"/><Relationship Id="rId5" Type="http://schemas.openxmlformats.org/officeDocument/2006/relationships/image" Target="../media/image54.pdf"/><Relationship Id="rId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57.pdf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d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df"/><Relationship Id="rId3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df"/><Relationship Id="rId3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df"/><Relationship Id="rId3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df"/><Relationship Id="rId3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6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21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jpeg"/><Relationship Id="rId12" Type="http://schemas.openxmlformats.org/officeDocument/2006/relationships/image" Target="../media/image12.png"/><Relationship Id="rId13" Type="http://schemas.openxmlformats.org/officeDocument/2006/relationships/image" Target="../media/image13.gif"/><Relationship Id="rId1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gif"/><Relationship Id="rId4" Type="http://schemas.openxmlformats.org/officeDocument/2006/relationships/image" Target="../media/image9.gif"/><Relationship Id="rId5" Type="http://schemas.openxmlformats.org/officeDocument/2006/relationships/image" Target="../media/image17.wm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7.png"/><Relationship Id="rId9" Type="http://schemas.openxmlformats.org/officeDocument/2006/relationships/image" Target="../media/image18.jpeg"/><Relationship Id="rId10" Type="http://schemas.openxmlformats.org/officeDocument/2006/relationships/image" Target="../media/image19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df"/><Relationship Id="rId12" Type="http://schemas.openxmlformats.org/officeDocument/2006/relationships/image" Target="../media/image16.png"/><Relationship Id="rId13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gif"/><Relationship Id="rId5" Type="http://schemas.openxmlformats.org/officeDocument/2006/relationships/image" Target="../media/image9.gi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gif"/><Relationship Id="rId10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600623" y="5646117"/>
            <a:ext cx="4543377" cy="531812"/>
          </a:xfrm>
        </p:spPr>
        <p:txBody>
          <a:bodyPr/>
          <a:lstStyle/>
          <a:p>
            <a:pPr algn="r"/>
            <a:r>
              <a:rPr lang="en-US" sz="1400" b="1" smtClean="0">
                <a:solidFill>
                  <a:schemeClr val="tx1"/>
                </a:solidFill>
                <a:latin typeface="+mj-lt"/>
              </a:rPr>
              <a:t>ESE150 Spring 2018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 smtClean="0"/>
              <a:t>ESE 150 – </a:t>
            </a:r>
            <a:br>
              <a:rPr lang="en-US" sz="3200" b="1" dirty="0" smtClean="0"/>
            </a:br>
            <a:r>
              <a:rPr lang="en-US" sz="3200" b="1" dirty="0" smtClean="0"/>
              <a:t>Digital Audio Basics</a:t>
            </a:r>
            <a:endParaRPr lang="en-US" sz="3200" b="1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/>
              <a:t>Lecture </a:t>
            </a:r>
            <a:r>
              <a:rPr lang="en-US" sz="2000" dirty="0" smtClean="0"/>
              <a:t>#8 </a:t>
            </a:r>
            <a:r>
              <a:rPr lang="en-US" sz="2000" dirty="0" smtClean="0"/>
              <a:t>–</a:t>
            </a:r>
            <a:r>
              <a:rPr lang="en-US" sz="2000" dirty="0" smtClean="0"/>
              <a:t> Stored-Program Processors</a:t>
            </a:r>
            <a:endParaRPr lang="en-US" sz="2000" dirty="0"/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3"/>
          <p:cNvSpPr txBox="1">
            <a:spLocks/>
          </p:cNvSpPr>
          <p:nvPr/>
        </p:nvSpPr>
        <p:spPr>
          <a:xfrm>
            <a:off x="5485930" y="6326188"/>
            <a:ext cx="3658070" cy="531812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Based on slides © 2009--2018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DeHon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81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Latch or Register is a state element</a:t>
            </a:r>
          </a:p>
          <a:p>
            <a:r>
              <a:rPr lang="en-US" dirty="0" smtClean="0"/>
              <a:t>Allows circuit to </a:t>
            </a:r>
            <a:r>
              <a:rPr lang="en-US" i="1" dirty="0" smtClean="0"/>
              <a:t>remember</a:t>
            </a:r>
            <a:r>
              <a:rPr lang="en-US" dirty="0" smtClean="0"/>
              <a:t> a value</a:t>
            </a:r>
          </a:p>
          <a:p>
            <a:r>
              <a:rPr lang="en-US" dirty="0" smtClean="0"/>
              <a:t>Build computations that </a:t>
            </a:r>
          </a:p>
          <a:p>
            <a:pPr lvl="1"/>
            <a:r>
              <a:rPr lang="en-US" dirty="0" smtClean="0"/>
              <a:t>Depend on past inputs</a:t>
            </a:r>
          </a:p>
          <a:p>
            <a:pPr lvl="1"/>
            <a:r>
              <a:rPr lang="en-US" dirty="0" smtClean="0"/>
              <a:t>Reuse hardware in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Content Placeholder 5" descr="mux_registe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-44042" r="-44042"/>
              <a:stretch>
                <a:fillRect/>
              </a:stretch>
            </p:blipFill>
          </mc:Choice>
          <mc:Fallback>
            <p:blipFill>
              <a:blip r:embed="rId3"/>
              <a:srcRect l="-44042" r="-44042"/>
              <a:stretch>
                <a:fillRect/>
              </a:stretch>
            </p:blipFill>
          </mc:Fallback>
        </mc:AlternateContent>
        <p:spPr>
          <a:xfrm>
            <a:off x="3583745" y="2583024"/>
            <a:ext cx="6558232" cy="3659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Mux</a:t>
            </a:r>
            <a:r>
              <a:rPr lang="en-US" dirty="0" smtClean="0"/>
              <a:t> can be a programmable Gate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Programmable Gate</a:t>
            </a:r>
          </a:p>
          <a:p>
            <a:pPr lvl="1"/>
            <a:r>
              <a:rPr lang="en-US" dirty="0" smtClean="0"/>
              <a:t>Can be programmed to act as any gate</a:t>
            </a:r>
          </a:p>
          <a:p>
            <a:pPr lvl="1"/>
            <a:r>
              <a:rPr lang="en-US" dirty="0" smtClean="0"/>
              <a:t>Use  state (e.g. FF) to “program” truth table of a gate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 descr="lu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050937" y="3192604"/>
            <a:ext cx="2376750" cy="295690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60561" y="4336260"/>
          <a:ext cx="381006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23"/>
                <a:gridCol w="1270023"/>
                <a:gridCol w="12700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</a:t>
                      </a:r>
                      <a:r>
                        <a:rPr lang="en-US" baseline="0" dirty="0" smtClean="0"/>
                        <a:t>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NAND Universality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</a:t>
            </a:r>
            <a:r>
              <a:rPr lang="en-US" dirty="0" smtClean="0"/>
              <a:t>implement any combinational logic function out of a collection of NAND2 </a:t>
            </a:r>
            <a:r>
              <a:rPr lang="en-US" dirty="0" smtClean="0"/>
              <a:t>gates</a:t>
            </a:r>
          </a:p>
          <a:p>
            <a:pPr lvl="1"/>
            <a:r>
              <a:rPr lang="en-US" dirty="0" smtClean="0"/>
              <a:t>Or AND, OR, NOT combination</a:t>
            </a:r>
          </a:p>
          <a:p>
            <a:pPr lvl="1"/>
            <a:r>
              <a:rPr lang="en-US" dirty="0" smtClean="0"/>
              <a:t>Or Programmable MUX gates (OR)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Function?</a:t>
            </a:r>
          </a:p>
          <a:p>
            <a:pPr lvl="1"/>
            <a:r>
              <a:rPr lang="en-US" dirty="0" smtClean="0"/>
              <a:t>o1=</a:t>
            </a:r>
            <a:r>
              <a:rPr lang="en-US" dirty="0" err="1" smtClean="0"/>
              <a:t>a&amp;b</a:t>
            </a:r>
            <a:r>
              <a:rPr lang="en-US" dirty="0" smtClean="0"/>
              <a:t> | </a:t>
            </a:r>
            <a:r>
              <a:rPr lang="en-US" dirty="0" err="1" smtClean="0"/>
              <a:t>b&amp;c</a:t>
            </a:r>
            <a:r>
              <a:rPr lang="en-US" dirty="0" smtClean="0"/>
              <a:t> | </a:t>
            </a:r>
            <a:r>
              <a:rPr lang="en-US" dirty="0" err="1" smtClean="0"/>
              <a:t>a&amp;c</a:t>
            </a:r>
            <a:r>
              <a:rPr lang="en-US" dirty="0" smtClean="0"/>
              <a:t>;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o2</a:t>
            </a:r>
            <a:r>
              <a:rPr lang="en-US" dirty="0" smtClean="0"/>
              <a:t>=</a:t>
            </a:r>
            <a:r>
              <a:rPr lang="en-US" dirty="0" err="1" smtClean="0"/>
              <a:t>a^b^c</a:t>
            </a:r>
            <a:r>
              <a:rPr lang="en-US" dirty="0" smtClean="0"/>
              <a:t>;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many gates?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8386-C517-EF46-92FC-D12268186C20}" type="slidenum">
              <a:rPr lang="en-US"/>
              <a:pPr/>
              <a:t>15</a:t>
            </a:fld>
            <a:endParaRPr lang="en-US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Access Memory</a:t>
            </a:r>
          </a:p>
        </p:txBody>
      </p:sp>
      <p:pic>
        <p:nvPicPr>
          <p:cNvPr id="499716" name="Picture 4" descr="day16m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484563"/>
            <a:ext cx="4038600" cy="3373437"/>
          </a:xfrm>
          <a:prstGeom prst="rect">
            <a:avLst/>
          </a:prstGeom>
          <a:noFill/>
        </p:spPr>
      </p:pic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772400" cy="4114800"/>
          </a:xfrm>
        </p:spPr>
        <p:txBody>
          <a:bodyPr/>
          <a:lstStyle/>
          <a:p>
            <a:r>
              <a:rPr lang="en-US" dirty="0"/>
              <a:t>A Memory:</a:t>
            </a:r>
          </a:p>
          <a:p>
            <a:pPr lvl="1"/>
            <a:r>
              <a:rPr lang="en-US" dirty="0"/>
              <a:t>Series of locations</a:t>
            </a:r>
          </a:p>
          <a:p>
            <a:pPr lvl="1"/>
            <a:r>
              <a:rPr lang="en-US" dirty="0"/>
              <a:t>Can write values</a:t>
            </a:r>
            <a:r>
              <a:rPr lang="en-US" dirty="0" smtClean="0"/>
              <a:t> a slot (specified by address)</a:t>
            </a:r>
          </a:p>
          <a:p>
            <a:pPr lvl="1"/>
            <a:r>
              <a:rPr lang="en-US" dirty="0"/>
              <a:t>Read values </a:t>
            </a:r>
            <a:r>
              <a:rPr lang="en-US" dirty="0" smtClean="0"/>
              <a:t>from (by address)</a:t>
            </a:r>
          </a:p>
          <a:p>
            <a:pPr lvl="1"/>
            <a:r>
              <a:rPr lang="en-US" dirty="0"/>
              <a:t>Return last value written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5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2A89-68D3-2441-9637-63DCCB0846D6}" type="slidenum">
              <a:rPr lang="en-US"/>
              <a:pPr/>
              <a:t>16</a:t>
            </a:fld>
            <a:endParaRPr lang="en-US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Pieces of a Memory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Element to remember a value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Way to address/select that element</a:t>
            </a:r>
          </a:p>
        </p:txBody>
      </p:sp>
      <p:pic>
        <p:nvPicPr>
          <p:cNvPr id="501764" name="Picture 4" descr="day16m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484563"/>
            <a:ext cx="4038600" cy="3373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98E-5558-0B4C-BA4B-4E5B2C463ADD}" type="slidenum">
              <a:rPr lang="en-US"/>
              <a:pPr/>
              <a:t>17</a:t>
            </a:fld>
            <a:endParaRPr lang="en-US"/>
          </a:p>
        </p:txBody>
      </p:sp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822" y="524598"/>
            <a:ext cx="923254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Could build Memory </a:t>
            </a:r>
            <a:r>
              <a:rPr lang="en-US" dirty="0" err="1"/>
              <a:t>w</a:t>
            </a:r>
            <a:r>
              <a:rPr lang="en-US" dirty="0"/>
              <a:t>/ </a:t>
            </a:r>
            <a:r>
              <a:rPr lang="en-US" dirty="0" err="1" smtClean="0"/>
              <a:t>Muxes</a:t>
            </a:r>
            <a:r>
              <a:rPr lang="en-US" dirty="0" smtClean="0"/>
              <a:t> &amp; latches</a:t>
            </a:r>
            <a:br>
              <a:rPr lang="en-US" dirty="0" smtClean="0"/>
            </a:br>
            <a:r>
              <a:rPr lang="en-US" dirty="0" smtClean="0"/>
              <a:t>  … collection of registers</a:t>
            </a:r>
            <a:endParaRPr lang="en-US" dirty="0"/>
          </a:p>
        </p:txBody>
      </p:sp>
      <p:pic>
        <p:nvPicPr>
          <p:cNvPr id="582659" name="Picture 3" descr="day16muxm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16063"/>
            <a:ext cx="7467600" cy="5341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7EEB-26EE-B842-91E8-4772F6A9264B}" type="slidenum">
              <a:rPr lang="en-US"/>
              <a:pPr/>
              <a:t>18</a:t>
            </a:fld>
            <a:endParaRPr lang="en-US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5988" y="29306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Random Access Memory (RAM)</a:t>
            </a:r>
            <a:br>
              <a:rPr lang="en-US" sz="4000" dirty="0"/>
            </a:br>
            <a:r>
              <a:rPr lang="en-US" sz="4000" dirty="0"/>
              <a:t>with Capacitor Memories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2723354" y="1904914"/>
            <a:ext cx="5044283" cy="4343485"/>
            <a:chOff x="288" y="960"/>
            <a:chExt cx="3501" cy="3024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632" y="2640"/>
              <a:ext cx="240" cy="432"/>
              <a:chOff x="864" y="2016"/>
              <a:chExt cx="240" cy="432"/>
            </a:xfrm>
          </p:grpSpPr>
          <p:sp>
            <p:nvSpPr>
              <p:cNvPr id="481285" name="Line 5"/>
              <p:cNvSpPr>
                <a:spLocks noChangeShapeType="1"/>
              </p:cNvSpPr>
              <p:nvPr/>
            </p:nvSpPr>
            <p:spPr bwMode="auto">
              <a:xfrm>
                <a:off x="86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86" name="Line 6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87" name="Line 7"/>
              <p:cNvSpPr>
                <a:spLocks noChangeShapeType="1"/>
              </p:cNvSpPr>
              <p:nvPr/>
            </p:nvSpPr>
            <p:spPr bwMode="auto">
              <a:xfrm>
                <a:off x="1008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88" name="AutoShape 8"/>
              <p:cNvSpPr>
                <a:spLocks noChangeArrowheads="1"/>
              </p:cNvSpPr>
              <p:nvPr/>
            </p:nvSpPr>
            <p:spPr bwMode="auto">
              <a:xfrm rot="10800000">
                <a:off x="933" y="2352"/>
                <a:ext cx="144" cy="96"/>
              </a:xfrm>
              <a:prstGeom prst="triangle">
                <a:avLst>
                  <a:gd name="adj" fmla="val 5134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89" name="Line 9"/>
              <p:cNvSpPr>
                <a:spLocks noChangeShapeType="1"/>
              </p:cNvSpPr>
              <p:nvPr/>
            </p:nvSpPr>
            <p:spPr bwMode="auto">
              <a:xfrm flipV="1">
                <a:off x="1008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160" y="2352"/>
              <a:ext cx="240" cy="432"/>
              <a:chOff x="864" y="2016"/>
              <a:chExt cx="240" cy="432"/>
            </a:xfrm>
          </p:grpSpPr>
          <p:sp>
            <p:nvSpPr>
              <p:cNvPr id="481292" name="Line 12"/>
              <p:cNvSpPr>
                <a:spLocks noChangeShapeType="1"/>
              </p:cNvSpPr>
              <p:nvPr/>
            </p:nvSpPr>
            <p:spPr bwMode="auto">
              <a:xfrm>
                <a:off x="86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93" name="Line 13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94" name="Line 14"/>
              <p:cNvSpPr>
                <a:spLocks noChangeShapeType="1"/>
              </p:cNvSpPr>
              <p:nvPr/>
            </p:nvSpPr>
            <p:spPr bwMode="auto">
              <a:xfrm>
                <a:off x="1008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95" name="AutoShape 15"/>
              <p:cNvSpPr>
                <a:spLocks noChangeArrowheads="1"/>
              </p:cNvSpPr>
              <p:nvPr/>
            </p:nvSpPr>
            <p:spPr bwMode="auto">
              <a:xfrm rot="10800000">
                <a:off x="933" y="2352"/>
                <a:ext cx="144" cy="96"/>
              </a:xfrm>
              <a:prstGeom prst="triangle">
                <a:avLst>
                  <a:gd name="adj" fmla="val 5134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96" name="Line 16"/>
              <p:cNvSpPr>
                <a:spLocks noChangeShapeType="1"/>
              </p:cNvSpPr>
              <p:nvPr/>
            </p:nvSpPr>
            <p:spPr bwMode="auto">
              <a:xfrm flipV="1">
                <a:off x="1008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2688" y="2208"/>
              <a:ext cx="240" cy="432"/>
              <a:chOff x="864" y="2016"/>
              <a:chExt cx="240" cy="432"/>
            </a:xfrm>
          </p:grpSpPr>
          <p:sp>
            <p:nvSpPr>
              <p:cNvPr id="481298" name="Line 18"/>
              <p:cNvSpPr>
                <a:spLocks noChangeShapeType="1"/>
              </p:cNvSpPr>
              <p:nvPr/>
            </p:nvSpPr>
            <p:spPr bwMode="auto">
              <a:xfrm>
                <a:off x="86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99" name="Line 19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00" name="Line 20"/>
              <p:cNvSpPr>
                <a:spLocks noChangeShapeType="1"/>
              </p:cNvSpPr>
              <p:nvPr/>
            </p:nvSpPr>
            <p:spPr bwMode="auto">
              <a:xfrm>
                <a:off x="1008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01" name="AutoShape 21"/>
              <p:cNvSpPr>
                <a:spLocks noChangeArrowheads="1"/>
              </p:cNvSpPr>
              <p:nvPr/>
            </p:nvSpPr>
            <p:spPr bwMode="auto">
              <a:xfrm rot="10800000">
                <a:off x="933" y="2352"/>
                <a:ext cx="144" cy="96"/>
              </a:xfrm>
              <a:prstGeom prst="triangle">
                <a:avLst>
                  <a:gd name="adj" fmla="val 5134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02" name="Line 22"/>
              <p:cNvSpPr>
                <a:spLocks noChangeShapeType="1"/>
              </p:cNvSpPr>
              <p:nvPr/>
            </p:nvSpPr>
            <p:spPr bwMode="auto">
              <a:xfrm flipV="1">
                <a:off x="1008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3264" y="2016"/>
              <a:ext cx="240" cy="432"/>
              <a:chOff x="864" y="2016"/>
              <a:chExt cx="240" cy="432"/>
            </a:xfrm>
          </p:grpSpPr>
          <p:sp>
            <p:nvSpPr>
              <p:cNvPr id="481304" name="Line 24"/>
              <p:cNvSpPr>
                <a:spLocks noChangeShapeType="1"/>
              </p:cNvSpPr>
              <p:nvPr/>
            </p:nvSpPr>
            <p:spPr bwMode="auto">
              <a:xfrm>
                <a:off x="86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05" name="Line 25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06" name="Line 26"/>
              <p:cNvSpPr>
                <a:spLocks noChangeShapeType="1"/>
              </p:cNvSpPr>
              <p:nvPr/>
            </p:nvSpPr>
            <p:spPr bwMode="auto">
              <a:xfrm>
                <a:off x="1008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07" name="AutoShape 27"/>
              <p:cNvSpPr>
                <a:spLocks noChangeArrowheads="1"/>
              </p:cNvSpPr>
              <p:nvPr/>
            </p:nvSpPr>
            <p:spPr bwMode="auto">
              <a:xfrm rot="10800000">
                <a:off x="933" y="2352"/>
                <a:ext cx="144" cy="96"/>
              </a:xfrm>
              <a:prstGeom prst="triangle">
                <a:avLst>
                  <a:gd name="adj" fmla="val 5134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08" name="Line 28"/>
              <p:cNvSpPr>
                <a:spLocks noChangeShapeType="1"/>
              </p:cNvSpPr>
              <p:nvPr/>
            </p:nvSpPr>
            <p:spPr bwMode="auto">
              <a:xfrm flipV="1">
                <a:off x="1008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1309" name="AutoShape 29"/>
            <p:cNvSpPr>
              <a:spLocks noChangeArrowheads="1"/>
            </p:cNvSpPr>
            <p:nvPr/>
          </p:nvSpPr>
          <p:spPr bwMode="auto">
            <a:xfrm>
              <a:off x="1584" y="3408"/>
              <a:ext cx="2205" cy="2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0" name="Line 30"/>
            <p:cNvSpPr>
              <a:spLocks noChangeShapeType="1"/>
            </p:cNvSpPr>
            <p:nvPr/>
          </p:nvSpPr>
          <p:spPr bwMode="auto">
            <a:xfrm>
              <a:off x="1776" y="26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1" name="Line 31"/>
            <p:cNvSpPr>
              <a:spLocks noChangeShapeType="1"/>
            </p:cNvSpPr>
            <p:nvPr/>
          </p:nvSpPr>
          <p:spPr bwMode="auto">
            <a:xfrm>
              <a:off x="1968" y="268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2" name="Line 32"/>
            <p:cNvSpPr>
              <a:spLocks noChangeShapeType="1"/>
            </p:cNvSpPr>
            <p:nvPr/>
          </p:nvSpPr>
          <p:spPr bwMode="auto">
            <a:xfrm>
              <a:off x="2496" y="235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3" name="Line 33"/>
            <p:cNvSpPr>
              <a:spLocks noChangeShapeType="1"/>
            </p:cNvSpPr>
            <p:nvPr/>
          </p:nvSpPr>
          <p:spPr bwMode="auto">
            <a:xfrm>
              <a:off x="3024" y="220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4" name="Line 34"/>
            <p:cNvSpPr>
              <a:spLocks noChangeShapeType="1"/>
            </p:cNvSpPr>
            <p:nvPr/>
          </p:nvSpPr>
          <p:spPr bwMode="auto">
            <a:xfrm>
              <a:off x="3600" y="2016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5" name="Line 35"/>
            <p:cNvSpPr>
              <a:spLocks noChangeShapeType="1"/>
            </p:cNvSpPr>
            <p:nvPr/>
          </p:nvSpPr>
          <p:spPr bwMode="auto">
            <a:xfrm flipH="1">
              <a:off x="2304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6" name="Line 36"/>
            <p:cNvSpPr>
              <a:spLocks noChangeShapeType="1"/>
            </p:cNvSpPr>
            <p:nvPr/>
          </p:nvSpPr>
          <p:spPr bwMode="auto">
            <a:xfrm flipH="1">
              <a:off x="2832" y="220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7" name="Line 37"/>
            <p:cNvSpPr>
              <a:spLocks noChangeShapeType="1"/>
            </p:cNvSpPr>
            <p:nvPr/>
          </p:nvSpPr>
          <p:spPr bwMode="auto">
            <a:xfrm flipH="1">
              <a:off x="3408" y="20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8" name="Line 38"/>
            <p:cNvSpPr>
              <a:spLocks noChangeShapeType="1"/>
            </p:cNvSpPr>
            <p:nvPr/>
          </p:nvSpPr>
          <p:spPr bwMode="auto">
            <a:xfrm flipV="1">
              <a:off x="336" y="355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20" name="Line 40"/>
            <p:cNvSpPr>
              <a:spLocks noChangeShapeType="1"/>
            </p:cNvSpPr>
            <p:nvPr/>
          </p:nvSpPr>
          <p:spPr bwMode="auto">
            <a:xfrm>
              <a:off x="2688" y="369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26" name="Line 46"/>
            <p:cNvSpPr>
              <a:spLocks noChangeShapeType="1"/>
            </p:cNvSpPr>
            <p:nvPr/>
          </p:nvSpPr>
          <p:spPr bwMode="auto">
            <a:xfrm>
              <a:off x="1776" y="23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27" name="Line 47"/>
            <p:cNvSpPr>
              <a:spLocks noChangeShapeType="1"/>
            </p:cNvSpPr>
            <p:nvPr/>
          </p:nvSpPr>
          <p:spPr bwMode="auto">
            <a:xfrm>
              <a:off x="1776" y="168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1632" y="2064"/>
              <a:ext cx="144" cy="240"/>
              <a:chOff x="1632" y="2064"/>
              <a:chExt cx="144" cy="240"/>
            </a:xfrm>
          </p:grpSpPr>
          <p:sp>
            <p:nvSpPr>
              <p:cNvPr id="481321" name="Line 41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22" name="Line 42"/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23" name="Line 43"/>
              <p:cNvSpPr>
                <a:spLocks noChangeShapeType="1"/>
              </p:cNvSpPr>
              <p:nvPr/>
            </p:nvSpPr>
            <p:spPr bwMode="auto">
              <a:xfrm>
                <a:off x="1728" y="230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28" name="Line 48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50"/>
            <p:cNvGrpSpPr>
              <a:grpSpLocks/>
            </p:cNvGrpSpPr>
            <p:nvPr/>
          </p:nvGrpSpPr>
          <p:grpSpPr bwMode="auto">
            <a:xfrm>
              <a:off x="2352" y="1728"/>
              <a:ext cx="144" cy="240"/>
              <a:chOff x="1632" y="2064"/>
              <a:chExt cx="144" cy="240"/>
            </a:xfrm>
          </p:grpSpPr>
          <p:sp>
            <p:nvSpPr>
              <p:cNvPr id="481331" name="Line 51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32" name="Line 52"/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33" name="Line 53"/>
              <p:cNvSpPr>
                <a:spLocks noChangeShapeType="1"/>
              </p:cNvSpPr>
              <p:nvPr/>
            </p:nvSpPr>
            <p:spPr bwMode="auto">
              <a:xfrm>
                <a:off x="1728" y="230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34" name="Line 54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2880" y="1584"/>
              <a:ext cx="144" cy="240"/>
              <a:chOff x="1632" y="2064"/>
              <a:chExt cx="144" cy="240"/>
            </a:xfrm>
          </p:grpSpPr>
          <p:sp>
            <p:nvSpPr>
              <p:cNvPr id="481336" name="Line 56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37" name="Line 57"/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38" name="Line 58"/>
              <p:cNvSpPr>
                <a:spLocks noChangeShapeType="1"/>
              </p:cNvSpPr>
              <p:nvPr/>
            </p:nvSpPr>
            <p:spPr bwMode="auto">
              <a:xfrm>
                <a:off x="1728" y="230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39" name="Line 59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70"/>
            <p:cNvGrpSpPr>
              <a:grpSpLocks/>
            </p:cNvGrpSpPr>
            <p:nvPr/>
          </p:nvGrpSpPr>
          <p:grpSpPr bwMode="auto">
            <a:xfrm>
              <a:off x="3456" y="1392"/>
              <a:ext cx="144" cy="240"/>
              <a:chOff x="1632" y="2064"/>
              <a:chExt cx="144" cy="240"/>
            </a:xfrm>
          </p:grpSpPr>
          <p:sp>
            <p:nvSpPr>
              <p:cNvPr id="481351" name="Line 71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52" name="Line 72"/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53" name="Line 73"/>
              <p:cNvSpPr>
                <a:spLocks noChangeShapeType="1"/>
              </p:cNvSpPr>
              <p:nvPr/>
            </p:nvSpPr>
            <p:spPr bwMode="auto">
              <a:xfrm>
                <a:off x="1728" y="230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54" name="Line 74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1355" name="Line 75"/>
            <p:cNvSpPr>
              <a:spLocks noChangeShapeType="1"/>
            </p:cNvSpPr>
            <p:nvPr/>
          </p:nvSpPr>
          <p:spPr bwMode="auto">
            <a:xfrm flipV="1">
              <a:off x="2496" y="196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56" name="Line 76"/>
            <p:cNvSpPr>
              <a:spLocks noChangeShapeType="1"/>
            </p:cNvSpPr>
            <p:nvPr/>
          </p:nvSpPr>
          <p:spPr bwMode="auto">
            <a:xfrm flipV="1">
              <a:off x="3024" y="182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57" name="Line 77"/>
            <p:cNvSpPr>
              <a:spLocks noChangeShapeType="1"/>
            </p:cNvSpPr>
            <p:nvPr/>
          </p:nvSpPr>
          <p:spPr bwMode="auto">
            <a:xfrm flipV="1">
              <a:off x="3600" y="16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58" name="Line 78"/>
            <p:cNvSpPr>
              <a:spLocks noChangeShapeType="1"/>
            </p:cNvSpPr>
            <p:nvPr/>
          </p:nvSpPr>
          <p:spPr bwMode="auto">
            <a:xfrm flipH="1">
              <a:off x="480" y="220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59" name="Line 79"/>
            <p:cNvSpPr>
              <a:spLocks noChangeShapeType="1"/>
            </p:cNvSpPr>
            <p:nvPr/>
          </p:nvSpPr>
          <p:spPr bwMode="auto">
            <a:xfrm flipH="1">
              <a:off x="480" y="1824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0" name="Line 80"/>
            <p:cNvSpPr>
              <a:spLocks noChangeShapeType="1"/>
            </p:cNvSpPr>
            <p:nvPr/>
          </p:nvSpPr>
          <p:spPr bwMode="auto">
            <a:xfrm flipH="1">
              <a:off x="480" y="1680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1" name="Line 81"/>
            <p:cNvSpPr>
              <a:spLocks noChangeShapeType="1"/>
            </p:cNvSpPr>
            <p:nvPr/>
          </p:nvSpPr>
          <p:spPr bwMode="auto">
            <a:xfrm flipH="1">
              <a:off x="480" y="1509"/>
              <a:ext cx="29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2" name="Line 82"/>
            <p:cNvSpPr>
              <a:spLocks noChangeShapeType="1"/>
            </p:cNvSpPr>
            <p:nvPr/>
          </p:nvSpPr>
          <p:spPr bwMode="auto">
            <a:xfrm flipV="1">
              <a:off x="1776" y="120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3" name="Line 83"/>
            <p:cNvSpPr>
              <a:spLocks noChangeShapeType="1"/>
            </p:cNvSpPr>
            <p:nvPr/>
          </p:nvSpPr>
          <p:spPr bwMode="auto">
            <a:xfrm flipV="1">
              <a:off x="2496" y="12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4" name="Line 84"/>
            <p:cNvSpPr>
              <a:spLocks noChangeShapeType="1"/>
            </p:cNvSpPr>
            <p:nvPr/>
          </p:nvSpPr>
          <p:spPr bwMode="auto">
            <a:xfrm flipV="1">
              <a:off x="3024" y="120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5" name="Line 85"/>
            <p:cNvSpPr>
              <a:spLocks noChangeShapeType="1"/>
            </p:cNvSpPr>
            <p:nvPr/>
          </p:nvSpPr>
          <p:spPr bwMode="auto">
            <a:xfrm flipV="1">
              <a:off x="3600" y="120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6" name="Line 86"/>
            <p:cNvSpPr>
              <a:spLocks noChangeShapeType="1"/>
            </p:cNvSpPr>
            <p:nvPr/>
          </p:nvSpPr>
          <p:spPr bwMode="auto">
            <a:xfrm>
              <a:off x="1776" y="1200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7" name="Line 87"/>
            <p:cNvSpPr>
              <a:spLocks noChangeShapeType="1"/>
            </p:cNvSpPr>
            <p:nvPr/>
          </p:nvSpPr>
          <p:spPr bwMode="auto">
            <a:xfrm>
              <a:off x="2736" y="9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8" name="Rectangle 88"/>
            <p:cNvSpPr>
              <a:spLocks noChangeArrowheads="1"/>
            </p:cNvSpPr>
            <p:nvPr/>
          </p:nvSpPr>
          <p:spPr bwMode="auto">
            <a:xfrm>
              <a:off x="288" y="1296"/>
              <a:ext cx="480" cy="12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81369" name="Line 89"/>
            <p:cNvSpPr>
              <a:spLocks noChangeShapeType="1"/>
            </p:cNvSpPr>
            <p:nvPr/>
          </p:nvSpPr>
          <p:spPr bwMode="auto">
            <a:xfrm flipV="1">
              <a:off x="528" y="2592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1371" name="Text Box 91"/>
          <p:cNvSpPr txBox="1">
            <a:spLocks noChangeArrowheads="1"/>
          </p:cNvSpPr>
          <p:nvPr/>
        </p:nvSpPr>
        <p:spPr bwMode="auto">
          <a:xfrm>
            <a:off x="1981200" y="1850763"/>
            <a:ext cx="1338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itchFamily="-108" charset="0"/>
                <a:ea typeface="Arial" pitchFamily="-108" charset="0"/>
                <a:cs typeface="Arial" pitchFamily="-108" charset="0"/>
              </a:rPr>
              <a:t>Decoder</a:t>
            </a:r>
          </a:p>
        </p:txBody>
      </p:sp>
      <p:sp>
        <p:nvSpPr>
          <p:cNvPr id="481372" name="Text Box 92"/>
          <p:cNvSpPr txBox="1">
            <a:spLocks noChangeArrowheads="1"/>
          </p:cNvSpPr>
          <p:nvPr/>
        </p:nvSpPr>
        <p:spPr bwMode="auto">
          <a:xfrm>
            <a:off x="974725" y="5373688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8" charset="0"/>
                <a:ea typeface="Arial" pitchFamily="-108" charset="0"/>
                <a:cs typeface="Arial" pitchFamily="-108" charset="0"/>
              </a:rPr>
              <a:t>Address</a:t>
            </a:r>
          </a:p>
        </p:txBody>
      </p:sp>
      <p:sp>
        <p:nvSpPr>
          <p:cNvPr id="481373" name="Line 93"/>
          <p:cNvSpPr>
            <a:spLocks noChangeShapeType="1"/>
          </p:cNvSpPr>
          <p:nvPr/>
        </p:nvSpPr>
        <p:spPr bwMode="auto">
          <a:xfrm>
            <a:off x="1600200" y="3733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4" name="Text Box 94"/>
          <p:cNvSpPr txBox="1">
            <a:spLocks noChangeArrowheads="1"/>
          </p:cNvSpPr>
          <p:nvPr/>
        </p:nvSpPr>
        <p:spPr bwMode="auto">
          <a:xfrm>
            <a:off x="685800" y="3429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8" charset="0"/>
                <a:ea typeface="Arial" pitchFamily="-108" charset="0"/>
                <a:cs typeface="Arial" pitchFamily="-108" charset="0"/>
              </a:rPr>
              <a:t>Read</a:t>
            </a:r>
          </a:p>
        </p:txBody>
      </p:sp>
      <p:sp>
        <p:nvSpPr>
          <p:cNvPr id="481375" name="Text Box 95"/>
          <p:cNvSpPr txBox="1">
            <a:spLocks noChangeArrowheads="1"/>
          </p:cNvSpPr>
          <p:nvPr/>
        </p:nvSpPr>
        <p:spPr bwMode="auto">
          <a:xfrm>
            <a:off x="6331243" y="1605791"/>
            <a:ext cx="641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itchFamily="-108" charset="0"/>
                <a:ea typeface="Arial" pitchFamily="-108" charset="0"/>
                <a:cs typeface="Arial" pitchFamily="-108" charset="0"/>
              </a:rPr>
              <a:t>Din</a:t>
            </a:r>
          </a:p>
        </p:txBody>
      </p:sp>
      <p:sp>
        <p:nvSpPr>
          <p:cNvPr id="481376" name="Text Box 96"/>
          <p:cNvSpPr txBox="1">
            <a:spLocks noChangeArrowheads="1"/>
          </p:cNvSpPr>
          <p:nvPr/>
        </p:nvSpPr>
        <p:spPr bwMode="auto">
          <a:xfrm>
            <a:off x="5211368" y="603447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Arial" pitchFamily="-108" charset="0"/>
                <a:ea typeface="Arial" pitchFamily="-108" charset="0"/>
                <a:cs typeface="Arial" pitchFamily="-108" charset="0"/>
              </a:rPr>
              <a:t>Dout</a:t>
            </a:r>
            <a:endParaRPr lang="en-US" dirty="0">
              <a:latin typeface="Arial" pitchFamily="-108" charset="0"/>
              <a:ea typeface="Arial" pitchFamily="-108" charset="0"/>
              <a:cs typeface="Arial" pitchFamily="-108" charset="0"/>
            </a:endParaRPr>
          </a:p>
        </p:txBody>
      </p:sp>
      <p:sp>
        <p:nvSpPr>
          <p:cNvPr id="481377" name="Text Box 97"/>
          <p:cNvSpPr txBox="1">
            <a:spLocks noChangeArrowheads="1"/>
          </p:cNvSpPr>
          <p:nvPr/>
        </p:nvSpPr>
        <p:spPr bwMode="auto">
          <a:xfrm>
            <a:off x="212725" y="5983288"/>
            <a:ext cx="23403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itchFamily="-108" charset="0"/>
                <a:ea typeface="Arial" pitchFamily="-108" charset="0"/>
                <a:cs typeface="Arial" pitchFamily="-108" charset="0"/>
              </a:rPr>
              <a:t>Learn more:</a:t>
            </a:r>
            <a:r>
              <a:rPr lang="en-US" dirty="0" smtClean="0">
                <a:latin typeface="Arial" pitchFamily="-108" charset="0"/>
                <a:ea typeface="Arial" pitchFamily="-108" charset="0"/>
                <a:cs typeface="Arial" pitchFamily="-108" charset="0"/>
              </a:rPr>
              <a:t> ESE370</a:t>
            </a:r>
            <a:endParaRPr lang="en-US" dirty="0">
              <a:latin typeface="Arial" pitchFamily="-108" charset="0"/>
              <a:ea typeface="Arial" pitchFamily="-108" charset="0"/>
              <a:cs typeface="Arial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2A89-68D3-2441-9637-63DCCB0846D6}" type="slidenum">
              <a:rPr lang="en-US"/>
              <a:pPr/>
              <a:t>19</a:t>
            </a:fld>
            <a:endParaRPr lang="en-US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Engineering Property</a:t>
            </a:r>
            <a:endParaRPr lang="en-US" dirty="0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dirty="0" smtClean="0"/>
              <a:t>Store state compactly in memory</a:t>
            </a:r>
          </a:p>
          <a:p>
            <a:pPr marL="1009650" lvl="1" indent="-609600">
              <a:buNone/>
            </a:pPr>
            <a:endParaRPr lang="en-US" dirty="0" smtClean="0"/>
          </a:p>
          <a:p>
            <a:pPr marL="609600" indent="-609600"/>
            <a:r>
              <a:rPr lang="en-US" dirty="0" err="1" smtClean="0"/>
              <a:t>A(memory</a:t>
            </a:r>
            <a:r>
              <a:rPr lang="en-US" dirty="0" smtClean="0"/>
              <a:t> cell) small</a:t>
            </a:r>
          </a:p>
          <a:p>
            <a:pPr marL="1009650" lvl="1" indent="-609600"/>
            <a:r>
              <a:rPr lang="en-US" dirty="0" err="1" smtClean="0"/>
              <a:t>A(mem</a:t>
            </a:r>
            <a:r>
              <a:rPr lang="en-US" dirty="0" smtClean="0"/>
              <a:t>) &lt; </a:t>
            </a:r>
            <a:r>
              <a:rPr lang="en-US" dirty="0" err="1" smtClean="0"/>
              <a:t>A(gate</a:t>
            </a:r>
            <a:r>
              <a:rPr lang="en-US" dirty="0" smtClean="0"/>
              <a:t>)</a:t>
            </a:r>
          </a:p>
          <a:p>
            <a:pPr marL="609600" indent="-609600"/>
            <a:endParaRPr lang="en-US" dirty="0" smtClean="0"/>
          </a:p>
          <a:p>
            <a:pPr marL="609600" indent="-609600"/>
            <a:r>
              <a:rPr lang="en-US" dirty="0" smtClean="0"/>
              <a:t>Depends on few </a:t>
            </a:r>
            <a:br>
              <a:rPr lang="en-US" dirty="0" smtClean="0"/>
            </a:br>
            <a:r>
              <a:rPr lang="en-US" dirty="0" smtClean="0"/>
              <a:t>inputs/outputs</a:t>
            </a:r>
          </a:p>
          <a:p>
            <a:pPr marL="1009650" lvl="1" indent="-609600"/>
            <a:r>
              <a:rPr lang="en-US" dirty="0" smtClean="0"/>
              <a:t>Memory cells share</a:t>
            </a:r>
            <a:br>
              <a:rPr lang="en-US" dirty="0" smtClean="0"/>
            </a:br>
            <a:r>
              <a:rPr lang="en-US" dirty="0" smtClean="0"/>
              <a:t>inputs and </a:t>
            </a:r>
            <a:r>
              <a:rPr lang="en-US" dirty="0" err="1" smtClean="0"/>
              <a:t>ouptuts</a:t>
            </a:r>
            <a:endParaRPr lang="en-US" dirty="0"/>
          </a:p>
        </p:txBody>
      </p:sp>
      <p:pic>
        <p:nvPicPr>
          <p:cNvPr id="501764" name="Picture 4" descr="day16m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484563"/>
            <a:ext cx="4038600" cy="3373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2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----------------</a:t>
            </a:r>
            <a:r>
              <a:rPr lang="en-US" sz="1800" b="1" i="1" dirty="0" smtClean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 smtClean="0">
                <a:solidFill>
                  <a:schemeClr val="tx1"/>
                </a:solidFill>
              </a:rPr>
              <a:t>OK</a:t>
            </a:r>
            <a:endParaRPr lang="en-US" sz="1800" b="1" i="1" dirty="0">
              <a:solidFill>
                <a:schemeClr val="tx1"/>
              </a:solidFill>
            </a:endParaRP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A/D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</a:t>
            </a:r>
            <a:r>
              <a:rPr lang="en-US" sz="2000" b="1" dirty="0" smtClean="0">
                <a:latin typeface="+mj-lt"/>
              </a:rPr>
              <a:t>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</a:t>
            </a:r>
            <a:r>
              <a:rPr lang="en-US" sz="1200" b="1" dirty="0" smtClean="0">
                <a:latin typeface="+mj-lt"/>
              </a:rPr>
              <a:t>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compress</a:t>
            </a:r>
            <a:endParaRPr lang="en-US" sz="1600" dirty="0">
              <a:latin typeface="+mj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D/A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5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Music</a:t>
            </a:r>
            <a:endParaRPr lang="en-US" sz="1800" b="1" dirty="0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6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874135" y="1828800"/>
            <a:ext cx="110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pyscho</a:t>
            </a:r>
            <a:r>
              <a:rPr lang="en-US" sz="1600" b="1" dirty="0" smtClean="0">
                <a:latin typeface="+mj-lt"/>
              </a:rPr>
              <a:t>-</a:t>
            </a:r>
          </a:p>
          <a:p>
            <a:pPr algn="ctr"/>
            <a:r>
              <a:rPr lang="en-US" sz="1600" b="1" dirty="0" smtClean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56"/>
          <p:cNvGrpSpPr/>
          <p:nvPr/>
        </p:nvGrpSpPr>
        <p:grpSpPr>
          <a:xfrm>
            <a:off x="5153736" y="3170178"/>
            <a:ext cx="541209" cy="411444"/>
            <a:chOff x="1373452" y="3446002"/>
            <a:chExt cx="718983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73452" y="3461059"/>
              <a:ext cx="7189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5,6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pic>
        <p:nvPicPr>
          <p:cNvPr id="57" name="Picture 56" descr="lecture_log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6134100" y="1544573"/>
            <a:ext cx="3009900" cy="11557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73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One-Gate Processor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register and gate outputs in memory</a:t>
            </a:r>
          </a:p>
          <a:p>
            <a:r>
              <a:rPr lang="en-US" dirty="0" smtClean="0"/>
              <a:t>Compute one gate at a time</a:t>
            </a:r>
          </a:p>
          <a:p>
            <a:pPr lvl="1"/>
            <a:r>
              <a:rPr lang="en-US" dirty="0" smtClean="0"/>
              <a:t>Using a single physical gate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Idiom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Repeat: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gate value from memory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 operation on gate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result back to memory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preclass_datapat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350000" y="1886929"/>
            <a:ext cx="2420762" cy="4092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  <a:endParaRPr lang="en-US" dirty="0"/>
          </a:p>
        </p:txBody>
      </p:sp>
      <p:pic>
        <p:nvPicPr>
          <p:cNvPr id="9" name="Content Placeholder 8" descr="fa_gate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81477" r="-81477"/>
              <a:stretch>
                <a:fillRect/>
              </a:stretch>
            </p:blipFill>
          </mc:Choice>
          <mc:Fallback>
            <p:blipFill>
              <a:blip r:embed="rId3"/>
              <a:srcRect l="-81477" r="-81477"/>
              <a:stretch>
                <a:fillRect/>
              </a:stretch>
            </p:blipFill>
          </mc:Fallback>
        </mc:AlternateContent>
        <p:spPr>
          <a:xfrm>
            <a:off x="-2192454" y="1781110"/>
            <a:ext cx="7372072" cy="411311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 descr="preclass_datapat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350000" y="1886929"/>
            <a:ext cx="2420762" cy="4092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3008" y="1267178"/>
            <a:ext cx="2794000" cy="452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3778" y="1165249"/>
            <a:ext cx="3124200" cy="665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4705"/>
            <a:ext cx="6751356" cy="3891512"/>
          </a:xfrm>
          <a:prstGeom prst="rect">
            <a:avLst/>
          </a:prstGeom>
        </p:spPr>
      </p:pic>
      <p:pic>
        <p:nvPicPr>
          <p:cNvPr id="7" name="Picture 6" descr="preclass_datapat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021569" y="2271889"/>
            <a:ext cx="1953098" cy="330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8555" y="1298222"/>
            <a:ext cx="3493534" cy="7443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0333" y="6138333"/>
            <a:ext cx="2275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Missing description?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131734"/>
            <a:ext cx="980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Missing 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 step?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</a:t>
            </a:r>
            <a:r>
              <a:rPr lang="en-US" dirty="0" err="1" smtClean="0"/>
              <a:t>sequentialize</a:t>
            </a:r>
            <a:r>
              <a:rPr lang="en-US" dirty="0" smtClean="0"/>
              <a:t> operations,</a:t>
            </a:r>
            <a:br>
              <a:rPr lang="en-US" dirty="0" smtClean="0"/>
            </a:br>
            <a:r>
              <a:rPr lang="en-US" dirty="0" smtClean="0"/>
              <a:t>reusing the single gate</a:t>
            </a:r>
          </a:p>
          <a:p>
            <a:endParaRPr lang="en-US" dirty="0" smtClean="0"/>
          </a:p>
          <a:p>
            <a:r>
              <a:rPr lang="en-US" dirty="0" smtClean="0"/>
              <a:t>As long as we can specify the </a:t>
            </a:r>
            <a:br>
              <a:rPr lang="en-US" dirty="0" smtClean="0"/>
            </a:br>
            <a:r>
              <a:rPr lang="en-US" dirty="0" smtClean="0"/>
              <a:t>operation to be performed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What are we specifying?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(break it down, what information need?)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 descr="preclass_datapat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021569" y="2271889"/>
            <a:ext cx="1953098" cy="330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this specification an </a:t>
            </a:r>
            <a:r>
              <a:rPr lang="en-US" i="1" dirty="0" smtClean="0"/>
              <a:t>instruction</a:t>
            </a:r>
          </a:p>
          <a:p>
            <a:r>
              <a:rPr lang="en-US" dirty="0" smtClean="0"/>
              <a:t>Instructs the programmable, </a:t>
            </a:r>
            <a:br>
              <a:rPr lang="en-US" dirty="0" smtClean="0"/>
            </a:br>
            <a:r>
              <a:rPr lang="en-US" dirty="0" smtClean="0"/>
              <a:t>reusable operators on what to perform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 descr="preclass_datapat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021569" y="2271889"/>
            <a:ext cx="1953098" cy="330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the Structure: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773311" cy="4846638"/>
          </a:xfrm>
        </p:spPr>
        <p:txBody>
          <a:bodyPr/>
          <a:lstStyle/>
          <a:p>
            <a:r>
              <a:rPr lang="en-US" dirty="0" smtClean="0"/>
              <a:t>Add a multiplexer to bring in inputs</a:t>
            </a:r>
          </a:p>
          <a:p>
            <a:r>
              <a:rPr lang="en-US" dirty="0" smtClean="0"/>
              <a:t>Allow as option to write into data memory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7" descr="preclass_input_feedbac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84889" y="1697551"/>
            <a:ext cx="4063294" cy="442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the Structure: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773311" cy="4846638"/>
          </a:xfrm>
        </p:spPr>
        <p:txBody>
          <a:bodyPr/>
          <a:lstStyle/>
          <a:p>
            <a:r>
              <a:rPr lang="en-US" dirty="0" smtClean="0"/>
              <a:t>Add way to load a designated output register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 descr="preclass_with_outpu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89597" y="1298222"/>
            <a:ext cx="3204070" cy="5113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Expanded Control =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773311" cy="4846638"/>
          </a:xfrm>
        </p:spPr>
        <p:txBody>
          <a:bodyPr/>
          <a:lstStyle/>
          <a:p>
            <a:r>
              <a:rPr lang="en-US" dirty="0" smtClean="0"/>
              <a:t>Group the full control into instruction</a:t>
            </a:r>
          </a:p>
          <a:p>
            <a:r>
              <a:rPr lang="en-US" dirty="0" smtClean="0"/>
              <a:t>Set of bits that tells the structure what to do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Picture 7" descr="preclass_complete_datapat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185356" y="1420284"/>
            <a:ext cx="4724400" cy="486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build a machine to perform these operations?</a:t>
            </a:r>
          </a:p>
          <a:p>
            <a:pPr lvl="1"/>
            <a:r>
              <a:rPr lang="en-US" dirty="0" smtClean="0"/>
              <a:t>From Digital Samples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compressed digital data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Digital Samples</a:t>
            </a:r>
          </a:p>
          <a:p>
            <a:pPr lvl="1"/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With s</a:t>
            </a:r>
            <a:r>
              <a:rPr lang="en-US" dirty="0" smtClean="0">
                <a:sym typeface="Wingdings"/>
              </a:rPr>
              <a:t>imple gates and registers</a:t>
            </a:r>
          </a:p>
          <a:p>
            <a:pPr lvl="1"/>
            <a:r>
              <a:rPr lang="en-US" dirty="0" smtClean="0">
                <a:sym typeface="Wingdings"/>
              </a:rPr>
              <a:t>can build a machine to perform </a:t>
            </a:r>
            <a:r>
              <a:rPr lang="en-US" i="1" dirty="0" smtClean="0">
                <a:sym typeface="Wingdings"/>
              </a:rPr>
              <a:t>any</a:t>
            </a:r>
            <a:r>
              <a:rPr lang="en-US" dirty="0" smtClean="0">
                <a:sym typeface="Wingdings"/>
              </a:rPr>
              <a:t> digital </a:t>
            </a:r>
            <a:r>
              <a:rPr lang="en-US" dirty="0" smtClean="0">
                <a:sym typeface="Wingdings"/>
              </a:rPr>
              <a:t>computation</a:t>
            </a:r>
          </a:p>
          <a:p>
            <a:pPr lvl="1"/>
            <a:r>
              <a:rPr lang="en-US" dirty="0" smtClean="0">
                <a:sym typeface="Wingdings"/>
              </a:rPr>
              <a:t>…</a:t>
            </a:r>
            <a:r>
              <a:rPr lang="en-US" b="1" dirty="0" smtClean="0">
                <a:sym typeface="Wingdings"/>
              </a:rPr>
              <a:t>if</a:t>
            </a:r>
            <a:r>
              <a:rPr lang="en-US" dirty="0" smtClean="0">
                <a:sym typeface="Wingdings"/>
              </a:rPr>
              <a:t> we have </a:t>
            </a:r>
            <a:r>
              <a:rPr lang="en-US" i="1" dirty="0" smtClean="0">
                <a:sym typeface="Wingdings"/>
              </a:rPr>
              <a:t>enough</a:t>
            </a:r>
            <a:r>
              <a:rPr lang="en-US" dirty="0" smtClean="0">
                <a:sym typeface="Wingdings"/>
              </a:rPr>
              <a:t> of them.</a:t>
            </a:r>
            <a:endParaRPr lang="en-US" dirty="0" smtClean="0">
              <a:sym typeface="Wingdings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6600"/>
                </a:solidFill>
              </a:rPr>
              <a:t>Fillin</a:t>
            </a:r>
            <a:r>
              <a:rPr lang="en-US" dirty="0" smtClean="0">
                <a:solidFill>
                  <a:srgbClr val="FF6600"/>
                </a:solidFill>
              </a:rPr>
              <a:t> missing Instruction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064" y="1368778"/>
            <a:ext cx="3029936" cy="6455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20340"/>
            <a:ext cx="5551310" cy="4874626"/>
          </a:xfrm>
          <a:prstGeom prst="rect">
            <a:avLst/>
          </a:prstGeom>
        </p:spPr>
      </p:pic>
      <p:pic>
        <p:nvPicPr>
          <p:cNvPr id="10" name="Picture 9" descr="preclass_complete_datapat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986860" y="2582333"/>
            <a:ext cx="3157140" cy="3250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773311" cy="4846638"/>
          </a:xfrm>
        </p:spPr>
        <p:txBody>
          <a:bodyPr/>
          <a:lstStyle/>
          <a:p>
            <a:r>
              <a:rPr lang="en-US" dirty="0" smtClean="0"/>
              <a:t>Instructions are just a set of bits</a:t>
            </a:r>
          </a:p>
          <a:p>
            <a:r>
              <a:rPr lang="en-US" dirty="0" smtClean="0"/>
              <a:t>Type – 2 bits</a:t>
            </a:r>
          </a:p>
          <a:p>
            <a:r>
              <a:rPr lang="en-US" dirty="0" err="1" smtClean="0"/>
              <a:t>GateOp</a:t>
            </a:r>
            <a:r>
              <a:rPr lang="en-US" dirty="0" smtClean="0"/>
              <a:t> – 4 bits</a:t>
            </a:r>
          </a:p>
          <a:p>
            <a:r>
              <a:rPr lang="en-US" dirty="0" smtClean="0"/>
              <a:t>In1 – 3 bits</a:t>
            </a:r>
          </a:p>
          <a:p>
            <a:pPr lvl="1"/>
            <a:r>
              <a:rPr lang="en-US" dirty="0" smtClean="0"/>
              <a:t>Assume 8 slots</a:t>
            </a:r>
          </a:p>
          <a:p>
            <a:r>
              <a:rPr lang="en-US" dirty="0" smtClean="0"/>
              <a:t>In2 – 3 bits</a:t>
            </a:r>
          </a:p>
          <a:p>
            <a:r>
              <a:rPr lang="en-US" dirty="0" smtClean="0"/>
              <a:t>Out – 3 bits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7" descr="preclass_complete_datapat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185356" y="1420284"/>
            <a:ext cx="4724400" cy="486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888" y="479361"/>
            <a:ext cx="4840111" cy="86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Bits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6600"/>
                </a:solidFill>
              </a:rPr>
              <a:t>Fillin</a:t>
            </a:r>
            <a:r>
              <a:rPr lang="en-US" dirty="0" smtClean="0">
                <a:solidFill>
                  <a:srgbClr val="FF6600"/>
                </a:solidFill>
              </a:rPr>
              <a:t> Missing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5591"/>
            <a:ext cx="9144000" cy="2234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889" y="1594139"/>
            <a:ext cx="4840111" cy="865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22" y="2336422"/>
            <a:ext cx="7969250" cy="684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Sequence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773311" cy="4846638"/>
          </a:xfrm>
        </p:spPr>
        <p:txBody>
          <a:bodyPr/>
          <a:lstStyle/>
          <a:p>
            <a:r>
              <a:rPr lang="en-US" dirty="0" smtClean="0"/>
              <a:t>How provide the sequence of instructions?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Picture 7" descr="preclass_complete_datapat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185356" y="1420284"/>
            <a:ext cx="4724400" cy="486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655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Instruction </a:t>
            </a:r>
            <a:br>
              <a:rPr lang="en-US" dirty="0" smtClean="0"/>
            </a:br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87222"/>
            <a:ext cx="3773311" cy="4213578"/>
          </a:xfrm>
        </p:spPr>
        <p:txBody>
          <a:bodyPr/>
          <a:lstStyle/>
          <a:p>
            <a:r>
              <a:rPr lang="en-US" dirty="0" smtClean="0"/>
              <a:t>Add Memory to hold set of Instructions</a:t>
            </a:r>
          </a:p>
          <a:p>
            <a:r>
              <a:rPr lang="en-US" dirty="0" smtClean="0"/>
              <a:t>Counter to sequence instructions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6" descr="preclass_processo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797300" y="709083"/>
            <a:ext cx="5105400" cy="577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655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Universal</a:t>
            </a:r>
            <a:br>
              <a:rPr lang="en-US" dirty="0" smtClean="0"/>
            </a:br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87222"/>
            <a:ext cx="3773311" cy="4213578"/>
          </a:xfrm>
        </p:spPr>
        <p:txBody>
          <a:bodyPr/>
          <a:lstStyle/>
          <a:p>
            <a:r>
              <a:rPr lang="en-US" dirty="0" smtClean="0"/>
              <a:t>Can change computation simply be changing contents of instruction memory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 descr="preclass_processo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797300" y="709083"/>
            <a:ext cx="5105400" cy="577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65578"/>
          </a:xfrm>
        </p:spPr>
        <p:txBody>
          <a:bodyPr>
            <a:normAutofit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36888"/>
            <a:ext cx="3773311" cy="44308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Single active compute element (programmable gate)</a:t>
            </a:r>
          </a:p>
          <a:p>
            <a:r>
              <a:rPr lang="en-US" dirty="0" smtClean="0"/>
              <a:t>Sequence in time</a:t>
            </a:r>
          </a:p>
          <a:p>
            <a:r>
              <a:rPr lang="en-US" dirty="0" smtClean="0"/>
              <a:t>Store state in memory</a:t>
            </a:r>
          </a:p>
          <a:p>
            <a:r>
              <a:rPr lang="en-US" dirty="0" smtClean="0"/>
              <a:t>Use Instruction memory to select and sequence operations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 descr="preclass_processo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797300" y="709083"/>
            <a:ext cx="5105400" cy="577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Stored-Program Processor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“Stored Program” Computer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0" y="1142999"/>
            <a:ext cx="7772400" cy="5094111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Can build physical machines that perform </a:t>
            </a:r>
            <a:r>
              <a:rPr lang="en-US" i="1" dirty="0" smtClean="0">
                <a:ea typeface="ＭＳ Ｐゴシック" pitchFamily="1" charset="-128"/>
                <a:cs typeface="ＭＳ Ｐゴシック" pitchFamily="1" charset="-128"/>
              </a:rPr>
              <a:t>any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computation.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Can be built with limited hardware that is reused in time.</a:t>
            </a:r>
          </a:p>
          <a:p>
            <a:r>
              <a:rPr lang="en-US" b="1" dirty="0" smtClean="0">
                <a:ea typeface="ＭＳ Ｐゴシック" pitchFamily="1" charset="-128"/>
                <a:cs typeface="ＭＳ Ｐゴシック" pitchFamily="1" charset="-128"/>
              </a:rPr>
              <a:t>Historically: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this was a key contribution of Penn’s Moore School</a:t>
            </a:r>
          </a:p>
          <a:p>
            <a:pPr lvl="1"/>
            <a:r>
              <a:rPr lang="en-US" dirty="0" smtClean="0"/>
              <a:t>ENIAC</a:t>
            </a:r>
            <a:r>
              <a:rPr lang="en-US" dirty="0" smtClean="0">
                <a:sym typeface="Wingdings" pitchFamily="1" charset="2"/>
              </a:rPr>
              <a:t> EDVAC</a:t>
            </a:r>
          </a:p>
          <a:p>
            <a:pPr lvl="1"/>
            <a:r>
              <a:rPr lang="en-US" sz="2400" dirty="0" smtClean="0">
                <a:sym typeface="Wingdings" pitchFamily="1" charset="2"/>
              </a:rPr>
              <a:t>Computer Engineers:</a:t>
            </a:r>
            <a:br>
              <a:rPr lang="en-US" sz="2400" dirty="0" smtClean="0">
                <a:sym typeface="Wingdings" pitchFamily="1" charset="2"/>
              </a:rPr>
            </a:br>
            <a:r>
              <a:rPr lang="en-US" sz="2400" dirty="0" smtClean="0">
                <a:sym typeface="Wingdings" pitchFamily="1" charset="2"/>
              </a:rPr>
              <a:t> Eckert and </a:t>
            </a:r>
            <a:r>
              <a:rPr lang="en-US" sz="2400" dirty="0" err="1" smtClean="0">
                <a:sym typeface="Wingdings" pitchFamily="1" charset="2"/>
              </a:rPr>
              <a:t>Mauchly</a:t>
            </a:r>
            <a:endParaRPr lang="en-US" sz="2400" dirty="0" smtClean="0">
              <a:sym typeface="Wingdings" pitchFamily="1" charset="2"/>
            </a:endParaRPr>
          </a:p>
          <a:p>
            <a:pPr lvl="1"/>
            <a:r>
              <a:rPr lang="en-US" dirty="0" smtClean="0"/>
              <a:t>(often credited to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Von </a:t>
            </a:r>
            <a:r>
              <a:rPr lang="en-US" dirty="0" smtClean="0"/>
              <a:t>Neumann)</a:t>
            </a:r>
          </a:p>
          <a:p>
            <a:pPr lvl="1"/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ESE150 Spring 2018</a:t>
            </a:r>
            <a:endParaRPr lang="en-US"/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4B5E54-8D8F-CE4E-A190-459F4E799C11}" type="slidenum">
              <a:rPr lang="en-US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38</a:t>
            </a:fld>
            <a:endParaRPr lang="en-US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19938"/>
            <a:ext cx="5257800" cy="2238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02C9-0705-8F48-961B-1E6FF038C718}" type="slidenum">
              <a:rPr lang="en-US"/>
              <a:pPr/>
              <a:t>39</a:t>
            </a:fld>
            <a:endParaRPr lang="en-US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Basic Idea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82422"/>
            <a:ext cx="83058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Express </a:t>
            </a:r>
            <a:r>
              <a:rPr lang="en-US" sz="2800" dirty="0" smtClean="0"/>
              <a:t>computation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>in terms of a few primitives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E.g. Add, Multiply, OR, AND, NAND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Provide one of each hardware primitive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Store intermediates in memory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Sequence operations on hardware to perform larger computation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Store </a:t>
            </a:r>
            <a:r>
              <a:rPr lang="en-US" sz="2800" i="1" dirty="0"/>
              <a:t>description</a:t>
            </a:r>
            <a:r>
              <a:rPr lang="en-US" sz="2800" dirty="0"/>
              <a:t> of operation sequence in memory as well – hence “Stored Program”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By filling in memory, can program to perform </a:t>
            </a:r>
            <a:r>
              <a:rPr lang="en-US" sz="2800" b="1" dirty="0"/>
              <a:t>any</a:t>
            </a:r>
            <a:r>
              <a:rPr lang="en-US" sz="2800" dirty="0"/>
              <a:t> computation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111" y="316049"/>
            <a:ext cx="4557889" cy="194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 and Universality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only have a small number of gates?</a:t>
            </a:r>
          </a:p>
          <a:p>
            <a:r>
              <a:rPr lang="en-US" dirty="0" smtClean="0"/>
              <a:t>OR … how many physical gates do we really need?</a:t>
            </a:r>
          </a:p>
          <a:p>
            <a:pPr lvl="1"/>
            <a:r>
              <a:rPr lang="en-US" dirty="0" smtClean="0"/>
              <a:t>How do we perform computation with minimal hardware?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do we change the computation performed by our hardware?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limited?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might improve?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 descr="preclass_processo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03568" y="1371423"/>
            <a:ext cx="4226975" cy="4784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Single 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Single gate extreme to make the high-level point</a:t>
            </a:r>
          </a:p>
          <a:p>
            <a:pPr lvl="1"/>
            <a:r>
              <a:rPr lang="en-US" dirty="0" smtClean="0"/>
              <a:t>Except in some particular cases, not practical</a:t>
            </a:r>
          </a:p>
          <a:p>
            <a:r>
              <a:rPr lang="en-US" dirty="0" smtClean="0"/>
              <a:t>Usually reuse larger blocks</a:t>
            </a:r>
          </a:p>
          <a:p>
            <a:pPr lvl="1"/>
            <a:r>
              <a:rPr lang="en-US" dirty="0" smtClean="0"/>
              <a:t>Adders</a:t>
            </a:r>
          </a:p>
          <a:p>
            <a:pPr lvl="1"/>
            <a:r>
              <a:rPr lang="en-US" dirty="0" smtClean="0"/>
              <a:t>Multipliers</a:t>
            </a:r>
          </a:p>
          <a:p>
            <a:r>
              <a:rPr lang="en-US" dirty="0" smtClean="0"/>
              <a:t>Get more done per cycle than one gate</a:t>
            </a:r>
          </a:p>
          <a:p>
            <a:r>
              <a:rPr lang="en-US" dirty="0" smtClean="0"/>
              <a:t>Now it’s a matter of engineering the design point</a:t>
            </a:r>
          </a:p>
          <a:p>
            <a:pPr lvl="1"/>
            <a:r>
              <a:rPr lang="en-US" dirty="0" smtClean="0"/>
              <a:t>Where do we want to be between one gate and full circuit extreme?</a:t>
            </a:r>
          </a:p>
          <a:p>
            <a:pPr lvl="1"/>
            <a:r>
              <a:rPr lang="en-US" dirty="0" smtClean="0"/>
              <a:t>How many gate evaluations should we physically compute each cycle?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Word-Wide Processors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466" y="1384829"/>
            <a:ext cx="8686800" cy="4846638"/>
          </a:xfrm>
        </p:spPr>
        <p:txBody>
          <a:bodyPr/>
          <a:lstStyle/>
          <a:p>
            <a:r>
              <a:rPr lang="en-US" dirty="0" smtClean="0"/>
              <a:t>Common to compute on </a:t>
            </a:r>
            <a:r>
              <a:rPr lang="en-US" dirty="0" err="1" smtClean="0"/>
              <a:t>multibit</a:t>
            </a:r>
            <a:r>
              <a:rPr lang="en-US" dirty="0" smtClean="0"/>
              <a:t> words</a:t>
            </a:r>
          </a:p>
          <a:p>
            <a:pPr lvl="1"/>
            <a:r>
              <a:rPr lang="en-US" dirty="0" smtClean="0"/>
              <a:t>Add two 16b numbers</a:t>
            </a:r>
          </a:p>
          <a:p>
            <a:pPr lvl="1"/>
            <a:r>
              <a:rPr lang="en-US" dirty="0" smtClean="0"/>
              <a:t>Multiply two 16b numbers</a:t>
            </a:r>
          </a:p>
          <a:p>
            <a:pPr lvl="1"/>
            <a:r>
              <a:rPr lang="en-US" dirty="0" smtClean="0"/>
              <a:t>Perform bitwise-XOR on two 32b numbers</a:t>
            </a:r>
          </a:p>
          <a:p>
            <a:r>
              <a:rPr lang="en-US" dirty="0" smtClean="0"/>
              <a:t>More hardware </a:t>
            </a:r>
          </a:p>
          <a:p>
            <a:pPr lvl="1"/>
            <a:r>
              <a:rPr lang="en-US" dirty="0" smtClean="0"/>
              <a:t>16 full adders, 32 XOR gates</a:t>
            </a:r>
          </a:p>
          <a:p>
            <a:endParaRPr lang="en-US" dirty="0" smtClean="0"/>
          </a:p>
          <a:p>
            <a:r>
              <a:rPr lang="en-US" dirty="0" smtClean="0"/>
              <a:t>All programmable gates doing the same thing</a:t>
            </a:r>
          </a:p>
          <a:p>
            <a:pPr lvl="1"/>
            <a:r>
              <a:rPr lang="en-US" dirty="0" smtClean="0"/>
              <a:t>So don’t require more instruction bits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Picture 6" descr="bitwise_xo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22622" y="3223683"/>
            <a:ext cx="2489200" cy="151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ay16m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6541" y="4049889"/>
            <a:ext cx="2804318" cy="234244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Multibit</a:t>
            </a:r>
            <a:r>
              <a:rPr lang="en-US" dirty="0" smtClean="0"/>
              <a:t> Bus Symbols</a:t>
            </a:r>
            <a:endParaRPr lang="en-US" dirty="0"/>
          </a:p>
        </p:txBody>
      </p:sp>
      <p:pic>
        <p:nvPicPr>
          <p:cNvPr id="6" name="Content Placeholder 5" descr="bitwise_xor_bu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137531" r="-137531"/>
              <a:stretch>
                <a:fillRect/>
              </a:stretch>
            </p:blipFill>
          </mc:Choice>
          <mc:Fallback>
            <p:blipFill>
              <a:blip r:embed="rId4"/>
              <a:srcRect l="-137531" r="-137531"/>
              <a:stretch>
                <a:fillRect/>
              </a:stretch>
            </p:blipFill>
          </mc:Fallback>
        </mc:AlternateContent>
        <p:spPr>
          <a:xfrm>
            <a:off x="-838200" y="1850496"/>
            <a:ext cx="5325533" cy="297128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" name="Picture 6" descr="bitwise_xo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343399" y="2229556"/>
            <a:ext cx="3904626" cy="2370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11A0-DBB6-3A4D-94D2-88D456290910}" type="slidenum">
              <a:rPr lang="en-US"/>
              <a:pPr/>
              <a:t>44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Arithmetic and Logic Unit (ALU)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607" y="1505000"/>
            <a:ext cx="7848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</a:t>
            </a:r>
            <a:r>
              <a:rPr lang="en-US" dirty="0" smtClean="0"/>
              <a:t> common </a:t>
            </a:r>
            <a:r>
              <a:rPr lang="en-US" dirty="0"/>
              <a:t>primitive logic is the ALU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 perform any of a number of operations on a series of words (strings of bits)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Operations:</a:t>
            </a:r>
            <a:r>
              <a:rPr lang="en-US" dirty="0"/>
              <a:t> Add, subtract, shift-left, shift-right,</a:t>
            </a:r>
            <a:r>
              <a:rPr lang="en-US" dirty="0" smtClean="0"/>
              <a:t> </a:t>
            </a:r>
            <a:r>
              <a:rPr lang="en-US" dirty="0" err="1" smtClean="0"/>
              <a:t>bitswise</a:t>
            </a:r>
            <a:r>
              <a:rPr lang="en-US" dirty="0" smtClean="0"/>
              <a:t> </a:t>
            </a:r>
            <a:r>
              <a:rPr lang="en-US" dirty="0" err="1" smtClean="0"/>
              <a:t>xor</a:t>
            </a:r>
            <a:r>
              <a:rPr lang="en-US" dirty="0"/>
              <a:t>, and, or, invert, ….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Operates on “words”</a:t>
            </a:r>
          </a:p>
          <a:p>
            <a:pPr>
              <a:lnSpc>
                <a:spcPct val="90000"/>
              </a:lnSpc>
            </a:pPr>
            <a:r>
              <a:rPr lang="en-US" dirty="0"/>
              <a:t>Identify a set of control bits that select the operation it forms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Makes it “programmable”</a:t>
            </a:r>
          </a:p>
        </p:txBody>
      </p:sp>
      <p:pic>
        <p:nvPicPr>
          <p:cNvPr id="7" name="Picture 3" descr="day16al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2974" y="4369113"/>
            <a:ext cx="3005119" cy="2142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99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3B6-DFED-E449-9827-B47525960836}" type="slidenum">
              <a:rPr lang="en-US"/>
              <a:pPr/>
              <a:t>45</a:t>
            </a:fld>
            <a:endParaRPr lang="en-US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ALU Ops (on </a:t>
            </a:r>
            <a:r>
              <a:rPr lang="en-US" dirty="0" smtClean="0"/>
              <a:t>8bit </a:t>
            </a:r>
            <a:r>
              <a:rPr lang="en-US" dirty="0"/>
              <a:t>words)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XOR  </a:t>
            </a:r>
            <a:r>
              <a:rPr lang="en-US" dirty="0" smtClean="0"/>
              <a:t>00011000 00010100  </a:t>
            </a:r>
            <a:r>
              <a:rPr lang="en-US" dirty="0" smtClean="0"/>
              <a:t>=</a:t>
            </a:r>
          </a:p>
          <a:p>
            <a:pPr marL="742950" lvl="2" indent="-342900">
              <a:lnSpc>
                <a:spcPct val="90000"/>
              </a:lnSpc>
              <a:buFont typeface="Wingdings 2"/>
              <a:buChar char=""/>
            </a:pPr>
            <a:r>
              <a:rPr lang="en-US" dirty="0" err="1" smtClean="0"/>
              <a:t>xor</a:t>
            </a:r>
            <a:r>
              <a:rPr lang="en-US" dirty="0" smtClean="0"/>
              <a:t> </a:t>
            </a:r>
            <a:r>
              <a:rPr lang="en-US" dirty="0" smtClean="0"/>
              <a:t>0x18 to 0x14      </a:t>
            </a:r>
            <a:r>
              <a:rPr lang="en-US" dirty="0" smtClean="0">
                <a:solidFill>
                  <a:srgbClr val="FF6600"/>
                </a:solidFill>
              </a:rPr>
              <a:t>result is</a:t>
            </a:r>
            <a:r>
              <a:rPr lang="en-US" dirty="0" smtClean="0">
                <a:solidFill>
                  <a:srgbClr val="FF6600"/>
                </a:solidFill>
              </a:rPr>
              <a:t>: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ADD  00011000 00010100  =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Add </a:t>
            </a:r>
            <a:r>
              <a:rPr lang="en-US" dirty="0"/>
              <a:t>0x18 to 0x14      </a:t>
            </a:r>
            <a:r>
              <a:rPr lang="en-US" dirty="0">
                <a:solidFill>
                  <a:srgbClr val="FF6600"/>
                </a:solidFill>
              </a:rPr>
              <a:t>result is</a:t>
            </a:r>
            <a:r>
              <a:rPr lang="en-US" dirty="0" smtClean="0">
                <a:solidFill>
                  <a:srgbClr val="FF6600"/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    24  to   20        </a:t>
            </a:r>
            <a:r>
              <a:rPr lang="en-US" dirty="0">
                <a:solidFill>
                  <a:srgbClr val="FF6600"/>
                </a:solidFill>
              </a:rPr>
              <a:t>result </a:t>
            </a:r>
            <a:r>
              <a:rPr lang="en-US" dirty="0" smtClean="0">
                <a:solidFill>
                  <a:srgbClr val="FF6600"/>
                </a:solidFill>
              </a:rPr>
              <a:t>is:</a:t>
            </a:r>
          </a:p>
          <a:p>
            <a:pPr>
              <a:lnSpc>
                <a:spcPct val="90000"/>
              </a:lnSpc>
            </a:pPr>
            <a:r>
              <a:rPr lang="en-US" dirty="0"/>
              <a:t>SUB  00011000 00010100  </a:t>
            </a:r>
            <a:r>
              <a:rPr lang="en-US" dirty="0" smtClean="0"/>
              <a:t>=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Subtract 0x14 from 0x18  …</a:t>
            </a:r>
            <a:r>
              <a:rPr lang="en-US" dirty="0">
                <a:solidFill>
                  <a:srgbClr val="FF6600"/>
                </a:solidFill>
              </a:rPr>
              <a:t>result </a:t>
            </a:r>
            <a:r>
              <a:rPr lang="en-US" dirty="0" smtClean="0">
                <a:solidFill>
                  <a:srgbClr val="FF6600"/>
                </a:solidFill>
              </a:rPr>
              <a:t>is:</a:t>
            </a:r>
          </a:p>
          <a:p>
            <a:pPr>
              <a:lnSpc>
                <a:spcPct val="90000"/>
              </a:lnSpc>
            </a:pPr>
            <a:r>
              <a:rPr lang="en-US" dirty="0"/>
              <a:t>INV   00011000 XXXXXXXX  </a:t>
            </a:r>
            <a:r>
              <a:rPr lang="en-US" dirty="0" smtClean="0"/>
              <a:t>=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Invert the bits in 0x18     ...</a:t>
            </a:r>
            <a:r>
              <a:rPr lang="en-US" dirty="0">
                <a:solidFill>
                  <a:srgbClr val="FF6600"/>
                </a:solidFill>
              </a:rPr>
              <a:t>gives </a:t>
            </a:r>
            <a:r>
              <a:rPr lang="en-US" dirty="0" smtClean="0">
                <a:solidFill>
                  <a:srgbClr val="FF6600"/>
                </a:solidFill>
              </a:rPr>
              <a:t>us:</a:t>
            </a:r>
          </a:p>
          <a:p>
            <a:pPr>
              <a:lnSpc>
                <a:spcPct val="90000"/>
              </a:lnSpc>
            </a:pPr>
            <a:r>
              <a:rPr lang="en-US" dirty="0"/>
              <a:t>SLL  00011000 XXXXXXXX </a:t>
            </a:r>
            <a:r>
              <a:rPr lang="en-US" dirty="0" smtClean="0"/>
              <a:t>=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Shift left 0x18   … </a:t>
            </a:r>
            <a:r>
              <a:rPr lang="en-US" dirty="0">
                <a:solidFill>
                  <a:srgbClr val="FF6600"/>
                </a:solidFill>
              </a:rPr>
              <a:t>gives </a:t>
            </a:r>
            <a:r>
              <a:rPr lang="en-US" dirty="0" smtClean="0">
                <a:solidFill>
                  <a:srgbClr val="FF6600"/>
                </a:solidFill>
              </a:rPr>
              <a:t>us: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5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B646-A9D5-3E4B-ACE8-D628D69CC78A}" type="slidenum">
              <a:rPr lang="en-US"/>
              <a:pPr/>
              <a:t>46</a:t>
            </a:fld>
            <a:endParaRPr lang="en-US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ALU Encoding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operation has some bit sequence</a:t>
            </a:r>
          </a:p>
          <a:p>
            <a:r>
              <a:rPr lang="en-US"/>
              <a:t>ADD    0000</a:t>
            </a:r>
          </a:p>
          <a:p>
            <a:r>
              <a:rPr lang="en-US"/>
              <a:t>SUB    0010</a:t>
            </a:r>
          </a:p>
          <a:p>
            <a:r>
              <a:rPr lang="en-US"/>
              <a:t>INV     0001</a:t>
            </a:r>
          </a:p>
          <a:p>
            <a:r>
              <a:rPr lang="en-US"/>
              <a:t>SLL     1110</a:t>
            </a:r>
          </a:p>
          <a:p>
            <a:r>
              <a:rPr lang="en-US"/>
              <a:t>SLR    1100</a:t>
            </a:r>
          </a:p>
          <a:p>
            <a:r>
              <a:rPr lang="en-US"/>
              <a:t>AND    1000</a:t>
            </a:r>
          </a:p>
        </p:txBody>
      </p:sp>
      <p:pic>
        <p:nvPicPr>
          <p:cNvPr id="526340" name="Picture 4" descr="day16al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971800"/>
            <a:ext cx="4137025" cy="294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ALU-based Word-Wide Processor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" name="Picture 6" descr="preclass_processo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2977" y="1890369"/>
            <a:ext cx="3742979" cy="4236456"/>
          </a:xfrm>
          <a:prstGeom prst="rect">
            <a:avLst/>
          </a:prstGeom>
        </p:spPr>
      </p:pic>
      <p:pic>
        <p:nvPicPr>
          <p:cNvPr id="10" name="Content Placeholder 9" descr="stored_program_processor_nobranch_explicit_pc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4"/>
              <a:srcRect l="-30213" r="-30213"/>
              <a:stretch>
                <a:fillRect/>
              </a:stretch>
            </p:blipFill>
          </mc:Choice>
          <mc:Fallback>
            <p:blipFill>
              <a:blip r:embed="rId5"/>
              <a:srcRect l="-30213" r="-30213"/>
              <a:stretch>
                <a:fillRect/>
              </a:stretch>
            </p:blipFill>
          </mc:Fallback>
        </mc:AlternateContent>
        <p:spPr>
          <a:xfrm>
            <a:off x="3705192" y="2482011"/>
            <a:ext cx="6325457" cy="35291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Linear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6174831" cy="4846638"/>
          </a:xfrm>
        </p:spPr>
        <p:txBody>
          <a:bodyPr/>
          <a:lstStyle/>
          <a:p>
            <a:r>
              <a:rPr lang="en-US" dirty="0" smtClean="0"/>
              <a:t>So far, processor can run a fixed sequence</a:t>
            </a:r>
          </a:p>
          <a:p>
            <a:r>
              <a:rPr lang="en-US" dirty="0" smtClean="0"/>
              <a:t>Might like to</a:t>
            </a:r>
          </a:p>
          <a:p>
            <a:pPr lvl="1"/>
            <a:r>
              <a:rPr lang="en-US" dirty="0" smtClean="0"/>
              <a:t>R</a:t>
            </a:r>
            <a:r>
              <a:rPr lang="en-US" dirty="0" smtClean="0"/>
              <a:t>epeat sequence</a:t>
            </a:r>
          </a:p>
          <a:p>
            <a:pPr lvl="1"/>
            <a:r>
              <a:rPr lang="en-US" dirty="0" smtClean="0"/>
              <a:t>Conditionally execute </a:t>
            </a:r>
            <a:br>
              <a:rPr lang="en-US" dirty="0" smtClean="0"/>
            </a:br>
            <a:r>
              <a:rPr lang="en-US" dirty="0" smtClean="0"/>
              <a:t>instruction or sequence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Content Placeholder 9" descr="stored_program_processor_nobranch_explicit_p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-30213" r="-30213"/>
              <a:stretch>
                <a:fillRect/>
              </a:stretch>
            </p:blipFill>
          </mc:Choice>
          <mc:Fallback>
            <p:blipFill>
              <a:blip r:embed="rId3"/>
              <a:srcRect l="-30213" r="-30213"/>
              <a:stretch>
                <a:fillRect/>
              </a:stretch>
            </p:blipFill>
          </mc:Fallback>
        </mc:AlternateContent>
        <p:spPr>
          <a:xfrm>
            <a:off x="3705192" y="2482011"/>
            <a:ext cx="6325457" cy="3529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PC to be loaded</a:t>
            </a:r>
          </a:p>
          <a:p>
            <a:r>
              <a:rPr lang="en-US" dirty="0" smtClean="0"/>
              <a:t>Add Instruction bits</a:t>
            </a:r>
            <a:br>
              <a:rPr lang="en-US" dirty="0" smtClean="0"/>
            </a:br>
            <a:r>
              <a:rPr lang="en-US" dirty="0" smtClean="0"/>
              <a:t>(or instruction) to </a:t>
            </a:r>
            <a:br>
              <a:rPr lang="en-US" dirty="0" smtClean="0"/>
            </a:br>
            <a:r>
              <a:rPr lang="en-US" dirty="0" smtClean="0"/>
              <a:t>control loading</a:t>
            </a:r>
          </a:p>
          <a:p>
            <a:endParaRPr lang="en-US" dirty="0" smtClean="0"/>
          </a:p>
          <a:p>
            <a:r>
              <a:rPr lang="en-US" dirty="0" smtClean="0"/>
              <a:t>BRANCH Slot=In0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Picture 5" descr="stored_program_process_explicit_pc_loa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81330" y="2047622"/>
            <a:ext cx="4191849" cy="421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Lecture Topics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Setup</a:t>
            </a:r>
          </a:p>
          <a:p>
            <a:r>
              <a:rPr lang="en-US" sz="2400" dirty="0" smtClean="0"/>
              <a:t>Where are we?</a:t>
            </a:r>
            <a:endParaRPr lang="en-US" sz="2400" dirty="0" smtClean="0"/>
          </a:p>
          <a:p>
            <a:r>
              <a:rPr lang="en-US" sz="2400" dirty="0" smtClean="0"/>
              <a:t>Memory</a:t>
            </a:r>
          </a:p>
          <a:p>
            <a:r>
              <a:rPr lang="en-US" sz="2400" dirty="0" smtClean="0"/>
              <a:t>One-gate processor</a:t>
            </a:r>
            <a:endParaRPr lang="en-US" sz="2400" dirty="0" smtClean="0"/>
          </a:p>
          <a:p>
            <a:r>
              <a:rPr lang="en-US" sz="2400" dirty="0" smtClean="0"/>
              <a:t>Wide-Word, Stored-Program Processor</a:t>
            </a:r>
            <a:endParaRPr lang="en-US" sz="2400" dirty="0" smtClean="0"/>
          </a:p>
          <a:p>
            <a:r>
              <a:rPr lang="en-US" sz="2400" dirty="0" smtClean="0"/>
              <a:t>Contemporary Processors: ARM, </a:t>
            </a:r>
            <a:r>
              <a:rPr lang="en-US" sz="2400" dirty="0" err="1" smtClean="0"/>
              <a:t>Arduino</a:t>
            </a:r>
            <a:endParaRPr lang="en-US" sz="2400" dirty="0" smtClean="0"/>
          </a:p>
          <a:p>
            <a:r>
              <a:rPr lang="en-US" sz="2400" dirty="0" smtClean="0"/>
              <a:t>Next Lab</a:t>
            </a:r>
          </a:p>
          <a:p>
            <a:pPr lvl="1"/>
            <a:endParaRPr lang="en-US" sz="2000" b="1" dirty="0" smtClean="0"/>
          </a:p>
          <a:p>
            <a:pPr lvl="1"/>
            <a:endParaRPr lang="en-US" sz="2000" b="1" dirty="0" smtClean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46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Branch to top of loop?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Conditionally branch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to top of loop?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Implement if-then?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5" descr="stored_program_process_explicit_pc_loa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81330" y="2047622"/>
            <a:ext cx="4191849" cy="421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Conditional in slot 4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Slot 7 – true target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Slot 8 – false target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S5=S4&lt;&lt;1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S4=S5|S4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(repeat width)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S5=!S4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S6=S4*S7 // 0 or S7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S5=S5*S8 // S8 or 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S5=S5+S6 // target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BRANCH S5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" name="Picture 5" descr="stored_program_process_explicit_pc_loa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81330" y="2047622"/>
            <a:ext cx="4191849" cy="421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Contemporary Processors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208E-AB63-7D48-8910-A2B0326A26FE}" type="slidenum">
              <a:rPr lang="en-US"/>
              <a:pPr/>
              <a:t>53</a:t>
            </a:fld>
            <a:endParaRPr lang="en-US"/>
          </a:p>
        </p:txBody>
      </p:sp>
      <p:pic>
        <p:nvPicPr>
          <p:cNvPr id="55297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388620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2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3733800" cy="4114800"/>
          </a:xfrm>
        </p:spPr>
        <p:txBody>
          <a:bodyPr/>
          <a:lstStyle/>
          <a:p>
            <a:r>
              <a:rPr lang="en-US"/>
              <a:t>Compare ARM7</a:t>
            </a:r>
          </a:p>
        </p:txBody>
      </p:sp>
      <p:pic>
        <p:nvPicPr>
          <p:cNvPr id="5529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28600"/>
            <a:ext cx="4654550" cy="62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29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/>
              <a:t>iPod Processor</a:t>
            </a:r>
          </a:p>
        </p:txBody>
      </p:sp>
      <p:sp>
        <p:nvSpPr>
          <p:cNvPr id="552966" name="Line 6"/>
          <p:cNvSpPr>
            <a:spLocks noChangeShapeType="1"/>
          </p:cNvSpPr>
          <p:nvPr/>
        </p:nvSpPr>
        <p:spPr bwMode="auto">
          <a:xfrm flipV="1">
            <a:off x="3276600" y="4114800"/>
            <a:ext cx="1600200" cy="914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 flipV="1">
            <a:off x="3581400" y="2133600"/>
            <a:ext cx="1524000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 flipV="1">
            <a:off x="914400" y="457200"/>
            <a:ext cx="4191000" cy="2667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 flipV="1">
            <a:off x="914400" y="1447800"/>
            <a:ext cx="4648200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P spid="552967" grpId="0" animBg="1"/>
      <p:bldP spid="552968" grpId="0" animBg="1"/>
      <p:bldP spid="55296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Arduino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AVR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795" y="508000"/>
            <a:ext cx="4668765" cy="5796844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388620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V="1">
            <a:off x="3626556" y="2300111"/>
            <a:ext cx="1326444" cy="776111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90333" y="5164667"/>
            <a:ext cx="2271889" cy="620889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945444" y="1749778"/>
            <a:ext cx="6237112" cy="959555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59556" y="2751667"/>
            <a:ext cx="6110111" cy="1665111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75794" y="6081889"/>
            <a:ext cx="276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ATmega328/P Datasheet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Arduino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AVR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589867" cy="4846638"/>
          </a:xfrm>
        </p:spPr>
        <p:txBody>
          <a:bodyPr/>
          <a:lstStyle/>
          <a:p>
            <a:r>
              <a:rPr lang="en-US" dirty="0" smtClean="0"/>
              <a:t>Adds separate Data Memory from Register File</a:t>
            </a:r>
          </a:p>
          <a:p>
            <a:r>
              <a:rPr lang="en-US" dirty="0" smtClean="0"/>
              <a:t>(common, omitted above for simplicity)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795" y="508000"/>
            <a:ext cx="4668765" cy="57968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75794" y="6081889"/>
            <a:ext cx="276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ATmega328/P Datasheet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942667" y="4981222"/>
            <a:ext cx="1227666" cy="73377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Arduino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AVR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589867" cy="48466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8-bit architecture</a:t>
            </a:r>
          </a:p>
          <a:p>
            <a:pPr lvl="1"/>
            <a:r>
              <a:rPr lang="en-US" dirty="0" smtClean="0"/>
              <a:t>8b wide ALU</a:t>
            </a:r>
          </a:p>
          <a:p>
            <a:r>
              <a:rPr lang="en-US" dirty="0" smtClean="0"/>
              <a:t>32x8 Register File</a:t>
            </a:r>
          </a:p>
          <a:p>
            <a:pPr lvl="1"/>
            <a:r>
              <a:rPr lang="en-US" dirty="0" smtClean="0"/>
              <a:t>32 register</a:t>
            </a:r>
          </a:p>
          <a:p>
            <a:pPr lvl="1"/>
            <a:r>
              <a:rPr lang="en-US" dirty="0" smtClean="0"/>
              <a:t>8b wide</a:t>
            </a:r>
          </a:p>
          <a:p>
            <a:r>
              <a:rPr lang="en-US" dirty="0" smtClean="0"/>
              <a:t>16b instructions</a:t>
            </a:r>
          </a:p>
          <a:p>
            <a:pPr lvl="1"/>
            <a:r>
              <a:rPr lang="en-US" dirty="0" smtClean="0"/>
              <a:t>“most” instructions</a:t>
            </a:r>
          </a:p>
          <a:p>
            <a:r>
              <a:rPr lang="en-US" dirty="0" smtClean="0"/>
              <a:t>32KB program memory</a:t>
            </a:r>
          </a:p>
          <a:p>
            <a:pPr lvl="1"/>
            <a:r>
              <a:rPr lang="en-US" dirty="0" smtClean="0"/>
              <a:t>Flash</a:t>
            </a:r>
            <a:r>
              <a:rPr lang="en-US" dirty="0" smtClean="0"/>
              <a:t>2KB data memory</a:t>
            </a:r>
          </a:p>
          <a:p>
            <a:pPr lvl="1"/>
            <a:r>
              <a:rPr lang="en-US" dirty="0" smtClean="0"/>
              <a:t>SRAM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795" y="508000"/>
            <a:ext cx="4668765" cy="57968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5794" y="6039555"/>
            <a:ext cx="276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ATmega328/P Datasheet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Instructions: Two Operand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2-operand, where one operation is both source and destination</a:t>
            </a:r>
          </a:p>
          <a:p>
            <a:r>
              <a:rPr lang="en-US" dirty="0" smtClean="0"/>
              <a:t>ADD R1, R2</a:t>
            </a:r>
          </a:p>
          <a:p>
            <a:pPr lvl="1"/>
            <a:r>
              <a:rPr lang="en-US" dirty="0" smtClean="0"/>
              <a:t>Says: R1</a:t>
            </a:r>
            <a:r>
              <a:rPr lang="en-US" dirty="0" smtClean="0">
                <a:sym typeface="Wingdings"/>
              </a:rPr>
              <a:t>R1+R2</a:t>
            </a:r>
          </a:p>
          <a:p>
            <a:pPr lvl="1"/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Use to make code more compact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AVR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11" y="1679781"/>
            <a:ext cx="8748889" cy="43414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000" y="6081889"/>
            <a:ext cx="276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ATmega328/P Datasheet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7482"/>
            <a:ext cx="9144000" cy="1667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9376"/>
            <a:ext cx="9144000" cy="1832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000" y="6081889"/>
            <a:ext cx="276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ATmega328/P Datasheet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6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NIC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----------------</a:t>
            </a:r>
            <a:r>
              <a:rPr lang="en-US" sz="1800" b="1" i="1" dirty="0" smtClean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 smtClean="0">
                <a:solidFill>
                  <a:schemeClr val="tx1"/>
                </a:solidFill>
              </a:rPr>
              <a:t>OK</a:t>
            </a:r>
            <a:endParaRPr lang="en-US" sz="1800" b="1" i="1" dirty="0">
              <a:solidFill>
                <a:schemeClr val="tx1"/>
              </a:solidFill>
            </a:endParaRP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3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NIC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033" name="Straight Arrow Connector 172032"/>
          <p:cNvCxnSpPr>
            <a:stCxn id="10" idx="3"/>
          </p:cNvCxnSpPr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A/D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</a:t>
            </a:r>
            <a:r>
              <a:rPr lang="en-US" sz="2000" b="1" dirty="0" smtClean="0">
                <a:latin typeface="+mj-lt"/>
              </a:rPr>
              <a:t>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</a:t>
            </a:r>
            <a:r>
              <a:rPr lang="en-US" sz="1200" b="1" dirty="0" smtClean="0">
                <a:latin typeface="+mj-lt"/>
              </a:rPr>
              <a:t>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001000" y="990600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File-</a:t>
            </a:r>
          </a:p>
          <a:p>
            <a:r>
              <a:rPr lang="en-US" sz="2000" b="1" dirty="0" smtClean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compress</a:t>
            </a:r>
            <a:endParaRPr lang="en-US" sz="1600" dirty="0">
              <a:latin typeface="+mj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pyscho</a:t>
            </a:r>
            <a:r>
              <a:rPr lang="en-US" sz="1600" b="1" dirty="0" smtClean="0">
                <a:latin typeface="+mj-lt"/>
              </a:rPr>
              <a:t>-</a:t>
            </a:r>
          </a:p>
          <a:p>
            <a:pPr algn="ctr"/>
            <a:r>
              <a:rPr lang="en-US" sz="1600" b="1" dirty="0" smtClean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D/A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129189" y="3170178"/>
            <a:ext cx="651243" cy="411444"/>
            <a:chOff x="1340843" y="3446002"/>
            <a:chExt cx="865161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340843" y="3461059"/>
              <a:ext cx="865161" cy="531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5,6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410200" y="457200"/>
            <a:ext cx="755110" cy="516398"/>
            <a:chOff x="1447800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447800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7,8,9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292999" y="1698486"/>
            <a:ext cx="470000" cy="411444"/>
            <a:chOff x="1407375" y="3446002"/>
            <a:chExt cx="624383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10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636825" y="4800600"/>
            <a:ext cx="450957" cy="411444"/>
            <a:chOff x="1407375" y="3446002"/>
            <a:chExt cx="599085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5" y="3461059"/>
              <a:ext cx="59908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11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64928" y="4556854"/>
            <a:ext cx="469950" cy="411444"/>
            <a:chOff x="1407375" y="3446002"/>
            <a:chExt cx="624316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13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759601" y="6446556"/>
            <a:ext cx="469950" cy="411444"/>
            <a:chOff x="1407375" y="3446002"/>
            <a:chExt cx="624316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12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Music</a:t>
            </a:r>
            <a:endParaRPr lang="en-US" sz="1800" b="1" dirty="0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4" name="Date Placeholder 8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74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Memory Read / Write (Load/Store)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5" y="1523331"/>
            <a:ext cx="9054395" cy="2194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9779"/>
            <a:ext cx="9318306" cy="1245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000" y="6081889"/>
            <a:ext cx="276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ATmega328/P Datasheet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Instruction-Leve</a:t>
            </a:r>
            <a:r>
              <a:rPr lang="en-US" dirty="0" smtClean="0"/>
              <a:t>l code for </a:t>
            </a:r>
            <a:r>
              <a:rPr lang="en-US" dirty="0" err="1" smtClean="0"/>
              <a:t>Arduino</a:t>
            </a:r>
            <a:endParaRPr lang="en-US" dirty="0" smtClean="0"/>
          </a:p>
          <a:p>
            <a:r>
              <a:rPr lang="en-US" dirty="0" smtClean="0"/>
              <a:t>Understand performance from instruction-level code</a:t>
            </a:r>
          </a:p>
          <a:p>
            <a:endParaRPr lang="en-US" dirty="0" smtClean="0"/>
          </a:p>
          <a:p>
            <a:r>
              <a:rPr lang="en-US" dirty="0" smtClean="0"/>
              <a:t>But first…</a:t>
            </a:r>
          </a:p>
          <a:p>
            <a:pPr lvl="1"/>
            <a:r>
              <a:rPr lang="en-US" dirty="0" smtClean="0"/>
              <a:t>Lecture back here on Wednesday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stores data compactly</a:t>
            </a:r>
          </a:p>
          <a:p>
            <a:r>
              <a:rPr lang="en-US" dirty="0" smtClean="0"/>
              <a:t>Can implement large computations on small hardware by reusing hardware in time</a:t>
            </a:r>
          </a:p>
          <a:p>
            <a:pPr lvl="1"/>
            <a:r>
              <a:rPr lang="en-US" dirty="0" smtClean="0"/>
              <a:t>Storing computational state in memory</a:t>
            </a:r>
            <a:endParaRPr lang="en-US" dirty="0" smtClean="0"/>
          </a:p>
          <a:p>
            <a:r>
              <a:rPr lang="en-US" dirty="0" smtClean="0"/>
              <a:t>Can store program control in instruction memory</a:t>
            </a:r>
          </a:p>
          <a:p>
            <a:pPr lvl="1"/>
            <a:r>
              <a:rPr lang="en-US" dirty="0" smtClean="0"/>
              <a:t>Change program by reprogramming memory</a:t>
            </a:r>
          </a:p>
          <a:p>
            <a:pPr lvl="1"/>
            <a:r>
              <a:rPr lang="en-US" dirty="0" smtClean="0"/>
              <a:t>Universal machine: Stored-Program Processor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CIS240 –</a:t>
            </a:r>
            <a:r>
              <a:rPr lang="en-US" dirty="0" smtClean="0"/>
              <a:t> </a:t>
            </a:r>
            <a:r>
              <a:rPr lang="en-US" dirty="0" smtClean="0"/>
              <a:t>processor organization and assembly</a:t>
            </a:r>
            <a:endParaRPr lang="en-US" dirty="0" smtClean="0"/>
          </a:p>
          <a:p>
            <a:r>
              <a:rPr lang="en-US" dirty="0" smtClean="0"/>
              <a:t>CIS371 – implement and optimize processors</a:t>
            </a:r>
          </a:p>
          <a:p>
            <a:pPr lvl="1"/>
            <a:r>
              <a:rPr lang="en-US" dirty="0" smtClean="0"/>
              <a:t>Including FPGA mapping in </a:t>
            </a:r>
            <a:r>
              <a:rPr lang="en-US" dirty="0" err="1" smtClean="0"/>
              <a:t>Verilog</a:t>
            </a:r>
            <a:endParaRPr lang="en-US" dirty="0" smtClean="0"/>
          </a:p>
          <a:p>
            <a:r>
              <a:rPr lang="en-US" dirty="0" smtClean="0"/>
              <a:t>ESE370 – </a:t>
            </a:r>
            <a:r>
              <a:rPr lang="en-US" dirty="0" smtClean="0"/>
              <a:t>implement memories (and gates) using transistors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</a:t>
            </a:r>
            <a:r>
              <a:rPr lang="en-US" dirty="0" smtClean="0"/>
              <a:t>Map – Week</a:t>
            </a:r>
            <a:r>
              <a:rPr lang="en-US" dirty="0" smtClean="0"/>
              <a:t> 9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7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----------------</a:t>
            </a:r>
            <a:r>
              <a:rPr lang="en-US" sz="1800" b="1" i="1" dirty="0" smtClean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 smtClean="0">
                <a:solidFill>
                  <a:schemeClr val="tx1"/>
                </a:solidFill>
              </a:rPr>
              <a:t>OK</a:t>
            </a:r>
            <a:endParaRPr lang="en-US" sz="1800" b="1" i="1" dirty="0">
              <a:solidFill>
                <a:schemeClr val="tx1"/>
              </a:solidFill>
            </a:endParaRP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A/D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</a:t>
            </a:r>
            <a:r>
              <a:rPr lang="en-US" sz="2000" b="1" dirty="0" smtClean="0">
                <a:latin typeface="+mj-lt"/>
              </a:rPr>
              <a:t>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</a:t>
            </a:r>
            <a:r>
              <a:rPr lang="en-US" sz="1200" b="1" dirty="0" smtClean="0">
                <a:latin typeface="+mj-lt"/>
              </a:rPr>
              <a:t>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compress</a:t>
            </a:r>
            <a:endParaRPr lang="en-US" sz="1600" dirty="0">
              <a:latin typeface="+mj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D/A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5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Music</a:t>
            </a:r>
            <a:endParaRPr lang="en-US" sz="1800" b="1" dirty="0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6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pyscho</a:t>
            </a:r>
            <a:r>
              <a:rPr lang="en-US" sz="1600" b="1" dirty="0" smtClean="0">
                <a:latin typeface="+mj-lt"/>
              </a:rPr>
              <a:t>-</a:t>
            </a:r>
          </a:p>
          <a:p>
            <a:pPr algn="ctr"/>
            <a:r>
              <a:rPr lang="en-US" sz="1600" b="1" dirty="0" smtClean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56"/>
          <p:cNvGrpSpPr/>
          <p:nvPr/>
        </p:nvGrpSpPr>
        <p:grpSpPr>
          <a:xfrm>
            <a:off x="5153736" y="3170178"/>
            <a:ext cx="541209" cy="411444"/>
            <a:chOff x="1373452" y="3446002"/>
            <a:chExt cx="718983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73452" y="3461059"/>
              <a:ext cx="7189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5,6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pic>
        <p:nvPicPr>
          <p:cNvPr id="57" name="Picture 56" descr="lecture_log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5205961" y="1703316"/>
            <a:ext cx="1956147" cy="751094"/>
          </a:xfrm>
          <a:prstGeom prst="rect">
            <a:avLst/>
          </a:prstGeom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07279" y="1221099"/>
            <a:ext cx="1836721" cy="159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73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Reminder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Multiplexer 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MUX</a:t>
            </a:r>
          </a:p>
          <a:p>
            <a:pPr lvl="1"/>
            <a:r>
              <a:rPr lang="en-US" dirty="0" smtClean="0"/>
              <a:t>When S=0, output=i0</a:t>
            </a:r>
          </a:p>
          <a:p>
            <a:pPr lvl="1"/>
            <a:r>
              <a:rPr lang="en-US" dirty="0" smtClean="0"/>
              <a:t>When S=1, output=i1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20889" y="3005668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143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Mux2(S,i0,i1)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mux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8000" y="659329"/>
            <a:ext cx="1313745" cy="2083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23059</TotalTime>
  <Words>1955</Words>
  <Application>Microsoft Macintosh PowerPoint</Application>
  <PresentationFormat>On-screen Show (4:3)</PresentationFormat>
  <Paragraphs>549</Paragraphs>
  <Slides>63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ESE 578–</vt:lpstr>
      <vt:lpstr>Slide 1</vt:lpstr>
      <vt:lpstr>So Far</vt:lpstr>
      <vt:lpstr>How Process</vt:lpstr>
      <vt:lpstr>Economy and Universality</vt:lpstr>
      <vt:lpstr>Lecture Topics</vt:lpstr>
      <vt:lpstr>Course Map</vt:lpstr>
      <vt:lpstr>Course Map – Week 9</vt:lpstr>
      <vt:lpstr>Quick Reminder</vt:lpstr>
      <vt:lpstr>Multiplexer Gate</vt:lpstr>
      <vt:lpstr>State Element</vt:lpstr>
      <vt:lpstr>Mux can be a programmable Gate</vt:lpstr>
      <vt:lpstr>NAND Universality</vt:lpstr>
      <vt:lpstr>Preclass 1</vt:lpstr>
      <vt:lpstr>Memory</vt:lpstr>
      <vt:lpstr>Random Access Memory</vt:lpstr>
      <vt:lpstr>Two Pieces of a Memory</vt:lpstr>
      <vt:lpstr>Could build Memory w/ Muxes &amp; latches   … collection of registers</vt:lpstr>
      <vt:lpstr>Random Access Memory (RAM) with Capacitor Memories</vt:lpstr>
      <vt:lpstr>Key Engineering Property</vt:lpstr>
      <vt:lpstr>One-Gate Processor</vt:lpstr>
      <vt:lpstr>Idea</vt:lpstr>
      <vt:lpstr>Basic Idiom</vt:lpstr>
      <vt:lpstr>Operation</vt:lpstr>
      <vt:lpstr>Operation Sequence</vt:lpstr>
      <vt:lpstr>Observe</vt:lpstr>
      <vt:lpstr>Instruction</vt:lpstr>
      <vt:lpstr>Expanding the Structure: Input</vt:lpstr>
      <vt:lpstr>Expanding the Structure: Output</vt:lpstr>
      <vt:lpstr>Expanded Control = Instruction</vt:lpstr>
      <vt:lpstr>Fillin missing Instruction</vt:lpstr>
      <vt:lpstr>Instruction Bits</vt:lpstr>
      <vt:lpstr>Instruction Bits Example</vt:lpstr>
      <vt:lpstr>Instruction Sequence Control</vt:lpstr>
      <vt:lpstr>Instruction  Memory</vt:lpstr>
      <vt:lpstr>Universal Processor</vt:lpstr>
      <vt:lpstr>Review</vt:lpstr>
      <vt:lpstr>Stored-Program Processor</vt:lpstr>
      <vt:lpstr>“Stored Program” Computer</vt:lpstr>
      <vt:lpstr>Basic Idea</vt:lpstr>
      <vt:lpstr>Building Out</vt:lpstr>
      <vt:lpstr>Beyond Single Gate</vt:lpstr>
      <vt:lpstr>Word-Wide Processors </vt:lpstr>
      <vt:lpstr>Multibit Bus Symbols</vt:lpstr>
      <vt:lpstr>Arithmetic and Logic Unit (ALU)</vt:lpstr>
      <vt:lpstr>ALU Ops (on 8bit words)</vt:lpstr>
      <vt:lpstr>ALU Encoding</vt:lpstr>
      <vt:lpstr>ALU-based Word-Wide Processor</vt:lpstr>
      <vt:lpstr>Beyond Linear Sequence</vt:lpstr>
      <vt:lpstr>Branching</vt:lpstr>
      <vt:lpstr>Branching</vt:lpstr>
      <vt:lpstr>Branching</vt:lpstr>
      <vt:lpstr>Contemporary Processors</vt:lpstr>
      <vt:lpstr>iPod Processor</vt:lpstr>
      <vt:lpstr>Arduino AVR</vt:lpstr>
      <vt:lpstr>Arduino AVR</vt:lpstr>
      <vt:lpstr>Arduino AVR</vt:lpstr>
      <vt:lpstr>Instructions: Two Operand</vt:lpstr>
      <vt:lpstr>AVR Instructions</vt:lpstr>
      <vt:lpstr>Branching Instructions</vt:lpstr>
      <vt:lpstr>Data Memory Read / Write (Load/Store)</vt:lpstr>
      <vt:lpstr>Next Lab</vt:lpstr>
      <vt:lpstr>Big Ideas</vt:lpstr>
      <vt:lpstr>Learn More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Andre DeHon</cp:lastModifiedBy>
  <cp:revision>641</cp:revision>
  <cp:lastPrinted>2018-03-25T20:33:17Z</cp:lastPrinted>
  <dcterms:created xsi:type="dcterms:W3CDTF">2018-03-20T12:08:27Z</dcterms:created>
  <dcterms:modified xsi:type="dcterms:W3CDTF">2018-03-26T20:04:07Z</dcterms:modified>
</cp:coreProperties>
</file>