
<file path=[Content_Types].xml><?xml version="1.0" encoding="utf-8"?>
<Types xmlns="http://schemas.openxmlformats.org/package/2006/content-types">
  <Override PartName="/ppt/slideLayouts/slideLayout26.xml" ContentType="application/vnd.openxmlformats-officedocument.presentationml.slideLayout+xml"/>
  <Default Extension="gif" ContentType="image/gif"/>
  <Override PartName="/ppt/slides/slide14.xml" ContentType="application/vnd.openxmlformats-officedocument.presentationml.slide+xml"/>
  <Default Extension="rels" ContentType="application/vnd.openxmlformats-package.relationships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307" r:id="rId2"/>
    <p:sldId id="505" r:id="rId3"/>
    <p:sldId id="519" r:id="rId4"/>
    <p:sldId id="518" r:id="rId5"/>
    <p:sldId id="516" r:id="rId6"/>
    <p:sldId id="517" r:id="rId7"/>
    <p:sldId id="520" r:id="rId8"/>
    <p:sldId id="521" r:id="rId9"/>
    <p:sldId id="522" r:id="rId10"/>
    <p:sldId id="524" r:id="rId11"/>
    <p:sldId id="523" r:id="rId12"/>
    <p:sldId id="515" r:id="rId13"/>
    <p:sldId id="503" r:id="rId14"/>
    <p:sldId id="504" r:id="rId15"/>
    <p:sldId id="558" r:id="rId16"/>
    <p:sldId id="525" r:id="rId17"/>
    <p:sldId id="531" r:id="rId18"/>
    <p:sldId id="530" r:id="rId19"/>
    <p:sldId id="533" r:id="rId20"/>
    <p:sldId id="532" r:id="rId21"/>
    <p:sldId id="529" r:id="rId22"/>
    <p:sldId id="534" r:id="rId23"/>
    <p:sldId id="557" r:id="rId24"/>
    <p:sldId id="535" r:id="rId25"/>
    <p:sldId id="526" r:id="rId26"/>
    <p:sldId id="536" r:id="rId27"/>
    <p:sldId id="559" r:id="rId28"/>
    <p:sldId id="537" r:id="rId29"/>
    <p:sldId id="538" r:id="rId30"/>
    <p:sldId id="560" r:id="rId31"/>
    <p:sldId id="561" r:id="rId32"/>
    <p:sldId id="539" r:id="rId33"/>
    <p:sldId id="527" r:id="rId34"/>
    <p:sldId id="542" r:id="rId35"/>
    <p:sldId id="566" r:id="rId36"/>
    <p:sldId id="565" r:id="rId37"/>
    <p:sldId id="547" r:id="rId38"/>
    <p:sldId id="563" r:id="rId39"/>
    <p:sldId id="548" r:id="rId40"/>
    <p:sldId id="556" r:id="rId41"/>
    <p:sldId id="553" r:id="rId42"/>
    <p:sldId id="554" r:id="rId43"/>
    <p:sldId id="564" r:id="rId44"/>
    <p:sldId id="555" r:id="rId45"/>
    <p:sldId id="528" r:id="rId46"/>
    <p:sldId id="543" r:id="rId47"/>
    <p:sldId id="546" r:id="rId48"/>
    <p:sldId id="544" r:id="rId49"/>
    <p:sldId id="540" r:id="rId50"/>
    <p:sldId id="549" r:id="rId51"/>
    <p:sldId id="550" r:id="rId52"/>
    <p:sldId id="562" r:id="rId53"/>
    <p:sldId id="551" r:id="rId54"/>
    <p:sldId id="552" r:id="rId55"/>
    <p:sldId id="511" r:id="rId56"/>
    <p:sldId id="512" r:id="rId57"/>
    <p:sldId id="51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32B9FF"/>
    <a:srgbClr val="333300"/>
    <a:srgbClr val="6633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0025" autoAdjust="0"/>
    <p:restoredTop sz="84793" autoAdjust="0"/>
  </p:normalViewPr>
  <p:slideViewPr>
    <p:cSldViewPr snapToGrid="0">
      <p:cViewPr varScale="1">
        <p:scale>
          <a:sx n="88" d="100"/>
          <a:sy n="88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3/27/18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3/27/18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13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14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15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D53D6-93DC-404C-905F-F77BB3FDD501}" type="slidenum">
              <a:rPr lang="en-US"/>
              <a:pPr/>
              <a:t>56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92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701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8804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gif"/><Relationship Id="rId1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5" Type="http://schemas.openxmlformats.org/officeDocument/2006/relationships/image" Target="../media/image10.wmf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8.gif"/><Relationship Id="rId5" Type="http://schemas.openxmlformats.org/officeDocument/2006/relationships/image" Target="../media/image9.gif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7.png"/><Relationship Id="rId9" Type="http://schemas.openxmlformats.org/officeDocument/2006/relationships/image" Target="../media/image18.gif"/><Relationship Id="rId10" Type="http://schemas.openxmlformats.org/officeDocument/2006/relationships/image" Target="../media/image19.png"/><Relationship Id="rId11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8.gif"/><Relationship Id="rId5" Type="http://schemas.openxmlformats.org/officeDocument/2006/relationships/image" Target="../media/image9.gif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7.png"/><Relationship Id="rId9" Type="http://schemas.openxmlformats.org/officeDocument/2006/relationships/image" Target="../media/image18.gif"/><Relationship Id="rId10" Type="http://schemas.openxmlformats.org/officeDocument/2006/relationships/image" Target="../media/image19.png"/><Relationship Id="rId11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182762" y="5178793"/>
            <a:ext cx="4961238" cy="531812"/>
          </a:xfrm>
        </p:spPr>
        <p:txBody>
          <a:bodyPr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ESE150 Spring 2018</a:t>
            </a:r>
          </a:p>
          <a:p>
            <a:pPr algn="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Based on slides from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Koditschek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Yoo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, Dahl, and DeHon</a:t>
            </a:r>
          </a:p>
          <a:p>
            <a:pPr algn="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2009--2018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/>
              <a:t>ESE 150 – </a:t>
            </a:r>
            <a:br>
              <a:rPr lang="en-US" sz="3200" b="1" dirty="0" smtClean="0"/>
            </a:br>
            <a:r>
              <a:rPr lang="en-US" sz="3200" b="1" dirty="0" smtClean="0"/>
              <a:t>Digital Audio Basics</a:t>
            </a:r>
            <a:endParaRPr lang="en-US" sz="32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Lecture </a:t>
            </a:r>
            <a:r>
              <a:rPr lang="en-US" sz="2000" dirty="0" smtClean="0"/>
              <a:t>#10 </a:t>
            </a:r>
            <a:r>
              <a:rPr lang="en-US" sz="2000" dirty="0" smtClean="0"/>
              <a:t>–</a:t>
            </a:r>
            <a:r>
              <a:rPr lang="en-US" sz="2000" dirty="0" smtClean="0"/>
              <a:t> Intellectual Property</a:t>
            </a:r>
            <a:endParaRPr lang="en-US" sz="2000" dirty="0"/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817" y="1470586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y-nc-s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391" y="6089587"/>
            <a:ext cx="2196244" cy="7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1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Intangible creations of human intellect</a:t>
            </a:r>
          </a:p>
          <a:p>
            <a:endParaRPr lang="en-US" dirty="0" smtClean="0"/>
          </a:p>
          <a:p>
            <a:r>
              <a:rPr lang="en-US" dirty="0" smtClean="0"/>
              <a:t>Have value</a:t>
            </a:r>
          </a:p>
          <a:p>
            <a:r>
              <a:rPr lang="en-US" dirty="0" smtClean="0"/>
              <a:t>Don’t necessarily have physical embodiment on their own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 Creators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62" y="1323276"/>
            <a:ext cx="8686800" cy="50404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Engineers</a:t>
            </a:r>
          </a:p>
          <a:p>
            <a:pPr lvl="1"/>
            <a:r>
              <a:rPr lang="en-US" dirty="0" smtClean="0"/>
              <a:t>Program, develop algorithms, design circuits</a:t>
            </a:r>
          </a:p>
          <a:p>
            <a:r>
              <a:rPr lang="en-US" dirty="0" smtClean="0"/>
              <a:t>Almost everything we create will have this property</a:t>
            </a:r>
          </a:p>
          <a:p>
            <a:pPr lvl="1"/>
            <a:r>
              <a:rPr lang="en-US" dirty="0" smtClean="0"/>
              <a:t>Value added is intellectual</a:t>
            </a:r>
          </a:p>
          <a:p>
            <a:pPr lvl="1"/>
            <a:r>
              <a:rPr lang="en-US" dirty="0" smtClean="0"/>
              <a:t>Can be represented digitally in bits</a:t>
            </a:r>
          </a:p>
          <a:p>
            <a:pPr lvl="1"/>
            <a:r>
              <a:rPr lang="en-US" dirty="0" smtClean="0"/>
              <a:t>Can (increasingly) be copied/reproduced cheaply</a:t>
            </a:r>
          </a:p>
          <a:p>
            <a:r>
              <a:rPr lang="en-US" dirty="0" smtClean="0"/>
              <a:t>Easy to have impact</a:t>
            </a:r>
          </a:p>
          <a:p>
            <a:pPr lvl="1"/>
            <a:r>
              <a:rPr lang="en-US" dirty="0" smtClean="0"/>
              <a:t>Our solutions can reach millions, billions</a:t>
            </a:r>
          </a:p>
          <a:p>
            <a:pPr lvl="1"/>
            <a:r>
              <a:rPr lang="en-US" dirty="0" smtClean="0"/>
              <a:t>Decreasing physical barriers to propagation of solutions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Challenge to protect and reward IP creators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Setup Need / Opportunity – What is IP</a:t>
            </a:r>
          </a:p>
          <a:p>
            <a:r>
              <a:rPr lang="en-US" dirty="0" smtClean="0"/>
              <a:t>Where are we</a:t>
            </a:r>
          </a:p>
          <a:p>
            <a:r>
              <a:rPr lang="en-US" dirty="0" smtClean="0"/>
              <a:t>Rationale for IP Protection – Why Protect</a:t>
            </a:r>
          </a:p>
          <a:p>
            <a:r>
              <a:rPr lang="en-US" dirty="0" smtClean="0"/>
              <a:t>How protect?</a:t>
            </a:r>
          </a:p>
          <a:p>
            <a:pPr lvl="1"/>
            <a:r>
              <a:rPr lang="en-US" dirty="0" smtClean="0"/>
              <a:t>Patents</a:t>
            </a:r>
          </a:p>
          <a:p>
            <a:pPr lvl="1"/>
            <a:r>
              <a:rPr lang="en-US" dirty="0" smtClean="0"/>
              <a:t>Copyrights</a:t>
            </a:r>
          </a:p>
          <a:p>
            <a:pPr lvl="1"/>
            <a:r>
              <a:rPr lang="en-US" dirty="0" smtClean="0"/>
              <a:t>Open Source</a:t>
            </a:r>
          </a:p>
          <a:p>
            <a:pPr lvl="1"/>
            <a:r>
              <a:rPr lang="en-US" dirty="0" smtClean="0"/>
              <a:t>NDA</a:t>
            </a:r>
          </a:p>
          <a:p>
            <a:pPr lvl="1"/>
            <a:r>
              <a:rPr lang="en-US" dirty="0" smtClean="0"/>
              <a:t>Licensing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13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----------------</a:t>
            </a:r>
            <a:r>
              <a:rPr lang="en-US" sz="1800" b="1" i="1" dirty="0" smtClean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OK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File-</a:t>
            </a:r>
          </a:p>
          <a:p>
            <a:r>
              <a:rPr lang="en-US" sz="2000" b="1" dirty="0" smtClean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5" name="Group 115"/>
          <p:cNvGrpSpPr/>
          <p:nvPr/>
        </p:nvGrpSpPr>
        <p:grpSpPr>
          <a:xfrm>
            <a:off x="5129189" y="3170178"/>
            <a:ext cx="651243" cy="411444"/>
            <a:chOff x="1340843" y="3446002"/>
            <a:chExt cx="865161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340843" y="3461059"/>
              <a:ext cx="865161" cy="531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5,6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6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9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7,8,9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" name="Group 130"/>
          <p:cNvGrpSpPr/>
          <p:nvPr/>
        </p:nvGrpSpPr>
        <p:grpSpPr>
          <a:xfrm>
            <a:off x="8292999" y="1698486"/>
            <a:ext cx="450915" cy="411444"/>
            <a:chOff x="1407375" y="3446002"/>
            <a:chExt cx="599029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599029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11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2" name="Group 133"/>
          <p:cNvGrpSpPr/>
          <p:nvPr/>
        </p:nvGrpSpPr>
        <p:grpSpPr>
          <a:xfrm>
            <a:off x="8636826" y="4800600"/>
            <a:ext cx="469950" cy="411444"/>
            <a:chOff x="1407374" y="3446002"/>
            <a:chExt cx="624316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4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12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5" name="Group 136"/>
          <p:cNvGrpSpPr/>
          <p:nvPr/>
        </p:nvGrpSpPr>
        <p:grpSpPr>
          <a:xfrm>
            <a:off x="264928" y="4556854"/>
            <a:ext cx="469950" cy="411444"/>
            <a:chOff x="1407376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6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10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6" name="Group 139"/>
          <p:cNvGrpSpPr/>
          <p:nvPr/>
        </p:nvGrpSpPr>
        <p:grpSpPr>
          <a:xfrm>
            <a:off x="7759601" y="6446556"/>
            <a:ext cx="469950" cy="411444"/>
            <a:chOff x="1407376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6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13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8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Date Placeholder 8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74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</a:t>
            </a:r>
            <a:r>
              <a:rPr lang="en-US" dirty="0" smtClean="0"/>
              <a:t>Map – Week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14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----------------</a:t>
            </a:r>
            <a:r>
              <a:rPr lang="en-US" sz="1800" b="1" i="1" dirty="0" smtClean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OK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6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56"/>
          <p:cNvGrpSpPr/>
          <p:nvPr/>
        </p:nvGrpSpPr>
        <p:grpSpPr>
          <a:xfrm>
            <a:off x="5153736" y="3170178"/>
            <a:ext cx="541209" cy="411444"/>
            <a:chOff x="1373452" y="3446002"/>
            <a:chExt cx="718983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3452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5,6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35781" y="1257732"/>
            <a:ext cx="1836721" cy="15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3" name="Group 136"/>
          <p:cNvGrpSpPr/>
          <p:nvPr/>
        </p:nvGrpSpPr>
        <p:grpSpPr>
          <a:xfrm>
            <a:off x="264928" y="4556854"/>
            <a:ext cx="469950" cy="411444"/>
            <a:chOff x="1407376" y="3446002"/>
            <a:chExt cx="624317" cy="546593"/>
          </a:xfrm>
        </p:grpSpPr>
        <p:sp>
          <p:nvSpPr>
            <p:cNvPr id="64" name="Oval 6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07376" y="3461059"/>
              <a:ext cx="624317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10</a:t>
              </a:r>
              <a:endParaRPr lang="en-US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73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</a:t>
            </a:r>
            <a:r>
              <a:rPr lang="en-US" dirty="0" smtClean="0"/>
              <a:t>Map – Week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15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----------------</a:t>
            </a:r>
            <a:r>
              <a:rPr lang="en-US" sz="1800" b="1" i="1" dirty="0" smtClean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OK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6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56"/>
          <p:cNvGrpSpPr/>
          <p:nvPr/>
        </p:nvGrpSpPr>
        <p:grpSpPr>
          <a:xfrm>
            <a:off x="5153736" y="3170178"/>
            <a:ext cx="541209" cy="411444"/>
            <a:chOff x="1373452" y="3446002"/>
            <a:chExt cx="718983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3452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5,6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35781" y="1257732"/>
            <a:ext cx="1836721" cy="15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136"/>
          <p:cNvGrpSpPr/>
          <p:nvPr/>
        </p:nvGrpSpPr>
        <p:grpSpPr>
          <a:xfrm>
            <a:off x="7661700" y="2983954"/>
            <a:ext cx="1482300" cy="1270831"/>
            <a:chOff x="1447800" y="3446002"/>
            <a:chExt cx="549772" cy="516398"/>
          </a:xfrm>
        </p:grpSpPr>
        <p:sp>
          <p:nvSpPr>
            <p:cNvPr id="64" name="Oval 6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519777" y="3525560"/>
              <a:ext cx="477795" cy="37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+mj-lt"/>
                </a:rPr>
                <a:t>10</a:t>
              </a:r>
              <a:endParaRPr lang="en-US" sz="5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73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challenge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cost of copying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0</a:t>
            </a:r>
          </a:p>
          <a:p>
            <a:pPr lvl="1"/>
            <a:r>
              <a:rPr lang="en-US" dirty="0" smtClean="0">
                <a:sym typeface="Wingdings"/>
              </a:rPr>
              <a:t>Inventor/author must recover development cost</a:t>
            </a:r>
          </a:p>
          <a:p>
            <a:pPr lvl="2"/>
            <a:r>
              <a:rPr lang="en-US" dirty="0" smtClean="0">
                <a:sym typeface="Wingdings"/>
              </a:rPr>
              <a:t>Price must include develop cost + copy cost</a:t>
            </a:r>
          </a:p>
          <a:p>
            <a:pPr lvl="1"/>
            <a:r>
              <a:rPr lang="en-US" dirty="0" smtClean="0">
                <a:sym typeface="Wingdings"/>
              </a:rPr>
              <a:t>Copier does not have development cost</a:t>
            </a:r>
          </a:p>
          <a:p>
            <a:pPr lvl="2"/>
            <a:r>
              <a:rPr lang="en-US" dirty="0" smtClean="0">
                <a:sym typeface="Wingdings"/>
              </a:rPr>
              <a:t>Price = copy cost + epsilon</a:t>
            </a:r>
          </a:p>
          <a:p>
            <a:pPr lvl="2"/>
            <a:r>
              <a:rPr lang="en-US" dirty="0" smtClean="0">
                <a:sym typeface="Wingdings"/>
              </a:rPr>
              <a:t>Competition of copiers will drive epsilon down near 0</a:t>
            </a:r>
          </a:p>
          <a:p>
            <a:pPr lvl="1"/>
            <a:r>
              <a:rPr lang="en-US" dirty="0" smtClean="0">
                <a:sym typeface="Wingdings"/>
              </a:rPr>
              <a:t>Inventor/author not compensated for development</a:t>
            </a:r>
          </a:p>
          <a:p>
            <a:pPr lvl="2"/>
            <a:r>
              <a:rPr lang="en-US" dirty="0" smtClean="0">
                <a:sym typeface="Wingdings"/>
              </a:rPr>
              <a:t>Remove incentive/reward for development</a:t>
            </a:r>
          </a:p>
          <a:p>
            <a:r>
              <a:rPr lang="en-US" dirty="0" smtClean="0">
                <a:sym typeface="Wingdings"/>
              </a:rPr>
              <a:t>Demand: developers need way to exclude others from copying to incentivize creation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Arrow’s Information Paradox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Customer not know how to value information until see information (see details of product)</a:t>
            </a:r>
          </a:p>
          <a:p>
            <a:pPr lvl="1"/>
            <a:r>
              <a:rPr lang="en-US" dirty="0" smtClean="0"/>
              <a:t>Enough information to decide to buy</a:t>
            </a:r>
          </a:p>
          <a:p>
            <a:pPr lvl="1"/>
            <a:r>
              <a:rPr lang="en-US" dirty="0" smtClean="0"/>
              <a:t>Enough information to decide what will pay for it</a:t>
            </a:r>
          </a:p>
          <a:p>
            <a:r>
              <a:rPr lang="en-US" dirty="0" smtClean="0"/>
              <a:t>Once show customer information, sufficient detail, they have enough information to reproduce</a:t>
            </a:r>
          </a:p>
          <a:p>
            <a:pPr lvl="1"/>
            <a:r>
              <a:rPr lang="en-US" dirty="0" smtClean="0"/>
              <a:t>Could walk away and produce their own without paying for it</a:t>
            </a:r>
          </a:p>
          <a:p>
            <a:r>
              <a:rPr lang="en-US" dirty="0" smtClean="0"/>
              <a:t>Disclosure of what effectively transfers technology</a:t>
            </a:r>
          </a:p>
          <a:p>
            <a:r>
              <a:rPr lang="en-US" dirty="0" smtClean="0"/>
              <a:t>Demand: protection for developer</a:t>
            </a:r>
          </a:p>
          <a:p>
            <a:r>
              <a:rPr lang="en-US" sz="2162" b="0" dirty="0" smtClean="0"/>
              <a:t>Arrow, Kenneth J. Economic Welfare and the Allocation of Resources for Invention, in </a:t>
            </a:r>
            <a:r>
              <a:rPr lang="en-US" sz="2162" b="0" i="1" dirty="0" smtClean="0"/>
              <a:t>The Rate and Direction of Inventive Activity</a:t>
            </a:r>
            <a:r>
              <a:rPr lang="en-US" sz="2162" b="0" dirty="0" smtClean="0"/>
              <a:t>, 609 (</a:t>
            </a:r>
            <a:r>
              <a:rPr lang="en-US" sz="2162" b="0" dirty="0" smtClean="0"/>
              <a:t>Nat’l Bureau </a:t>
            </a:r>
            <a:r>
              <a:rPr lang="en-US" sz="2162" b="0" dirty="0" smtClean="0"/>
              <a:t>of Econ. Research ed. 1962).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Individual and Societal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should benefit form their own effort</a:t>
            </a:r>
          </a:p>
          <a:p>
            <a:r>
              <a:rPr lang="en-US" dirty="0" smtClean="0"/>
              <a:t>Society advances with the accumulation of knowledge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Cost to develop and write a book?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200 days @ $500/day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Cost per book (assume $1 to print book)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Total volume 1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Total volume 10,000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Total volume 1 million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Book sells $10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Value added by writer?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Copies sold to break even at $2/copy to writer?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copying was an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Concern that new developments/ideas would be lost when inventor die</a:t>
            </a:r>
          </a:p>
          <a:p>
            <a:pPr lvl="1"/>
            <a:r>
              <a:rPr lang="en-US" dirty="0" smtClean="0"/>
              <a:t>Techniques could remain secret for decades!</a:t>
            </a:r>
          </a:p>
          <a:p>
            <a:r>
              <a:rPr lang="en-US" dirty="0" smtClean="0"/>
              <a:t>Incentive to make inventions known</a:t>
            </a:r>
          </a:p>
          <a:p>
            <a:pPr lvl="1"/>
            <a:r>
              <a:rPr lang="en-US" dirty="0" smtClean="0"/>
              <a:t>Advance the general welfare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Constitution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Article 1, Section 8</a:t>
            </a:r>
            <a:r>
              <a:rPr lang="en-US" dirty="0" smtClean="0"/>
              <a:t>, </a:t>
            </a:r>
            <a:r>
              <a:rPr lang="en-US" dirty="0" smtClean="0"/>
              <a:t>Clause 8: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To promote the Progress of Science and useful Arts, by securing </a:t>
            </a:r>
            <a:r>
              <a:rPr lang="en-US" dirty="0" smtClean="0"/>
              <a:t>for limited </a:t>
            </a:r>
            <a:r>
              <a:rPr lang="en-US" dirty="0" smtClean="0"/>
              <a:t>Times to Authors and Inventors the exclusive Right to </a:t>
            </a:r>
            <a:r>
              <a:rPr lang="en-US" dirty="0" smtClean="0"/>
              <a:t>their respective </a:t>
            </a:r>
            <a:r>
              <a:rPr lang="en-US" dirty="0" smtClean="0"/>
              <a:t>Writings and Discoveries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(To support)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846638"/>
          </a:xfrm>
        </p:spPr>
        <p:txBody>
          <a:bodyPr/>
          <a:lstStyle/>
          <a:p>
            <a:r>
              <a:rPr lang="en-US" dirty="0" smtClean="0"/>
              <a:t>Patents</a:t>
            </a:r>
          </a:p>
          <a:p>
            <a:pPr lvl="1"/>
            <a:r>
              <a:rPr lang="en-US" dirty="0" smtClean="0"/>
              <a:t>Cover inventions</a:t>
            </a:r>
          </a:p>
          <a:p>
            <a:pPr lvl="1"/>
            <a:r>
              <a:rPr lang="en-US" dirty="0" smtClean="0"/>
              <a:t>E.g., Flying Machine (US 821,393) ENIAC (US 3,120,606), </a:t>
            </a:r>
          </a:p>
          <a:p>
            <a:r>
              <a:rPr lang="en-US" dirty="0" smtClean="0"/>
              <a:t>Copyrights</a:t>
            </a:r>
          </a:p>
          <a:p>
            <a:pPr lvl="1"/>
            <a:r>
              <a:rPr lang="en-US" dirty="0" smtClean="0"/>
              <a:t>Creative expression</a:t>
            </a:r>
          </a:p>
          <a:p>
            <a:pPr lvl="1"/>
            <a:r>
              <a:rPr lang="en-US" dirty="0" smtClean="0"/>
              <a:t>E.g., novel, song, movie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for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Messy and imperfect</a:t>
            </a:r>
          </a:p>
          <a:p>
            <a:r>
              <a:rPr lang="en-US" dirty="0" smtClean="0"/>
              <a:t>Haven’t kept up with technology</a:t>
            </a:r>
          </a:p>
          <a:p>
            <a:r>
              <a:rPr lang="en-US" dirty="0" smtClean="0"/>
              <a:t>Likely need (and will need) innovation and refinement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 NIL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Inventions</a:t>
            </a:r>
          </a:p>
          <a:p>
            <a:r>
              <a:rPr lang="en-US" dirty="0" smtClean="0"/>
              <a:t>Non-obvious to one “ordinary skill in art”</a:t>
            </a:r>
          </a:p>
          <a:p>
            <a:r>
              <a:rPr lang="en-US" dirty="0" smtClean="0"/>
              <a:t>Reduced to practice</a:t>
            </a:r>
          </a:p>
          <a:p>
            <a:r>
              <a:rPr lang="en-US" dirty="0" smtClean="0"/>
              <a:t>Cannot patent</a:t>
            </a:r>
          </a:p>
          <a:p>
            <a:pPr lvl="1"/>
            <a:r>
              <a:rPr lang="en-US" dirty="0" smtClean="0"/>
              <a:t>Abstract ideas</a:t>
            </a:r>
          </a:p>
          <a:p>
            <a:pPr lvl="1"/>
            <a:r>
              <a:rPr lang="en-US" dirty="0" smtClean="0"/>
              <a:t>Laws of nature</a:t>
            </a:r>
          </a:p>
          <a:p>
            <a:r>
              <a:rPr lang="en-US" dirty="0" smtClean="0"/>
              <a:t>US: First to file</a:t>
            </a:r>
          </a:p>
          <a:p>
            <a:pPr lvl="1"/>
            <a:r>
              <a:rPr lang="en-US" dirty="0" smtClean="0"/>
              <a:t>(prior to 2013 was first to invent)</a:t>
            </a:r>
          </a:p>
          <a:p>
            <a:r>
              <a:rPr lang="en-US" dirty="0" smtClean="0"/>
              <a:t>Exclusive rights 20 years from filing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be tricky / non-satisfying?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First to file? (even invent?)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20 year term?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Identification of problem is part of invention</a:t>
            </a:r>
          </a:p>
          <a:p>
            <a:r>
              <a:rPr lang="en-US" dirty="0" smtClean="0"/>
              <a:t>Claims</a:t>
            </a:r>
          </a:p>
          <a:p>
            <a:pPr lvl="1"/>
            <a:r>
              <a:rPr lang="en-US" dirty="0" smtClean="0"/>
              <a:t>Define the invention</a:t>
            </a:r>
          </a:p>
          <a:p>
            <a:pPr lvl="1"/>
            <a:r>
              <a:rPr lang="en-US" dirty="0" smtClean="0"/>
              <a:t>Technical coverage</a:t>
            </a:r>
          </a:p>
          <a:p>
            <a:r>
              <a:rPr lang="en-US" dirty="0" smtClean="0"/>
              <a:t>Requires disclosure</a:t>
            </a:r>
          </a:p>
          <a:p>
            <a:pPr lvl="1"/>
            <a:r>
              <a:rPr lang="en-US" dirty="0" smtClean="0"/>
              <a:t>If really believe no one else will figure it out…or can copy it, maybe better to keep as a </a:t>
            </a:r>
            <a:r>
              <a:rPr lang="en-US" i="1" dirty="0" smtClean="0"/>
              <a:t>trade secret</a:t>
            </a:r>
          </a:p>
          <a:p>
            <a:r>
              <a:rPr lang="en-US" dirty="0" smtClean="0"/>
              <a:t>License to litigate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ecover damages is through litigation</a:t>
            </a:r>
          </a:p>
          <a:p>
            <a:pPr lvl="1"/>
            <a:r>
              <a:rPr lang="en-US" dirty="0" smtClean="0"/>
              <a:t>Establish violation</a:t>
            </a:r>
          </a:p>
          <a:p>
            <a:pPr lvl="1"/>
            <a:r>
              <a:rPr lang="en-US" dirty="0" smtClean="0"/>
              <a:t>Validity of many patents overturned in litigation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32" y="1352137"/>
            <a:ext cx="8686800" cy="514149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 have one year from first-public disclosure to file</a:t>
            </a:r>
          </a:p>
          <a:p>
            <a:pPr lvl="1"/>
            <a:r>
              <a:rPr lang="en-US" dirty="0" smtClean="0"/>
              <a:t>Many places – public disclosure prevent patent</a:t>
            </a:r>
          </a:p>
          <a:p>
            <a:pPr lvl="1"/>
            <a:r>
              <a:rPr lang="en-US" dirty="0" smtClean="0"/>
              <a:t>https://www.uspto.gov/web/offices/pac/mpep/s2153.html</a:t>
            </a:r>
          </a:p>
          <a:p>
            <a:r>
              <a:rPr lang="en-US" dirty="0" smtClean="0"/>
              <a:t>May file provisional patent to get filing date</a:t>
            </a:r>
          </a:p>
          <a:p>
            <a:r>
              <a:rPr lang="en-US" dirty="0" smtClean="0"/>
              <a:t>File patent with claims</a:t>
            </a:r>
          </a:p>
          <a:p>
            <a:r>
              <a:rPr lang="en-US" dirty="0" smtClean="0"/>
              <a:t>Reviewed by examiner</a:t>
            </a:r>
          </a:p>
          <a:p>
            <a:r>
              <a:rPr lang="en-US" dirty="0" smtClean="0"/>
              <a:t>Examiner reports on what may be allowable</a:t>
            </a:r>
          </a:p>
          <a:p>
            <a:pPr lvl="1"/>
            <a:r>
              <a:rPr lang="en-US" dirty="0" smtClean="0"/>
              <a:t>As-is</a:t>
            </a:r>
          </a:p>
          <a:p>
            <a:pPr lvl="1"/>
            <a:r>
              <a:rPr lang="en-US" dirty="0" smtClean="0"/>
              <a:t>With tighter qualifications</a:t>
            </a:r>
          </a:p>
          <a:p>
            <a:pPr lvl="1"/>
            <a:r>
              <a:rPr lang="en-US" dirty="0" smtClean="0"/>
              <a:t>Not-at-all</a:t>
            </a:r>
          </a:p>
          <a:p>
            <a:pPr lvl="1"/>
            <a:r>
              <a:rPr lang="en-US" dirty="0" smtClean="0"/>
              <a:t>On a per-claim basis</a:t>
            </a:r>
          </a:p>
          <a:p>
            <a:r>
              <a:rPr lang="en-US" dirty="0" smtClean="0"/>
              <a:t>Typically requires several iterations</a:t>
            </a:r>
          </a:p>
          <a:p>
            <a:r>
              <a:rPr lang="en-US" dirty="0" smtClean="0"/>
              <a:t>Often </a:t>
            </a:r>
            <a:r>
              <a:rPr lang="en-US" dirty="0" err="1" smtClean="0"/>
              <a:t>year(s</a:t>
            </a:r>
            <a:r>
              <a:rPr lang="en-US" dirty="0" smtClean="0"/>
              <a:t>) before patent issues</a:t>
            </a:r>
          </a:p>
          <a:p>
            <a:r>
              <a:rPr lang="en-US" dirty="0" smtClean="0"/>
              <a:t>Filing costs thousands of dollars</a:t>
            </a:r>
          </a:p>
          <a:p>
            <a:pPr lvl="1"/>
            <a:r>
              <a:rPr lang="en-US" dirty="0" smtClean="0"/>
              <a:t>With lawyer/legal fees tens to hundreds of thousands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 cost – expense to produce</a:t>
            </a:r>
          </a:p>
          <a:p>
            <a:r>
              <a:rPr lang="en-US" dirty="0" smtClean="0"/>
              <a:t>Price – what consume will pay for it</a:t>
            </a:r>
          </a:p>
          <a:p>
            <a:pPr lvl="1"/>
            <a:r>
              <a:rPr lang="en-US" dirty="0" smtClean="0"/>
              <a:t>Value to consumer</a:t>
            </a:r>
          </a:p>
          <a:p>
            <a:endParaRPr lang="en-US" dirty="0" smtClean="0"/>
          </a:p>
          <a:p>
            <a:r>
              <a:rPr lang="en-US" dirty="0" smtClean="0"/>
              <a:t>Profit = Price – cost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7" y="433293"/>
            <a:ext cx="9085933" cy="1197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80" y="565923"/>
            <a:ext cx="6062619" cy="5957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Patentable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law’s of nature</a:t>
            </a:r>
          </a:p>
          <a:p>
            <a:r>
              <a:rPr lang="en-US" dirty="0" smtClean="0"/>
              <a:t>Not abstract ideas</a:t>
            </a:r>
          </a:p>
          <a:p>
            <a:r>
              <a:rPr lang="en-US" dirty="0" smtClean="0"/>
              <a:t>Cannot patent pi</a:t>
            </a:r>
          </a:p>
          <a:p>
            <a:r>
              <a:rPr lang="en-US" dirty="0" smtClean="0"/>
              <a:t>Software?</a:t>
            </a:r>
          </a:p>
          <a:p>
            <a:pPr lvl="1"/>
            <a:r>
              <a:rPr lang="en-US" dirty="0" smtClean="0"/>
              <a:t>Originally not</a:t>
            </a:r>
          </a:p>
          <a:p>
            <a:pPr lvl="1"/>
            <a:r>
              <a:rPr lang="en-US" dirty="0" smtClean="0"/>
              <a:t>With reference to machine, can often manage</a:t>
            </a:r>
          </a:p>
          <a:p>
            <a:r>
              <a:rPr lang="en-US" dirty="0" smtClean="0"/>
              <a:t>Genetic sequences?...</a:t>
            </a:r>
          </a:p>
          <a:p>
            <a:r>
              <a:rPr lang="en-US" dirty="0" smtClean="0"/>
              <a:t>…evolving…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 particular, original expression</a:t>
            </a:r>
          </a:p>
          <a:p>
            <a:pPr lvl="1"/>
            <a:r>
              <a:rPr lang="en-US" dirty="0" smtClean="0"/>
              <a:t>Including software</a:t>
            </a:r>
          </a:p>
          <a:p>
            <a:r>
              <a:rPr lang="en-US" dirty="0" smtClean="0"/>
              <a:t>Technically don’t need to register</a:t>
            </a:r>
          </a:p>
          <a:p>
            <a:pPr lvl="1"/>
            <a:r>
              <a:rPr lang="en-US" dirty="0" smtClean="0"/>
              <a:t>But should…</a:t>
            </a:r>
          </a:p>
          <a:p>
            <a:pPr lvl="1"/>
            <a:r>
              <a:rPr lang="en-US" dirty="0" smtClean="0"/>
              <a:t>Must register before sue for infringement</a:t>
            </a:r>
          </a:p>
          <a:p>
            <a:pPr lvl="1"/>
            <a:r>
              <a:rPr lang="en-US" dirty="0" smtClean="0"/>
              <a:t>$35</a:t>
            </a:r>
          </a:p>
          <a:p>
            <a:pPr lvl="1"/>
            <a:r>
              <a:rPr lang="en-US" dirty="0" smtClean="0"/>
              <a:t>No review, just registration</a:t>
            </a:r>
          </a:p>
          <a:p>
            <a:r>
              <a:rPr lang="en-US" dirty="0" smtClean="0"/>
              <a:t>Life of author + 70 years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Traditionally: transfer copyright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 in ACM, IEEE journal </a:t>
            </a:r>
          </a:p>
          <a:p>
            <a:pPr lvl="1"/>
            <a:r>
              <a:rPr lang="en-US" dirty="0" smtClean="0"/>
              <a:t>Transfer copyright to them, they license you back rights for derived work and post on person web site.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14" y="2928471"/>
            <a:ext cx="8800286" cy="3197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Recent: license to ACM, IEEE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 retain copyright, license to publisher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23" y="2347097"/>
            <a:ext cx="8807077" cy="3693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Where have you seen licenses?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get right to use</a:t>
            </a:r>
          </a:p>
          <a:p>
            <a:pPr lvl="1"/>
            <a:r>
              <a:rPr lang="en-US" dirty="0" smtClean="0"/>
              <a:t>Something patented, copyrighted by someone else</a:t>
            </a:r>
          </a:p>
          <a:p>
            <a:r>
              <a:rPr lang="en-US" dirty="0" smtClean="0"/>
              <a:t>Between companies</a:t>
            </a:r>
          </a:p>
          <a:p>
            <a:pPr lvl="1"/>
            <a:r>
              <a:rPr lang="en-US" dirty="0" smtClean="0"/>
              <a:t>Get IP need to build a product</a:t>
            </a:r>
          </a:p>
          <a:p>
            <a:r>
              <a:rPr lang="en-US" dirty="0" smtClean="0"/>
              <a:t>To consumers</a:t>
            </a:r>
          </a:p>
          <a:p>
            <a:pPr lvl="1"/>
            <a:r>
              <a:rPr lang="en-US" dirty="0" smtClean="0"/>
              <a:t>Technically, most software is licensed, not sold</a:t>
            </a:r>
          </a:p>
          <a:p>
            <a:pPr lvl="1"/>
            <a:r>
              <a:rPr lang="en-US" dirty="0" smtClean="0"/>
              <a:t>…shrink-wrap licensing agreements…</a:t>
            </a:r>
          </a:p>
          <a:p>
            <a:r>
              <a:rPr lang="en-US" dirty="0" smtClean="0"/>
              <a:t>Define terms of use</a:t>
            </a:r>
          </a:p>
          <a:p>
            <a:pPr lvl="1"/>
            <a:r>
              <a:rPr lang="en-US" dirty="0" smtClean="0"/>
              <a:t>What you are paying for (one copy, many, resale…)</a:t>
            </a:r>
          </a:p>
          <a:p>
            <a:pPr lvl="1"/>
            <a:r>
              <a:rPr lang="en-US" dirty="0" smtClean="0"/>
              <a:t>What uses (</a:t>
            </a:r>
            <a:r>
              <a:rPr lang="en-US" dirty="0" err="1" smtClean="0"/>
              <a:t>dis)allowed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Creative / Intellectual work produces most of value</a:t>
            </a:r>
          </a:p>
          <a:p>
            <a:endParaRPr lang="en-US" dirty="0" smtClean="0"/>
          </a:p>
          <a:p>
            <a:r>
              <a:rPr lang="en-US" dirty="0" smtClean="0"/>
              <a:t>At least in volume, physical costs of reproduction is small part of product price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Licensing/Sales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Selling a product require huge infrastructure and up-front capital costs</a:t>
            </a:r>
          </a:p>
          <a:p>
            <a:pPr lvl="1"/>
            <a:r>
              <a:rPr lang="en-US" dirty="0" smtClean="0"/>
              <a:t>Manufacture (physical things)</a:t>
            </a:r>
          </a:p>
          <a:p>
            <a:pPr lvl="1"/>
            <a:r>
              <a:rPr lang="en-US" dirty="0" smtClean="0"/>
              <a:t>Marketing </a:t>
            </a:r>
          </a:p>
          <a:p>
            <a:pPr lvl="1"/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Sales</a:t>
            </a:r>
          </a:p>
          <a:p>
            <a:r>
              <a:rPr lang="en-US" dirty="0" smtClean="0"/>
              <a:t>Demand large business to support infrastructure</a:t>
            </a:r>
          </a:p>
          <a:p>
            <a:r>
              <a:rPr lang="en-US" dirty="0" smtClean="0"/>
              <a:t>Not easy for individual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(emerging)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Eliminate infrastructure needs with ubiquitous networking, IP products, service businesses</a:t>
            </a:r>
          </a:p>
          <a:p>
            <a:pPr lvl="1"/>
            <a:r>
              <a:rPr lang="en-US" dirty="0" smtClean="0"/>
              <a:t>Manufacture (physical things</a:t>
            </a:r>
            <a:r>
              <a:rPr lang="en-US" dirty="0" smtClean="0"/>
              <a:t>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not issue for IP</a:t>
            </a:r>
          </a:p>
          <a:p>
            <a:pPr lvl="2"/>
            <a:r>
              <a:rPr lang="en-US" dirty="0" smtClean="0">
                <a:sym typeface="Wingdings"/>
              </a:rPr>
              <a:t>…or licensed manufacturing</a:t>
            </a:r>
            <a:endParaRPr lang="en-US" dirty="0" smtClean="0"/>
          </a:p>
          <a:p>
            <a:pPr lvl="1"/>
            <a:r>
              <a:rPr lang="en-US" dirty="0" smtClean="0"/>
              <a:t>Marketing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still need to get the word out</a:t>
            </a:r>
          </a:p>
          <a:p>
            <a:pPr lvl="2"/>
            <a:r>
              <a:rPr lang="en-US" dirty="0" smtClean="0">
                <a:sym typeface="Wingdings"/>
              </a:rPr>
              <a:t>…can use web at low cost</a:t>
            </a:r>
            <a:endParaRPr lang="en-US" dirty="0" smtClean="0"/>
          </a:p>
          <a:p>
            <a:pPr lvl="1"/>
            <a:r>
              <a:rPr lang="en-US" dirty="0" smtClean="0"/>
              <a:t>Distribution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not an issue for IP</a:t>
            </a:r>
          </a:p>
          <a:p>
            <a:pPr lvl="2"/>
            <a:r>
              <a:rPr lang="en-US" dirty="0" smtClean="0">
                <a:sym typeface="Wingdings"/>
              </a:rPr>
              <a:t>…leverage common carriers</a:t>
            </a:r>
            <a:endParaRPr lang="en-US" dirty="0" smtClean="0"/>
          </a:p>
          <a:p>
            <a:pPr lvl="1"/>
            <a:r>
              <a:rPr lang="en-US" dirty="0" smtClean="0"/>
              <a:t>Sales</a:t>
            </a:r>
          </a:p>
          <a:p>
            <a:pPr lvl="2"/>
            <a:r>
              <a:rPr lang="en-US" dirty="0" smtClean="0"/>
              <a:t>Handle online, </a:t>
            </a:r>
            <a:r>
              <a:rPr lang="en-US" dirty="0" err="1" smtClean="0"/>
              <a:t>eBusiness</a:t>
            </a:r>
            <a:r>
              <a:rPr lang="en-US" dirty="0" smtClean="0"/>
              <a:t> support</a:t>
            </a:r>
          </a:p>
          <a:p>
            <a:r>
              <a:rPr lang="en-US" dirty="0" smtClean="0"/>
              <a:t>Becomes possible for individuals/small businesses to sell IP directly to consumers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IP Businesses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Examples?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IP Businesses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Kindle </a:t>
            </a:r>
            <a:r>
              <a:rPr lang="en-US" dirty="0" smtClean="0"/>
              <a:t>Direct Publishing</a:t>
            </a:r>
          </a:p>
          <a:p>
            <a:r>
              <a:rPr lang="en-US" dirty="0" smtClean="0"/>
              <a:t>App Store</a:t>
            </a:r>
          </a:p>
          <a:p>
            <a:r>
              <a:rPr lang="en-US" dirty="0" smtClean="0"/>
              <a:t>AWS Marketplace</a:t>
            </a:r>
          </a:p>
          <a:p>
            <a:r>
              <a:rPr lang="en-US" dirty="0" smtClean="0"/>
              <a:t>Café Press</a:t>
            </a:r>
          </a:p>
          <a:p>
            <a:r>
              <a:rPr lang="en-US" dirty="0" err="1" smtClean="0"/>
              <a:t>Shapeways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/ Creative Commons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we want to share</a:t>
            </a:r>
          </a:p>
          <a:p>
            <a:pPr lvl="1"/>
            <a:r>
              <a:rPr lang="en-US" dirty="0" smtClean="0"/>
              <a:t>Isn’t it great doesn’t cost us anything to give away digital products?</a:t>
            </a:r>
          </a:p>
          <a:p>
            <a:pPr lvl="1"/>
            <a:r>
              <a:rPr lang="en-US" dirty="0" smtClean="0"/>
              <a:t>Isn’t it great can build on work of others without necessary cost?</a:t>
            </a:r>
          </a:p>
          <a:p>
            <a:pPr lvl="1"/>
            <a:r>
              <a:rPr lang="en-US" dirty="0" smtClean="0"/>
              <a:t>Cooperation on standards create opportunities for everyone, for an industry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cost money</a:t>
            </a:r>
          </a:p>
          <a:p>
            <a:r>
              <a:rPr lang="en-US" dirty="0" smtClean="0"/>
              <a:t>Business (people making money) will spend money to patent things</a:t>
            </a:r>
          </a:p>
          <a:p>
            <a:pPr lvl="1"/>
            <a:r>
              <a:rPr lang="en-US" dirty="0" smtClean="0"/>
              <a:t>…and typically incentivized to patent everything they can</a:t>
            </a:r>
          </a:p>
          <a:p>
            <a:r>
              <a:rPr lang="en-US" dirty="0" smtClean="0"/>
              <a:t>Company (individual) could patent something and grant free license</a:t>
            </a:r>
          </a:p>
          <a:p>
            <a:r>
              <a:rPr lang="en-US" dirty="0" smtClean="0"/>
              <a:t>How does individual, non-profit, etc.</a:t>
            </a:r>
          </a:p>
          <a:p>
            <a:pPr lvl="1"/>
            <a:r>
              <a:rPr lang="en-US" dirty="0" smtClean="0"/>
              <a:t>Create something and protect right to share?</a:t>
            </a:r>
          </a:p>
          <a:p>
            <a:r>
              <a:rPr lang="en-US" dirty="0" smtClean="0"/>
              <a:t>Variety of Open-Source/Public Domain licenses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Framework and set of licenses for clearly expressing intent 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Attribution</a:t>
            </a:r>
          </a:p>
          <a:p>
            <a:pPr lvl="1"/>
            <a:r>
              <a:rPr lang="en-US" dirty="0" smtClean="0"/>
              <a:t>Share-Alike</a:t>
            </a:r>
          </a:p>
          <a:p>
            <a:pPr lvl="1"/>
            <a:r>
              <a:rPr lang="en-US" dirty="0" smtClean="0"/>
              <a:t>(Non-)commercial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No)Derivatives</a:t>
            </a:r>
            <a:endParaRPr lang="en-US" dirty="0" smtClean="0"/>
          </a:p>
          <a:p>
            <a:r>
              <a:rPr lang="en-US" dirty="0" smtClean="0"/>
              <a:t>Apps to choose, logos to show, legal backing to define precisely </a:t>
            </a:r>
          </a:p>
          <a:p>
            <a:r>
              <a:rPr lang="en-US" dirty="0" err="1" smtClean="0"/>
              <a:t>https</a:t>
            </a:r>
            <a:r>
              <a:rPr lang="en-US" dirty="0" err="1" smtClean="0"/>
              <a:t>://creativecommons.org/share-your-work/licensing-types-examples/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 descr="by-nc-s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572" y="3139472"/>
            <a:ext cx="2196244" cy="76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Non-Disclosure Agreement (NDA)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Cost to photocopy 200 page book at $0.05/page?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Cost to scan book at 10page/minute?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Cost to retype book (50 words/minute type)?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Cost to perform a 10s copy onto flash drive?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Cost of portion of flash drive used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$8 for 16GB drive, 0.5MB file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for protecting IP</a:t>
            </a:r>
          </a:p>
          <a:p>
            <a:r>
              <a:rPr lang="en-US" dirty="0" smtClean="0"/>
              <a:t>Legal agreement that you won’t disclose someone information shared with you</a:t>
            </a:r>
          </a:p>
          <a:p>
            <a:pPr lvl="1"/>
            <a:r>
              <a:rPr lang="en-US" dirty="0" smtClean="0"/>
              <a:t>Prevent loss of IP</a:t>
            </a:r>
          </a:p>
          <a:p>
            <a:r>
              <a:rPr lang="en-US" dirty="0" smtClean="0"/>
              <a:t>Typical for collaborating companies</a:t>
            </a:r>
          </a:p>
          <a:p>
            <a:r>
              <a:rPr lang="en-US" dirty="0" smtClean="0"/>
              <a:t>Typical for employers</a:t>
            </a:r>
          </a:p>
          <a:p>
            <a:r>
              <a:rPr lang="en-US" dirty="0" smtClean="0"/>
              <a:t>In part to make sure sharing with you doesn’t count as “disclosure” to preclude patents</a:t>
            </a:r>
          </a:p>
          <a:p>
            <a:r>
              <a:rPr lang="en-US" dirty="0" smtClean="0"/>
              <a:t>Define scope of disclosure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Owns IP?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7" y="433293"/>
            <a:ext cx="9085933" cy="1197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Scenarios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Hired/paid by company to invent</a:t>
            </a:r>
          </a:p>
          <a:p>
            <a:pPr lvl="1"/>
            <a:r>
              <a:rPr lang="en-US" dirty="0" smtClean="0"/>
              <a:t>Belongs to company</a:t>
            </a:r>
          </a:p>
          <a:p>
            <a:r>
              <a:rPr lang="en-US" dirty="0" smtClean="0"/>
              <a:t>Invent on side on free time</a:t>
            </a:r>
          </a:p>
          <a:p>
            <a:pPr lvl="1"/>
            <a:r>
              <a:rPr lang="en-US" dirty="0" smtClean="0"/>
              <a:t>…may depend on employment agreement</a:t>
            </a:r>
          </a:p>
          <a:p>
            <a:pPr lvl="1"/>
            <a:r>
              <a:rPr lang="en-US" dirty="0" smtClean="0"/>
              <a:t>…whether or not subject matter overlaps with company</a:t>
            </a:r>
          </a:p>
          <a:p>
            <a:r>
              <a:rPr lang="en-US" dirty="0" smtClean="0"/>
              <a:t>Consultant</a:t>
            </a:r>
          </a:p>
          <a:p>
            <a:pPr lvl="1"/>
            <a:r>
              <a:rPr lang="en-US" dirty="0" smtClean="0"/>
              <a:t>By default yours, but consulting agreement may define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6575"/>
            <a:ext cx="8686800" cy="51742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Based on grant funds and resources</a:t>
            </a:r>
          </a:p>
          <a:p>
            <a:pPr lvl="1"/>
            <a:r>
              <a:rPr lang="en-US" dirty="0" smtClean="0"/>
              <a:t>Typically goes to university and funding source</a:t>
            </a:r>
          </a:p>
          <a:p>
            <a:pPr lvl="1"/>
            <a:r>
              <a:rPr lang="en-US" dirty="0" smtClean="0"/>
              <a:t>Right of first refusal…won’t always pursue</a:t>
            </a:r>
          </a:p>
          <a:p>
            <a:r>
              <a:rPr lang="en-US" dirty="0" smtClean="0"/>
              <a:t>Undergraduate</a:t>
            </a:r>
          </a:p>
          <a:p>
            <a:pPr lvl="1"/>
            <a:r>
              <a:rPr lang="en-US" dirty="0" smtClean="0"/>
              <a:t>Invent in class, senior-design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yours</a:t>
            </a:r>
          </a:p>
          <a:p>
            <a:r>
              <a:rPr lang="en-US" dirty="0" smtClean="0">
                <a:sym typeface="Wingdings"/>
              </a:rPr>
              <a:t>Graduate students paid RA from grant</a:t>
            </a:r>
          </a:p>
          <a:p>
            <a:pPr lvl="1"/>
            <a:r>
              <a:rPr lang="en-US" dirty="0" smtClean="0">
                <a:sym typeface="Wingdings"/>
              </a:rPr>
              <a:t>Typically funded by grant and go to University</a:t>
            </a:r>
          </a:p>
          <a:p>
            <a:r>
              <a:rPr lang="en-US" dirty="0" smtClean="0">
                <a:sym typeface="Wingdings"/>
              </a:rPr>
              <a:t>Undergraduate paid research (employee)</a:t>
            </a:r>
          </a:p>
          <a:p>
            <a:pPr lvl="1"/>
            <a:r>
              <a:rPr lang="en-US" dirty="0" smtClean="0">
                <a:sym typeface="Wingdings"/>
              </a:rPr>
              <a:t>Typically funded by grant and go to University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Graduate students in class, using class resources</a:t>
            </a:r>
          </a:p>
          <a:p>
            <a:pPr lvl="1"/>
            <a:r>
              <a:rPr lang="en-US" dirty="0" smtClean="0">
                <a:sym typeface="Wingdings"/>
              </a:rPr>
              <a:t>Goes to University</a:t>
            </a:r>
          </a:p>
          <a:p>
            <a:pPr lvl="1"/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</a:t>
            </a:r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</a:t>
            </a:r>
            <a:r>
              <a:rPr lang="en-US" dirty="0" err="1" smtClean="0"/>
              <a:t>linux</a:t>
            </a:r>
            <a:r>
              <a:rPr lang="en-US" dirty="0" smtClean="0"/>
              <a:t> and processes on </a:t>
            </a:r>
            <a:r>
              <a:rPr lang="en-US" dirty="0" err="1" smtClean="0"/>
              <a:t>linux</a:t>
            </a:r>
            <a:endParaRPr lang="en-US" dirty="0" smtClean="0"/>
          </a:p>
          <a:p>
            <a:r>
              <a:rPr lang="en-US" dirty="0" smtClean="0"/>
              <a:t>Monday (4/9) in </a:t>
            </a:r>
            <a:r>
              <a:rPr lang="en-US" dirty="0" err="1" smtClean="0"/>
              <a:t>Ketterer</a:t>
            </a:r>
            <a:r>
              <a:rPr lang="en-US" dirty="0" smtClean="0"/>
              <a:t> (Moore 200)</a:t>
            </a:r>
          </a:p>
          <a:p>
            <a:pPr lvl="1"/>
            <a:r>
              <a:rPr lang="en-US" dirty="0" smtClean="0"/>
              <a:t>Not in </a:t>
            </a:r>
            <a:r>
              <a:rPr lang="en-US" dirty="0" err="1" smtClean="0"/>
              <a:t>Detkin</a:t>
            </a:r>
            <a:endParaRPr lang="en-US" dirty="0" smtClean="0"/>
          </a:p>
          <a:p>
            <a:pPr lvl="1"/>
            <a:r>
              <a:rPr lang="en-US" dirty="0" smtClean="0"/>
              <a:t>Lab09 available on syllabus now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661-1052-4C73-9CD4-DE8E79021973}" type="slidenum">
              <a:rPr lang="en-US"/>
              <a:pPr/>
              <a:t>56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5180"/>
            <a:ext cx="8229600" cy="458081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We (</a:t>
            </a:r>
            <a:r>
              <a:rPr lang="en-US" dirty="0" smtClean="0"/>
              <a:t>engineers…particularly in computing space) </a:t>
            </a:r>
            <a:r>
              <a:rPr lang="en-US" dirty="0" smtClean="0"/>
              <a:t>are knowledge workers, producin</a:t>
            </a:r>
            <a:r>
              <a:rPr lang="en-US" dirty="0" smtClean="0"/>
              <a:t>g IP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IP carries great value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That is less and less tied to physical objects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Need to equitably reward and encourage IP creation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Patents, Copyrights, Licenses 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Attempts to provide framework for IP ownership, sharing, monetization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…probably not the final answer, </a:t>
            </a:r>
            <a:r>
              <a:rPr lang="en-US" dirty="0" smtClean="0"/>
              <a:t>particularly as technology landscape continues to evolve.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 507 – IP and Business Law for Engineers</a:t>
            </a:r>
          </a:p>
          <a:p>
            <a:r>
              <a:rPr lang="en-US" dirty="0" smtClean="0"/>
              <a:t>EAS 545 – Engineering Entrepreneur</a:t>
            </a:r>
            <a:r>
              <a:rPr lang="en-US" dirty="0" smtClean="0"/>
              <a:t>ship </a:t>
            </a:r>
          </a:p>
          <a:p>
            <a:pPr lvl="1"/>
            <a:r>
              <a:rPr lang="en-US" dirty="0" smtClean="0"/>
              <a:t>Has sections on IP 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digital representation</a:t>
            </a:r>
          </a:p>
          <a:p>
            <a:pPr lvl="1"/>
            <a:r>
              <a:rPr lang="en-US" dirty="0" smtClean="0"/>
              <a:t>Cost of “physical” reproduction trends to 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value in physical construction of objects</a:t>
            </a:r>
          </a:p>
          <a:p>
            <a:pPr lvl="1"/>
            <a:r>
              <a:rPr lang="en-US" dirty="0" smtClean="0"/>
              <a:t>Bridge, house, car, screwdriver</a:t>
            </a:r>
          </a:p>
          <a:p>
            <a:r>
              <a:rPr lang="en-US" dirty="0" smtClean="0"/>
              <a:t>Expensive to reproduce / copy</a:t>
            </a:r>
          </a:p>
          <a:p>
            <a:r>
              <a:rPr lang="en-US" dirty="0" smtClean="0"/>
              <a:t>Reproductions imperfect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generation analog recording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generation photocopy of text</a:t>
            </a:r>
          </a:p>
          <a:p>
            <a:r>
              <a:rPr lang="en-US" dirty="0" smtClean="0"/>
              <a:t>Inherent barrier to making copies</a:t>
            </a:r>
          </a:p>
          <a:p>
            <a:pPr lvl="1"/>
            <a:r>
              <a:rPr lang="en-US" dirty="0" smtClean="0"/>
              <a:t>Value to buying original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represent perfectly in </a:t>
            </a:r>
            <a:r>
              <a:rPr lang="en-US" dirty="0" smtClean="0"/>
              <a:t>bits</a:t>
            </a:r>
          </a:p>
          <a:p>
            <a:pPr lvl="1"/>
            <a:r>
              <a:rPr lang="en-US" dirty="0" smtClean="0"/>
              <a:t>Including sound, words</a:t>
            </a:r>
          </a:p>
          <a:p>
            <a:r>
              <a:rPr lang="en-US" dirty="0" smtClean="0"/>
              <a:t>Can make perfect copies</a:t>
            </a:r>
          </a:p>
          <a:p>
            <a:r>
              <a:rPr lang="en-US" dirty="0" smtClean="0"/>
              <a:t>Bits are cheap…and getting cheaper</a:t>
            </a:r>
          </a:p>
          <a:p>
            <a:pPr lvl="1"/>
            <a:r>
              <a:rPr lang="en-US" dirty="0" smtClean="0"/>
              <a:t>Copying “free”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Intellectual value disconnected from physical reproduction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has this property?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2B9FF"/>
                          </a:solidFill>
                        </a:rPr>
                        <a:t>Digital Intellectual Property</a:t>
                      </a:r>
                      <a:endParaRPr lang="en-US" dirty="0">
                        <a:solidFill>
                          <a:srgbClr val="32B9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2B9FF"/>
                          </a:solidFill>
                        </a:rPr>
                        <a:t>Physical</a:t>
                      </a:r>
                      <a:r>
                        <a:rPr lang="en-US" baseline="0" dirty="0" smtClean="0">
                          <a:solidFill>
                            <a:srgbClr val="32B9FF"/>
                          </a:solidFill>
                        </a:rPr>
                        <a:t> IP Renderer</a:t>
                      </a:r>
                      <a:endParaRPr lang="en-US" dirty="0">
                        <a:solidFill>
                          <a:srgbClr val="32B9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eReader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Song (MP3)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MP3 Player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JPEG</a:t>
                      </a:r>
                      <a:r>
                        <a:rPr lang="en-US" baseline="0" dirty="0" smtClean="0"/>
                        <a:t> Photo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 Player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Video Game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Arduino</a:t>
                      </a:r>
                      <a:r>
                        <a:rPr lang="en-US" dirty="0" smtClean="0"/>
                        <a:t> or Personal Computer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Verilog</a:t>
                      </a:r>
                      <a:r>
                        <a:rPr lang="en-US" dirty="0" smtClean="0"/>
                        <a:t> digital</a:t>
                      </a:r>
                      <a:r>
                        <a:rPr lang="en-US" baseline="0" dirty="0" smtClean="0"/>
                        <a:t> circuit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Server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STL (3D CAD</a:t>
                      </a:r>
                      <a:r>
                        <a:rPr lang="en-US" baseline="0" dirty="0" smtClean="0"/>
                        <a:t> drawing)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DNA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DNA Printer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ESE150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18083</TotalTime>
  <Words>2184</Words>
  <Application>Microsoft Macintosh PowerPoint</Application>
  <PresentationFormat>On-screen Show (4:3)</PresentationFormat>
  <Paragraphs>519</Paragraphs>
  <Slides>57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ESE 578–</vt:lpstr>
      <vt:lpstr>Slide 1</vt:lpstr>
      <vt:lpstr>Preclass </vt:lpstr>
      <vt:lpstr>Economic Terms</vt:lpstr>
      <vt:lpstr>Observe</vt:lpstr>
      <vt:lpstr>Preclass Continued</vt:lpstr>
      <vt:lpstr>Observe</vt:lpstr>
      <vt:lpstr>Past</vt:lpstr>
      <vt:lpstr>Digital representation</vt:lpstr>
      <vt:lpstr>What else has this property?</vt:lpstr>
      <vt:lpstr>Intellectual Property</vt:lpstr>
      <vt:lpstr>Intellectual Property Creators</vt:lpstr>
      <vt:lpstr>Outline</vt:lpstr>
      <vt:lpstr>Course Map</vt:lpstr>
      <vt:lpstr>Course Map – Week 10</vt:lpstr>
      <vt:lpstr>Course Map – Week 10</vt:lpstr>
      <vt:lpstr>Rationale</vt:lpstr>
      <vt:lpstr>Pricing challenge</vt:lpstr>
      <vt:lpstr>Arrow’s Information Paradox</vt:lpstr>
      <vt:lpstr>Balance Individual and Societal good</vt:lpstr>
      <vt:lpstr>Before copying was an issue</vt:lpstr>
      <vt:lpstr>US Constitution</vt:lpstr>
      <vt:lpstr>Mechanisms (To support)</vt:lpstr>
      <vt:lpstr>Mechanisms for Protection</vt:lpstr>
      <vt:lpstr>Interlude: NIL</vt:lpstr>
      <vt:lpstr>Patents</vt:lpstr>
      <vt:lpstr>Patent</vt:lpstr>
      <vt:lpstr>What might be tricky / non-satisfying?</vt:lpstr>
      <vt:lpstr>Patent</vt:lpstr>
      <vt:lpstr>Patent Process</vt:lpstr>
      <vt:lpstr>Slide 30</vt:lpstr>
      <vt:lpstr>Claims</vt:lpstr>
      <vt:lpstr>What’s Patentable</vt:lpstr>
      <vt:lpstr>Copyright</vt:lpstr>
      <vt:lpstr>Copyright</vt:lpstr>
      <vt:lpstr>Traditionally: transfer copyright …</vt:lpstr>
      <vt:lpstr>Recent: license to ACM, IEEE</vt:lpstr>
      <vt:lpstr>Licensing</vt:lpstr>
      <vt:lpstr>License</vt:lpstr>
      <vt:lpstr>Licenses</vt:lpstr>
      <vt:lpstr>Direct Licensing/Sales</vt:lpstr>
      <vt:lpstr>Past</vt:lpstr>
      <vt:lpstr>Today (emerging)</vt:lpstr>
      <vt:lpstr>Direct IP Businesses today</vt:lpstr>
      <vt:lpstr>Direct IP Businesses today</vt:lpstr>
      <vt:lpstr>Open Source / Creative Commons</vt:lpstr>
      <vt:lpstr>Sharing</vt:lpstr>
      <vt:lpstr>Challenge</vt:lpstr>
      <vt:lpstr>Creative Commons</vt:lpstr>
      <vt:lpstr>Non-Disclosure Agreement (NDA)</vt:lpstr>
      <vt:lpstr>NDA</vt:lpstr>
      <vt:lpstr>Who Owns IP?</vt:lpstr>
      <vt:lpstr>Slide 52</vt:lpstr>
      <vt:lpstr>Work Scenarios</vt:lpstr>
      <vt:lpstr>University</vt:lpstr>
      <vt:lpstr>Upcoming Lab</vt:lpstr>
      <vt:lpstr>Big Ideas</vt:lpstr>
      <vt:lpstr>Learn More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Andre DeHon</cp:lastModifiedBy>
  <cp:revision>694</cp:revision>
  <cp:lastPrinted>2018-04-04T13:07:19Z</cp:lastPrinted>
  <dcterms:created xsi:type="dcterms:W3CDTF">2018-03-28T02:50:16Z</dcterms:created>
  <dcterms:modified xsi:type="dcterms:W3CDTF">2018-04-04T15:12:29Z</dcterms:modified>
</cp:coreProperties>
</file>