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307" r:id="rId2"/>
    <p:sldId id="308" r:id="rId3"/>
    <p:sldId id="309" r:id="rId4"/>
    <p:sldId id="311" r:id="rId5"/>
    <p:sldId id="313" r:id="rId6"/>
    <p:sldId id="551" r:id="rId7"/>
    <p:sldId id="511" r:id="rId8"/>
    <p:sldId id="543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531" r:id="rId18"/>
    <p:sldId id="437" r:id="rId19"/>
    <p:sldId id="532" r:id="rId20"/>
    <p:sldId id="534" r:id="rId21"/>
    <p:sldId id="438" r:id="rId22"/>
    <p:sldId id="440" r:id="rId23"/>
    <p:sldId id="512" r:id="rId24"/>
    <p:sldId id="514" r:id="rId25"/>
    <p:sldId id="524" r:id="rId26"/>
    <p:sldId id="525" r:id="rId27"/>
    <p:sldId id="526" r:id="rId28"/>
    <p:sldId id="536" r:id="rId29"/>
    <p:sldId id="527" r:id="rId30"/>
    <p:sldId id="537" r:id="rId31"/>
    <p:sldId id="529" r:id="rId32"/>
    <p:sldId id="454" r:id="rId33"/>
    <p:sldId id="461" r:id="rId34"/>
    <p:sldId id="538" r:id="rId35"/>
    <p:sldId id="463" r:id="rId36"/>
    <p:sldId id="464" r:id="rId37"/>
    <p:sldId id="545" r:id="rId38"/>
    <p:sldId id="465" r:id="rId39"/>
    <p:sldId id="539" r:id="rId40"/>
    <p:sldId id="466" r:id="rId41"/>
    <p:sldId id="546" r:id="rId42"/>
    <p:sldId id="467" r:id="rId43"/>
    <p:sldId id="540" r:id="rId44"/>
    <p:sldId id="468" r:id="rId45"/>
    <p:sldId id="469" r:id="rId46"/>
    <p:sldId id="472" r:id="rId47"/>
    <p:sldId id="547" r:id="rId48"/>
    <p:sldId id="471" r:id="rId49"/>
    <p:sldId id="473" r:id="rId50"/>
    <p:sldId id="549" r:id="rId51"/>
    <p:sldId id="474" r:id="rId52"/>
    <p:sldId id="541" r:id="rId53"/>
    <p:sldId id="470" r:id="rId54"/>
    <p:sldId id="475" r:id="rId55"/>
    <p:sldId id="476" r:id="rId56"/>
    <p:sldId id="477" r:id="rId57"/>
    <p:sldId id="548" r:id="rId58"/>
    <p:sldId id="478" r:id="rId59"/>
    <p:sldId id="479" r:id="rId60"/>
    <p:sldId id="484" r:id="rId61"/>
    <p:sldId id="480" r:id="rId62"/>
    <p:sldId id="486" r:id="rId63"/>
    <p:sldId id="485" r:id="rId64"/>
    <p:sldId id="487" r:id="rId65"/>
    <p:sldId id="488" r:id="rId66"/>
    <p:sldId id="489" r:id="rId67"/>
    <p:sldId id="530" r:id="rId68"/>
    <p:sldId id="455" r:id="rId69"/>
    <p:sldId id="287" r:id="rId70"/>
    <p:sldId id="42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333300"/>
    <a:srgbClr val="66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4034" autoAdjust="0"/>
    <p:restoredTop sz="92473" autoAdjust="0"/>
  </p:normalViewPr>
  <p:slideViewPr>
    <p:cSldViewPr snapToGrid="0">
      <p:cViewPr>
        <p:scale>
          <a:sx n="100" d="100"/>
          <a:sy n="100" d="100"/>
        </p:scale>
        <p:origin x="-72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B2AE2-7C7D-4AAC-82D6-D6AA803652E9}" type="slidenum">
              <a:rPr lang="en-US"/>
              <a:pPr/>
              <a:t>70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FBD1D-B1CB-441E-A30E-7796DE7D423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2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2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2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http://www.tldp.org/LDP/tlk/fs/filesystem.html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92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/bin – typically</a:t>
            </a:r>
            <a:r>
              <a:rPr lang="en-US" baseline="0" dirty="0" smtClean="0"/>
              <a:t> holds all the “commands/utilities” built into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, e.g. date, cat, </a:t>
            </a:r>
            <a:r>
              <a:rPr lang="en-US" baseline="0" dirty="0" err="1" smtClean="0"/>
              <a:t>grep</a:t>
            </a:r>
            <a:r>
              <a:rPr lang="en-US" baseline="0" dirty="0" smtClean="0"/>
              <a:t>, all the shells (bash, </a:t>
            </a:r>
            <a:r>
              <a:rPr lang="en-US" baseline="0" dirty="0" err="1" smtClean="0"/>
              <a:t>csh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ksh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sh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/</a:t>
            </a:r>
            <a:r>
              <a:rPr lang="en-US" baseline="0" dirty="0" err="1" smtClean="0"/>
              <a:t>usr</a:t>
            </a:r>
            <a:r>
              <a:rPr lang="en-US" baseline="0" dirty="0" smtClean="0"/>
              <a:t> – typically holds programs we install on the system, e.g. cc (the compiler), clang, </a:t>
            </a:r>
            <a:r>
              <a:rPr lang="en-US" baseline="0" dirty="0" err="1" smtClean="0"/>
              <a:t>valgrind</a:t>
            </a:r>
            <a:endParaRPr lang="en-US" baseline="0" dirty="0" smtClean="0"/>
          </a:p>
          <a:p>
            <a:r>
              <a:rPr lang="en-US" baseline="0" dirty="0" smtClean="0"/>
              <a:t>/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– usually holds all the “etcetera” stuff, mainly files admins will edit to configure the system, password files,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A26-D590-4161-AB23-0BF29C6CC1F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67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4/7/18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s://www.youtube.com/watch?v=3owqvmMf6N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gif"/><Relationship Id="rId10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427" y="5943600"/>
            <a:ext cx="3758973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©2009—2018 DeHon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Lecture #</a:t>
            </a:r>
            <a:r>
              <a:rPr lang="en-US" sz="2000" dirty="0" smtClean="0"/>
              <a:t>11 </a:t>
            </a:r>
            <a:r>
              <a:rPr lang="en-US" sz="2000" dirty="0" smtClean="0"/>
              <a:t>– Storage/</a:t>
            </a:r>
            <a:r>
              <a:rPr lang="en-US" sz="2000" dirty="0" err="1" smtClean="0"/>
              <a:t>Filesystems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Disk </a:t>
            </a:r>
            <a:r>
              <a:rPr lang="en-US" sz="2400" dirty="0"/>
              <a:t>with magnetic material on its surface</a:t>
            </a:r>
          </a:p>
          <a:p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603C-A446-42EF-8D0D-647D2905DD88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472" y="2092238"/>
            <a:ext cx="4238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4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Disk </a:t>
            </a:r>
            <a:r>
              <a:rPr lang="en-US" sz="2400" dirty="0"/>
              <a:t>with magnetic material on its surface</a:t>
            </a:r>
          </a:p>
          <a:p>
            <a:r>
              <a:rPr lang="en-US" sz="2400" dirty="0"/>
              <a:t>Divided into tracks (circles)</a:t>
            </a:r>
          </a:p>
          <a:p>
            <a:r>
              <a:rPr lang="en-US" sz="2400" dirty="0"/>
              <a:t>Modern disks </a:t>
            </a:r>
          </a:p>
          <a:p>
            <a:pPr lvl="1"/>
            <a:r>
              <a:rPr lang="en-US" sz="2000" dirty="0"/>
              <a:t>300,000 TPI</a:t>
            </a:r>
          </a:p>
          <a:p>
            <a:pPr lvl="1"/>
            <a:r>
              <a:rPr lang="en-US" sz="2000" dirty="0"/>
              <a:t>TPI = Tracks Per Inch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4844-7008-43F5-B1FC-B187CE24C2DF}" type="slidenum">
              <a:rPr lang="en-US"/>
              <a:pPr/>
              <a:t>11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439" y="2100945"/>
            <a:ext cx="44005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Disk </a:t>
            </a:r>
            <a:r>
              <a:rPr lang="en-US" sz="2400" dirty="0"/>
              <a:t>with magnetic material on its surface</a:t>
            </a:r>
          </a:p>
          <a:p>
            <a:r>
              <a:rPr lang="en-US" sz="2400" dirty="0"/>
              <a:t>Divided into bit regions </a:t>
            </a:r>
          </a:p>
          <a:p>
            <a:r>
              <a:rPr lang="en-US" sz="2400" dirty="0"/>
              <a:t>Modern disks</a:t>
            </a:r>
          </a:p>
          <a:p>
            <a:pPr lvl="1"/>
            <a:r>
              <a:rPr lang="en-US" sz="2000" dirty="0"/>
              <a:t>1.5M BPI</a:t>
            </a:r>
          </a:p>
          <a:p>
            <a:pPr lvl="1"/>
            <a:r>
              <a:rPr lang="en-US" sz="2000" dirty="0"/>
              <a:t>BPI= bits per inch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142F-E37F-4DB5-B292-F4107AC4B036}" type="slidenum">
              <a:rPr lang="en-US"/>
              <a:pPr/>
              <a:t>12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9587" y="2114008"/>
            <a:ext cx="4276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30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Each bit located at a position (R,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</a:t>
            </a:r>
            <a:r>
              <a:rPr lang="en-US" sz="2400" dirty="0"/>
              <a:t>)</a:t>
            </a:r>
          </a:p>
          <a:p>
            <a:r>
              <a:rPr lang="en-US" sz="2400" dirty="0"/>
              <a:t>R = select track</a:t>
            </a:r>
          </a:p>
          <a:p>
            <a:r>
              <a:rPr lang="en-US" sz="2400" dirty="0">
                <a:latin typeface="Symbol" pitchFamily="18" charset="2"/>
                <a:sym typeface="Symbol" pitchFamily="18" charset="2"/>
              </a:rPr>
              <a:t></a:t>
            </a:r>
            <a:r>
              <a:rPr lang="en-US" sz="2400" dirty="0"/>
              <a:t> = select bit from track</a:t>
            </a:r>
          </a:p>
          <a:p>
            <a:r>
              <a:rPr lang="en-US" sz="2400" dirty="0" smtClean="0"/>
              <a:t>disk </a:t>
            </a:r>
            <a:r>
              <a:rPr lang="en-US" sz="2400" dirty="0"/>
              <a:t>spins</a:t>
            </a:r>
          </a:p>
          <a:p>
            <a:pPr lvl="1"/>
            <a:r>
              <a:rPr lang="en-US" sz="2000" dirty="0"/>
              <a:t>Traces through </a:t>
            </a:r>
            <a:r>
              <a:rPr lang="en-US" sz="2000" dirty="0">
                <a:latin typeface="Symbol" pitchFamily="18" charset="2"/>
              </a:rPr>
              <a:t>Q</a:t>
            </a:r>
          </a:p>
          <a:p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9EE7-4CE1-4E2A-948D-DC855F0D4DCA}" type="slidenum">
              <a:rPr lang="en-US"/>
              <a:pPr/>
              <a:t>13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9587" y="2114008"/>
            <a:ext cx="4276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0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Each bit located at a position (R,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</a:t>
            </a:r>
            <a:r>
              <a:rPr lang="en-US" sz="2400" dirty="0"/>
              <a:t>)</a:t>
            </a:r>
          </a:p>
          <a:p>
            <a:r>
              <a:rPr lang="en-US" sz="2400" dirty="0"/>
              <a:t>Add arm to move head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FF7A2-0C3E-4194-9B86-B439679C4B6A}" type="slidenum">
              <a:rPr lang="en-US"/>
              <a:pPr/>
              <a:t>14</a:t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2720" y="2127071"/>
            <a:ext cx="52006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Each bit located at a position (R,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</a:t>
            </a:r>
            <a:r>
              <a:rPr lang="en-US" sz="2400"/>
              <a:t>)</a:t>
            </a:r>
            <a:endParaRPr lang="en-US" sz="2400">
              <a:latin typeface="Symbol" pitchFamily="18" charset="2"/>
            </a:endParaRPr>
          </a:p>
          <a:p>
            <a:r>
              <a:rPr lang="en-US" sz="2400" dirty="0"/>
              <a:t>Head arm moves</a:t>
            </a:r>
          </a:p>
          <a:p>
            <a:pPr lvl="1"/>
            <a:r>
              <a:rPr lang="en-US" sz="2000" dirty="0"/>
              <a:t>Varies 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924B-1741-434E-975B-2CAFF90FCD8D}" type="slidenum">
              <a:rPr lang="en-US"/>
              <a:pPr/>
              <a:t>15</a:t>
            </a:fld>
            <a:endParaRPr lang="en-US"/>
          </a:p>
        </p:txBody>
      </p:sp>
      <p:pic>
        <p:nvPicPr>
          <p:cNvPr id="7219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2057400"/>
            <a:ext cx="5581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smtClean="0">
                <a:solidFill>
                  <a:srgbClr val="33CC33"/>
                </a:solidFill>
              </a:rPr>
              <a:t>Bandwidth 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preclass</a:t>
            </a:r>
            <a:r>
              <a:rPr lang="en-US" dirty="0" smtClean="0">
                <a:solidFill>
                  <a:srgbClr val="000000"/>
                </a:solidFill>
              </a:rPr>
              <a:t> 1, 2)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Typical Disk </a:t>
            </a:r>
            <a:r>
              <a:rPr lang="en-US" sz="2400" dirty="0" smtClean="0"/>
              <a:t>speed</a:t>
            </a:r>
          </a:p>
          <a:p>
            <a:pPr lvl="1"/>
            <a:r>
              <a:rPr lang="en-US" sz="2000" dirty="0"/>
              <a:t>15,000 RPM</a:t>
            </a:r>
            <a:endParaRPr lang="en-US" sz="2000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Time for revolution in seconds?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At R=1 inch and 1.5M BPI,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How many bits </a:t>
            </a:r>
            <a:r>
              <a:rPr lang="en-US" sz="2000" dirty="0" smtClean="0">
                <a:solidFill>
                  <a:srgbClr val="FF6600"/>
                </a:solidFill>
              </a:rPr>
              <a:t>in revolution?</a:t>
            </a:r>
            <a:r>
              <a:rPr lang="en-US" sz="2000" dirty="0" smtClean="0">
                <a:solidFill>
                  <a:srgbClr val="FF6600"/>
                </a:solidFill>
              </a:rPr>
              <a:t>  </a:t>
            </a:r>
          </a:p>
          <a:p>
            <a:pPr lvl="1"/>
            <a:r>
              <a:rPr lang="en-US" sz="2000" dirty="0" smtClean="0">
                <a:solidFill>
                  <a:srgbClr val="FF6600"/>
                </a:solidFill>
              </a:rPr>
              <a:t>How </a:t>
            </a:r>
            <a:r>
              <a:rPr lang="en-US" sz="2000" dirty="0">
                <a:solidFill>
                  <a:srgbClr val="FF6600"/>
                </a:solidFill>
              </a:rPr>
              <a:t>many bits/second</a:t>
            </a:r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C2AA-7F01-4A14-A86D-390C2CBD111A}" type="slidenum">
              <a:rPr lang="en-US"/>
              <a:pPr/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75721"/>
            <a:ext cx="4648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1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>
                <a:solidFill>
                  <a:srgbClr val="33CC33"/>
                </a:solidFill>
              </a:rPr>
              <a:t>Bandwidth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Typical Disk speed?</a:t>
            </a:r>
          </a:p>
          <a:p>
            <a:pPr lvl="1"/>
            <a:r>
              <a:rPr lang="en-US" sz="2000" dirty="0"/>
              <a:t>15,000 RPM</a:t>
            </a:r>
          </a:p>
          <a:p>
            <a:pPr lvl="1"/>
            <a:r>
              <a:rPr lang="en-US" sz="2000" dirty="0"/>
              <a:t>One rotation every </a:t>
            </a:r>
          </a:p>
          <a:p>
            <a:pPr lvl="2"/>
            <a:r>
              <a:rPr lang="en-US" sz="1800" dirty="0"/>
              <a:t>60s/15,000=4ms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At R=1 inch and 1.5M BPI,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How </a:t>
            </a:r>
            <a:r>
              <a:rPr lang="en-US" sz="2400" dirty="0">
                <a:solidFill>
                  <a:schemeClr val="tx1"/>
                </a:solidFill>
              </a:rPr>
              <a:t>many bits/second?</a:t>
            </a:r>
          </a:p>
          <a:p>
            <a:pPr lvl="1"/>
            <a:r>
              <a:rPr lang="en-US" sz="2000" dirty="0"/>
              <a:t>2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1 in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dirty="0" smtClean="0"/>
              <a:t>1.5MB/in </a:t>
            </a:r>
            <a:r>
              <a:rPr lang="en-US" sz="2000" dirty="0"/>
              <a:t>/ 4ms</a:t>
            </a:r>
          </a:p>
          <a:p>
            <a:pPr lvl="1"/>
            <a:r>
              <a:rPr lang="en-US" sz="2000" dirty="0"/>
              <a:t>9Mbits/4ms = 2.25Gb/s</a:t>
            </a:r>
          </a:p>
          <a:p>
            <a:pPr lvl="2"/>
            <a:r>
              <a:rPr lang="en-US" sz="1800" dirty="0">
                <a:cs typeface="Arial" charset="0"/>
              </a:rPr>
              <a:t>≈ 280 MB/s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C2AA-7F01-4A14-A86D-390C2CBD111A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75721"/>
            <a:ext cx="4648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45867" y="5976635"/>
            <a:ext cx="564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www.youtube.com/watch?v=3owqvmMf6No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1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 bldLvl="2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smtClean="0">
                <a:solidFill>
                  <a:srgbClr val="CC0000"/>
                </a:solidFill>
              </a:rPr>
              <a:t>Access Time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Move head in R?</a:t>
            </a:r>
          </a:p>
          <a:p>
            <a:pPr lvl="1"/>
            <a:r>
              <a:rPr lang="en-US" sz="2800" dirty="0"/>
              <a:t>Also a few </a:t>
            </a:r>
            <a:r>
              <a:rPr lang="en-US" sz="2800" dirty="0" smtClean="0"/>
              <a:t>milliseconds: 6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How long to access a </a:t>
            </a:r>
            <a:r>
              <a:rPr lang="en-US" sz="2400" dirty="0" smtClean="0">
                <a:solidFill>
                  <a:srgbClr val="FF6600"/>
                </a:solidFill>
              </a:rPr>
              <a:t/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random bit?</a:t>
            </a:r>
            <a:endParaRPr lang="en-US" sz="2000" dirty="0" smtClean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CC65-B17F-4707-A1EC-BD0408AC4AEB}" type="slidenum">
              <a:rPr lang="en-US"/>
              <a:pPr/>
              <a:t>18</a:t>
            </a:fld>
            <a:endParaRPr lang="en-US"/>
          </a:p>
        </p:txBody>
      </p:sp>
      <p:pic>
        <p:nvPicPr>
          <p:cNvPr id="7229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75721"/>
            <a:ext cx="4648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5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smtClean="0">
                <a:solidFill>
                  <a:srgbClr val="CC0000"/>
                </a:solidFill>
              </a:rPr>
              <a:t>Access Time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Move head in R?</a:t>
            </a:r>
          </a:p>
          <a:p>
            <a:pPr lvl="1"/>
            <a:r>
              <a:rPr lang="en-US" sz="2800" dirty="0"/>
              <a:t>Also a few </a:t>
            </a:r>
            <a:r>
              <a:rPr lang="en-US" sz="2800" dirty="0" smtClean="0"/>
              <a:t>milliseconds: 6</a:t>
            </a:r>
          </a:p>
          <a:p>
            <a:r>
              <a:rPr lang="en-US" sz="2400" dirty="0"/>
              <a:t>Typical Data access: ~10ms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4ms rotate +6ms </a:t>
            </a:r>
            <a:r>
              <a:rPr lang="en-US" sz="2000" dirty="0" smtClean="0"/>
              <a:t>seek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Random bit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throughput (</a:t>
            </a:r>
            <a:r>
              <a:rPr lang="en-US" dirty="0" err="1" smtClean="0">
                <a:solidFill>
                  <a:srgbClr val="FF6600"/>
                </a:solidFill>
              </a:rPr>
              <a:t>b/s</a:t>
            </a:r>
            <a:r>
              <a:rPr lang="en-US" dirty="0" smtClean="0">
                <a:solidFill>
                  <a:srgbClr val="FF6600"/>
                </a:solidFill>
              </a:rPr>
              <a:t>) ?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Note:</a:t>
            </a:r>
            <a:r>
              <a:rPr lang="en-US" i="1" dirty="0" smtClean="0"/>
              <a:t> CD-ROMs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en-US" i="1" dirty="0" smtClean="0"/>
              <a:t> similar mechanism</a:t>
            </a:r>
            <a:endParaRPr lang="en-US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CC65-B17F-4707-A1EC-BD0408AC4AEB}" type="slidenum">
              <a:rPr lang="en-US"/>
              <a:pPr/>
              <a:t>19</a:t>
            </a:fld>
            <a:endParaRPr lang="en-US"/>
          </a:p>
        </p:txBody>
      </p:sp>
      <p:pic>
        <p:nvPicPr>
          <p:cNvPr id="7229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75721"/>
            <a:ext cx="4648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5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 smtClean="0"/>
              <a:t>Overview of Today’s Lecture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How/Where do we store our digital music?</a:t>
            </a:r>
          </a:p>
          <a:p>
            <a:pPr lvl="1"/>
            <a:r>
              <a:rPr lang="en-US" sz="2000" dirty="0" smtClean="0"/>
              <a:t>Persistent Storage Technology</a:t>
            </a:r>
          </a:p>
          <a:p>
            <a:pPr lvl="1"/>
            <a:r>
              <a:rPr lang="en-US" sz="2000" dirty="0" err="1" smtClean="0"/>
              <a:t>Filesystems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/>
              <a:t>Abstraction </a:t>
            </a:r>
            <a:r>
              <a:rPr lang="en-US" sz="1600" dirty="0" smtClean="0"/>
              <a:t>1 </a:t>
            </a:r>
            <a:r>
              <a:rPr lang="en-US" sz="1600" dirty="0"/>
              <a:t>: files/directories</a:t>
            </a:r>
          </a:p>
          <a:p>
            <a:pPr lvl="2"/>
            <a:r>
              <a:rPr lang="en-US" sz="1600" dirty="0" smtClean="0"/>
              <a:t>Abstraction </a:t>
            </a:r>
            <a:r>
              <a:rPr lang="en-US" sz="1600" dirty="0"/>
              <a:t>2</a:t>
            </a:r>
            <a:r>
              <a:rPr lang="en-US" sz="1600" dirty="0" smtClean="0"/>
              <a:t>: b-nodes/</a:t>
            </a:r>
            <a:r>
              <a:rPr lang="en-US" sz="1600" dirty="0" err="1" smtClean="0"/>
              <a:t>i</a:t>
            </a:r>
            <a:r>
              <a:rPr lang="en-US" sz="1600" dirty="0" smtClean="0"/>
              <a:t>-nodes</a:t>
            </a:r>
          </a:p>
          <a:p>
            <a:pPr lvl="2"/>
            <a:r>
              <a:rPr lang="en-US" sz="1600" dirty="0" smtClean="0"/>
              <a:t>Abstraction 3: </a:t>
            </a:r>
            <a:r>
              <a:rPr lang="en-US" sz="1600" dirty="0" err="1" smtClean="0"/>
              <a:t>filesystems</a:t>
            </a:r>
            <a:endParaRPr lang="en-US" sz="1600" dirty="0" smtClean="0"/>
          </a:p>
          <a:p>
            <a:r>
              <a:rPr lang="en-US" sz="2400" dirty="0" smtClean="0"/>
              <a:t>Next Lab</a:t>
            </a:r>
            <a:endParaRPr lang="en-US" sz="2400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00"/>
                </a:solidFill>
              </a:rPr>
              <a:t>Read/write Performance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Typical </a:t>
            </a:r>
            <a:r>
              <a:rPr lang="en-US" sz="2400" dirty="0"/>
              <a:t>Data access: ~10ms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4ms rotate +6ms </a:t>
            </a:r>
            <a:r>
              <a:rPr lang="en-US" sz="2000" dirty="0" smtClean="0"/>
              <a:t>seek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Throughput reading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4KB </a:t>
            </a:r>
            <a:r>
              <a:rPr lang="en-US" dirty="0" smtClean="0">
                <a:solidFill>
                  <a:srgbClr val="FF6600"/>
                </a:solidFill>
              </a:rPr>
              <a:t>sequential chunk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1MB sequential chun</a:t>
            </a:r>
            <a:r>
              <a:rPr lang="en-US" dirty="0" smtClean="0">
                <a:solidFill>
                  <a:srgbClr val="FF6600"/>
                </a:solidFill>
              </a:rPr>
              <a:t>k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CC65-B17F-4707-A1EC-BD0408AC4AEB}" type="slidenum">
              <a:rPr lang="en-US"/>
              <a:pPr/>
              <a:t>20</a:t>
            </a:fld>
            <a:endParaRPr lang="en-US"/>
          </a:p>
        </p:txBody>
      </p:sp>
      <p:pic>
        <p:nvPicPr>
          <p:cNvPr id="7229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775721"/>
            <a:ext cx="46482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5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98BE-29AD-40CC-BB51-0FE253AEC6C1}" type="slidenum">
              <a:rPr lang="en-US"/>
              <a:pPr/>
              <a:t>21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and Implications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Disk </a:t>
            </a:r>
            <a:r>
              <a:rPr lang="en-US" dirty="0">
                <a:solidFill>
                  <a:srgbClr val="33CC33"/>
                </a:solidFill>
              </a:rPr>
              <a:t>throughput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 smtClean="0"/>
              <a:t>10ms </a:t>
            </a:r>
            <a:r>
              <a:rPr lang="en-US" dirty="0"/>
              <a:t>latency</a:t>
            </a:r>
          </a:p>
          <a:p>
            <a:pPr lvl="1"/>
            <a:r>
              <a:rPr lang="en-US" dirty="0"/>
              <a:t>280MB/s throughput (~1B/4ns)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Observations?</a:t>
            </a:r>
          </a:p>
          <a:p>
            <a:pPr lvl="1"/>
            <a:r>
              <a:rPr lang="en-US" dirty="0" smtClean="0">
                <a:solidFill>
                  <a:srgbClr val="33CC33"/>
                </a:solidFill>
              </a:rPr>
              <a:t>Throughput</a:t>
            </a:r>
            <a:r>
              <a:rPr lang="en-US" dirty="0" smtClean="0"/>
              <a:t> faster than </a:t>
            </a:r>
            <a:r>
              <a:rPr lang="en-US" dirty="0" smtClean="0">
                <a:solidFill>
                  <a:srgbClr val="CC0000"/>
                </a:solidFill>
              </a:rPr>
              <a:t>access time</a:t>
            </a:r>
          </a:p>
          <a:p>
            <a:pPr lvl="1"/>
            <a:r>
              <a:rPr lang="en-US" dirty="0" smtClean="0"/>
              <a:t>10ms </a:t>
            </a:r>
            <a:r>
              <a:rPr lang="en-US" dirty="0"/>
              <a:t>seek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Random </a:t>
            </a:r>
            <a:r>
              <a:rPr lang="en-US" dirty="0" smtClean="0"/>
              <a:t>bit </a:t>
            </a:r>
            <a:r>
              <a:rPr lang="en-US" dirty="0"/>
              <a:t>access </a:t>
            </a:r>
            <a:r>
              <a:rPr lang="en-US" dirty="0" smtClean="0"/>
              <a:t>100b/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Sequential access 280MB/s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Conclude: </a:t>
            </a:r>
          </a:p>
          <a:p>
            <a:pPr lvl="1"/>
            <a:r>
              <a:rPr lang="en-US" b="1" dirty="0" smtClean="0"/>
              <a:t>Want </a:t>
            </a:r>
            <a:r>
              <a:rPr lang="en-US" b="1" dirty="0"/>
              <a:t>to exploit sequential access!</a:t>
            </a:r>
          </a:p>
          <a:p>
            <a:pPr lvl="2"/>
            <a:r>
              <a:rPr lang="en-US" b="1" dirty="0"/>
              <a:t>Read blocks of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5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FF3-DE92-49FB-9271-64B1D9D9F413}" type="slidenum">
              <a:rPr lang="en-US"/>
              <a:pPr/>
              <a:t>22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Seagate 2.5” Disk Drive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6008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9041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smtClean="0"/>
              <a:t>www.seagate.com/docs/pdf/datasheet/disk/ds_momentus_5400_psd.pdf</a:t>
            </a:r>
            <a:endParaRPr lang="en-US" sz="2000" dirty="0"/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7518400" y="40386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5400 RPM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1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Flash-drives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tx1"/>
                </a:solidFill>
              </a:rPr>
              <a:t>Hard-drives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360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little like memory circuits we have learned about…</a:t>
            </a:r>
          </a:p>
          <a:p>
            <a:pPr lvl="1"/>
            <a:r>
              <a:rPr lang="en-US" dirty="0" smtClean="0"/>
              <a:t>Except it is non-volatile or simply…persistent storage</a:t>
            </a:r>
          </a:p>
          <a:p>
            <a:pPr lvl="1"/>
            <a:r>
              <a:rPr lang="en-US" dirty="0" smtClean="0"/>
              <a:t>Data won’t go away when power is turned off</a:t>
            </a:r>
          </a:p>
          <a:p>
            <a:pPr lvl="1"/>
            <a:r>
              <a:rPr lang="en-US" dirty="0" smtClean="0"/>
              <a:t>Based on the “floating gate” </a:t>
            </a:r>
            <a:r>
              <a:rPr lang="en-US" dirty="0" smtClean="0"/>
              <a:t>transistor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Today’s Examples</a:t>
            </a:r>
          </a:p>
          <a:p>
            <a:pPr lvl="1"/>
            <a:r>
              <a:rPr lang="en-US" dirty="0" smtClean="0"/>
              <a:t>Persistent storage in your MP3 player, cell phone</a:t>
            </a:r>
          </a:p>
          <a:p>
            <a:pPr lvl="2"/>
            <a:r>
              <a:rPr lang="en-US" dirty="0" smtClean="0"/>
              <a:t>FYI: first iPod had a hard disk…</a:t>
            </a:r>
          </a:p>
          <a:p>
            <a:pPr lvl="1"/>
            <a:r>
              <a:rPr lang="en-US" dirty="0" smtClean="0"/>
              <a:t>USB Flash drive</a:t>
            </a:r>
          </a:p>
          <a:p>
            <a:pPr lvl="1"/>
            <a:r>
              <a:rPr lang="en-US" dirty="0" smtClean="0"/>
              <a:t>Solid-State Disk (SSD)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877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556E-F5AA-4094-8838-7F9CF4B0DA92}" type="slidenum">
              <a:rPr lang="en-US"/>
              <a:pPr/>
              <a:t>25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2684350"/>
            <a:ext cx="77724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ways to configure FG transistors in Flash Memory</a:t>
            </a:r>
          </a:p>
          <a:p>
            <a:pPr lvl="1"/>
            <a:r>
              <a:rPr lang="en-US" sz="1600" dirty="0" smtClean="0"/>
              <a:t>NOR/NAND</a:t>
            </a:r>
          </a:p>
          <a:p>
            <a:r>
              <a:rPr lang="en-US" sz="2000" dirty="0" smtClean="0"/>
              <a:t>NOR </a:t>
            </a:r>
            <a:r>
              <a:rPr lang="en-US" sz="2000" dirty="0"/>
              <a:t>-- Read like other </a:t>
            </a:r>
            <a:r>
              <a:rPr lang="en-US" sz="2000" dirty="0" smtClean="0"/>
              <a:t>memories</a:t>
            </a:r>
          </a:p>
          <a:p>
            <a:pPr lvl="1"/>
            <a:r>
              <a:rPr lang="en-US" sz="1800" dirty="0" smtClean="0"/>
              <a:t>Fast, but not very dense…used when speed is a must</a:t>
            </a:r>
            <a:endParaRPr lang="en-US" sz="1800" dirty="0"/>
          </a:p>
          <a:p>
            <a:r>
              <a:rPr lang="en-US" sz="2000" dirty="0"/>
              <a:t>NAND – Sequential read within “page”</a:t>
            </a:r>
          </a:p>
          <a:p>
            <a:pPr lvl="1"/>
            <a:r>
              <a:rPr lang="en-US" sz="1800" dirty="0"/>
              <a:t>Denser than </a:t>
            </a:r>
            <a:r>
              <a:rPr lang="en-US" sz="1800" dirty="0" smtClean="0"/>
              <a:t>NOR, but slower, use when area is a must</a:t>
            </a:r>
            <a:endParaRPr lang="en-US" sz="1800" dirty="0"/>
          </a:p>
          <a:p>
            <a:r>
              <a:rPr lang="en-US" sz="2000" dirty="0"/>
              <a:t>Can only “erase” in blocks</a:t>
            </a:r>
          </a:p>
          <a:p>
            <a:pPr lvl="1"/>
            <a:r>
              <a:rPr lang="en-US" sz="1800" dirty="0"/>
              <a:t>4KB, 64KB</a:t>
            </a:r>
            <a:r>
              <a:rPr lang="en-US" sz="1800" dirty="0">
                <a:sym typeface="Wingdings" pitchFamily="2" charset="2"/>
              </a:rPr>
              <a:t>256KB</a:t>
            </a:r>
          </a:p>
          <a:p>
            <a:r>
              <a:rPr lang="en-US" sz="2000" dirty="0">
                <a:sym typeface="Wingdings" pitchFamily="2" charset="2"/>
              </a:rPr>
              <a:t>Once erased can write byte (page) at a time</a:t>
            </a:r>
          </a:p>
          <a:p>
            <a:pPr lvl="1"/>
            <a:r>
              <a:rPr lang="en-US" sz="1800" dirty="0">
                <a:sym typeface="Wingdings" pitchFamily="2" charset="2"/>
              </a:rPr>
              <a:t>Write time variable</a:t>
            </a:r>
          </a:p>
          <a:p>
            <a:pPr lvl="1"/>
            <a:r>
              <a:rPr lang="en-US" sz="1800" dirty="0">
                <a:sym typeface="Wingdings" pitchFamily="2" charset="2"/>
              </a:rPr>
              <a:t>Typically need feedback to sense when written</a:t>
            </a:r>
          </a:p>
        </p:txBody>
      </p:sp>
      <p:grpSp>
        <p:nvGrpSpPr>
          <p:cNvPr id="727164" name="Group 124"/>
          <p:cNvGrpSpPr>
            <a:grpSpLocks/>
          </p:cNvGrpSpPr>
          <p:nvPr/>
        </p:nvGrpSpPr>
        <p:grpSpPr bwMode="auto">
          <a:xfrm>
            <a:off x="7010641" y="390394"/>
            <a:ext cx="1905000" cy="3875087"/>
            <a:chOff x="4416" y="7"/>
            <a:chExt cx="1200" cy="2441"/>
          </a:xfrm>
        </p:grpSpPr>
        <p:grpSp>
          <p:nvGrpSpPr>
            <p:cNvPr id="727051" name="Group 11"/>
            <p:cNvGrpSpPr>
              <a:grpSpLocks/>
            </p:cNvGrpSpPr>
            <p:nvPr/>
          </p:nvGrpSpPr>
          <p:grpSpPr bwMode="auto">
            <a:xfrm>
              <a:off x="5232" y="528"/>
              <a:ext cx="192" cy="384"/>
              <a:chOff x="4320" y="432"/>
              <a:chExt cx="192" cy="384"/>
            </a:xfrm>
          </p:grpSpPr>
          <p:sp>
            <p:nvSpPr>
              <p:cNvPr id="727044" name="Line 4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5" name="Line 5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6" name="Line 6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7" name="Line 7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8" name="Line 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49" name="Line 9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0" name="Line 10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85" name="Group 45"/>
            <p:cNvGrpSpPr>
              <a:grpSpLocks/>
            </p:cNvGrpSpPr>
            <p:nvPr/>
          </p:nvGrpSpPr>
          <p:grpSpPr bwMode="auto">
            <a:xfrm>
              <a:off x="5280" y="192"/>
              <a:ext cx="144" cy="384"/>
              <a:chOff x="4800" y="240"/>
              <a:chExt cx="144" cy="384"/>
            </a:xfrm>
          </p:grpSpPr>
          <p:sp>
            <p:nvSpPr>
              <p:cNvPr id="727054" name="Line 14"/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5" name="Line 15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6" name="Line 16"/>
              <p:cNvSpPr>
                <a:spLocks noChangeShapeType="1"/>
              </p:cNvSpPr>
              <p:nvPr/>
            </p:nvSpPr>
            <p:spPr bwMode="auto">
              <a:xfrm>
                <a:off x="4848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7" name="Line 17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8" name="Line 18"/>
              <p:cNvSpPr>
                <a:spLocks noChangeShapeType="1"/>
              </p:cNvSpPr>
              <p:nvPr/>
            </p:nvSpPr>
            <p:spPr bwMode="auto">
              <a:xfrm flipV="1">
                <a:off x="4944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59" name="Line 19"/>
              <p:cNvSpPr>
                <a:spLocks noChangeShapeType="1"/>
              </p:cNvSpPr>
              <p:nvPr/>
            </p:nvSpPr>
            <p:spPr bwMode="auto">
              <a:xfrm flipV="1">
                <a:off x="4944" y="5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60" name="Group 20"/>
            <p:cNvGrpSpPr>
              <a:grpSpLocks/>
            </p:cNvGrpSpPr>
            <p:nvPr/>
          </p:nvGrpSpPr>
          <p:grpSpPr bwMode="auto">
            <a:xfrm>
              <a:off x="5232" y="864"/>
              <a:ext cx="192" cy="384"/>
              <a:chOff x="4320" y="432"/>
              <a:chExt cx="192" cy="384"/>
            </a:xfrm>
          </p:grpSpPr>
          <p:sp>
            <p:nvSpPr>
              <p:cNvPr id="727061" name="Line 21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2" name="Line 22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3" name="Line 23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4" name="Line 24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5" name="Line 25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6" name="Line 26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67" name="Line 27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68" name="Group 28"/>
            <p:cNvGrpSpPr>
              <a:grpSpLocks/>
            </p:cNvGrpSpPr>
            <p:nvPr/>
          </p:nvGrpSpPr>
          <p:grpSpPr bwMode="auto">
            <a:xfrm>
              <a:off x="5232" y="1200"/>
              <a:ext cx="192" cy="384"/>
              <a:chOff x="4320" y="432"/>
              <a:chExt cx="192" cy="384"/>
            </a:xfrm>
          </p:grpSpPr>
          <p:sp>
            <p:nvSpPr>
              <p:cNvPr id="727069" name="Line 29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0" name="Line 30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1" name="Line 31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2" name="Line 32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3" name="Line 33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4" name="Line 34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5" name="Line 35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76" name="Group 36"/>
            <p:cNvGrpSpPr>
              <a:grpSpLocks/>
            </p:cNvGrpSpPr>
            <p:nvPr/>
          </p:nvGrpSpPr>
          <p:grpSpPr bwMode="auto">
            <a:xfrm>
              <a:off x="5232" y="1584"/>
              <a:ext cx="192" cy="384"/>
              <a:chOff x="4320" y="432"/>
              <a:chExt cx="192" cy="384"/>
            </a:xfrm>
          </p:grpSpPr>
          <p:sp>
            <p:nvSpPr>
              <p:cNvPr id="727077" name="Line 37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8" name="Line 38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79" name="Line 39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0" name="Line 40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1" name="Line 41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2" name="Line 42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3" name="Line 43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086" name="Group 46"/>
            <p:cNvGrpSpPr>
              <a:grpSpLocks/>
            </p:cNvGrpSpPr>
            <p:nvPr/>
          </p:nvGrpSpPr>
          <p:grpSpPr bwMode="auto">
            <a:xfrm>
              <a:off x="5280" y="1968"/>
              <a:ext cx="144" cy="384"/>
              <a:chOff x="4800" y="240"/>
              <a:chExt cx="144" cy="384"/>
            </a:xfrm>
          </p:grpSpPr>
          <p:sp>
            <p:nvSpPr>
              <p:cNvPr id="727087" name="Line 47"/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8" name="Line 48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89" name="Line 49"/>
              <p:cNvSpPr>
                <a:spLocks noChangeShapeType="1"/>
              </p:cNvSpPr>
              <p:nvPr/>
            </p:nvSpPr>
            <p:spPr bwMode="auto">
              <a:xfrm>
                <a:off x="4848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0" name="Line 50"/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1" name="Line 51"/>
              <p:cNvSpPr>
                <a:spLocks noChangeShapeType="1"/>
              </p:cNvSpPr>
              <p:nvPr/>
            </p:nvSpPr>
            <p:spPr bwMode="auto">
              <a:xfrm flipV="1">
                <a:off x="4944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92" name="Line 52"/>
              <p:cNvSpPr>
                <a:spLocks noChangeShapeType="1"/>
              </p:cNvSpPr>
              <p:nvPr/>
            </p:nvSpPr>
            <p:spPr bwMode="auto">
              <a:xfrm flipV="1">
                <a:off x="4944" y="5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093" name="Line 53"/>
            <p:cNvSpPr>
              <a:spLocks noChangeShapeType="1"/>
            </p:cNvSpPr>
            <p:nvPr/>
          </p:nvSpPr>
          <p:spPr bwMode="auto">
            <a:xfrm>
              <a:off x="5184" y="1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4" name="AutoShape 54"/>
            <p:cNvSpPr>
              <a:spLocks noChangeArrowheads="1"/>
            </p:cNvSpPr>
            <p:nvPr/>
          </p:nvSpPr>
          <p:spPr bwMode="auto">
            <a:xfrm flipV="1">
              <a:off x="5280" y="2352"/>
              <a:ext cx="23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5" name="Line 55"/>
            <p:cNvSpPr>
              <a:spLocks noChangeShapeType="1"/>
            </p:cNvSpPr>
            <p:nvPr/>
          </p:nvSpPr>
          <p:spPr bwMode="auto">
            <a:xfrm flipH="1">
              <a:off x="508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6" name="Line 56"/>
            <p:cNvSpPr>
              <a:spLocks noChangeShapeType="1"/>
            </p:cNvSpPr>
            <p:nvPr/>
          </p:nvSpPr>
          <p:spPr bwMode="auto">
            <a:xfrm flipH="1">
              <a:off x="5088" y="3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7" name="Line 57"/>
            <p:cNvSpPr>
              <a:spLocks noChangeShapeType="1"/>
            </p:cNvSpPr>
            <p:nvPr/>
          </p:nvSpPr>
          <p:spPr bwMode="auto">
            <a:xfrm flipH="1">
              <a:off x="5088" y="7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8" name="Line 58"/>
            <p:cNvSpPr>
              <a:spLocks noChangeShapeType="1"/>
            </p:cNvSpPr>
            <p:nvPr/>
          </p:nvSpPr>
          <p:spPr bwMode="auto">
            <a:xfrm flipH="1">
              <a:off x="5088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99" name="Line 59"/>
            <p:cNvSpPr>
              <a:spLocks noChangeShapeType="1"/>
            </p:cNvSpPr>
            <p:nvPr/>
          </p:nvSpPr>
          <p:spPr bwMode="auto">
            <a:xfrm flipH="1">
              <a:off x="508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00" name="Line 60"/>
            <p:cNvSpPr>
              <a:spLocks noChangeShapeType="1"/>
            </p:cNvSpPr>
            <p:nvPr/>
          </p:nvSpPr>
          <p:spPr bwMode="auto">
            <a:xfrm flipH="1">
              <a:off x="5088" y="17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02" name="Text Box 62"/>
            <p:cNvSpPr txBox="1">
              <a:spLocks noChangeArrowheads="1"/>
            </p:cNvSpPr>
            <p:nvPr/>
          </p:nvSpPr>
          <p:spPr bwMode="auto">
            <a:xfrm>
              <a:off x="4646" y="7"/>
              <a:ext cx="5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bitline</a:t>
              </a:r>
            </a:p>
          </p:txBody>
        </p:sp>
        <p:sp>
          <p:nvSpPr>
            <p:cNvPr id="727103" name="Text Box 63"/>
            <p:cNvSpPr txBox="1">
              <a:spLocks noChangeArrowheads="1"/>
            </p:cNvSpPr>
            <p:nvPr/>
          </p:nvSpPr>
          <p:spPr bwMode="auto">
            <a:xfrm>
              <a:off x="4464" y="240"/>
              <a:ext cx="6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bselect</a:t>
              </a:r>
            </a:p>
          </p:txBody>
        </p:sp>
        <p:sp>
          <p:nvSpPr>
            <p:cNvPr id="727104" name="Text Box 64"/>
            <p:cNvSpPr txBox="1">
              <a:spLocks noChangeArrowheads="1"/>
            </p:cNvSpPr>
            <p:nvPr/>
          </p:nvSpPr>
          <p:spPr bwMode="auto">
            <a:xfrm>
              <a:off x="4416" y="2112"/>
              <a:ext cx="8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gndselect</a:t>
              </a:r>
            </a:p>
          </p:txBody>
        </p:sp>
        <p:grpSp>
          <p:nvGrpSpPr>
            <p:cNvPr id="727156" name="Group 116"/>
            <p:cNvGrpSpPr>
              <a:grpSpLocks/>
            </p:cNvGrpSpPr>
            <p:nvPr/>
          </p:nvGrpSpPr>
          <p:grpSpPr bwMode="auto">
            <a:xfrm>
              <a:off x="4752" y="576"/>
              <a:ext cx="321" cy="1258"/>
              <a:chOff x="4752" y="576"/>
              <a:chExt cx="321" cy="1258"/>
            </a:xfrm>
          </p:grpSpPr>
          <p:sp>
            <p:nvSpPr>
              <p:cNvPr id="727105" name="Text Box 65"/>
              <p:cNvSpPr txBox="1">
                <a:spLocks noChangeArrowheads="1"/>
              </p:cNvSpPr>
              <p:nvPr/>
            </p:nvSpPr>
            <p:spPr bwMode="auto">
              <a:xfrm>
                <a:off x="4752" y="576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w0</a:t>
                </a:r>
              </a:p>
            </p:txBody>
          </p:sp>
          <p:sp>
            <p:nvSpPr>
              <p:cNvPr id="727106" name="Text Box 66"/>
              <p:cNvSpPr txBox="1">
                <a:spLocks noChangeArrowheads="1"/>
              </p:cNvSpPr>
              <p:nvPr/>
            </p:nvSpPr>
            <p:spPr bwMode="auto">
              <a:xfrm>
                <a:off x="4752" y="912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w1</a:t>
                </a:r>
              </a:p>
            </p:txBody>
          </p:sp>
          <p:sp>
            <p:nvSpPr>
              <p:cNvPr id="727107" name="Text Box 67"/>
              <p:cNvSpPr txBox="1">
                <a:spLocks noChangeArrowheads="1"/>
              </p:cNvSpPr>
              <p:nvPr/>
            </p:nvSpPr>
            <p:spPr bwMode="auto">
              <a:xfrm>
                <a:off x="4752" y="1248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w2</a:t>
                </a:r>
              </a:p>
            </p:txBody>
          </p:sp>
          <p:sp>
            <p:nvSpPr>
              <p:cNvPr id="727108" name="Text Box 68"/>
              <p:cNvSpPr txBox="1">
                <a:spLocks noChangeArrowheads="1"/>
              </p:cNvSpPr>
              <p:nvPr/>
            </p:nvSpPr>
            <p:spPr bwMode="auto">
              <a:xfrm>
                <a:off x="4752" y="1584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w3</a:t>
                </a:r>
              </a:p>
            </p:txBody>
          </p:sp>
        </p:grpSp>
      </p:grpSp>
      <p:grpSp>
        <p:nvGrpSpPr>
          <p:cNvPr id="727163" name="Group 123"/>
          <p:cNvGrpSpPr>
            <a:grpSpLocks/>
          </p:cNvGrpSpPr>
          <p:nvPr/>
        </p:nvGrpSpPr>
        <p:grpSpPr bwMode="auto">
          <a:xfrm>
            <a:off x="4211945" y="368943"/>
            <a:ext cx="2297113" cy="2438400"/>
            <a:chOff x="0" y="0"/>
            <a:chExt cx="1447" cy="1536"/>
          </a:xfrm>
        </p:grpSpPr>
        <p:grpSp>
          <p:nvGrpSpPr>
            <p:cNvPr id="727109" name="Group 69"/>
            <p:cNvGrpSpPr>
              <a:grpSpLocks/>
            </p:cNvGrpSpPr>
            <p:nvPr/>
          </p:nvGrpSpPr>
          <p:grpSpPr bwMode="auto">
            <a:xfrm rot="5400000">
              <a:off x="576" y="768"/>
              <a:ext cx="192" cy="384"/>
              <a:chOff x="4320" y="432"/>
              <a:chExt cx="192" cy="384"/>
            </a:xfrm>
          </p:grpSpPr>
          <p:sp>
            <p:nvSpPr>
              <p:cNvPr id="727110" name="Line 70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1" name="Line 71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2" name="Line 72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3" name="Line 73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4" name="Line 74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5" name="Line 75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6" name="Line 76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17" name="Group 77"/>
            <p:cNvGrpSpPr>
              <a:grpSpLocks/>
            </p:cNvGrpSpPr>
            <p:nvPr/>
          </p:nvGrpSpPr>
          <p:grpSpPr bwMode="auto">
            <a:xfrm rot="5400000">
              <a:off x="576" y="432"/>
              <a:ext cx="192" cy="384"/>
              <a:chOff x="4320" y="432"/>
              <a:chExt cx="192" cy="384"/>
            </a:xfrm>
          </p:grpSpPr>
          <p:sp>
            <p:nvSpPr>
              <p:cNvPr id="727118" name="Line 78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19" name="Line 79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0" name="Line 80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1" name="Line 81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2" name="Line 82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3" name="Line 83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4" name="Line 84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25" name="Group 85"/>
            <p:cNvGrpSpPr>
              <a:grpSpLocks/>
            </p:cNvGrpSpPr>
            <p:nvPr/>
          </p:nvGrpSpPr>
          <p:grpSpPr bwMode="auto">
            <a:xfrm rot="5400000">
              <a:off x="576" y="96"/>
              <a:ext cx="192" cy="384"/>
              <a:chOff x="4320" y="432"/>
              <a:chExt cx="192" cy="384"/>
            </a:xfrm>
          </p:grpSpPr>
          <p:sp>
            <p:nvSpPr>
              <p:cNvPr id="727126" name="Line 86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7" name="Line 87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8" name="Line 8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29" name="Line 89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0" name="Line 90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1" name="Line 91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2" name="Line 92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33" name="Group 93"/>
            <p:cNvGrpSpPr>
              <a:grpSpLocks/>
            </p:cNvGrpSpPr>
            <p:nvPr/>
          </p:nvGrpSpPr>
          <p:grpSpPr bwMode="auto">
            <a:xfrm rot="5400000">
              <a:off x="576" y="1104"/>
              <a:ext cx="192" cy="384"/>
              <a:chOff x="4320" y="432"/>
              <a:chExt cx="192" cy="384"/>
            </a:xfrm>
          </p:grpSpPr>
          <p:sp>
            <p:nvSpPr>
              <p:cNvPr id="727134" name="Line 94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5" name="Line 95"/>
              <p:cNvSpPr>
                <a:spLocks noChangeShapeType="1"/>
              </p:cNvSpPr>
              <p:nvPr/>
            </p:nvSpPr>
            <p:spPr bwMode="auto">
              <a:xfrm>
                <a:off x="4368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6" name="Line 96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7" name="Line 97"/>
              <p:cNvSpPr>
                <a:spLocks noChangeShapeType="1"/>
              </p:cNvSpPr>
              <p:nvPr/>
            </p:nvSpPr>
            <p:spPr bwMode="auto">
              <a:xfrm>
                <a:off x="4416" y="7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8" name="Line 98"/>
              <p:cNvSpPr>
                <a:spLocks noChangeShapeType="1"/>
              </p:cNvSpPr>
              <p:nvPr/>
            </p:nvSpPr>
            <p:spPr bwMode="auto">
              <a:xfrm>
                <a:off x="4416" y="5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39" name="Line 99"/>
              <p:cNvSpPr>
                <a:spLocks noChangeShapeType="1"/>
              </p:cNvSpPr>
              <p:nvPr/>
            </p:nvSpPr>
            <p:spPr bwMode="auto">
              <a:xfrm flipV="1">
                <a:off x="4512" y="4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0" name="Line 100"/>
              <p:cNvSpPr>
                <a:spLocks noChangeShapeType="1"/>
              </p:cNvSpPr>
              <p:nvPr/>
            </p:nvSpPr>
            <p:spPr bwMode="auto">
              <a:xfrm flipV="1">
                <a:off x="4512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3" name="Group 103"/>
            <p:cNvGrpSpPr>
              <a:grpSpLocks/>
            </p:cNvGrpSpPr>
            <p:nvPr/>
          </p:nvGrpSpPr>
          <p:grpSpPr bwMode="auto">
            <a:xfrm>
              <a:off x="336" y="1152"/>
              <a:ext cx="336" cy="48"/>
              <a:chOff x="336" y="1152"/>
              <a:chExt cx="336" cy="48"/>
            </a:xfrm>
          </p:grpSpPr>
          <p:sp>
            <p:nvSpPr>
              <p:cNvPr id="727141" name="Line 101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2" name="Line 102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4" name="Group 104"/>
            <p:cNvGrpSpPr>
              <a:grpSpLocks/>
            </p:cNvGrpSpPr>
            <p:nvPr/>
          </p:nvGrpSpPr>
          <p:grpSpPr bwMode="auto">
            <a:xfrm>
              <a:off x="336" y="816"/>
              <a:ext cx="336" cy="48"/>
              <a:chOff x="336" y="1152"/>
              <a:chExt cx="336" cy="48"/>
            </a:xfrm>
          </p:grpSpPr>
          <p:sp>
            <p:nvSpPr>
              <p:cNvPr id="727145" name="Line 105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6" name="Line 106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47" name="Group 107"/>
            <p:cNvGrpSpPr>
              <a:grpSpLocks/>
            </p:cNvGrpSpPr>
            <p:nvPr/>
          </p:nvGrpSpPr>
          <p:grpSpPr bwMode="auto">
            <a:xfrm>
              <a:off x="336" y="480"/>
              <a:ext cx="336" cy="48"/>
              <a:chOff x="336" y="1152"/>
              <a:chExt cx="336" cy="48"/>
            </a:xfrm>
          </p:grpSpPr>
          <p:sp>
            <p:nvSpPr>
              <p:cNvPr id="727148" name="Line 108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9" name="Line 109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150" name="Group 110"/>
            <p:cNvGrpSpPr>
              <a:grpSpLocks/>
            </p:cNvGrpSpPr>
            <p:nvPr/>
          </p:nvGrpSpPr>
          <p:grpSpPr bwMode="auto">
            <a:xfrm>
              <a:off x="336" y="144"/>
              <a:ext cx="336" cy="48"/>
              <a:chOff x="336" y="1152"/>
              <a:chExt cx="336" cy="48"/>
            </a:xfrm>
          </p:grpSpPr>
          <p:sp>
            <p:nvSpPr>
              <p:cNvPr id="727151" name="Line 111"/>
              <p:cNvSpPr>
                <a:spLocks noChangeShapeType="1"/>
              </p:cNvSpPr>
              <p:nvPr/>
            </p:nvSpPr>
            <p:spPr bwMode="auto">
              <a:xfrm flipV="1">
                <a:off x="672" y="115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52" name="Line 112"/>
              <p:cNvSpPr>
                <a:spLocks noChangeShapeType="1"/>
              </p:cNvSpPr>
              <p:nvPr/>
            </p:nvSpPr>
            <p:spPr bwMode="auto">
              <a:xfrm flipH="1">
                <a:off x="336" y="11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53" name="Line 113"/>
            <p:cNvSpPr>
              <a:spLocks noChangeShapeType="1"/>
            </p:cNvSpPr>
            <p:nvPr/>
          </p:nvSpPr>
          <p:spPr bwMode="auto">
            <a:xfrm flipV="1">
              <a:off x="864" y="1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54" name="Line 114"/>
            <p:cNvSpPr>
              <a:spLocks noChangeShapeType="1"/>
            </p:cNvSpPr>
            <p:nvPr/>
          </p:nvSpPr>
          <p:spPr bwMode="auto">
            <a:xfrm>
              <a:off x="480" y="38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55" name="AutoShape 115"/>
            <p:cNvSpPr>
              <a:spLocks noChangeArrowheads="1"/>
            </p:cNvSpPr>
            <p:nvPr/>
          </p:nvSpPr>
          <p:spPr bwMode="auto">
            <a:xfrm flipV="1">
              <a:off x="336" y="1440"/>
              <a:ext cx="23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157" name="Group 117"/>
            <p:cNvGrpSpPr>
              <a:grpSpLocks/>
            </p:cNvGrpSpPr>
            <p:nvPr/>
          </p:nvGrpSpPr>
          <p:grpSpPr bwMode="auto">
            <a:xfrm>
              <a:off x="0" y="0"/>
              <a:ext cx="321" cy="1258"/>
              <a:chOff x="4752" y="576"/>
              <a:chExt cx="321" cy="1258"/>
            </a:xfrm>
          </p:grpSpPr>
          <p:sp>
            <p:nvSpPr>
              <p:cNvPr id="727158" name="Text Box 118"/>
              <p:cNvSpPr txBox="1">
                <a:spLocks noChangeArrowheads="1"/>
              </p:cNvSpPr>
              <p:nvPr/>
            </p:nvSpPr>
            <p:spPr bwMode="auto">
              <a:xfrm>
                <a:off x="4752" y="576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w0</a:t>
                </a:r>
              </a:p>
            </p:txBody>
          </p:sp>
          <p:sp>
            <p:nvSpPr>
              <p:cNvPr id="727159" name="Text Box 119"/>
              <p:cNvSpPr txBox="1">
                <a:spLocks noChangeArrowheads="1"/>
              </p:cNvSpPr>
              <p:nvPr/>
            </p:nvSpPr>
            <p:spPr bwMode="auto">
              <a:xfrm>
                <a:off x="4752" y="912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w1</a:t>
                </a:r>
              </a:p>
            </p:txBody>
          </p:sp>
          <p:sp>
            <p:nvSpPr>
              <p:cNvPr id="727160" name="Text Box 120"/>
              <p:cNvSpPr txBox="1">
                <a:spLocks noChangeArrowheads="1"/>
              </p:cNvSpPr>
              <p:nvPr/>
            </p:nvSpPr>
            <p:spPr bwMode="auto">
              <a:xfrm>
                <a:off x="4752" y="1248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w2</a:t>
                </a:r>
              </a:p>
            </p:txBody>
          </p:sp>
          <p:sp>
            <p:nvSpPr>
              <p:cNvPr id="727161" name="Text Box 121"/>
              <p:cNvSpPr txBox="1">
                <a:spLocks noChangeArrowheads="1"/>
              </p:cNvSpPr>
              <p:nvPr/>
            </p:nvSpPr>
            <p:spPr bwMode="auto">
              <a:xfrm>
                <a:off x="4752" y="1584"/>
                <a:ext cx="3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w3</a:t>
                </a:r>
              </a:p>
            </p:txBody>
          </p:sp>
        </p:grpSp>
        <p:sp>
          <p:nvSpPr>
            <p:cNvPr id="727162" name="Text Box 122"/>
            <p:cNvSpPr txBox="1">
              <a:spLocks noChangeArrowheads="1"/>
            </p:cNvSpPr>
            <p:nvPr/>
          </p:nvSpPr>
          <p:spPr bwMode="auto">
            <a:xfrm>
              <a:off x="912" y="144"/>
              <a:ext cx="5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bitline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72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8EDD-DE82-4622-AE44-A7557824296A}" type="slidenum">
              <a:rPr lang="en-US"/>
              <a:pPr/>
              <a:t>26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/>
              <a:t>Samsung 256Mx8 NAND Flash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01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581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34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9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829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http://www.datasheetcatalog.com/datasheets_pdf/K/9/E/2/K9E2G08U0M.shtml</a:t>
            </a:r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5791200" y="1447800"/>
            <a:ext cx="3124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0121" name="Oval 9"/>
          <p:cNvSpPr>
            <a:spLocks noChangeArrowheads="1"/>
          </p:cNvSpPr>
          <p:nvPr/>
        </p:nvSpPr>
        <p:spPr bwMode="auto">
          <a:xfrm>
            <a:off x="5715000" y="2514600"/>
            <a:ext cx="3124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23" name="Oval 11"/>
          <p:cNvSpPr>
            <a:spLocks noChangeArrowheads="1"/>
          </p:cNvSpPr>
          <p:nvPr/>
        </p:nvSpPr>
        <p:spPr bwMode="auto">
          <a:xfrm flipV="1">
            <a:off x="5638800" y="3276600"/>
            <a:ext cx="3124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557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0" grpId="0" animBg="1"/>
      <p:bldP spid="730121" grpId="0" animBg="1"/>
      <p:bldP spid="7301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D98E-EA4A-4DFA-9B0C-149B50430D27}" type="slidenum">
              <a:rPr lang="en-US"/>
              <a:pPr/>
              <a:t>27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Intel Solid-State Drive (SSD)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257175" y="5834063"/>
            <a:ext cx="833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SSDhttp://download.intel.com/design/flash/nand/extreme/extreme-sata-ssd-datasheet.pdf</a:t>
            </a:r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676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08488"/>
            <a:ext cx="82296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845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74" name="Text Box 10"/>
          <p:cNvSpPr txBox="1">
            <a:spLocks noChangeArrowheads="1"/>
          </p:cNvSpPr>
          <p:nvPr/>
        </p:nvSpPr>
        <p:spPr bwMode="auto">
          <a:xfrm>
            <a:off x="2209800" y="3810000"/>
            <a:ext cx="380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35,000/s x 4KB = 140MB/s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9647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imilar phenomenon</a:t>
            </a:r>
          </a:p>
          <a:p>
            <a:pPr lvl="1"/>
            <a:r>
              <a:rPr lang="en-US" sz="3200" dirty="0" smtClean="0"/>
              <a:t>T ~= A + B×N</a:t>
            </a:r>
          </a:p>
          <a:p>
            <a:pPr lvl="1"/>
            <a:r>
              <a:rPr lang="en-US" dirty="0" smtClean="0"/>
              <a:t>Large fixed expense A</a:t>
            </a:r>
          </a:p>
          <a:p>
            <a:pPr lvl="2"/>
            <a:r>
              <a:rPr lang="en-US" dirty="0" smtClean="0"/>
              <a:t>Move in R and </a:t>
            </a:r>
            <a:r>
              <a:rPr lang="en-US" dirty="0" err="1" smtClean="0"/>
              <a:t>Θ</a:t>
            </a:r>
            <a:r>
              <a:rPr lang="en-US" dirty="0" smtClean="0"/>
              <a:t> for disk ~ 10ms</a:t>
            </a:r>
          </a:p>
          <a:p>
            <a:pPr lvl="2"/>
            <a:r>
              <a:rPr lang="en-US" dirty="0" smtClean="0"/>
              <a:t>Erase block for flash ~ 3ms</a:t>
            </a:r>
          </a:p>
          <a:p>
            <a:pPr lvl="1"/>
            <a:r>
              <a:rPr lang="en-US" dirty="0" smtClean="0"/>
              <a:t>High bandwidth B for sequential data</a:t>
            </a:r>
          </a:p>
          <a:p>
            <a:pPr lvl="2"/>
            <a:r>
              <a:rPr lang="en-US" dirty="0" smtClean="0"/>
              <a:t>Both   …  ~100s of MB/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Conclude</a:t>
            </a:r>
          </a:p>
          <a:p>
            <a:pPr lvl="1"/>
            <a:r>
              <a:rPr lang="en-US" dirty="0" smtClean="0"/>
              <a:t>More efficient to operate on large chunks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4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59400" y="457200"/>
            <a:ext cx="755110" cy="516398"/>
            <a:chOff x="13970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970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50915" cy="411444"/>
            <a:chOff x="1407375" y="3446002"/>
            <a:chExt cx="599029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599029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6" y="4800600"/>
            <a:ext cx="469950" cy="411444"/>
            <a:chOff x="1407374" y="3446002"/>
            <a:chExt cx="624316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OS/File-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Organize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technology to store bits</a:t>
            </a:r>
          </a:p>
          <a:p>
            <a:pPr lvl="1"/>
            <a:r>
              <a:rPr lang="en-US" dirty="0" smtClean="0"/>
              <a:t>GB, TB of data</a:t>
            </a:r>
          </a:p>
          <a:p>
            <a:r>
              <a:rPr lang="en-US" dirty="0" smtClean="0"/>
              <a:t>How do we find our data?</a:t>
            </a:r>
          </a:p>
          <a:p>
            <a:pPr lvl="1"/>
            <a:r>
              <a:rPr lang="en-US" dirty="0" smtClean="0"/>
              <a:t>Remembering a (R,Θ) pair could be hard</a:t>
            </a:r>
          </a:p>
          <a:p>
            <a:pPr lvl="1"/>
            <a:r>
              <a:rPr lang="en-US" dirty="0" smtClean="0"/>
              <a:t>Even remembering a 40b address</a:t>
            </a:r>
          </a:p>
          <a:p>
            <a:r>
              <a:rPr lang="en-US" dirty="0" smtClean="0"/>
              <a:t>How do we distinguish used/unused storage?</a:t>
            </a:r>
          </a:p>
          <a:p>
            <a:pPr lvl="1"/>
            <a:r>
              <a:rPr lang="en-US" dirty="0" smtClean="0"/>
              <a:t>Make sure someone doesn’t overwrite our data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61366"/>
            <a:ext cx="8686800" cy="1493134"/>
          </a:xfrm>
        </p:spPr>
        <p:txBody>
          <a:bodyPr>
            <a:noAutofit/>
          </a:bodyPr>
          <a:lstStyle/>
          <a:p>
            <a:r>
              <a:rPr lang="en-US" sz="2000" dirty="0" smtClean="0"/>
              <a:t>A file is simply a collection of bits</a:t>
            </a:r>
          </a:p>
          <a:p>
            <a:pPr lvl="1"/>
            <a:r>
              <a:rPr lang="en-US" sz="1800" dirty="0" smtClean="0"/>
              <a:t>Whether it’s an ASCII file or a binary file (.</a:t>
            </a:r>
            <a:r>
              <a:rPr lang="en-US" sz="1800" dirty="0" err="1" smtClean="0"/>
              <a:t>docx</a:t>
            </a:r>
            <a:r>
              <a:rPr lang="en-US" sz="1800" dirty="0" smtClean="0"/>
              <a:t>, pdf,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program gives the bits meaning</a:t>
            </a:r>
            <a:endParaRPr lang="en-US" sz="1800" dirty="0" smtClean="0"/>
          </a:p>
          <a:p>
            <a:pPr lvl="1"/>
            <a:r>
              <a:rPr lang="en-US" sz="1800" dirty="0" smtClean="0"/>
              <a:t>Sequential access to bits efficient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useful to group together so can rea</a:t>
            </a:r>
            <a:r>
              <a:rPr lang="en-US" sz="1800" dirty="0" smtClean="0">
                <a:sym typeface="Wingdings"/>
              </a:rPr>
              <a:t>d all at once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1314" y="1807238"/>
            <a:ext cx="3733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LOVE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ESE150!</a:t>
            </a:r>
          </a:p>
        </p:txBody>
      </p:sp>
      <p:pic>
        <p:nvPicPr>
          <p:cNvPr id="5128" name="Picture 8" descr="http://www.quickanddirtytips.com/sites/default/files/styles/insert_large/public/images/4268/four-file-folders.jpg%20?itok=JR1F62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41" y="1216146"/>
            <a:ext cx="2822454" cy="28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3602" y="141983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File: my_file.txt  (14 characters)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1314" y="2627373"/>
            <a:ext cx="3733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X49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x20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x4C x4F x56 x45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x20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x45 x53 x45 x31 x35 x30 x21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5896363" y="1940609"/>
            <a:ext cx="424405" cy="92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8315" y="4003875"/>
            <a:ext cx="3733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01001001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00100000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01001100 01001111 01010110 01000101 …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5883364" y="3317111"/>
            <a:ext cx="424405" cy="925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2453833" y="3402957"/>
            <a:ext cx="1824482" cy="1062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3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0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r>
              <a:rPr lang="en-US" dirty="0" smtClean="0"/>
              <a:t>Mapping physical storage media to “bit/bytes/blocks”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Blocks </a:t>
            </a:r>
            <a:r>
              <a:rPr lang="en-US" dirty="0" smtClean="0">
                <a:sym typeface="Wingdings" panose="05000000000000000000" pitchFamily="2" charset="2"/>
              </a:rPr>
              <a:t> Physical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 file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file is an abstraction of the physical storage media</a:t>
            </a:r>
          </a:p>
          <a:p>
            <a:pPr lvl="1"/>
            <a:r>
              <a:rPr lang="en-US" sz="2000" dirty="0" smtClean="0"/>
              <a:t>Media “independent”</a:t>
            </a:r>
          </a:p>
          <a:p>
            <a:pPr lvl="1"/>
            <a:r>
              <a:rPr lang="en-US" sz="2000" dirty="0" smtClean="0"/>
              <a:t>Don’t care how technology is implemented, just read/write file!</a:t>
            </a:r>
          </a:p>
          <a:p>
            <a:r>
              <a:rPr lang="en-US" sz="2400" dirty="0" smtClean="0"/>
              <a:t>Recall a file consists of:</a:t>
            </a:r>
          </a:p>
          <a:p>
            <a:pPr lvl="1"/>
            <a:r>
              <a:rPr lang="en-US" sz="1800" dirty="0" smtClean="0"/>
              <a:t>A bunch of bits</a:t>
            </a:r>
          </a:p>
          <a:p>
            <a:pPr lvl="1"/>
            <a:r>
              <a:rPr lang="en-US" sz="1800" dirty="0" smtClean="0"/>
              <a:t>Logically related</a:t>
            </a:r>
          </a:p>
          <a:p>
            <a:pPr lvl="1"/>
            <a:r>
              <a:rPr lang="en-US" sz="1800" dirty="0" smtClean="0"/>
              <a:t>Ex: my_report.docx,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r>
              <a:rPr lang="en-US" sz="2200" dirty="0" smtClean="0"/>
              <a:t>A </a:t>
            </a:r>
            <a:r>
              <a:rPr lang="en-US" sz="2200" dirty="0" smtClean="0"/>
              <a:t>file system </a:t>
            </a:r>
            <a:r>
              <a:rPr lang="en-US" sz="2200" dirty="0" smtClean="0"/>
              <a:t>is responsible</a:t>
            </a:r>
          </a:p>
          <a:p>
            <a:pPr marL="0" indent="0">
              <a:buNone/>
            </a:pPr>
            <a:r>
              <a:rPr lang="en-US" sz="2200" dirty="0" smtClean="0"/>
              <a:t>    for providing this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abstraction of the disk</a:t>
            </a:r>
          </a:p>
          <a:p>
            <a:pPr lvl="1"/>
            <a:r>
              <a:rPr lang="en-US" sz="1800" dirty="0" smtClean="0"/>
              <a:t>On storage media, at lowest </a:t>
            </a:r>
          </a:p>
          <a:p>
            <a:pPr marL="457200" lvl="1" indent="0">
              <a:buNone/>
            </a:pPr>
            <a:r>
              <a:rPr lang="en-US" sz="2000" dirty="0" smtClean="0"/>
              <a:t>    level, file is in “blocks” of bits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8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store files on physical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we write data to a disk, we do it sequentially…</a:t>
            </a:r>
          </a:p>
          <a:p>
            <a:pPr lvl="1"/>
            <a:r>
              <a:rPr lang="en-US" sz="2000" dirty="0" smtClean="0"/>
              <a:t>Data in File 1 = blue, Data in File 2 = yellow, Data in file 3 = grey…</a:t>
            </a:r>
          </a:p>
          <a:p>
            <a:r>
              <a:rPr lang="en-US" sz="2400" dirty="0" smtClean="0"/>
              <a:t>Sequentially written files have huge advantage in terms of seek time…</a:t>
            </a:r>
          </a:p>
          <a:p>
            <a:pPr lvl="1"/>
            <a:r>
              <a:rPr lang="en-US" sz="2000" dirty="0" smtClean="0"/>
              <a:t>Head/needle only moves once,</a:t>
            </a:r>
          </a:p>
          <a:p>
            <a:pPr marL="457200" lvl="1" indent="0">
              <a:buNone/>
            </a:pPr>
            <a:r>
              <a:rPr lang="en-US" sz="2000" dirty="0" smtClean="0"/>
              <a:t>    then disk spins and </a:t>
            </a:r>
          </a:p>
          <a:p>
            <a:pPr marL="457200" lvl="1" indent="0">
              <a:buNone/>
            </a:pPr>
            <a:r>
              <a:rPr lang="en-US" sz="2000" dirty="0" smtClean="0"/>
              <a:t>    we read many bits at a </a:t>
            </a:r>
            <a:r>
              <a:rPr lang="en-US" sz="2000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store files on physical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562"/>
            <a:ext cx="86868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First Model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start address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Length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Allocate space sequentially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Keep track of</a:t>
            </a:r>
            <a:r>
              <a:rPr lang="en-US" dirty="0" smtClean="0">
                <a:solidFill>
                  <a:schemeClr val="tx1"/>
                </a:solidFill>
              </a:rPr>
              <a:t> first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free </a:t>
            </a:r>
            <a:r>
              <a:rPr lang="en-US" dirty="0" smtClean="0">
                <a:solidFill>
                  <a:schemeClr val="tx1"/>
                </a:solidFill>
              </a:rPr>
              <a:t>address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But </a:t>
            </a:r>
            <a:r>
              <a:rPr lang="en-US" sz="2000" dirty="0" smtClean="0">
                <a:solidFill>
                  <a:srgbClr val="000000"/>
                </a:solidFill>
              </a:rPr>
              <a:t>what happens when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we delete file?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Append to a file?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309" y="3054787"/>
            <a:ext cx="5005610" cy="38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we shorten file1 (blue file)…</a:t>
            </a:r>
          </a:p>
          <a:p>
            <a:pPr lvl="1"/>
            <a:r>
              <a:rPr lang="en-US" dirty="0" smtClean="0"/>
              <a:t>We now have 2 open spaces (blocks) on disk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What happens when write </a:t>
            </a:r>
            <a:r>
              <a:rPr lang="en-US" dirty="0" smtClean="0">
                <a:solidFill>
                  <a:srgbClr val="FF6600"/>
                </a:solidFill>
              </a:rPr>
              <a:t>a 4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file</a:t>
            </a:r>
            <a:r>
              <a:rPr lang="en-US" dirty="0" smtClean="0">
                <a:solidFill>
                  <a:srgbClr val="FF6600"/>
                </a:solidFill>
              </a:rPr>
              <a:t> of 4 blocks?</a:t>
            </a:r>
          </a:p>
          <a:p>
            <a:pPr lvl="2"/>
            <a:endParaRPr lang="en-US" i="1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freespace</a:t>
            </a:r>
            <a:r>
              <a:rPr lang="en-US" dirty="0" smtClean="0"/>
              <a:t> is now</a:t>
            </a:r>
          </a:p>
          <a:p>
            <a:pPr marL="457200" lvl="1" indent="0">
              <a:buNone/>
            </a:pPr>
            <a:r>
              <a:rPr lang="en-US" dirty="0" smtClean="0"/>
              <a:t>   “fragmented”</a:t>
            </a:r>
          </a:p>
          <a:p>
            <a:pPr lvl="2"/>
            <a:r>
              <a:rPr lang="en-US" dirty="0" smtClean="0"/>
              <a:t>Still usable,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just </a:t>
            </a:r>
            <a:r>
              <a:rPr lang="en-US" dirty="0" smtClean="0"/>
              <a:t>fragmented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443" y="3051830"/>
            <a:ext cx="4872434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0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store files on physical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also lengthen file1 (blue file)…</a:t>
            </a:r>
          </a:p>
          <a:p>
            <a:pPr lvl="1"/>
            <a:r>
              <a:rPr lang="en-US" dirty="0" smtClean="0"/>
              <a:t>Ex. Need 2 </a:t>
            </a:r>
            <a:r>
              <a:rPr lang="en-US" b="1" dirty="0" smtClean="0"/>
              <a:t>more</a:t>
            </a:r>
            <a:r>
              <a:rPr lang="en-US" dirty="0" smtClean="0"/>
              <a:t> open spaces (blocks) to store file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How accommodate?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3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 smtClean="0"/>
              <a:t>We could also lengthen file1 (blue file)…</a:t>
            </a:r>
            <a:endParaRPr lang="en-US" dirty="0" smtClean="0"/>
          </a:p>
          <a:p>
            <a:pPr lvl="1"/>
            <a:r>
              <a:rPr lang="en-US" dirty="0" smtClean="0"/>
              <a:t>Ex. Need 2 </a:t>
            </a:r>
            <a:r>
              <a:rPr lang="en-US" b="1" dirty="0" smtClean="0"/>
              <a:t>more</a:t>
            </a:r>
            <a:r>
              <a:rPr lang="en-US" dirty="0" smtClean="0"/>
              <a:t> open spaces (blocks) to store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Should </a:t>
            </a:r>
            <a:r>
              <a:rPr lang="en-US" dirty="0" smtClean="0"/>
              <a:t>we actually move it on the disk? </a:t>
            </a:r>
            <a:r>
              <a:rPr lang="en-US" dirty="0" smtClean="0"/>
              <a:t> 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Expensive</a:t>
            </a:r>
          </a:p>
          <a:p>
            <a:pPr lvl="2"/>
            <a:r>
              <a:rPr lang="en-US" dirty="0" smtClean="0"/>
              <a:t>Now the address change</a:t>
            </a:r>
          </a:p>
          <a:p>
            <a:pPr lvl="3"/>
            <a:r>
              <a:rPr lang="en-US" dirty="0" smtClean="0"/>
              <a:t>How programs and</a:t>
            </a:r>
            <a:br>
              <a:rPr lang="en-US" dirty="0" smtClean="0"/>
            </a:br>
            <a:r>
              <a:rPr lang="en-US" dirty="0" smtClean="0"/>
              <a:t>people find the file</a:t>
            </a:r>
            <a:br>
              <a:rPr lang="en-US" dirty="0" smtClean="0"/>
            </a:br>
            <a:r>
              <a:rPr lang="en-US" dirty="0" smtClean="0"/>
              <a:t>when it needs to </a:t>
            </a:r>
            <a:br>
              <a:rPr lang="en-US" dirty="0" smtClean="0"/>
            </a:br>
            <a:r>
              <a:rPr lang="en-US" dirty="0" smtClean="0"/>
              <a:t>move?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6254"/>
          <a:stretch/>
        </p:blipFill>
        <p:spPr bwMode="auto">
          <a:xfrm>
            <a:off x="4358309" y="3051831"/>
            <a:ext cx="5005610" cy="380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 smtClean="0"/>
              <a:t>We could also lengthen file1 (blue file)…</a:t>
            </a:r>
          </a:p>
          <a:p>
            <a:pPr lvl="1"/>
            <a:r>
              <a:rPr lang="en-US" dirty="0" smtClean="0"/>
              <a:t>What if we need 2 </a:t>
            </a:r>
            <a:r>
              <a:rPr lang="en-US" b="1" dirty="0" smtClean="0"/>
              <a:t>more</a:t>
            </a:r>
            <a:r>
              <a:rPr lang="en-US" dirty="0" smtClean="0"/>
              <a:t> open spaces (blocks) to store file</a:t>
            </a:r>
          </a:p>
          <a:p>
            <a:pPr lvl="1"/>
            <a:r>
              <a:rPr lang="en-US" dirty="0" smtClean="0"/>
              <a:t>Should we actually move it on the disk?  </a:t>
            </a:r>
            <a:r>
              <a:rPr lang="en-US" i="1" dirty="0" smtClean="0">
                <a:solidFill>
                  <a:srgbClr val="FF0000"/>
                </a:solidFill>
              </a:rPr>
              <a:t>expensive…</a:t>
            </a:r>
          </a:p>
          <a:p>
            <a:pPr lvl="2"/>
            <a:r>
              <a:rPr lang="en-US" dirty="0" smtClean="0"/>
              <a:t>Or instead…find 2 other open</a:t>
            </a:r>
          </a:p>
          <a:p>
            <a:pPr marL="914400" lvl="2" indent="0">
              <a:buNone/>
            </a:pPr>
            <a:r>
              <a:rPr lang="en-US" dirty="0" smtClean="0"/>
              <a:t>   spaces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and create a link</a:t>
            </a:r>
          </a:p>
          <a:p>
            <a:pPr lvl="1"/>
            <a:r>
              <a:rPr lang="en-US" dirty="0" smtClean="0"/>
              <a:t>The file is</a:t>
            </a:r>
            <a:r>
              <a:rPr lang="en-US" dirty="0" smtClean="0"/>
              <a:t> no longer</a:t>
            </a:r>
            <a:br>
              <a:rPr lang="en-US" dirty="0" smtClean="0"/>
            </a:br>
            <a:r>
              <a:rPr lang="en-US" dirty="0" smtClean="0"/>
              <a:t>sequential</a:t>
            </a:r>
          </a:p>
          <a:p>
            <a:pPr lvl="2"/>
            <a:r>
              <a:rPr lang="en-US" dirty="0" smtClean="0"/>
              <a:t>Take longer to access</a:t>
            </a:r>
          </a:p>
          <a:p>
            <a:pPr marL="914400" lvl="2" indent="0">
              <a:buNone/>
            </a:pPr>
            <a:r>
              <a:rPr lang="en-US" dirty="0" smtClean="0"/>
              <a:t>   but</a:t>
            </a:r>
            <a:r>
              <a:rPr lang="en-US" dirty="0" smtClean="0"/>
              <a:t> </a:t>
            </a:r>
            <a:r>
              <a:rPr lang="en-US" dirty="0" smtClean="0"/>
              <a:t>functional;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still one “logical” file</a:t>
            </a:r>
          </a:p>
          <a:p>
            <a:pPr marL="914400" lvl="2" indent="0">
              <a:buNone/>
            </a:pPr>
            <a:r>
              <a:rPr lang="en-US" dirty="0" smtClean="0"/>
              <a:t>   (abstraction of media itself!)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751" y="3051831"/>
            <a:ext cx="4981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488819" y="3148314"/>
            <a:ext cx="914133" cy="1145894"/>
          </a:xfrm>
          <a:custGeom>
            <a:avLst/>
            <a:gdLst>
              <a:gd name="connsiteX0" fmla="*/ 0 w 995156"/>
              <a:gd name="connsiteY0" fmla="*/ 241455 h 1236878"/>
              <a:gd name="connsiteX1" fmla="*/ 914400 w 995156"/>
              <a:gd name="connsiteY1" fmla="*/ 67835 h 1236878"/>
              <a:gd name="connsiteX2" fmla="*/ 891251 w 995156"/>
              <a:gd name="connsiteY2" fmla="*/ 1236878 h 123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156" h="1236878">
                <a:moveTo>
                  <a:pt x="0" y="241455"/>
                </a:moveTo>
                <a:cubicBezTo>
                  <a:pt x="382929" y="71693"/>
                  <a:pt x="765858" y="-98069"/>
                  <a:pt x="914400" y="67835"/>
                </a:cubicBezTo>
                <a:cubicBezTo>
                  <a:pt x="1062942" y="233739"/>
                  <a:pt x="977096" y="735308"/>
                  <a:pt x="891251" y="1236878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57200"/>
            <a:ext cx="8686800" cy="838200"/>
          </a:xfrm>
        </p:spPr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</a:t>
            </a:r>
            <a:r>
              <a:rPr lang="en-US" smtClean="0"/>
              <a:t>Week 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34000" y="457200"/>
            <a:ext cx="755110" cy="516398"/>
            <a:chOff x="1371600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16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OS/File-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292999" y="1698486"/>
            <a:ext cx="450915" cy="411444"/>
            <a:chOff x="1407375" y="3446002"/>
            <a:chExt cx="599029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599029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090" y="2774038"/>
            <a:ext cx="4444235" cy="339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17028"/>
          </a:xfrm>
        </p:spPr>
        <p:txBody>
          <a:bodyPr>
            <a:normAutofit/>
          </a:bodyPr>
          <a:lstStyle/>
          <a:p>
            <a:r>
              <a:rPr lang="en-US" dirty="0" smtClean="0"/>
              <a:t>Fragmentation is a fact of life</a:t>
            </a:r>
          </a:p>
          <a:p>
            <a:pPr lvl="1"/>
            <a:r>
              <a:rPr lang="en-US" dirty="0" smtClean="0"/>
              <a:t>But who is keeping track of all this fragmentation?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</a:rPr>
              <a:t>Filesystem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i="1" dirty="0" smtClean="0"/>
              <a:t>Note: disk de-fragmentation software built into OSs now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79" y="2823226"/>
            <a:ext cx="4333375" cy="33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7654410" y="2823226"/>
            <a:ext cx="795187" cy="996791"/>
          </a:xfrm>
          <a:custGeom>
            <a:avLst/>
            <a:gdLst>
              <a:gd name="connsiteX0" fmla="*/ 0 w 995156"/>
              <a:gd name="connsiteY0" fmla="*/ 241455 h 1236878"/>
              <a:gd name="connsiteX1" fmla="*/ 914400 w 995156"/>
              <a:gd name="connsiteY1" fmla="*/ 67835 h 1236878"/>
              <a:gd name="connsiteX2" fmla="*/ 891251 w 995156"/>
              <a:gd name="connsiteY2" fmla="*/ 1236878 h 123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156" h="1236878">
                <a:moveTo>
                  <a:pt x="0" y="241455"/>
                </a:moveTo>
                <a:cubicBezTo>
                  <a:pt x="382929" y="71693"/>
                  <a:pt x="765858" y="-98069"/>
                  <a:pt x="914400" y="67835"/>
                </a:cubicBezTo>
                <a:cubicBezTo>
                  <a:pt x="1062942" y="233739"/>
                  <a:pt x="977096" y="735308"/>
                  <a:pt x="891251" y="1236878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1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filesystem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4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Formation of a File /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Represent File</a:t>
            </a:r>
          </a:p>
          <a:p>
            <a:pPr lvl="1"/>
            <a:r>
              <a:rPr lang="en-US" sz="2000" dirty="0" smtClean="0"/>
              <a:t>N</a:t>
            </a:r>
            <a:r>
              <a:rPr lang="en-US" sz="2000" dirty="0" smtClean="0"/>
              <a:t>ot </a:t>
            </a:r>
            <a:r>
              <a:rPr lang="en-US" sz="2000" dirty="0" smtClean="0"/>
              <a:t>always just a sequence of bits on the media</a:t>
            </a:r>
          </a:p>
          <a:p>
            <a:r>
              <a:rPr lang="en-US" sz="2400" dirty="0" smtClean="0"/>
              <a:t>When files become fragmented…</a:t>
            </a:r>
          </a:p>
          <a:p>
            <a:pPr lvl="1"/>
            <a:r>
              <a:rPr lang="en-US" sz="2000" dirty="0" smtClean="0"/>
              <a:t>How</a:t>
            </a:r>
            <a:r>
              <a:rPr lang="en-US" sz="2000" dirty="0" smtClean="0"/>
              <a:t> account for and manage fragmentation?</a:t>
            </a:r>
          </a:p>
          <a:p>
            <a:r>
              <a:rPr lang="en-US" sz="2400" dirty="0" smtClean="0"/>
              <a:t>H</a:t>
            </a:r>
            <a:r>
              <a:rPr lang="en-US" sz="2400" dirty="0" smtClean="0"/>
              <a:t>ow </a:t>
            </a:r>
            <a:r>
              <a:rPr lang="en-US" sz="2400" dirty="0" smtClean="0"/>
              <a:t>do we know where</a:t>
            </a:r>
            <a:r>
              <a:rPr lang="en-US" sz="2400" dirty="0" smtClean="0"/>
              <a:t>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 </a:t>
            </a:r>
            <a:r>
              <a:rPr lang="en-US" sz="2400" dirty="0" smtClean="0"/>
              <a:t>is?</a:t>
            </a:r>
          </a:p>
          <a:p>
            <a:r>
              <a:rPr lang="en-US" sz="2400" dirty="0" smtClean="0"/>
              <a:t>For that matter…</a:t>
            </a:r>
          </a:p>
          <a:p>
            <a:pPr lvl="1"/>
            <a:r>
              <a:rPr lang="en-US" sz="2000" dirty="0" smtClean="0"/>
              <a:t>How are all the files kept track of, or even found on the disk?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file system</a:t>
            </a:r>
            <a:endParaRPr lang="en-US" sz="2400" dirty="0" smtClean="0"/>
          </a:p>
          <a:p>
            <a:pPr lvl="1"/>
            <a:r>
              <a:rPr lang="en-US" sz="2000" dirty="0" smtClean="0"/>
              <a:t>Part of the operating system that organizes/keeps track of the disk</a:t>
            </a:r>
          </a:p>
          <a:p>
            <a:pPr lvl="1"/>
            <a:r>
              <a:rPr lang="en-US" sz="1800" dirty="0" smtClean="0"/>
              <a:t>To understand what its keeping track of, we need to see what a file is…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2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is not just a sequence of bits</a:t>
            </a:r>
          </a:p>
          <a:p>
            <a:r>
              <a:rPr lang="en-US" dirty="0" smtClean="0"/>
              <a:t>Contains some data about it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Timestamp, ….</a:t>
            </a:r>
          </a:p>
          <a:p>
            <a:r>
              <a:rPr lang="en-US" dirty="0" smtClean="0"/>
              <a:t>Set of pointers to the data (when large)</a:t>
            </a:r>
          </a:p>
          <a:p>
            <a:pPr lvl="1"/>
            <a:r>
              <a:rPr lang="en-US" dirty="0" smtClean="0"/>
              <a:t>Allowing the data to be non-sequential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i</a:t>
            </a:r>
            <a:r>
              <a:rPr lang="en-US" dirty="0" smtClean="0"/>
              <a:t>-nodes </a:t>
            </a:r>
            <a:r>
              <a:rPr lang="en-US" dirty="0" smtClean="0">
                <a:sym typeface="Wingdings" panose="05000000000000000000" pitchFamily="2" charset="2"/>
              </a:rPr>
              <a:t> b-nodes/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322" y="1554162"/>
            <a:ext cx="4292277" cy="4846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Linux OS</a:t>
            </a:r>
          </a:p>
          <a:p>
            <a:pPr lvl="1"/>
            <a:r>
              <a:rPr lang="en-US" sz="1800" dirty="0" smtClean="0"/>
              <a:t>Popular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 named: ext3</a:t>
            </a:r>
          </a:p>
          <a:p>
            <a:pPr lvl="1"/>
            <a:r>
              <a:rPr lang="en-US" sz="1800" dirty="0" smtClean="0"/>
              <a:t>Derived from original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Unix File System (UFS)</a:t>
            </a:r>
          </a:p>
          <a:p>
            <a:pPr lvl="1"/>
            <a:r>
              <a:rPr lang="en-US" sz="1800" dirty="0" smtClean="0"/>
              <a:t>Uses </a:t>
            </a:r>
            <a:r>
              <a:rPr lang="en-US" sz="1800" dirty="0" err="1" smtClean="0"/>
              <a:t>i</a:t>
            </a:r>
            <a:r>
              <a:rPr lang="en-US" sz="1800" dirty="0" smtClean="0"/>
              <a:t>-nodes </a:t>
            </a:r>
          </a:p>
          <a:p>
            <a:r>
              <a:rPr lang="en-US" sz="2200" dirty="0" smtClean="0"/>
              <a:t>What is an </a:t>
            </a:r>
            <a:r>
              <a:rPr lang="en-US" sz="2200" dirty="0" err="1" smtClean="0"/>
              <a:t>i</a:t>
            </a:r>
            <a:r>
              <a:rPr lang="en-US" sz="2200" dirty="0" smtClean="0"/>
              <a:t>-node?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u="sng" dirty="0" smtClean="0"/>
              <a:t>data-structure</a:t>
            </a:r>
            <a:r>
              <a:rPr lang="en-US" sz="1800" dirty="0" smtClean="0"/>
              <a:t> that represents a </a:t>
            </a:r>
            <a:r>
              <a:rPr lang="en-US" sz="1800" u="sng" dirty="0" smtClean="0"/>
              <a:t>file</a:t>
            </a:r>
            <a:r>
              <a:rPr lang="en-US" sz="1800" dirty="0" smtClean="0"/>
              <a:t> on the storage media</a:t>
            </a:r>
          </a:p>
          <a:p>
            <a:pPr lvl="1"/>
            <a:r>
              <a:rPr lang="en-US" sz="1800" dirty="0" smtClean="0"/>
              <a:t>Consists of file information:</a:t>
            </a:r>
          </a:p>
          <a:p>
            <a:pPr lvl="2"/>
            <a:r>
              <a:rPr lang="en-US" sz="1400" dirty="0" smtClean="0"/>
              <a:t>Owner, size, timestamp, etc.</a:t>
            </a:r>
          </a:p>
          <a:p>
            <a:pPr lvl="1"/>
            <a:r>
              <a:rPr lang="en-US" sz="1800" dirty="0" smtClean="0"/>
              <a:t>Also 15 pointers</a:t>
            </a:r>
          </a:p>
          <a:p>
            <a:pPr lvl="2"/>
            <a:r>
              <a:rPr lang="en-US" sz="1400" dirty="0" smtClean="0"/>
              <a:t>12 pointers that point directly to “blocks”</a:t>
            </a:r>
          </a:p>
          <a:p>
            <a:pPr lvl="2"/>
            <a:r>
              <a:rPr lang="en-US" sz="1400" dirty="0" smtClean="0"/>
              <a:t>3 additional pointer that point to other pointers! (indirect blocks)</a:t>
            </a:r>
          </a:p>
          <a:p>
            <a:pPr lvl="2"/>
            <a:endParaRPr lang="en-US" sz="14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(12 pointers)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Indirect 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4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i</a:t>
            </a:r>
            <a:r>
              <a:rPr lang="en-US" dirty="0" smtClean="0"/>
              <a:t>-nodes </a:t>
            </a:r>
            <a:r>
              <a:rPr lang="en-US" dirty="0" smtClean="0">
                <a:sym typeface="Wingdings" panose="05000000000000000000" pitchFamily="2" charset="2"/>
              </a:rPr>
              <a:t> b-nodes/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322" y="1554161"/>
            <a:ext cx="4292277" cy="51707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does it work?</a:t>
            </a:r>
          </a:p>
          <a:p>
            <a:pPr lvl="1"/>
            <a:r>
              <a:rPr lang="en-US" sz="1800" dirty="0" smtClean="0"/>
              <a:t>If a file only needs 12 blocks on disk…</a:t>
            </a:r>
          </a:p>
          <a:p>
            <a:pPr lvl="2"/>
            <a:r>
              <a:rPr lang="en-US" sz="1400" dirty="0" smtClean="0"/>
              <a:t>12 direct block pointers are used</a:t>
            </a:r>
          </a:p>
          <a:p>
            <a:pPr lvl="2"/>
            <a:r>
              <a:rPr lang="en-US" sz="1400" dirty="0" smtClean="0"/>
              <a:t>Each of them point to a “</a:t>
            </a:r>
            <a:r>
              <a:rPr lang="en-US" sz="1400" dirty="0" err="1" smtClean="0"/>
              <a:t>bnode</a:t>
            </a:r>
            <a:r>
              <a:rPr lang="en-US" sz="1400" dirty="0" smtClean="0"/>
              <a:t>” or “block” of data on the disk</a:t>
            </a:r>
          </a:p>
          <a:p>
            <a:pPr lvl="1"/>
            <a:r>
              <a:rPr lang="en-US" sz="1800" dirty="0" smtClean="0"/>
              <a:t>If a file requires 13 blocks…</a:t>
            </a:r>
          </a:p>
          <a:p>
            <a:pPr lvl="2"/>
            <a:r>
              <a:rPr lang="en-US" sz="1400" dirty="0" smtClean="0"/>
              <a:t>12 direct blocks are set/allocated</a:t>
            </a:r>
          </a:p>
          <a:p>
            <a:pPr lvl="2"/>
            <a:r>
              <a:rPr lang="en-US" sz="1400" dirty="0" smtClean="0"/>
              <a:t>1 indirect block is also needed</a:t>
            </a:r>
          </a:p>
          <a:p>
            <a:endParaRPr lang="en-US" sz="1400" dirty="0" smtClean="0"/>
          </a:p>
          <a:p>
            <a:pPr lvl="2"/>
            <a:endParaRPr lang="en-US" sz="14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(12 pointers)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Indirect 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8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i</a:t>
            </a:r>
            <a:r>
              <a:rPr lang="en-US" dirty="0" smtClean="0"/>
              <a:t>-nodes </a:t>
            </a:r>
            <a:r>
              <a:rPr lang="en-US" dirty="0" smtClean="0">
                <a:sym typeface="Wingdings" panose="05000000000000000000" pitchFamily="2" charset="2"/>
              </a:rPr>
              <a:t> b-nodes/</a:t>
            </a:r>
            <a:r>
              <a:rPr lang="en-US" dirty="0" smtClean="0"/>
              <a:t>blocks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99322" y="1554161"/>
                <a:ext cx="4572000" cy="517072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What exactly is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b-node</a:t>
                </a:r>
                <a:r>
                  <a:rPr lang="en-US" sz="2000" dirty="0" smtClean="0"/>
                  <a:t>?</a:t>
                </a:r>
              </a:p>
              <a:p>
                <a:pPr lvl="1"/>
                <a:r>
                  <a:rPr lang="en-US" sz="1600" dirty="0"/>
                  <a:t>Smallest unit of storage allocation</a:t>
                </a:r>
              </a:p>
              <a:p>
                <a:pPr lvl="1"/>
                <a:r>
                  <a:rPr lang="en-US" sz="1600" dirty="0" smtClean="0"/>
                  <a:t>Fixed-size of data on the disk itself</a:t>
                </a:r>
              </a:p>
              <a:p>
                <a:pPr lvl="1"/>
                <a:r>
                  <a:rPr lang="en-US" sz="1600" dirty="0" smtClean="0"/>
                  <a:t>Typical sizes: </a:t>
                </a:r>
              </a:p>
              <a:p>
                <a:pPr lvl="2"/>
                <a:r>
                  <a:rPr lang="en-US" sz="1600" dirty="0" smtClean="0"/>
                  <a:t>512 bytes for hard drives</a:t>
                </a:r>
              </a:p>
              <a:p>
                <a:pPr lvl="2"/>
                <a:r>
                  <a:rPr lang="en-US" sz="1600" dirty="0" smtClean="0"/>
                  <a:t>2048 bytes for CDs/DVDs</a:t>
                </a:r>
              </a:p>
              <a:p>
                <a:pPr lvl="2"/>
                <a:r>
                  <a:rPr lang="en-US" sz="1600" dirty="0" smtClean="0"/>
                  <a:t>4096 bytes (4kB) for todays drives</a:t>
                </a:r>
              </a:p>
              <a:p>
                <a:pPr lvl="1"/>
                <a:r>
                  <a:rPr lang="en-US" sz="1600" dirty="0" smtClean="0"/>
                  <a:t>Smallest “addressable” unit on disk</a:t>
                </a:r>
              </a:p>
              <a:p>
                <a:pPr lvl="2"/>
                <a:r>
                  <a:rPr lang="en-US" sz="1600" dirty="0" smtClean="0"/>
                  <a:t>Example: </a:t>
                </a:r>
                <a:r>
                  <a:rPr lang="en-US" sz="1600" dirty="0" err="1" smtClean="0"/>
                  <a:t>bnode</a:t>
                </a:r>
                <a:r>
                  <a:rPr lang="en-US" sz="1600" dirty="0" smtClean="0"/>
                  <a:t> address 76</a:t>
                </a:r>
              </a:p>
              <a:p>
                <a:pPr lvl="2"/>
                <a:r>
                  <a:rPr lang="en-US" sz="1600" i="1" dirty="0" smtClean="0"/>
                  <a:t>Would get 76 x 4096 = 311,296</a:t>
                </a:r>
                <a:r>
                  <a:rPr lang="en-US" sz="1600" i="1" baseline="30000" dirty="0" smtClean="0"/>
                  <a:t>th</a:t>
                </a:r>
                <a:r>
                  <a:rPr lang="en-US" sz="1600" i="1" dirty="0" smtClean="0"/>
                  <a:t> byte on disk</a:t>
                </a:r>
              </a:p>
              <a:p>
                <a:pPr lvl="1"/>
                <a:r>
                  <a:rPr lang="en-US" sz="1600" dirty="0" smtClean="0"/>
                  <a:t>Address actually maps to physical address on disk</a:t>
                </a:r>
              </a:p>
              <a:p>
                <a:pPr lvl="2"/>
                <a:r>
                  <a:rPr lang="en-US" sz="1600" dirty="0" smtClean="0"/>
                  <a:t>Example: </a:t>
                </a:r>
                <a:r>
                  <a:rPr lang="en-US" sz="1600" dirty="0" err="1" smtClean="0"/>
                  <a:t>bnode</a:t>
                </a:r>
                <a:r>
                  <a:rPr lang="en-US" sz="1600" dirty="0" smtClean="0"/>
                  <a:t> address 76</a:t>
                </a:r>
              </a:p>
              <a:p>
                <a:pPr lvl="2"/>
                <a:r>
                  <a:rPr lang="en-US" sz="1600" i="1" dirty="0" smtClean="0"/>
                  <a:t>R=1.012in</a:t>
                </a:r>
                <a:r>
                  <a:rPr lang="en-US" sz="1600" i="1" dirty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600" i="1" dirty="0" smtClean="0"/>
                  <a:t>=32.07 degrees</a:t>
                </a:r>
              </a:p>
              <a:p>
                <a:pPr lvl="2"/>
                <a:r>
                  <a:rPr lang="en-US" sz="1600" i="1" dirty="0" smtClean="0"/>
                  <a:t>Actual location on disk</a:t>
                </a:r>
                <a:endParaRPr lang="en-US" sz="1600" i="1" dirty="0"/>
              </a:p>
              <a:p>
                <a:pPr lvl="1"/>
                <a:r>
                  <a:rPr lang="en-US" sz="1600" dirty="0" smtClean="0"/>
                  <a:t>One level above media itself</a:t>
                </a:r>
              </a:p>
              <a:p>
                <a:pPr lvl="1"/>
                <a:endParaRPr lang="en-US" sz="1600" dirty="0" smtClean="0"/>
              </a:p>
              <a:p>
                <a:endParaRPr lang="en-US" sz="1400" dirty="0" smtClean="0"/>
              </a:p>
              <a:p>
                <a:pPr lvl="2"/>
                <a:endParaRPr lang="en-US" sz="1400" dirty="0" smtClean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322" y="1554161"/>
                <a:ext cx="4572000" cy="5170729"/>
              </a:xfrm>
              <a:blipFill rotWithShape="1">
                <a:blip r:embed="rId3"/>
                <a:stretch>
                  <a:fillRect l="-133" t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(12 pointers)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Indirect 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1448" y="1831813"/>
            <a:ext cx="474562" cy="589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950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i</a:t>
            </a:r>
            <a:r>
              <a:rPr lang="en-US" dirty="0" smtClean="0"/>
              <a:t>-nodes </a:t>
            </a:r>
            <a:r>
              <a:rPr lang="en-US" dirty="0" smtClean="0">
                <a:sym typeface="Wingdings" panose="05000000000000000000" pitchFamily="2" charset="2"/>
              </a:rPr>
              <a:t> b-nodes/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(12 pointers)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Indirect 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1448" y="1831813"/>
            <a:ext cx="474562" cy="589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95900" y="1554162"/>
            <a:ext cx="3695700" cy="4846638"/>
          </a:xfrm>
        </p:spPr>
        <p:txBody>
          <a:bodyPr/>
          <a:lstStyle/>
          <a:p>
            <a:r>
              <a:rPr lang="en-US" b="0" dirty="0" smtClean="0"/>
              <a:t>At 4KB / </a:t>
            </a:r>
            <a:r>
              <a:rPr lang="en-US" b="0" dirty="0" err="1" smtClean="0"/>
              <a:t>Bnode</a:t>
            </a:r>
            <a:endParaRPr lang="en-US" b="0" dirty="0" smtClean="0"/>
          </a:p>
          <a:p>
            <a:r>
              <a:rPr lang="en-US" b="0" dirty="0" smtClean="0">
                <a:solidFill>
                  <a:srgbClr val="FF6600"/>
                </a:solidFill>
              </a:rPr>
              <a:t>How large a file can represent using only Direct Blocks?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(assuming get full 4KB block for data)</a:t>
            </a:r>
            <a:endParaRPr lang="en-US" b="0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950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Bnode’s</a:t>
            </a:r>
            <a:r>
              <a:rPr lang="en-US" sz="2400" dirty="0" smtClean="0"/>
              <a:t> structure:</a:t>
            </a:r>
            <a:endParaRPr lang="en-US" sz="2400" dirty="0" smtClean="0"/>
          </a:p>
          <a:p>
            <a:pPr lvl="1"/>
            <a:r>
              <a:rPr lang="en-US" sz="2000" dirty="0" err="1"/>
              <a:t>B</a:t>
            </a:r>
            <a:r>
              <a:rPr lang="en-US" sz="2000" dirty="0" err="1" smtClean="0"/>
              <a:t>node</a:t>
            </a:r>
            <a:r>
              <a:rPr lang="en-US" sz="2000" dirty="0" smtClean="0"/>
              <a:t> </a:t>
            </a:r>
            <a:r>
              <a:rPr lang="en-US" sz="2000" dirty="0"/>
              <a:t>contains </a:t>
            </a:r>
            <a:r>
              <a:rPr lang="en-US" sz="2000" dirty="0" smtClean="0"/>
              <a:t>metadata (like a header)</a:t>
            </a:r>
            <a:endParaRPr lang="en-US" sz="2000" dirty="0"/>
          </a:p>
          <a:p>
            <a:pPr lvl="2"/>
            <a:r>
              <a:rPr lang="en-US" sz="1800" dirty="0" smtClean="0"/>
              <a:t>Description of data to follow</a:t>
            </a:r>
          </a:p>
          <a:p>
            <a:pPr lvl="2"/>
            <a:r>
              <a:rPr lang="en-US" sz="1800" dirty="0" smtClean="0"/>
              <a:t>Block </a:t>
            </a:r>
            <a:r>
              <a:rPr lang="en-US" sz="1800" dirty="0"/>
              <a:t>type, File type, </a:t>
            </a:r>
            <a:r>
              <a:rPr lang="en-US" sz="1800" dirty="0" smtClean="0"/>
              <a:t>length</a:t>
            </a:r>
          </a:p>
          <a:p>
            <a:pPr lvl="1"/>
            <a:r>
              <a:rPr lang="en-US" sz="2000" dirty="0" err="1" smtClean="0"/>
              <a:t>Bnode</a:t>
            </a:r>
            <a:r>
              <a:rPr lang="en-US" sz="2000" dirty="0" smtClean="0"/>
              <a:t> contains data itself (contents)</a:t>
            </a:r>
          </a:p>
          <a:p>
            <a:pPr lvl="2"/>
            <a:r>
              <a:rPr lang="en-US" sz="1800" dirty="0" smtClean="0"/>
              <a:t>This is actual data for the file in question</a:t>
            </a:r>
          </a:p>
          <a:p>
            <a:pPr lvl="2"/>
            <a:r>
              <a:rPr lang="en-US" sz="1800" dirty="0" smtClean="0"/>
              <a:t>Example shows only a 3172 block file (could use all 4072 bytes)</a:t>
            </a:r>
          </a:p>
          <a:p>
            <a:pPr lvl="2"/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446462" y="4278840"/>
            <a:ext cx="1828800" cy="1981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446462" y="4640790"/>
            <a:ext cx="1828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446462" y="425979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FF66"/>
                </a:solidFill>
                <a:latin typeface="Arial" charset="0"/>
              </a:rPr>
              <a:t>Type/ length</a:t>
            </a:r>
            <a:endParaRPr lang="en-US" sz="1600" dirty="0">
              <a:solidFill>
                <a:srgbClr val="99FF66"/>
              </a:solidFill>
              <a:latin typeface="Arial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3217862" y="42597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656262" y="464079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656262" y="4910665"/>
            <a:ext cx="168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3172 Bytes</a:t>
            </a:r>
          </a:p>
          <a:p>
            <a:r>
              <a:rPr lang="en-US" dirty="0" smtClean="0">
                <a:latin typeface="Arial" charset="0"/>
              </a:rPr>
              <a:t>Block contents</a:t>
            </a:r>
            <a:endParaRPr lang="en-US" dirty="0">
              <a:latin typeface="Arial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597524" y="4285190"/>
            <a:ext cx="272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24 Bytes metadata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427662" y="581712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900 Bytes unused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736724" y="4793190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charset="0"/>
              </a:rPr>
              <a:t>Example:</a:t>
            </a:r>
          </a:p>
          <a:p>
            <a:r>
              <a:rPr lang="en-US" i="1" dirty="0" smtClean="0">
                <a:latin typeface="Arial" charset="0"/>
              </a:rPr>
              <a:t>4096 </a:t>
            </a:r>
            <a:r>
              <a:rPr lang="en-US" i="1" dirty="0">
                <a:latin typeface="Arial" charset="0"/>
              </a:rPr>
              <a:t>Byte</a:t>
            </a:r>
          </a:p>
          <a:p>
            <a:r>
              <a:rPr lang="en-US" i="1" dirty="0">
                <a:latin typeface="Arial" charset="0"/>
              </a:rPr>
              <a:t>  </a:t>
            </a:r>
            <a:r>
              <a:rPr lang="en-US" i="1" dirty="0" err="1">
                <a:latin typeface="Arial" charset="0"/>
              </a:rPr>
              <a:t>bnode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9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Bnode’s</a:t>
            </a:r>
            <a:r>
              <a:rPr lang="en-US" sz="2400" dirty="0" smtClean="0"/>
              <a:t> structure:</a:t>
            </a:r>
          </a:p>
          <a:p>
            <a:pPr lvl="1"/>
            <a:r>
              <a:rPr lang="en-US" sz="2000" dirty="0" err="1"/>
              <a:t>bnode</a:t>
            </a:r>
            <a:r>
              <a:rPr lang="en-US" sz="2000" dirty="0"/>
              <a:t> contains </a:t>
            </a:r>
            <a:r>
              <a:rPr lang="en-US" sz="2000" dirty="0" smtClean="0"/>
              <a:t>metadata (like a header)</a:t>
            </a:r>
            <a:endParaRPr lang="en-US" sz="2000" dirty="0"/>
          </a:p>
          <a:p>
            <a:pPr lvl="2"/>
            <a:r>
              <a:rPr lang="en-US" sz="1800" dirty="0" smtClean="0"/>
              <a:t>Description of data to follow</a:t>
            </a:r>
          </a:p>
          <a:p>
            <a:pPr lvl="2"/>
            <a:r>
              <a:rPr lang="en-US" sz="1800" dirty="0" smtClean="0"/>
              <a:t>Block </a:t>
            </a:r>
            <a:r>
              <a:rPr lang="en-US" sz="1800" dirty="0"/>
              <a:t>type, File type, </a:t>
            </a:r>
            <a:r>
              <a:rPr lang="en-US" sz="1800" dirty="0" smtClean="0"/>
              <a:t>length</a:t>
            </a:r>
          </a:p>
          <a:p>
            <a:pPr lvl="1"/>
            <a:r>
              <a:rPr lang="en-US" sz="2000" dirty="0" smtClean="0"/>
              <a:t>Alternatively…can be table of pointers (indirect block)</a:t>
            </a:r>
          </a:p>
          <a:p>
            <a:pPr lvl="2"/>
            <a:r>
              <a:rPr lang="en-US" sz="1800" dirty="0" smtClean="0"/>
              <a:t>Can be a multi-level tree if necessary (doubly/triply indirect)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77250" y="3922942"/>
            <a:ext cx="2714790" cy="1094419"/>
            <a:chOff x="2544" y="3024"/>
            <a:chExt cx="3257" cy="131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115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99FF66"/>
                  </a:solidFill>
                  <a:latin typeface="Arial" charset="0"/>
                </a:rPr>
                <a:t>Type/ length</a:t>
              </a:r>
              <a:endParaRPr lang="en-US" sz="1100" dirty="0">
                <a:solidFill>
                  <a:srgbClr val="99FF66"/>
                </a:solidFill>
                <a:latin typeface="Arial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42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3172 Bytes</a:t>
              </a:r>
            </a:p>
            <a:p>
              <a:r>
                <a:rPr lang="en-US" sz="1200" dirty="0" smtClean="0">
                  <a:latin typeface="Arial" charset="0"/>
                </a:rPr>
                <a:t>Block contents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5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9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900 Bytes unused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92040" y="3865314"/>
            <a:ext cx="2404993" cy="2025257"/>
            <a:chOff x="2792040" y="3727201"/>
            <a:chExt cx="2895600" cy="24384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325440" y="3879601"/>
              <a:ext cx="914400" cy="4572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73240" y="38796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73240" y="44892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73240" y="50988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457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39840" y="3955800"/>
              <a:ext cx="533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239840" y="403200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239840" y="4184401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239840" y="4260601"/>
              <a:ext cx="5334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792040" y="3803401"/>
              <a:ext cx="565878" cy="4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76:</a:t>
              </a:r>
            </a:p>
          </p:txBody>
        </p:sp>
        <p:grpSp>
          <p:nvGrpSpPr>
            <p:cNvPr id="35" name="Group 59"/>
            <p:cNvGrpSpPr>
              <a:grpSpLocks/>
            </p:cNvGrpSpPr>
            <p:nvPr/>
          </p:nvGrpSpPr>
          <p:grpSpPr bwMode="auto">
            <a:xfrm>
              <a:off x="4239840" y="3727201"/>
              <a:ext cx="565150" cy="2236788"/>
              <a:chOff x="5136" y="912"/>
              <a:chExt cx="356" cy="1409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5136" y="912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77: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5136" y="1296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78:</a:t>
                </a:r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5136" y="1680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79:</a:t>
                </a: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5136" y="2064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80:</a:t>
                </a:r>
              </a:p>
            </p:txBody>
          </p: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49240" y="3906589"/>
              <a:ext cx="1061891" cy="31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Arial" charset="0"/>
                </a:rPr>
                <a:t>obj, 15,791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3048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5659229" y="3807318"/>
            <a:ext cx="3429662" cy="1240056"/>
            <a:chOff x="1104" y="2281"/>
            <a:chExt cx="3648" cy="1319"/>
          </a:xfrm>
        </p:grpSpPr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104" y="2496"/>
              <a:ext cx="672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104" y="2412"/>
              <a:ext cx="72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100" dirty="0">
                  <a:latin typeface="Arial" charset="0"/>
                </a:rPr>
                <a:t>mp3, 12MB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776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776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776" y="273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016" y="2496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9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41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3696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384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398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2592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592" y="273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3590" y="2281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1024</a:t>
              </a: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16" y="2880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29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41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3984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259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2592" y="31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2016" y="3312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29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41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3696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3840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398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2592" y="33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2592" y="355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6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76502"/>
            <a:ext cx="8212183" cy="175042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Last Lecture…</a:t>
            </a:r>
          </a:p>
          <a:p>
            <a:pPr lvl="1"/>
            <a:r>
              <a:rPr lang="en-US" sz="1800" dirty="0" smtClean="0"/>
              <a:t>We discussed the idea of an OS</a:t>
            </a:r>
          </a:p>
          <a:p>
            <a:pPr lvl="2"/>
            <a:r>
              <a:rPr lang="en-US" sz="1400" u="sng" dirty="0" smtClean="0"/>
              <a:t>Virtualizes</a:t>
            </a:r>
            <a:r>
              <a:rPr lang="en-US" sz="1400" dirty="0" smtClean="0"/>
              <a:t> Hardware</a:t>
            </a:r>
          </a:p>
          <a:p>
            <a:pPr lvl="1"/>
            <a:r>
              <a:rPr lang="en-US" sz="1800" dirty="0" smtClean="0"/>
              <a:t>Key part of any OS is its </a:t>
            </a:r>
            <a:r>
              <a:rPr lang="en-US" sz="1800" dirty="0" err="1" smtClean="0"/>
              <a:t>filesystem</a:t>
            </a:r>
            <a:r>
              <a:rPr lang="en-US" sz="1800" dirty="0" smtClean="0"/>
              <a:t>…we’ll talk about that today</a:t>
            </a:r>
            <a:endParaRPr lang="en-US" sz="1800" dirty="0" smtClean="0"/>
          </a:p>
          <a:p>
            <a:pPr lvl="1"/>
            <a:r>
              <a:rPr lang="en-US" sz="1800" dirty="0" smtClean="0"/>
              <a:t>From </a:t>
            </a:r>
            <a:r>
              <a:rPr lang="en-US" sz="1800" dirty="0" smtClean="0"/>
              <a:t>floppy disk/hard disk/compact disc/flash drive… “</a:t>
            </a:r>
            <a:r>
              <a:rPr lang="en-US" sz="1800" u="sng" dirty="0" smtClean="0"/>
              <a:t>virtually</a:t>
            </a:r>
            <a:r>
              <a:rPr lang="en-US" sz="1800" dirty="0" smtClean="0"/>
              <a:t>” the same!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64" y="1523803"/>
            <a:ext cx="3226602" cy="27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172301" y="129297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52515" y="1754636"/>
            <a:ext cx="1695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The mighty</a:t>
            </a:r>
          </a:p>
          <a:p>
            <a:pPr algn="ctr"/>
            <a:r>
              <a:rPr lang="en-US" sz="2000" b="1" dirty="0" smtClean="0">
                <a:latin typeface="+mj-lt"/>
              </a:rPr>
              <a:t>File System</a:t>
            </a:r>
            <a:r>
              <a:rPr lang="en-US" sz="2000" b="1" dirty="0" smtClean="0">
                <a:latin typeface="+mj-lt"/>
              </a:rPr>
              <a:t>!</a:t>
            </a:r>
            <a:endParaRPr lang="en-US" sz="2000" dirty="0">
              <a:latin typeface="+mj-lt"/>
            </a:endParaRPr>
          </a:p>
        </p:txBody>
      </p:sp>
      <p:pic>
        <p:nvPicPr>
          <p:cNvPr id="1030" name="Picture 6" descr="http://www.digital-scrapbooking-storage.com/images/storagemed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781" y="1523802"/>
            <a:ext cx="3669044" cy="24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echnologyreview.com/blog/mimssbits/files/66327/apple_lemona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085" y="3137046"/>
            <a:ext cx="1382045" cy="9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</a:t>
            </a:r>
            <a:r>
              <a:rPr lang="en-US" dirty="0"/>
              <a:t>-nodes </a:t>
            </a:r>
            <a:r>
              <a:rPr lang="en-US" dirty="0">
                <a:sym typeface="Wingdings" panose="05000000000000000000" pitchFamily="2" charset="2"/>
              </a:rPr>
              <a:t> b-nodes/</a:t>
            </a:r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How help with shortening or </a:t>
            </a:r>
            <a:r>
              <a:rPr lang="en-US" sz="2400" dirty="0" smtClean="0">
                <a:solidFill>
                  <a:srgbClr val="FF6600"/>
                </a:solidFill>
              </a:rPr>
              <a:t>appending to file?</a:t>
            </a:r>
            <a:endParaRPr lang="en-US" sz="1800" dirty="0" smtClean="0">
              <a:solidFill>
                <a:srgbClr val="FF66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7250" y="3922942"/>
            <a:ext cx="2714790" cy="1094419"/>
            <a:chOff x="2544" y="3024"/>
            <a:chExt cx="3257" cy="131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115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99FF66"/>
                  </a:solidFill>
                  <a:latin typeface="Arial" charset="0"/>
                </a:rPr>
                <a:t>Type/ length</a:t>
              </a:r>
              <a:endParaRPr lang="en-US" sz="1100" dirty="0">
                <a:solidFill>
                  <a:srgbClr val="99FF66"/>
                </a:solidFill>
                <a:latin typeface="Arial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42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3172 Bytes</a:t>
              </a:r>
            </a:p>
            <a:p>
              <a:r>
                <a:rPr lang="en-US" sz="1200" dirty="0" smtClean="0">
                  <a:latin typeface="Arial" charset="0"/>
                </a:rPr>
                <a:t>Block contents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5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9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900 Bytes unused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2792040" y="3865314"/>
            <a:ext cx="2404993" cy="2025257"/>
            <a:chOff x="2792040" y="3727201"/>
            <a:chExt cx="2895600" cy="243840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325440" y="3879601"/>
              <a:ext cx="914400" cy="45720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73240" y="38796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73240" y="44892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73240" y="5098801"/>
              <a:ext cx="914400" cy="4572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4572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239840" y="3955800"/>
              <a:ext cx="533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239840" y="403200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239840" y="4184401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4239840" y="4260601"/>
              <a:ext cx="5334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792040" y="3803401"/>
              <a:ext cx="565878" cy="40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76:</a:t>
              </a:r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4239840" y="3727201"/>
              <a:ext cx="565150" cy="2236788"/>
              <a:chOff x="5136" y="912"/>
              <a:chExt cx="356" cy="1409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5136" y="912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77:</a:t>
                </a:r>
              </a:p>
            </p:txBody>
          </p:sp>
          <p:sp>
            <p:nvSpPr>
              <p:cNvPr id="37" name="Text Box 15"/>
              <p:cNvSpPr txBox="1">
                <a:spLocks noChangeArrowheads="1"/>
              </p:cNvSpPr>
              <p:nvPr/>
            </p:nvSpPr>
            <p:spPr bwMode="auto">
              <a:xfrm>
                <a:off x="5136" y="1296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78:</a:t>
                </a:r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5136" y="1680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79:</a:t>
                </a: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5136" y="2064"/>
                <a:ext cx="3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80:</a:t>
                </a:r>
              </a:p>
            </p:txBody>
          </p: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49240" y="3906589"/>
              <a:ext cx="1061891" cy="31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Arial" charset="0"/>
                </a:rPr>
                <a:t>obj, 15,791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4773240" y="5708401"/>
              <a:ext cx="914400" cy="30480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5659229" y="3807318"/>
            <a:ext cx="3429662" cy="1240056"/>
            <a:chOff x="1104" y="2281"/>
            <a:chExt cx="3648" cy="1319"/>
          </a:xfrm>
        </p:grpSpPr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104" y="2496"/>
              <a:ext cx="672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104" y="2412"/>
              <a:ext cx="72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100" dirty="0">
                  <a:latin typeface="Arial" charset="0"/>
                </a:rPr>
                <a:t>mp3, 12MB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776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776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776" y="273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016" y="2496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9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4176" y="2496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3696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3840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9"/>
            <p:cNvSpPr>
              <a:spLocks noChangeArrowheads="1"/>
            </p:cNvSpPr>
            <p:nvPr/>
          </p:nvSpPr>
          <p:spPr bwMode="auto">
            <a:xfrm>
              <a:off x="398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2592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2592" y="273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3590" y="2281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1024</a:t>
              </a:r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2016" y="2880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29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Rectangle 41"/>
            <p:cNvSpPr>
              <a:spLocks noChangeArrowheads="1"/>
            </p:cNvSpPr>
            <p:nvPr/>
          </p:nvSpPr>
          <p:spPr bwMode="auto">
            <a:xfrm>
              <a:off x="4176" y="2880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3984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259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2592" y="31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2016" y="3312"/>
              <a:ext cx="576" cy="28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Rectangle 49"/>
            <p:cNvSpPr>
              <a:spLocks noChangeArrowheads="1"/>
            </p:cNvSpPr>
            <p:nvPr/>
          </p:nvSpPr>
          <p:spPr bwMode="auto">
            <a:xfrm>
              <a:off x="29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4176" y="3312"/>
              <a:ext cx="576" cy="288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3696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3840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398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2592" y="33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2592" y="355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6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b-node/block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6600"/>
                </a:solidFill>
              </a:rPr>
              <a:t>Why not make block sizes smaller? </a:t>
            </a:r>
            <a:r>
              <a:rPr lang="en-US" sz="2400" i="1" dirty="0" smtClean="0">
                <a:solidFill>
                  <a:srgbClr val="FF66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(say 1-bit)</a:t>
            </a:r>
            <a:endParaRPr lang="en-US" sz="2400" i="1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How about 1 bit at a time?  Addressing each bit wouldn’t be easy…</a:t>
            </a:r>
            <a:endParaRPr lang="en-US" sz="2000" dirty="0"/>
          </a:p>
          <a:p>
            <a:pPr lvl="2"/>
            <a:r>
              <a:rPr lang="en-US" sz="1600" dirty="0"/>
              <a:t>1 TB disk ~ 9 trillion bits…9 trillion addresses</a:t>
            </a:r>
            <a:r>
              <a:rPr lang="en-US" sz="1600" dirty="0" smtClean="0"/>
              <a:t>!</a:t>
            </a:r>
          </a:p>
          <a:p>
            <a:pPr lvl="1"/>
            <a:r>
              <a:rPr lang="en-US" sz="2000" dirty="0" smtClean="0"/>
              <a:t>Most times files are larger than just a few bits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Why not make block sizes larger?  </a:t>
            </a:r>
            <a:r>
              <a:rPr lang="en-US" sz="2000" i="1" dirty="0" smtClean="0">
                <a:solidFill>
                  <a:srgbClr val="FF0000"/>
                </a:solidFill>
              </a:rPr>
              <a:t>(512, 2048, 4096 bytes)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Usually, we transfer “blocks” of data to/from media at a time</a:t>
            </a:r>
          </a:p>
          <a:p>
            <a:pPr lvl="1"/>
            <a:r>
              <a:rPr lang="en-US" sz="2000" dirty="0" smtClean="0"/>
              <a:t>Why not go larger?</a:t>
            </a:r>
          </a:p>
          <a:p>
            <a:pPr lvl="1"/>
            <a:r>
              <a:rPr lang="en-US" sz="2000" dirty="0" smtClean="0"/>
              <a:t>Remember, block size is, smallest unit of addressable space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7421" y="4706702"/>
            <a:ext cx="4997259" cy="1560966"/>
            <a:chOff x="1611" y="3024"/>
            <a:chExt cx="4149" cy="129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688" y="3036"/>
              <a:ext cx="1152" cy="1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688" y="3264"/>
              <a:ext cx="1152" cy="672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688" y="3024"/>
              <a:ext cx="8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99FF66"/>
                  </a:solidFill>
                  <a:latin typeface="Arial" charset="0"/>
                </a:rPr>
                <a:t>Type/ length</a:t>
              </a:r>
              <a:endParaRPr lang="en-US" sz="1600" dirty="0">
                <a:solidFill>
                  <a:srgbClr val="99FF66"/>
                </a:solidFill>
                <a:latin typeface="Arial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44" y="302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080" y="32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080" y="3434"/>
              <a:ext cx="10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3172 Bytes</a:t>
              </a:r>
            </a:p>
            <a:p>
              <a:r>
                <a:rPr lang="en-US" dirty="0" smtClean="0">
                  <a:latin typeface="Arial" charset="0"/>
                </a:rPr>
                <a:t>Block contents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043" y="3040"/>
              <a:ext cx="1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24 Bytes metadata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36" y="4005"/>
              <a:ext cx="1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900 Bytes unused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11" y="3360"/>
              <a:ext cx="77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Arial" charset="0"/>
                </a:rPr>
                <a:t>Example:</a:t>
              </a:r>
            </a:p>
            <a:p>
              <a:r>
                <a:rPr lang="en-US" i="1" dirty="0" smtClean="0">
                  <a:latin typeface="Arial" charset="0"/>
                </a:rPr>
                <a:t>4096 </a:t>
              </a:r>
              <a:r>
                <a:rPr lang="en-US" i="1" dirty="0">
                  <a:latin typeface="Arial" charset="0"/>
                </a:rPr>
                <a:t>Byte</a:t>
              </a:r>
            </a:p>
            <a:p>
              <a:r>
                <a:rPr lang="en-US" i="1" dirty="0">
                  <a:latin typeface="Arial" charset="0"/>
                </a:rPr>
                <a:t>  </a:t>
              </a:r>
              <a:r>
                <a:rPr lang="en-US" i="1" dirty="0" err="1">
                  <a:latin typeface="Arial" charset="0"/>
                </a:rPr>
                <a:t>bnode</a:t>
              </a:r>
              <a:endParaRPr lang="en-US" i="1" dirty="0">
                <a:latin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84109" y="4858225"/>
            <a:ext cx="29942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In this 4kB block, 900 bytes are wasted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“Internally fragmented”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No way to ‘un-fragment’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  unless file itself grows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89924" y="5535333"/>
            <a:ext cx="894185" cy="52637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9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B-Node/Block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Balance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umber of blocks need to read</a:t>
            </a:r>
          </a:p>
          <a:p>
            <a:pPr lvl="1"/>
            <a:r>
              <a:rPr lang="en-US" dirty="0" smtClean="0"/>
              <a:t>Efficiency of reading large blocks</a:t>
            </a:r>
          </a:p>
          <a:p>
            <a:r>
              <a:rPr lang="en-US" dirty="0" smtClean="0"/>
              <a:t>Space efficiency: Balance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nternal fragmentation</a:t>
            </a:r>
          </a:p>
          <a:p>
            <a:pPr lvl="1"/>
            <a:r>
              <a:rPr lang="en-US" dirty="0" smtClean="0"/>
              <a:t>Overhead for metadata and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EXT3 File size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Limits?</a:t>
            </a:r>
          </a:p>
          <a:p>
            <a:pPr lvl="1"/>
            <a:r>
              <a:rPr lang="en-US" sz="1800" dirty="0" err="1"/>
              <a:t>i</a:t>
            </a:r>
            <a:r>
              <a:rPr lang="en-US" sz="1800" dirty="0"/>
              <a:t>-node is an array of (15) 32-bit pointers</a:t>
            </a:r>
          </a:p>
          <a:p>
            <a:pPr lvl="1"/>
            <a:r>
              <a:rPr lang="en-US" sz="1800" dirty="0"/>
              <a:t>If block = 4</a:t>
            </a:r>
            <a:r>
              <a:rPr lang="en-US" sz="1800" dirty="0" smtClean="0"/>
              <a:t> KB</a:t>
            </a:r>
            <a:r>
              <a:rPr lang="en-US" sz="1800" dirty="0"/>
              <a:t>, first 12 pointers represent 48</a:t>
            </a:r>
            <a:r>
              <a:rPr lang="en-US" sz="1800" dirty="0" smtClean="0"/>
              <a:t> KB </a:t>
            </a:r>
            <a:r>
              <a:rPr lang="en-US" sz="1800" dirty="0"/>
              <a:t>file</a:t>
            </a:r>
          </a:p>
          <a:p>
            <a:pPr lvl="1"/>
            <a:r>
              <a:rPr lang="en-US" sz="1800" dirty="0" smtClean="0"/>
              <a:t>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pointer</a:t>
            </a:r>
            <a:r>
              <a:rPr lang="en-US" sz="1800" dirty="0" smtClean="0"/>
              <a:t> – single Indirect </a:t>
            </a:r>
            <a:r>
              <a:rPr lang="en-US" sz="1800" dirty="0" err="1" smtClean="0"/>
              <a:t>bnode</a:t>
            </a:r>
            <a:r>
              <a:rPr lang="en-US" sz="1800" dirty="0" smtClean="0"/>
              <a:t>, </a:t>
            </a:r>
            <a:r>
              <a:rPr lang="en-US" sz="1800" dirty="0"/>
              <a:t>1024 </a:t>
            </a:r>
            <a:r>
              <a:rPr lang="en-US" sz="1800" dirty="0" smtClean="0"/>
              <a:t>pointers</a:t>
            </a:r>
          </a:p>
          <a:p>
            <a:pPr lvl="2"/>
            <a:r>
              <a:rPr lang="en-US" sz="1400" dirty="0" smtClean="0">
                <a:solidFill>
                  <a:srgbClr val="FF6600"/>
                </a:solidFill>
              </a:rPr>
              <a:t>Why 1024 pointers?</a:t>
            </a:r>
          </a:p>
          <a:p>
            <a:pPr lvl="2"/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6600"/>
                </a:solidFill>
              </a:rPr>
              <a:t>file size?</a:t>
            </a:r>
          </a:p>
          <a:p>
            <a:pPr lvl="1"/>
            <a:r>
              <a:rPr lang="en-US" sz="1800" dirty="0" smtClean="0"/>
              <a:t>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pointer –</a:t>
            </a:r>
            <a:r>
              <a:rPr lang="en-US" sz="1800" dirty="0" smtClean="0"/>
              <a:t> double indirec</a:t>
            </a:r>
            <a:r>
              <a:rPr lang="en-US" sz="1800" dirty="0" smtClean="0"/>
              <a:t>t: </a:t>
            </a:r>
            <a:r>
              <a:rPr lang="en-US" sz="1800" dirty="0" smtClean="0">
                <a:solidFill>
                  <a:srgbClr val="FF6600"/>
                </a:solidFill>
              </a:rPr>
              <a:t>file size?</a:t>
            </a:r>
          </a:p>
          <a:p>
            <a:pPr lvl="1"/>
            <a:r>
              <a:rPr lang="en-US" sz="1800" dirty="0" smtClean="0"/>
              <a:t>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pointer – triple </a:t>
            </a:r>
            <a:r>
              <a:rPr lang="en-US" sz="1800" dirty="0" smtClean="0"/>
              <a:t>indirect: </a:t>
            </a:r>
            <a:r>
              <a:rPr lang="en-US" sz="1800" dirty="0" smtClean="0">
                <a:solidFill>
                  <a:srgbClr val="FF6600"/>
                </a:solidFill>
              </a:rPr>
              <a:t>file size?</a:t>
            </a:r>
            <a:endParaRPr lang="en-US" sz="1800" dirty="0" smtClean="0">
              <a:solidFill>
                <a:srgbClr val="FF6600"/>
              </a:solidFill>
            </a:endParaRPr>
          </a:p>
          <a:p>
            <a:pPr lvl="1"/>
            <a:endParaRPr lang="en-US" sz="1800" dirty="0" smtClean="0"/>
          </a:p>
          <a:p>
            <a:r>
              <a:rPr lang="en-US" sz="2200" dirty="0" smtClean="0"/>
              <a:t>Will that become a limit?</a:t>
            </a:r>
          </a:p>
          <a:p>
            <a:r>
              <a:rPr lang="en-US" sz="1800" dirty="0" smtClean="0"/>
              <a:t> 	</a:t>
            </a:r>
            <a:r>
              <a:rPr lang="en-US" sz="1800" b="0" dirty="0" smtClean="0"/>
              <a:t>(</a:t>
            </a:r>
            <a:r>
              <a:rPr lang="en-US" sz="1800" b="0" dirty="0" smtClean="0"/>
              <a:t>Hint, welcome ext4 file system!</a:t>
            </a:r>
            <a:r>
              <a:rPr lang="en-US" sz="1800" b="0" dirty="0" smtClean="0"/>
              <a:t>)</a:t>
            </a:r>
            <a:endParaRPr lang="en-US" sz="1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 descr="ext2_in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45" y="1474477"/>
            <a:ext cx="4716051" cy="4903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5585" y="16094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-node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63" y="336823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(12 pointers)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067" y="375678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Indirect 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285" y="15394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9067" y="53610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B-nodes/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blocks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68860" y="2036617"/>
            <a:ext cx="884163" cy="8841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41449" y="1978742"/>
            <a:ext cx="1296364" cy="44208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0020" y="691474"/>
            <a:ext cx="2379562" cy="18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6" name="TextBox 15"/>
              <p:cNvSpPr txBox="1"/>
              <p:nvPr/>
            </p:nvSpPr>
            <p:spPr>
              <a:xfrm>
                <a:off x="4773923" y="2444861"/>
                <a:ext cx="4480714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 smtClean="0"/>
                  <a:t>Lowest Level to Highest Level of Abstraction</a:t>
                </a:r>
              </a:p>
              <a:p>
                <a:endParaRPr lang="en-US" dirty="0" smtClean="0"/>
              </a:p>
              <a:p>
                <a:r>
                  <a:rPr lang="en-US" u="sng" dirty="0" smtClean="0"/>
                  <a:t>Physical Location on disk</a:t>
                </a:r>
              </a:p>
              <a:p>
                <a:pPr marL="0" lvl="2"/>
                <a:r>
                  <a:rPr lang="en-US" sz="1600" i="1" dirty="0"/>
                  <a:t> </a:t>
                </a:r>
                <a:r>
                  <a:rPr lang="en-US" sz="1600" i="1" dirty="0" smtClean="0"/>
                  <a:t>  R=1.012in</a:t>
                </a:r>
                <a:r>
                  <a:rPr lang="en-US" sz="1600" i="1" dirty="0"/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1600" i="1" dirty="0"/>
                  <a:t>=32.07 degrees</a:t>
                </a:r>
              </a:p>
              <a:p>
                <a:r>
                  <a:rPr lang="en-US" u="sng" dirty="0" smtClean="0"/>
                  <a:t>Block of data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4096 continuous bytes on disk</a:t>
                </a:r>
              </a:p>
              <a:p>
                <a:r>
                  <a:rPr lang="en-US" u="sng" dirty="0" smtClean="0"/>
                  <a:t>B-node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Datastructure</a:t>
                </a:r>
                <a:r>
                  <a:rPr lang="en-US" dirty="0" smtClean="0"/>
                  <a:t> representing block of data</a:t>
                </a:r>
              </a:p>
              <a:p>
                <a:r>
                  <a:rPr lang="en-US" u="sng" dirty="0" err="1" smtClean="0"/>
                  <a:t>i</a:t>
                </a:r>
                <a:r>
                  <a:rPr lang="en-US" u="sng" dirty="0" smtClean="0"/>
                  <a:t>-node / file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Datastructure</a:t>
                </a:r>
                <a:r>
                  <a:rPr lang="en-US" dirty="0" smtClean="0"/>
                  <a:t> representing many blocks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of data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Programmers work here (file level)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 saves us from knowing about physical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 details which may change across 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   storage technologies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23" y="2444861"/>
                <a:ext cx="4480714" cy="4462760"/>
              </a:xfrm>
              <a:prstGeom prst="rect">
                <a:avLst/>
              </a:prstGeom>
              <a:blipFill rotWithShape="1">
                <a:blip r:embed="rId4"/>
                <a:stretch>
                  <a:fillRect l="-1088" t="-410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5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keep track of 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another file that tells us where the files are</a:t>
            </a:r>
          </a:p>
          <a:p>
            <a:pPr lvl="1"/>
            <a:r>
              <a:rPr lang="en-US" dirty="0" smtClean="0"/>
              <a:t>Directory</a:t>
            </a:r>
          </a:p>
          <a:p>
            <a:r>
              <a:rPr lang="en-US" sz="2400" dirty="0" smtClean="0"/>
              <a:t>On </a:t>
            </a:r>
            <a:r>
              <a:rPr lang="en-US" sz="2400" dirty="0" smtClean="0"/>
              <a:t>ext3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000" dirty="0" smtClean="0"/>
              <a:t>Directories are just files themselves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Pairs of (Name, </a:t>
            </a:r>
            <a:r>
              <a:rPr lang="en-US" sz="2000" dirty="0" err="1" smtClean="0"/>
              <a:t>i</a:t>
            </a:r>
            <a:r>
              <a:rPr lang="en-US" sz="2000" dirty="0" smtClean="0"/>
              <a:t>-node)</a:t>
            </a:r>
            <a:endParaRPr lang="en-US" sz="1600" dirty="0" smtClean="0"/>
          </a:p>
          <a:p>
            <a:pPr lvl="1"/>
            <a:r>
              <a:rPr lang="en-US" sz="2000" dirty="0" smtClean="0"/>
              <a:t>Contain pointers to other </a:t>
            </a:r>
            <a:r>
              <a:rPr lang="en-US" sz="2000" dirty="0" smtClean="0"/>
              <a:t>nodes</a:t>
            </a:r>
          </a:p>
          <a:p>
            <a:r>
              <a:rPr lang="en-US" dirty="0" smtClean="0"/>
              <a:t>…and since files can be directories</a:t>
            </a:r>
          </a:p>
          <a:p>
            <a:pPr lvl="1"/>
            <a:r>
              <a:rPr lang="en-US" dirty="0" smtClean="0"/>
              <a:t>Directories can contain </a:t>
            </a:r>
            <a:r>
              <a:rPr lang="en-US" dirty="0" smtClean="0"/>
              <a:t>directory files</a:t>
            </a:r>
            <a:br>
              <a:rPr lang="en-US" dirty="0" smtClean="0"/>
            </a:br>
            <a:r>
              <a:rPr lang="en-US" dirty="0" smtClean="0"/>
              <a:t>…which can contain directory files…</a:t>
            </a:r>
            <a:endParaRPr lang="en-US" dirty="0" smtClean="0"/>
          </a:p>
          <a:p>
            <a:r>
              <a:rPr lang="en-US" sz="2400" dirty="0" smtClean="0"/>
              <a:t>Leading to a directory hierarchy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1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System File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2454" y="13716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3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58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630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91854" y="2590800"/>
            <a:ext cx="1295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872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968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064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40087" y="41910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30268" y="4229100"/>
            <a:ext cx="381000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 flipH="1">
            <a:off x="1200754" y="2057400"/>
            <a:ext cx="2819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flipH="1">
            <a:off x="3105754" y="2057400"/>
            <a:ext cx="914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1" idx="0"/>
          </p:cNvCxnSpPr>
          <p:nvPr/>
        </p:nvCxnSpPr>
        <p:spPr>
          <a:xfrm>
            <a:off x="4020154" y="2057400"/>
            <a:ext cx="9906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2" idx="0"/>
          </p:cNvCxnSpPr>
          <p:nvPr/>
        </p:nvCxnSpPr>
        <p:spPr>
          <a:xfrm>
            <a:off x="4020154" y="2057400"/>
            <a:ext cx="2819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3" idx="0"/>
          </p:cNvCxnSpPr>
          <p:nvPr/>
        </p:nvCxnSpPr>
        <p:spPr>
          <a:xfrm flipH="1">
            <a:off x="1677787" y="3276600"/>
            <a:ext cx="33329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4" idx="0"/>
          </p:cNvCxnSpPr>
          <p:nvPr/>
        </p:nvCxnSpPr>
        <p:spPr>
          <a:xfrm flipH="1">
            <a:off x="2287387" y="3276600"/>
            <a:ext cx="27233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5" idx="0"/>
          </p:cNvCxnSpPr>
          <p:nvPr/>
        </p:nvCxnSpPr>
        <p:spPr>
          <a:xfrm flipH="1">
            <a:off x="2896987" y="3276600"/>
            <a:ext cx="2113767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6" idx="0"/>
          </p:cNvCxnSpPr>
          <p:nvPr/>
        </p:nvCxnSpPr>
        <p:spPr>
          <a:xfrm>
            <a:off x="5010754" y="3276600"/>
            <a:ext cx="19833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  <a:endCxn id="17" idx="0"/>
          </p:cNvCxnSpPr>
          <p:nvPr/>
        </p:nvCxnSpPr>
        <p:spPr>
          <a:xfrm>
            <a:off x="5010754" y="3276600"/>
            <a:ext cx="1310014" cy="95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41353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teyvonia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346353" y="5452997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tfarmer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6625046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tzheng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6" idx="2"/>
            <a:endCxn id="36" idx="0"/>
          </p:cNvCxnSpPr>
          <p:nvPr/>
        </p:nvCxnSpPr>
        <p:spPr>
          <a:xfrm flipH="1">
            <a:off x="3135504" y="4533900"/>
            <a:ext cx="1895083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6187" y="5448300"/>
            <a:ext cx="1388301" cy="3429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teyvonia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16" idx="2"/>
            <a:endCxn id="41" idx="0"/>
          </p:cNvCxnSpPr>
          <p:nvPr/>
        </p:nvCxnSpPr>
        <p:spPr>
          <a:xfrm flipH="1">
            <a:off x="1000338" y="4533900"/>
            <a:ext cx="4030249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2"/>
            <a:endCxn id="37" idx="0"/>
          </p:cNvCxnSpPr>
          <p:nvPr/>
        </p:nvCxnSpPr>
        <p:spPr>
          <a:xfrm>
            <a:off x="5030587" y="4533900"/>
            <a:ext cx="9917" cy="9190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2"/>
            <a:endCxn id="38" idx="0"/>
          </p:cNvCxnSpPr>
          <p:nvPr/>
        </p:nvCxnSpPr>
        <p:spPr>
          <a:xfrm>
            <a:off x="5030587" y="4533900"/>
            <a:ext cx="228861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07788" y="53340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3888988" y="538410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5992921" y="540573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01053" y="5845769"/>
            <a:ext cx="8028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ESE150</a:t>
            </a:r>
            <a:r>
              <a:rPr lang="en-US" dirty="0" smtClean="0"/>
              <a:t> </a:t>
            </a:r>
            <a:r>
              <a:rPr lang="en-US" dirty="0" smtClean="0"/>
              <a:t>“Home directory” is </a:t>
            </a:r>
            <a:r>
              <a:rPr lang="en-US" b="1" dirty="0" smtClean="0"/>
              <a:t>/home1</a:t>
            </a:r>
            <a:r>
              <a:rPr lang="en-US" b="1" dirty="0" smtClean="0"/>
              <a:t>/e/ese150   </a:t>
            </a:r>
            <a:r>
              <a:rPr lang="en-US" dirty="0" smtClean="0"/>
              <a:t>or simply:  ~</a:t>
            </a:r>
          </a:p>
          <a:p>
            <a:pPr algn="ctr"/>
            <a:r>
              <a:rPr lang="en-US" dirty="0" smtClean="0"/>
              <a:t>Because the structure under “home” is typically different on all </a:t>
            </a:r>
            <a:r>
              <a:rPr lang="en-US" dirty="0" err="1" smtClean="0"/>
              <a:t>unix</a:t>
            </a:r>
            <a:r>
              <a:rPr lang="en-US" dirty="0" smtClean="0"/>
              <a:t> systems,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~ is a convention, and is always points to </a:t>
            </a:r>
            <a:r>
              <a:rPr lang="en-US" i="1" dirty="0" smtClean="0">
                <a:solidFill>
                  <a:schemeClr val="bg1"/>
                </a:solidFill>
              </a:rPr>
              <a:t>your</a:t>
            </a:r>
            <a:r>
              <a:rPr lang="en-US" dirty="0" smtClean="0">
                <a:solidFill>
                  <a:schemeClr val="bg1"/>
                </a:solidFill>
              </a:rPr>
              <a:t> home directory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Left Brace 70"/>
          <p:cNvSpPr/>
          <p:nvPr/>
        </p:nvSpPr>
        <p:spPr>
          <a:xfrm rot="8175195">
            <a:off x="7149706" y="3197722"/>
            <a:ext cx="675094" cy="2786654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538163" y="3581400"/>
            <a:ext cx="152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Below “home” is up to </a:t>
            </a:r>
            <a:r>
              <a:rPr lang="en-US" dirty="0" err="1" smtClean="0">
                <a:solidFill>
                  <a:srgbClr val="FF0000"/>
                </a:solidFill>
              </a:rPr>
              <a:t>eniac</a:t>
            </a:r>
            <a:r>
              <a:rPr lang="en-US" dirty="0" smtClean="0">
                <a:solidFill>
                  <a:srgbClr val="FF0000"/>
                </a:solidFill>
              </a:rPr>
              <a:t> admins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4331" y="1252835"/>
            <a:ext cx="152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This is called the “root” directory</a:t>
            </a:r>
          </a:p>
        </p:txBody>
      </p:sp>
      <p:cxnSp>
        <p:nvCxnSpPr>
          <p:cNvPr id="75" name="Straight Arrow Connector 74"/>
          <p:cNvCxnSpPr>
            <a:stCxn id="73" idx="1"/>
          </p:cNvCxnSpPr>
          <p:nvPr/>
        </p:nvCxnSpPr>
        <p:spPr>
          <a:xfrm flipH="1">
            <a:off x="5221087" y="1714500"/>
            <a:ext cx="206324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657600" y="410433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5410200" y="4114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7981043" y="26625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 data items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Assume at bottom of balanced tree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tree-node has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leaves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Directory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-node to hold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leaves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32×c Bytes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tree nodes must visit?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long to read a tree node?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Time to lookup item (traverse tree)?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=2, </a:t>
            </a:r>
            <a:r>
              <a:rPr lang="en-US" dirty="0" err="1" smtClean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=10</a:t>
            </a:r>
            <a:r>
              <a:rPr lang="en-US" baseline="30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,</a:t>
            </a:r>
            <a:r>
              <a:rPr lang="en-US" baseline="30000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=</a:t>
            </a:r>
            <a:r>
              <a:rPr lang="en-US" dirty="0" smtClean="0">
                <a:solidFill>
                  <a:srgbClr val="FF6600"/>
                </a:solidFill>
              </a:rPr>
              <a:t>10</a:t>
            </a:r>
            <a:r>
              <a:rPr lang="en-US" baseline="30000" dirty="0" smtClean="0">
                <a:solidFill>
                  <a:srgbClr val="FF6600"/>
                </a:solidFill>
              </a:rPr>
              <a:t>9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directories start from “root” or / directory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499" y="1987054"/>
            <a:ext cx="814279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ese150@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plus:/&gt;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ees150@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plus:/&gt;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164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..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2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bin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4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05:40 boot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18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4020 Feb 19 13:37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499" y="4267269"/>
            <a:ext cx="8142790" cy="1846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ese150@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plus:/&gt;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6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164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25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..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393222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2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05:44 bin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 4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4096 Mar 31 05:40 boot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1025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-x  18 root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4020 Feb 19 13:37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499" y="6113928"/>
            <a:ext cx="667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block of disk is </a:t>
            </a:r>
            <a:r>
              <a:rPr lang="en-US" dirty="0" err="1" smtClean="0"/>
              <a:t>inode</a:t>
            </a:r>
            <a:r>
              <a:rPr lang="en-US" dirty="0" smtClean="0"/>
              <a:t> 1, called “</a:t>
            </a:r>
            <a:r>
              <a:rPr lang="en-US" dirty="0" err="1" smtClean="0"/>
              <a:t>masterblock</a:t>
            </a:r>
            <a:r>
              <a:rPr lang="en-US" dirty="0" smtClean="0"/>
              <a:t>” / “superblock”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Superblock</a:t>
            </a:r>
            <a:endParaRPr lang="en-US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bootstrapping and file system management</a:t>
            </a:r>
          </a:p>
          <a:p>
            <a:pPr lvl="1"/>
            <a:r>
              <a:rPr lang="en-US" dirty="0" smtClean="0"/>
              <a:t>Each file system has a master block in a canonical location (first block on device)</a:t>
            </a:r>
          </a:p>
          <a:p>
            <a:pPr lvl="1"/>
            <a:r>
              <a:rPr lang="en-US" dirty="0" smtClean="0"/>
              <a:t>Describes file-system type</a:t>
            </a:r>
          </a:p>
          <a:p>
            <a:pPr lvl="1"/>
            <a:r>
              <a:rPr lang="en-US" dirty="0" smtClean="0"/>
              <a:t>Root </a:t>
            </a:r>
            <a:r>
              <a:rPr lang="en-US" dirty="0" err="1" smtClean="0"/>
              <a:t>bnode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Keeps track of free lists …at least the head pointers to (</a:t>
            </a:r>
            <a:r>
              <a:rPr lang="en-US" dirty="0" err="1" smtClean="0"/>
              <a:t>bnodes</a:t>
            </a:r>
            <a:r>
              <a:rPr lang="en-US" dirty="0" smtClean="0"/>
              <a:t>, blocks)</a:t>
            </a:r>
          </a:p>
          <a:p>
            <a:r>
              <a:rPr lang="en-US" dirty="0" smtClean="0"/>
              <a:t>Corruption on superblock makes file system unreadable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</a:t>
            </a:r>
            <a:r>
              <a:rPr lang="en-US" dirty="0" err="1" smtClean="0"/>
              <a:t>Store</a:t>
            </a:r>
            <a:r>
              <a:rPr lang="en-US" dirty="0" smtClean="0"/>
              <a:t> backup copies on disk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08B5-421F-4223-9B33-47961B07F4D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6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and find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13186"/>
            <a:ext cx="8839200" cy="2187614"/>
          </a:xfrm>
        </p:spPr>
        <p:txBody>
          <a:bodyPr>
            <a:normAutofit/>
          </a:bodyPr>
          <a:lstStyle/>
          <a:p>
            <a:r>
              <a:rPr lang="en-US" dirty="0" smtClean="0"/>
              <a:t>MP3 encoded Songs on Smart Phone</a:t>
            </a:r>
          </a:p>
          <a:p>
            <a:r>
              <a:rPr lang="en-US" dirty="0" smtClean="0"/>
              <a:t>Assignments on your laptop</a:t>
            </a:r>
          </a:p>
          <a:p>
            <a:r>
              <a:rPr lang="en-US" dirty="0" smtClean="0"/>
              <a:t>Programs on </a:t>
            </a:r>
            <a:r>
              <a:rPr lang="en-US" dirty="0" err="1" smtClean="0"/>
              <a:t>eniac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2" name="Picture 4" descr="http://www.cs.miami.edu/%7Ewuchtys/CSC322-15S/Content/UNIXUse/Pictures/Hierarch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426" y="1264229"/>
            <a:ext cx="42576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86" y="1307936"/>
            <a:ext cx="4033397" cy="28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5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Level ex: Virtual File System (VFS)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47544" cy="4846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common interface to many different underlying </a:t>
            </a:r>
            <a:r>
              <a:rPr lang="en-US" sz="2000" dirty="0" err="1" smtClean="0"/>
              <a:t>filesystems</a:t>
            </a:r>
            <a:r>
              <a:rPr lang="en-US" sz="20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1266" name="Picture 2" descr="http://docstore.mik.ua/orelly/networking_2ndEd/nfs/figs/nfs2.07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846" y="2016625"/>
            <a:ext cx="5528424" cy="33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332" y="5486400"/>
            <a:ext cx="744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d /home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dirty="0" smtClean="0"/>
              <a:t>/data may </a:t>
            </a:r>
            <a:r>
              <a:rPr lang="en-US" dirty="0" smtClean="0"/>
              <a:t>live on NFS (on a server) or on local disk/CD-</a:t>
            </a:r>
            <a:r>
              <a:rPr lang="en-US" dirty="0" err="1" smtClean="0"/>
              <a:t>rom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30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 disk</a:t>
            </a:r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Identify all non-defective bnodes</a:t>
            </a:r>
          </a:p>
          <a:p>
            <a:pPr lvl="1"/>
            <a:r>
              <a:rPr lang="en-US" smtClean="0"/>
              <a:t>Defective blocks skipped</a:t>
            </a:r>
          </a:p>
          <a:p>
            <a:pPr lvl="1"/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those addresses not assigned to bnodes</a:t>
            </a:r>
          </a:p>
          <a:p>
            <a:r>
              <a:rPr lang="en-US" smtClean="0"/>
              <a:t>Create free bnode data structure</a:t>
            </a:r>
          </a:p>
          <a:p>
            <a:r>
              <a:rPr lang="en-US" smtClean="0"/>
              <a:t>Create superblock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0618-0032-4236-ADC5-24299A35944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D2B9-B8F9-49AD-BE29-23ED0EEAF6A7}" type="slidenum">
              <a:rPr lang="en-US"/>
              <a:pPr/>
              <a:t>62</a:t>
            </a:fld>
            <a:endParaRPr lang="en-US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Data Security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is security enforced?</a:t>
            </a:r>
          </a:p>
          <a:p>
            <a:pPr lvl="1"/>
            <a:r>
              <a:rPr lang="en-US" dirty="0"/>
              <a:t>OS demands credentials for login</a:t>
            </a:r>
          </a:p>
          <a:p>
            <a:pPr lvl="1"/>
            <a:r>
              <a:rPr lang="en-US" dirty="0"/>
              <a:t>User doesn’t get direct access to hardware</a:t>
            </a:r>
          </a:p>
          <a:p>
            <a:pPr lvl="1"/>
            <a:r>
              <a:rPr lang="en-US" dirty="0"/>
              <a:t>OS intermediates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1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943-5851-4AE0-B83E-788207002921}" type="slidenum">
              <a:rPr lang="en-US"/>
              <a:pPr/>
              <a:t>63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Caveats</a:t>
            </a:r>
            <a:endParaRPr lang="en-US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419600"/>
          </a:xfrm>
        </p:spPr>
        <p:txBody>
          <a:bodyPr/>
          <a:lstStyle/>
          <a:p>
            <a:r>
              <a:rPr lang="en-US" sz="2800" dirty="0"/>
              <a:t>On standard </a:t>
            </a:r>
            <a:r>
              <a:rPr lang="en-US" sz="2800" dirty="0" smtClean="0"/>
              <a:t>Unix/Windows </a:t>
            </a:r>
            <a:r>
              <a:rPr lang="en-US" sz="2800" dirty="0"/>
              <a:t>setups</a:t>
            </a:r>
          </a:p>
          <a:p>
            <a:pPr lvl="1"/>
            <a:r>
              <a:rPr lang="en-US" sz="2400" dirty="0"/>
              <a:t>Without the OS to </a:t>
            </a:r>
            <a:r>
              <a:rPr lang="en-US" sz="2400" dirty="0" smtClean="0"/>
              <a:t>provide </a:t>
            </a:r>
            <a:r>
              <a:rPr lang="en-US" sz="2400" dirty="0"/>
              <a:t>protection,</a:t>
            </a:r>
            <a:br>
              <a:rPr lang="en-US" sz="2400" dirty="0"/>
            </a:br>
            <a:r>
              <a:rPr lang="en-US" sz="2400" dirty="0"/>
              <a:t>                all the data is accessible</a:t>
            </a:r>
          </a:p>
          <a:p>
            <a:pPr lvl="2"/>
            <a:r>
              <a:rPr lang="en-US" sz="2000" dirty="0"/>
              <a:t>Sometimes good for recovery</a:t>
            </a:r>
          </a:p>
          <a:p>
            <a:pPr lvl="1"/>
            <a:r>
              <a:rPr lang="en-US" sz="2400" dirty="0"/>
              <a:t>On standard </a:t>
            </a:r>
            <a:r>
              <a:rPr lang="en-US" sz="2400" dirty="0" smtClean="0"/>
              <a:t>Unix/Windows </a:t>
            </a:r>
            <a:r>
              <a:rPr lang="en-US" sz="2400" dirty="0"/>
              <a:t>setups</a:t>
            </a:r>
          </a:p>
          <a:p>
            <a:pPr lvl="2"/>
            <a:r>
              <a:rPr lang="en-US" sz="2000" dirty="0" err="1"/>
              <a:t>r</a:t>
            </a:r>
            <a:r>
              <a:rPr lang="en-US" sz="2000" dirty="0" err="1" smtClean="0"/>
              <a:t>m</a:t>
            </a:r>
            <a:r>
              <a:rPr lang="en-US" sz="2000" dirty="0" smtClean="0"/>
              <a:t>/del </a:t>
            </a:r>
            <a:r>
              <a:rPr lang="en-US" sz="2000" dirty="0"/>
              <a:t>doesn’t make the data go away	</a:t>
            </a:r>
          </a:p>
          <a:p>
            <a:pPr lvl="3"/>
            <a:r>
              <a:rPr lang="en-US" sz="2000" dirty="0"/>
              <a:t>Also sometimes useful for recovery</a:t>
            </a:r>
          </a:p>
          <a:p>
            <a:pPr lvl="1"/>
            <a:r>
              <a:rPr lang="en-US" sz="2400" dirty="0"/>
              <a:t>Even format </a:t>
            </a:r>
            <a:r>
              <a:rPr lang="en-US" sz="2400" dirty="0" smtClean="0"/>
              <a:t>does not </a:t>
            </a:r>
            <a:r>
              <a:rPr lang="en-US" sz="2400" dirty="0"/>
              <a:t>guarantee data overwritten</a:t>
            </a:r>
          </a:p>
          <a:p>
            <a:r>
              <a:rPr lang="en-US" sz="2400" dirty="0"/>
              <a:t>See: </a:t>
            </a:r>
            <a:r>
              <a:rPr lang="en-US" sz="1400" dirty="0"/>
              <a:t>Remembrance of Data Passed: A Study of Disk Sanitization </a:t>
            </a:r>
            <a:r>
              <a:rPr lang="en-US" sz="1400" dirty="0" smtClean="0"/>
              <a:t>Practices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about </a:t>
            </a:r>
            <a:r>
              <a:rPr lang="en-US" dirty="0" err="1" smtClean="0">
                <a:solidFill>
                  <a:srgbClr val="FF6600"/>
                </a:solidFill>
              </a:rPr>
              <a:t>iPhone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1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Example: File Permissions in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Best to show with an example:</a:t>
            </a:r>
          </a:p>
          <a:p>
            <a:pPr lvl="1"/>
            <a:r>
              <a:rPr lang="en-US" sz="2400" dirty="0" smtClean="0"/>
              <a:t>Assuming you been typing in examples thus far, type: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 ~/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ese150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300" dirty="0" smtClean="0"/>
              <a:t>Puts you into the “</a:t>
            </a:r>
            <a:r>
              <a:rPr lang="en-US" sz="2300" dirty="0" smtClean="0"/>
              <a:t>ese150</a:t>
            </a:r>
            <a:r>
              <a:rPr lang="en-US" sz="2300" dirty="0" smtClean="0"/>
              <a:t>” subdirectory of your “~” home directory</a:t>
            </a:r>
            <a:endParaRPr lang="en-US" sz="23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-al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300" dirty="0" smtClean="0"/>
              <a:t>Passes two “arguments” to the </a:t>
            </a:r>
            <a:r>
              <a:rPr lang="en-US" sz="2300" dirty="0" err="1" smtClean="0"/>
              <a:t>ls</a:t>
            </a:r>
            <a:r>
              <a:rPr lang="en-US" sz="2300" dirty="0" smtClean="0"/>
              <a:t> command: </a:t>
            </a:r>
          </a:p>
          <a:p>
            <a:pPr lvl="2"/>
            <a:r>
              <a:rPr lang="en-US" sz="2300" dirty="0" smtClean="0"/>
              <a:t>“a” (shows all files/even hidden)</a:t>
            </a:r>
          </a:p>
          <a:p>
            <a:pPr lvl="2"/>
            <a:r>
              <a:rPr lang="en-US" sz="2300" dirty="0" smtClean="0">
                <a:latin typeface="+mj-lt"/>
                <a:cs typeface="Courier New" pitchFamily="49" charset="0"/>
              </a:rPr>
              <a:t>“l” (stands for long formatted listing, you will see)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–al</a:t>
            </a:r>
            <a:r>
              <a:rPr lang="en-US" sz="2400" dirty="0" smtClean="0"/>
              <a:t> will return the following directory listing: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student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minus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:~/ese250&gt;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-al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total 12</a:t>
            </a:r>
          </a:p>
          <a:p>
            <a:pPr marL="457200" lvl="1" indent="0">
              <a:buNone/>
            </a:pP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-x---  2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4096 Nov  8 21:25 .</a:t>
            </a:r>
          </a:p>
          <a:p>
            <a:pPr marL="457200" lvl="1" indent="0">
              <a:buNone/>
            </a:pP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-x--x 36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8192 Nov  8 21:24 ..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-r-----  1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   0 Nov  8 21:25 file1.txt</a:t>
            </a:r>
          </a:p>
          <a:p>
            <a:pPr marL="457200" lvl="1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-r-----  1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19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Example: File Permissions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examine that last result: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-x---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 rot="5400000">
            <a:off x="1463363" y="2021553"/>
            <a:ext cx="457199" cy="144329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8972" y="3276600"/>
            <a:ext cx="2094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permissions set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 this file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180116" y="2289487"/>
            <a:ext cx="457199" cy="907426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516868"/>
            <a:ext cx="243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The “owner” of this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2912" y="3042781"/>
            <a:ext cx="37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“group” that has rights to this file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250074" y="2303126"/>
            <a:ext cx="491452" cy="91440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1"/>
            <a:endCxn id="7" idx="1"/>
          </p:cNvCxnSpPr>
          <p:nvPr/>
        </p:nvCxnSpPr>
        <p:spPr>
          <a:xfrm>
            <a:off x="3408716" y="2971800"/>
            <a:ext cx="20284" cy="72973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1"/>
            <a:endCxn id="5" idx="0"/>
          </p:cNvCxnSpPr>
          <p:nvPr/>
        </p:nvCxnSpPr>
        <p:spPr>
          <a:xfrm>
            <a:off x="1691962" y="2971799"/>
            <a:ext cx="4124" cy="3048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802432" y="4531567"/>
            <a:ext cx="268069" cy="65373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74" y="6213675"/>
            <a:ext cx="2597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Owner’s permission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(read, write, and execute)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1682" y="4992469"/>
            <a:ext cx="277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Everyone else on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system’s permission </a:t>
            </a:r>
            <a:r>
              <a:rPr lang="en-US" i="1" dirty="0" smtClean="0">
                <a:solidFill>
                  <a:srgbClr val="00B050"/>
                </a:solidFill>
              </a:rPr>
              <a:t> (none)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602069"/>
            <a:ext cx="219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Group’s permission</a:t>
            </a:r>
          </a:p>
          <a:p>
            <a:pPr algn="ctr"/>
            <a:r>
              <a:rPr lang="en-US" i="1" dirty="0" smtClean="0">
                <a:solidFill>
                  <a:srgbClr val="00B0F0"/>
                </a:solidFill>
              </a:rPr>
              <a:t>(read &amp; execute only)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1793033" y="4531567"/>
            <a:ext cx="268069" cy="653735"/>
          </a:xfrm>
          <a:prstGeom prst="righ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2739498" y="4531567"/>
            <a:ext cx="268069" cy="653735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1"/>
            <a:endCxn id="22" idx="1"/>
          </p:cNvCxnSpPr>
          <p:nvPr/>
        </p:nvCxnSpPr>
        <p:spPr>
          <a:xfrm flipH="1">
            <a:off x="1905000" y="4992469"/>
            <a:ext cx="22067" cy="93276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1"/>
          </p:cNvCxnSpPr>
          <p:nvPr/>
        </p:nvCxnSpPr>
        <p:spPr>
          <a:xfrm flipH="1">
            <a:off x="931100" y="4992469"/>
            <a:ext cx="5366" cy="12559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rot="16200000">
            <a:off x="1642444" y="2785442"/>
            <a:ext cx="457199" cy="2658713"/>
          </a:xfrm>
          <a:prstGeom prst="rightBrace">
            <a:avLst>
              <a:gd name="adj1" fmla="val 8333"/>
              <a:gd name="adj2" fmla="val 4293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7" idx="1"/>
          </p:cNvCxnSpPr>
          <p:nvPr/>
        </p:nvCxnSpPr>
        <p:spPr>
          <a:xfrm flipH="1">
            <a:off x="5582884" y="1403866"/>
            <a:ext cx="360716" cy="697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1219200"/>
            <a:ext cx="10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File’s size</a:t>
            </a: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>
            <a:off x="5982986" y="1708666"/>
            <a:ext cx="180358" cy="39266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63344" y="1524000"/>
            <a:ext cx="273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File’s last modification 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43800" y="2602468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File’s name</a:t>
            </a:r>
          </a:p>
        </p:txBody>
      </p:sp>
      <p:sp>
        <p:nvSpPr>
          <p:cNvPr id="45" name="Right Brace 44"/>
          <p:cNvSpPr/>
          <p:nvPr/>
        </p:nvSpPr>
        <p:spPr>
          <a:xfrm rot="5400000">
            <a:off x="8017052" y="2046568"/>
            <a:ext cx="228601" cy="102270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" y="4191000"/>
            <a:ext cx="9693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r-x ---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  <a:sym typeface="Wingdings" pitchFamily="2" charset="2"/>
              </a:rPr>
              <a:t> in binary: 111 101 000  in decimal: </a:t>
            </a:r>
            <a:r>
              <a:rPr lang="en-US" sz="2000" dirty="0" smtClean="0">
                <a:cs typeface="Courier New" pitchFamily="49" charset="0"/>
                <a:sym typeface="Wingdings" pitchFamily="2" charset="2"/>
              </a:rPr>
              <a:t>750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68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 animBg="1"/>
      <p:bldP spid="24" grpId="0" animBg="1"/>
      <p:bldP spid="32" grpId="0" animBg="1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Example: File Permissions in 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To change permission on a file (or directory) you own: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-x---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Type:</a:t>
            </a:r>
          </a:p>
          <a:p>
            <a:pPr marL="457200" lvl="1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700 file2.txt</a:t>
            </a:r>
          </a:p>
          <a:p>
            <a:pPr marL="457200" lvl="1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err="1" smtClean="0">
                <a:latin typeface="+mj-lt"/>
                <a:cs typeface="Courier New" pitchFamily="49" charset="0"/>
              </a:rPr>
              <a:t>ls</a:t>
            </a:r>
            <a:r>
              <a:rPr lang="en-US" sz="1800" dirty="0" smtClean="0">
                <a:latin typeface="+mj-lt"/>
                <a:cs typeface="Courier New" pitchFamily="49" charset="0"/>
              </a:rPr>
              <a:t> –al shows the change: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------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tfarmer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  0 Nov  8 21:24 file2.txt</a:t>
            </a:r>
          </a:p>
          <a:p>
            <a:pPr marL="457200" lvl="1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Notice, the group lost its permission to see this file!  (700, convert to binary)</a:t>
            </a:r>
            <a:endParaRPr lang="en-US" sz="1800" dirty="0">
              <a:latin typeface="+mj-lt"/>
              <a:cs typeface="Courier New" pitchFamily="49" charset="0"/>
            </a:endParaRPr>
          </a:p>
          <a:p>
            <a:r>
              <a:rPr lang="en-US" sz="2800" dirty="0"/>
              <a:t>To change </a:t>
            </a:r>
            <a:r>
              <a:rPr lang="en-US" sz="2800" dirty="0" smtClean="0"/>
              <a:t>ownership on </a:t>
            </a:r>
            <a:r>
              <a:rPr lang="en-US" sz="2800" dirty="0"/>
              <a:t>a file you own</a:t>
            </a:r>
            <a:r>
              <a:rPr lang="en-US" sz="2800" dirty="0" smtClean="0"/>
              <a:t>:</a:t>
            </a:r>
          </a:p>
          <a:p>
            <a:pPr marL="457200" lvl="1" indent="0">
              <a:buNone/>
            </a:pPr>
            <a:r>
              <a:rPr lang="en-US" sz="1800" dirty="0">
                <a:cs typeface="Courier New" pitchFamily="49" charset="0"/>
              </a:rPr>
              <a:t>Type:</a:t>
            </a:r>
          </a:p>
          <a:p>
            <a:pPr marL="457200" lvl="1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chown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edin:ese-facu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file2.txt  </a:t>
            </a:r>
            <a:r>
              <a:rPr lang="en-US" sz="1800" i="1" dirty="0" smtClean="0">
                <a:latin typeface="+mj-lt"/>
                <a:cs typeface="Courier New" pitchFamily="49" charset="0"/>
              </a:rPr>
              <a:t>(changes owner &amp; group)</a:t>
            </a:r>
          </a:p>
          <a:p>
            <a:pPr marL="457200" lvl="1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Careful, now your TA 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Edin</a:t>
            </a:r>
            <a:r>
              <a:rPr lang="en-US" sz="1800" dirty="0" smtClean="0">
                <a:latin typeface="+mj-lt"/>
                <a:cs typeface="Courier New" pitchFamily="49" charset="0"/>
              </a:rPr>
              <a:t>, owns the file (and you don’t!!):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------  1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edin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ese-facu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0 Nov  8 21:24 file2.txt</a:t>
            </a:r>
          </a:p>
          <a:p>
            <a:pPr marL="457200" lvl="1" indent="0">
              <a:buNone/>
            </a:pPr>
            <a:endParaRPr lang="en-US" sz="1800" dirty="0">
              <a:latin typeface="+mj-lt"/>
              <a:cs typeface="Courier New" pitchFamily="49" charset="0"/>
            </a:endParaRPr>
          </a:p>
          <a:p>
            <a:endParaRPr lang="en-US" sz="2800" dirty="0"/>
          </a:p>
          <a:p>
            <a:pPr marL="457200" lvl="1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587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OS’s and their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1"/>
            <a:ext cx="8839200" cy="5170730"/>
          </a:xfrm>
        </p:spPr>
        <p:txBody>
          <a:bodyPr>
            <a:normAutofit/>
          </a:bodyPr>
          <a:lstStyle/>
          <a:p>
            <a:pPr marL="342900" lvl="2" indent="-342900">
              <a:buFont typeface="Wingdings 2"/>
              <a:buChar char=""/>
            </a:pPr>
            <a:r>
              <a:rPr lang="en-US" b="1" dirty="0"/>
              <a:t>Typically </a:t>
            </a:r>
            <a:r>
              <a:rPr lang="en-US" b="1" dirty="0" smtClean="0"/>
              <a:t>an OS </a:t>
            </a:r>
            <a:r>
              <a:rPr lang="en-US" b="1" dirty="0"/>
              <a:t>has a native </a:t>
            </a:r>
            <a:r>
              <a:rPr lang="en-US" b="1" dirty="0" err="1"/>
              <a:t>filesystem</a:t>
            </a:r>
            <a:r>
              <a:rPr lang="en-US" b="1" dirty="0"/>
              <a:t> it </a:t>
            </a:r>
            <a:r>
              <a:rPr lang="en-US" b="1" dirty="0" smtClean="0"/>
              <a:t>supports: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Early PC OS: DOS (Disk Operating System) 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File system: FAT (File Allocation Table)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Early Apple OS: Macintosh’s “System”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File system: MFS (</a:t>
            </a:r>
            <a:r>
              <a:rPr lang="en-US" dirty="0" err="1" smtClean="0"/>
              <a:t>Machintosh</a:t>
            </a:r>
            <a:r>
              <a:rPr lang="en-US" dirty="0" smtClean="0"/>
              <a:t>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Today’s PC OS: Windows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File System: NTFS (New Technology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Today’s Apple OS: Mac </a:t>
            </a:r>
            <a:r>
              <a:rPr lang="en-US" dirty="0" err="1" smtClean="0"/>
              <a:t>OSx</a:t>
            </a:r>
            <a:endParaRPr lang="en-US" dirty="0" smtClean="0"/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File System: HFS+ (Hierarchical File System)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Today’s Linux OS: </a:t>
            </a:r>
            <a:r>
              <a:rPr lang="en-US" dirty="0" err="1" smtClean="0"/>
              <a:t>Ubutnu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r>
              <a:rPr lang="en-US" dirty="0" smtClean="0"/>
              <a:t>, Fedora, Red Hat, SUSE,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File System: EXT (Extended File System)</a:t>
            </a:r>
          </a:p>
          <a:p>
            <a:pPr marL="342900" lvl="2" indent="-342900">
              <a:buFont typeface="Wingdings 2"/>
              <a:buChar char=""/>
            </a:pPr>
            <a:r>
              <a:rPr lang="en-US" b="1" dirty="0"/>
              <a:t>Now a days, many OS include support for more than one file system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Example…CDs/DVDs have their own file system: 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CDs:  CDFS (Compact Disc File System): ISO 9660</a:t>
            </a:r>
          </a:p>
          <a:p>
            <a:pPr marL="1257300" lvl="4" indent="-342900">
              <a:buFont typeface="Wingdings 2"/>
              <a:buChar char=""/>
            </a:pPr>
            <a:r>
              <a:rPr lang="en-US" dirty="0" smtClean="0"/>
              <a:t>DVDs:  UDF (Universal Disk Format)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Ideas…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smtClean="0"/>
              <a:t>Responsible for governing/organizing the persistent storage media (</a:t>
            </a:r>
            <a:r>
              <a:rPr lang="en-US" dirty="0" err="1" smtClean="0"/>
              <a:t>harddrive</a:t>
            </a:r>
            <a:r>
              <a:rPr lang="en-US" dirty="0" smtClean="0"/>
              <a:t>/flash/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Provides a logical/common abstraction of the media to the OS and eventually the programmer/user</a:t>
            </a:r>
          </a:p>
          <a:p>
            <a:pPr lvl="1"/>
            <a:r>
              <a:rPr lang="en-US" dirty="0" smtClean="0"/>
              <a:t>Provides structures to keep data on disk logically organized</a:t>
            </a:r>
          </a:p>
          <a:p>
            <a:pPr lvl="2"/>
            <a:r>
              <a:rPr lang="en-US" dirty="0" smtClean="0"/>
              <a:t>Files may be all over the place physically, but programmer</a:t>
            </a:r>
            <a:r>
              <a:rPr lang="en-US" dirty="0" smtClean="0"/>
              <a:t> </a:t>
            </a:r>
            <a:r>
              <a:rPr lang="en-US" dirty="0" smtClean="0"/>
              <a:t>would </a:t>
            </a:r>
            <a:r>
              <a:rPr lang="en-US" dirty="0" smtClean="0"/>
              <a:t>never </a:t>
            </a:r>
            <a:r>
              <a:rPr lang="en-US" dirty="0" smtClean="0"/>
              <a:t>know!</a:t>
            </a:r>
          </a:p>
          <a:p>
            <a:pPr lvl="1"/>
            <a:r>
              <a:rPr lang="en-US" dirty="0" smtClean="0"/>
              <a:t>Provides mechanism for securing files on physical disk</a:t>
            </a:r>
          </a:p>
          <a:p>
            <a:pPr lvl="2"/>
            <a:r>
              <a:rPr lang="en-US" dirty="0" smtClean="0"/>
              <a:t>Security not always respected without presence of 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10</a:t>
            </a:r>
            <a:r>
              <a:rPr lang="en-US" dirty="0" smtClean="0"/>
              <a:t>: Design multi-view file system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 might want for MP3 player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Ketterer</a:t>
            </a:r>
            <a:r>
              <a:rPr lang="en-US" dirty="0" smtClean="0">
                <a:solidFill>
                  <a:schemeClr val="tx1"/>
                </a:solidFill>
              </a:rPr>
              <a:t> again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Lab posted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943491"/>
            <a:ext cx="84582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Flash-drives / </a:t>
            </a:r>
            <a:r>
              <a:rPr lang="en-US" b="1" dirty="0" smtClean="0">
                <a:solidFill>
                  <a:srgbClr val="FF0000"/>
                </a:solidFill>
              </a:rPr>
              <a:t>Hard-drives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0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FE03-9FA6-4B84-97CA-588CC6FB1C11}" type="slidenum">
              <a:rPr lang="en-US"/>
              <a:pPr/>
              <a:t>70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</a:t>
            </a:r>
            <a:r>
              <a:rPr lang="en-US" dirty="0" smtClean="0"/>
              <a:t>More at Penn!</a:t>
            </a:r>
            <a:endParaRPr lang="en-US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reading/pointers</a:t>
            </a:r>
          </a:p>
          <a:p>
            <a:pPr lvl="1"/>
            <a:r>
              <a:rPr lang="en-US" dirty="0"/>
              <a:t>Unix File System Tutorial</a:t>
            </a:r>
          </a:p>
          <a:p>
            <a:pPr lvl="1"/>
            <a:r>
              <a:rPr lang="en-US" dirty="0"/>
              <a:t>Flash, SSD, Hard drive data sheets</a:t>
            </a:r>
          </a:p>
          <a:p>
            <a:pPr lvl="1"/>
            <a:r>
              <a:rPr lang="en-US" dirty="0"/>
              <a:t>Data found on hard drive articles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Courses</a:t>
            </a:r>
          </a:p>
          <a:p>
            <a:pPr lvl="1"/>
            <a:r>
              <a:rPr lang="en-US" dirty="0"/>
              <a:t>CIS121 – efficient data structures</a:t>
            </a:r>
          </a:p>
          <a:p>
            <a:pPr lvl="1"/>
            <a:r>
              <a:rPr lang="en-US" dirty="0"/>
              <a:t>CIS380 – operating systems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6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B785-5291-4489-ABFF-9291304CBE2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Persistent Storage</a:t>
            </a:r>
            <a:endParaRPr lang="en-US" altLang="en-US" sz="4000" dirty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Persistent Storage vs. non-persistent storage</a:t>
            </a:r>
          </a:p>
          <a:p>
            <a:pPr lvl="1"/>
            <a:r>
              <a:rPr lang="en-US" altLang="en-US" sz="2000" dirty="0" smtClean="0"/>
              <a:t>We’ve discussed “memory” in a computer (</a:t>
            </a:r>
            <a:r>
              <a:rPr lang="en-US" altLang="en-US" sz="2000" dirty="0" err="1" smtClean="0"/>
              <a:t>regFile</a:t>
            </a:r>
            <a:r>
              <a:rPr lang="en-US" altLang="en-US" sz="2000" dirty="0" smtClean="0"/>
              <a:t>/cache/RAM)</a:t>
            </a:r>
          </a:p>
          <a:p>
            <a:pPr lvl="2"/>
            <a:r>
              <a:rPr lang="en-US" altLang="en-US" dirty="0" smtClean="0"/>
              <a:t>This is considered non-persistent storage </a:t>
            </a:r>
          </a:p>
          <a:p>
            <a:pPr lvl="2"/>
            <a:r>
              <a:rPr lang="en-US" altLang="en-US" dirty="0" smtClean="0"/>
              <a:t>Turn off computer, information is lost</a:t>
            </a:r>
          </a:p>
          <a:p>
            <a:pPr lvl="1"/>
            <a:r>
              <a:rPr lang="en-US" altLang="en-US" dirty="0" smtClean="0"/>
              <a:t>Persistent Storage – long term storage</a:t>
            </a:r>
          </a:p>
          <a:p>
            <a:pPr lvl="2"/>
            <a:r>
              <a:rPr lang="en-US" altLang="en-US" dirty="0" smtClean="0"/>
              <a:t>Information/data stored across on/off cycles of the machine</a:t>
            </a:r>
          </a:p>
          <a:p>
            <a:pPr lvl="2"/>
            <a:r>
              <a:rPr lang="en-US" altLang="en-US" dirty="0" smtClean="0"/>
              <a:t>Power goes off, data doesn’t disappear!</a:t>
            </a:r>
            <a:endParaRPr lang="en-US" altLang="en-US" dirty="0"/>
          </a:p>
          <a:p>
            <a:r>
              <a:rPr lang="en-US" altLang="en-US" dirty="0" smtClean="0"/>
              <a:t>Persistent Storage Technology</a:t>
            </a:r>
          </a:p>
          <a:p>
            <a:pPr lvl="1"/>
            <a:r>
              <a:rPr lang="en-US" altLang="en-US" dirty="0" smtClean="0"/>
              <a:t>Many different kinds:</a:t>
            </a:r>
          </a:p>
          <a:p>
            <a:pPr lvl="2"/>
            <a:r>
              <a:rPr lang="en-US" altLang="en-US" dirty="0" smtClean="0"/>
              <a:t>Flash drives/SSD </a:t>
            </a:r>
            <a:r>
              <a:rPr lang="en-US" altLang="en-US" dirty="0"/>
              <a:t>drives/Floppy disk/Hard </a:t>
            </a:r>
            <a:r>
              <a:rPr lang="en-US" altLang="en-US" dirty="0" smtClean="0"/>
              <a:t>drive/compact discs/etc.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1507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8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Drives / Hard Disks (HD)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collection of metallic “platters”</a:t>
            </a:r>
          </a:p>
          <a:p>
            <a:r>
              <a:rPr lang="en-US" sz="2400" dirty="0" smtClean="0"/>
              <a:t>Each platter covered with magnetic material</a:t>
            </a:r>
          </a:p>
          <a:p>
            <a:r>
              <a:rPr lang="en-US" sz="2400" dirty="0" smtClean="0"/>
              <a:t>Magnetic charge ‘stores’ 1 bit of information</a:t>
            </a:r>
          </a:p>
          <a:p>
            <a:r>
              <a:rPr lang="en-US" sz="2400" dirty="0" smtClean="0"/>
              <a:t>Can vary charge across platter!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99" y="3752408"/>
            <a:ext cx="2844993" cy="24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.msdn.microsoft.com/dynimg/IC6639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449" y="3538052"/>
            <a:ext cx="3485854" cy="26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gdx9xGsRpRs/UnKu0xoHptI/AAAAAAAAAB8/L_WQycnQOrw/s320/dd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3" y="4089912"/>
            <a:ext cx="2806695" cy="20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11956</TotalTime>
  <Words>4231</Words>
  <Application>Microsoft Macintosh PowerPoint</Application>
  <PresentationFormat>On-screen Show (4:3)</PresentationFormat>
  <Paragraphs>802</Paragraphs>
  <Slides>70</Slides>
  <Notes>10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ESE 578–</vt:lpstr>
      <vt:lpstr>Slide 1</vt:lpstr>
      <vt:lpstr>Lecture Topics</vt:lpstr>
      <vt:lpstr>Course Map</vt:lpstr>
      <vt:lpstr>Course Map – Week 10</vt:lpstr>
      <vt:lpstr>What We’ll Cover Today…</vt:lpstr>
      <vt:lpstr>Store and find data</vt:lpstr>
      <vt:lpstr>Persistent Storage Technology</vt:lpstr>
      <vt:lpstr>Persistent Storage</vt:lpstr>
      <vt:lpstr>Hard Drives / Hard Disks (HD)</vt:lpstr>
      <vt:lpstr>Hard Disk</vt:lpstr>
      <vt:lpstr>Hard Disk</vt:lpstr>
      <vt:lpstr>Hard Disk</vt:lpstr>
      <vt:lpstr>Hard Disk</vt:lpstr>
      <vt:lpstr>Hard Disk</vt:lpstr>
      <vt:lpstr>Hard Disk</vt:lpstr>
      <vt:lpstr>Disk Bandwidth  (preclass 1, 2)</vt:lpstr>
      <vt:lpstr>Disk Bandwidth</vt:lpstr>
      <vt:lpstr>Disk Access Time</vt:lpstr>
      <vt:lpstr>Disk Access Time</vt:lpstr>
      <vt:lpstr>Disk Read/write Performance</vt:lpstr>
      <vt:lpstr>Throughput and Implications</vt:lpstr>
      <vt:lpstr>Seagate 2.5” Disk Drive</vt:lpstr>
      <vt:lpstr>Persistent Storage Technology</vt:lpstr>
      <vt:lpstr>Flash Memory</vt:lpstr>
      <vt:lpstr>Flash Memory</vt:lpstr>
      <vt:lpstr>Samsung 256Mx8 NAND Flash</vt:lpstr>
      <vt:lpstr>Intel Solid-State Drive (SSD)</vt:lpstr>
      <vt:lpstr>Flash Memory</vt:lpstr>
      <vt:lpstr>FILE</vt:lpstr>
      <vt:lpstr>How Organize data</vt:lpstr>
      <vt:lpstr>FILE</vt:lpstr>
      <vt:lpstr>Files  Blocks  Physical Disk</vt:lpstr>
      <vt:lpstr>How is a file stored?</vt:lpstr>
      <vt:lpstr>How we store files on physical media</vt:lpstr>
      <vt:lpstr>How we store files on physical media</vt:lpstr>
      <vt:lpstr>Fragmentation</vt:lpstr>
      <vt:lpstr>How we store files on physical media</vt:lpstr>
      <vt:lpstr>Fragmentation</vt:lpstr>
      <vt:lpstr>Fragmentation</vt:lpstr>
      <vt:lpstr>Fragmentation</vt:lpstr>
      <vt:lpstr>What is a filesystem?</vt:lpstr>
      <vt:lpstr>Formation of a File / Filesystem</vt:lpstr>
      <vt:lpstr>File Representation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Files  i-nodes  b-nodes/blocks</vt:lpstr>
      <vt:lpstr>Size of b-node/block representation</vt:lpstr>
      <vt:lpstr>B-Node/Block Size</vt:lpstr>
      <vt:lpstr>EXT3 File size limitations</vt:lpstr>
      <vt:lpstr>Levels of Abstraction</vt:lpstr>
      <vt:lpstr>How keep track of files?</vt:lpstr>
      <vt:lpstr>Unix System File Structure</vt:lpstr>
      <vt:lpstr>Preclass 4</vt:lpstr>
      <vt:lpstr>Looking at inodes</vt:lpstr>
      <vt:lpstr>Superblock</vt:lpstr>
      <vt:lpstr>Higher Level ex: Virtual File System (VFS)</vt:lpstr>
      <vt:lpstr>Format disk</vt:lpstr>
      <vt:lpstr>Disk Data Security</vt:lpstr>
      <vt:lpstr>Security Caveats</vt:lpstr>
      <vt:lpstr>Security Example: File Permissions in Unix</vt:lpstr>
      <vt:lpstr>Security Example: File Permissions in Unix</vt:lpstr>
      <vt:lpstr>Security Example: File Permissions in Unix</vt:lpstr>
      <vt:lpstr>OS’s and their Filesystems</vt:lpstr>
      <vt:lpstr>Big Ideas…Filesystem</vt:lpstr>
      <vt:lpstr>This Week In Lab</vt:lpstr>
      <vt:lpstr>Learn More at Penn!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708</cp:revision>
  <cp:lastPrinted>2018-04-11T13:59:42Z</cp:lastPrinted>
  <dcterms:created xsi:type="dcterms:W3CDTF">2018-04-08T02:48:58Z</dcterms:created>
  <dcterms:modified xsi:type="dcterms:W3CDTF">2018-04-11T13:59:47Z</dcterms:modified>
</cp:coreProperties>
</file>