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Default Extension="gif" ContentType="image/gif"/>
  <Override PartName="/ppt/slideLayouts/slideLayout14.xml" ContentType="application/vnd.openxmlformats-officedocument.presentationml.slideLayout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71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slides/slide82.xml" ContentType="application/vnd.openxmlformats-officedocument.presentationml.slid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Layouts/slideLayout16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Layouts/slideLayout2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slideLayouts/slideLayout13.xml" ContentType="application/vnd.openxmlformats-officedocument.presentationml.slideLayout+xml"/>
  <Default Extension="pdf" ContentType="application/pdf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86"/>
  </p:notesMasterIdLst>
  <p:handoutMasterIdLst>
    <p:handoutMasterId r:id="rId87"/>
  </p:handoutMasterIdLst>
  <p:sldIdLst>
    <p:sldId id="307" r:id="rId2"/>
    <p:sldId id="308" r:id="rId3"/>
    <p:sldId id="309" r:id="rId4"/>
    <p:sldId id="311" r:id="rId5"/>
    <p:sldId id="313" r:id="rId6"/>
    <p:sldId id="318" r:id="rId7"/>
    <p:sldId id="431" r:id="rId8"/>
    <p:sldId id="435" r:id="rId9"/>
    <p:sldId id="510" r:id="rId10"/>
    <p:sldId id="436" r:id="rId11"/>
    <p:sldId id="437" r:id="rId12"/>
    <p:sldId id="438" r:id="rId13"/>
    <p:sldId id="511" r:id="rId14"/>
    <p:sldId id="439" r:id="rId15"/>
    <p:sldId id="440" r:id="rId16"/>
    <p:sldId id="441" r:id="rId17"/>
    <p:sldId id="442" r:id="rId18"/>
    <p:sldId id="506" r:id="rId19"/>
    <p:sldId id="444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507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65" r:id="rId41"/>
    <p:sldId id="513" r:id="rId42"/>
    <p:sldId id="512" r:id="rId43"/>
    <p:sldId id="466" r:id="rId44"/>
    <p:sldId id="467" r:id="rId45"/>
    <p:sldId id="468" r:id="rId46"/>
    <p:sldId id="469" r:id="rId47"/>
    <p:sldId id="470" r:id="rId48"/>
    <p:sldId id="471" r:id="rId49"/>
    <p:sldId id="472" r:id="rId50"/>
    <p:sldId id="473" r:id="rId51"/>
    <p:sldId id="474" r:id="rId52"/>
    <p:sldId id="475" r:id="rId53"/>
    <p:sldId id="476" r:id="rId54"/>
    <p:sldId id="477" r:id="rId55"/>
    <p:sldId id="478" r:id="rId56"/>
    <p:sldId id="479" r:id="rId57"/>
    <p:sldId id="480" r:id="rId58"/>
    <p:sldId id="481" r:id="rId59"/>
    <p:sldId id="482" r:id="rId60"/>
    <p:sldId id="483" r:id="rId61"/>
    <p:sldId id="484" r:id="rId62"/>
    <p:sldId id="485" r:id="rId63"/>
    <p:sldId id="486" r:id="rId64"/>
    <p:sldId id="487" r:id="rId65"/>
    <p:sldId id="488" r:id="rId66"/>
    <p:sldId id="489" r:id="rId67"/>
    <p:sldId id="490" r:id="rId68"/>
    <p:sldId id="491" r:id="rId69"/>
    <p:sldId id="492" r:id="rId70"/>
    <p:sldId id="493" r:id="rId71"/>
    <p:sldId id="494" r:id="rId72"/>
    <p:sldId id="495" r:id="rId73"/>
    <p:sldId id="496" r:id="rId74"/>
    <p:sldId id="497" r:id="rId75"/>
    <p:sldId id="498" r:id="rId76"/>
    <p:sldId id="499" r:id="rId77"/>
    <p:sldId id="500" r:id="rId78"/>
    <p:sldId id="501" r:id="rId79"/>
    <p:sldId id="502" r:id="rId80"/>
    <p:sldId id="503" r:id="rId81"/>
    <p:sldId id="509" r:id="rId82"/>
    <p:sldId id="505" r:id="rId83"/>
    <p:sldId id="287" r:id="rId84"/>
    <p:sldId id="504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333300"/>
    <a:srgbClr val="6633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4034" autoAdjust="0"/>
    <p:restoredTop sz="92473" autoAdjust="0"/>
  </p:normalViewPr>
  <p:slideViewPr>
    <p:cSldViewPr snapToGrid="0">
      <p:cViewPr varScale="1">
        <p:scale>
          <a:sx n="114" d="100"/>
          <a:sy n="114" d="100"/>
        </p:scale>
        <p:origin x="-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4/17/18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4/17/18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87258-13AC-4839-B033-A978A2F110AC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14732-B32F-4CB5-8E5B-7881B87913FA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57-0957-47CC-A9CC-809F2EC380BE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50B-F33A-4B73-8777-E024CDA5DE5D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9539-19DC-4B30-B68D-C9110802E52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992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701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880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715E-755C-488E-A7F0-4DC0E3A54954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805E-1D09-481B-989B-DDCEB6817352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37E-C098-4C72-A5D9-081BF6BEAE62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9E6-083C-427E-BFC5-BAC7B8B12156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F2D5-EC41-4D26-B054-0AE76096061B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4174-8509-4CC6-B426-0967D399E45D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8D-4375-401E-BA4B-1AF87E096186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023-D04D-4867-BB4D-A390E03C071C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5A6B6-EAA9-41B8-90C2-42E5107B6818}" type="datetime1">
              <a:rPr lang="en-US" smtClean="0"/>
              <a:pPr/>
              <a:t>4/17/18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 smtClean="0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Relationship Id="rId3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png"/><Relationship Id="rId13" Type="http://schemas.openxmlformats.org/officeDocument/2006/relationships/image" Target="../media/image17.gif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Relationship Id="rId9" Type="http://schemas.openxmlformats.org/officeDocument/2006/relationships/image" Target="../media/image17.gif"/><Relationship Id="rId10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Relationship Id="rId3" Type="http://schemas.openxmlformats.org/officeDocument/2006/relationships/image" Target="../media/image41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02861" y="5943600"/>
            <a:ext cx="3712539" cy="531812"/>
          </a:xfrm>
        </p:spPr>
        <p:txBody>
          <a:bodyPr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Based on slides © 2009--2018 DeHon</a:t>
            </a:r>
          </a:p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Additional Material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©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2014 Farmer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/>
              <a:t>ESE 150 – </a:t>
            </a:r>
            <a:br>
              <a:rPr lang="en-US" sz="3200" b="1" dirty="0" smtClean="0"/>
            </a:br>
            <a:r>
              <a:rPr lang="en-US" sz="3200" b="1" dirty="0" smtClean="0"/>
              <a:t>Digital Audio Basics</a:t>
            </a:r>
            <a:endParaRPr lang="en-US" sz="32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Lecture #12 – Networking</a:t>
            </a:r>
            <a:endParaRPr lang="en-US" sz="2000" dirty="0"/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81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Physical Connection</a:t>
            </a:r>
            <a:endParaRPr lang="en-US" altLang="en-US"/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Place an I/O </a:t>
            </a:r>
            <a:r>
              <a:rPr lang="en-US" altLang="en-US" dirty="0" err="1" smtClean="0"/>
              <a:t>datapath</a:t>
            </a:r>
            <a:r>
              <a:rPr lang="en-US" altLang="en-US" dirty="0" smtClean="0"/>
              <a:t> in each computer</a:t>
            </a:r>
          </a:p>
          <a:p>
            <a:r>
              <a:rPr lang="en-US" altLang="en-US" dirty="0" smtClean="0"/>
              <a:t>String wire between computer’s IO peripheral</a:t>
            </a:r>
          </a:p>
          <a:p>
            <a:pPr lvl="1"/>
            <a:r>
              <a:rPr lang="en-US" altLang="en-US" dirty="0" smtClean="0"/>
              <a:t>E.g. one wire from A</a:t>
            </a:r>
            <a:r>
              <a:rPr lang="en-US" altLang="en-US" dirty="0" smtClean="0">
                <a:sym typeface="Wingdings" pitchFamily="2" charset="2"/>
              </a:rPr>
              <a:t>B, another BA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C7BB-D211-4CCC-8440-BF4C72D03774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92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73440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Signaling</a:t>
            </a:r>
            <a:endParaRPr lang="en-US" altLang="en-US"/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554162"/>
            <a:ext cx="9198015" cy="4846638"/>
          </a:xfrm>
        </p:spPr>
        <p:txBody>
          <a:bodyPr/>
          <a:lstStyle/>
          <a:p>
            <a:r>
              <a:rPr lang="en-US" altLang="en-US" dirty="0" smtClean="0"/>
              <a:t>Communicate with Voltage pulses</a:t>
            </a:r>
          </a:p>
          <a:p>
            <a:pPr lvl="1"/>
            <a:r>
              <a:rPr lang="en-US" altLang="en-US" dirty="0" smtClean="0"/>
              <a:t>A pulls line low (0)</a:t>
            </a:r>
          </a:p>
          <a:p>
            <a:pPr lvl="1"/>
            <a:r>
              <a:rPr lang="en-US" altLang="en-US" dirty="0" smtClean="0"/>
              <a:t>B senses low (0) line</a:t>
            </a:r>
          </a:p>
          <a:p>
            <a:r>
              <a:rPr lang="en-US" altLang="en-US" dirty="0" smtClean="0"/>
              <a:t>Data encoded as series of pulses/voltages on line</a:t>
            </a:r>
          </a:p>
          <a:p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2CB-9860-4FAC-9F0D-D7CAC2F0FD00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0164" t="58239" r="18047"/>
          <a:stretch/>
        </p:blipFill>
        <p:spPr bwMode="auto">
          <a:xfrm>
            <a:off x="3692324" y="4045331"/>
            <a:ext cx="949124" cy="10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3159889" y="4907666"/>
            <a:ext cx="706055" cy="601883"/>
          </a:xfrm>
          <a:custGeom>
            <a:avLst/>
            <a:gdLst>
              <a:gd name="connsiteX0" fmla="*/ 706055 w 706055"/>
              <a:gd name="connsiteY0" fmla="*/ 0 h 601883"/>
              <a:gd name="connsiteX1" fmla="*/ 138896 w 706055"/>
              <a:gd name="connsiteY1" fmla="*/ 219919 h 601883"/>
              <a:gd name="connsiteX2" fmla="*/ 0 w 706055"/>
              <a:gd name="connsiteY2" fmla="*/ 601883 h 60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6055" h="601883">
                <a:moveTo>
                  <a:pt x="706055" y="0"/>
                </a:moveTo>
                <a:cubicBezTo>
                  <a:pt x="481313" y="59802"/>
                  <a:pt x="256572" y="119605"/>
                  <a:pt x="138896" y="219919"/>
                </a:cubicBezTo>
                <a:cubicBezTo>
                  <a:pt x="21220" y="320233"/>
                  <a:pt x="10610" y="461058"/>
                  <a:pt x="0" y="601883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20100" y="3479224"/>
            <a:ext cx="168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Oscilloscope/</a:t>
            </a:r>
          </a:p>
          <a:p>
            <a:pPr algn="ctr"/>
            <a:r>
              <a:rPr lang="en-US" dirty="0" smtClean="0"/>
              <a:t>Logic Analyzer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6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uiExpand="1" build="p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Communication Basic Steps</a:t>
            </a:r>
            <a:endParaRPr lang="en-US" altLang="en-US" dirty="0"/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2763"/>
            <a:ext cx="8839200" cy="48466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Start program on B to receive data (file)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Start program on A to send data (file)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B waits for valid symbols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A sends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B receives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A sends out-of-band signal to end transmission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5BA1-13E4-4896-967D-79A38EB8654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2642" y="4589638"/>
            <a:ext cx="293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(as we did to communicate</a:t>
            </a:r>
          </a:p>
          <a:p>
            <a:r>
              <a:rPr lang="en-US" dirty="0" smtClean="0"/>
              <a:t>between Windows PC</a:t>
            </a:r>
          </a:p>
          <a:p>
            <a:r>
              <a:rPr lang="en-US" dirty="0" smtClean="0"/>
              <a:t>a</a:t>
            </a:r>
            <a:r>
              <a:rPr lang="en-US" dirty="0" smtClean="0"/>
              <a:t>nd </a:t>
            </a:r>
            <a:r>
              <a:rPr lang="en-US" dirty="0" err="1" smtClean="0"/>
              <a:t>Arduino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30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5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many computers does your laptop communicate with?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E-mail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Weather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Canvas, Piazza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Source code repositories (</a:t>
            </a:r>
            <a:r>
              <a:rPr lang="en-US" dirty="0" err="1" smtClean="0">
                <a:solidFill>
                  <a:srgbClr val="FF6600"/>
                </a:solidFill>
              </a:rPr>
              <a:t>svn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dirty="0" err="1" smtClean="0">
                <a:solidFill>
                  <a:srgbClr val="FF6600"/>
                </a:solidFill>
              </a:rPr>
              <a:t>git</a:t>
            </a:r>
            <a:r>
              <a:rPr lang="en-US" dirty="0" smtClean="0">
                <a:solidFill>
                  <a:srgbClr val="FF6600"/>
                </a:solidFill>
              </a:rPr>
              <a:t>, …)</a:t>
            </a:r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eniac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Web servers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Seas, news, </a:t>
            </a:r>
            <a:r>
              <a:rPr lang="en-US" dirty="0" err="1" smtClean="0">
                <a:solidFill>
                  <a:srgbClr val="FF6600"/>
                </a:solidFill>
              </a:rPr>
              <a:t>facebook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dirty="0" err="1" smtClean="0">
                <a:solidFill>
                  <a:srgbClr val="FF6600"/>
                </a:solidFill>
              </a:rPr>
              <a:t>youtube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dirty="0" err="1" smtClean="0">
                <a:solidFill>
                  <a:srgbClr val="FF6600"/>
                </a:solidFill>
              </a:rPr>
              <a:t>wikipedia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dirty="0" err="1" smtClean="0">
                <a:solidFill>
                  <a:srgbClr val="FF6600"/>
                </a:solidFill>
              </a:rPr>
              <a:t>google</a:t>
            </a:r>
            <a:r>
              <a:rPr lang="en-US" dirty="0" smtClean="0">
                <a:solidFill>
                  <a:srgbClr val="FF6600"/>
                </a:solidFill>
              </a:rPr>
              <a:t>, ….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iTunes, Windows Update </a:t>
            </a:r>
          </a:p>
          <a:p>
            <a:pPr lvl="2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Multiple Tasks </a:t>
            </a:r>
            <a:r>
              <a:rPr lang="en-US" altLang="en-US" i="1" dirty="0" smtClean="0"/>
              <a:t>– Multiple Wires?</a:t>
            </a:r>
            <a:endParaRPr lang="en-US" altLang="en-US" i="1" dirty="0"/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59" y="1141986"/>
            <a:ext cx="8686800" cy="4846638"/>
          </a:xfrm>
        </p:spPr>
        <p:txBody>
          <a:bodyPr/>
          <a:lstStyle/>
          <a:p>
            <a:r>
              <a:rPr lang="en-US" altLang="en-US" dirty="0" smtClean="0"/>
              <a:t>Back to wired connections</a:t>
            </a:r>
          </a:p>
          <a:p>
            <a:r>
              <a:rPr lang="en-US" altLang="en-US" dirty="0" smtClean="0"/>
              <a:t>E.g</a:t>
            </a:r>
            <a:r>
              <a:rPr lang="en-US" altLang="en-US" dirty="0" smtClean="0"/>
              <a:t>. download song and browse</a:t>
            </a:r>
          </a:p>
          <a:p>
            <a:pPr lvl="1"/>
            <a:r>
              <a:rPr lang="en-US" altLang="en-US" dirty="0" smtClean="0"/>
              <a:t>Could have a separate interface/wire for each application</a:t>
            </a:r>
          </a:p>
          <a:p>
            <a:pPr lvl="1"/>
            <a:r>
              <a:rPr lang="en-US" altLang="en-US" dirty="0" smtClean="0"/>
              <a:t>Process allocates hardware when needs to communicate</a:t>
            </a:r>
          </a:p>
          <a:p>
            <a:pPr lvl="1"/>
            <a:r>
              <a:rPr lang="en-US" altLang="en-US" dirty="0" smtClean="0"/>
              <a:t>Holds exclusive access during transfer</a:t>
            </a:r>
          </a:p>
          <a:p>
            <a:pPr lvl="1"/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138-8C0E-4137-8C31-BCE944C33D71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4965"/>
            <a:ext cx="7162800" cy="18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90988"/>
            <a:ext cx="7162800" cy="35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529685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5249-E604-4612-9A5F-B38902C5753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 to Multiple Machines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954" y="1409344"/>
            <a:ext cx="8686800" cy="4846638"/>
          </a:xfrm>
        </p:spPr>
        <p:txBody>
          <a:bodyPr/>
          <a:lstStyle/>
          <a:p>
            <a:r>
              <a:rPr lang="en-US" altLang="en-US" dirty="0"/>
              <a:t>Add interface/wire for every machine want to talk to</a:t>
            </a:r>
          </a:p>
          <a:p>
            <a:pPr lvl="1"/>
            <a:r>
              <a:rPr lang="en-US" altLang="en-US" dirty="0"/>
              <a:t>Talk to machine through its dedicated wire</a:t>
            </a:r>
          </a:p>
          <a:p>
            <a:pPr lvl="1"/>
            <a:endParaRPr lang="en-US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01869"/>
            <a:ext cx="7162800" cy="35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preclass_process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09677" y="1893782"/>
            <a:ext cx="2334323" cy="264208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47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Scalability</a:t>
            </a:r>
            <a:endParaRPr lang="en-US" altLang="en-US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r>
              <a:rPr lang="en-US" altLang="en-US" sz="2000" dirty="0" smtClean="0"/>
              <a:t>Do we like where this </a:t>
            </a:r>
            <a:br>
              <a:rPr lang="en-US" altLang="en-US" sz="2000" dirty="0" smtClean="0"/>
            </a:br>
            <a:r>
              <a:rPr lang="en-US" altLang="en-US" sz="2000" dirty="0" smtClean="0"/>
              <a:t>is going?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Hosts on Internet</a:t>
            </a:r>
            <a:endParaRPr lang="en-US" altLang="en-US" sz="2000" dirty="0" smtClean="0"/>
          </a:p>
          <a:p>
            <a:endParaRPr lang="en-US" altLang="en-US" sz="2000" dirty="0" smtClean="0"/>
          </a:p>
          <a:p>
            <a:pPr>
              <a:buNone/>
            </a:pPr>
            <a:endParaRPr lang="en-US" altLang="en-US" sz="2000" dirty="0" smtClean="0"/>
          </a:p>
          <a:p>
            <a:pPr>
              <a:buNone/>
            </a:pPr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r>
              <a:rPr lang="en-US" altLang="en-US" sz="2000" dirty="0" smtClean="0">
                <a:solidFill>
                  <a:schemeClr val="tx1"/>
                </a:solidFill>
              </a:rPr>
              <a:t>How many things are connected to Internet?</a:t>
            </a:r>
          </a:p>
          <a:p>
            <a:pPr lvl="1"/>
            <a:r>
              <a:rPr lang="en-US" altLang="en-US" sz="1800" dirty="0" smtClean="0"/>
              <a:t>Estimate as of 8 Billion connected devices!</a:t>
            </a:r>
          </a:p>
          <a:p>
            <a:pPr lvl="1"/>
            <a:r>
              <a:rPr lang="en-US" altLang="en-US" sz="1800" dirty="0" smtClean="0"/>
              <a:t>Growing to 50—100 Billion in next few years…</a:t>
            </a:r>
            <a:endParaRPr lang="en-US" altLang="en-US" sz="18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272-A30F-4B3E-8B1B-8F8D9AE37D35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8" name="Picture 7" descr="1280px-Internet_Hosts_Count_log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194" y="1006911"/>
            <a:ext cx="5099806" cy="4079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7344" y="635845"/>
            <a:ext cx="449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[Source: </a:t>
            </a:r>
            <a:r>
              <a:rPr lang="en-US" dirty="0" err="1" smtClean="0"/>
              <a:t>Kopiesperre</a:t>
            </a:r>
            <a:r>
              <a:rPr lang="en-US" dirty="0" smtClean="0"/>
              <a:t> CC Share-alike 3.0</a:t>
            </a:r>
          </a:p>
          <a:p>
            <a:r>
              <a:rPr lang="en-US" sz="1200" dirty="0" smtClean="0"/>
              <a:t>https://</a:t>
            </a:r>
            <a:r>
              <a:rPr lang="en-US" sz="1200" dirty="0" err="1" smtClean="0"/>
              <a:t>wikivisually.com/wiki/File:Internet_Hosts_Count_log.svg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66375" y="35870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13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9B2-16E6-4B03-A2F5-21D9B3B8BDF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many connections?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Conclusion: </a:t>
            </a:r>
            <a:r>
              <a:rPr lang="en-US" altLang="en-US" b="0" dirty="0" smtClean="0"/>
              <a:t>need to look at capacity as well as scalability of a network solution</a:t>
            </a:r>
            <a:endParaRPr lang="en-US" altLang="en-US" b="0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57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Requirements and Costs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70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A2C-BB0D-4939-A3DE-5019295EA48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Wires</a:t>
            </a:r>
          </a:p>
        </p:txBody>
      </p:sp>
      <p:pic>
        <p:nvPicPr>
          <p:cNvPr id="809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77724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How fast can I send data over a wire?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Consider a Category-5 </a:t>
            </a:r>
            <a:r>
              <a:rPr lang="en-US" altLang="en-US" dirty="0" smtClean="0"/>
              <a:t>Ethernet </a:t>
            </a:r>
            <a:r>
              <a:rPr lang="en-US" altLang="en-US" dirty="0"/>
              <a:t>cable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Bandwidth (bits/s)</a:t>
            </a:r>
            <a:endParaRPr lang="en-US" altLang="en-US" dirty="0" smtClean="0"/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1Gbit</a:t>
            </a:r>
            <a:r>
              <a:rPr lang="en-US" altLang="en-US" dirty="0"/>
              <a:t>/s – 1000Base-T (Gigabit </a:t>
            </a:r>
            <a:r>
              <a:rPr lang="en-US" altLang="en-US" dirty="0" err="1"/>
              <a:t>ethernet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Latency/transit time (distance/time)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0.64 c  [c=speed of light = 3</a:t>
            </a:r>
            <a:r>
              <a:rPr lang="en-US" altLang="en-US" dirty="0">
                <a:cs typeface="Arial" charset="0"/>
              </a:rPr>
              <a:t>×</a:t>
            </a:r>
            <a:r>
              <a:rPr lang="en-US" altLang="en-US" dirty="0"/>
              <a:t>10</a:t>
            </a:r>
            <a:r>
              <a:rPr lang="en-US" altLang="en-US" baseline="30000" dirty="0"/>
              <a:t>8</a:t>
            </a:r>
            <a:r>
              <a:rPr lang="en-US" altLang="en-US" dirty="0"/>
              <a:t> m/s]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0.192 m/ns   or roughly 5ns/m</a:t>
            </a:r>
          </a:p>
          <a:p>
            <a:pPr lvl="2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809989" name="Text Box 5"/>
          <p:cNvSpPr txBox="1">
            <a:spLocks noChangeArrowheads="1"/>
          </p:cNvSpPr>
          <p:nvPr/>
        </p:nvSpPr>
        <p:spPr bwMode="auto">
          <a:xfrm>
            <a:off x="3733800" y="6172200"/>
            <a:ext cx="520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  <a:cs typeface="Arial" charset="0"/>
              </a:rPr>
              <a:t>[image: http://en.wikipedia.org/wiki/File:Cat_5.jpg]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83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uiExpand="1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 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Where are we on course map?</a:t>
            </a:r>
            <a:endParaRPr lang="en-US" sz="2000" dirty="0" smtClean="0"/>
          </a:p>
          <a:p>
            <a:r>
              <a:rPr lang="en-US" sz="2400" dirty="0" smtClean="0"/>
              <a:t>Networks</a:t>
            </a:r>
          </a:p>
          <a:p>
            <a:pPr lvl="1"/>
            <a:r>
              <a:rPr lang="en-US" sz="2000" dirty="0" smtClean="0"/>
              <a:t>Communicating Between Machines</a:t>
            </a:r>
          </a:p>
          <a:p>
            <a:pPr lvl="1"/>
            <a:r>
              <a:rPr lang="en-US" sz="2000" dirty="0" smtClean="0"/>
              <a:t>Bandwidth Requirements</a:t>
            </a:r>
          </a:p>
          <a:p>
            <a:pPr lvl="1"/>
            <a:r>
              <a:rPr lang="en-US" sz="2000" dirty="0" smtClean="0"/>
              <a:t>Technology Costs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Network Layering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Transport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Network – Routing – what can go wrong?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Physical (</a:t>
            </a:r>
            <a:r>
              <a:rPr lang="en-US" altLang="en-US" dirty="0" smtClean="0">
                <a:sym typeface="Wingdings" pitchFamily="2" charset="2"/>
              </a:rPr>
              <a:t>physical layer independence</a:t>
            </a:r>
            <a:r>
              <a:rPr lang="en-US" altLang="en-US" dirty="0" smtClean="0">
                <a:sym typeface="Wingdings" pitchFamily="2" charset="2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sym typeface="Wingdings" pitchFamily="2" charset="2"/>
              </a:rPr>
              <a:t>By end: seen TCP/IP basics</a:t>
            </a:r>
            <a:endParaRPr lang="en-US" altLang="en-US" dirty="0" smtClean="0">
              <a:sym typeface="Wingdings" pitchFamily="2" charset="2"/>
            </a:endParaRPr>
          </a:p>
          <a:p>
            <a:r>
              <a:rPr lang="en-US" sz="2400" dirty="0" smtClean="0"/>
              <a:t>Next Lab</a:t>
            </a:r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4A8-E6C0-4340-81F1-EE32EE5012F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Comparison: </a:t>
            </a:r>
            <a:r>
              <a:rPr lang="en-US" altLang="en-US" dirty="0" smtClean="0"/>
              <a:t>Audio  (</a:t>
            </a:r>
            <a:r>
              <a:rPr lang="en-US" altLang="en-US" dirty="0" err="1" smtClean="0"/>
              <a:t>Preclass</a:t>
            </a:r>
            <a:r>
              <a:rPr lang="en-US" altLang="en-US" dirty="0" smtClean="0"/>
              <a:t> 3)</a:t>
            </a:r>
            <a:endParaRPr lang="en-US" altLang="en-US" dirty="0"/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Real</a:t>
            </a:r>
            <a:r>
              <a:rPr lang="en-US" altLang="en-US" dirty="0"/>
              <a:t>-Time</a:t>
            </a:r>
            <a:r>
              <a:rPr lang="en-US" altLang="en-US" dirty="0" smtClean="0"/>
              <a:t> stereo (2-channel) </a:t>
            </a:r>
            <a:r>
              <a:rPr lang="en-US" altLang="en-US" dirty="0"/>
              <a:t>MP3</a:t>
            </a: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128Kbits</a:t>
            </a:r>
            <a:r>
              <a:rPr lang="en-US" altLang="en-US" dirty="0"/>
              <a:t>/s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How many can share 1Gbit/s link</a:t>
            </a:r>
            <a:r>
              <a:rPr lang="en-US" altLang="en-US" dirty="0" smtClean="0">
                <a:solidFill>
                  <a:srgbClr val="FF6600"/>
                </a:solidFill>
              </a:rPr>
              <a:t>?</a:t>
            </a:r>
          </a:p>
          <a:p>
            <a:pPr lvl="1">
              <a:lnSpc>
                <a:spcPct val="90000"/>
              </a:lnSpc>
            </a:pPr>
            <a:endParaRPr lang="en-US" altLang="en-US" dirty="0" smtClean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0" dirty="0" smtClean="0">
                <a:solidFill>
                  <a:srgbClr val="FF6600"/>
                </a:solidFill>
              </a:rPr>
              <a:t>How long to download 3 minute song at full rate?</a:t>
            </a:r>
          </a:p>
          <a:p>
            <a:pPr>
              <a:lnSpc>
                <a:spcPct val="90000"/>
              </a:lnSpc>
            </a:pPr>
            <a:endParaRPr lang="en-US" altLang="en-US" b="0" dirty="0" smtClean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0" dirty="0" smtClean="0">
                <a:solidFill>
                  <a:srgbClr val="FF6600"/>
                </a:solidFill>
              </a:rPr>
              <a:t>How long for first bit to travel across 4000km wire at 0.6 × speed-of-light?</a:t>
            </a:r>
          </a:p>
          <a:p>
            <a:pPr>
              <a:lnSpc>
                <a:spcPct val="90000"/>
              </a:lnSpc>
            </a:pPr>
            <a:endParaRPr lang="en-US" altLang="en-US" b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94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3C03-DA0B-456E-8738-03EE95CD7B0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Comparison: </a:t>
            </a:r>
            <a:r>
              <a:rPr lang="en-US" altLang="en-US" dirty="0" smtClean="0"/>
              <a:t>Video (</a:t>
            </a:r>
            <a:r>
              <a:rPr lang="en-US" altLang="en-US" dirty="0" err="1" smtClean="0"/>
              <a:t>Preclass</a:t>
            </a:r>
            <a:r>
              <a:rPr lang="en-US" altLang="en-US" dirty="0" smtClean="0"/>
              <a:t> 3)</a:t>
            </a:r>
            <a:endParaRPr lang="en-US" altLang="en-US" dirty="0"/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HDTV </a:t>
            </a:r>
            <a:r>
              <a:rPr lang="en-US" altLang="en-US" dirty="0"/>
              <a:t>compressed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Around 36Mbits/</a:t>
            </a:r>
            <a:r>
              <a:rPr lang="en-US" altLang="en-US" dirty="0" smtClean="0"/>
              <a:t>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FF6600"/>
                </a:solidFill>
              </a:rPr>
              <a:t>How many can share 1 </a:t>
            </a:r>
            <a:r>
              <a:rPr lang="en-US" altLang="en-US" dirty="0" err="1" smtClean="0">
                <a:solidFill>
                  <a:srgbClr val="FF6600"/>
                </a:solidFill>
              </a:rPr>
              <a:t>Gbit/s</a:t>
            </a:r>
            <a:r>
              <a:rPr lang="en-US" altLang="en-US" dirty="0" smtClean="0">
                <a:solidFill>
                  <a:srgbClr val="FF6600"/>
                </a:solidFill>
              </a:rPr>
              <a:t> link?</a:t>
            </a:r>
          </a:p>
          <a:p>
            <a:pPr lvl="1">
              <a:lnSpc>
                <a:spcPct val="90000"/>
              </a:lnSpc>
            </a:pPr>
            <a:endParaRPr lang="en-US" altLang="en-US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94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3A36-63B5-4302-AAA6-93B287F00D6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Costs  (</a:t>
            </a:r>
            <a:r>
              <a:rPr lang="en-US" altLang="en-US" dirty="0" err="1" smtClean="0"/>
              <a:t>Preclass</a:t>
            </a:r>
            <a:r>
              <a:rPr lang="en-US" altLang="en-US" dirty="0" smtClean="0"/>
              <a:t> 4)</a:t>
            </a:r>
            <a:endParaRPr lang="en-US" altLang="en-US" dirty="0"/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Cat 5e per foot ~ $0.20/foot</a:t>
            </a:r>
          </a:p>
          <a:p>
            <a:pPr lvl="1"/>
            <a:r>
              <a:rPr lang="en-US" altLang="en-US" dirty="0"/>
              <a:t>Say $0.60/m</a:t>
            </a:r>
          </a:p>
          <a:p>
            <a:pPr lvl="1"/>
            <a:r>
              <a:rPr lang="en-US" altLang="en-US" dirty="0"/>
              <a:t>Raw wire</a:t>
            </a:r>
          </a:p>
          <a:p>
            <a:pPr lvl="2"/>
            <a:r>
              <a:rPr lang="en-US" altLang="en-US" dirty="0"/>
              <a:t>Ignoring handling to run</a:t>
            </a:r>
          </a:p>
          <a:p>
            <a:pPr lvl="2"/>
            <a:r>
              <a:rPr lang="en-US" altLang="en-US" dirty="0"/>
              <a:t>Ignoring rent/lease/buy land to run</a:t>
            </a:r>
          </a:p>
          <a:p>
            <a:pPr lvl="1"/>
            <a:r>
              <a:rPr lang="en-US" altLang="en-US" dirty="0"/>
              <a:t>Philly </a:t>
            </a:r>
            <a:r>
              <a:rPr lang="en-US" altLang="en-US" dirty="0" err="1">
                <a:sym typeface="Wingdings" pitchFamily="2" charset="2"/>
              </a:rPr>
              <a:t></a:t>
            </a:r>
            <a:r>
              <a:rPr lang="en-US" altLang="en-US" dirty="0">
                <a:sym typeface="Wingdings" pitchFamily="2" charset="2"/>
              </a:rPr>
              <a:t> San Francisco: ~</a:t>
            </a:r>
            <a:r>
              <a:rPr lang="en-US" altLang="en-US" dirty="0" smtClean="0">
                <a:sym typeface="Wingdings" pitchFamily="2" charset="2"/>
              </a:rPr>
              <a:t>4,000km</a:t>
            </a:r>
          </a:p>
          <a:p>
            <a:pPr lvl="1"/>
            <a:r>
              <a:rPr lang="en-US" altLang="en-US" dirty="0" smtClean="0">
                <a:solidFill>
                  <a:srgbClr val="FF6600"/>
                </a:solidFill>
                <a:sym typeface="Wingdings" pitchFamily="2" charset="2"/>
              </a:rPr>
              <a:t>Wire cost?</a:t>
            </a:r>
            <a:endParaRPr lang="en-US" altLang="en-US" dirty="0">
              <a:solidFill>
                <a:srgbClr val="FF66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824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D90-3CAF-4FBC-B3D5-FEA5A25CD62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Implications?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Today’s wire bandwidth </a:t>
            </a:r>
            <a:r>
              <a:rPr lang="en-US" altLang="en-US" dirty="0">
                <a:solidFill>
                  <a:srgbClr val="FF0000"/>
                </a:solidFill>
              </a:rPr>
              <a:t>exceeds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the throughput needs of any real-time single-stream data</a:t>
            </a:r>
          </a:p>
          <a:p>
            <a:pPr lvl="1"/>
            <a:r>
              <a:rPr lang="en-US" altLang="en-US" dirty="0"/>
              <a:t>Can afford to share the wire</a:t>
            </a:r>
          </a:p>
          <a:p>
            <a:r>
              <a:rPr lang="en-US" altLang="en-US" dirty="0"/>
              <a:t>Wires</a:t>
            </a:r>
            <a:r>
              <a:rPr lang="en-US" altLang="en-US" dirty="0" smtClean="0"/>
              <a:t> are not </a:t>
            </a:r>
            <a:r>
              <a:rPr lang="en-US" altLang="en-US" dirty="0"/>
              <a:t>cheap</a:t>
            </a:r>
          </a:p>
          <a:p>
            <a:pPr lvl="1"/>
            <a:r>
              <a:rPr lang="en-US" altLang="en-US" dirty="0"/>
              <a:t>Cannot afford not to share the wire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87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6797-C018-4369-8341-9259277C070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16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(Virtualizing) Connections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70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Sharing Link</a:t>
            </a:r>
            <a:endParaRPr lang="en-US" altLang="en-US"/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9343"/>
            <a:ext cx="8686800" cy="4846638"/>
          </a:xfrm>
        </p:spPr>
        <p:txBody>
          <a:bodyPr/>
          <a:lstStyle/>
          <a:p>
            <a:r>
              <a:rPr lang="en-US" altLang="en-US" dirty="0" smtClean="0"/>
              <a:t>Idea: Tag data with target</a:t>
            </a:r>
          </a:p>
          <a:p>
            <a:pPr lvl="1"/>
            <a:r>
              <a:rPr lang="en-US" altLang="en-US" dirty="0" smtClean="0"/>
              <a:t>“this is for process 34”</a:t>
            </a:r>
          </a:p>
          <a:p>
            <a:pPr lvl="1"/>
            <a:r>
              <a:rPr lang="en-US" altLang="en-US" dirty="0" smtClean="0"/>
              <a:t>“this is for process 45”</a:t>
            </a:r>
          </a:p>
          <a:p>
            <a:r>
              <a:rPr lang="en-US" altLang="en-US" dirty="0" smtClean="0"/>
              <a:t>Have transport layer deal with…</a:t>
            </a:r>
          </a:p>
          <a:p>
            <a:pPr lvl="1"/>
            <a:r>
              <a:rPr lang="en-US" altLang="en-US" dirty="0" smtClean="0"/>
              <a:t>Mixing data from separate streams</a:t>
            </a:r>
          </a:p>
          <a:p>
            <a:pPr lvl="1"/>
            <a:r>
              <a:rPr lang="en-US" altLang="en-US" dirty="0" smtClean="0"/>
              <a:t>Separating data out into individual streams</a:t>
            </a:r>
          </a:p>
          <a:p>
            <a:pPr lvl="1"/>
            <a:r>
              <a:rPr lang="en-US" altLang="en-US" dirty="0" smtClean="0"/>
              <a:t>Delivering to individual processes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6FBF-7EDB-4ED1-9A47-C0E0ACD5FA83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81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89475"/>
            <a:ext cx="5119688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97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Packet</a:t>
            </a:r>
            <a:endParaRPr lang="en-US" altLang="en-US"/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Begin to form a packet</a:t>
            </a:r>
          </a:p>
          <a:p>
            <a:pPr lvl="1"/>
            <a:r>
              <a:rPr lang="en-US" altLang="en-US" dirty="0" smtClean="0"/>
              <a:t>Header: says where to go</a:t>
            </a:r>
          </a:p>
          <a:p>
            <a:pPr lvl="1"/>
            <a:r>
              <a:rPr lang="en-US" altLang="en-US" dirty="0" smtClean="0"/>
              <a:t>Payload: the data to send</a:t>
            </a:r>
          </a:p>
          <a:p>
            <a:r>
              <a:rPr lang="en-US" altLang="en-US" dirty="0" smtClean="0"/>
              <a:t>Header: </a:t>
            </a:r>
          </a:p>
          <a:p>
            <a:pPr lvl="1"/>
            <a:r>
              <a:rPr lang="en-US" altLang="en-US" dirty="0" smtClean="0"/>
              <a:t>Added, consumed by network handling in routing</a:t>
            </a:r>
          </a:p>
          <a:p>
            <a:r>
              <a:rPr lang="en-US" altLang="en-US" dirty="0" smtClean="0"/>
              <a:t>Payload:</a:t>
            </a:r>
          </a:p>
          <a:p>
            <a:pPr lvl="1"/>
            <a:r>
              <a:rPr lang="en-US" altLang="en-US" dirty="0" smtClean="0"/>
              <a:t>Only thing seen by the application processes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61DD-218F-4928-9827-C83CC2A89F06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819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4775"/>
            <a:ext cx="3810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34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C579-8445-4418-84BC-FDB4BEB467A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Packets</a:t>
            </a: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20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5344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42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474-644B-40BF-B1D1-6953209AFE4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Transport Layer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Call this the “Transport” Layer</a:t>
            </a:r>
          </a:p>
          <a:p>
            <a:pPr lvl="1"/>
            <a:r>
              <a:rPr lang="en-US" altLang="en-US" dirty="0"/>
              <a:t>responsible for delivering data to the individual application process on the computer</a:t>
            </a:r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28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Model of a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56253"/>
            <a:ext cx="8686800" cy="194454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OSI – Open Systems Interconnection Reference Model</a:t>
            </a:r>
          </a:p>
          <a:p>
            <a:pPr lvl="1"/>
            <a:r>
              <a:rPr lang="en-US" sz="2000" dirty="0" smtClean="0"/>
              <a:t>Developed in 1980’s; maintained by ISO</a:t>
            </a:r>
          </a:p>
          <a:p>
            <a:pPr lvl="1"/>
            <a:r>
              <a:rPr lang="en-US" sz="2000" dirty="0" smtClean="0"/>
              <a:t>Abstract different functions of a network into layers</a:t>
            </a:r>
          </a:p>
          <a:p>
            <a:pPr lvl="2"/>
            <a:r>
              <a:rPr lang="en-US" sz="1600" dirty="0" smtClean="0"/>
              <a:t>Each layer only knows about layer above and below (at the interface level)</a:t>
            </a:r>
          </a:p>
          <a:p>
            <a:pPr lvl="1"/>
            <a:r>
              <a:rPr lang="en-US" sz="2000" dirty="0" smtClean="0"/>
              <a:t>Think of it like this: your “Application” doesn’t know if its on a wired or wireless network (</a:t>
            </a:r>
            <a:r>
              <a:rPr lang="en-US" sz="2000" i="1" dirty="0" smtClean="0"/>
              <a:t>physical layer</a:t>
            </a:r>
            <a:r>
              <a:rPr lang="en-US" sz="2000" dirty="0" smtClean="0"/>
              <a:t>)…but it knows it needs a network!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81144" y="1281856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3159" y="2685316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Layer we </a:t>
            </a:r>
            <a:r>
              <a:rPr lang="en-US" smtClean="0"/>
              <a:t>just </a:t>
            </a:r>
          </a:p>
          <a:p>
            <a:pPr algn="ctr"/>
            <a:r>
              <a:rPr lang="en-US" dirty="0" smtClean="0"/>
              <a:t>discussed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6134582" y="3008481"/>
            <a:ext cx="101857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89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2,5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332213" y="457200"/>
            <a:ext cx="755110" cy="516398"/>
            <a:chOff x="1369813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369813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7,8,9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50915" cy="411444"/>
            <a:chOff x="1407375" y="3446002"/>
            <a:chExt cx="599029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599029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11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6" y="4800600"/>
            <a:ext cx="469950" cy="411444"/>
            <a:chOff x="1407374" y="3446002"/>
            <a:chExt cx="624316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4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12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10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0" y="6446556"/>
            <a:ext cx="470000" cy="411444"/>
            <a:chOff x="1407375" y="3446002"/>
            <a:chExt cx="624383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13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Rectangle 83"/>
          <p:cNvSpPr/>
          <p:nvPr/>
        </p:nvSpPr>
        <p:spPr>
          <a:xfrm>
            <a:off x="8001000" y="990600"/>
            <a:ext cx="1151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OS/File-</a:t>
            </a:r>
          </a:p>
          <a:p>
            <a:r>
              <a:rPr lang="en-US" sz="2000" b="1" dirty="0" smtClean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74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Role Assignment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65-235D-485F-B1D1-8E0676635BC6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881669" name="Rectangle 5"/>
          <p:cNvSpPr>
            <a:spLocks noChangeArrowheads="1"/>
          </p:cNvSpPr>
          <p:nvPr/>
        </p:nvSpPr>
        <p:spPr bwMode="auto">
          <a:xfrm>
            <a:off x="2133600" y="19050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SA1</a:t>
            </a:r>
          </a:p>
        </p:txBody>
      </p:sp>
      <p:sp>
        <p:nvSpPr>
          <p:cNvPr id="881671" name="Rectangle 7"/>
          <p:cNvSpPr>
            <a:spLocks noChangeArrowheads="1"/>
          </p:cNvSpPr>
          <p:nvPr/>
        </p:nvSpPr>
        <p:spPr bwMode="auto">
          <a:xfrm>
            <a:off x="3429000" y="19050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SA2</a:t>
            </a:r>
          </a:p>
        </p:txBody>
      </p:sp>
      <p:sp>
        <p:nvSpPr>
          <p:cNvPr id="881672" name="Rectangle 8"/>
          <p:cNvSpPr>
            <a:spLocks noChangeArrowheads="1"/>
          </p:cNvSpPr>
          <p:nvPr/>
        </p:nvSpPr>
        <p:spPr bwMode="auto">
          <a:xfrm>
            <a:off x="4724400" y="19050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SA3</a:t>
            </a:r>
          </a:p>
        </p:txBody>
      </p:sp>
      <p:sp>
        <p:nvSpPr>
          <p:cNvPr id="881673" name="Rectangle 9"/>
          <p:cNvSpPr>
            <a:spLocks noChangeArrowheads="1"/>
          </p:cNvSpPr>
          <p:nvPr/>
        </p:nvSpPr>
        <p:spPr bwMode="auto">
          <a:xfrm>
            <a:off x="6019800" y="19050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SA4</a:t>
            </a:r>
          </a:p>
        </p:txBody>
      </p:sp>
      <p:sp>
        <p:nvSpPr>
          <p:cNvPr id="881674" name="Rectangle 10"/>
          <p:cNvSpPr>
            <a:spLocks noChangeArrowheads="1"/>
          </p:cNvSpPr>
          <p:nvPr/>
        </p:nvSpPr>
        <p:spPr bwMode="auto">
          <a:xfrm>
            <a:off x="21336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81677" name="Rectangle 13"/>
          <p:cNvSpPr>
            <a:spLocks noChangeArrowheads="1"/>
          </p:cNvSpPr>
          <p:nvPr/>
        </p:nvSpPr>
        <p:spPr bwMode="auto">
          <a:xfrm>
            <a:off x="60198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T3</a:t>
            </a:r>
          </a:p>
        </p:txBody>
      </p:sp>
      <p:sp>
        <p:nvSpPr>
          <p:cNvPr id="881679" name="Rectangle 15"/>
          <p:cNvSpPr>
            <a:spLocks noChangeArrowheads="1"/>
          </p:cNvSpPr>
          <p:nvPr/>
        </p:nvSpPr>
        <p:spPr bwMode="auto">
          <a:xfrm>
            <a:off x="3429000" y="37338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1680" name="Rectangle 16"/>
          <p:cNvSpPr>
            <a:spLocks noChangeArrowheads="1"/>
          </p:cNvSpPr>
          <p:nvPr/>
        </p:nvSpPr>
        <p:spPr bwMode="auto">
          <a:xfrm>
            <a:off x="47244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1683" name="Rectangle 19"/>
          <p:cNvSpPr>
            <a:spLocks noChangeArrowheads="1"/>
          </p:cNvSpPr>
          <p:nvPr/>
        </p:nvSpPr>
        <p:spPr bwMode="auto">
          <a:xfrm>
            <a:off x="3429000" y="46482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W1/R2</a:t>
            </a:r>
          </a:p>
        </p:txBody>
      </p:sp>
      <p:sp>
        <p:nvSpPr>
          <p:cNvPr id="881684" name="Rectangle 20"/>
          <p:cNvSpPr>
            <a:spLocks noChangeArrowheads="1"/>
          </p:cNvSpPr>
          <p:nvPr/>
        </p:nvSpPr>
        <p:spPr bwMode="auto">
          <a:xfrm>
            <a:off x="4724400" y="37338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81685" name="Rectangle 21"/>
          <p:cNvSpPr>
            <a:spLocks noChangeArrowheads="1"/>
          </p:cNvSpPr>
          <p:nvPr/>
        </p:nvSpPr>
        <p:spPr bwMode="auto">
          <a:xfrm>
            <a:off x="4724400" y="46482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81686" name="Rectangle 22"/>
          <p:cNvSpPr>
            <a:spLocks noChangeArrowheads="1"/>
          </p:cNvSpPr>
          <p:nvPr/>
        </p:nvSpPr>
        <p:spPr bwMode="auto">
          <a:xfrm>
            <a:off x="2133600" y="55626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81687" name="Rectangle 23"/>
          <p:cNvSpPr>
            <a:spLocks noChangeArrowheads="1"/>
          </p:cNvSpPr>
          <p:nvPr/>
        </p:nvSpPr>
        <p:spPr bwMode="auto">
          <a:xfrm>
            <a:off x="3429000" y="55626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1688" name="Rectangle 24"/>
          <p:cNvSpPr>
            <a:spLocks noChangeArrowheads="1"/>
          </p:cNvSpPr>
          <p:nvPr/>
        </p:nvSpPr>
        <p:spPr bwMode="auto">
          <a:xfrm>
            <a:off x="4724400" y="55626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1689" name="Rectangle 25"/>
          <p:cNvSpPr>
            <a:spLocks noChangeArrowheads="1"/>
          </p:cNvSpPr>
          <p:nvPr/>
        </p:nvSpPr>
        <p:spPr bwMode="auto">
          <a:xfrm>
            <a:off x="6019800" y="55626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93721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1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330700" cy="4846638"/>
          </a:xfrm>
        </p:spPr>
        <p:txBody>
          <a:bodyPr/>
          <a:lstStyle/>
          <a:p>
            <a:r>
              <a:rPr lang="en-US" altLang="en-US" dirty="0"/>
              <a:t>Send </a:t>
            </a:r>
            <a:r>
              <a:rPr lang="en-US" altLang="en-US" u="sng" dirty="0"/>
              <a:t>4 verses </a:t>
            </a:r>
            <a:r>
              <a:rPr lang="en-US" altLang="en-US" dirty="0"/>
              <a:t>or digits from each</a:t>
            </a:r>
          </a:p>
          <a:p>
            <a:pPr lvl="1"/>
            <a:r>
              <a:rPr lang="en-US" altLang="en-US" dirty="0"/>
              <a:t>from song-server-app, </a:t>
            </a:r>
            <a:r>
              <a:rPr lang="en-US" altLang="en-US" dirty="0">
                <a:latin typeface="Symbol" pitchFamily="18" charset="2"/>
              </a:rPr>
              <a:t>p</a:t>
            </a:r>
            <a:r>
              <a:rPr lang="en-US" altLang="en-US" dirty="0"/>
              <a:t>-server-app</a:t>
            </a:r>
          </a:p>
          <a:p>
            <a:pPr lvl="1"/>
            <a:r>
              <a:rPr lang="en-US" altLang="en-US" dirty="0"/>
              <a:t>to song-listener-app, </a:t>
            </a:r>
            <a:r>
              <a:rPr lang="en-US" altLang="en-US" dirty="0">
                <a:latin typeface="Symbol" pitchFamily="18" charset="2"/>
              </a:rPr>
              <a:t>p</a:t>
            </a:r>
            <a:r>
              <a:rPr lang="en-US" altLang="en-US" dirty="0"/>
              <a:t>-</a:t>
            </a:r>
            <a:r>
              <a:rPr lang="en-US" altLang="en-US" dirty="0" smtClean="0"/>
              <a:t>consumer</a:t>
            </a:r>
          </a:p>
          <a:p>
            <a:r>
              <a:rPr lang="en-US" altLang="en-US" b="0" dirty="0" smtClean="0"/>
              <a:t>All go through one wire W1</a:t>
            </a:r>
          </a:p>
          <a:p>
            <a:r>
              <a:rPr lang="en-US" altLang="en-US" b="0" dirty="0" smtClean="0"/>
              <a:t>T1 – Transport tagging</a:t>
            </a:r>
          </a:p>
          <a:p>
            <a:r>
              <a:rPr lang="en-US" altLang="en-US" b="0" dirty="0" smtClean="0"/>
              <a:t>T2 – Transport sorting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3150" y="6544076"/>
            <a:ext cx="758952" cy="246888"/>
          </a:xfrm>
        </p:spPr>
        <p:txBody>
          <a:bodyPr/>
          <a:lstStyle/>
          <a:p>
            <a:fld id="{7D13D233-934E-4C39-8A1B-B4F4A3F0405D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839700" name="Rectangle 20"/>
          <p:cNvSpPr>
            <a:spLocks noChangeArrowheads="1"/>
          </p:cNvSpPr>
          <p:nvPr/>
        </p:nvSpPr>
        <p:spPr bwMode="auto">
          <a:xfrm>
            <a:off x="5099050" y="1257300"/>
            <a:ext cx="3200400" cy="1905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99" name="Rectangle 19"/>
          <p:cNvSpPr>
            <a:spLocks noChangeArrowheads="1"/>
          </p:cNvSpPr>
          <p:nvPr/>
        </p:nvSpPr>
        <p:spPr bwMode="auto">
          <a:xfrm>
            <a:off x="5099050" y="4305300"/>
            <a:ext cx="3200400" cy="1905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84" name="Oval 4"/>
          <p:cNvSpPr>
            <a:spLocks noChangeArrowheads="1"/>
          </p:cNvSpPr>
          <p:nvPr/>
        </p:nvSpPr>
        <p:spPr bwMode="auto">
          <a:xfrm>
            <a:off x="5556250" y="14859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SA1</a:t>
            </a:r>
          </a:p>
        </p:txBody>
      </p:sp>
      <p:sp>
        <p:nvSpPr>
          <p:cNvPr id="839686" name="Oval 6"/>
          <p:cNvSpPr>
            <a:spLocks noChangeArrowheads="1"/>
          </p:cNvSpPr>
          <p:nvPr/>
        </p:nvSpPr>
        <p:spPr bwMode="auto">
          <a:xfrm>
            <a:off x="7080250" y="14859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SA2</a:t>
            </a:r>
          </a:p>
        </p:txBody>
      </p:sp>
      <p:sp>
        <p:nvSpPr>
          <p:cNvPr id="839687" name="Oval 7"/>
          <p:cNvSpPr>
            <a:spLocks noChangeArrowheads="1"/>
          </p:cNvSpPr>
          <p:nvPr/>
        </p:nvSpPr>
        <p:spPr bwMode="auto">
          <a:xfrm>
            <a:off x="6394450" y="22479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39688" name="Oval 8"/>
          <p:cNvSpPr>
            <a:spLocks noChangeArrowheads="1"/>
          </p:cNvSpPr>
          <p:nvPr/>
        </p:nvSpPr>
        <p:spPr bwMode="auto">
          <a:xfrm>
            <a:off x="6394450" y="45339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39689" name="Oval 9"/>
          <p:cNvSpPr>
            <a:spLocks noChangeArrowheads="1"/>
          </p:cNvSpPr>
          <p:nvPr/>
        </p:nvSpPr>
        <p:spPr bwMode="auto">
          <a:xfrm>
            <a:off x="5556250" y="54483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CA1</a:t>
            </a:r>
          </a:p>
        </p:txBody>
      </p:sp>
      <p:sp>
        <p:nvSpPr>
          <p:cNvPr id="839690" name="Oval 10"/>
          <p:cNvSpPr>
            <a:spLocks noChangeArrowheads="1"/>
          </p:cNvSpPr>
          <p:nvPr/>
        </p:nvSpPr>
        <p:spPr bwMode="auto">
          <a:xfrm>
            <a:off x="7308850" y="54483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CA2</a:t>
            </a:r>
          </a:p>
        </p:txBody>
      </p:sp>
      <p:sp>
        <p:nvSpPr>
          <p:cNvPr id="839691" name="Oval 11"/>
          <p:cNvSpPr>
            <a:spLocks noChangeArrowheads="1"/>
          </p:cNvSpPr>
          <p:nvPr/>
        </p:nvSpPr>
        <p:spPr bwMode="auto">
          <a:xfrm>
            <a:off x="6394450" y="33909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39693" name="Line 13"/>
          <p:cNvSpPr>
            <a:spLocks noChangeShapeType="1"/>
          </p:cNvSpPr>
          <p:nvPr/>
        </p:nvSpPr>
        <p:spPr bwMode="auto">
          <a:xfrm>
            <a:off x="5861050" y="21717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4" name="Line 14"/>
          <p:cNvSpPr>
            <a:spLocks noChangeShapeType="1"/>
          </p:cNvSpPr>
          <p:nvPr/>
        </p:nvSpPr>
        <p:spPr bwMode="auto">
          <a:xfrm flipH="1">
            <a:off x="7004050" y="21717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5" name="Line 15"/>
          <p:cNvSpPr>
            <a:spLocks noChangeShapeType="1"/>
          </p:cNvSpPr>
          <p:nvPr/>
        </p:nvSpPr>
        <p:spPr bwMode="auto">
          <a:xfrm>
            <a:off x="6775450" y="2933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6" name="Line 16"/>
          <p:cNvSpPr>
            <a:spLocks noChangeShapeType="1"/>
          </p:cNvSpPr>
          <p:nvPr/>
        </p:nvSpPr>
        <p:spPr bwMode="auto">
          <a:xfrm>
            <a:off x="6775450" y="4076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7" name="Line 17"/>
          <p:cNvSpPr>
            <a:spLocks noChangeShapeType="1"/>
          </p:cNvSpPr>
          <p:nvPr/>
        </p:nvSpPr>
        <p:spPr bwMode="auto">
          <a:xfrm flipH="1">
            <a:off x="6165850" y="51435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8" name="Line 18"/>
          <p:cNvSpPr>
            <a:spLocks noChangeShapeType="1"/>
          </p:cNvSpPr>
          <p:nvPr/>
        </p:nvSpPr>
        <p:spPr bwMode="auto">
          <a:xfrm>
            <a:off x="6927850" y="51435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4" name="Freeform 24"/>
          <p:cNvSpPr>
            <a:spLocks/>
          </p:cNvSpPr>
          <p:nvPr/>
        </p:nvSpPr>
        <p:spPr bwMode="auto">
          <a:xfrm>
            <a:off x="4705350" y="1866900"/>
            <a:ext cx="927100" cy="3657600"/>
          </a:xfrm>
          <a:custGeom>
            <a:avLst/>
            <a:gdLst>
              <a:gd name="T0" fmla="*/ 536 w 584"/>
              <a:gd name="T1" fmla="*/ 0 h 2304"/>
              <a:gd name="T2" fmla="*/ 8 w 584"/>
              <a:gd name="T3" fmla="*/ 1008 h 2304"/>
              <a:gd name="T4" fmla="*/ 584 w 584"/>
              <a:gd name="T5" fmla="*/ 2304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4" h="2304">
                <a:moveTo>
                  <a:pt x="536" y="0"/>
                </a:moveTo>
                <a:cubicBezTo>
                  <a:pt x="268" y="312"/>
                  <a:pt x="0" y="624"/>
                  <a:pt x="8" y="1008"/>
                </a:cubicBezTo>
                <a:cubicBezTo>
                  <a:pt x="16" y="1392"/>
                  <a:pt x="300" y="1848"/>
                  <a:pt x="584" y="230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7" name="Freeform 27"/>
          <p:cNvSpPr>
            <a:spLocks/>
          </p:cNvSpPr>
          <p:nvPr/>
        </p:nvSpPr>
        <p:spPr bwMode="auto">
          <a:xfrm>
            <a:off x="7766050" y="1790700"/>
            <a:ext cx="952500" cy="3733800"/>
          </a:xfrm>
          <a:custGeom>
            <a:avLst/>
            <a:gdLst>
              <a:gd name="T0" fmla="*/ 0 w 600"/>
              <a:gd name="T1" fmla="*/ 0 h 2352"/>
              <a:gd name="T2" fmla="*/ 576 w 600"/>
              <a:gd name="T3" fmla="*/ 1104 h 2352"/>
              <a:gd name="T4" fmla="*/ 144 w 600"/>
              <a:gd name="T5" fmla="*/ 2352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0" h="2352">
                <a:moveTo>
                  <a:pt x="0" y="0"/>
                </a:moveTo>
                <a:cubicBezTo>
                  <a:pt x="276" y="356"/>
                  <a:pt x="552" y="712"/>
                  <a:pt x="576" y="1104"/>
                </a:cubicBezTo>
                <a:cubicBezTo>
                  <a:pt x="600" y="1496"/>
                  <a:pt x="372" y="1924"/>
                  <a:pt x="144" y="235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2917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25F-5427-4D05-99C7-BB854513A642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Virtualize Physical Wires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903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Start Simple</a:t>
            </a:r>
            <a:endParaRPr lang="en-US" altLang="en-US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Add more computers to same pair of wires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marL="342900" lvl="1" indent="-342900">
              <a:buFont typeface="Wingdings 2"/>
              <a:buChar char=""/>
            </a:pPr>
            <a:r>
              <a:rPr lang="en-US" altLang="en-US" dirty="0"/>
              <a:t>All computers on</a:t>
            </a:r>
            <a:r>
              <a:rPr lang="en-US" altLang="en-US" dirty="0" smtClean="0"/>
              <a:t> wire </a:t>
            </a:r>
            <a:r>
              <a:rPr lang="en-US" altLang="en-US" dirty="0"/>
              <a:t>see all the data on the wire</a:t>
            </a:r>
          </a:p>
          <a:p>
            <a:pPr lvl="1"/>
            <a:r>
              <a:rPr lang="en-US" altLang="en-US" i="1" dirty="0" smtClean="0"/>
              <a:t>How do computers know who the message is for?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AE5A-C9B2-4AF1-8E18-1232A908FE74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8232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84453" y="2751881"/>
            <a:ext cx="62611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29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Extended Packet</a:t>
            </a:r>
            <a:endParaRPr lang="en-US" altLang="en-US"/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Extend our packet header:</a:t>
            </a:r>
          </a:p>
          <a:p>
            <a:pPr lvl="1"/>
            <a:r>
              <a:rPr lang="en-US" altLang="en-US" smtClean="0"/>
              <a:t>Destination computer</a:t>
            </a:r>
          </a:p>
          <a:p>
            <a:pPr lvl="1"/>
            <a:r>
              <a:rPr lang="en-US" altLang="en-US" smtClean="0"/>
              <a:t>Process on destination computer</a:t>
            </a:r>
          </a:p>
          <a:p>
            <a:pPr lvl="1"/>
            <a:r>
              <a:rPr lang="en-US" altLang="en-US" smtClean="0"/>
              <a:t>Sending computer</a:t>
            </a:r>
          </a:p>
          <a:p>
            <a:pPr lvl="1"/>
            <a:r>
              <a:rPr lang="en-US" altLang="en-US" smtClean="0"/>
              <a:t>Process on sending computer</a:t>
            </a:r>
          </a:p>
          <a:p>
            <a:pPr lvl="1"/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E84A-C147-43E9-912E-911419B5788C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51957"/>
            <a:ext cx="60198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6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D1FB-E8C6-4DCC-AB78-E89A275A802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Layer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responsible for end-to-end (source to destination) packet delivery</a:t>
            </a:r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63978" y="3309318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48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C59D-2033-4194-9F46-4F0627E4E50C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 Effect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Each pair of processes on different computers </a:t>
            </a:r>
          </a:p>
          <a:p>
            <a:pPr lvl="1"/>
            <a:r>
              <a:rPr lang="en-US" altLang="en-US" dirty="0"/>
              <a:t>Has the view of a point-to-point </a:t>
            </a:r>
            <a:r>
              <a:rPr lang="en-US" altLang="en-US" dirty="0" smtClean="0"/>
              <a:t>connection</a:t>
            </a:r>
          </a:p>
          <a:p>
            <a:pPr lvl="1"/>
            <a:r>
              <a:rPr lang="en-US" altLang="en-US" dirty="0" smtClean="0"/>
              <a:t>Each process, thinks it “owns the network” and has a dedicated connection to the other node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90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22DD-4E0E-4804-8D43-A3B1D1F7DB7F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26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17065" y="4066063"/>
            <a:ext cx="169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[Device Driver]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93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Simulation 2</a:t>
            </a:r>
            <a:endParaRPr lang="en-US" altLang="en-US"/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Send </a:t>
            </a:r>
            <a:r>
              <a:rPr lang="en-US" altLang="en-US" u="sng" dirty="0" smtClean="0"/>
              <a:t>4 verses </a:t>
            </a:r>
            <a:r>
              <a:rPr lang="en-US" altLang="en-US" dirty="0" smtClean="0"/>
              <a:t>or </a:t>
            </a:r>
            <a:r>
              <a:rPr lang="en-US" altLang="en-US" u="sng" dirty="0" smtClean="0"/>
              <a:t>digits</a:t>
            </a:r>
            <a:r>
              <a:rPr lang="en-US" altLang="en-US" dirty="0" smtClean="0"/>
              <a:t> from each</a:t>
            </a:r>
          </a:p>
          <a:p>
            <a:pPr lvl="1"/>
            <a:r>
              <a:rPr lang="en-US" altLang="en-US" dirty="0" smtClean="0"/>
              <a:t>from song-server serving 2 songs</a:t>
            </a:r>
          </a:p>
          <a:p>
            <a:pPr lvl="1"/>
            <a:r>
              <a:rPr lang="en-US" altLang="en-US" dirty="0" smtClean="0"/>
              <a:t>And digit-server serving 2 fundamental constants</a:t>
            </a:r>
          </a:p>
          <a:p>
            <a:pPr lvl="1"/>
            <a:r>
              <a:rPr lang="en-US" altLang="en-US" dirty="0" smtClean="0"/>
              <a:t>To two clients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286D-FE88-49D0-88CB-DF10A822A7DA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80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29A7-8DC2-4365-9062-24599D5FCB87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73524" name="Rectangle 5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3521" name="Group 49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73478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73479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73480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73485" name="Line 13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86" name="Line 14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475" name="Rectangle 3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3481" name="Oval 9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3482" name="Oval 10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3483" name="Oval 11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3489" name="Line 17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490" name="Line 18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494" name="Rectangle 22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3520" name="Group 4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73495" name="Oval 23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73496" name="Oval 24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73497" name="Oval 25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73498" name="Line 26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99" name="Line 27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3522" name="Group 5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3503" name="Oval 3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3504" name="Oval 3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3505" name="Oval 3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3507" name="Line 35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508" name="Line 36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484" name="Oval 12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73516" name="Oval 44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73517" name="Oval 45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73518" name="Oval 4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3519" name="Oval 4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73526" name="Line 54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28" name="Line 5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29" name="Line 5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0" name="Line 5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1" name="Line 5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2" name="Line 6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3" name="Line 6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4" name="Line 6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1760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Map – Week 12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2,5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</p:grpSp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ectangle 60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1" name="Straight Arrow Connector 70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343354" y="457200"/>
            <a:ext cx="755110" cy="516398"/>
            <a:chOff x="1380954" y="3446002"/>
            <a:chExt cx="755110" cy="516398"/>
          </a:xfrm>
        </p:grpSpPr>
        <p:sp>
          <p:nvSpPr>
            <p:cNvPr id="76" name="Oval 7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80954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7,8,9</a:t>
              </a:r>
              <a:endParaRPr lang="en-US" sz="2000" dirty="0">
                <a:latin typeface="+mj-lt"/>
              </a:endParaRPr>
            </a:p>
          </p:txBody>
        </p:sp>
      </p:grpSp>
      <p:pic>
        <p:nvPicPr>
          <p:cNvPr id="63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001000" y="990600"/>
            <a:ext cx="1151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OS/File-</a:t>
            </a:r>
          </a:p>
          <a:p>
            <a:r>
              <a:rPr lang="en-US" sz="2000" b="1" dirty="0" smtClean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8292999" y="1698486"/>
            <a:ext cx="450915" cy="411444"/>
            <a:chOff x="1407375" y="3446002"/>
            <a:chExt cx="599029" cy="546593"/>
          </a:xfrm>
        </p:grpSpPr>
        <p:sp>
          <p:nvSpPr>
            <p:cNvPr id="82" name="Oval 8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07375" y="3461059"/>
              <a:ext cx="599029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11</a:t>
              </a:r>
              <a:endParaRPr lang="en-US" sz="2000" dirty="0">
                <a:latin typeface="+mj-lt"/>
              </a:endParaRPr>
            </a:p>
          </p:txBody>
        </p:sp>
      </p:grpSp>
      <p:pic>
        <p:nvPicPr>
          <p:cNvPr id="108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12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1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cxnSp>
        <p:nvCxnSpPr>
          <p:cNvPr id="125" name="Straight Arrow Connector 124"/>
          <p:cNvCxnSpPr>
            <a:stCxn id="116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8" name="Oval 12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636826" y="4800600"/>
            <a:ext cx="469950" cy="411444"/>
            <a:chOff x="1407374" y="3446002"/>
            <a:chExt cx="624316" cy="546593"/>
          </a:xfrm>
        </p:grpSpPr>
        <p:sp>
          <p:nvSpPr>
            <p:cNvPr id="131" name="Oval 13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407374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12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88" name="Oval 8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10</a:t>
              </a:r>
              <a:endParaRPr lang="en-US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6" grpId="0" animBg="1"/>
      <p:bldP spid="1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8A5-E7EA-4167-A567-ECC11E9FE701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8064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45" name="Group 5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80646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0647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80648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80649" name="Line 9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50" name="Line 10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51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2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80653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80654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80655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6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7" name="Rectangle 17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58" name="Group 1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80659" name="Oval 19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0660" name="Oval 20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0661" name="Oval 21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80662" name="Line 22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3" name="Line 23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0664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80665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80666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80667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80668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9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70" name="Oval 30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80671" name="Oval 31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0672" name="Oval 32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0673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0674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0675" name="Line 35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6" name="Line 3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7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8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9" name="Line 3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0" name="Line 4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1" name="Line 4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2" name="Line 4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3" name="Freeform 43"/>
          <p:cNvSpPr>
            <a:spLocks/>
          </p:cNvSpPr>
          <p:nvPr/>
        </p:nvSpPr>
        <p:spPr bwMode="auto">
          <a:xfrm>
            <a:off x="457200" y="1828800"/>
            <a:ext cx="838200" cy="4343400"/>
          </a:xfrm>
          <a:custGeom>
            <a:avLst/>
            <a:gdLst>
              <a:gd name="T0" fmla="*/ 528 w 528"/>
              <a:gd name="T1" fmla="*/ 0 h 2736"/>
              <a:gd name="T2" fmla="*/ 0 w 528"/>
              <a:gd name="T3" fmla="*/ 1248 h 2736"/>
              <a:gd name="T4" fmla="*/ 528 w 528"/>
              <a:gd name="T5" fmla="*/ 2736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736">
                <a:moveTo>
                  <a:pt x="528" y="0"/>
                </a:moveTo>
                <a:cubicBezTo>
                  <a:pt x="264" y="396"/>
                  <a:pt x="0" y="792"/>
                  <a:pt x="0" y="1248"/>
                </a:cubicBezTo>
                <a:cubicBezTo>
                  <a:pt x="0" y="1704"/>
                  <a:pt x="264" y="2220"/>
                  <a:pt x="528" y="27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4" name="Line 44"/>
          <p:cNvSpPr>
            <a:spLocks noChangeShapeType="1"/>
          </p:cNvSpPr>
          <p:nvPr/>
        </p:nvSpPr>
        <p:spPr bwMode="auto">
          <a:xfrm>
            <a:off x="3505200" y="1905000"/>
            <a:ext cx="20574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5" name="Line 45"/>
          <p:cNvSpPr>
            <a:spLocks noChangeShapeType="1"/>
          </p:cNvSpPr>
          <p:nvPr/>
        </p:nvSpPr>
        <p:spPr bwMode="auto">
          <a:xfrm flipH="1">
            <a:off x="3505200" y="1905000"/>
            <a:ext cx="19812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6" name="Freeform 46"/>
          <p:cNvSpPr>
            <a:spLocks/>
          </p:cNvSpPr>
          <p:nvPr/>
        </p:nvSpPr>
        <p:spPr bwMode="auto">
          <a:xfrm>
            <a:off x="7620000" y="1752600"/>
            <a:ext cx="1117600" cy="4495800"/>
          </a:xfrm>
          <a:custGeom>
            <a:avLst/>
            <a:gdLst>
              <a:gd name="T0" fmla="*/ 0 w 704"/>
              <a:gd name="T1" fmla="*/ 0 h 2832"/>
              <a:gd name="T2" fmla="*/ 672 w 704"/>
              <a:gd name="T3" fmla="*/ 1392 h 2832"/>
              <a:gd name="T4" fmla="*/ 192 w 704"/>
              <a:gd name="T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2832">
                <a:moveTo>
                  <a:pt x="0" y="0"/>
                </a:moveTo>
                <a:cubicBezTo>
                  <a:pt x="320" y="460"/>
                  <a:pt x="640" y="920"/>
                  <a:pt x="672" y="1392"/>
                </a:cubicBezTo>
                <a:cubicBezTo>
                  <a:pt x="704" y="1864"/>
                  <a:pt x="448" y="2348"/>
                  <a:pt x="192" y="28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4829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N1, N3 </a:t>
            </a:r>
          </a:p>
          <a:p>
            <a:pPr lvl="1"/>
            <a:r>
              <a:rPr lang="en-US" dirty="0" smtClean="0"/>
              <a:t>Add network-layer source/destination packet headers</a:t>
            </a:r>
          </a:p>
          <a:p>
            <a:r>
              <a:rPr lang="en-US" dirty="0" smtClean="0"/>
              <a:t>W1 – Wire</a:t>
            </a:r>
          </a:p>
          <a:p>
            <a:pPr lvl="1"/>
            <a:r>
              <a:rPr lang="en-US" dirty="0" smtClean="0"/>
              <a:t>Duplicate packets to both destinations</a:t>
            </a:r>
          </a:p>
          <a:p>
            <a:pPr lvl="1"/>
            <a:r>
              <a:rPr lang="en-US" dirty="0" smtClean="0"/>
              <a:t>Simulate</a:t>
            </a:r>
            <a:r>
              <a:rPr lang="en-US" dirty="0" smtClean="0"/>
              <a:t> </a:t>
            </a:r>
            <a:r>
              <a:rPr lang="en-US" dirty="0" smtClean="0"/>
              <a:t>shared wire</a:t>
            </a:r>
            <a:endParaRPr lang="en-US" dirty="0" smtClean="0"/>
          </a:p>
          <a:p>
            <a:r>
              <a:rPr lang="en-US" dirty="0" smtClean="0"/>
              <a:t>N2, N4</a:t>
            </a:r>
          </a:p>
          <a:p>
            <a:pPr lvl="1"/>
            <a:r>
              <a:rPr lang="en-US" dirty="0" smtClean="0"/>
              <a:t>Look at network-layer source/destination header</a:t>
            </a:r>
          </a:p>
          <a:p>
            <a:pPr lvl="1"/>
            <a:r>
              <a:rPr lang="en-US" dirty="0" smtClean="0"/>
              <a:t>Discard packets not destined for this computer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8A5-E7EA-4167-A567-ECC11E9FE701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88064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80646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0647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80648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80649" name="Line 9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50" name="Line 10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51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2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80653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80654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80655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6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7" name="Rectangle 17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80659" name="Oval 19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0660" name="Oval 20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0661" name="Oval 21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80662" name="Line 22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3" name="Line 23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80665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80666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80667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80668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9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70" name="Oval 30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80671" name="Oval 31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0672" name="Oval 32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0673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0674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0675" name="Line 35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6" name="Line 3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7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8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9" name="Line 3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0" name="Line 4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1" name="Line 4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2" name="Line 4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3" name="Freeform 43"/>
          <p:cNvSpPr>
            <a:spLocks/>
          </p:cNvSpPr>
          <p:nvPr/>
        </p:nvSpPr>
        <p:spPr bwMode="auto">
          <a:xfrm>
            <a:off x="457200" y="1828800"/>
            <a:ext cx="838200" cy="4343400"/>
          </a:xfrm>
          <a:custGeom>
            <a:avLst/>
            <a:gdLst>
              <a:gd name="T0" fmla="*/ 528 w 528"/>
              <a:gd name="T1" fmla="*/ 0 h 2736"/>
              <a:gd name="T2" fmla="*/ 0 w 528"/>
              <a:gd name="T3" fmla="*/ 1248 h 2736"/>
              <a:gd name="T4" fmla="*/ 528 w 528"/>
              <a:gd name="T5" fmla="*/ 2736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736">
                <a:moveTo>
                  <a:pt x="528" y="0"/>
                </a:moveTo>
                <a:cubicBezTo>
                  <a:pt x="264" y="396"/>
                  <a:pt x="0" y="792"/>
                  <a:pt x="0" y="1248"/>
                </a:cubicBezTo>
                <a:cubicBezTo>
                  <a:pt x="0" y="1704"/>
                  <a:pt x="264" y="2220"/>
                  <a:pt x="528" y="27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4" name="Line 44"/>
          <p:cNvSpPr>
            <a:spLocks noChangeShapeType="1"/>
          </p:cNvSpPr>
          <p:nvPr/>
        </p:nvSpPr>
        <p:spPr bwMode="auto">
          <a:xfrm>
            <a:off x="3505200" y="1905000"/>
            <a:ext cx="20574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5" name="Line 45"/>
          <p:cNvSpPr>
            <a:spLocks noChangeShapeType="1"/>
          </p:cNvSpPr>
          <p:nvPr/>
        </p:nvSpPr>
        <p:spPr bwMode="auto">
          <a:xfrm flipH="1">
            <a:off x="3505200" y="1905000"/>
            <a:ext cx="19812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6" name="Freeform 46"/>
          <p:cNvSpPr>
            <a:spLocks/>
          </p:cNvSpPr>
          <p:nvPr/>
        </p:nvSpPr>
        <p:spPr bwMode="auto">
          <a:xfrm>
            <a:off x="7620000" y="1752600"/>
            <a:ext cx="1117600" cy="4495800"/>
          </a:xfrm>
          <a:custGeom>
            <a:avLst/>
            <a:gdLst>
              <a:gd name="T0" fmla="*/ 0 w 704"/>
              <a:gd name="T1" fmla="*/ 0 h 2832"/>
              <a:gd name="T2" fmla="*/ 672 w 704"/>
              <a:gd name="T3" fmla="*/ 1392 h 2832"/>
              <a:gd name="T4" fmla="*/ 192 w 704"/>
              <a:gd name="T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2832">
                <a:moveTo>
                  <a:pt x="0" y="0"/>
                </a:moveTo>
                <a:cubicBezTo>
                  <a:pt x="320" y="460"/>
                  <a:pt x="640" y="920"/>
                  <a:pt x="672" y="1392"/>
                </a:cubicBezTo>
                <a:cubicBezTo>
                  <a:pt x="704" y="1864"/>
                  <a:pt x="448" y="2348"/>
                  <a:pt x="192" y="28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4829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327A-416F-403D-8BC6-3F8BF048F722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Extending the Virtual Link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00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E2F9-DDD3-42B2-A17A-68DEEC5B9218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Indirect Connections</a:t>
            </a:r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and B are connected</a:t>
            </a:r>
          </a:p>
          <a:p>
            <a:r>
              <a:rPr lang="en-US" altLang="en-US" dirty="0"/>
              <a:t>B and C are connected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How get message from A to C</a:t>
            </a:r>
            <a:r>
              <a:rPr lang="en-US" altLang="en-US" dirty="0" smtClean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en-US" altLang="en-US" i="1" dirty="0" smtClean="0">
                <a:solidFill>
                  <a:schemeClr val="tx1"/>
                </a:solidFill>
              </a:rPr>
              <a:t>We could add a wire between A and C…</a:t>
            </a:r>
          </a:p>
          <a:p>
            <a:pPr lvl="1"/>
            <a:r>
              <a:rPr lang="en-US" altLang="en-US" i="1" dirty="0" smtClean="0">
                <a:solidFill>
                  <a:schemeClr val="tx1"/>
                </a:solidFill>
              </a:rPr>
              <a:t>But with 8+ billion nodes on network…</a:t>
            </a:r>
            <a:endParaRPr lang="en-US" altLang="en-US" i="1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accent2"/>
              </a:solidFill>
            </a:endParaRPr>
          </a:p>
          <a:p>
            <a:endParaRPr lang="en-US" alt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4853"/>
          <a:stretch/>
        </p:blipFill>
        <p:spPr bwMode="auto">
          <a:xfrm>
            <a:off x="990600" y="3819646"/>
            <a:ext cx="7315200" cy="256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136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Indirect Connections</a:t>
            </a:r>
            <a:endParaRPr lang="en-US" altLang="en-US" dirty="0"/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Run program/process on B to forward messages from A to C</a:t>
            </a:r>
          </a:p>
          <a:p>
            <a:pPr lvl="1"/>
            <a:r>
              <a:rPr lang="en-US" altLang="en-US" dirty="0" smtClean="0"/>
              <a:t>Call it a “routing” program!  Routes messages on network</a:t>
            </a:r>
          </a:p>
          <a:p>
            <a:pPr lvl="1"/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F99F-6460-4995-A638-348A81E9A37E}" type="slidenum">
              <a:rPr lang="en-US" altLang="en-US" smtClean="0"/>
              <a:pPr/>
              <a:t>45</a:t>
            </a:fld>
            <a:endParaRPr lang="en-US" altLang="en-US"/>
          </a:p>
        </p:txBody>
      </p:sp>
      <p:pic>
        <p:nvPicPr>
          <p:cNvPr id="8294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7315200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52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Routing</a:t>
            </a:r>
            <a:endParaRPr lang="en-US" altLang="en-US"/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 runs a general program</a:t>
            </a:r>
          </a:p>
          <a:p>
            <a:pPr lvl="1"/>
            <a:r>
              <a:rPr lang="en-US" altLang="en-US" smtClean="0"/>
              <a:t>If packet destined for B, takes it</a:t>
            </a:r>
          </a:p>
          <a:p>
            <a:pPr lvl="1"/>
            <a:r>
              <a:rPr lang="en-US" altLang="en-US" smtClean="0"/>
              <a:t>Otherwise, sends on to (toward) destination</a:t>
            </a:r>
          </a:p>
          <a:p>
            <a:r>
              <a:rPr lang="en-US" altLang="en-US" smtClean="0"/>
              <a:t>Extension of the network handling process that is sorting data to processes</a:t>
            </a:r>
          </a:p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893C-CB17-4110-A8F7-ED63F538D9EE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33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1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E04E0-A3AC-42E7-B530-7CA38D610535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Routing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3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005888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37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0E93-2D47-48C8-9A39-AC3075696E7A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Reachability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If everyone plays along</a:t>
            </a:r>
          </a:p>
          <a:p>
            <a:pPr lvl="1"/>
            <a:r>
              <a:rPr lang="en-US" altLang="en-US" dirty="0" smtClean="0"/>
              <a:t>We can </a:t>
            </a:r>
            <a:r>
              <a:rPr lang="en-US" altLang="en-US" dirty="0"/>
              <a:t>communicate with any computer reachable </a:t>
            </a:r>
            <a:r>
              <a:rPr lang="en-US" altLang="en-US" i="1" dirty="0"/>
              <a:t>transitively</a:t>
            </a:r>
            <a:r>
              <a:rPr lang="en-US" altLang="en-US" dirty="0"/>
              <a:t> from my computer</a:t>
            </a:r>
          </a:p>
          <a:p>
            <a:r>
              <a:rPr lang="en-US" altLang="en-US" dirty="0"/>
              <a:t>Don’t need direct connections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23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Routing </a:t>
            </a:r>
            <a:r>
              <a:rPr lang="en-US" altLang="en-US" smtClean="0">
                <a:sym typeface="Wingdings" pitchFamily="2" charset="2"/>
              </a:rPr>
              <a:t> Route Tables</a:t>
            </a:r>
            <a:endParaRPr lang="en-US" altLang="en-US"/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9070694" cy="4846638"/>
          </a:xfrm>
        </p:spPr>
        <p:txBody>
          <a:bodyPr/>
          <a:lstStyle/>
          <a:p>
            <a:r>
              <a:rPr lang="en-US" altLang="en-US" dirty="0" smtClean="0"/>
              <a:t>To make efficient</a:t>
            </a:r>
          </a:p>
          <a:p>
            <a:pPr lvl="1"/>
            <a:r>
              <a:rPr lang="en-US" altLang="en-US" dirty="0" smtClean="0"/>
              <a:t>Each computer should route </a:t>
            </a:r>
            <a:r>
              <a:rPr lang="en-US" altLang="en-US" i="1" dirty="0" smtClean="0"/>
              <a:t>close</a:t>
            </a:r>
            <a:r>
              <a:rPr lang="en-US" altLang="en-US" dirty="0" smtClean="0"/>
              <a:t> to destination</a:t>
            </a:r>
          </a:p>
          <a:p>
            <a:pPr lvl="1"/>
            <a:r>
              <a:rPr lang="en-US" altLang="en-US" dirty="0" smtClean="0"/>
              <a:t>…and not route in circles</a:t>
            </a:r>
          </a:p>
          <a:p>
            <a:r>
              <a:rPr lang="en-US" altLang="en-US" dirty="0" smtClean="0"/>
              <a:t>E.g. compute all-pairs shortest paths</a:t>
            </a:r>
          </a:p>
          <a:p>
            <a:pPr lvl="1"/>
            <a:r>
              <a:rPr lang="en-US" altLang="en-US" sz="2300" dirty="0" smtClean="0"/>
              <a:t>Store result, each machine knows where to send packet next</a:t>
            </a:r>
          </a:p>
          <a:p>
            <a:pPr lvl="1"/>
            <a:r>
              <a:rPr lang="en-US" altLang="en-US" dirty="0" smtClean="0">
                <a:solidFill>
                  <a:srgbClr val="FF6600"/>
                </a:solidFill>
              </a:rPr>
              <a:t>How much storage?</a:t>
            </a:r>
          </a:p>
          <a:p>
            <a:pPr lvl="2"/>
            <a:r>
              <a:rPr lang="en-US" altLang="en-US" dirty="0" smtClean="0"/>
              <a:t>Cleverness to compress/summarize</a:t>
            </a:r>
          </a:p>
          <a:p>
            <a:pPr lvl="1"/>
            <a:r>
              <a:rPr lang="en-US" altLang="en-US" dirty="0" smtClean="0">
                <a:solidFill>
                  <a:srgbClr val="FF6600"/>
                </a:solidFill>
              </a:rPr>
              <a:t>What happens when links break, new computers added?</a:t>
            </a:r>
          </a:p>
          <a:p>
            <a:pPr lvl="2"/>
            <a:r>
              <a:rPr lang="en-US" altLang="en-US" dirty="0" smtClean="0"/>
              <a:t>Cleverness to incrementally </a:t>
            </a:r>
            <a:r>
              <a:rPr lang="en-US" altLang="en-US" dirty="0" err="1" smtClean="0"/>
              <a:t>recompute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E8E2-CA73-4A79-AE4B-FE37666CCDB4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33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We’ll Cover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75983"/>
            <a:ext cx="8212183" cy="1750424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Established can </a:t>
            </a:r>
          </a:p>
          <a:p>
            <a:pPr lvl="1"/>
            <a:r>
              <a:rPr lang="en-US" sz="1600" dirty="0" smtClean="0"/>
              <a:t>represent things (sound, computations, images, movies, 3D objects…) as bits</a:t>
            </a:r>
          </a:p>
          <a:p>
            <a:pPr lvl="1"/>
            <a:r>
              <a:rPr lang="en-US" sz="1600" u="sng" dirty="0" smtClean="0"/>
              <a:t>Store and reconstruct from bits</a:t>
            </a:r>
          </a:p>
          <a:p>
            <a:r>
              <a:rPr lang="en-US" sz="1800" dirty="0" smtClean="0"/>
              <a:t>If we can send bits between machines…</a:t>
            </a:r>
          </a:p>
          <a:p>
            <a:pPr lvl="1"/>
            <a:r>
              <a:rPr lang="en-US" sz="1600" dirty="0" smtClean="0"/>
              <a:t>Communicate</a:t>
            </a:r>
            <a:r>
              <a:rPr lang="en-US" sz="1600" dirty="0" smtClean="0"/>
              <a:t>  (from MP3 player to Cell Phone)</a:t>
            </a:r>
          </a:p>
          <a:p>
            <a:pPr lvl="1"/>
            <a:r>
              <a:rPr lang="en-US" sz="1600" dirty="0" smtClean="0"/>
              <a:t>Transport (</a:t>
            </a:r>
            <a:r>
              <a:rPr lang="en-US" sz="1600" dirty="0" smtClean="0"/>
              <a:t>from 3D printer to a transporter?)</a:t>
            </a:r>
            <a:endParaRPr lang="en-US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78419" y="1942463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124" t="12495" r="8970" b="16065"/>
          <a:stretch/>
        </p:blipFill>
        <p:spPr bwMode="auto">
          <a:xfrm rot="5400000">
            <a:off x="2815831" y="2468311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71648" y="2626674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124" t="12495" r="8970" b="16065"/>
          <a:stretch/>
        </p:blipFill>
        <p:spPr bwMode="auto">
          <a:xfrm rot="16200000">
            <a:off x="5452390" y="2468311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314978" y="265793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9058" y="2163963"/>
            <a:ext cx="1212590" cy="129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Device 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76978" y="2161194"/>
            <a:ext cx="1212590" cy="129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Device B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39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Layer</a:t>
            </a:r>
            <a:endParaRPr lang="en-US" altLang="en-US"/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</a:t>
            </a:r>
            <a:r>
              <a:rPr lang="en-US" altLang="en-US" dirty="0" smtClean="0"/>
              <a:t>esponsible for end-to-end packet delivery</a:t>
            </a:r>
          </a:p>
          <a:p>
            <a:pPr lvl="1"/>
            <a:r>
              <a:rPr lang="en-US" altLang="en-US" dirty="0" smtClean="0"/>
              <a:t>Source to Destination</a:t>
            </a:r>
          </a:p>
          <a:p>
            <a:pPr lvl="1"/>
            <a:r>
              <a:rPr lang="en-US" altLang="en-US" dirty="0" smtClean="0"/>
              <a:t>This includes routing packets through intermediate hosts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25CD-62AB-4B2D-8BCE-9029BBBFBDF4}" type="slidenum">
              <a:rPr lang="en-US" altLang="en-US" smtClean="0"/>
              <a:pPr/>
              <a:t>50</a:t>
            </a:fld>
            <a:endParaRPr lang="en-US" altLang="en-US"/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63978" y="3309318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49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Simulation 3</a:t>
            </a:r>
            <a:endParaRPr lang="en-US" altLang="en-US"/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Send 4 verses or digits from each</a:t>
            </a:r>
          </a:p>
          <a:p>
            <a:pPr lvl="1"/>
            <a:r>
              <a:rPr lang="en-US" altLang="en-US" dirty="0" smtClean="0"/>
              <a:t>from song-server serving 2 songs</a:t>
            </a:r>
          </a:p>
          <a:p>
            <a:pPr lvl="1"/>
            <a:r>
              <a:rPr lang="en-US" altLang="en-US" dirty="0" smtClean="0"/>
              <a:t>And digit-server serving 2 fundamental constants</a:t>
            </a:r>
          </a:p>
          <a:p>
            <a:pPr lvl="1"/>
            <a:r>
              <a:rPr lang="en-US" altLang="en-US" dirty="0" smtClean="0"/>
              <a:t>To two clients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R1 – </a:t>
            </a:r>
            <a:r>
              <a:rPr lang="en-US" altLang="en-US" b="0" dirty="0" smtClean="0"/>
              <a:t>pass along packets to R2 (for now)</a:t>
            </a:r>
          </a:p>
          <a:p>
            <a:r>
              <a:rPr lang="en-US" altLang="en-US" dirty="0" smtClean="0"/>
              <a:t>R2 – </a:t>
            </a:r>
            <a:r>
              <a:rPr lang="en-US" altLang="en-US" b="0" dirty="0" smtClean="0"/>
              <a:t>look at address and send to N2 or N4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CFF9-3446-402D-A6BE-E39A2B6DCF6E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1431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53AF-4B0A-46F7-94F4-49EDB55CB0A2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874498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3</a:t>
            </a:r>
          </a:p>
        </p:txBody>
      </p:sp>
      <p:sp>
        <p:nvSpPr>
          <p:cNvPr id="874507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4508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4509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4510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4511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12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4520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4521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4522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4523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4524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25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29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4530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4540" name="Group 44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4500" name="Rectangle 4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4501" name="Group 5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4502" name="Oval 6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4503" name="Oval 7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4504" name="Oval 8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4505" name="Line 9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06" name="Line 10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4528" name="Oval 32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4531" name="Line 35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4539" name="Group 43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4513" name="Rectangle 17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4514" name="Group 18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4515" name="Oval 19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4516" name="Oval 20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4517" name="Oval 21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4518" name="Line 22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19" name="Line 23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4527" name="Oval 31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4532" name="Line 36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33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34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2" name="Oval 46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4543" name="Oval 47"/>
          <p:cNvSpPr>
            <a:spLocks noChangeArrowheads="1"/>
          </p:cNvSpPr>
          <p:nvPr/>
        </p:nvSpPr>
        <p:spPr bwMode="auto">
          <a:xfrm>
            <a:off x="4114800" y="3352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4544" name="Line 48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6" name="Line 50"/>
          <p:cNvSpPr>
            <a:spLocks noChangeShapeType="1"/>
          </p:cNvSpPr>
          <p:nvPr/>
        </p:nvSpPr>
        <p:spPr bwMode="auto">
          <a:xfrm>
            <a:off x="44958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7" name="Line 51"/>
          <p:cNvSpPr>
            <a:spLocks noChangeShapeType="1"/>
          </p:cNvSpPr>
          <p:nvPr/>
        </p:nvSpPr>
        <p:spPr bwMode="auto">
          <a:xfrm flipH="1">
            <a:off x="2438400" y="38862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8" name="Line 52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9" name="Line 53"/>
          <p:cNvSpPr>
            <a:spLocks noChangeShapeType="1"/>
          </p:cNvSpPr>
          <p:nvPr/>
        </p:nvSpPr>
        <p:spPr bwMode="auto">
          <a:xfrm>
            <a:off x="4724400" y="3962400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7375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Simulation 4</a:t>
            </a:r>
            <a:endParaRPr lang="en-US" altLang="en-US"/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Send 4 verses or digits from each</a:t>
            </a:r>
          </a:p>
          <a:p>
            <a:pPr lvl="1"/>
            <a:r>
              <a:rPr lang="en-US" altLang="en-US" dirty="0" smtClean="0"/>
              <a:t>from song-server serving 2 songs</a:t>
            </a:r>
          </a:p>
          <a:p>
            <a:pPr lvl="1"/>
            <a:r>
              <a:rPr lang="en-US" altLang="en-US" dirty="0" smtClean="0"/>
              <a:t>And digit-server serving 2 fundamental constants</a:t>
            </a:r>
          </a:p>
          <a:p>
            <a:pPr lvl="1"/>
            <a:r>
              <a:rPr lang="en-US" altLang="en-US" dirty="0" smtClean="0"/>
              <a:t>To two clients</a:t>
            </a:r>
          </a:p>
          <a:p>
            <a:r>
              <a:rPr lang="en-US" altLang="en-US" dirty="0" smtClean="0"/>
              <a:t>Roles: </a:t>
            </a:r>
          </a:p>
          <a:p>
            <a:pPr lvl="1"/>
            <a:r>
              <a:rPr lang="en-US" altLang="en-US" dirty="0" smtClean="0"/>
              <a:t>4 server apps</a:t>
            </a:r>
          </a:p>
          <a:p>
            <a:pPr lvl="1"/>
            <a:r>
              <a:rPr lang="en-US" altLang="en-US" dirty="0" smtClean="0"/>
              <a:t>Network Interface, 2 servers</a:t>
            </a:r>
          </a:p>
          <a:p>
            <a:pPr lvl="1"/>
            <a:r>
              <a:rPr lang="en-US" altLang="en-US" dirty="0" smtClean="0"/>
              <a:t>3 routers </a:t>
            </a:r>
          </a:p>
          <a:p>
            <a:pPr lvl="2"/>
            <a:r>
              <a:rPr lang="en-US" altLang="en-US" dirty="0" smtClean="0"/>
              <a:t>R1 – flip a coin and send to R2 or R3</a:t>
            </a:r>
          </a:p>
          <a:p>
            <a:pPr lvl="2"/>
            <a:r>
              <a:rPr lang="en-US" altLang="en-US" dirty="0" smtClean="0"/>
              <a:t>R2, R3 – send to N2, N4 based on address</a:t>
            </a:r>
          </a:p>
          <a:p>
            <a:pPr lvl="1"/>
            <a:r>
              <a:rPr lang="en-US" altLang="en-US" dirty="0" smtClean="0"/>
              <a:t>Network Interface for each of 2 clients</a:t>
            </a:r>
          </a:p>
          <a:p>
            <a:pPr lvl="1"/>
            <a:r>
              <a:rPr lang="en-US" altLang="en-US" dirty="0" smtClean="0"/>
              <a:t>4 client apps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955F-E303-4DD3-92F8-9E2B0C5F7D32}" type="slidenum">
              <a:rPr lang="en-US" altLang="en-US" smtClean="0"/>
              <a:pPr/>
              <a:t>53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487952" y="2805866"/>
            <a:ext cx="3429000" cy="1600200"/>
            <a:chOff x="5410200" y="2507833"/>
            <a:chExt cx="3429000" cy="1600200"/>
          </a:xfrm>
        </p:grpSpPr>
        <p:sp>
          <p:nvSpPr>
            <p:cNvPr id="7" name="Oval 40"/>
            <p:cNvSpPr>
              <a:spLocks noChangeArrowheads="1"/>
            </p:cNvSpPr>
            <p:nvPr/>
          </p:nvSpPr>
          <p:spPr bwMode="auto">
            <a:xfrm>
              <a:off x="6858000" y="2507833"/>
              <a:ext cx="685800" cy="6858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R1</a:t>
              </a:r>
            </a:p>
          </p:txBody>
        </p:sp>
        <p:sp>
          <p:nvSpPr>
            <p:cNvPr id="8" name="Oval 41"/>
            <p:cNvSpPr>
              <a:spLocks noChangeArrowheads="1"/>
            </p:cNvSpPr>
            <p:nvPr/>
          </p:nvSpPr>
          <p:spPr bwMode="auto">
            <a:xfrm>
              <a:off x="5410200" y="3422233"/>
              <a:ext cx="685800" cy="6858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R2</a:t>
              </a:r>
            </a:p>
          </p:txBody>
        </p:sp>
        <p:sp>
          <p:nvSpPr>
            <p:cNvPr id="9" name="Oval 47"/>
            <p:cNvSpPr>
              <a:spLocks noChangeArrowheads="1"/>
            </p:cNvSpPr>
            <p:nvPr/>
          </p:nvSpPr>
          <p:spPr bwMode="auto">
            <a:xfrm>
              <a:off x="8153400" y="3422233"/>
              <a:ext cx="685800" cy="6858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R3</a:t>
              </a:r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 flipH="1">
              <a:off x="5943600" y="3117433"/>
              <a:ext cx="1066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0"/>
            <p:cNvSpPr>
              <a:spLocks noChangeShapeType="1"/>
            </p:cNvSpPr>
            <p:nvPr/>
          </p:nvSpPr>
          <p:spPr bwMode="auto">
            <a:xfrm>
              <a:off x="7434326" y="3078559"/>
              <a:ext cx="914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6195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A6CA-FB6D-429D-A15D-FA62A07E0A67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4</a:t>
            </a:r>
          </a:p>
        </p:txBody>
      </p:sp>
      <p:sp>
        <p:nvSpPr>
          <p:cNvPr id="875524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25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5526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5527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5528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9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5530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5531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5532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5533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5534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5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5536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5537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5538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5539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5540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5541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5542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5543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5544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45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5546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5547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48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5549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5550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5551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5552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5553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5554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55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5556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5557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5558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59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60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5561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5562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65" name="Line 45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67" name="Oval 47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5569" name="Line 49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0" name="Line 50"/>
          <p:cNvSpPr>
            <a:spLocks noChangeShapeType="1"/>
          </p:cNvSpPr>
          <p:nvPr/>
        </p:nvSpPr>
        <p:spPr bwMode="auto">
          <a:xfrm>
            <a:off x="4648200" y="2819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1" name="Line 51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2" name="Line 52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3" name="Line 53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4" name="Line 54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2241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38F1-4E3A-45C1-91E3-BD453DF6F0B1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are we now?</a:t>
            </a:r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Can communicate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From one process on a computer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   to </a:t>
            </a:r>
            <a:r>
              <a:rPr lang="en-US" altLang="en-US" dirty="0"/>
              <a:t>any other process on any other computer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   </a:t>
            </a:r>
            <a:r>
              <a:rPr lang="en-US" altLang="en-US" i="1" dirty="0" smtClean="0"/>
              <a:t>if</a:t>
            </a:r>
            <a:r>
              <a:rPr lang="en-US" altLang="en-US" dirty="0" smtClean="0"/>
              <a:t> </a:t>
            </a:r>
            <a:r>
              <a:rPr lang="en-US" altLang="en-US" dirty="0"/>
              <a:t>the two are transitively connected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By a set of participating computers which route data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Layers have provided “Abstraction”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Processes just see streams of data between the endpoints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8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7" grpId="0" uiExpand="1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64A0-D703-4E79-9618-0AF78C2EAD43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Layers</a:t>
            </a:r>
          </a:p>
        </p:txBody>
      </p:sp>
      <p:grpSp>
        <p:nvGrpSpPr>
          <p:cNvPr id="864281" name="Group 25"/>
          <p:cNvGrpSpPr>
            <a:grpSpLocks/>
          </p:cNvGrpSpPr>
          <p:nvPr/>
        </p:nvGrpSpPr>
        <p:grpSpPr bwMode="auto">
          <a:xfrm>
            <a:off x="6096000" y="2209800"/>
            <a:ext cx="1828800" cy="3886200"/>
            <a:chOff x="3840" y="1392"/>
            <a:chExt cx="1152" cy="2448"/>
          </a:xfrm>
        </p:grpSpPr>
        <p:sp>
          <p:nvSpPr>
            <p:cNvPr id="864261" name="Rectangle 5"/>
            <p:cNvSpPr>
              <a:spLocks noChangeArrowheads="1"/>
            </p:cNvSpPr>
            <p:nvPr/>
          </p:nvSpPr>
          <p:spPr bwMode="auto">
            <a:xfrm>
              <a:off x="3840" y="139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64262" name="Rectangle 6"/>
            <p:cNvSpPr>
              <a:spLocks noChangeArrowheads="1"/>
            </p:cNvSpPr>
            <p:nvPr/>
          </p:nvSpPr>
          <p:spPr bwMode="auto">
            <a:xfrm>
              <a:off x="3840" y="192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64263" name="Rectangle 7"/>
            <p:cNvSpPr>
              <a:spLocks noChangeArrowheads="1"/>
            </p:cNvSpPr>
            <p:nvPr/>
          </p:nvSpPr>
          <p:spPr bwMode="auto">
            <a:xfrm>
              <a:off x="3840" y="244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64264" name="Rectangle 8"/>
            <p:cNvSpPr>
              <a:spLocks noChangeArrowheads="1"/>
            </p:cNvSpPr>
            <p:nvPr/>
          </p:nvSpPr>
          <p:spPr bwMode="auto">
            <a:xfrm>
              <a:off x="3840" y="297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64265" name="Rectangle 9"/>
            <p:cNvSpPr>
              <a:spLocks noChangeArrowheads="1"/>
            </p:cNvSpPr>
            <p:nvPr/>
          </p:nvSpPr>
          <p:spPr bwMode="auto">
            <a:xfrm>
              <a:off x="3840" y="350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64266" name="Line 10"/>
            <p:cNvSpPr>
              <a:spLocks noChangeShapeType="1"/>
            </p:cNvSpPr>
            <p:nvPr/>
          </p:nvSpPr>
          <p:spPr bwMode="auto">
            <a:xfrm>
              <a:off x="4416" y="17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67" name="Line 11"/>
            <p:cNvSpPr>
              <a:spLocks noChangeShapeType="1"/>
            </p:cNvSpPr>
            <p:nvPr/>
          </p:nvSpPr>
          <p:spPr bwMode="auto">
            <a:xfrm>
              <a:off x="441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68" name="Line 12"/>
            <p:cNvSpPr>
              <a:spLocks noChangeShapeType="1"/>
            </p:cNvSpPr>
            <p:nvPr/>
          </p:nvSpPr>
          <p:spPr bwMode="auto">
            <a:xfrm>
              <a:off x="4416" y="27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69" name="Line 13"/>
            <p:cNvSpPr>
              <a:spLocks noChangeShapeType="1"/>
            </p:cNvSpPr>
            <p:nvPr/>
          </p:nvSpPr>
          <p:spPr bwMode="auto">
            <a:xfrm>
              <a:off x="4416" y="331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4271" name="Group 15"/>
          <p:cNvGrpSpPr>
            <a:grpSpLocks/>
          </p:cNvGrpSpPr>
          <p:nvPr/>
        </p:nvGrpSpPr>
        <p:grpSpPr bwMode="auto">
          <a:xfrm>
            <a:off x="1066800" y="2209800"/>
            <a:ext cx="1828800" cy="3886200"/>
            <a:chOff x="576" y="1296"/>
            <a:chExt cx="1152" cy="2448"/>
          </a:xfrm>
        </p:grpSpPr>
        <p:sp>
          <p:nvSpPr>
            <p:cNvPr id="864272" name="Rectangle 16"/>
            <p:cNvSpPr>
              <a:spLocks noChangeArrowheads="1"/>
            </p:cNvSpPr>
            <p:nvPr/>
          </p:nvSpPr>
          <p:spPr bwMode="auto">
            <a:xfrm>
              <a:off x="576" y="129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64273" name="Rectangle 17"/>
            <p:cNvSpPr>
              <a:spLocks noChangeArrowheads="1"/>
            </p:cNvSpPr>
            <p:nvPr/>
          </p:nvSpPr>
          <p:spPr bwMode="auto">
            <a:xfrm>
              <a:off x="576" y="182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64274" name="Rectangle 18"/>
            <p:cNvSpPr>
              <a:spLocks noChangeArrowheads="1"/>
            </p:cNvSpPr>
            <p:nvPr/>
          </p:nvSpPr>
          <p:spPr bwMode="auto">
            <a:xfrm>
              <a:off x="576" y="235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64275" name="Rectangle 19"/>
            <p:cNvSpPr>
              <a:spLocks noChangeArrowheads="1"/>
            </p:cNvSpPr>
            <p:nvPr/>
          </p:nvSpPr>
          <p:spPr bwMode="auto">
            <a:xfrm>
              <a:off x="576" y="288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64276" name="Rectangle 20"/>
            <p:cNvSpPr>
              <a:spLocks noChangeArrowheads="1"/>
            </p:cNvSpPr>
            <p:nvPr/>
          </p:nvSpPr>
          <p:spPr bwMode="auto">
            <a:xfrm>
              <a:off x="576" y="340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64277" name="Line 21"/>
            <p:cNvSpPr>
              <a:spLocks noChangeShapeType="1"/>
            </p:cNvSpPr>
            <p:nvPr/>
          </p:nvSpPr>
          <p:spPr bwMode="auto">
            <a:xfrm>
              <a:off x="1152" y="163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78" name="Line 22"/>
            <p:cNvSpPr>
              <a:spLocks noChangeShapeType="1"/>
            </p:cNvSpPr>
            <p:nvPr/>
          </p:nvSpPr>
          <p:spPr bwMode="auto">
            <a:xfrm>
              <a:off x="1152" y="216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79" name="Line 23"/>
            <p:cNvSpPr>
              <a:spLocks noChangeShapeType="1"/>
            </p:cNvSpPr>
            <p:nvPr/>
          </p:nvSpPr>
          <p:spPr bwMode="auto">
            <a:xfrm>
              <a:off x="1152" y="26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80" name="Line 24"/>
            <p:cNvSpPr>
              <a:spLocks noChangeShapeType="1"/>
            </p:cNvSpPr>
            <p:nvPr/>
          </p:nvSpPr>
          <p:spPr bwMode="auto">
            <a:xfrm>
              <a:off x="1152" y="321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4282" name="Line 26"/>
          <p:cNvSpPr>
            <a:spLocks noChangeShapeType="1"/>
          </p:cNvSpPr>
          <p:nvPr/>
        </p:nvSpPr>
        <p:spPr bwMode="auto">
          <a:xfrm>
            <a:off x="2895600" y="57912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3" name="Line 27"/>
          <p:cNvSpPr>
            <a:spLocks noChangeShapeType="1"/>
          </p:cNvSpPr>
          <p:nvPr/>
        </p:nvSpPr>
        <p:spPr bwMode="auto">
          <a:xfrm>
            <a:off x="2895600" y="25146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4" name="Text Box 28"/>
          <p:cNvSpPr txBox="1">
            <a:spLocks noChangeArrowheads="1"/>
          </p:cNvSpPr>
          <p:nvPr/>
        </p:nvSpPr>
        <p:spPr bwMode="auto">
          <a:xfrm>
            <a:off x="3581400" y="2514600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(abstraction)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63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1C32-4F94-4DAD-A42D-D8D084736899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Protocols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So far, we’ve discussed a protocol called IP:</a:t>
            </a:r>
            <a:endParaRPr lang="en-US" altLang="en-US" dirty="0"/>
          </a:p>
          <a:p>
            <a:pPr lvl="1"/>
            <a:r>
              <a:rPr lang="en-US" altLang="en-US" dirty="0"/>
              <a:t>IP = Internet Protocol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Delivery to </a:t>
            </a:r>
            <a:r>
              <a:rPr lang="en-US" altLang="en-US" dirty="0" smtClean="0"/>
              <a:t>processes </a:t>
            </a:r>
            <a:r>
              <a:rPr lang="en-US" altLang="en-US" dirty="0"/>
              <a:t>(rather than hosts): UDP</a:t>
            </a:r>
          </a:p>
          <a:p>
            <a:pPr lvl="1"/>
            <a:r>
              <a:rPr lang="en-US" altLang="en-US" dirty="0"/>
              <a:t>UDP = Unreliable Datagram Protocol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44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Simulation 5</a:t>
            </a:r>
            <a:endParaRPr lang="en-US" altLang="en-US"/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Send 4 verses or digits from each</a:t>
            </a:r>
          </a:p>
          <a:p>
            <a:pPr lvl="1"/>
            <a:r>
              <a:rPr lang="en-US" altLang="en-US" dirty="0" smtClean="0"/>
              <a:t>from song-server serving 2 songs</a:t>
            </a:r>
          </a:p>
          <a:p>
            <a:pPr lvl="1"/>
            <a:r>
              <a:rPr lang="en-US" altLang="en-US" dirty="0" smtClean="0"/>
              <a:t>And digit-server serving 2 fundamental constants</a:t>
            </a:r>
          </a:p>
          <a:p>
            <a:pPr lvl="1"/>
            <a:r>
              <a:rPr lang="en-US" altLang="en-US" dirty="0" smtClean="0"/>
              <a:t>To two clients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Deliberately delay data through R3</a:t>
            </a:r>
          </a:p>
          <a:p>
            <a:pPr lvl="1"/>
            <a:r>
              <a:rPr lang="en-US" altLang="en-US" dirty="0" smtClean="0"/>
              <a:t>Model non-determinism in route timing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A5C5-D424-4048-BC99-4037010536F0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6779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A660-3AB0-4E5E-864C-6A60126DE01F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876546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5</a:t>
            </a:r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49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6550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6551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6552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3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6554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6555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6556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6557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6558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6559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6560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6561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6562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6563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6564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6565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6566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6567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6568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69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6570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6571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6572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6573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6574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6575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6576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6577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6578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79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6580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6581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6582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3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4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6585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6586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7" name="Line 43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8" name="Oval 44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6589" name="Line 45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0" name="Line 46"/>
          <p:cNvSpPr>
            <a:spLocks noChangeShapeType="1"/>
          </p:cNvSpPr>
          <p:nvPr/>
        </p:nvSpPr>
        <p:spPr bwMode="auto">
          <a:xfrm>
            <a:off x="4648200" y="2819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1" name="Line 47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2" name="Line 48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3" name="Line 49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4" name="Line 50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5" name="Text Box 51"/>
          <p:cNvSpPr txBox="1">
            <a:spLocks noChangeArrowheads="1"/>
          </p:cNvSpPr>
          <p:nvPr/>
        </p:nvSpPr>
        <p:spPr bwMode="auto">
          <a:xfrm>
            <a:off x="6629400" y="312420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  <a:latin typeface="Arial" charset="0"/>
                <a:cs typeface="Arial" charset="0"/>
              </a:rPr>
              <a:t>R3 delayed</a:t>
            </a:r>
          </a:p>
        </p:txBody>
      </p:sp>
      <p:sp>
        <p:nvSpPr>
          <p:cNvPr id="876596" name="Line 52"/>
          <p:cNvSpPr>
            <a:spLocks noChangeShapeType="1"/>
          </p:cNvSpPr>
          <p:nvPr/>
        </p:nvSpPr>
        <p:spPr bwMode="auto">
          <a:xfrm flipH="1">
            <a:off x="6096000" y="22860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7" name="Line 53"/>
          <p:cNvSpPr>
            <a:spLocks noChangeShapeType="1"/>
          </p:cNvSpPr>
          <p:nvPr/>
        </p:nvSpPr>
        <p:spPr bwMode="auto">
          <a:xfrm>
            <a:off x="6096000" y="35814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8387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2725" y="3750197"/>
            <a:ext cx="8458200" cy="41249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Fundamentals of Networks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722090"/>
          </a:xfrm>
        </p:spPr>
        <p:txBody>
          <a:bodyPr/>
          <a:lstStyle/>
          <a:p>
            <a:r>
              <a:rPr lang="en-US" altLang="en-US" dirty="0"/>
              <a:t>Communicating between Machines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7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8B56-9CD9-46B4-BD79-1702414927C8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go wrong?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Packets arrive out of order</a:t>
            </a:r>
          </a:p>
          <a:p>
            <a:r>
              <a:rPr lang="en-US" altLang="en-US" dirty="0">
                <a:solidFill>
                  <a:srgbClr val="FF6600"/>
                </a:solidFill>
              </a:rPr>
              <a:t>Solution?</a:t>
            </a:r>
          </a:p>
          <a:p>
            <a:pPr lvl="1"/>
            <a:r>
              <a:rPr lang="en-US" altLang="en-US" dirty="0"/>
              <a:t>Add a sequence </a:t>
            </a:r>
            <a:r>
              <a:rPr lang="en-US" altLang="en-US" dirty="0" smtClean="0"/>
              <a:t>number</a:t>
            </a:r>
          </a:p>
          <a:p>
            <a:pPr lvl="1"/>
            <a:endParaRPr lang="en-US" altLang="en-US" dirty="0"/>
          </a:p>
        </p:txBody>
      </p:sp>
      <p:pic>
        <p:nvPicPr>
          <p:cNvPr id="8468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85613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14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Simulation 6</a:t>
            </a:r>
            <a:endParaRPr lang="en-US" altLang="en-US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Send 4 verses or digits from each</a:t>
            </a:r>
          </a:p>
          <a:p>
            <a:pPr lvl="1"/>
            <a:r>
              <a:rPr lang="en-US" altLang="en-US" dirty="0" smtClean="0"/>
              <a:t>from song-server serving 2 songs</a:t>
            </a:r>
          </a:p>
          <a:p>
            <a:pPr lvl="1"/>
            <a:r>
              <a:rPr lang="en-US" altLang="en-US" dirty="0" smtClean="0"/>
              <a:t>And digit-server serving 2 fundamental constants</a:t>
            </a:r>
          </a:p>
          <a:p>
            <a:pPr lvl="1"/>
            <a:r>
              <a:rPr lang="en-US" altLang="en-US" dirty="0" smtClean="0"/>
              <a:t>To two clients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T1/T3 – </a:t>
            </a:r>
            <a:r>
              <a:rPr lang="en-US" altLang="en-US" b="0" dirty="0" smtClean="0"/>
              <a:t>add sequence number to packet</a:t>
            </a:r>
          </a:p>
          <a:p>
            <a:r>
              <a:rPr lang="en-US" altLang="en-US" dirty="0" smtClean="0"/>
              <a:t>T2/T4 – </a:t>
            </a:r>
            <a:r>
              <a:rPr lang="en-US" altLang="en-US" b="0" dirty="0" smtClean="0"/>
              <a:t>hold packets, reorder, and deliver in order of sequence number</a:t>
            </a:r>
          </a:p>
          <a:p>
            <a:r>
              <a:rPr lang="en-US" altLang="en-US" dirty="0" smtClean="0"/>
              <a:t>R3</a:t>
            </a:r>
            <a:r>
              <a:rPr lang="en-US" altLang="en-US" b="0" dirty="0" smtClean="0"/>
              <a:t> – still delaying packets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A0FB-EB85-4E21-A37A-0BAFB7B5B7E0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6207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81-805C-4B32-87EB-264FB2F6216D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877570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6</a:t>
            </a:r>
          </a:p>
        </p:txBody>
      </p:sp>
      <p:sp>
        <p:nvSpPr>
          <p:cNvPr id="877572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7573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7574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7575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7576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577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7578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7579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7580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7581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7582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583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7584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7585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7586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7587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7588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7589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7590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7591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7592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93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7594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7595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7596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7597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7598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7599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7600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7601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7602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03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7604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7605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7606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07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08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7609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7610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1" name="Line 43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2" name="Oval 44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7613" name="Line 45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4" name="Line 46"/>
          <p:cNvSpPr>
            <a:spLocks noChangeShapeType="1"/>
          </p:cNvSpPr>
          <p:nvPr/>
        </p:nvSpPr>
        <p:spPr bwMode="auto">
          <a:xfrm>
            <a:off x="4648200" y="2819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5" name="Line 47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6" name="Line 48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7" name="Line 49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8" name="Line 50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9" name="Text Box 51"/>
          <p:cNvSpPr txBox="1">
            <a:spLocks noChangeArrowheads="1"/>
          </p:cNvSpPr>
          <p:nvPr/>
        </p:nvSpPr>
        <p:spPr bwMode="auto">
          <a:xfrm>
            <a:off x="6629400" y="312420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  <a:latin typeface="Arial" charset="0"/>
                <a:cs typeface="Arial" charset="0"/>
              </a:rPr>
              <a:t>R3 delayed</a:t>
            </a:r>
          </a:p>
        </p:txBody>
      </p:sp>
      <p:sp>
        <p:nvSpPr>
          <p:cNvPr id="877620" name="Line 52"/>
          <p:cNvSpPr>
            <a:spLocks noChangeShapeType="1"/>
          </p:cNvSpPr>
          <p:nvPr/>
        </p:nvSpPr>
        <p:spPr bwMode="auto">
          <a:xfrm flipH="1">
            <a:off x="6096000" y="22860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21" name="Line 53"/>
          <p:cNvSpPr>
            <a:spLocks noChangeShapeType="1"/>
          </p:cNvSpPr>
          <p:nvPr/>
        </p:nvSpPr>
        <p:spPr bwMode="auto">
          <a:xfrm>
            <a:off x="6096000" y="35814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3700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Abstracting Physical Layer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343400" cy="48466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Application, transport, network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Don’t really care how the bits are moved from machine-to-machine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What are other ways we send bits</a:t>
            </a:r>
            <a:r>
              <a:rPr lang="en-US" altLang="en-US" dirty="0" smtClean="0">
                <a:solidFill>
                  <a:srgbClr val="FF6600"/>
                </a:solidFill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FF6600"/>
                </a:solidFill>
              </a:rPr>
              <a:t>Beyond wires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Optically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RF/wireless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Pneumatic tubes, passing paper notes, SMS Text messages…</a:t>
            </a: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4097-2B0D-423B-952F-E09CC6E49A7B}" type="slidenum">
              <a:rPr lang="en-US" altLang="en-US"/>
              <a:pPr/>
              <a:t>63</a:t>
            </a:fld>
            <a:endParaRPr lang="en-US" altLang="en-US"/>
          </a:p>
        </p:txBody>
      </p:sp>
      <p:grpSp>
        <p:nvGrpSpPr>
          <p:cNvPr id="848902" name="Group 6"/>
          <p:cNvGrpSpPr>
            <a:grpSpLocks/>
          </p:cNvGrpSpPr>
          <p:nvPr/>
        </p:nvGrpSpPr>
        <p:grpSpPr bwMode="auto">
          <a:xfrm>
            <a:off x="7315200" y="1905000"/>
            <a:ext cx="1828800" cy="3886200"/>
            <a:chOff x="3840" y="1392"/>
            <a:chExt cx="1152" cy="2448"/>
          </a:xfrm>
        </p:grpSpPr>
        <p:sp>
          <p:nvSpPr>
            <p:cNvPr id="848903" name="Rectangle 7"/>
            <p:cNvSpPr>
              <a:spLocks noChangeArrowheads="1"/>
            </p:cNvSpPr>
            <p:nvPr/>
          </p:nvSpPr>
          <p:spPr bwMode="auto">
            <a:xfrm>
              <a:off x="3840" y="139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48904" name="Rectangle 8"/>
            <p:cNvSpPr>
              <a:spLocks noChangeArrowheads="1"/>
            </p:cNvSpPr>
            <p:nvPr/>
          </p:nvSpPr>
          <p:spPr bwMode="auto">
            <a:xfrm>
              <a:off x="3840" y="192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48905" name="Rectangle 9"/>
            <p:cNvSpPr>
              <a:spLocks noChangeArrowheads="1"/>
            </p:cNvSpPr>
            <p:nvPr/>
          </p:nvSpPr>
          <p:spPr bwMode="auto">
            <a:xfrm>
              <a:off x="3840" y="244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48906" name="Rectangle 10"/>
            <p:cNvSpPr>
              <a:spLocks noChangeArrowheads="1"/>
            </p:cNvSpPr>
            <p:nvPr/>
          </p:nvSpPr>
          <p:spPr bwMode="auto">
            <a:xfrm>
              <a:off x="3840" y="297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48907" name="Rectangle 11"/>
            <p:cNvSpPr>
              <a:spLocks noChangeArrowheads="1"/>
            </p:cNvSpPr>
            <p:nvPr/>
          </p:nvSpPr>
          <p:spPr bwMode="auto">
            <a:xfrm>
              <a:off x="3840" y="350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48908" name="Line 12"/>
            <p:cNvSpPr>
              <a:spLocks noChangeShapeType="1"/>
            </p:cNvSpPr>
            <p:nvPr/>
          </p:nvSpPr>
          <p:spPr bwMode="auto">
            <a:xfrm>
              <a:off x="4416" y="17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09" name="Line 13"/>
            <p:cNvSpPr>
              <a:spLocks noChangeShapeType="1"/>
            </p:cNvSpPr>
            <p:nvPr/>
          </p:nvSpPr>
          <p:spPr bwMode="auto">
            <a:xfrm>
              <a:off x="441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10" name="Line 14"/>
            <p:cNvSpPr>
              <a:spLocks noChangeShapeType="1"/>
            </p:cNvSpPr>
            <p:nvPr/>
          </p:nvSpPr>
          <p:spPr bwMode="auto">
            <a:xfrm>
              <a:off x="4416" y="27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11" name="Line 15"/>
            <p:cNvSpPr>
              <a:spLocks noChangeShapeType="1"/>
            </p:cNvSpPr>
            <p:nvPr/>
          </p:nvSpPr>
          <p:spPr bwMode="auto">
            <a:xfrm>
              <a:off x="4416" y="331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8912" name="Group 16"/>
          <p:cNvGrpSpPr>
            <a:grpSpLocks/>
          </p:cNvGrpSpPr>
          <p:nvPr/>
        </p:nvGrpSpPr>
        <p:grpSpPr bwMode="auto">
          <a:xfrm>
            <a:off x="4648200" y="1905000"/>
            <a:ext cx="1828800" cy="3886200"/>
            <a:chOff x="576" y="1296"/>
            <a:chExt cx="1152" cy="2448"/>
          </a:xfrm>
        </p:grpSpPr>
        <p:sp>
          <p:nvSpPr>
            <p:cNvPr id="848913" name="Rectangle 17"/>
            <p:cNvSpPr>
              <a:spLocks noChangeArrowheads="1"/>
            </p:cNvSpPr>
            <p:nvPr/>
          </p:nvSpPr>
          <p:spPr bwMode="auto">
            <a:xfrm>
              <a:off x="576" y="129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48914" name="Rectangle 18"/>
            <p:cNvSpPr>
              <a:spLocks noChangeArrowheads="1"/>
            </p:cNvSpPr>
            <p:nvPr/>
          </p:nvSpPr>
          <p:spPr bwMode="auto">
            <a:xfrm>
              <a:off x="576" y="182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48915" name="Rectangle 19"/>
            <p:cNvSpPr>
              <a:spLocks noChangeArrowheads="1"/>
            </p:cNvSpPr>
            <p:nvPr/>
          </p:nvSpPr>
          <p:spPr bwMode="auto">
            <a:xfrm>
              <a:off x="576" y="235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48916" name="Rectangle 20"/>
            <p:cNvSpPr>
              <a:spLocks noChangeArrowheads="1"/>
            </p:cNvSpPr>
            <p:nvPr/>
          </p:nvSpPr>
          <p:spPr bwMode="auto">
            <a:xfrm>
              <a:off x="576" y="288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48917" name="Rectangle 21"/>
            <p:cNvSpPr>
              <a:spLocks noChangeArrowheads="1"/>
            </p:cNvSpPr>
            <p:nvPr/>
          </p:nvSpPr>
          <p:spPr bwMode="auto">
            <a:xfrm>
              <a:off x="576" y="340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48918" name="Line 22"/>
            <p:cNvSpPr>
              <a:spLocks noChangeShapeType="1"/>
            </p:cNvSpPr>
            <p:nvPr/>
          </p:nvSpPr>
          <p:spPr bwMode="auto">
            <a:xfrm>
              <a:off x="1152" y="163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19" name="Line 23"/>
            <p:cNvSpPr>
              <a:spLocks noChangeShapeType="1"/>
            </p:cNvSpPr>
            <p:nvPr/>
          </p:nvSpPr>
          <p:spPr bwMode="auto">
            <a:xfrm>
              <a:off x="1152" y="216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20" name="Line 24"/>
            <p:cNvSpPr>
              <a:spLocks noChangeShapeType="1"/>
            </p:cNvSpPr>
            <p:nvPr/>
          </p:nvSpPr>
          <p:spPr bwMode="auto">
            <a:xfrm>
              <a:off x="1152" y="26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21" name="Line 25"/>
            <p:cNvSpPr>
              <a:spLocks noChangeShapeType="1"/>
            </p:cNvSpPr>
            <p:nvPr/>
          </p:nvSpPr>
          <p:spPr bwMode="auto">
            <a:xfrm>
              <a:off x="1152" y="321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8922" name="Line 26"/>
          <p:cNvSpPr>
            <a:spLocks noChangeShapeType="1"/>
          </p:cNvSpPr>
          <p:nvPr/>
        </p:nvSpPr>
        <p:spPr bwMode="auto">
          <a:xfrm>
            <a:off x="6477000" y="5486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8923" name="Line 27"/>
          <p:cNvSpPr>
            <a:spLocks noChangeShapeType="1"/>
          </p:cNvSpPr>
          <p:nvPr/>
        </p:nvSpPr>
        <p:spPr bwMode="auto">
          <a:xfrm>
            <a:off x="6477000" y="2057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81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uiExpand="1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2427-0B36-4F93-8E27-C25D1424C655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7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Send 4 verses or digits from each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from song-server serving 2 songs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And digit-server serving 2 fundamental constants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To two clients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Roles: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4 server apps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Network Interface for each of 2 servers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3 routers, connect to both servers and endpoints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One link is via text messaging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Network Interface for each of 2 clients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4 client apps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2358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FF08-0C93-4B8F-A362-DF7065AF42DB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878594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7</a:t>
            </a:r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597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8598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8599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8600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01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8602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8603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8604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8605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8606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607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8608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8609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8610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8611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8612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8613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8614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8615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8616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17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8618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8619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8620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8621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8622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8623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8624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8625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8626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27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8628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8629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8630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1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2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8633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8634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5" name="Line 43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6" name="Oval 44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8637" name="Line 45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9" name="Line 47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0" name="Line 48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1" name="Line 49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2" name="Line 50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4" name="AutoShape 52"/>
          <p:cNvSpPr>
            <a:spLocks noChangeArrowheads="1"/>
          </p:cNvSpPr>
          <p:nvPr/>
        </p:nvSpPr>
        <p:spPr bwMode="auto">
          <a:xfrm>
            <a:off x="4648200" y="2743200"/>
            <a:ext cx="762000" cy="6858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45" name="Text Box 53"/>
          <p:cNvSpPr txBox="1">
            <a:spLocks noChangeArrowheads="1"/>
          </p:cNvSpPr>
          <p:nvPr/>
        </p:nvSpPr>
        <p:spPr bwMode="auto">
          <a:xfrm>
            <a:off x="5257800" y="2667000"/>
            <a:ext cx="1287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charset="0"/>
                <a:cs typeface="Arial" charset="0"/>
              </a:rPr>
              <a:t>wireless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8480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36EE-D873-4F66-A93E-FC9A08602BC0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What else can go wrong?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377" y="1543486"/>
            <a:ext cx="8686800" cy="4846638"/>
          </a:xfrm>
        </p:spPr>
        <p:txBody>
          <a:bodyPr/>
          <a:lstStyle/>
          <a:p>
            <a:r>
              <a:rPr lang="en-US" altLang="en-US" dirty="0"/>
              <a:t>Bits get corrupted</a:t>
            </a:r>
          </a:p>
          <a:p>
            <a:r>
              <a:rPr lang="en-US" altLang="en-US" dirty="0"/>
              <a:t>Intermediate machines holding messages can crash</a:t>
            </a:r>
          </a:p>
          <a:p>
            <a:r>
              <a:rPr lang="en-US" altLang="en-US" dirty="0"/>
              <a:t>Messages can get misrouted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5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4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0576-2F7B-41A2-A34E-4238CA0C4FA8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519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4087813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9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63" y="642938"/>
            <a:ext cx="8942387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93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9EB-3FB5-43E0-9388-E8F60EA8C617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Corruption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do we deal with data corruption?</a:t>
            </a:r>
          </a:p>
          <a:p>
            <a:pPr lvl="1"/>
            <a:r>
              <a:rPr lang="en-US" altLang="en-US"/>
              <a:t>Use redundancy</a:t>
            </a:r>
          </a:p>
          <a:p>
            <a:r>
              <a:rPr lang="en-US" altLang="en-US"/>
              <a:t>Two strategies:</a:t>
            </a:r>
          </a:p>
          <a:p>
            <a:pPr lvl="1"/>
            <a:r>
              <a:rPr lang="en-US" altLang="en-US"/>
              <a:t>Use enough redundancy to correct</a:t>
            </a:r>
          </a:p>
          <a:p>
            <a:pPr lvl="1"/>
            <a:r>
              <a:rPr lang="en-US" altLang="en-US"/>
              <a:t>Use just enough redundancy to detect it</a:t>
            </a:r>
          </a:p>
          <a:p>
            <a:pPr lvl="2"/>
            <a:r>
              <a:rPr lang="en-US" altLang="en-US"/>
              <a:t>Have the sender resend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71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uiExpand="1" build="p" bldLvl="2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D32A-404A-419A-9C8E-4C58C2EC9C5E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Corruption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Relatively uncommon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Most packets are fine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We have efficient (low overhead) ways to detect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Compute a hash of the message data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Highly unlikely one (few) message bit errors will result in same hash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itchFamily="2" charset="2"/>
              </a:rPr>
              <a:t> checksum</a:t>
            </a:r>
            <a:endParaRPr lang="en-US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30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512E-C6A9-43C4-BF32-73DDACB83A4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Networked Systems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Today</a:t>
            </a:r>
          </a:p>
          <a:p>
            <a:pPr lvl="1"/>
            <a:r>
              <a:rPr lang="en-US" altLang="en-US"/>
              <a:t>We expect our computers to be networked</a:t>
            </a:r>
          </a:p>
          <a:p>
            <a:pPr lvl="2"/>
            <a:r>
              <a:rPr lang="en-US" altLang="en-US"/>
              <a:t>Google, wikipedia, Email, IM, …</a:t>
            </a:r>
          </a:p>
          <a:p>
            <a:pPr lvl="1"/>
            <a:r>
              <a:rPr lang="en-US" altLang="en-US"/>
              <a:t>Can work stand alone</a:t>
            </a:r>
          </a:p>
          <a:p>
            <a:pPr lvl="2"/>
            <a:r>
              <a:rPr lang="en-US" altLang="en-US"/>
              <a:t>Airplane mode?</a:t>
            </a:r>
          </a:p>
          <a:p>
            <a:pPr lvl="1"/>
            <a:r>
              <a:rPr lang="en-US" altLang="en-US"/>
              <a:t>But, are crippled when not connected</a:t>
            </a:r>
          </a:p>
          <a:p>
            <a:pPr lvl="1"/>
            <a:r>
              <a:rPr lang="en-US" altLang="en-US"/>
              <a:t>Phone isn’t a phone unless its networked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02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Revised Packet</a:t>
            </a:r>
            <a:endParaRPr lang="en-US" altLang="en-US"/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Header</a:t>
            </a:r>
          </a:p>
          <a:p>
            <a:r>
              <a:rPr lang="en-US" altLang="en-US" smtClean="0"/>
              <a:t>Data payload</a:t>
            </a:r>
          </a:p>
          <a:p>
            <a:r>
              <a:rPr lang="en-US" altLang="en-US" smtClean="0"/>
              <a:t>Checksum</a:t>
            </a:r>
          </a:p>
          <a:p>
            <a:endParaRPr lang="en-US" altLang="en-US" smtClean="0"/>
          </a:p>
          <a:p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EB85-ABF6-404B-923F-F3EC64D9ECC1}" type="slidenum">
              <a:rPr lang="en-US" altLang="en-US" smtClean="0"/>
              <a:pPr/>
              <a:t>70</a:t>
            </a:fld>
            <a:endParaRPr lang="en-US" altLang="en-US"/>
          </a:p>
        </p:txBody>
      </p:sp>
      <p:pic>
        <p:nvPicPr>
          <p:cNvPr id="8550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0213" y="3810000"/>
            <a:ext cx="8713787" cy="2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18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Lost Packet</a:t>
            </a:r>
            <a:endParaRPr lang="en-US" altLang="en-US"/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6600"/>
                </a:solidFill>
              </a:rPr>
              <a:t>How can we deal with lost packets?</a:t>
            </a:r>
            <a:endParaRPr lang="en-US" alt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0C63-53A3-4DE6-9626-180BF1A4E31E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17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Lost Packet Strategy</a:t>
            </a:r>
            <a:endParaRPr lang="en-US" altLang="en-US"/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Sender sends packet</a:t>
            </a:r>
          </a:p>
          <a:p>
            <a:pPr lvl="1"/>
            <a:r>
              <a:rPr lang="en-US" altLang="en-US" dirty="0" smtClean="0"/>
              <a:t>But keeps a copy</a:t>
            </a:r>
          </a:p>
          <a:p>
            <a:r>
              <a:rPr lang="en-US" altLang="en-US" dirty="0" smtClean="0"/>
              <a:t>Receiver gets packet</a:t>
            </a:r>
          </a:p>
          <a:p>
            <a:pPr lvl="1"/>
            <a:r>
              <a:rPr lang="en-US" altLang="en-US" dirty="0" smtClean="0"/>
              <a:t>Checks checksum</a:t>
            </a:r>
          </a:p>
          <a:p>
            <a:pPr lvl="1"/>
            <a:r>
              <a:rPr lang="en-US" altLang="en-US" dirty="0" smtClean="0"/>
              <a:t>OK, uses packet and sends ACK</a:t>
            </a:r>
          </a:p>
          <a:p>
            <a:pPr lvl="2"/>
            <a:r>
              <a:rPr lang="en-US" altLang="en-US" dirty="0" smtClean="0"/>
              <a:t>“got your last packet in tact”</a:t>
            </a:r>
          </a:p>
          <a:p>
            <a:pPr lvl="1"/>
            <a:r>
              <a:rPr lang="en-US" altLang="en-US" dirty="0" smtClean="0"/>
              <a:t>Not ok, discard packet</a:t>
            </a:r>
          </a:p>
          <a:p>
            <a:r>
              <a:rPr lang="en-US" altLang="en-US" dirty="0" smtClean="0"/>
              <a:t>Sender</a:t>
            </a:r>
          </a:p>
          <a:p>
            <a:pPr lvl="1"/>
            <a:r>
              <a:rPr lang="en-US" altLang="en-US" dirty="0" smtClean="0"/>
              <a:t>Receives ACK, can discard packet and send next</a:t>
            </a:r>
          </a:p>
          <a:p>
            <a:pPr lvl="1"/>
            <a:r>
              <a:rPr lang="en-US" altLang="en-US" dirty="0" smtClean="0"/>
              <a:t>No ACK (after timeout), resend packet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F376-4BC8-47D5-A51F-7B1FFB6480F9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11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Retransmission Discipline</a:t>
            </a:r>
            <a:endParaRPr lang="en-US" altLang="en-US"/>
          </a:p>
        </p:txBody>
      </p:sp>
      <p:sp>
        <p:nvSpPr>
          <p:cNvPr id="857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Don’t depend on receiver to request retransmission</a:t>
            </a:r>
          </a:p>
          <a:p>
            <a:pPr lvl="1"/>
            <a:r>
              <a:rPr lang="en-US" altLang="en-US" smtClean="0"/>
              <a:t>Why?</a:t>
            </a:r>
          </a:p>
          <a:p>
            <a:r>
              <a:rPr lang="en-US" altLang="en-US" smtClean="0"/>
              <a:t>Header may be corrupted</a:t>
            </a:r>
          </a:p>
          <a:p>
            <a:pPr lvl="1"/>
            <a:r>
              <a:rPr lang="en-US" altLang="en-US" smtClean="0"/>
              <a:t>Not deliver to receiver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Only know receiver got it </a:t>
            </a:r>
            <a:br>
              <a:rPr lang="en-US" altLang="en-US" smtClean="0"/>
            </a:br>
            <a:r>
              <a:rPr lang="en-US" altLang="en-US" smtClean="0"/>
              <a:t>when it says it got it</a:t>
            </a: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B767-E92D-42F7-9610-1B70FFA94ABD}" type="slidenum">
              <a:rPr lang="en-US" altLang="en-US" smtClean="0"/>
              <a:pPr/>
              <a:t>73</a:t>
            </a:fld>
            <a:endParaRPr lang="en-US" altLang="en-US"/>
          </a:p>
        </p:txBody>
      </p:sp>
      <p:pic>
        <p:nvPicPr>
          <p:cNvPr id="8570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48075"/>
            <a:ext cx="3200400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09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10275"/>
            <a:ext cx="5562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339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Corrupted ACK</a:t>
            </a:r>
            <a:endParaRPr lang="en-US" altLang="en-US"/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What if the </a:t>
            </a:r>
            <a:r>
              <a:rPr lang="en-US" altLang="en-US" dirty="0" err="1" smtClean="0"/>
              <a:t>ack</a:t>
            </a:r>
            <a:r>
              <a:rPr lang="en-US" altLang="en-US" dirty="0" smtClean="0"/>
              <a:t> is lost?</a:t>
            </a:r>
          </a:p>
          <a:p>
            <a:pPr lvl="1"/>
            <a:r>
              <a:rPr lang="en-US" altLang="en-US" dirty="0" smtClean="0"/>
              <a:t>Sender resends</a:t>
            </a:r>
          </a:p>
          <a:p>
            <a:r>
              <a:rPr lang="en-US" altLang="en-US" dirty="0" smtClean="0"/>
              <a:t>Receiver receives a second copy</a:t>
            </a:r>
          </a:p>
          <a:p>
            <a:pPr lvl="1"/>
            <a:r>
              <a:rPr lang="en-US" altLang="en-US" dirty="0" smtClean="0"/>
              <a:t>Oops, don’t want that to be interpreted as new data</a:t>
            </a:r>
          </a:p>
          <a:p>
            <a:pPr lvl="1"/>
            <a:r>
              <a:rPr lang="en-US" altLang="en-US" dirty="0" smtClean="0"/>
              <a:t>i.e. send: “</a:t>
            </a:r>
            <a:r>
              <a:rPr lang="en-US" altLang="en-US" dirty="0" err="1" smtClean="0"/>
              <a:t>rm</a:t>
            </a:r>
            <a:r>
              <a:rPr lang="en-US" altLang="en-US" dirty="0" smtClean="0"/>
              <a:t> *; cd ..\n”</a:t>
            </a:r>
          </a:p>
          <a:p>
            <a:pPr lvl="2"/>
            <a:r>
              <a:rPr lang="en-US" altLang="en-US" dirty="0" smtClean="0"/>
              <a:t>Receive: “</a:t>
            </a:r>
            <a:r>
              <a:rPr lang="en-US" altLang="en-US" dirty="0" err="1" smtClean="0"/>
              <a:t>rm</a:t>
            </a:r>
            <a:r>
              <a:rPr lang="en-US" altLang="en-US" dirty="0" smtClean="0"/>
              <a:t> *; cd ..\n </a:t>
            </a:r>
            <a:r>
              <a:rPr lang="en-US" altLang="en-US" dirty="0" err="1" smtClean="0"/>
              <a:t>rm</a:t>
            </a:r>
            <a:r>
              <a:rPr lang="en-US" altLang="en-US" dirty="0" smtClean="0"/>
              <a:t> *; cd ..\n”</a:t>
            </a:r>
          </a:p>
          <a:p>
            <a:endParaRPr lang="en-US" altLang="en-US" dirty="0" smtClean="0"/>
          </a:p>
          <a:p>
            <a:pPr lvl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11C5-D5E4-4C88-944E-0AB22D57C517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39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uiExpand="1" build="p" bldLvl="2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Avoid Duplication</a:t>
            </a:r>
            <a:endParaRPr lang="en-US" altLang="en-US"/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6600"/>
                </a:solidFill>
              </a:rPr>
              <a:t>How can we avoid duplication?</a:t>
            </a:r>
            <a:endParaRPr lang="en-US" alt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D0A-0C6B-435B-B82F-C82DAA9D2505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62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7A57-C91F-455D-BDB4-346310ADBAC3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Accommodating Duplication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 packet sequence number</a:t>
            </a:r>
          </a:p>
          <a:p>
            <a:pPr lvl="1"/>
            <a:r>
              <a:rPr lang="en-US" altLang="en-US" dirty="0"/>
              <a:t>Keep track of last packet received</a:t>
            </a:r>
          </a:p>
          <a:p>
            <a:pPr lvl="1"/>
            <a:r>
              <a:rPr lang="en-US" altLang="en-US" dirty="0"/>
              <a:t>If receive packet again,</a:t>
            </a:r>
          </a:p>
          <a:p>
            <a:pPr lvl="2"/>
            <a:r>
              <a:rPr lang="en-US" altLang="en-US" dirty="0"/>
              <a:t>Discard the packet</a:t>
            </a:r>
          </a:p>
          <a:p>
            <a:pPr lvl="1"/>
            <a:endParaRPr lang="en-US" altLang="en-US" dirty="0"/>
          </a:p>
        </p:txBody>
      </p:sp>
      <p:pic>
        <p:nvPicPr>
          <p:cNvPr id="860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87137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8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Sequence Numbers</a:t>
            </a:r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D905-AE80-4A12-8B68-66E41DA0C3E1}" type="slidenum">
              <a:rPr lang="en-US" altLang="en-US" smtClean="0"/>
              <a:pPr/>
              <a:t>77</a:t>
            </a:fld>
            <a:endParaRPr lang="en-US" altLang="en-US"/>
          </a:p>
        </p:txBody>
      </p:sp>
      <p:pic>
        <p:nvPicPr>
          <p:cNvPr id="861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676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33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039F-9D32-4585-954F-800FD057C4C5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TCP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TCP = Transmission Control Protocol</a:t>
            </a:r>
          </a:p>
          <a:p>
            <a:pPr lvl="1"/>
            <a:r>
              <a:rPr lang="en-US" altLang="en-US"/>
              <a:t>Provides Reliable delivery</a:t>
            </a:r>
          </a:p>
          <a:p>
            <a:pPr lvl="1"/>
            <a:r>
              <a:rPr lang="en-US" altLang="en-US"/>
              <a:t>Deals with </a:t>
            </a:r>
          </a:p>
          <a:p>
            <a:pPr lvl="2"/>
            <a:r>
              <a:rPr lang="en-US" altLang="en-US"/>
              <a:t>Retransmission</a:t>
            </a:r>
          </a:p>
          <a:p>
            <a:pPr lvl="2"/>
            <a:r>
              <a:rPr lang="en-US" altLang="en-US"/>
              <a:t>Duplication</a:t>
            </a:r>
          </a:p>
          <a:p>
            <a:pPr lvl="2"/>
            <a:r>
              <a:rPr lang="en-US" altLang="en-US"/>
              <a:t>Out of sequence / resequence / reconstruction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35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26E1-430A-4F80-A614-2AE52F9F1243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Transport Layer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Call this the “Transport” Layer</a:t>
            </a:r>
          </a:p>
          <a:p>
            <a:pPr lvl="1"/>
            <a:r>
              <a:rPr lang="en-US" altLang="en-US"/>
              <a:t>responsible for </a:t>
            </a:r>
            <a:r>
              <a:rPr lang="en-US" altLang="en-US">
                <a:solidFill>
                  <a:schemeClr val="accent2"/>
                </a:solidFill>
              </a:rPr>
              <a:t>reliably</a:t>
            </a:r>
            <a:r>
              <a:rPr lang="en-US" altLang="en-US"/>
              <a:t> delivering data to the individual application process on the computer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59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EDFF-8685-49FD-8C4F-A9937083B4E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Minimal Setup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Have two computers</a:t>
            </a:r>
          </a:p>
          <a:p>
            <a:pPr lvl="1"/>
            <a:r>
              <a:rPr lang="en-US" altLang="en-US" dirty="0"/>
              <a:t>think raw processors for the moment</a:t>
            </a:r>
          </a:p>
          <a:p>
            <a:endParaRPr lang="en-US" altLang="en-US" dirty="0"/>
          </a:p>
          <a:p>
            <a:r>
              <a:rPr lang="en-US" altLang="en-US" dirty="0"/>
              <a:t>Want them to communicate</a:t>
            </a:r>
          </a:p>
          <a:p>
            <a:pPr lvl="1"/>
            <a:r>
              <a:rPr lang="en-US" altLang="en-US" dirty="0"/>
              <a:t>Send an mp3 </a:t>
            </a:r>
            <a:r>
              <a:rPr lang="en-US" altLang="en-US" dirty="0" smtClean="0"/>
              <a:t>file from A to B</a:t>
            </a:r>
            <a:endParaRPr lang="en-US" alt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199" y="4573391"/>
            <a:ext cx="7162801" cy="15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084" y="4850321"/>
            <a:ext cx="72327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.MP3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76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4884E-6 L 0.59236 -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1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5" grpId="0" uiExpand="1" build="p"/>
      <p:bldP spid="2" grpId="0" animBg="1"/>
      <p:bldP spid="2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6CE4-139D-44C8-BB0A-4F440F833F70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Layers</a:t>
            </a:r>
          </a:p>
        </p:txBody>
      </p:sp>
      <p:grpSp>
        <p:nvGrpSpPr>
          <p:cNvPr id="867354" name="Group 26"/>
          <p:cNvGrpSpPr>
            <a:grpSpLocks/>
          </p:cNvGrpSpPr>
          <p:nvPr/>
        </p:nvGrpSpPr>
        <p:grpSpPr bwMode="auto">
          <a:xfrm>
            <a:off x="1066800" y="2209800"/>
            <a:ext cx="6858000" cy="3886200"/>
            <a:chOff x="672" y="1392"/>
            <a:chExt cx="4320" cy="2448"/>
          </a:xfrm>
        </p:grpSpPr>
        <p:grpSp>
          <p:nvGrpSpPr>
            <p:cNvPr id="867331" name="Group 3"/>
            <p:cNvGrpSpPr>
              <a:grpSpLocks/>
            </p:cNvGrpSpPr>
            <p:nvPr/>
          </p:nvGrpSpPr>
          <p:grpSpPr bwMode="auto">
            <a:xfrm>
              <a:off x="3840" y="1392"/>
              <a:ext cx="1152" cy="2448"/>
              <a:chOff x="3840" y="1392"/>
              <a:chExt cx="1152" cy="2448"/>
            </a:xfrm>
          </p:grpSpPr>
          <p:sp>
            <p:nvSpPr>
              <p:cNvPr id="867332" name="Rectangle 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Application</a:t>
                </a:r>
              </a:p>
            </p:txBody>
          </p:sp>
          <p:sp>
            <p:nvSpPr>
              <p:cNvPr id="867333" name="Rectangle 5"/>
              <p:cNvSpPr>
                <a:spLocks noChangeArrowheads="1"/>
              </p:cNvSpPr>
              <p:nvPr/>
            </p:nvSpPr>
            <p:spPr bwMode="auto">
              <a:xfrm>
                <a:off x="3840" y="1920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Transport</a:t>
                </a:r>
              </a:p>
            </p:txBody>
          </p:sp>
          <p:sp>
            <p:nvSpPr>
              <p:cNvPr id="867334" name="Rectangle 6"/>
              <p:cNvSpPr>
                <a:spLocks noChangeArrowheads="1"/>
              </p:cNvSpPr>
              <p:nvPr/>
            </p:nvSpPr>
            <p:spPr bwMode="auto">
              <a:xfrm>
                <a:off x="3840" y="2448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Network</a:t>
                </a:r>
              </a:p>
            </p:txBody>
          </p:sp>
          <p:sp>
            <p:nvSpPr>
              <p:cNvPr id="867335" name="Rectangle 7"/>
              <p:cNvSpPr>
                <a:spLocks noChangeArrowheads="1"/>
              </p:cNvSpPr>
              <p:nvPr/>
            </p:nvSpPr>
            <p:spPr bwMode="auto">
              <a:xfrm>
                <a:off x="3840" y="2976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Link</a:t>
                </a:r>
              </a:p>
            </p:txBody>
          </p:sp>
          <p:sp>
            <p:nvSpPr>
              <p:cNvPr id="867336" name="Rectangle 8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Physical</a:t>
                </a:r>
              </a:p>
            </p:txBody>
          </p:sp>
          <p:sp>
            <p:nvSpPr>
              <p:cNvPr id="867337" name="Line 9"/>
              <p:cNvSpPr>
                <a:spLocks noChangeShapeType="1"/>
              </p:cNvSpPr>
              <p:nvPr/>
            </p:nvSpPr>
            <p:spPr bwMode="auto">
              <a:xfrm>
                <a:off x="4416" y="172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38" name="Line 10"/>
              <p:cNvSpPr>
                <a:spLocks noChangeShapeType="1"/>
              </p:cNvSpPr>
              <p:nvPr/>
            </p:nvSpPr>
            <p:spPr bwMode="auto">
              <a:xfrm>
                <a:off x="4416" y="22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39" name="Line 11"/>
              <p:cNvSpPr>
                <a:spLocks noChangeShapeType="1"/>
              </p:cNvSpPr>
              <p:nvPr/>
            </p:nvSpPr>
            <p:spPr bwMode="auto">
              <a:xfrm>
                <a:off x="4416" y="278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0" name="Line 12"/>
              <p:cNvSpPr>
                <a:spLocks noChangeShapeType="1"/>
              </p:cNvSpPr>
              <p:nvPr/>
            </p:nvSpPr>
            <p:spPr bwMode="auto">
              <a:xfrm>
                <a:off x="4416" y="331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7341" name="Group 13"/>
            <p:cNvGrpSpPr>
              <a:grpSpLocks/>
            </p:cNvGrpSpPr>
            <p:nvPr/>
          </p:nvGrpSpPr>
          <p:grpSpPr bwMode="auto">
            <a:xfrm>
              <a:off x="672" y="1392"/>
              <a:ext cx="1152" cy="2448"/>
              <a:chOff x="576" y="1296"/>
              <a:chExt cx="1152" cy="2448"/>
            </a:xfrm>
          </p:grpSpPr>
          <p:sp>
            <p:nvSpPr>
              <p:cNvPr id="867342" name="Rectangle 14"/>
              <p:cNvSpPr>
                <a:spLocks noChangeArrowheads="1"/>
              </p:cNvSpPr>
              <p:nvPr/>
            </p:nvSpPr>
            <p:spPr bwMode="auto">
              <a:xfrm>
                <a:off x="576" y="1296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Application</a:t>
                </a:r>
              </a:p>
            </p:txBody>
          </p:sp>
          <p:sp>
            <p:nvSpPr>
              <p:cNvPr id="867343" name="Rectangle 15"/>
              <p:cNvSpPr>
                <a:spLocks noChangeArrowheads="1"/>
              </p:cNvSpPr>
              <p:nvPr/>
            </p:nvSpPr>
            <p:spPr bwMode="auto">
              <a:xfrm>
                <a:off x="576" y="1824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Transport</a:t>
                </a:r>
              </a:p>
            </p:txBody>
          </p:sp>
          <p:sp>
            <p:nvSpPr>
              <p:cNvPr id="867344" name="Rectangle 16"/>
              <p:cNvSpPr>
                <a:spLocks noChangeArrowheads="1"/>
              </p:cNvSpPr>
              <p:nvPr/>
            </p:nvSpPr>
            <p:spPr bwMode="auto">
              <a:xfrm>
                <a:off x="576" y="2352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Network</a:t>
                </a:r>
              </a:p>
            </p:txBody>
          </p:sp>
          <p:sp>
            <p:nvSpPr>
              <p:cNvPr id="867345" name="Rectangle 17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Link</a:t>
                </a:r>
              </a:p>
            </p:txBody>
          </p:sp>
          <p:sp>
            <p:nvSpPr>
              <p:cNvPr id="867346" name="Rectangle 18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Physical</a:t>
                </a:r>
              </a:p>
            </p:txBody>
          </p:sp>
          <p:sp>
            <p:nvSpPr>
              <p:cNvPr id="867347" name="Line 19"/>
              <p:cNvSpPr>
                <a:spLocks noChangeShapeType="1"/>
              </p:cNvSpPr>
              <p:nvPr/>
            </p:nvSpPr>
            <p:spPr bwMode="auto">
              <a:xfrm>
                <a:off x="1152" y="163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8" name="Line 20"/>
              <p:cNvSpPr>
                <a:spLocks noChangeShapeType="1"/>
              </p:cNvSpPr>
              <p:nvPr/>
            </p:nvSpPr>
            <p:spPr bwMode="auto">
              <a:xfrm>
                <a:off x="1152" y="216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9" name="Line 21"/>
              <p:cNvSpPr>
                <a:spLocks noChangeShapeType="1"/>
              </p:cNvSpPr>
              <p:nvPr/>
            </p:nvSpPr>
            <p:spPr bwMode="auto">
              <a:xfrm>
                <a:off x="1152" y="268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50" name="Line 22"/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7351" name="Line 23"/>
            <p:cNvSpPr>
              <a:spLocks noChangeShapeType="1"/>
            </p:cNvSpPr>
            <p:nvPr/>
          </p:nvSpPr>
          <p:spPr bwMode="auto">
            <a:xfrm>
              <a:off x="1824" y="3648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52" name="Line 24"/>
            <p:cNvSpPr>
              <a:spLocks noChangeShapeType="1"/>
            </p:cNvSpPr>
            <p:nvPr/>
          </p:nvSpPr>
          <p:spPr bwMode="auto">
            <a:xfrm>
              <a:off x="1824" y="1584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53" name="Text Box 25"/>
            <p:cNvSpPr txBox="1">
              <a:spLocks noChangeArrowheads="1"/>
            </p:cNvSpPr>
            <p:nvPr/>
          </p:nvSpPr>
          <p:spPr bwMode="auto">
            <a:xfrm>
              <a:off x="2256" y="1584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(abstraction)</a:t>
              </a: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92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and the Packet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5" name="Picture 2" descr="http://tournasdimitrios1.files.wordpress.com/2011/01/networkpacke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0308" y="1120814"/>
            <a:ext cx="7936613" cy="534943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00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8D40-0CB2-450C-9BF8-5C0A6720060D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648200"/>
          </a:xfrm>
        </p:spPr>
        <p:txBody>
          <a:bodyPr/>
          <a:lstStyle/>
          <a:p>
            <a:r>
              <a:rPr lang="en-US" altLang="en-US" dirty="0"/>
              <a:t>Sharing – Network interface, </a:t>
            </a:r>
            <a:r>
              <a:rPr lang="en-US" altLang="en-US" dirty="0" smtClean="0"/>
              <a:t>wires</a:t>
            </a:r>
          </a:p>
          <a:p>
            <a:pPr lvl="1"/>
            <a:r>
              <a:rPr lang="en-US" altLang="en-US" dirty="0" smtClean="0"/>
              <a:t>Previously gates, processor, memory</a:t>
            </a:r>
          </a:p>
          <a:p>
            <a:r>
              <a:rPr lang="en-US" altLang="en-US" dirty="0"/>
              <a:t>Virtualization – </a:t>
            </a:r>
            <a:r>
              <a:rPr lang="en-US" altLang="en-US" dirty="0" err="1"/>
              <a:t>datastream</a:t>
            </a:r>
            <a:r>
              <a:rPr lang="en-US" altLang="en-US" dirty="0"/>
              <a:t> abstracts physical point-to-point link</a:t>
            </a:r>
          </a:p>
          <a:p>
            <a:r>
              <a:rPr lang="en-US" altLang="en-US" dirty="0"/>
              <a:t>Layering </a:t>
            </a:r>
          </a:p>
          <a:p>
            <a:pPr lvl="1"/>
            <a:r>
              <a:rPr lang="en-US" altLang="en-US" dirty="0"/>
              <a:t>Divide-and-conquer functionality</a:t>
            </a:r>
          </a:p>
          <a:p>
            <a:pPr lvl="1"/>
            <a:r>
              <a:rPr lang="en-US" altLang="en-US" dirty="0"/>
              <a:t>Implementation hiding/technology independence</a:t>
            </a:r>
          </a:p>
          <a:p>
            <a:pPr lvl="1"/>
            <a:r>
              <a:rPr lang="en-US" altLang="en-US" dirty="0"/>
              <a:t>Reliable communication link from unreliable elements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Week In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11: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Look at </a:t>
            </a:r>
            <a:r>
              <a:rPr lang="en-US" dirty="0" smtClean="0">
                <a:solidFill>
                  <a:schemeClr val="tx1"/>
                </a:solidFill>
              </a:rPr>
              <a:t>naming, addressing, network diagnostics, …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Including a packet sniffer!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…</a:t>
            </a:r>
            <a:r>
              <a:rPr lang="en-US" sz="2000" dirty="0" smtClean="0">
                <a:solidFill>
                  <a:schemeClr val="tx1"/>
                </a:solidFill>
              </a:rPr>
              <a:t>see all the bits on the network you aren’t supposed to see!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Get an appreciation for what is going on, on the lower network layers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Note: Lab will be due on Wednesday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Last day of classes (not have due during reading period)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Hold Office hours on Tuesday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Poll:  </a:t>
            </a:r>
            <a:r>
              <a:rPr lang="en-US" b="1" dirty="0" smtClean="0">
                <a:solidFill>
                  <a:srgbClr val="FF6600"/>
                </a:solidFill>
              </a:rPr>
              <a:t>2-4pm vs. 6-8pm 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da-DK" dirty="0" smtClean="0"/>
              <a:t>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2D6-8D88-439B-8D32-BF820DDC4A20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 </a:t>
            </a:r>
            <a:r>
              <a:rPr lang="en-US" altLang="en-US" dirty="0" smtClean="0"/>
              <a:t>More @ Penn</a:t>
            </a:r>
            <a:endParaRPr lang="en-US" altLang="en-US" dirty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923" y="1372751"/>
            <a:ext cx="8686800" cy="4846638"/>
          </a:xfrm>
        </p:spPr>
        <p:txBody>
          <a:bodyPr/>
          <a:lstStyle/>
          <a:p>
            <a:r>
              <a:rPr lang="en-US" altLang="en-US" dirty="0" smtClean="0"/>
              <a:t>Courses</a:t>
            </a:r>
            <a:endParaRPr lang="en-US" altLang="en-US" dirty="0"/>
          </a:p>
          <a:p>
            <a:pPr lvl="1"/>
            <a:r>
              <a:rPr lang="en-US" altLang="en-US" dirty="0" smtClean="0"/>
              <a:t>ESE407 </a:t>
            </a:r>
            <a:r>
              <a:rPr lang="en-US" altLang="en-US" dirty="0"/>
              <a:t>– Intro Networks and Protocols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CIS553 </a:t>
            </a:r>
            <a:r>
              <a:rPr lang="en-US" altLang="en-US" dirty="0"/>
              <a:t>–</a:t>
            </a:r>
            <a:r>
              <a:rPr lang="en-US" altLang="en-US" dirty="0" smtClean="0"/>
              <a:t> Networked Systems</a:t>
            </a:r>
          </a:p>
          <a:p>
            <a:pPr lvl="1"/>
            <a:r>
              <a:rPr lang="en-US" altLang="en-US" dirty="0" smtClean="0"/>
              <a:t>CIS549 – Wireless Mobile Communications</a:t>
            </a:r>
            <a:endParaRPr lang="en-US" altLang="en-US" dirty="0"/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12830" y="3296361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Brace 8"/>
          <p:cNvSpPr/>
          <p:nvPr/>
        </p:nvSpPr>
        <p:spPr>
          <a:xfrm>
            <a:off x="1399542" y="4885151"/>
            <a:ext cx="375804" cy="1277223"/>
          </a:xfrm>
          <a:prstGeom prst="leftBrace">
            <a:avLst>
              <a:gd name="adj1" fmla="val 8333"/>
              <a:gd name="adj2" fmla="val 50000"/>
            </a:avLst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155392" y="3796681"/>
            <a:ext cx="362846" cy="1619745"/>
          </a:xfrm>
          <a:prstGeom prst="rightBrac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5092" y="5299805"/>
            <a:ext cx="10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ESE407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70639" y="4376694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CIS553</a:t>
            </a:r>
            <a:endParaRPr lang="en-US" dirty="0"/>
          </a:p>
        </p:txBody>
      </p:sp>
      <p:sp>
        <p:nvSpPr>
          <p:cNvPr id="13" name="Right Triangle 12"/>
          <p:cNvSpPr/>
          <p:nvPr/>
        </p:nvSpPr>
        <p:spPr>
          <a:xfrm>
            <a:off x="6868124" y="4988814"/>
            <a:ext cx="453555" cy="1179176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22810" y="5604605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CIS549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13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Physical Connection</a:t>
            </a:r>
            <a:endParaRPr lang="en-US" altLang="en-US"/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Place an I/O </a:t>
            </a:r>
            <a:r>
              <a:rPr lang="en-US" altLang="en-US" dirty="0" err="1" smtClean="0"/>
              <a:t>datapath</a:t>
            </a:r>
            <a:r>
              <a:rPr lang="en-US" altLang="en-US" dirty="0" smtClean="0"/>
              <a:t> in each computer</a:t>
            </a:r>
          </a:p>
          <a:p>
            <a:r>
              <a:rPr lang="en-US" altLang="en-US" dirty="0" smtClean="0"/>
              <a:t>String wire between computer’s IO peripheral</a:t>
            </a:r>
          </a:p>
          <a:p>
            <a:pPr lvl="1"/>
            <a:r>
              <a:rPr lang="en-US" altLang="en-US" dirty="0" smtClean="0"/>
              <a:t>E.g. one wire from A</a:t>
            </a:r>
            <a:r>
              <a:rPr lang="en-US" altLang="en-US" dirty="0" smtClean="0">
                <a:sym typeface="Wingdings" pitchFamily="2" charset="2"/>
              </a:rPr>
              <a:t>B, another BA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C7BB-D211-4CCC-8440-BF4C72D03774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7" descr="preclass_process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9364" y="3119170"/>
            <a:ext cx="2767385" cy="3132239"/>
          </a:xfrm>
          <a:prstGeom prst="rect">
            <a:avLst/>
          </a:prstGeom>
        </p:spPr>
      </p:pic>
      <p:pic>
        <p:nvPicPr>
          <p:cNvPr id="9" name="Picture 8" descr="preclass_process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13214" y="3149031"/>
            <a:ext cx="2767385" cy="3132239"/>
          </a:xfrm>
          <a:prstGeom prst="rect">
            <a:avLst/>
          </a:prstGeom>
        </p:spPr>
      </p:pic>
      <p:cxnSp>
        <p:nvCxnSpPr>
          <p:cNvPr id="11" name="Curved Connector 10"/>
          <p:cNvCxnSpPr>
            <a:endCxn id="9" idx="3"/>
          </p:cNvCxnSpPr>
          <p:nvPr/>
        </p:nvCxnSpPr>
        <p:spPr>
          <a:xfrm flipV="1">
            <a:off x="3386873" y="4715151"/>
            <a:ext cx="5193726" cy="765679"/>
          </a:xfrm>
          <a:prstGeom prst="curvedConnector5">
            <a:avLst>
              <a:gd name="adj1" fmla="val 23358"/>
              <a:gd name="adj2" fmla="val -134396"/>
              <a:gd name="adj3" fmla="val 10440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endCxn id="8" idx="3"/>
          </p:cNvCxnSpPr>
          <p:nvPr/>
        </p:nvCxnSpPr>
        <p:spPr>
          <a:xfrm rot="10800000">
            <a:off x="3336749" y="4685290"/>
            <a:ext cx="5241844" cy="8289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73440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11998</TotalTime>
  <Words>2793</Words>
  <Application>Microsoft Macintosh PowerPoint</Application>
  <PresentationFormat>On-screen Show (4:3)</PresentationFormat>
  <Paragraphs>799</Paragraphs>
  <Slides>84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ESE 578–</vt:lpstr>
      <vt:lpstr>Slide 1</vt:lpstr>
      <vt:lpstr>Lecture Topics</vt:lpstr>
      <vt:lpstr>Course Map</vt:lpstr>
      <vt:lpstr>Course Map – Week 12</vt:lpstr>
      <vt:lpstr>What We’ll Cover Today…</vt:lpstr>
      <vt:lpstr>Communicating between Machines</vt:lpstr>
      <vt:lpstr>Networked Systems</vt:lpstr>
      <vt:lpstr>Minimal Setup</vt:lpstr>
      <vt:lpstr>Physical Connection</vt:lpstr>
      <vt:lpstr>Physical Connection</vt:lpstr>
      <vt:lpstr>Signaling</vt:lpstr>
      <vt:lpstr>Communication Basic Steps</vt:lpstr>
      <vt:lpstr>Preclass 1</vt:lpstr>
      <vt:lpstr>Multiple Tasks – Multiple Wires?</vt:lpstr>
      <vt:lpstr>Connect to Multiple Machines</vt:lpstr>
      <vt:lpstr>Scalability</vt:lpstr>
      <vt:lpstr>How many connections?</vt:lpstr>
      <vt:lpstr>Bandwidth Requirements and Costs</vt:lpstr>
      <vt:lpstr>Wires</vt:lpstr>
      <vt:lpstr>Comparison: Audio  (Preclass 3)</vt:lpstr>
      <vt:lpstr>Comparison: Video (Preclass 3)</vt:lpstr>
      <vt:lpstr>Costs  (Preclass 4)</vt:lpstr>
      <vt:lpstr>Implications?</vt:lpstr>
      <vt:lpstr>Sharing (Virtualizing) Connections</vt:lpstr>
      <vt:lpstr>Sharing Link</vt:lpstr>
      <vt:lpstr>Packet</vt:lpstr>
      <vt:lpstr>Packets</vt:lpstr>
      <vt:lpstr>Transport Layer</vt:lpstr>
      <vt:lpstr>OSI Model of a Network</vt:lpstr>
      <vt:lpstr>Possible Role Assignment</vt:lpstr>
      <vt:lpstr>Simulation 1</vt:lpstr>
      <vt:lpstr>Virtualize Physical Wires</vt:lpstr>
      <vt:lpstr>Start Simple</vt:lpstr>
      <vt:lpstr>Extended Packet</vt:lpstr>
      <vt:lpstr>Network Layer</vt:lpstr>
      <vt:lpstr>Virtualization Effect</vt:lpstr>
      <vt:lpstr>Slide 37</vt:lpstr>
      <vt:lpstr>Simulation 2</vt:lpstr>
      <vt:lpstr>Simulation 2</vt:lpstr>
      <vt:lpstr>Simulation 2</vt:lpstr>
      <vt:lpstr>Simulation 2</vt:lpstr>
      <vt:lpstr>Simulation 2</vt:lpstr>
      <vt:lpstr>Extending the Virtual Link</vt:lpstr>
      <vt:lpstr>Indirect Connections</vt:lpstr>
      <vt:lpstr>Indirect Connections</vt:lpstr>
      <vt:lpstr>Routing</vt:lpstr>
      <vt:lpstr>Routing</vt:lpstr>
      <vt:lpstr>Reachability</vt:lpstr>
      <vt:lpstr>Routing  Route Tables</vt:lpstr>
      <vt:lpstr>Network Layer</vt:lpstr>
      <vt:lpstr>Simulation 3</vt:lpstr>
      <vt:lpstr>Sim  3</vt:lpstr>
      <vt:lpstr>Simulation 4</vt:lpstr>
      <vt:lpstr>Sim  4</vt:lpstr>
      <vt:lpstr>Where are we now?</vt:lpstr>
      <vt:lpstr>Layers</vt:lpstr>
      <vt:lpstr>Protocols</vt:lpstr>
      <vt:lpstr>Simulation 5</vt:lpstr>
      <vt:lpstr>Sim  5</vt:lpstr>
      <vt:lpstr>What can go wrong?</vt:lpstr>
      <vt:lpstr>Simulation 6</vt:lpstr>
      <vt:lpstr>Sim  6</vt:lpstr>
      <vt:lpstr>Abstracting Physical Layer</vt:lpstr>
      <vt:lpstr>Simulation 7</vt:lpstr>
      <vt:lpstr>Sim  7</vt:lpstr>
      <vt:lpstr>What else can go wrong?</vt:lpstr>
      <vt:lpstr>Slide 67</vt:lpstr>
      <vt:lpstr>Data Corruption</vt:lpstr>
      <vt:lpstr>Data Corruption</vt:lpstr>
      <vt:lpstr>Revised Packet</vt:lpstr>
      <vt:lpstr>Lost Packet</vt:lpstr>
      <vt:lpstr>Lost Packet Strategy</vt:lpstr>
      <vt:lpstr>Retransmission Discipline</vt:lpstr>
      <vt:lpstr>Corrupted ACK</vt:lpstr>
      <vt:lpstr>Avoid Duplication</vt:lpstr>
      <vt:lpstr>Accommodating Duplication</vt:lpstr>
      <vt:lpstr>Sequence Numbers</vt:lpstr>
      <vt:lpstr>TCP</vt:lpstr>
      <vt:lpstr>Transport Layer</vt:lpstr>
      <vt:lpstr>Layers</vt:lpstr>
      <vt:lpstr>Layers and the Packet</vt:lpstr>
      <vt:lpstr>Big Ideas</vt:lpstr>
      <vt:lpstr>This Week In Lab</vt:lpstr>
      <vt:lpstr>Learn More @ Penn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Andre DeHon</cp:lastModifiedBy>
  <cp:revision>707</cp:revision>
  <cp:lastPrinted>2018-04-18T13:59:54Z</cp:lastPrinted>
  <dcterms:created xsi:type="dcterms:W3CDTF">2018-04-17T21:13:53Z</dcterms:created>
  <dcterms:modified xsi:type="dcterms:W3CDTF">2018-04-18T13:59:59Z</dcterms:modified>
</cp:coreProperties>
</file>