
<file path=[Content_Types].xml><?xml version="1.0" encoding="utf-8"?>
<Types xmlns="http://schemas.openxmlformats.org/package/2006/content-types">
  <Override PartName="/ppt/slideLayouts/slideLayout26.xml" ContentType="application/vnd.openxmlformats-officedocument.presentationml.slideLayout+xml"/>
  <Default Extension="gif" ContentType="image/gif"/>
  <Override PartName="/ppt/slides/slide14.xml" ContentType="application/vnd.openxmlformats-officedocument.presentationml.slide+xml"/>
  <Default Extension="pdf" ContentType="application/pdf"/>
  <Default Extension="rels" ContentType="application/vnd.openxmlformats-package.relationships+xml"/>
  <Override PartName="/ppt/slides/slide62.xml" ContentType="application/vnd.openxmlformats-officedocument.presentationml.slide+xml"/>
  <Default Extension="xml" ContentType="application/xml"/>
  <Override PartName="/ppt/slides/slide45.xml" ContentType="application/vnd.openxmlformats-officedocument.presentationml.slide+xml"/>
  <Override PartName="/ppt/tableStyles.xml" ContentType="application/vnd.openxmlformats-officedocument.presentationml.tableStyles+xml"/>
  <Override PartName="/ppt/notesSlides/notesSlide1.xml" ContentType="application/vnd.openxmlformats-officedocument.presentationml.notesSlide+xml"/>
  <Override PartName="/ppt/slides/slide28.xml" ContentType="application/vnd.openxmlformats-officedocument.presentationml.slide+xml"/>
  <Override PartName="/ppt/slideLayouts/slideLayout16.xml" ContentType="application/vnd.openxmlformats-officedocument.presentationml.slideLayout+xml"/>
  <Override PartName="/ppt/slides/slide54.xml" ContentType="application/vnd.openxmlformats-officedocument.presentationml.slide+xml"/>
  <Override PartName="/ppt/slides/slide21.xml" ContentType="application/vnd.openxmlformats-officedocument.presentationml.slide+xml"/>
  <Override PartName="/ppt/slides/slide37.xml" ContentType="application/vnd.openxmlformats-officedocument.presentationml.slide+xml"/>
  <Override PartName="/ppt/slideLayouts/slideLayout25.xml" ContentType="application/vnd.openxmlformats-officedocument.presentationml.slideLayout+xml"/>
  <Override PartName="/ppt/slides/slide5.xml" ContentType="application/vnd.openxmlformats-officedocument.presentationml.slide+xml"/>
  <Override PartName="/ppt/slideLayouts/slideLayout5.xml" ContentType="application/vnd.openxmlformats-officedocument.presentationml.slideLayout+xml"/>
  <Override PartName="/ppt/slides/slide30.xml" ContentType="application/vnd.openxmlformats-officedocument.presentationml.slide+xml"/>
  <Override PartName="/ppt/slides/slide13.xml" ContentType="application/vnd.openxmlformats-officedocument.presentationml.slide+xml"/>
  <Override PartName="/ppt/slideMasters/slideMaster1.xml" ContentType="application/vnd.openxmlformats-officedocument.presentationml.slideMaster+xml"/>
  <Override PartName="/docProps/core.xml" ContentType="application/vnd.openxmlformats-package.core-properties+xml"/>
  <Override PartName="/ppt/slides/slide61.xml" ContentType="application/vnd.openxmlformats-officedocument.presentationml.slide+xml"/>
  <Override PartName="/ppt/notesSlides/notesSlide7.xml" ContentType="application/vnd.openxmlformats-officedocument.presentationml.notesSlide+xml"/>
  <Override PartName="/ppt/slides/slide44.xml" ContentType="application/vnd.openxmlformats-officedocument.presentationml.slide+xml"/>
  <Override PartName="/ppt/handoutMasters/handoutMaster1.xml" ContentType="application/vnd.openxmlformats-officedocument.presentationml.handoutMaster+xml"/>
  <Override PartName="/ppt/slides/slide27.xml" ContentType="application/vnd.openxmlformats-officedocument.presentationml.slide+xml"/>
  <Override PartName="/ppt/slideLayouts/slideLayout15.xml" ContentType="application/vnd.openxmlformats-officedocument.presentationml.slideLayout+xml"/>
  <Override PartName="/ppt/slides/slide53.xml" ContentType="application/vnd.openxmlformats-officedocument.presentationml.slide+xml"/>
  <Override PartName="/ppt/slides/slide20.xml" ContentType="application/vnd.openxmlformats-officedocument.presentationml.slide+xml"/>
  <Override PartName="/ppt/slides/slide36.xml" ContentType="application/vnd.openxmlformats-officedocument.presentationml.slide+xml"/>
  <Override PartName="/ppt/slideLayouts/slideLayout24.xml" ContentType="application/vnd.openxmlformats-officedocument.presentationml.slideLayout+xml"/>
  <Override PartName="/ppt/slides/slide4.xml" ContentType="application/vnd.openxmlformats-officedocument.presentationml.slide+xml"/>
  <Override PartName="/ppt/slides/slide19.xml" ContentType="application/vnd.openxmlformats-officedocument.presentationml.slide+xml"/>
  <Override PartName="/ppt/slideLayouts/slideLayout4.xml" ContentType="application/vnd.openxmlformats-officedocument.presentationml.slideLayout+xml"/>
  <Default Extension="png" ContentType="image/png"/>
  <Override PartName="/ppt/notesSlides/notesSlide8.xml" ContentType="application/vnd.openxmlformats-officedocument.presentationml.notesSlide+xml"/>
  <Override PartName="/ppt/slides/slide12.xml" ContentType="application/vnd.openxmlformats-officedocument.presentationml.slide+xml"/>
  <Override PartName="/ppt/slides/slide60.xml" ContentType="application/vnd.openxmlformats-officedocument.presentationml.slide+xml"/>
  <Override PartName="/ppt/notesSlides/notesSlide6.xml" ContentType="application/vnd.openxmlformats-officedocument.presentationml.notesSlide+xml"/>
  <Override PartName="/ppt/presProps.xml" ContentType="application/vnd.openxmlformats-officedocument.presentationml.presProps+xml"/>
  <Override PartName="/ppt/slides/slide43.xml" ContentType="application/vnd.openxmlformats-officedocument.presentationml.slide+xml"/>
  <Override PartName="/ppt/slides/slide59.xml" ContentType="application/vnd.openxmlformats-officedocument.presentationml.slide+xml"/>
  <Override PartName="/ppt/slides/slide26.xml" ContentType="application/vnd.openxmlformats-officedocument.presentationml.slide+xml"/>
  <Override PartName="/ppt/slideLayouts/slideLayout14.xml" ContentType="application/vnd.openxmlformats-officedocument.presentationml.slideLayout+xml"/>
  <Override PartName="/ppt/slides/slide52.xml" ContentType="application/vnd.openxmlformats-officedocument.presentationml.slide+xml"/>
  <Override PartName="/ppt/slides/slide35.xml" ContentType="application/vnd.openxmlformats-officedocument.presentationml.slide+xml"/>
  <Override PartName="/ppt/slideLayouts/slideLayout23.xml" ContentType="application/vnd.openxmlformats-officedocument.presentationml.slideLayout+xml"/>
  <Override PartName="/ppt/slides/slide3.xml" ContentType="application/vnd.openxmlformats-officedocument.presentationml.slide+xml"/>
  <Override PartName="/ppt/slides/slide18.xml" ContentType="application/vnd.openxmlformats-officedocument.presentationml.slide+xml"/>
  <Override PartName="/ppt/slideLayouts/slideLayout3.xml" ContentType="application/vnd.openxmlformats-officedocument.presentationml.slideLayout+xml"/>
  <Override PartName="/ppt/slides/slide11.xml" ContentType="application/vnd.openxmlformats-officedocument.presentationml.slide+xml"/>
  <Override PartName="/ppt/slides/slide49.xml" ContentType="application/vnd.openxmlformats-officedocument.presentationml.slide+xml"/>
  <Override PartName="/ppt/notesSlides/notesSlide5.xml" ContentType="application/vnd.openxmlformats-officedocument.presentationml.notesSlide+xml"/>
  <Override PartName="/ppt/slides/slide42.xml" ContentType="application/vnd.openxmlformats-officedocument.presentationml.slide+xml"/>
  <Override PartName="/ppt/slides/slide58.xml" ContentType="application/vnd.openxmlformats-officedocument.presentationml.slide+xml"/>
  <Override PartName="/ppt/slides/slide25.xml" ContentType="application/vnd.openxmlformats-officedocument.presentationml.slide+xml"/>
  <Override PartName="/ppt/slideLayouts/slideLayout13.xml" ContentType="application/vnd.openxmlformats-officedocument.presentationml.slideLayout+xml"/>
  <Override PartName="/ppt/slides/slide51.xml" ContentType="application/vnd.openxmlformats-officedocument.presentationml.slide+xml"/>
  <Override PartName="/ppt/slides/slide9.xml" ContentType="application/vnd.openxmlformats-officedocument.presentationml.slide+xml"/>
  <Override PartName="/ppt/slideLayouts/slideLayout9.xml" ContentType="application/vnd.openxmlformats-officedocument.presentationml.slideLayout+xml"/>
  <Override PartName="/ppt/slides/slide34.xml" ContentType="application/vnd.openxmlformats-officedocument.presentationml.slide+xml"/>
  <Override PartName="/ppt/slideLayouts/slideLayout22.xml" ContentType="application/vnd.openxmlformats-officedocument.presentationml.slideLayout+xml"/>
  <Override PartName="/ppt/slides/slide2.xml" ContentType="application/vnd.openxmlformats-officedocument.presentationml.slide+xml"/>
  <Override PartName="/ppt/slideLayouts/slideLayout2.xml" ContentType="application/vnd.openxmlformats-officedocument.presentationml.slideLayout+xml"/>
  <Override PartName="/ppt/slides/slide17.xml" ContentType="application/vnd.openxmlformats-officedocument.presentationml.slide+xml"/>
  <Override PartName="/ppt/slides/slide10.xml" ContentType="application/vnd.openxmlformats-officedocument.presentationml.slide+xml"/>
  <Default Extension="wmf" ContentType="image/x-wmf"/>
  <Override PartName="/ppt/slides/slide48.xml" ContentType="application/vnd.openxmlformats-officedocument.presentationml.slide+xml"/>
  <Override PartName="/docProps/app.xml" ContentType="application/vnd.openxmlformats-officedocument.extended-properties+xml"/>
  <Override PartName="/ppt/notesSlides/notesSlide4.xml" ContentType="application/vnd.openxmlformats-officedocument.presentationml.notesSlide+xml"/>
  <Override PartName="/ppt/slideLayouts/slideLayout19.xml" ContentType="application/vnd.openxmlformats-officedocument.presentationml.slideLayout+xml"/>
  <Override PartName="/ppt/slides/slide41.xml" ContentType="application/vnd.openxmlformats-officedocument.presentationml.slide+xml"/>
  <Override PartName="/ppt/slides/slide57.xml" ContentType="application/vnd.openxmlformats-officedocument.presentationml.slide+xml"/>
  <Override PartName="/ppt/theme/theme3.xml" ContentType="application/vnd.openxmlformats-officedocument.theme+xml"/>
  <Override PartName="/ppt/slides/slide24.xml" ContentType="application/vnd.openxmlformats-officedocument.presentationml.slide+xml"/>
  <Override PartName="/ppt/slideLayouts/slideLayout12.xml" ContentType="application/vnd.openxmlformats-officedocument.presentationml.slideLayout+xml"/>
  <Override PartName="/ppt/slides/slide50.xml" ContentType="application/vnd.openxmlformats-officedocument.presentationml.slide+xml"/>
  <Override PartName="/ppt/slides/slide8.xml" ContentType="application/vnd.openxmlformats-officedocument.presentationml.slide+xml"/>
  <Override PartName="/ppt/slideLayouts/slideLayout8.xml" ContentType="application/vnd.openxmlformats-officedocument.presentationml.slideLayout+xml"/>
  <Override PartName="/ppt/slides/slide33.xml" ContentType="application/vnd.openxmlformats-officedocument.presentationml.slide+xml"/>
  <Override PartName="/ppt/slideLayouts/slideLayout21.xml" ContentType="application/vnd.openxmlformats-officedocument.presentationml.slideLayout+xml"/>
  <Override PartName="/ppt/slides/slide1.xml" ContentType="application/vnd.openxmlformats-officedocument.presentationml.slide+xml"/>
  <Override PartName="/ppt/slideLayouts/slideLayout1.xml" ContentType="application/vnd.openxmlformats-officedocument.presentationml.slideLayout+xml"/>
  <Override PartName="/ppt/slides/slide16.xml" ContentType="application/vnd.openxmlformats-officedocument.presentationml.slide+xml"/>
  <Default Extension="jpeg" ContentType="image/jpeg"/>
  <Override PartName="/ppt/viewProps.xml" ContentType="application/vnd.openxmlformats-officedocument.presentationml.viewProps+xml"/>
  <Override PartName="/ppt/slides/slide47.xml" ContentType="application/vnd.openxmlformats-officedocument.presentationml.slide+xml"/>
  <Override PartName="/ppt/notesSlides/notesSlide3.xml" ContentType="application/vnd.openxmlformats-officedocument.presentationml.notesSlide+xml"/>
  <Override PartName="/ppt/slideLayouts/slideLayout18.xml" ContentType="application/vnd.openxmlformats-officedocument.presentationml.slideLayout+xml"/>
  <Override PartName="/ppt/slides/slide40.xml" ContentType="application/vnd.openxmlformats-officedocument.presentationml.slide+xml"/>
  <Override PartName="/ppt/slides/slide56.xml" ContentType="application/vnd.openxmlformats-officedocument.presentationml.slide+xml"/>
  <Override PartName="/ppt/theme/theme2.xml" ContentType="application/vnd.openxmlformats-officedocument.theme+xml"/>
  <Override PartName="/ppt/slideLayouts/slideLayout11.xml" ContentType="application/vnd.openxmlformats-officedocument.presentationml.slideLayout+xml"/>
  <Override PartName="/ppt/slides/slide39.xml" ContentType="application/vnd.openxmlformats-officedocument.presentationml.slide+xml"/>
  <Override PartName="/ppt/slides/slide23.xml" ContentType="application/vnd.openxmlformats-officedocument.presentationml.slide+xml"/>
  <Override PartName="/ppt/slides/slide7.xml" ContentType="application/vnd.openxmlformats-officedocument.presentationml.slide+xml"/>
  <Override PartName="/ppt/slideLayouts/slideLayout27.xml" ContentType="application/vnd.openxmlformats-officedocument.presentationml.slideLayout+xml"/>
  <Override PartName="/ppt/slideLayouts/slideLayout7.xml" ContentType="application/vnd.openxmlformats-officedocument.presentationml.slideLayout+xml"/>
  <Override PartName="/ppt/slides/slide32.xml" ContentType="application/vnd.openxmlformats-officedocument.presentationml.slide+xml"/>
  <Override PartName="/ppt/slideLayouts/slideLayout20.xml" ContentType="application/vnd.openxmlformats-officedocument.presentationml.slideLayout+xml"/>
  <Override PartName="/ppt/notesMasters/notesMaster1.xml" ContentType="application/vnd.openxmlformats-officedocument.presentationml.notesMaster+xml"/>
  <Override PartName="/ppt/slides/slide15.xml" ContentType="application/vnd.openxmlformats-officedocument.presentationml.slide+xml"/>
  <Override PartName="/ppt/slides/slide63.xml" ContentType="application/vnd.openxmlformats-officedocument.presentationml.slide+xml"/>
  <Override PartName="/ppt/slides/slide46.xml" ContentType="application/vnd.openxmlformats-officedocument.presentationml.slide+xml"/>
  <Override PartName="/ppt/notesSlides/notesSlide2.xml" ContentType="application/vnd.openxmlformats-officedocument.presentationml.notesSlide+xml"/>
  <Override PartName="/ppt/slides/slide29.xml" ContentType="application/vnd.openxmlformats-officedocument.presentationml.slide+xml"/>
  <Override PartName="/ppt/slideLayouts/slideLayout17.xml" ContentType="application/vnd.openxmlformats-officedocument.presentationml.slideLayout+xml"/>
  <Override PartName="/ppt/slides/slide55.xml" ContentType="application/vnd.openxmlformats-officedocument.presentationml.slide+xml"/>
  <Override PartName="/ppt/theme/theme1.xml" ContentType="application/vnd.openxmlformats-officedocument.theme+xml"/>
  <Override PartName="/ppt/slides/slide22.xml" ContentType="application/vnd.openxmlformats-officedocument.presentationml.slide+xml"/>
  <Override PartName="/ppt/slides/slide38.xml" ContentType="application/vnd.openxmlformats-officedocument.presentationml.slide+xml"/>
  <Override PartName="/ppt/presentation.xml" ContentType="application/vnd.openxmlformats-officedocument.presentationml.presentation.main+xml"/>
  <Override PartName="/ppt/slides/slide6.xml" ContentType="application/vnd.openxmlformats-officedocument.presentationml.slide+xml"/>
  <Override PartName="/ppt/slideLayouts/slideLayout10.xml" ContentType="application/vnd.openxmlformats-officedocument.presentationml.slideLayout+xml"/>
  <Override PartName="/ppt/slideLayouts/slideLayout6.xml" ContentType="application/vnd.openxmlformats-officedocument.presentationml.slideLayout+xml"/>
  <Override PartName="/ppt/slides/slide31.xml" ContentType="application/vnd.openxmlformats-officedocument.presentationml.slide+xml"/>
  <Default Extension="bin" ContentType="application/vnd.openxmlformats-officedocument.presentationml.printerSettings"/>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aveSubsetFonts="1">
  <p:sldMasterIdLst>
    <p:sldMasterId id="2147483660" r:id="rId1"/>
  </p:sldMasterIdLst>
  <p:notesMasterIdLst>
    <p:notesMasterId r:id="rId65"/>
  </p:notesMasterIdLst>
  <p:handoutMasterIdLst>
    <p:handoutMasterId r:id="rId66"/>
  </p:handoutMasterIdLst>
  <p:sldIdLst>
    <p:sldId id="307" r:id="rId2"/>
    <p:sldId id="308" r:id="rId3"/>
    <p:sldId id="309" r:id="rId4"/>
    <p:sldId id="517" r:id="rId5"/>
    <p:sldId id="518" r:id="rId6"/>
    <p:sldId id="526" r:id="rId7"/>
    <p:sldId id="519" r:id="rId8"/>
    <p:sldId id="520" r:id="rId9"/>
    <p:sldId id="521" r:id="rId10"/>
    <p:sldId id="523" r:id="rId11"/>
    <p:sldId id="524" r:id="rId12"/>
    <p:sldId id="525" r:id="rId13"/>
    <p:sldId id="527" r:id="rId14"/>
    <p:sldId id="528" r:id="rId15"/>
    <p:sldId id="529" r:id="rId16"/>
    <p:sldId id="560" r:id="rId17"/>
    <p:sldId id="563" r:id="rId18"/>
    <p:sldId id="561" r:id="rId19"/>
    <p:sldId id="562" r:id="rId20"/>
    <p:sldId id="530" r:id="rId21"/>
    <p:sldId id="531" r:id="rId22"/>
    <p:sldId id="533" r:id="rId23"/>
    <p:sldId id="535" r:id="rId24"/>
    <p:sldId id="536" r:id="rId25"/>
    <p:sldId id="534" r:id="rId26"/>
    <p:sldId id="565" r:id="rId27"/>
    <p:sldId id="566" r:id="rId28"/>
    <p:sldId id="567" r:id="rId29"/>
    <p:sldId id="575" r:id="rId30"/>
    <p:sldId id="538" r:id="rId31"/>
    <p:sldId id="539" r:id="rId32"/>
    <p:sldId id="540" r:id="rId33"/>
    <p:sldId id="541" r:id="rId34"/>
    <p:sldId id="542" r:id="rId35"/>
    <p:sldId id="543" r:id="rId36"/>
    <p:sldId id="544" r:id="rId37"/>
    <p:sldId id="545" r:id="rId38"/>
    <p:sldId id="546" r:id="rId39"/>
    <p:sldId id="547" r:id="rId40"/>
    <p:sldId id="548" r:id="rId41"/>
    <p:sldId id="549" r:id="rId42"/>
    <p:sldId id="555" r:id="rId43"/>
    <p:sldId id="550" r:id="rId44"/>
    <p:sldId id="551" r:id="rId45"/>
    <p:sldId id="552" r:id="rId46"/>
    <p:sldId id="553" r:id="rId47"/>
    <p:sldId id="554" r:id="rId48"/>
    <p:sldId id="556" r:id="rId49"/>
    <p:sldId id="557" r:id="rId50"/>
    <p:sldId id="569" r:id="rId51"/>
    <p:sldId id="570" r:id="rId52"/>
    <p:sldId id="558" r:id="rId53"/>
    <p:sldId id="571" r:id="rId54"/>
    <p:sldId id="572" r:id="rId55"/>
    <p:sldId id="573" r:id="rId56"/>
    <p:sldId id="505" r:id="rId57"/>
    <p:sldId id="287" r:id="rId58"/>
    <p:sldId id="515" r:id="rId59"/>
    <p:sldId id="574" r:id="rId60"/>
    <p:sldId id="514" r:id="rId61"/>
    <p:sldId id="504" r:id="rId62"/>
    <p:sldId id="576" r:id="rId63"/>
    <p:sldId id="577"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prnPr prnWhat="handouts6" frameSlides="1"/>
  <p:clrMru>
    <a:srgbClr val="333300"/>
    <a:srgbClr val="663300"/>
  </p:clrMru>
  <p:extLst>
    <p:ext uri="{E76CE94A-603C-4142-B9EB-6D1370010A27}">
      <p14:discardImageEditData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0"/>
    </p:ext>
    <p:ext uri="{D31A062A-798A-4329-ABDD-BBA856620510}">
      <p14:defaultImageDpi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lastView="sldThumbnailView">
  <p:normalViewPr>
    <p:restoredLeft sz="24034" autoAdjust="0"/>
    <p:restoredTop sz="92473" autoAdjust="0"/>
  </p:normalViewPr>
  <p:slideViewPr>
    <p:cSldViewPr snapToGrid="0">
      <p:cViewPr varScale="1">
        <p:scale>
          <a:sx n="98" d="100"/>
          <a:sy n="98" d="100"/>
        </p:scale>
        <p:origin x="-776" y="-11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notesMaster" Target="notesMasters/notesMaster1.xml"/><Relationship Id="rId66" Type="http://schemas.openxmlformats.org/officeDocument/2006/relationships/handoutMaster" Target="handoutMasters/handoutMaster1.xml"/><Relationship Id="rId67" Type="http://schemas.openxmlformats.org/officeDocument/2006/relationships/printerSettings" Target="printerSettings/printerSettings1.bin"/><Relationship Id="rId68" Type="http://schemas.openxmlformats.org/officeDocument/2006/relationships/presProps" Target="presProps.xml"/><Relationship Id="rId69" Type="http://schemas.openxmlformats.org/officeDocument/2006/relationships/viewProps" Target="viewProps.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70" Type="http://schemas.openxmlformats.org/officeDocument/2006/relationships/theme" Target="theme/theme1.xml"/><Relationship Id="rId71"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8BD1B55-049B-42D7-8AA3-18C3C20C4336}" type="datetimeFigureOut">
              <a:rPr lang="en-US" smtClean="0"/>
              <a:pPr/>
              <a:t>4/24/18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42A1EBE-2AF2-4254-AC3F-2FEB5D0CC4EF}"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583244462"/>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7655527-9B63-4AEC-8D52-31FEBD65D890}" type="datetimeFigureOut">
              <a:rPr lang="en-US" smtClean="0"/>
              <a:pPr/>
              <a:t>4/24/18</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5587388-6114-4FC4-A839-2F2181B23210}" type="slidenum">
              <a:rPr lang="en-US" smtClean="0"/>
              <a:pPr/>
              <a:t>‹#›</a:t>
            </a:fld>
            <a:endParaRPr lang="en-US"/>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375340116"/>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EF583F7-7D16-AE46-97B7-605414FECD42}" type="slidenum">
              <a:rPr lang="en-US"/>
              <a:pPr/>
              <a:t>1</a:t>
            </a:fld>
            <a:endParaRPr lang="en-US"/>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5D38E9C-B7A5-2C40-9679-2B03633F8580}" type="slidenum">
              <a:rPr lang="en-US"/>
              <a:pPr/>
              <a:t>3</a:t>
            </a:fld>
            <a:endParaRPr lang="en-US"/>
          </a:p>
        </p:txBody>
      </p:sp>
      <p:sp>
        <p:nvSpPr>
          <p:cNvPr id="173058" name="Rectangle 2"/>
          <p:cNvSpPr>
            <a:spLocks noGrp="1" noRot="1" noChangeAspect="1" noChangeArrowheads="1" noTextEdit="1"/>
          </p:cNvSpPr>
          <p:nvPr>
            <p:ph type="sldImg"/>
          </p:nvPr>
        </p:nvSpPr>
        <p:spPr>
          <a:ln/>
        </p:spPr>
      </p:sp>
      <p:sp>
        <p:nvSpPr>
          <p:cNvPr id="173059" name="Rectangle 3"/>
          <p:cNvSpPr>
            <a:spLocks noGrp="1" noChangeArrowheads="1"/>
          </p:cNvSpPr>
          <p:nvPr>
            <p:ph type="body" idx="1"/>
          </p:nvPr>
        </p:nvSpPr>
        <p:spPr/>
        <p:txBody>
          <a:bodyPr/>
          <a:lstStyle/>
          <a:p>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5538"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65539" name="Rectangle 3"/>
          <p:cNvSpPr>
            <a:spLocks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bwMode="auto">
          <a:noFill/>
          <a:ln>
            <a:miter lim="800000"/>
            <a:headEnd/>
            <a:tailEnd/>
          </a:ln>
        </p:spPr>
        <p:txBody>
          <a:bodyPr/>
          <a:lstStyle/>
          <a:p>
            <a:fld id="{98494FD9-92EB-7447-8865-AC8F59240A48}" type="slidenum">
              <a:rPr lang="en-GB"/>
              <a:pPr/>
              <a:t>33</a:t>
            </a:fld>
            <a:endParaRPr lang="en-GB"/>
          </a:p>
        </p:txBody>
      </p:sp>
      <p:sp>
        <p:nvSpPr>
          <p:cNvPr id="54275" name="Rectangle 2"/>
          <p:cNvSpPr>
            <a:spLocks noRot="1" noChangeArrowheads="1" noTextEdit="1"/>
          </p:cNvSpPr>
          <p:nvPr>
            <p:ph type="sldImg"/>
          </p:nvPr>
        </p:nvSpPr>
        <p:spPr bwMode="auto">
          <a:noFill/>
          <a:ln>
            <a:solidFill>
              <a:srgbClr val="000000"/>
            </a:solidFill>
            <a:miter lim="800000"/>
            <a:headEnd/>
            <a:tailEnd/>
          </a:ln>
        </p:spPr>
      </p:sp>
      <p:sp>
        <p:nvSpPr>
          <p:cNvPr id="54276"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a:t>We briefly looked at task-centred design a couple of weeks earlier, in Lecture 02.  Now we’re going to look at the method in a bit more detail, and try to turn it into a complete design method that you can use to transform ideas into a complete and effective interface design.  If you want, you can even implement it!!</a:t>
            </a:r>
          </a:p>
          <a:p>
            <a:endParaRPr lang="en-GB"/>
          </a:p>
          <a:p>
            <a:r>
              <a:rPr lang="en-GB"/>
              <a:t>The animation shows how you can consider the different parts of the interface design process.  It is worth noting that there isn’t usually a clear boundary between analysis and design in this kind of task-centred process.  We’ll look at why in a moment.  There is definitely a blurred boundary between design and implementation, because evaluation refines the design even as the implementation progresses.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bwMode="auto">
          <a:noFill/>
          <a:ln>
            <a:miter lim="800000"/>
            <a:headEnd/>
            <a:tailEnd/>
          </a:ln>
        </p:spPr>
        <p:txBody>
          <a:bodyPr/>
          <a:lstStyle/>
          <a:p>
            <a:fld id="{2D0C7E3B-76EF-1140-ABB8-9E6F94C3A09A}" type="slidenum">
              <a:rPr lang="en-GB"/>
              <a:pPr/>
              <a:t>37</a:t>
            </a:fld>
            <a:endParaRPr lang="en-GB"/>
          </a:p>
        </p:txBody>
      </p:sp>
      <p:sp>
        <p:nvSpPr>
          <p:cNvPr id="58371" name="Rectangle 2"/>
          <p:cNvSpPr>
            <a:spLocks noRot="1" noChangeArrowheads="1" noTextEdit="1"/>
          </p:cNvSpPr>
          <p:nvPr>
            <p:ph type="sldImg"/>
          </p:nvPr>
        </p:nvSpPr>
        <p:spPr bwMode="auto">
          <a:noFill/>
          <a:ln>
            <a:solidFill>
              <a:srgbClr val="000000"/>
            </a:solidFill>
            <a:miter lim="800000"/>
            <a:headEnd/>
            <a:tailEnd/>
          </a:ln>
        </p:spPr>
      </p:sp>
      <p:sp>
        <p:nvSpPr>
          <p:cNvPr id="58372" name="Rectangle 3"/>
          <p:cNvSpPr>
            <a:spLocks noGrp="1" noChangeArrowheads="1"/>
          </p:cNvSpPr>
          <p:nvPr>
            <p:ph type="body" idx="1"/>
          </p:nvPr>
        </p:nvSpPr>
        <p:spPr bwMode="auto">
          <a:noFill/>
        </p:spPr>
        <p:txBody>
          <a:bodyPr wrap="square" numCol="1" anchor="t" anchorCtr="0" compatLnSpc="1">
            <a:prstTxWarp prst="textNoShape">
              <a:avLst/>
            </a:prstTxWarp>
          </a:bodyPr>
          <a:lstStyle/>
          <a:p>
            <a:r>
              <a:rPr lang="en-GB"/>
              <a:t>Task analysis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1682" name="Rectangle 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71683" name="Rectangle 3"/>
          <p:cNvSpPr>
            <a:spLocks noChangeArrowheads="1" noTextEdit="1"/>
          </p:cNvSpPr>
          <p:nvPr>
            <p:ph type="sldImg"/>
          </p:nvPr>
        </p:nvSpPr>
        <p:spPr bwMode="auto">
          <a:noFill/>
          <a:ln cap="flat">
            <a:solidFill>
              <a:srgbClr val="000000"/>
            </a:solidFill>
            <a:miter lim="800000"/>
            <a:headEnd/>
            <a:tailEnd/>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CE87258-13AC-4839-B033-A978A2F110AC}" type="slidenum">
              <a:rPr lang="en-US" altLang="en-US"/>
              <a:pPr/>
              <a:t>56</a:t>
            </a:fld>
            <a:endParaRPr lang="en-US" altLang="en-US"/>
          </a:p>
        </p:txBody>
      </p:sp>
      <p:sp>
        <p:nvSpPr>
          <p:cNvPr id="413698" name="Rectangle 2"/>
          <p:cNvSpPr>
            <a:spLocks noGrp="1" noRot="1" noChangeAspect="1" noChangeArrowheads="1" noTextEdit="1"/>
          </p:cNvSpPr>
          <p:nvPr>
            <p:ph type="sldImg"/>
          </p:nvPr>
        </p:nvSpPr>
        <p:spPr>
          <a:ln/>
        </p:spPr>
      </p:sp>
      <p:sp>
        <p:nvSpPr>
          <p:cNvPr id="413699"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5014732-B32F-4CB5-8E5B-7881B87913FA}" type="slidenum">
              <a:rPr lang="en-US" altLang="en-US"/>
              <a:pPr/>
              <a:t>61</a:t>
            </a:fld>
            <a:endParaRPr lang="en-US" altLang="en-US"/>
          </a:p>
        </p:txBody>
      </p:sp>
      <p:sp>
        <p:nvSpPr>
          <p:cNvPr id="415746" name="Rectangle 2"/>
          <p:cNvSpPr>
            <a:spLocks noGrp="1" noRot="1" noChangeAspect="1" noChangeArrowheads="1" noTextEdit="1"/>
          </p:cNvSpPr>
          <p:nvPr>
            <p:ph type="sldImg"/>
          </p:nvPr>
        </p:nvSpPr>
        <p:spPr>
          <a:ln/>
        </p:spPr>
      </p:sp>
      <p:sp>
        <p:nvSpPr>
          <p:cNvPr id="415747" name="Rectangle 3"/>
          <p:cNvSpPr>
            <a:spLocks noGrp="1" noChangeArrowheads="1"/>
          </p:cNvSpPr>
          <p:nvPr>
            <p:ph type="body" idx="1"/>
          </p:nvPr>
        </p:nvSpPr>
        <p:spPr/>
        <p:txBody>
          <a:bodyPr/>
          <a:lstStyle/>
          <a:p>
            <a:endParaRPr lang="en-US"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itle" preserve="1">
  <p:cSld name="Title Slide">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5349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9" name="Title 28"/>
          <p:cNvSpPr>
            <a:spLocks noGrp="1"/>
          </p:cNvSpPr>
          <p:nvPr>
            <p:ph type="ctrTitle"/>
          </p:nvPr>
        </p:nvSpPr>
        <p:spPr>
          <a:xfrm>
            <a:off x="381000" y="4853411"/>
            <a:ext cx="8458200" cy="1222375"/>
          </a:xfrm>
        </p:spPr>
        <p:txBody>
          <a:bodyPr anchor="t"/>
          <a:lstStyle/>
          <a:p>
            <a:r>
              <a:rPr kumimoji="0" lang="en-US" smtClean="0"/>
              <a:t>Click to edit Master title style</a:t>
            </a:r>
            <a:endParaRPr kumimoji="0" lang="en-US"/>
          </a:p>
        </p:txBody>
      </p:sp>
      <p:sp>
        <p:nvSpPr>
          <p:cNvPr id="9" name="Subtitle 8"/>
          <p:cNvSpPr>
            <a:spLocks noGrp="1"/>
          </p:cNvSpPr>
          <p:nvPr>
            <p:ph type="subTitle" idx="1"/>
          </p:nvPr>
        </p:nvSpPr>
        <p:spPr>
          <a:xfrm>
            <a:off x="381000" y="3886200"/>
            <a:ext cx="8458200" cy="914400"/>
          </a:xfrm>
        </p:spPr>
        <p:txBody>
          <a:bodyPr anchor="b"/>
          <a:lstStyle>
            <a:lvl1pPr marL="0" indent="0" algn="l">
              <a:buNone/>
              <a:defRPr sz="2400">
                <a:solidFill>
                  <a:schemeClr val="tx2">
                    <a:shade val="7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6" name="Date Placeholder 15"/>
          <p:cNvSpPr>
            <a:spLocks noGrp="1"/>
          </p:cNvSpPr>
          <p:nvPr>
            <p:ph type="dt" sz="half" idx="10"/>
          </p:nvPr>
        </p:nvSpPr>
        <p:spPr/>
        <p:txBody>
          <a:bodyPr/>
          <a:lstStyle/>
          <a:p>
            <a:fld id="{0FF75C57-0957-47CC-A9CC-809F2EC380BE}" type="datetime1">
              <a:rPr lang="en-US" smtClean="0"/>
              <a:pPr/>
              <a:t>4/24/18</a:t>
            </a:fld>
            <a:endParaRPr lang="en-US"/>
          </a:p>
        </p:txBody>
      </p:sp>
      <p:sp>
        <p:nvSpPr>
          <p:cNvPr id="2" name="Footer Placeholder 1"/>
          <p:cNvSpPr>
            <a:spLocks noGrp="1"/>
          </p:cNvSpPr>
          <p:nvPr>
            <p:ph type="ftr" sz="quarter" idx="11"/>
          </p:nvPr>
        </p:nvSpPr>
        <p:spPr/>
        <p:txBody>
          <a:bodyPr/>
          <a:lstStyle/>
          <a:p>
            <a:r>
              <a:rPr lang="da-DK" smtClean="0"/>
              <a:t>ESE 250 - Spring'13 DeHon, Kod &amp; Kadric</a:t>
            </a:r>
            <a:endParaRPr lang="en-US"/>
          </a:p>
        </p:txBody>
      </p:sp>
      <p:sp>
        <p:nvSpPr>
          <p:cNvPr id="15" name="Slide Number Placeholder 14"/>
          <p:cNvSpPr>
            <a:spLocks noGrp="1"/>
          </p:cNvSpPr>
          <p:nvPr>
            <p:ph type="sldNum" sz="quarter" idx="12"/>
          </p:nvPr>
        </p:nvSpPr>
        <p:spPr>
          <a:xfrm>
            <a:off x="8229600" y="6473952"/>
            <a:ext cx="758952" cy="246888"/>
          </a:xfrm>
        </p:spPr>
        <p:txBody>
          <a:bodyPr/>
          <a:lstStyle/>
          <a:p>
            <a:fld id="{B6F15528-21DE-4FAA-801E-634DDDAF4B2B}" type="slidenum">
              <a:rPr lang="en-US" smtClean="0"/>
              <a:pPr/>
              <a:t>‹#›</a:t>
            </a:fld>
            <a:endParaRPr lang="en-US"/>
          </a:p>
        </p:txBody>
      </p:sp>
      <p:pic>
        <p:nvPicPr>
          <p:cNvPr id="11" name="Picture 3"/>
          <p:cNvPicPr>
            <a:picLocks noChangeAspect="1" noChangeArrowheads="1"/>
          </p:cNvPicPr>
          <p:nvPr/>
        </p:nvPicPr>
        <p:blipFill>
          <a:blip r:embed="rId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620" y="-48260"/>
            <a:ext cx="9151620" cy="1038860"/>
          </a:xfrm>
          <a:prstGeom prst="rect">
            <a:avLst/>
          </a:prstGeom>
          <a:noFill/>
          <a:ln>
            <a:noFill/>
          </a:ln>
          <a:effectLst/>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 uri="{AF507438-7753-43E0-B8FC-AC1667EBCBE1}">
              <a14:hiddenEffects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222F950B-F33A-4B73-8777-E024CDA5DE5D}" type="datetime1">
              <a:rPr lang="en-US" smtClean="0"/>
              <a:pPr/>
              <a:t>4/24/18</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549276"/>
            <a:ext cx="18288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549276"/>
            <a:ext cx="62484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96769539-19DC-4B30-B68D-C9110802E528}" type="datetime1">
              <a:rPr lang="en-US" smtClean="0"/>
              <a:pPr/>
              <a:t>4/24/18</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4/24/18</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cSld>
  <p:clrMapOvr>
    <a:masterClrMapping/>
  </p:clrMapOvr>
  <p:transition>
    <p:fade/>
  </p:transition>
  <p:timing>
    <p:tnLst>
      <p:par>
        <p:cTn id="1" dur="indefinite" restart="never" nodeType="tmRoot"/>
      </p:par>
    </p:tnLst>
  </p:timing>
  <p:hf hdr="0" dt="0"/>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4/24/18</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589928781"/>
      </p:ext>
    </p:extLst>
  </p:cSld>
  <p:clrMapOvr>
    <a:masterClrMapping/>
  </p:clrMapOvr>
  <p:transition>
    <p:fade/>
  </p:transition>
  <p:timing>
    <p:tnLst>
      <p:par>
        <p:cTn id="1" dur="indefinite" restart="never" nodeType="tmRoot"/>
      </p:par>
    </p:tnLst>
  </p:timing>
  <p:hf hdr="0" dt="0"/>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4/24/18</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787018719"/>
      </p:ext>
    </p:extLst>
  </p:cSld>
  <p:clrMapOvr>
    <a:masterClrMapping/>
  </p:clrMapOvr>
  <p:transition>
    <p:fade/>
  </p:transition>
  <p:timing>
    <p:tnLst>
      <p:par>
        <p:cTn id="1" dur="indefinite" restart="never" nodeType="tmRoot"/>
      </p:par>
    </p:tnLst>
  </p:timing>
  <p:hf hdr="0" dt="0"/>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4/24/18</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98804470"/>
      </p:ext>
    </p:extLst>
  </p:cSld>
  <p:clrMapOvr>
    <a:masterClrMapping/>
  </p:clrMapOvr>
  <p:transition>
    <p:fade/>
  </p:transition>
  <p:timing>
    <p:tnLst>
      <p:par>
        <p:cTn id="1" dur="indefinite" restart="never" nodeType="tmRoot"/>
      </p:par>
    </p:tnLst>
  </p:timing>
  <p:hf hdr="0" dt="0"/>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4/24/18</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53414353"/>
      </p:ext>
    </p:extLst>
  </p:cSld>
  <p:clrMapOvr>
    <a:masterClrMapping/>
  </p:clrMapOvr>
  <p:transition>
    <p:fade/>
  </p:transition>
  <p:timing>
    <p:tnLst>
      <p:par>
        <p:cTn id="1" dur="indefinite" restart="never" nodeType="tmRoot"/>
      </p:par>
    </p:tnLst>
  </p:timing>
  <p:hf hdr="0" dt="0"/>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6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4/24/18</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53414353"/>
      </p:ext>
    </p:extLst>
  </p:cSld>
  <p:clrMapOvr>
    <a:masterClrMapping/>
  </p:clrMapOvr>
  <p:transition>
    <p:fade/>
  </p:transition>
  <p:timing>
    <p:tnLst>
      <p:par>
        <p:cTn id="1" dur="indefinite" restart="never" nodeType="tmRoot"/>
      </p:par>
    </p:tnLst>
  </p:timing>
  <p:hf hdr="0" dt="0"/>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7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4/24/18</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253414353"/>
      </p:ext>
    </p:extLst>
  </p:cSld>
  <p:clrMapOvr>
    <a:masterClrMapping/>
  </p:clrMapOvr>
  <p:transition>
    <p:fade/>
  </p:transition>
  <p:timing>
    <p:tnLst>
      <p:par>
        <p:cTn id="1" dur="indefinite" restart="never" nodeType="tmRoot"/>
      </p:par>
    </p:tnLst>
  </p:timing>
  <p:hf hdr="0" dt="0"/>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8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4/24/18</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hf hdr="0" dt="0"/>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obj" preserve="1">
  <p:cSld name="Title and Content">
    <p:spTree>
      <p:nvGrpSpPr>
        <p:cNvPr id="1" name=""/>
        <p:cNvGrpSpPr/>
        <p:nvPr/>
      </p:nvGrpSpPr>
      <p:grpSpPr>
        <a:xfrm>
          <a:off x="0" y="0"/>
          <a:ext cx="0" cy="0"/>
          <a:chOff x="0" y="0"/>
          <a:chExt cx="0" cy="0"/>
        </a:xfrm>
      </p:grpSpPr>
      <p:sp>
        <p:nvSpPr>
          <p:cNvPr id="8" name="TextBox 7"/>
          <p:cNvSpPr txBox="1"/>
          <p:nvPr/>
        </p:nvSpPr>
        <p:spPr>
          <a:xfrm>
            <a:off x="0" y="0"/>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
        <p:nvSpPr>
          <p:cNvPr id="22" name="Title 21"/>
          <p:cNvSpPr>
            <a:spLocks noGrp="1"/>
          </p:cNvSpPr>
          <p:nvPr>
            <p:ph type="title"/>
          </p:nvPr>
        </p:nvSpPr>
        <p:spPr/>
        <p:txBody>
          <a:bodyPr/>
          <a:lstStyle>
            <a:lvl1pPr>
              <a:defRPr b="1" cap="small" baseline="0"/>
            </a:lvl1pPr>
          </a:lstStyle>
          <a:p>
            <a:r>
              <a:rPr kumimoji="0" lang="en-US" smtClean="0"/>
              <a:t>Click to edit Master title style</a:t>
            </a:r>
            <a:endParaRPr kumimoji="0" lang="en-US" dirty="0"/>
          </a:p>
        </p:txBody>
      </p:sp>
      <p:sp>
        <p:nvSpPr>
          <p:cNvPr id="27" name="Content Placeholder 26"/>
          <p:cNvSpPr>
            <a:spLocks noGrp="1"/>
          </p:cNvSpPr>
          <p:nvPr>
            <p:ph idx="1"/>
          </p:nvPr>
        </p:nvSpPr>
        <p:spPr>
          <a:xfrm>
            <a:off x="304800" y="1554162"/>
            <a:ext cx="8686800" cy="4846638"/>
          </a:xfrm>
        </p:spPr>
        <p:txBody>
          <a:bodyPr>
            <a:normAutofit/>
          </a:bodyPr>
          <a:lstStyle>
            <a:lvl1pPr>
              <a:defRPr sz="2800" b="1"/>
            </a:lvl1pPr>
            <a:lvl2pPr>
              <a:defRPr sz="2400"/>
            </a:lvl2pPr>
            <a:lvl3pPr>
              <a:defRPr sz="2000"/>
            </a:lvl3pPr>
            <a:lvl4pPr>
              <a:defRPr sz="18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dirty="0"/>
          </a:p>
        </p:txBody>
      </p:sp>
      <p:sp>
        <p:nvSpPr>
          <p:cNvPr id="25" name="Date Placeholder 24"/>
          <p:cNvSpPr>
            <a:spLocks noGrp="1"/>
          </p:cNvSpPr>
          <p:nvPr>
            <p:ph type="dt" sz="half" idx="10"/>
          </p:nvPr>
        </p:nvSpPr>
        <p:spPr/>
        <p:txBody>
          <a:bodyPr/>
          <a:lstStyle/>
          <a:p>
            <a:fld id="{906A715E-755C-488E-A7F0-4DC0E3A54954}" type="datetime1">
              <a:rPr lang="en-US" smtClean="0"/>
              <a:pPr/>
              <a:t>4/24/18</a:t>
            </a:fld>
            <a:endParaRPr lang="en-US"/>
          </a:p>
        </p:txBody>
      </p:sp>
      <p:sp>
        <p:nvSpPr>
          <p:cNvPr id="16" name="Slide Number Placeholder 15"/>
          <p:cNvSpPr>
            <a:spLocks noGrp="1"/>
          </p:cNvSpPr>
          <p:nvPr>
            <p:ph type="sldNum" sz="quarter" idx="12"/>
          </p:nvPr>
        </p:nvSpPr>
        <p:spPr>
          <a:xfrm>
            <a:off x="8229600" y="6534912"/>
            <a:ext cx="758952" cy="246888"/>
          </a:xfrm>
        </p:spPr>
        <p:txBody>
          <a:bodyPr/>
          <a:lstStyle>
            <a:lvl1pPr>
              <a:defRPr sz="1400" b="1"/>
            </a:lvl1pPr>
          </a:lstStyle>
          <a:p>
            <a:fld id="{B6F15528-21DE-4FAA-801E-634DDDAF4B2B}" type="slidenum">
              <a:rPr lang="en-US" smtClean="0"/>
              <a:pPr/>
              <a:t>‹#›</a:t>
            </a:fld>
            <a:endParaRPr lang="en-US"/>
          </a:p>
        </p:txBody>
      </p:sp>
      <p:sp>
        <p:nvSpPr>
          <p:cNvPr id="9" name="TextBox 8"/>
          <p:cNvSpPr txBox="1"/>
          <p:nvPr/>
        </p:nvSpPr>
        <p:spPr>
          <a:xfrm>
            <a:off x="0" y="6488668"/>
            <a:ext cx="9144000" cy="369332"/>
          </a:xfrm>
          <a:prstGeom prst="rect">
            <a:avLst/>
          </a:prstGeom>
          <a:gradFill flip="none" rotWithShape="1">
            <a:gsLst>
              <a:gs pos="0">
                <a:srgbClr val="011B4E"/>
              </a:gs>
              <a:gs pos="50000">
                <a:srgbClr val="011F5B"/>
              </a:gs>
              <a:gs pos="100000">
                <a:srgbClr val="011F5B"/>
              </a:gs>
            </a:gsLst>
            <a:lin ang="2700000" scaled="1"/>
            <a:tileRect/>
          </a:gradFill>
        </p:spPr>
        <p:txBody>
          <a:bodyPr wrap="square" rtlCol="0">
            <a:spAutoFit/>
          </a:bodyPr>
          <a:lstStyle/>
          <a:p>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9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4/24/18</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hf hdr="0" dt="0"/>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0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4/24/18</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hf hdr="0" dt="0"/>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1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4/24/18</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hf hdr="0" dt="0"/>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2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4/24/18</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hf hdr="0" dt="0"/>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3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4/24/18</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hf hdr="0" dt="0"/>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4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4/24/18</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hf hdr="0" dt="0"/>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name="15_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6305A6B6-EAA9-41B8-90C2-42E5107B6818}" type="datetime1">
              <a:rPr lang="en-US" smtClean="0"/>
              <a:pPr/>
              <a:t>4/24/18</a:t>
            </a:fld>
            <a:endParaRPr lang="en-US"/>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B6F15528-21DE-4FAA-801E-634DDDAF4B2B}" type="slidenum">
              <a:rPr lang="en-US" smtClean="0"/>
              <a:pPr/>
              <a:t>‹#›</a:t>
            </a:fld>
            <a:endParaRPr lang="en-US"/>
          </a:p>
        </p:txBody>
      </p:sp>
      <p:sp>
        <p:nvSpPr>
          <p:cNvPr id="7" name="Text Placeholder 2"/>
          <p:cNvSpPr>
            <a:spLocks noGrp="1"/>
          </p:cNvSpPr>
          <p:nvPr>
            <p:ph type="body" idx="1"/>
          </p:nvPr>
        </p:nvSpPr>
        <p:spPr>
          <a:xfrm>
            <a:off x="407893" y="1264024"/>
            <a:ext cx="8231139" cy="5593975"/>
          </a:xfrm>
          <a:prstGeom prst="rect">
            <a:avLst/>
          </a:prstGeom>
        </p:spPr>
        <p:txBody>
          <a:bodyPr>
            <a:normAutofit/>
          </a:bodyPr>
          <a:lstStyle>
            <a:lvl1pPr>
              <a:buFont typeface="Courier New" pitchFamily="49" charset="0"/>
              <a:buChar char="o"/>
              <a:defRPr/>
            </a:lvl1pPr>
          </a:lstStyle>
          <a:p>
            <a:pPr lvl="0">
              <a:buSzPct val="75000"/>
              <a:buFont typeface="Courier New" pitchFamily="49" charset="0"/>
              <a:buChar char="o"/>
            </a:pPr>
            <a:r>
              <a:rPr lang="en-US" sz="2400" smtClean="0">
                <a:cs typeface="Arial" pitchFamily="34" charset="0"/>
              </a:rPr>
              <a:t>Click to edit Master text styles</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2279656442"/>
      </p:ext>
    </p:extLst>
  </p:cSld>
  <p:clrMapOvr>
    <a:masterClrMapping/>
  </p:clrMapOvr>
  <p:transition>
    <p:fade/>
  </p:transition>
  <p:timing>
    <p:tnLst>
      <p:par>
        <p:cTn id="1" dur="indefinite" restart="never" nodeType="tmRoot"/>
      </p:par>
    </p:tnLst>
  </p:timing>
  <p:hf hdr="0" dt="0"/>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dgm">
  <p:cSld name="Title and Diagram or Organization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SmartArt Placeholder 2"/>
          <p:cNvSpPr>
            <a:spLocks noGrp="1"/>
          </p:cNvSpPr>
          <p:nvPr>
            <p:ph type="dgm" idx="1"/>
          </p:nvPr>
        </p:nvSpPr>
        <p:spPr>
          <a:xfrm>
            <a:off x="457200" y="1600200"/>
            <a:ext cx="8229600" cy="4525963"/>
          </a:xfrm>
        </p:spPr>
        <p:txBody>
          <a:bodyPr/>
          <a:lstStyle/>
          <a:p>
            <a:pPr lvl="0"/>
            <a:endParaRPr lang="en-US" noProof="0"/>
          </a:p>
        </p:txBody>
      </p:sp>
      <p:sp>
        <p:nvSpPr>
          <p:cNvPr id="4" name="Date Placeholder 3"/>
          <p:cNvSpPr>
            <a:spLocks noGrp="1"/>
          </p:cNvSpPr>
          <p:nvPr>
            <p:ph type="dt" sz="half" idx="10"/>
          </p:nvPr>
        </p:nvSpPr>
        <p:spPr>
          <a:xfrm>
            <a:off x="457200" y="6245225"/>
            <a:ext cx="2133600" cy="476250"/>
          </a:xfrm>
        </p:spPr>
        <p:txBody>
          <a:bodyPr/>
          <a:lstStyle>
            <a:lvl1pPr>
              <a:defRPr/>
            </a:lvl1pPr>
          </a:lstStyle>
          <a:p>
            <a:pPr>
              <a:defRPr/>
            </a:pPr>
            <a:endParaRPr lang="en-GB"/>
          </a:p>
        </p:txBody>
      </p:sp>
      <p:sp>
        <p:nvSpPr>
          <p:cNvPr id="5" name="Footer Placeholder 4"/>
          <p:cNvSpPr>
            <a:spLocks noGrp="1"/>
          </p:cNvSpPr>
          <p:nvPr>
            <p:ph type="ftr" sz="quarter" idx="11"/>
          </p:nvPr>
        </p:nvSpPr>
        <p:spPr>
          <a:xfrm>
            <a:off x="3124200" y="6245225"/>
            <a:ext cx="2895600" cy="476250"/>
          </a:xfrm>
        </p:spPr>
        <p:txBody>
          <a:bodyPr/>
          <a:lstStyle>
            <a:lvl1pPr>
              <a:defRPr/>
            </a:lvl1pPr>
          </a:lstStyle>
          <a:p>
            <a:pPr>
              <a:defRPr/>
            </a:pPr>
            <a:endParaRPr lang="en-GB"/>
          </a:p>
        </p:txBody>
      </p:sp>
      <p:sp>
        <p:nvSpPr>
          <p:cNvPr id="6" name="Slide Number Placeholder 5"/>
          <p:cNvSpPr>
            <a:spLocks noGrp="1"/>
          </p:cNvSpPr>
          <p:nvPr>
            <p:ph type="sldNum" sz="quarter" idx="12"/>
          </p:nvPr>
        </p:nvSpPr>
        <p:spPr>
          <a:xfrm>
            <a:off x="6553200" y="6245225"/>
            <a:ext cx="2133600" cy="476250"/>
          </a:xfrm>
        </p:spPr>
        <p:txBody>
          <a:bodyPr/>
          <a:lstStyle>
            <a:lvl1pPr>
              <a:defRPr/>
            </a:lvl1pPr>
          </a:lstStyle>
          <a:p>
            <a:fld id="{EA45B123-E71E-E842-B03A-921A463AF215}" type="slidenum">
              <a:rPr lang="en-GB"/>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secHead" preserve="1">
  <p:cSld name="Section Header">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3444902"/>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Text Placeholder 5"/>
          <p:cNvSpPr>
            <a:spLocks noGrp="1"/>
          </p:cNvSpPr>
          <p:nvPr>
            <p:ph type="body" idx="1"/>
          </p:nvPr>
        </p:nvSpPr>
        <p:spPr>
          <a:xfrm>
            <a:off x="381000" y="1676400"/>
            <a:ext cx="8458200" cy="1219200"/>
          </a:xfrm>
        </p:spPr>
        <p:txBody>
          <a:bodyPr anchor="b"/>
          <a:lstStyle>
            <a:lvl1pPr marL="0" indent="0" algn="r">
              <a:buNone/>
              <a:defRPr sz="2000">
                <a:solidFill>
                  <a:schemeClr val="tx2">
                    <a:shade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9" name="Date Placeholder 18"/>
          <p:cNvSpPr>
            <a:spLocks noGrp="1"/>
          </p:cNvSpPr>
          <p:nvPr>
            <p:ph type="dt" sz="half" idx="10"/>
          </p:nvPr>
        </p:nvSpPr>
        <p:spPr/>
        <p:txBody>
          <a:bodyPr/>
          <a:lstStyle/>
          <a:p>
            <a:fld id="{D7E6805E-1D09-481B-989B-DDCEB6817352}" type="datetime1">
              <a:rPr lang="en-US" smtClean="0"/>
              <a:pPr/>
              <a:t>4/24/18</a:t>
            </a:fld>
            <a:endParaRPr lang="en-US"/>
          </a:p>
        </p:txBody>
      </p:sp>
      <p:sp>
        <p:nvSpPr>
          <p:cNvPr id="16" name="Slide Number Placeholder 15"/>
          <p:cNvSpPr>
            <a:spLocks noGrp="1"/>
          </p:cNvSpPr>
          <p:nvPr>
            <p:ph type="sldNum" sz="quarter" idx="12"/>
          </p:nvPr>
        </p:nvSpPr>
        <p:spPr/>
        <p:txBody>
          <a:bodyPr/>
          <a:lstStyle/>
          <a:p>
            <a:fld id="{B6F15528-21DE-4FAA-801E-634DDDAF4B2B}" type="slidenum">
              <a:rPr lang="en-US" smtClean="0"/>
              <a:pPr/>
              <a:t>‹#›</a:t>
            </a:fld>
            <a:endParaRPr lang="en-US"/>
          </a:p>
        </p:txBody>
      </p:sp>
      <p:sp>
        <p:nvSpPr>
          <p:cNvPr id="8" name="Title 7"/>
          <p:cNvSpPr>
            <a:spLocks noGrp="1"/>
          </p:cNvSpPr>
          <p:nvPr>
            <p:ph type="title"/>
          </p:nvPr>
        </p:nvSpPr>
        <p:spPr>
          <a:xfrm>
            <a:off x="180475" y="2947085"/>
            <a:ext cx="8686800" cy="1184825"/>
          </a:xfrm>
        </p:spPr>
        <p:txBody>
          <a:bodyPr rtlCol="0" anchor="t"/>
          <a:lstStyle>
            <a:lvl1pPr algn="r">
              <a:defRPr cap="small" baseline="0"/>
            </a:lvl1pPr>
          </a:lstStyle>
          <a:p>
            <a:r>
              <a:rPr kumimoji="0" lang="en-US" smtClean="0"/>
              <a:t>Click to edit Master title style</a:t>
            </a:r>
            <a:endParaRPr kumimoji="0" lang="en-US"/>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woObj" preserve="1">
  <p:cSld name="Two Content">
    <p:spTree>
      <p:nvGrpSpPr>
        <p:cNvPr id="1" name=""/>
        <p:cNvGrpSpPr/>
        <p:nvPr/>
      </p:nvGrpSpPr>
      <p:grpSpPr>
        <a:xfrm>
          <a:off x="0" y="0"/>
          <a:ext cx="0" cy="0"/>
          <a:chOff x="0" y="0"/>
          <a:chExt cx="0" cy="0"/>
        </a:xfrm>
      </p:grpSpPr>
      <p:sp>
        <p:nvSpPr>
          <p:cNvPr id="20" name="Title 1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4" name="Content Placeholder 13"/>
          <p:cNvSpPr>
            <a:spLocks noGrp="1"/>
          </p:cNvSpPr>
          <p:nvPr>
            <p:ph sz="half" idx="1"/>
          </p:nvPr>
        </p:nvSpPr>
        <p:spPr>
          <a:xfrm>
            <a:off x="304800" y="1600200"/>
            <a:ext cx="41910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2"/>
          </p:nvPr>
        </p:nvSpPr>
        <p:spPr>
          <a:xfrm>
            <a:off x="4648200" y="1600200"/>
            <a:ext cx="4343400" cy="4724400"/>
          </a:xfrm>
        </p:spPr>
        <p:txBody>
          <a:bodyPr/>
          <a:lstStyle>
            <a:lvl1pPr>
              <a:defRPr sz="28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0"/>
          </p:nvPr>
        </p:nvSpPr>
        <p:spPr/>
        <p:txBody>
          <a:bodyPr/>
          <a:lstStyle/>
          <a:p>
            <a:fld id="{B53A737E-C098-4C72-A5D9-081BF6BEAE62}" type="datetime1">
              <a:rPr lang="en-US" smtClean="0"/>
              <a:pPr/>
              <a:t>4/24/18</a:t>
            </a:fld>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twoTxTwoObj" preserve="1">
  <p:cSld name="Comparison">
    <p:spTree>
      <p:nvGrpSpPr>
        <p:cNvPr id="1" name=""/>
        <p:cNvGrpSpPr/>
        <p:nvPr/>
      </p:nvGrpSpPr>
      <p:grpSpPr>
        <a:xfrm>
          <a:off x="0" y="0"/>
          <a:ext cx="0" cy="0"/>
          <a:chOff x="0" y="0"/>
          <a:chExt cx="0" cy="0"/>
        </a:xfrm>
      </p:grpSpPr>
      <p:sp>
        <p:nvSpPr>
          <p:cNvPr id="29" name="Title 28"/>
          <p:cNvSpPr>
            <a:spLocks noGrp="1"/>
          </p:cNvSpPr>
          <p:nvPr>
            <p:ph type="title"/>
          </p:nvPr>
        </p:nvSpPr>
        <p:spPr>
          <a:xfrm>
            <a:off x="304800" y="5410200"/>
            <a:ext cx="8610600" cy="882650"/>
          </a:xfrm>
        </p:spPr>
        <p:txBody>
          <a:bodyPr anchor="ctr"/>
          <a:lstStyle>
            <a:lvl1pPr>
              <a:defRPr/>
            </a:lvl1pPr>
          </a:lstStyle>
          <a:p>
            <a:r>
              <a:rPr kumimoji="0" lang="en-US" smtClean="0"/>
              <a:t>Click to edit Master title style</a:t>
            </a:r>
            <a:endParaRPr kumimoji="0" lang="en-US"/>
          </a:p>
        </p:txBody>
      </p:sp>
      <p:sp>
        <p:nvSpPr>
          <p:cNvPr id="13" name="Text Placeholder 12"/>
          <p:cNvSpPr>
            <a:spLocks noGrp="1"/>
          </p:cNvSpPr>
          <p:nvPr>
            <p:ph type="body" idx="1"/>
          </p:nvPr>
        </p:nvSpPr>
        <p:spPr>
          <a:xfrm>
            <a:off x="281444" y="666750"/>
            <a:ext cx="4290556"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25" name="Text Placeholder 24"/>
          <p:cNvSpPr>
            <a:spLocks noGrp="1"/>
          </p:cNvSpPr>
          <p:nvPr>
            <p:ph type="body" sz="half" idx="3"/>
          </p:nvPr>
        </p:nvSpPr>
        <p:spPr>
          <a:xfrm>
            <a:off x="4645025" y="666750"/>
            <a:ext cx="4292241" cy="639762"/>
          </a:xfrm>
        </p:spPr>
        <p:txBody>
          <a:bodyPr anchor="ctr"/>
          <a:lstStyle>
            <a:lvl1pPr marL="0" indent="0">
              <a:buNone/>
              <a:defRPr sz="1800" b="0" cap="all" baseline="0">
                <a:solidFill>
                  <a:schemeClr val="accent1">
                    <a:shade val="50000"/>
                  </a:schemeClr>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Content Placeholder 3"/>
          <p:cNvSpPr>
            <a:spLocks noGrp="1"/>
          </p:cNvSpPr>
          <p:nvPr>
            <p:ph sz="quarter" idx="2"/>
          </p:nvPr>
        </p:nvSpPr>
        <p:spPr>
          <a:xfrm>
            <a:off x="281444" y="1316037"/>
            <a:ext cx="429055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8" name="Content Placeholder 27"/>
          <p:cNvSpPr>
            <a:spLocks noGrp="1"/>
          </p:cNvSpPr>
          <p:nvPr>
            <p:ph sz="quarter" idx="4"/>
          </p:nvPr>
        </p:nvSpPr>
        <p:spPr>
          <a:xfrm>
            <a:off x="4648730" y="1316037"/>
            <a:ext cx="4288536" cy="39417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0"/>
          </p:nvPr>
        </p:nvSpPr>
        <p:spPr/>
        <p:txBody>
          <a:bodyPr/>
          <a:lstStyle/>
          <a:p>
            <a:fld id="{FBCB39E6-083C-427E-BFC5-BAC7B8B12156}" type="datetime1">
              <a:rPr lang="en-US" smtClean="0"/>
              <a:pPr/>
              <a:t>4/24/18</a:t>
            </a:fld>
            <a:endParaRPr lang="en-US"/>
          </a:p>
        </p:txBody>
      </p:sp>
      <p:sp>
        <p:nvSpPr>
          <p:cNvPr id="7" name="Slide Number Placeholder 6"/>
          <p:cNvSpPr>
            <a:spLocks noGrp="1"/>
          </p:cNvSpPr>
          <p:nvPr>
            <p:ph type="sldNum" sz="quarter" idx="12"/>
          </p:nvPr>
        </p:nvSpPr>
        <p:spPr>
          <a:xfrm>
            <a:off x="8229600" y="6477000"/>
            <a:ext cx="762000" cy="246888"/>
          </a:xfrm>
        </p:spPr>
        <p:txBody>
          <a:bodyPr/>
          <a:lstStyle/>
          <a:p>
            <a:fld id="{B6F15528-21DE-4FAA-801E-634DDDAF4B2B}" type="slidenum">
              <a:rPr lang="en-US" smtClean="0"/>
              <a:pPr/>
              <a:t>‹#›</a:t>
            </a:fld>
            <a:endParaRPr lang="en-US"/>
          </a:p>
        </p:txBody>
      </p:sp>
      <p:sp>
        <p:nvSpPr>
          <p:cNvPr id="11" name="Straight Connector 10"/>
          <p:cNvSpPr>
            <a:spLocks noChangeShapeType="1"/>
          </p:cNvSpPr>
          <p:nvPr/>
        </p:nvSpPr>
        <p:spPr bwMode="auto">
          <a:xfrm>
            <a:off x="514350" y="6019800"/>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type="titleOnly" preserve="1">
  <p:cSld name="Title Only">
    <p:spTree>
      <p:nvGrpSpPr>
        <p:cNvPr id="1" name=""/>
        <p:cNvGrpSpPr/>
        <p:nvPr/>
      </p:nvGrpSpPr>
      <p:grpSpPr>
        <a:xfrm>
          <a:off x="0" y="0"/>
          <a:ext cx="0" cy="0"/>
          <a:chOff x="0" y="0"/>
          <a:chExt cx="0" cy="0"/>
        </a:xfrm>
      </p:grpSpPr>
      <p:sp>
        <p:nvSpPr>
          <p:cNvPr id="30" name="Title 29"/>
          <p:cNvSpPr>
            <a:spLocks noGrp="1"/>
          </p:cNvSpPr>
          <p:nvPr>
            <p:ph type="title"/>
          </p:nvPr>
        </p:nvSpPr>
        <p:spPr>
          <a:xfrm>
            <a:off x="301752" y="457200"/>
            <a:ext cx="8686800" cy="841248"/>
          </a:xfrm>
        </p:spPr>
        <p:txBody>
          <a:body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fld id="{A1A8F2D5-EC41-4D26-B054-0AE76096061B}" type="datetime1">
              <a:rPr lang="en-US" smtClean="0"/>
              <a:pPr/>
              <a:t>4/24/18</a:t>
            </a:fld>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blank" preserve="1">
  <p:cSld name="Blank">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0DF74174-8509-4CC6-B426-0967D399E45D}" type="datetime1">
              <a:rPr lang="en-US" smtClean="0"/>
              <a:pPr/>
              <a:t>4/24/18</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objTx" preserve="1">
  <p:cSld name="Content with Caption">
    <p:spTree>
      <p:nvGrpSpPr>
        <p:cNvPr id="1" name=""/>
        <p:cNvGrpSpPr/>
        <p:nvPr/>
      </p:nvGrpSpPr>
      <p:grpSpPr>
        <a:xfrm>
          <a:off x="0" y="0"/>
          <a:ext cx="0" cy="0"/>
          <a:chOff x="0" y="0"/>
          <a:chExt cx="0" cy="0"/>
        </a:xfrm>
      </p:grpSpPr>
      <p:sp>
        <p:nvSpPr>
          <p:cNvPr id="8" name="Straight Connector 7"/>
          <p:cNvSpPr>
            <a:spLocks noChangeShapeType="1"/>
          </p:cNvSpPr>
          <p:nvPr/>
        </p:nvSpPr>
        <p:spPr bwMode="auto">
          <a:xfrm>
            <a:off x="514350" y="5849117"/>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Title 11"/>
          <p:cNvSpPr>
            <a:spLocks noGrp="1"/>
          </p:cNvSpPr>
          <p:nvPr>
            <p:ph type="title"/>
          </p:nvPr>
        </p:nvSpPr>
        <p:spPr>
          <a:xfrm>
            <a:off x="457200" y="5486400"/>
            <a:ext cx="8458200" cy="520700"/>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idx="2"/>
          </p:nvPr>
        </p:nvSpPr>
        <p:spPr>
          <a:xfrm>
            <a:off x="457200" y="609600"/>
            <a:ext cx="3008313" cy="4800600"/>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14" name="Content Placeholder 13"/>
          <p:cNvSpPr>
            <a:spLocks noGrp="1"/>
          </p:cNvSpPr>
          <p:nvPr>
            <p:ph sz="half" idx="1"/>
          </p:nvPr>
        </p:nvSpPr>
        <p:spPr>
          <a:xfrm>
            <a:off x="3575050" y="609600"/>
            <a:ext cx="5340350" cy="4800600"/>
          </a:xfrm>
        </p:spPr>
        <p:txBody>
          <a:bodyPr/>
          <a:lstStyle>
            <a:lvl1pPr>
              <a:defRPr sz="3200"/>
            </a:lvl1pPr>
            <a:lvl2pPr>
              <a:defRPr sz="2800"/>
            </a:lvl2pPr>
            <a:lvl3pPr>
              <a:defRPr sz="2400"/>
            </a:lvl3pPr>
            <a:lvl4pPr>
              <a:defRPr sz="2000"/>
            </a:lvl4pPr>
            <a:lvl5pPr>
              <a:defRPr sz="20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Date Placeholder 24"/>
          <p:cNvSpPr>
            <a:spLocks noGrp="1"/>
          </p:cNvSpPr>
          <p:nvPr>
            <p:ph type="dt" sz="half" idx="10"/>
          </p:nvPr>
        </p:nvSpPr>
        <p:spPr/>
        <p:txBody>
          <a:bodyPr/>
          <a:lstStyle/>
          <a:p>
            <a:fld id="{951C048D-4375-401E-BA4B-1AF87E096186}" type="datetime1">
              <a:rPr lang="en-US" smtClean="0"/>
              <a:pPr/>
              <a:t>4/24/18</a:t>
            </a:fld>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showMasterSp="0" type="picTx" preserve="1">
  <p:cSld name="Picture with Caption">
    <p:spTree>
      <p:nvGrpSpPr>
        <p:cNvPr id="1" name=""/>
        <p:cNvGrpSpPr/>
        <p:nvPr/>
      </p:nvGrpSpPr>
      <p:grpSpPr>
        <a:xfrm>
          <a:off x="0" y="0"/>
          <a:ext cx="0" cy="0"/>
          <a:chOff x="0" y="0"/>
          <a:chExt cx="0" cy="0"/>
        </a:xfrm>
      </p:grpSpPr>
      <p:sp>
        <p:nvSpPr>
          <p:cNvPr id="13" name="Picture Placeholder 12"/>
          <p:cNvSpPr>
            <a:spLocks noGrp="1"/>
          </p:cNvSpPr>
          <p:nvPr>
            <p:ph type="pic" idx="1"/>
          </p:nvPr>
        </p:nvSpPr>
        <p:spPr>
          <a:xfrm>
            <a:off x="3505200" y="616634"/>
            <a:ext cx="5029200" cy="3657600"/>
          </a:xfrm>
          <a:solidFill>
            <a:schemeClr val="bg1"/>
          </a:solidFill>
          <a:ln w="6350">
            <a:solidFill>
              <a:schemeClr val="accent1"/>
            </a:solidFill>
          </a:ln>
          <a:effectLst>
            <a:reflection blurRad="1000" stA="49000" endA="500" endPos="10000" dist="900" dir="5400000" sy="-90000" algn="bl" rotWithShape="0"/>
          </a:effectLst>
        </p:spPr>
        <p:txBody>
          <a:bodyPr/>
          <a:lstStyle>
            <a:lvl1pPr marL="0" indent="0">
              <a:buNone/>
              <a:defRPr sz="3200"/>
            </a:lvl1pPr>
          </a:lstStyle>
          <a:p>
            <a:r>
              <a:rPr kumimoji="0" lang="en-US" smtClean="0"/>
              <a:t>Click icon to add picture</a:t>
            </a:r>
            <a:endParaRPr kumimoji="0" lang="en-US" dirty="0"/>
          </a:p>
        </p:txBody>
      </p:sp>
      <p:sp>
        <p:nvSpPr>
          <p:cNvPr id="7" name="Date Placeholder 6"/>
          <p:cNvSpPr>
            <a:spLocks noGrp="1"/>
          </p:cNvSpPr>
          <p:nvPr>
            <p:ph type="dt" sz="half" idx="10"/>
          </p:nvPr>
        </p:nvSpPr>
        <p:spPr/>
        <p:txBody>
          <a:bodyPr/>
          <a:lstStyle/>
          <a:p>
            <a:fld id="{53B97023-D04D-4867-BB4D-A390E03C071C}" type="datetime1">
              <a:rPr lang="en-US" smtClean="0"/>
              <a:pPr/>
              <a:t>4/24/18</a:t>
            </a:fld>
            <a:endParaRPr lang="en-US"/>
          </a:p>
        </p:txBody>
      </p:sp>
      <p:sp>
        <p:nvSpPr>
          <p:cNvPr id="31" name="Slide Number Placeholder 30"/>
          <p:cNvSpPr>
            <a:spLocks noGrp="1"/>
          </p:cNvSpPr>
          <p:nvPr>
            <p:ph type="sldNum" sz="quarter" idx="12"/>
          </p:nvPr>
        </p:nvSpPr>
        <p:spPr/>
        <p:txBody>
          <a:bodyPr/>
          <a:lstStyle/>
          <a:p>
            <a:fld id="{B6F15528-21DE-4FAA-801E-634DDDAF4B2B}" type="slidenum">
              <a:rPr lang="en-US" smtClean="0"/>
              <a:pPr/>
              <a:t>‹#›</a:t>
            </a:fld>
            <a:endParaRPr lang="en-US"/>
          </a:p>
        </p:txBody>
      </p:sp>
      <p:sp>
        <p:nvSpPr>
          <p:cNvPr id="17" name="Title 16"/>
          <p:cNvSpPr>
            <a:spLocks noGrp="1"/>
          </p:cNvSpPr>
          <p:nvPr>
            <p:ph type="title"/>
          </p:nvPr>
        </p:nvSpPr>
        <p:spPr>
          <a:xfrm>
            <a:off x="381000" y="4993760"/>
            <a:ext cx="5867400" cy="522288"/>
          </a:xfrm>
        </p:spPr>
        <p:txBody>
          <a:bodyPr anchor="ctr"/>
          <a:lstStyle>
            <a:lvl1pPr algn="l">
              <a:buNone/>
              <a:defRPr sz="2000" b="1"/>
            </a:lvl1pPr>
          </a:lstStyle>
          <a:p>
            <a:r>
              <a:rPr kumimoji="0" lang="en-US" smtClean="0"/>
              <a:t>Click to edit Master title style</a:t>
            </a:r>
            <a:endParaRPr kumimoji="0" lang="en-US"/>
          </a:p>
        </p:txBody>
      </p:sp>
      <p:sp>
        <p:nvSpPr>
          <p:cNvPr id="26" name="Text Placeholder 25"/>
          <p:cNvSpPr>
            <a:spLocks noGrp="1"/>
          </p:cNvSpPr>
          <p:nvPr>
            <p:ph type="body" sz="half" idx="2"/>
          </p:nvPr>
        </p:nvSpPr>
        <p:spPr>
          <a:xfrm>
            <a:off x="381000" y="5533218"/>
            <a:ext cx="5867400" cy="768350"/>
          </a:xfrm>
        </p:spPr>
        <p:txBody>
          <a:bodyPr lIns="109728" tIns="0"/>
          <a:lstStyle>
            <a:lvl1pPr marL="0" indent="0">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theme" Target="../theme/theme1.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bg>
      <p:bgRef idx="1001">
        <a:schemeClr val="bg1"/>
      </p:bgRef>
    </p:bg>
    <p:spTree>
      <p:nvGrpSpPr>
        <p:cNvPr id="1" name=""/>
        <p:cNvGrpSpPr/>
        <p:nvPr/>
      </p:nvGrpSpPr>
      <p:grpSpPr>
        <a:xfrm>
          <a:off x="0" y="0"/>
          <a:ext cx="0" cy="0"/>
          <a:chOff x="0" y="0"/>
          <a:chExt cx="0" cy="0"/>
        </a:xfrm>
      </p:grpSpPr>
      <p:sp>
        <p:nvSpPr>
          <p:cNvPr id="7" name="Straight Connector 6"/>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8" name="Text Placeholder 7"/>
          <p:cNvSpPr>
            <a:spLocks noGrp="1"/>
          </p:cNvSpPr>
          <p:nvPr>
            <p:ph type="body" idx="1"/>
          </p:nvPr>
        </p:nvSpPr>
        <p:spPr>
          <a:xfrm>
            <a:off x="304800" y="1554162"/>
            <a:ext cx="8686800" cy="4525963"/>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1" name="Date Placeholder 10"/>
          <p:cNvSpPr>
            <a:spLocks noGrp="1"/>
          </p:cNvSpPr>
          <p:nvPr>
            <p:ph type="dt" sz="half" idx="2"/>
          </p:nvPr>
        </p:nvSpPr>
        <p:spPr>
          <a:xfrm>
            <a:off x="6477000" y="76200"/>
            <a:ext cx="2514600" cy="288925"/>
          </a:xfrm>
          <a:prstGeom prst="rect">
            <a:avLst/>
          </a:prstGeom>
        </p:spPr>
        <p:txBody>
          <a:bodyPr vert="horz"/>
          <a:lstStyle>
            <a:lvl1pPr algn="l" eaLnBrk="1" latinLnBrk="0" hangingPunct="1">
              <a:defRPr kumimoji="0" sz="1200">
                <a:solidFill>
                  <a:schemeClr val="accent1">
                    <a:shade val="75000"/>
                  </a:schemeClr>
                </a:solidFill>
              </a:defRPr>
            </a:lvl1pPr>
          </a:lstStyle>
          <a:p>
            <a:fld id="{6305A6B6-EAA9-41B8-90C2-42E5107B6818}" type="datetime1">
              <a:rPr lang="en-US" smtClean="0"/>
              <a:pPr/>
              <a:t>4/24/18</a:t>
            </a:fld>
            <a:endParaRPr lang="en-US"/>
          </a:p>
        </p:txBody>
      </p:sp>
      <p:sp>
        <p:nvSpPr>
          <p:cNvPr id="28" name="Footer Placeholder 27"/>
          <p:cNvSpPr>
            <a:spLocks noGrp="1"/>
          </p:cNvSpPr>
          <p:nvPr>
            <p:ph type="ftr" sz="quarter" idx="3"/>
          </p:nvPr>
        </p:nvSpPr>
        <p:spPr>
          <a:xfrm>
            <a:off x="3124200" y="76200"/>
            <a:ext cx="3352800" cy="288925"/>
          </a:xfrm>
          <a:prstGeom prst="rect">
            <a:avLst/>
          </a:prstGeom>
        </p:spPr>
        <p:txBody>
          <a:bodyPr vert="horz"/>
          <a:lstStyle>
            <a:lvl1pPr algn="r" eaLnBrk="1" latinLnBrk="0" hangingPunct="1">
              <a:defRPr kumimoji="0" sz="1200">
                <a:solidFill>
                  <a:schemeClr val="accent1">
                    <a:shade val="75000"/>
                  </a:schemeClr>
                </a:solidFill>
              </a:defRPr>
            </a:lvl1pPr>
          </a:lstStyle>
          <a:p>
            <a:r>
              <a:rPr lang="da-DK" smtClean="0"/>
              <a:t>ESE 250 - Spring'13 DeHon, Kod &amp; Kadric</a:t>
            </a:r>
            <a:endParaRPr lang="en-US"/>
          </a:p>
        </p:txBody>
      </p:sp>
      <p:sp>
        <p:nvSpPr>
          <p:cNvPr id="5" name="Slide Number Placeholder 4"/>
          <p:cNvSpPr>
            <a:spLocks noGrp="1"/>
          </p:cNvSpPr>
          <p:nvPr>
            <p:ph type="sldNum" sz="quarter" idx="4"/>
          </p:nvPr>
        </p:nvSpPr>
        <p:spPr>
          <a:xfrm>
            <a:off x="8229600" y="6477000"/>
            <a:ext cx="762000" cy="244475"/>
          </a:xfrm>
          <a:prstGeom prst="rect">
            <a:avLst/>
          </a:prstGeom>
        </p:spPr>
        <p:txBody>
          <a:bodyPr vert="horz"/>
          <a:lstStyle>
            <a:lvl1pPr algn="r" eaLnBrk="1" latinLnBrk="0" hangingPunct="1">
              <a:defRPr kumimoji="0" sz="1400">
                <a:solidFill>
                  <a:schemeClr val="accent1">
                    <a:shade val="75000"/>
                  </a:schemeClr>
                </a:solidFill>
              </a:defRPr>
            </a:lvl1pPr>
          </a:lstStyle>
          <a:p>
            <a:fld id="{B6F15528-21DE-4FAA-801E-634DDDAF4B2B}" type="slidenum">
              <a:rPr lang="en-US" smtClean="0"/>
              <a:pPr/>
              <a:t>‹#›</a:t>
            </a:fld>
            <a:endParaRPr lang="en-US"/>
          </a:p>
        </p:txBody>
      </p:sp>
      <p:sp>
        <p:nvSpPr>
          <p:cNvPr id="10" name="Title Placeholder 9"/>
          <p:cNvSpPr>
            <a:spLocks noGrp="1"/>
          </p:cNvSpPr>
          <p:nvPr>
            <p:ph type="title"/>
          </p:nvPr>
        </p:nvSpPr>
        <p:spPr>
          <a:xfrm>
            <a:off x="304800" y="457200"/>
            <a:ext cx="8686800" cy="838200"/>
          </a:xfrm>
          <a:prstGeom prst="rect">
            <a:avLst/>
          </a:prstGeom>
        </p:spPr>
        <p:txBody>
          <a:bodyPr vert="horz" anchor="ctr">
            <a:normAutofit/>
          </a:bodyPr>
          <a:lstStyle/>
          <a:p>
            <a:r>
              <a:rPr kumimoji="0" lang="en-US" smtClean="0"/>
              <a:t>Click to edit Master title style</a:t>
            </a:r>
            <a:endParaRPr kumimoji="0" lang="en-US"/>
          </a:p>
        </p:txBody>
      </p:sp>
      <p:sp>
        <p:nvSpPr>
          <p:cNvPr id="9" name="Straight Connector 8"/>
          <p:cNvSpPr>
            <a:spLocks noChangeShapeType="1"/>
          </p:cNvSpPr>
          <p:nvPr/>
        </p:nvSpPr>
        <p:spPr bwMode="auto">
          <a:xfrm>
            <a:off x="514350" y="1050898"/>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Straight Connector 11"/>
          <p:cNvSpPr>
            <a:spLocks noChangeShapeType="1"/>
          </p:cNvSpPr>
          <p:nvPr/>
        </p:nvSpPr>
        <p:spPr bwMode="auto">
          <a:xfrm>
            <a:off x="514350" y="1057986"/>
            <a:ext cx="8629650" cy="2381"/>
          </a:xfrm>
          <a:prstGeom prst="line">
            <a:avLst/>
          </a:prstGeom>
          <a:noFill/>
          <a:ln w="9525" cap="flat" cmpd="sng" algn="ctr">
            <a:gradFill flip="none" rotWithShape="1">
              <a:gsLst>
                <a:gs pos="0">
                  <a:schemeClr val="accent1">
                    <a:alpha val="0"/>
                  </a:schemeClr>
                </a:gs>
                <a:gs pos="17000">
                  <a:schemeClr val="accent1"/>
                </a:gs>
                <a:gs pos="100000">
                  <a:schemeClr val="accent1"/>
                </a:gs>
              </a:gsLst>
              <a:lin ang="0" scaled="1"/>
              <a:tileRect/>
            </a:gradFill>
            <a:prstDash val="solid"/>
            <a:round/>
            <a:headEnd type="none" w="med" len="med"/>
            <a:tailEnd type="none" w="med" len="med"/>
          </a:ln>
          <a:effectLst/>
        </p:spPr>
        <p:txBody>
          <a:bodyPr vert="horz" wrap="square" lIns="91440" tIns="45720" rIns="91440" bIns="45720" anchor="t" compatLnSpc="1"/>
          <a:lstStyle/>
          <a:p>
            <a:endParaRPr kumimoji="0"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Lst>
  <p:timing>
    <p:tnLst>
      <p:par>
        <p:cTn id="1" dur="indefinite" restart="never" nodeType="tmRoot"/>
      </p:par>
    </p:tnLst>
  </p:timing>
  <p:hf hdr="0" dt="0"/>
  <p:txStyles>
    <p:title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p:titleStyle>
    <p:bodyStyle>
      <a:lvl1pPr marL="342900" indent="-342900" algn="l" rtl="0" eaLnBrk="1" latinLnBrk="0" hangingPunct="1">
        <a:spcBef>
          <a:spcPct val="20000"/>
        </a:spcBef>
        <a:buClr>
          <a:schemeClr val="accent1"/>
        </a:buClr>
        <a:buSzPct val="70000"/>
        <a:buFont typeface="Wingdings 2"/>
        <a:buChar char=""/>
        <a:defRPr kumimoji="0" sz="3200" kern="1200">
          <a:solidFill>
            <a:schemeClr val="tx2"/>
          </a:solidFill>
          <a:latin typeface="+mn-lt"/>
          <a:ea typeface="+mn-ea"/>
          <a:cs typeface="+mn-cs"/>
        </a:defRPr>
      </a:lvl1pPr>
      <a:lvl2pPr marL="742950" indent="-285750" algn="l" rtl="0" eaLnBrk="1" latinLnBrk="0" hangingPunct="1">
        <a:spcBef>
          <a:spcPct val="20000"/>
        </a:spcBef>
        <a:buClr>
          <a:schemeClr val="accent1"/>
        </a:buClr>
        <a:buSzPct val="70000"/>
        <a:buFont typeface="Wingdings 2"/>
        <a:buChar char=""/>
        <a:defRPr kumimoji="0" sz="2800" kern="1200">
          <a:solidFill>
            <a:schemeClr val="tx2"/>
          </a:solidFill>
          <a:latin typeface="+mn-lt"/>
          <a:ea typeface="+mn-ea"/>
          <a:cs typeface="+mn-cs"/>
        </a:defRPr>
      </a:lvl2pPr>
      <a:lvl3pPr marL="1143000" indent="-228600" algn="l" rtl="0" eaLnBrk="1" latinLnBrk="0" hangingPunct="1">
        <a:spcBef>
          <a:spcPct val="20000"/>
        </a:spcBef>
        <a:buClr>
          <a:schemeClr val="accent1"/>
        </a:buClr>
        <a:buSzPct val="70000"/>
        <a:buFont typeface="Wingdings 2"/>
        <a:buChar char=""/>
        <a:defRPr kumimoji="0" sz="2400" kern="1200">
          <a:solidFill>
            <a:schemeClr val="tx2"/>
          </a:solidFill>
          <a:latin typeface="+mn-lt"/>
          <a:ea typeface="+mn-ea"/>
          <a:cs typeface="+mn-cs"/>
        </a:defRPr>
      </a:lvl3pPr>
      <a:lvl4pPr marL="1600200" indent="-228600" algn="l" rtl="0" eaLnBrk="1" latinLnBrk="0" hangingPunct="1">
        <a:spcBef>
          <a:spcPct val="20000"/>
        </a:spcBef>
        <a:buClr>
          <a:schemeClr val="accent1"/>
        </a:buClr>
        <a:buSzPct val="70000"/>
        <a:buFont typeface="Wingdings 2"/>
        <a:buChar char=""/>
        <a:defRPr kumimoji="0" sz="2000" kern="1200">
          <a:solidFill>
            <a:schemeClr val="tx2"/>
          </a:solidFill>
          <a:latin typeface="+mn-lt"/>
          <a:ea typeface="+mn-ea"/>
          <a:cs typeface="+mn-cs"/>
        </a:defRPr>
      </a:lvl4pPr>
      <a:lvl5pPr marL="20574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5pPr>
      <a:lvl6pPr marL="2514600" indent="-228600" algn="l" rtl="0" eaLnBrk="1" latinLnBrk="0" hangingPunct="1">
        <a:spcBef>
          <a:spcPct val="20000"/>
        </a:spcBef>
        <a:buClr>
          <a:schemeClr val="accent1"/>
        </a:buClr>
        <a:buSzPct val="60000"/>
        <a:buFont typeface="Wingdings 2"/>
        <a:buChar char=""/>
        <a:defRPr kumimoji="0" sz="1800" kern="1200">
          <a:solidFill>
            <a:schemeClr val="tx2"/>
          </a:solidFill>
          <a:latin typeface="+mn-lt"/>
          <a:ea typeface="+mn-ea"/>
          <a:cs typeface="+mn-cs"/>
        </a:defRPr>
      </a:lvl6pPr>
      <a:lvl7pPr marL="2971800" indent="-228600" algn="l" rtl="0" eaLnBrk="1" latinLnBrk="0" hangingPunct="1">
        <a:spcBef>
          <a:spcPct val="20000"/>
        </a:spcBef>
        <a:buClr>
          <a:schemeClr val="accent1"/>
        </a:buClr>
        <a:buSzPct val="60000"/>
        <a:buFont typeface="Wingdings 2"/>
        <a:buChar char=""/>
        <a:defRPr kumimoji="0" sz="1600" kern="1200">
          <a:solidFill>
            <a:schemeClr val="tx2"/>
          </a:solidFill>
          <a:latin typeface="+mn-lt"/>
          <a:ea typeface="+mn-ea"/>
          <a:cs typeface="+mn-cs"/>
        </a:defRPr>
      </a:lvl7pPr>
      <a:lvl8pPr marL="3429000" indent="-228600" algn="l" rtl="0" eaLnBrk="1" latinLnBrk="0" hangingPunct="1">
        <a:spcBef>
          <a:spcPct val="20000"/>
        </a:spcBef>
        <a:buClr>
          <a:schemeClr val="accent1"/>
        </a:buClr>
        <a:buSzPct val="60000"/>
        <a:buFont typeface="Wingdings 2"/>
        <a:buChar char=""/>
        <a:defRPr kumimoji="0" sz="1600" kern="1200" baseline="0">
          <a:solidFill>
            <a:schemeClr val="tx2"/>
          </a:solidFill>
          <a:latin typeface="+mn-lt"/>
          <a:ea typeface="+mn-ea"/>
          <a:cs typeface="+mn-cs"/>
        </a:defRPr>
      </a:lvl8pPr>
      <a:lvl9pPr marL="3886200" indent="-228600" algn="l" rtl="0" eaLnBrk="1" latinLnBrk="0" hangingPunct="1">
        <a:spcBef>
          <a:spcPct val="20000"/>
        </a:spcBef>
        <a:buClr>
          <a:schemeClr val="accent1"/>
        </a:buClr>
        <a:buSzPct val="60000"/>
        <a:buFont typeface="Wingdings 2"/>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jpeg"/><Relationship Id="rId5" Type="http://schemas.openxmlformats.org/officeDocument/2006/relationships/image" Target="../media/image6.jpe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jpeg"/><Relationship Id="rId3" Type="http://schemas.openxmlformats.org/officeDocument/2006/relationships/image" Target="../media/image23.jpeg"/></Relationships>
</file>

<file path=ppt/slides/_rels/slide14.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pdf"/><Relationship Id="rId5" Type="http://schemas.openxmlformats.org/officeDocument/2006/relationships/image" Target="../media/image27.png"/><Relationship Id="rId1" Type="http://schemas.openxmlformats.org/officeDocument/2006/relationships/slideLayout" Target="../slideLayouts/slideLayout2.xml"/><Relationship Id="rId2" Type="http://schemas.openxmlformats.org/officeDocument/2006/relationships/image" Target="../media/image24.pd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8.png"/><Relationship Id="rId3" Type="http://schemas.openxmlformats.org/officeDocument/2006/relationships/image" Target="../media/image2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df"/><Relationship Id="rId3" Type="http://schemas.openxmlformats.org/officeDocument/2006/relationships/image" Target="../media/image3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png"/><Relationship Id="rId3"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zOS5Mbk_Iuc"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zOS5Mbk_Iuc" TargetMode="External"/><Relationship Id="rId3" Type="http://schemas.openxmlformats.org/officeDocument/2006/relationships/hyperlink" Target="http://www.ambysoft.com/essays/userInterfaceDesign.html" TargetMode="Externa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hyperlink" Target="http://www.youtube.com/watch?v=zOS5Mbk_Iuc" TargetMode="Externa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zOS5Mbk_Iuc"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6.png"/></Relationships>
</file>

<file path=ppt/slides/_rels/slide3.xml.rels><?xml version="1.0" encoding="UTF-8" standalone="yes"?>
<Relationships xmlns="http://schemas.openxmlformats.org/package/2006/relationships"><Relationship Id="rId11" Type="http://schemas.openxmlformats.org/officeDocument/2006/relationships/image" Target="../media/image15.jpeg"/><Relationship Id="rId12" Type="http://schemas.openxmlformats.org/officeDocument/2006/relationships/image" Target="../media/image16.png"/><Relationship Id="rId13" Type="http://schemas.openxmlformats.org/officeDocument/2006/relationships/image" Target="../media/image17.gif"/><Relationship Id="rId14"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7.gif"/><Relationship Id="rId4" Type="http://schemas.openxmlformats.org/officeDocument/2006/relationships/image" Target="../media/image8.gif"/><Relationship Id="rId5" Type="http://schemas.openxmlformats.org/officeDocument/2006/relationships/image" Target="../media/image9.wmf"/><Relationship Id="rId6" Type="http://schemas.openxmlformats.org/officeDocument/2006/relationships/image" Target="../media/image10.png"/><Relationship Id="rId7" Type="http://schemas.openxmlformats.org/officeDocument/2006/relationships/image" Target="../media/image11.png"/><Relationship Id="rId8" Type="http://schemas.openxmlformats.org/officeDocument/2006/relationships/image" Target="../media/image12.png"/><Relationship Id="rId9" Type="http://schemas.openxmlformats.org/officeDocument/2006/relationships/image" Target="../media/image13.jpeg"/><Relationship Id="rId10" Type="http://schemas.openxmlformats.org/officeDocument/2006/relationships/image" Target="../media/image1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4.xml"/><Relationship Id="rId3" Type="http://schemas.openxmlformats.org/officeDocument/2006/relationships/hyperlink" Target="http://www.youtube.com/watch?v=zOS5Mbk_Iuc" TargetMode="Externa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zOS5Mbk_Iuc"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zOS5Mbk_Iuc" TargetMode="Externa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7.xml"/><Relationship Id="rId2" Type="http://schemas.openxmlformats.org/officeDocument/2006/relationships/notesSlide" Target="../notesSlides/notesSlide5.xml"/><Relationship Id="rId3" Type="http://schemas.openxmlformats.org/officeDocument/2006/relationships/hyperlink" Target="http://www.youtube.com/watch?v=zOS5Mbk_Iuc"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zOS5Mbk_Iuc" TargetMode="Externa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zOS5Mbk_Iuc"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zOS5Mbk_Iuc" TargetMode="Externa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zOS5Mbk_Iuc"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zOS5Mbk_Iuc"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zOS5Mbk_Iuc" TargetMode="Externa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zOS5Mbk_Iuc" TargetMode="Externa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youtube.com/watch?v=zOS5Mbk_Iuc" TargetMode="Externa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www.youtube.com/watch?v=zOS5Mbk_Iuc"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dilbert.com/strip/2002-09-23" TargetMode="Externa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png"/><Relationship Id="rId3" Type="http://schemas.openxmlformats.org/officeDocument/2006/relationships/hyperlink" Target="http://www.nevtron.si/borderline/archive2/intuiti.gif"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png"/><Relationship Id="rId3" Type="http://schemas.openxmlformats.org/officeDocument/2006/relationships/hyperlink" Target="http://www.nevtron.si/borderline/delete.gif"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Date Placeholder 3"/>
          <p:cNvSpPr>
            <a:spLocks noGrp="1"/>
          </p:cNvSpPr>
          <p:nvPr>
            <p:ph type="dt" sz="half" idx="10"/>
          </p:nvPr>
        </p:nvSpPr>
        <p:spPr>
          <a:xfrm>
            <a:off x="5202861" y="5943600"/>
            <a:ext cx="3712539" cy="531812"/>
          </a:xfrm>
        </p:spPr>
        <p:txBody>
          <a:bodyPr/>
          <a:lstStyle/>
          <a:p>
            <a:pPr algn="r"/>
            <a:r>
              <a:rPr lang="en-US" sz="1400" b="1" dirty="0" smtClean="0">
                <a:solidFill>
                  <a:schemeClr val="tx1"/>
                </a:solidFill>
                <a:latin typeface="+mj-lt"/>
              </a:rPr>
              <a:t>Some contributions </a:t>
            </a:r>
            <a:r>
              <a:rPr lang="en-US" sz="1400" b="1" dirty="0" smtClean="0">
                <a:solidFill>
                  <a:schemeClr val="tx1"/>
                </a:solidFill>
              </a:rPr>
              <a:t>© </a:t>
            </a:r>
            <a:r>
              <a:rPr lang="en-US" sz="1400" b="1" dirty="0" smtClean="0">
                <a:solidFill>
                  <a:schemeClr val="tx1"/>
                </a:solidFill>
                <a:latin typeface="+mj-lt"/>
              </a:rPr>
              <a:t>2018 DeHon</a:t>
            </a:r>
          </a:p>
          <a:p>
            <a:pPr algn="r"/>
            <a:r>
              <a:rPr lang="en-US" sz="1400" b="1" dirty="0" smtClean="0">
                <a:solidFill>
                  <a:schemeClr val="tx1"/>
                </a:solidFill>
                <a:latin typeface="+mj-lt"/>
              </a:rPr>
              <a:t>Based </a:t>
            </a:r>
            <a:r>
              <a:rPr lang="en-US" sz="1400" b="1" dirty="0" smtClean="0">
                <a:solidFill>
                  <a:schemeClr val="tx1"/>
                </a:solidFill>
                <a:latin typeface="+mj-lt"/>
              </a:rPr>
              <a:t>on slides © 2009--</a:t>
            </a:r>
            <a:r>
              <a:rPr lang="en-US" sz="1400" b="1" dirty="0" smtClean="0">
                <a:solidFill>
                  <a:schemeClr val="tx1"/>
                </a:solidFill>
                <a:latin typeface="+mj-lt"/>
              </a:rPr>
              <a:t>2017 </a:t>
            </a:r>
            <a:r>
              <a:rPr lang="en-US" sz="1400" b="1" dirty="0" err="1" smtClean="0">
                <a:solidFill>
                  <a:schemeClr val="tx1"/>
                </a:solidFill>
                <a:latin typeface="+mj-lt"/>
              </a:rPr>
              <a:t>Badler</a:t>
            </a:r>
            <a:endParaRPr lang="en-US" sz="1400" b="1" dirty="0" smtClean="0">
              <a:solidFill>
                <a:schemeClr val="tx1"/>
              </a:solidFill>
              <a:latin typeface="+mj-lt"/>
            </a:endParaRPr>
          </a:p>
        </p:txBody>
      </p:sp>
      <p:sp>
        <p:nvSpPr>
          <p:cNvPr id="8" name="Slide Number Placeholder 5"/>
          <p:cNvSpPr>
            <a:spLocks noGrp="1"/>
          </p:cNvSpPr>
          <p:nvPr>
            <p:ph type="sldNum" sz="quarter" idx="12"/>
          </p:nvPr>
        </p:nvSpPr>
        <p:spPr/>
        <p:txBody>
          <a:bodyPr/>
          <a:lstStyle/>
          <a:p>
            <a:fld id="{A2B5C20A-B789-3C45-8C0A-FDB5AD81E208}" type="slidenum">
              <a:rPr lang="en-US"/>
              <a:pPr/>
              <a:t>1</a:t>
            </a:fld>
            <a:endParaRPr lang="en-US"/>
          </a:p>
        </p:txBody>
      </p:sp>
      <p:sp>
        <p:nvSpPr>
          <p:cNvPr id="10" name="Title 1"/>
          <p:cNvSpPr txBox="1">
            <a:spLocks/>
          </p:cNvSpPr>
          <p:nvPr/>
        </p:nvSpPr>
        <p:spPr>
          <a:xfrm>
            <a:off x="381000" y="5410200"/>
            <a:ext cx="8458200" cy="1222375"/>
          </a:xfrm>
          <a:prstGeom prst="rect">
            <a:avLst/>
          </a:prstGeom>
        </p:spPr>
        <p:txBody>
          <a:bodyPr vert="horz" anchor="t">
            <a:normAutofit/>
          </a:bodyPr>
          <a:lstStyle>
            <a:lvl1pPr algn="l" rtl="0" eaLnBrk="1" latinLnBrk="0" hangingPunct="1">
              <a:spcBef>
                <a:spcPct val="0"/>
              </a:spcBef>
              <a:buNone/>
              <a:defRPr kumimoji="0" sz="3600" kern="1200" cap="small" baseline="0">
                <a:solidFill>
                  <a:schemeClr val="tx2"/>
                </a:solidFill>
                <a:effectLst>
                  <a:reflection blurRad="12700" stA="48000" endA="300" endPos="55000" dir="5400000" sy="-90000" algn="bl" rotWithShape="0"/>
                </a:effectLst>
                <a:latin typeface="+mj-lt"/>
                <a:ea typeface="+mj-ea"/>
                <a:cs typeface="+mj-cs"/>
              </a:defRPr>
            </a:lvl1pPr>
          </a:lstStyle>
          <a:p>
            <a:pPr fontAlgn="auto">
              <a:spcAft>
                <a:spcPts val="0"/>
              </a:spcAft>
            </a:pPr>
            <a:r>
              <a:rPr lang="en-US" sz="3200" b="1" dirty="0" smtClean="0"/>
              <a:t>ESE 150 – </a:t>
            </a:r>
            <a:br>
              <a:rPr lang="en-US" sz="3200" b="1" dirty="0" smtClean="0"/>
            </a:br>
            <a:r>
              <a:rPr lang="en-US" sz="3200" b="1" dirty="0" smtClean="0"/>
              <a:t>Digital Audio Basics</a:t>
            </a:r>
            <a:endParaRPr lang="en-US" sz="3200" b="1" dirty="0"/>
          </a:p>
        </p:txBody>
      </p:sp>
      <p:sp>
        <p:nvSpPr>
          <p:cNvPr id="11" name="Subtitle 2"/>
          <p:cNvSpPr txBox="1">
            <a:spLocks/>
          </p:cNvSpPr>
          <p:nvPr/>
        </p:nvSpPr>
        <p:spPr>
          <a:xfrm>
            <a:off x="381000" y="4419600"/>
            <a:ext cx="8458200" cy="914400"/>
          </a:xfrm>
          <a:prstGeom prst="rect">
            <a:avLst/>
          </a:prstGeom>
        </p:spPr>
        <p:txBody>
          <a:bodyPr vert="horz" anchor="b">
            <a:normAutofit/>
          </a:bodyPr>
          <a:lstStyle>
            <a:lvl1pPr marL="0" indent="0" algn="l" rtl="0" eaLnBrk="1" latinLnBrk="0" hangingPunct="1">
              <a:spcBef>
                <a:spcPct val="20000"/>
              </a:spcBef>
              <a:buClr>
                <a:schemeClr val="accent1"/>
              </a:buClr>
              <a:buSzPct val="70000"/>
              <a:buFont typeface="Wingdings 2"/>
              <a:buNone/>
              <a:defRPr kumimoji="0" sz="2400" kern="1200">
                <a:solidFill>
                  <a:schemeClr val="tx2">
                    <a:shade val="75000"/>
                  </a:schemeClr>
                </a:solidFill>
                <a:latin typeface="+mn-lt"/>
                <a:ea typeface="+mn-ea"/>
                <a:cs typeface="+mn-cs"/>
              </a:defRPr>
            </a:lvl1pPr>
            <a:lvl2pPr marL="457200" indent="0" algn="ctr" rtl="0" eaLnBrk="1" latinLnBrk="0" hangingPunct="1">
              <a:spcBef>
                <a:spcPct val="20000"/>
              </a:spcBef>
              <a:buClr>
                <a:schemeClr val="accent1"/>
              </a:buClr>
              <a:buSzPct val="70000"/>
              <a:buFont typeface="Wingdings 2"/>
              <a:buNone/>
              <a:defRPr kumimoji="0" sz="2800" kern="1200">
                <a:solidFill>
                  <a:schemeClr val="tx2"/>
                </a:solidFill>
                <a:latin typeface="+mn-lt"/>
                <a:ea typeface="+mn-ea"/>
                <a:cs typeface="+mn-cs"/>
              </a:defRPr>
            </a:lvl2pPr>
            <a:lvl3pPr marL="914400" indent="0" algn="ctr" rtl="0" eaLnBrk="1" latinLnBrk="0" hangingPunct="1">
              <a:spcBef>
                <a:spcPct val="20000"/>
              </a:spcBef>
              <a:buClr>
                <a:schemeClr val="accent1"/>
              </a:buClr>
              <a:buSzPct val="70000"/>
              <a:buFont typeface="Wingdings 2"/>
              <a:buNone/>
              <a:defRPr kumimoji="0" sz="2400" kern="1200">
                <a:solidFill>
                  <a:schemeClr val="tx2"/>
                </a:solidFill>
                <a:latin typeface="+mn-lt"/>
                <a:ea typeface="+mn-ea"/>
                <a:cs typeface="+mn-cs"/>
              </a:defRPr>
            </a:lvl3pPr>
            <a:lvl4pPr marL="1371600" indent="0" algn="ctr" rtl="0" eaLnBrk="1" latinLnBrk="0" hangingPunct="1">
              <a:spcBef>
                <a:spcPct val="20000"/>
              </a:spcBef>
              <a:buClr>
                <a:schemeClr val="accent1"/>
              </a:buClr>
              <a:buSzPct val="70000"/>
              <a:buFont typeface="Wingdings 2"/>
              <a:buNone/>
              <a:defRPr kumimoji="0" sz="2000" kern="1200">
                <a:solidFill>
                  <a:schemeClr val="tx2"/>
                </a:solidFill>
                <a:latin typeface="+mn-lt"/>
                <a:ea typeface="+mn-ea"/>
                <a:cs typeface="+mn-cs"/>
              </a:defRPr>
            </a:lvl4pPr>
            <a:lvl5pPr marL="18288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5pPr>
            <a:lvl6pPr marL="2286000" indent="0" algn="ctr" rtl="0" eaLnBrk="1" latinLnBrk="0" hangingPunct="1">
              <a:spcBef>
                <a:spcPct val="20000"/>
              </a:spcBef>
              <a:buClr>
                <a:schemeClr val="accent1"/>
              </a:buClr>
              <a:buSzPct val="60000"/>
              <a:buFont typeface="Wingdings 2"/>
              <a:buNone/>
              <a:defRPr kumimoji="0" sz="1800" kern="1200">
                <a:solidFill>
                  <a:schemeClr val="tx2"/>
                </a:solidFill>
                <a:latin typeface="+mn-lt"/>
                <a:ea typeface="+mn-ea"/>
                <a:cs typeface="+mn-cs"/>
              </a:defRPr>
            </a:lvl6pPr>
            <a:lvl7pPr marL="2743200" indent="0" algn="ctr" rtl="0" eaLnBrk="1" latinLnBrk="0" hangingPunct="1">
              <a:spcBef>
                <a:spcPct val="20000"/>
              </a:spcBef>
              <a:buClr>
                <a:schemeClr val="accent1"/>
              </a:buClr>
              <a:buSzPct val="60000"/>
              <a:buFont typeface="Wingdings 2"/>
              <a:buNone/>
              <a:defRPr kumimoji="0" sz="1600" kern="1200">
                <a:solidFill>
                  <a:schemeClr val="tx2"/>
                </a:solidFill>
                <a:latin typeface="+mn-lt"/>
                <a:ea typeface="+mn-ea"/>
                <a:cs typeface="+mn-cs"/>
              </a:defRPr>
            </a:lvl7pPr>
            <a:lvl8pPr marL="3200400" indent="0" algn="ctr" rtl="0" eaLnBrk="1" latinLnBrk="0" hangingPunct="1">
              <a:spcBef>
                <a:spcPct val="20000"/>
              </a:spcBef>
              <a:buClr>
                <a:schemeClr val="accent1"/>
              </a:buClr>
              <a:buSzPct val="60000"/>
              <a:buFont typeface="Wingdings 2"/>
              <a:buNone/>
              <a:defRPr kumimoji="0" sz="1600" kern="1200" baseline="0">
                <a:solidFill>
                  <a:schemeClr val="tx2"/>
                </a:solidFill>
                <a:latin typeface="+mn-lt"/>
                <a:ea typeface="+mn-ea"/>
                <a:cs typeface="+mn-cs"/>
              </a:defRPr>
            </a:lvl8pPr>
            <a:lvl9pPr marL="3657600" indent="0" algn="ctr" rtl="0" eaLnBrk="1" latinLnBrk="0" hangingPunct="1">
              <a:spcBef>
                <a:spcPct val="20000"/>
              </a:spcBef>
              <a:buClr>
                <a:schemeClr val="accent1"/>
              </a:buClr>
              <a:buSzPct val="60000"/>
              <a:buFont typeface="Wingdings 2"/>
              <a:buNone/>
              <a:defRPr kumimoji="0" sz="1400" kern="1200" baseline="0">
                <a:solidFill>
                  <a:schemeClr val="tx2"/>
                </a:solidFill>
                <a:latin typeface="+mn-lt"/>
                <a:ea typeface="+mn-ea"/>
                <a:cs typeface="+mn-cs"/>
              </a:defRPr>
            </a:lvl9pPr>
          </a:lstStyle>
          <a:p>
            <a:pPr fontAlgn="auto">
              <a:spcAft>
                <a:spcPts val="0"/>
              </a:spcAft>
            </a:pPr>
            <a:r>
              <a:rPr lang="en-US" sz="2000" dirty="0" smtClean="0"/>
              <a:t>Lecture #</a:t>
            </a:r>
            <a:r>
              <a:rPr lang="en-US" sz="2000" dirty="0" smtClean="0"/>
              <a:t>13 </a:t>
            </a:r>
            <a:r>
              <a:rPr lang="en-US" sz="2000" dirty="0" smtClean="0"/>
              <a:t>–</a:t>
            </a:r>
            <a:r>
              <a:rPr lang="en-US" sz="2000" dirty="0" smtClean="0"/>
              <a:t> User Interface</a:t>
            </a:r>
            <a:endParaRPr lang="en-US" sz="2000" dirty="0"/>
          </a:p>
        </p:txBody>
      </p:sp>
      <p:pic>
        <p:nvPicPr>
          <p:cNvPr id="177156" name="Picture 4" descr="http://3.bp.blogspot.com/_CB5_yShYrgU/TPQ2GWHjoGI/AAAAAAAACAE/0eKUBuVC1Ls/s1600/digital%2Baudio_wave.jpg"/>
          <p:cNvPicPr>
            <a:picLocks noChangeAspect="1" noChangeArrowheads="1"/>
          </p:cNvPicPr>
          <p:nvPr/>
        </p:nvPicPr>
        <p:blipFill>
          <a:blip r:embed="rId3">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237817" y="2697162"/>
            <a:ext cx="2906183" cy="2179638"/>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8" name="Picture 6" descr="http://cdn6.igeeksblog.com/wp-content/uploads/Bose-SoundDock-Series-III-Best-iPhone-5-Speaker-Docks.jpg"/>
          <p:cNvPicPr>
            <a:picLocks noChangeAspect="1" noChangeArrowheads="1"/>
          </p:cNvPicPr>
          <p:nvPr/>
        </p:nvPicPr>
        <p:blipFill rotWithShape="1">
          <a:blip r:embed="rId4">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b="15772"/>
          <a:stretch/>
        </p:blipFill>
        <p:spPr bwMode="auto">
          <a:xfrm>
            <a:off x="0" y="2143125"/>
            <a:ext cx="3419475" cy="2880137"/>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4" name="Picture 2" descr="http://www.sageaudio.com/blog/wp-content/uploads/2012/09/audio-mastering-digital-quality.png"/>
          <p:cNvPicPr>
            <a:picLocks noChangeAspect="1" noChangeArrowheads="1"/>
          </p:cNvPicPr>
          <p:nvPr/>
        </p:nvPicPr>
        <p:blipFill>
          <a:blip r:embed="rId5">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238500" y="1149350"/>
            <a:ext cx="2857500" cy="28575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4178167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500"/>
              <a:t>Who’s to Blame for Usability Failures?</a:t>
            </a:r>
          </a:p>
        </p:txBody>
      </p:sp>
      <p:sp>
        <p:nvSpPr>
          <p:cNvPr id="3" name="Content Placeholder 2"/>
          <p:cNvSpPr>
            <a:spLocks noGrp="1"/>
          </p:cNvSpPr>
          <p:nvPr>
            <p:ph idx="1"/>
          </p:nvPr>
        </p:nvSpPr>
        <p:spPr>
          <a:xfrm>
            <a:off x="457200" y="1774448"/>
            <a:ext cx="8686800" cy="4846638"/>
          </a:xfrm>
        </p:spPr>
        <p:txBody>
          <a:bodyPr>
            <a:normAutofit/>
          </a:bodyPr>
          <a:lstStyle/>
          <a:p>
            <a:pPr eaLnBrk="1" hangingPunct="1">
              <a:lnSpc>
                <a:spcPct val="90000"/>
              </a:lnSpc>
            </a:pPr>
            <a:r>
              <a:rPr lang="en-US" sz="2400" b="1" dirty="0"/>
              <a:t>Most Returned Products Work </a:t>
            </a:r>
            <a:r>
              <a:rPr lang="en-US" sz="2400" b="1" dirty="0" smtClean="0"/>
              <a:t>Fine: </a:t>
            </a:r>
            <a:r>
              <a:rPr lang="en-US" sz="2400" b="0" dirty="0"/>
              <a:t>Study Says Only 5 percent of returned products are genuinely defective:</a:t>
            </a:r>
            <a:r>
              <a:rPr lang="en-US" sz="2400" b="1" dirty="0"/>
              <a:t> </a:t>
            </a:r>
            <a:r>
              <a:rPr lang="en-US" sz="2400" b="0" dirty="0" err="1"/>
              <a:t>Yardena</a:t>
            </a:r>
            <a:r>
              <a:rPr lang="en-US" sz="2400" b="0" dirty="0"/>
              <a:t> </a:t>
            </a:r>
            <a:r>
              <a:rPr lang="en-US" sz="2400" b="0" dirty="0" err="1"/>
              <a:t>Arar</a:t>
            </a:r>
            <a:r>
              <a:rPr lang="en-US" sz="2400" b="0" dirty="0"/>
              <a:t>, </a:t>
            </a:r>
            <a:r>
              <a:rPr lang="en-US" sz="2400" b="0" i="1" dirty="0"/>
              <a:t>PC World</a:t>
            </a:r>
            <a:r>
              <a:rPr lang="en-US" sz="2400" b="0" dirty="0"/>
              <a:t>, June 2, 2008 4:00 pm</a:t>
            </a:r>
          </a:p>
          <a:p>
            <a:pPr eaLnBrk="1" hangingPunct="1">
              <a:lnSpc>
                <a:spcPct val="90000"/>
              </a:lnSpc>
            </a:pPr>
            <a:r>
              <a:rPr lang="en-US" sz="2400" dirty="0"/>
              <a:t>Only 5 percent of consumer electronics products returned to retailers are malfunctioning --</a:t>
            </a:r>
            <a:r>
              <a:rPr lang="en-US" sz="2400" b="0" dirty="0"/>
              <a:t>yet many people who return working products think they are broken, a new study indicates. </a:t>
            </a:r>
          </a:p>
          <a:p>
            <a:pPr eaLnBrk="1" hangingPunct="1">
              <a:lnSpc>
                <a:spcPct val="90000"/>
              </a:lnSpc>
            </a:pPr>
            <a:r>
              <a:rPr lang="en-US" sz="2400" b="0" dirty="0"/>
              <a:t>The report by technology consulting and outsourcing firm Accenture pegs the costs of consumer electronics returns in 2007 at </a:t>
            </a:r>
            <a:r>
              <a:rPr lang="en-US" sz="2400" dirty="0"/>
              <a:t>$13.8 billion </a:t>
            </a:r>
            <a:r>
              <a:rPr lang="en-US" sz="2400" b="0" dirty="0"/>
              <a:t>in the United States alone, </a:t>
            </a:r>
            <a:r>
              <a:rPr lang="en-US" sz="2400" b="0" i="1" dirty="0"/>
              <a:t>with return rates ranging from 11 percent to 20 percent</a:t>
            </a:r>
            <a:r>
              <a:rPr lang="en-US" sz="2400" b="0" dirty="0"/>
              <a:t>, depending on the type of product. </a:t>
            </a:r>
          </a:p>
        </p:txBody>
      </p:sp>
      <p:sp>
        <p:nvSpPr>
          <p:cNvPr id="17412" name="TextBox 3"/>
          <p:cNvSpPr txBox="1">
            <a:spLocks noChangeArrowheads="1"/>
          </p:cNvSpPr>
          <p:nvPr/>
        </p:nvSpPr>
        <p:spPr bwMode="auto">
          <a:xfrm>
            <a:off x="296863" y="6519862"/>
            <a:ext cx="8550275" cy="338138"/>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sz="1600" dirty="0">
                <a:solidFill>
                  <a:schemeClr val="bg1"/>
                </a:solidFill>
                <a:latin typeface="Constantia" pitchFamily="-101" charset="0"/>
              </a:rPr>
              <a:t>http://www.pcworld.com/article/146576/most_returned_products_work_fine_study_says.html</a:t>
            </a:r>
          </a:p>
        </p:txBody>
      </p:sp>
      <p:sp>
        <p:nvSpPr>
          <p:cNvPr id="17413" name="Slide Number Placeholder 5"/>
          <p:cNvSpPr>
            <a:spLocks noGrp="1"/>
          </p:cNvSpPr>
          <p:nvPr>
            <p:ph type="sldNum" sz="quarter" idx="12"/>
          </p:nvPr>
        </p:nvSpPr>
        <p:spPr bwMode="auto">
          <a:noFill/>
          <a:ln>
            <a:miter lim="800000"/>
            <a:headEnd/>
            <a:tailEnd/>
          </a:ln>
        </p:spPr>
        <p:txBody>
          <a:bodyPr/>
          <a:lstStyle/>
          <a:p>
            <a:fld id="{509B0BFA-B285-8F49-8ECA-573143B219C8}" type="slidenum">
              <a:rPr lang="en-US"/>
              <a:pPr/>
              <a:t>10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 Examples: BAD</a:t>
            </a:r>
            <a:endParaRPr lang="en-US" dirty="0"/>
          </a:p>
        </p:txBody>
      </p:sp>
      <p:sp>
        <p:nvSpPr>
          <p:cNvPr id="3" name="Content Placeholder 2"/>
          <p:cNvSpPr>
            <a:spLocks noGrp="1"/>
          </p:cNvSpPr>
          <p:nvPr>
            <p:ph idx="1"/>
          </p:nvPr>
        </p:nvSpPr>
        <p:spPr/>
        <p:txBody>
          <a:bodyPr/>
          <a:lstStyle/>
          <a:p>
            <a:r>
              <a:rPr lang="en-US" dirty="0" smtClean="0">
                <a:solidFill>
                  <a:srgbClr val="FF6600"/>
                </a:solidFill>
              </a:rPr>
              <a:t>Examples of infuriating / bad UIs?</a:t>
            </a:r>
            <a:endParaRPr lang="en-US" dirty="0">
              <a:solidFill>
                <a:srgbClr val="FF6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11</a:t>
            </a:fld>
            <a:endParaRPr lang="en-US"/>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UI Examples: Good</a:t>
            </a:r>
            <a:endParaRPr lang="en-US" dirty="0"/>
          </a:p>
        </p:txBody>
      </p:sp>
      <p:sp>
        <p:nvSpPr>
          <p:cNvPr id="3" name="Content Placeholder 2"/>
          <p:cNvSpPr>
            <a:spLocks noGrp="1"/>
          </p:cNvSpPr>
          <p:nvPr>
            <p:ph idx="1"/>
          </p:nvPr>
        </p:nvSpPr>
        <p:spPr/>
        <p:txBody>
          <a:bodyPr/>
          <a:lstStyle/>
          <a:p>
            <a:r>
              <a:rPr lang="en-US" dirty="0" smtClean="0">
                <a:solidFill>
                  <a:srgbClr val="FF6600"/>
                </a:solidFill>
              </a:rPr>
              <a:t>Examples of pleasant/good UIs?</a:t>
            </a:r>
            <a:endParaRPr lang="en-US" dirty="0">
              <a:solidFill>
                <a:srgbClr val="FF6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12</a:t>
            </a:fld>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Phone</a:t>
            </a:r>
            <a:endParaRPr lang="en-US" dirty="0"/>
          </a:p>
        </p:txBody>
      </p:sp>
      <p:sp>
        <p:nvSpPr>
          <p:cNvPr id="3" name="Content Placeholder 2"/>
          <p:cNvSpPr>
            <a:spLocks noGrp="1"/>
          </p:cNvSpPr>
          <p:nvPr>
            <p:ph idx="1"/>
          </p:nvPr>
        </p:nvSpPr>
        <p:spPr>
          <a:xfrm>
            <a:off x="457200" y="1233320"/>
            <a:ext cx="8686800" cy="4846638"/>
          </a:xfrm>
        </p:spPr>
        <p:txBody>
          <a:bodyPr/>
          <a:lstStyle/>
          <a:p>
            <a:r>
              <a:rPr lang="en-US" dirty="0" smtClean="0">
                <a:solidFill>
                  <a:srgbClr val="FF6600"/>
                </a:solidFill>
              </a:rPr>
              <a:t>How is a cell-phone dialing interface better than a conventional POTS phone?</a:t>
            </a:r>
          </a:p>
          <a:p>
            <a:r>
              <a:rPr lang="en-US" dirty="0" smtClean="0">
                <a:solidFill>
                  <a:srgbClr val="FF6600"/>
                </a:solidFill>
              </a:rPr>
              <a:t>…and how often do you dial on a cell phone?</a:t>
            </a:r>
          </a:p>
          <a:p>
            <a:pPr lvl="1"/>
            <a:r>
              <a:rPr lang="en-US" dirty="0" smtClean="0">
                <a:solidFill>
                  <a:srgbClr val="FF6600"/>
                </a:solidFill>
              </a:rPr>
              <a:t>Alternative?  Better?</a:t>
            </a:r>
          </a:p>
          <a:p>
            <a:r>
              <a:rPr lang="en-US" dirty="0" smtClean="0">
                <a:solidFill>
                  <a:srgbClr val="FF6600"/>
                </a:solidFill>
              </a:rPr>
              <a:t>How cell phone interface worse?</a:t>
            </a:r>
            <a:endParaRPr lang="en-US" dirty="0">
              <a:solidFill>
                <a:srgbClr val="FF6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13</a:t>
            </a:fld>
            <a:endParaRPr lang="en-US"/>
          </a:p>
        </p:txBody>
      </p:sp>
      <p:pic>
        <p:nvPicPr>
          <p:cNvPr id="6" name="Picture 5" descr="old-phone.jpg"/>
          <p:cNvPicPr>
            <a:picLocks noChangeAspect="1"/>
          </p:cNvPicPr>
          <p:nvPr/>
        </p:nvPicPr>
        <p:blipFill>
          <a:blip r:embed="rId2"/>
          <a:stretch>
            <a:fillRect/>
          </a:stretch>
        </p:blipFill>
        <p:spPr>
          <a:xfrm>
            <a:off x="193574" y="3982356"/>
            <a:ext cx="4204637" cy="2652926"/>
          </a:xfrm>
          <a:prstGeom prst="rect">
            <a:avLst/>
          </a:prstGeom>
        </p:spPr>
      </p:pic>
      <p:pic>
        <p:nvPicPr>
          <p:cNvPr id="7" name="Picture 6" descr="iphone_dialing.jpg"/>
          <p:cNvPicPr>
            <a:picLocks noChangeAspect="1"/>
          </p:cNvPicPr>
          <p:nvPr/>
        </p:nvPicPr>
        <p:blipFill>
          <a:blip r:embed="rId3"/>
          <a:stretch>
            <a:fillRect/>
          </a:stretch>
        </p:blipFill>
        <p:spPr>
          <a:xfrm>
            <a:off x="6692350" y="2713788"/>
            <a:ext cx="1722502" cy="3729791"/>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rgbClr val="FF6600"/>
                </a:solidFill>
              </a:rPr>
              <a:t>Preclass</a:t>
            </a:r>
            <a:r>
              <a:rPr lang="en-US" dirty="0" smtClean="0">
                <a:solidFill>
                  <a:srgbClr val="FF6600"/>
                </a:solidFill>
              </a:rPr>
              <a:t> 2</a:t>
            </a:r>
            <a:endParaRPr lang="en-US" dirty="0">
              <a:solidFill>
                <a:srgbClr val="FF6600"/>
              </a:solidFill>
            </a:endParaRPr>
          </a:p>
        </p:txBody>
      </p:sp>
      <p:sp>
        <p:nvSpPr>
          <p:cNvPr id="3" name="Content Placeholder 2"/>
          <p:cNvSpPr>
            <a:spLocks noGrp="1"/>
          </p:cNvSpPr>
          <p:nvPr>
            <p:ph idx="1"/>
          </p:nvPr>
        </p:nvSpPr>
        <p:spPr/>
        <p:txBody>
          <a:bodyPr/>
          <a:lstStyle/>
          <a:p>
            <a:r>
              <a:rPr lang="en-US" dirty="0" smtClean="0">
                <a:solidFill>
                  <a:srgbClr val="FF6600"/>
                </a:solidFill>
              </a:rPr>
              <a:t>Which interface easier? Why?</a:t>
            </a:r>
          </a:p>
          <a:p>
            <a:pPr lvl="1"/>
            <a:r>
              <a:rPr lang="en-US" dirty="0" smtClean="0">
                <a:solidFill>
                  <a:srgbClr val="FF6600"/>
                </a:solidFill>
              </a:rPr>
              <a:t>Limit to vend $20, $300/day</a:t>
            </a:r>
            <a:endParaRPr lang="en-US" dirty="0">
              <a:solidFill>
                <a:srgbClr val="FF6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14</a:t>
            </a:fld>
            <a:endParaRPr lang="en-US"/>
          </a:p>
        </p:txBody>
      </p:sp>
      <p:pic>
        <p:nvPicPr>
          <p:cNvPr id="5" name="Picture 4" descr="atm_keyboard.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1129271" y="3030594"/>
            <a:ext cx="2362200" cy="2133600"/>
          </a:xfrm>
          <a:prstGeom prst="rect">
            <a:avLst/>
          </a:prstGeom>
        </p:spPr>
      </p:pic>
      <p:pic>
        <p:nvPicPr>
          <p:cNvPr id="6" name="Picture 5" descr="atm_menu.pdf"/>
          <p:cNvPicPr>
            <a:picLocks noChangeAspect="1"/>
          </p:cNvPicPr>
          <p:nvPr/>
        </p:nvPicPr>
        <mc:AlternateContent>
          <mc:Choice xmlns:ma="http://schemas.microsoft.com/office/mac/drawingml/2008/main" Requires="ma">
            <p:blipFill>
              <a:blip r:embed="rId4"/>
              <a:stretch>
                <a:fillRect/>
              </a:stretch>
            </p:blipFill>
          </mc:Choice>
          <mc:Fallback>
            <p:blipFill>
              <a:blip r:embed="rId5"/>
              <a:stretch>
                <a:fillRect/>
              </a:stretch>
            </p:blipFill>
          </mc:Fallback>
        </mc:AlternateContent>
        <p:spPr>
          <a:xfrm>
            <a:off x="4582991" y="3030594"/>
            <a:ext cx="2362200" cy="2133600"/>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Hot/Cold Water Interface</a:t>
            </a:r>
            <a:endParaRPr lang="en-US" dirty="0"/>
          </a:p>
        </p:txBody>
      </p:sp>
      <p:sp>
        <p:nvSpPr>
          <p:cNvPr id="5" name="Content Placeholder 4"/>
          <p:cNvSpPr>
            <a:spLocks noGrp="1"/>
          </p:cNvSpPr>
          <p:nvPr>
            <p:ph sz="half" idx="1"/>
          </p:nvPr>
        </p:nvSpPr>
        <p:spPr>
          <a:xfrm>
            <a:off x="304800" y="1600200"/>
            <a:ext cx="4191000" cy="3051707"/>
          </a:xfrm>
        </p:spPr>
        <p:txBody>
          <a:bodyPr/>
          <a:lstStyle/>
          <a:p>
            <a:r>
              <a:rPr lang="en-US" dirty="0" smtClean="0"/>
              <a:t>Old: two knobs</a:t>
            </a:r>
          </a:p>
          <a:p>
            <a:pPr lvl="1"/>
            <a:r>
              <a:rPr lang="en-US" dirty="0" smtClean="0"/>
              <a:t>Hot</a:t>
            </a:r>
          </a:p>
          <a:p>
            <a:pPr lvl="1"/>
            <a:r>
              <a:rPr lang="en-US" dirty="0" smtClean="0"/>
              <a:t>Cold</a:t>
            </a:r>
          </a:p>
          <a:p>
            <a:pPr lvl="1"/>
            <a:endParaRPr lang="en-US" dirty="0" smtClean="0"/>
          </a:p>
        </p:txBody>
      </p:sp>
      <p:sp>
        <p:nvSpPr>
          <p:cNvPr id="6" name="Content Placeholder 5"/>
          <p:cNvSpPr>
            <a:spLocks noGrp="1"/>
          </p:cNvSpPr>
          <p:nvPr>
            <p:ph sz="half" idx="2"/>
          </p:nvPr>
        </p:nvSpPr>
        <p:spPr/>
        <p:txBody>
          <a:bodyPr/>
          <a:lstStyle/>
          <a:p>
            <a:r>
              <a:rPr lang="en-US" dirty="0" smtClean="0"/>
              <a:t>Newer: one knob</a:t>
            </a:r>
          </a:p>
          <a:p>
            <a:pPr lvl="1"/>
            <a:r>
              <a:rPr lang="en-US" dirty="0" smtClean="0"/>
              <a:t>Tune heat</a:t>
            </a:r>
          </a:p>
          <a:p>
            <a:pPr lvl="1"/>
            <a:r>
              <a:rPr lang="en-US" dirty="0" smtClean="0"/>
              <a:t>(maybe also volume)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15</a:t>
            </a:fld>
            <a:endParaRPr lang="en-US"/>
          </a:p>
        </p:txBody>
      </p:sp>
      <p:pic>
        <p:nvPicPr>
          <p:cNvPr id="8" name="Picture 7" descr="dual_knob_faucet.png"/>
          <p:cNvPicPr>
            <a:picLocks noChangeAspect="1"/>
          </p:cNvPicPr>
          <p:nvPr/>
        </p:nvPicPr>
        <p:blipFill>
          <a:blip r:embed="rId2"/>
          <a:stretch>
            <a:fillRect/>
          </a:stretch>
        </p:blipFill>
        <p:spPr>
          <a:xfrm>
            <a:off x="641683" y="3117071"/>
            <a:ext cx="4378157" cy="2918771"/>
          </a:xfrm>
          <a:prstGeom prst="rect">
            <a:avLst/>
          </a:prstGeom>
        </p:spPr>
      </p:pic>
      <p:pic>
        <p:nvPicPr>
          <p:cNvPr id="9" name="Picture 8" descr="shower_mixer.jpg"/>
          <p:cNvPicPr>
            <a:picLocks noChangeAspect="1"/>
          </p:cNvPicPr>
          <p:nvPr/>
        </p:nvPicPr>
        <p:blipFill>
          <a:blip r:embed="rId3"/>
          <a:stretch>
            <a:fillRect/>
          </a:stretch>
        </p:blipFill>
        <p:spPr>
          <a:xfrm>
            <a:off x="5735053" y="3112617"/>
            <a:ext cx="2598485" cy="3464646"/>
          </a:xfrm>
          <a:prstGeom prst="rect">
            <a:avLst/>
          </a:prstGeom>
        </p:spPr>
      </p:pic>
      <p:sp>
        <p:nvSpPr>
          <p:cNvPr id="10" name="TextBox 9"/>
          <p:cNvSpPr txBox="1"/>
          <p:nvPr/>
        </p:nvSpPr>
        <p:spPr>
          <a:xfrm>
            <a:off x="1042737" y="6229685"/>
            <a:ext cx="2160267" cy="369332"/>
          </a:xfrm>
          <a:prstGeom prst="rect">
            <a:avLst/>
          </a:prstGeom>
          <a:noFill/>
        </p:spPr>
        <p:txBody>
          <a:bodyPr wrap="none" rtlCol="0">
            <a:spAutoFit/>
          </a:bodyPr>
          <a:lstStyle/>
          <a:p>
            <a:r>
              <a:rPr lang="en-US" dirty="0" smtClean="0">
                <a:solidFill>
                  <a:srgbClr val="FF6600"/>
                </a:solidFill>
              </a:rPr>
              <a:t>Why built this way?</a:t>
            </a:r>
            <a:endParaRPr lang="en-US" dirty="0">
              <a:solidFill>
                <a:srgbClr val="FF66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Make common case fast</a:t>
            </a:r>
            <a:endParaRPr lang="en-US" dirty="0"/>
          </a:p>
        </p:txBody>
      </p:sp>
      <p:sp>
        <p:nvSpPr>
          <p:cNvPr id="7" name="Content Placeholder 6"/>
          <p:cNvSpPr>
            <a:spLocks noGrp="1"/>
          </p:cNvSpPr>
          <p:nvPr>
            <p:ph idx="1"/>
          </p:nvPr>
        </p:nvSpPr>
        <p:spPr/>
        <p:txBody>
          <a:bodyPr/>
          <a:lstStyle/>
          <a:p>
            <a:r>
              <a:rPr lang="en-US" dirty="0" smtClean="0"/>
              <a:t>…not buried deep in menus</a:t>
            </a:r>
          </a:p>
          <a:p>
            <a:pPr lvl="1"/>
            <a:r>
              <a:rPr lang="en-US" dirty="0" smtClean="0"/>
              <a:t>Minimize mouse clicks?</a:t>
            </a:r>
          </a:p>
          <a:p>
            <a:pPr lvl="1"/>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16</a:t>
            </a:fld>
            <a:endParaRPr lang="en-US"/>
          </a:p>
        </p:txBody>
      </p:sp>
      <p:pic>
        <p:nvPicPr>
          <p:cNvPr id="10" name="Picture 9" descr="deep_menu.pdf"/>
          <p:cNvPicPr>
            <a:picLocks noChangeAspect="1"/>
          </p:cNvPicPr>
          <p:nvPr/>
        </p:nvPicPr>
        <mc:AlternateContent>
          <mc:Choice xmlns:ma="http://schemas.microsoft.com/office/mac/drawingml/2008/main" Requires="ma">
            <p:blipFill>
              <a:blip r:embed="rId2"/>
              <a:stretch>
                <a:fillRect/>
              </a:stretch>
            </p:blipFill>
          </mc:Choice>
          <mc:Fallback>
            <p:blipFill>
              <a:blip r:embed="rId3"/>
              <a:stretch>
                <a:fillRect/>
              </a:stretch>
            </p:blipFill>
          </mc:Fallback>
        </mc:AlternateContent>
        <p:spPr>
          <a:xfrm>
            <a:off x="3862825" y="3061155"/>
            <a:ext cx="4165600" cy="2057400"/>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Power Point: Add Equation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17</a:t>
            </a:fld>
            <a:endParaRPr lang="en-US"/>
          </a:p>
        </p:txBody>
      </p:sp>
      <p:pic>
        <p:nvPicPr>
          <p:cNvPr id="5" name="Picture 4" descr="Screen Shot 2018-04-24 at 10.53.40 AM.png"/>
          <p:cNvPicPr>
            <a:picLocks noChangeAspect="1"/>
          </p:cNvPicPr>
          <p:nvPr/>
        </p:nvPicPr>
        <p:blipFill>
          <a:blip r:embed="rId2"/>
          <a:stretch>
            <a:fillRect/>
          </a:stretch>
        </p:blipFill>
        <p:spPr>
          <a:xfrm>
            <a:off x="347577" y="1356894"/>
            <a:ext cx="7780421" cy="4862763"/>
          </a:xfrm>
          <a:prstGeom prst="rect">
            <a:avLst/>
          </a:prstGeom>
        </p:spPr>
      </p:pic>
      <p:pic>
        <p:nvPicPr>
          <p:cNvPr id="6" name="Content Placeholder 5" descr="Screen Shot 2018-04-24 at 10.53.52 AM.png"/>
          <p:cNvPicPr>
            <a:picLocks noGrp="1" noChangeAspect="1"/>
          </p:cNvPicPr>
          <p:nvPr>
            <p:ph idx="1"/>
          </p:nvPr>
        </p:nvPicPr>
        <p:blipFill>
          <a:blip r:embed="rId3"/>
          <a:srcRect l="-3118" r="-3118"/>
          <a:stretch>
            <a:fillRect/>
          </a:stretch>
        </p:blipFill>
        <p:spPr>
          <a:xfrm>
            <a:off x="3446146" y="3221788"/>
            <a:ext cx="5697854" cy="3179011"/>
          </a:xfr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Hawaii </a:t>
            </a:r>
            <a:r>
              <a:rPr lang="en-US" dirty="0" err="1" smtClean="0"/>
              <a:t>Missle</a:t>
            </a:r>
            <a:r>
              <a:rPr lang="en-US" dirty="0" smtClean="0"/>
              <a:t> Warning January 2018</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18</a:t>
            </a:fld>
            <a:endParaRPr lang="en-US"/>
          </a:p>
        </p:txBody>
      </p:sp>
      <p:sp>
        <p:nvSpPr>
          <p:cNvPr id="5" name="TextBox 4"/>
          <p:cNvSpPr txBox="1"/>
          <p:nvPr/>
        </p:nvSpPr>
        <p:spPr>
          <a:xfrm>
            <a:off x="0" y="6488668"/>
            <a:ext cx="7420270" cy="369332"/>
          </a:xfrm>
          <a:prstGeom prst="rect">
            <a:avLst/>
          </a:prstGeom>
          <a:noFill/>
        </p:spPr>
        <p:txBody>
          <a:bodyPr wrap="none" rtlCol="0">
            <a:spAutoFit/>
          </a:bodyPr>
          <a:lstStyle/>
          <a:p>
            <a:r>
              <a:rPr lang="en-US" dirty="0" smtClean="0">
                <a:solidFill>
                  <a:schemeClr val="bg1"/>
                </a:solidFill>
              </a:rPr>
              <a:t>https://commons.wikimedia.org/wiki/File:2018_Hawaii_missile_alert.jpg</a:t>
            </a:r>
            <a:endParaRPr lang="en-US" dirty="0">
              <a:solidFill>
                <a:schemeClr val="bg1"/>
              </a:solidFill>
            </a:endParaRPr>
          </a:p>
        </p:txBody>
      </p:sp>
      <p:pic>
        <p:nvPicPr>
          <p:cNvPr id="10" name="Content Placeholder 9" descr="2018_Hawaii_missile_alert.jpg"/>
          <p:cNvPicPr>
            <a:picLocks noGrp="1" noChangeAspect="1"/>
          </p:cNvPicPr>
          <p:nvPr>
            <p:ph idx="1"/>
          </p:nvPr>
        </p:nvPicPr>
        <p:blipFill>
          <a:blip r:embed="rId2"/>
          <a:srcRect l="-13479" r="-13479"/>
          <a:stretch>
            <a:fillRect/>
          </a:stretch>
        </p:blipFill>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Hawaii </a:t>
            </a:r>
            <a:r>
              <a:rPr lang="en-US" dirty="0" err="1" smtClean="0"/>
              <a:t>Missle</a:t>
            </a:r>
            <a:r>
              <a:rPr lang="en-US" dirty="0" smtClean="0"/>
              <a:t> Warning False Alarm</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19</a:t>
            </a:fld>
            <a:endParaRPr lang="en-US"/>
          </a:p>
        </p:txBody>
      </p:sp>
      <p:sp>
        <p:nvSpPr>
          <p:cNvPr id="5" name="TextBox 4"/>
          <p:cNvSpPr txBox="1"/>
          <p:nvPr/>
        </p:nvSpPr>
        <p:spPr>
          <a:xfrm>
            <a:off x="0" y="6488668"/>
            <a:ext cx="9165866" cy="307777"/>
          </a:xfrm>
          <a:prstGeom prst="rect">
            <a:avLst/>
          </a:prstGeom>
          <a:noFill/>
        </p:spPr>
        <p:txBody>
          <a:bodyPr wrap="none" rtlCol="0">
            <a:spAutoFit/>
          </a:bodyPr>
          <a:lstStyle/>
          <a:p>
            <a:r>
              <a:rPr lang="en-US" sz="1400" dirty="0" smtClean="0">
                <a:solidFill>
                  <a:schemeClr val="bg1"/>
                </a:solidFill>
              </a:rPr>
              <a:t>https://www.theverge.com/2018/1/16/16896368/hawaii-false-missile-alert-system-confusing-interface-poor-design</a:t>
            </a:r>
            <a:endParaRPr lang="en-US" sz="1400" dirty="0">
              <a:solidFill>
                <a:schemeClr val="bg1"/>
              </a:solidFill>
            </a:endParaRPr>
          </a:p>
        </p:txBody>
      </p:sp>
      <p:pic>
        <p:nvPicPr>
          <p:cNvPr id="8" name="Content Placeholder 7" descr="hawaii_screen.jpg"/>
          <p:cNvPicPr>
            <a:picLocks noGrp="1" noChangeAspect="1"/>
          </p:cNvPicPr>
          <p:nvPr>
            <p:ph idx="1"/>
          </p:nvPr>
        </p:nvPicPr>
        <p:blipFill>
          <a:blip r:embed="rId2"/>
          <a:srcRect l="-17213" r="-17213"/>
          <a:stretch>
            <a:fillRect/>
          </a:stretch>
        </p:blipFill>
        <p:spPr>
          <a:xfrm>
            <a:off x="304800" y="1554162"/>
            <a:ext cx="8686800" cy="4782470"/>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Lecture Topics</a:t>
            </a:r>
            <a:endParaRPr lang="en-US" b="1" dirty="0"/>
          </a:p>
        </p:txBody>
      </p:sp>
      <p:sp>
        <p:nvSpPr>
          <p:cNvPr id="3" name="Content Placeholder 2"/>
          <p:cNvSpPr>
            <a:spLocks noGrp="1"/>
          </p:cNvSpPr>
          <p:nvPr>
            <p:ph idx="1"/>
          </p:nvPr>
        </p:nvSpPr>
        <p:spPr>
          <a:xfrm>
            <a:off x="304800" y="1364157"/>
            <a:ext cx="8686800" cy="4846638"/>
          </a:xfrm>
        </p:spPr>
        <p:txBody>
          <a:bodyPr>
            <a:noAutofit/>
          </a:bodyPr>
          <a:lstStyle/>
          <a:p>
            <a:r>
              <a:rPr lang="en-US" sz="2400" dirty="0"/>
              <a:t>Where are we on course map?</a:t>
            </a:r>
            <a:endParaRPr lang="en-US" sz="2000" dirty="0" smtClean="0"/>
          </a:p>
          <a:p>
            <a:r>
              <a:rPr lang="en-US" sz="2400" dirty="0" smtClean="0"/>
              <a:t>User Interface</a:t>
            </a:r>
          </a:p>
          <a:p>
            <a:pPr lvl="1"/>
            <a:r>
              <a:rPr lang="en-US" sz="2000" dirty="0" smtClean="0"/>
              <a:t>Motivation</a:t>
            </a:r>
          </a:p>
          <a:p>
            <a:pPr lvl="1"/>
            <a:r>
              <a:rPr lang="en-US" sz="2000" dirty="0" smtClean="0"/>
              <a:t>Issues and Principals</a:t>
            </a:r>
          </a:p>
          <a:p>
            <a:pPr lvl="1"/>
            <a:r>
              <a:rPr lang="en-US" sz="2000" dirty="0" smtClean="0"/>
              <a:t>Developer vs. User</a:t>
            </a:r>
          </a:p>
          <a:p>
            <a:pPr lvl="1"/>
            <a:r>
              <a:rPr lang="en-US" sz="2000" dirty="0" smtClean="0"/>
              <a:t>Design Choices</a:t>
            </a:r>
          </a:p>
          <a:p>
            <a:pPr lvl="1"/>
            <a:r>
              <a:rPr lang="en-US" sz="2000" dirty="0" smtClean="0"/>
              <a:t>Approaches and Prototyping</a:t>
            </a:r>
          </a:p>
          <a:p>
            <a:pPr lvl="1"/>
            <a:r>
              <a:rPr lang="en-US" sz="2000" dirty="0" smtClean="0"/>
              <a:t>Enabling Technology</a:t>
            </a:r>
          </a:p>
          <a:p>
            <a:r>
              <a:rPr lang="en-US" sz="2400" dirty="0" smtClean="0"/>
              <a:t>Final</a:t>
            </a:r>
          </a:p>
          <a:p>
            <a:pPr lvl="1"/>
            <a:endParaRPr lang="en-US" sz="2000" b="1" dirty="0" smtClean="0"/>
          </a:p>
          <a:p>
            <a:pPr lvl="1"/>
            <a:endParaRPr lang="en-US" sz="2000" b="1" dirty="0" smtClean="0"/>
          </a:p>
          <a:p>
            <a:pPr lvl="1"/>
            <a:endParaRPr lang="en-US" sz="2000" b="1"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a:t>
            </a:fld>
            <a:endParaRPr lang="en-US" dirty="0"/>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52469525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FF0000"/>
                </a:solidFill>
              </a:rPr>
              <a:t>Issues to be concerned with?</a:t>
            </a:r>
            <a:endParaRPr lang="en-US" dirty="0">
              <a:solidFill>
                <a:srgbClr val="FF0000"/>
              </a:solidFill>
            </a:endParaRPr>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20</a:t>
            </a:fld>
            <a:endParaRPr lang="en-US"/>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t>Donald Norman: UI Guru</a:t>
            </a:r>
          </a:p>
        </p:txBody>
      </p:sp>
      <p:sp>
        <p:nvSpPr>
          <p:cNvPr id="3" name="Content Placeholder 2"/>
          <p:cNvSpPr>
            <a:spLocks noGrp="1"/>
          </p:cNvSpPr>
          <p:nvPr>
            <p:ph idx="1"/>
          </p:nvPr>
        </p:nvSpPr>
        <p:spPr/>
        <p:txBody>
          <a:bodyPr>
            <a:normAutofit/>
          </a:bodyPr>
          <a:lstStyle/>
          <a:p>
            <a:pPr eaLnBrk="1" hangingPunct="1">
              <a:lnSpc>
                <a:spcPct val="80000"/>
              </a:lnSpc>
              <a:buFont typeface="Wingdings 2" pitchFamily="-101" charset="2"/>
              <a:buNone/>
            </a:pPr>
            <a:r>
              <a:rPr lang="en-US" sz="2200" dirty="0"/>
              <a:t>Referring to Norman’s book: </a:t>
            </a:r>
            <a:r>
              <a:rPr lang="en-US" sz="2200" i="1" dirty="0"/>
              <a:t>Design of Everyday Things</a:t>
            </a:r>
          </a:p>
          <a:p>
            <a:pPr eaLnBrk="1" hangingPunct="1">
              <a:lnSpc>
                <a:spcPct val="80000"/>
              </a:lnSpc>
            </a:pPr>
            <a:r>
              <a:rPr lang="en-US" sz="2200" b="1" dirty="0"/>
              <a:t>Visibility</a:t>
            </a:r>
            <a:r>
              <a:rPr lang="en-US" sz="2200" dirty="0"/>
              <a:t> </a:t>
            </a:r>
            <a:r>
              <a:rPr lang="en-US" sz="2200" dirty="0" smtClean="0"/>
              <a:t>– </a:t>
            </a:r>
            <a:r>
              <a:rPr lang="en-US" sz="2200" b="0" dirty="0" smtClean="0"/>
              <a:t>visible </a:t>
            </a:r>
            <a:r>
              <a:rPr lang="en-US" sz="2200" b="0" dirty="0"/>
              <a:t>functions aid user awareness; invisible functions are more difficult to find and know how to use.</a:t>
            </a:r>
          </a:p>
          <a:p>
            <a:pPr eaLnBrk="1" hangingPunct="1">
              <a:lnSpc>
                <a:spcPct val="80000"/>
              </a:lnSpc>
            </a:pPr>
            <a:r>
              <a:rPr lang="en-US" sz="2200" b="1" dirty="0"/>
              <a:t>Feedback</a:t>
            </a:r>
            <a:r>
              <a:rPr lang="en-US" sz="2200" dirty="0"/>
              <a:t> – </a:t>
            </a:r>
            <a:r>
              <a:rPr lang="en-US" sz="2200" b="0" dirty="0"/>
              <a:t>return information about what action has been done and what has been accomplished.</a:t>
            </a:r>
          </a:p>
          <a:p>
            <a:pPr eaLnBrk="1" hangingPunct="1">
              <a:lnSpc>
                <a:spcPct val="80000"/>
              </a:lnSpc>
            </a:pPr>
            <a:r>
              <a:rPr lang="en-US" sz="2200" b="1" dirty="0"/>
              <a:t>Constraints</a:t>
            </a:r>
            <a:r>
              <a:rPr lang="en-US" sz="2200" dirty="0"/>
              <a:t> </a:t>
            </a:r>
            <a:r>
              <a:rPr lang="en-US" sz="2200" dirty="0" smtClean="0"/>
              <a:t>– </a:t>
            </a:r>
            <a:r>
              <a:rPr lang="en-US" sz="2200" b="0" dirty="0" smtClean="0"/>
              <a:t>restricting </a:t>
            </a:r>
            <a:r>
              <a:rPr lang="en-US" sz="2200" b="0" dirty="0"/>
              <a:t>the kind of user interaction that can take place at a given moment.</a:t>
            </a:r>
          </a:p>
          <a:p>
            <a:pPr eaLnBrk="1" hangingPunct="1">
              <a:lnSpc>
                <a:spcPct val="80000"/>
              </a:lnSpc>
            </a:pPr>
            <a:r>
              <a:rPr lang="en-US" sz="2200" b="1" dirty="0"/>
              <a:t>Mapping</a:t>
            </a:r>
            <a:r>
              <a:rPr lang="en-US" sz="2200" dirty="0"/>
              <a:t> </a:t>
            </a:r>
            <a:r>
              <a:rPr lang="en-US" sz="2200" dirty="0" smtClean="0"/>
              <a:t>– </a:t>
            </a:r>
            <a:r>
              <a:rPr lang="en-US" sz="2200" b="0" dirty="0" smtClean="0"/>
              <a:t>the </a:t>
            </a:r>
            <a:r>
              <a:rPr lang="en-US" sz="2200" b="0" dirty="0"/>
              <a:t>(functional, geometric, appearance) relationship between controls and their effects in the world.</a:t>
            </a:r>
          </a:p>
          <a:p>
            <a:pPr eaLnBrk="1" hangingPunct="1">
              <a:lnSpc>
                <a:spcPct val="80000"/>
              </a:lnSpc>
            </a:pPr>
            <a:r>
              <a:rPr lang="en-US" sz="2200" b="1" dirty="0"/>
              <a:t>Consistency</a:t>
            </a:r>
            <a:r>
              <a:rPr lang="en-US" sz="2200" dirty="0"/>
              <a:t> – </a:t>
            </a:r>
            <a:r>
              <a:rPr lang="en-US" sz="2200" b="0" dirty="0"/>
              <a:t>use similar operations and use similar elements for achieving similar tasks. </a:t>
            </a:r>
          </a:p>
          <a:p>
            <a:pPr eaLnBrk="1" hangingPunct="1">
              <a:lnSpc>
                <a:spcPct val="80000"/>
              </a:lnSpc>
            </a:pPr>
            <a:r>
              <a:rPr lang="en-US" sz="2200" b="1" dirty="0"/>
              <a:t>Affordance</a:t>
            </a:r>
            <a:r>
              <a:rPr lang="en-US" sz="2200" dirty="0"/>
              <a:t> </a:t>
            </a:r>
            <a:r>
              <a:rPr lang="en-US" sz="2200" dirty="0" smtClean="0"/>
              <a:t>– </a:t>
            </a:r>
            <a:r>
              <a:rPr lang="en-US" sz="2200" b="0" dirty="0" smtClean="0"/>
              <a:t>an </a:t>
            </a:r>
            <a:r>
              <a:rPr lang="en-US" sz="2200" b="0" dirty="0"/>
              <a:t>attribute of an object that allows people to know how to use it. </a:t>
            </a:r>
          </a:p>
        </p:txBody>
      </p:sp>
      <p:sp>
        <p:nvSpPr>
          <p:cNvPr id="41988" name="Slide Number Placeholder 4"/>
          <p:cNvSpPr>
            <a:spLocks noGrp="1"/>
          </p:cNvSpPr>
          <p:nvPr>
            <p:ph type="sldNum" sz="quarter" idx="12"/>
          </p:nvPr>
        </p:nvSpPr>
        <p:spPr bwMode="auto">
          <a:noFill/>
          <a:ln>
            <a:miter lim="800000"/>
            <a:headEnd/>
            <a:tailEnd/>
          </a:ln>
        </p:spPr>
        <p:txBody>
          <a:bodyPr/>
          <a:lstStyle/>
          <a:p>
            <a:fld id="{B4E6466C-929F-994E-9550-1BD6EB55F9FE}" type="slidenum">
              <a:rPr lang="en-US"/>
              <a:pPr/>
              <a:t>21</a:t>
            </a:fld>
            <a:endParaRPr lang="en-US"/>
          </a:p>
        </p:txBody>
      </p:sp>
      <p:sp>
        <p:nvSpPr>
          <p:cNvPr id="41989" name="Action Button: Custom 8">
            <a:hlinkClick r:id="rId2" highlightClick="1"/>
          </p:cNvPr>
          <p:cNvSpPr>
            <a:spLocks noChangeArrowheads="1"/>
          </p:cNvSpPr>
          <p:nvPr/>
        </p:nvSpPr>
        <p:spPr bwMode="auto">
          <a:xfrm>
            <a:off x="1363663" y="6473825"/>
            <a:ext cx="6416675"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dirty="0">
                <a:solidFill>
                  <a:schemeClr val="bg1"/>
                </a:solidFill>
                <a:latin typeface="Constantia" pitchFamily="-101" charset="0"/>
              </a:rPr>
              <a:t>http://twobenches.wordpress.com/2008/06/05/don-normans-design-principles/</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5058" name="Title 1"/>
          <p:cNvSpPr>
            <a:spLocks noGrp="1"/>
          </p:cNvSpPr>
          <p:nvPr>
            <p:ph type="title"/>
          </p:nvPr>
        </p:nvSpPr>
        <p:spPr>
          <a:xfrm>
            <a:off x="457200" y="381000"/>
            <a:ext cx="8229600" cy="1143000"/>
          </a:xfrm>
        </p:spPr>
        <p:txBody>
          <a:bodyPr/>
          <a:lstStyle/>
          <a:p>
            <a:pPr eaLnBrk="1" hangingPunct="1"/>
            <a:r>
              <a:rPr lang="en-US"/>
              <a:t>Constantine and Lockwood</a:t>
            </a:r>
          </a:p>
        </p:txBody>
      </p:sp>
      <p:sp>
        <p:nvSpPr>
          <p:cNvPr id="3" name="Content Placeholder 2"/>
          <p:cNvSpPr>
            <a:spLocks noGrp="1"/>
          </p:cNvSpPr>
          <p:nvPr>
            <p:ph idx="1"/>
          </p:nvPr>
        </p:nvSpPr>
        <p:spPr>
          <a:xfrm>
            <a:off x="392406" y="1522452"/>
            <a:ext cx="8229600" cy="4876800"/>
          </a:xfrm>
        </p:spPr>
        <p:txBody>
          <a:bodyPr>
            <a:normAutofit lnSpcReduction="10000"/>
          </a:bodyPr>
          <a:lstStyle/>
          <a:p>
            <a:pPr eaLnBrk="1" hangingPunct="1">
              <a:lnSpc>
                <a:spcPct val="80000"/>
              </a:lnSpc>
            </a:pPr>
            <a:r>
              <a:rPr lang="en-US" sz="1600" b="1" dirty="0"/>
              <a:t>The structure principle</a:t>
            </a:r>
            <a:r>
              <a:rPr lang="en-US" sz="1600" dirty="0"/>
              <a:t>. </a:t>
            </a:r>
            <a:r>
              <a:rPr lang="en-US" sz="1600" b="0" dirty="0"/>
              <a:t>Your design should organize the user interface purposefully, in meaningful and useful ways based on clear, consistent models that are apparent and recognizable to users, putting related things together and separating unrelated things, differentiating dissimilar things and making similar things resemble one another. The structure principle is concerned with your overall user interface architecture. </a:t>
            </a:r>
          </a:p>
          <a:p>
            <a:pPr eaLnBrk="1" hangingPunct="1">
              <a:lnSpc>
                <a:spcPct val="80000"/>
              </a:lnSpc>
            </a:pPr>
            <a:r>
              <a:rPr lang="en-US" sz="1600" b="1" dirty="0"/>
              <a:t>The simplicity principle</a:t>
            </a:r>
            <a:r>
              <a:rPr lang="en-US" sz="1600" dirty="0"/>
              <a:t>. </a:t>
            </a:r>
            <a:r>
              <a:rPr lang="en-US" sz="1600" b="0" dirty="0"/>
              <a:t>Your design should make simple, common tasks simple to do, communicating clearly and simply in the user’s own language, and providing good shortcuts that are meaningfully related to longer procedures. </a:t>
            </a:r>
          </a:p>
          <a:p>
            <a:pPr eaLnBrk="1" hangingPunct="1">
              <a:lnSpc>
                <a:spcPct val="80000"/>
              </a:lnSpc>
            </a:pPr>
            <a:r>
              <a:rPr lang="en-US" sz="1600" b="1" dirty="0"/>
              <a:t>The visibility principle</a:t>
            </a:r>
            <a:r>
              <a:rPr lang="en-US" sz="1600" dirty="0"/>
              <a:t>. </a:t>
            </a:r>
            <a:r>
              <a:rPr lang="en-US" sz="1600" b="0" dirty="0"/>
              <a:t>Your design should keep all needed options and materials for a given task visible without distracting the user with extraneous or redundant information. Good designs don’t overwhelm users with too many alternatives or confuse them with unneeded information. </a:t>
            </a:r>
          </a:p>
          <a:p>
            <a:pPr eaLnBrk="1" hangingPunct="1">
              <a:lnSpc>
                <a:spcPct val="80000"/>
              </a:lnSpc>
            </a:pPr>
            <a:r>
              <a:rPr lang="en-US" sz="1600" b="1" dirty="0"/>
              <a:t>The feedback principle</a:t>
            </a:r>
            <a:r>
              <a:rPr lang="en-US" sz="1600" dirty="0"/>
              <a:t>. </a:t>
            </a:r>
            <a:r>
              <a:rPr lang="en-US" sz="1600" b="0" dirty="0"/>
              <a:t>Your design should keep users informed of actions or interpretations, changes of state or condition, and errors or exceptions that are relevant and of interest to the user through clear, concise, and unambiguous language familiar to users. </a:t>
            </a:r>
          </a:p>
          <a:p>
            <a:pPr eaLnBrk="1" hangingPunct="1">
              <a:lnSpc>
                <a:spcPct val="80000"/>
              </a:lnSpc>
            </a:pPr>
            <a:r>
              <a:rPr lang="en-US" sz="1600" b="1" dirty="0"/>
              <a:t>The tolerance principle</a:t>
            </a:r>
            <a:r>
              <a:rPr lang="en-US" sz="1600" dirty="0"/>
              <a:t>. </a:t>
            </a:r>
            <a:r>
              <a:rPr lang="en-US" sz="1600" b="0" dirty="0"/>
              <a:t>Your design should be flexible and tolerant, reducing the cost of mistakes and misuse by allowing undoing and redoing, while also preventing errors wherever possible by tolerating varied inputs and sequences and by interpreting all reasonable actions reasonable. </a:t>
            </a:r>
          </a:p>
          <a:p>
            <a:pPr eaLnBrk="1" hangingPunct="1">
              <a:lnSpc>
                <a:spcPct val="80000"/>
              </a:lnSpc>
            </a:pPr>
            <a:r>
              <a:rPr lang="en-US" sz="1600" b="1" dirty="0"/>
              <a:t>The reuse principle</a:t>
            </a:r>
            <a:r>
              <a:rPr lang="en-US" sz="1600" dirty="0"/>
              <a:t>. </a:t>
            </a:r>
            <a:r>
              <a:rPr lang="en-US" sz="1600" b="0" dirty="0"/>
              <a:t>Your design should reuse internal and external components and behaviors, maintaining consistency with purpose rather than merely arbitrary consistency, thus reducing the need for users to rethink and remember. </a:t>
            </a:r>
          </a:p>
          <a:p>
            <a:pPr eaLnBrk="1" hangingPunct="1">
              <a:lnSpc>
                <a:spcPct val="80000"/>
              </a:lnSpc>
            </a:pPr>
            <a:endParaRPr lang="en-US" sz="1600" dirty="0"/>
          </a:p>
        </p:txBody>
      </p:sp>
      <p:sp>
        <p:nvSpPr>
          <p:cNvPr id="45060" name="Slide Number Placeholder 4"/>
          <p:cNvSpPr>
            <a:spLocks noGrp="1"/>
          </p:cNvSpPr>
          <p:nvPr>
            <p:ph type="sldNum" sz="quarter" idx="12"/>
          </p:nvPr>
        </p:nvSpPr>
        <p:spPr bwMode="auto">
          <a:noFill/>
          <a:ln>
            <a:miter lim="800000"/>
            <a:headEnd/>
            <a:tailEnd/>
          </a:ln>
        </p:spPr>
        <p:txBody>
          <a:bodyPr/>
          <a:lstStyle/>
          <a:p>
            <a:fld id="{847517B5-E046-DE4B-9687-D7AE3A9E9FB9}" type="slidenum">
              <a:rPr lang="en-US"/>
              <a:pPr/>
              <a:t>22</a:t>
            </a:fld>
            <a:endParaRPr lang="en-US"/>
          </a:p>
        </p:txBody>
      </p:sp>
      <p:sp>
        <p:nvSpPr>
          <p:cNvPr id="45061" name="Action Button: Custom 8">
            <a:hlinkClick r:id="rId2" highlightClick="1"/>
          </p:cNvPr>
          <p:cNvSpPr>
            <a:spLocks noChangeArrowheads="1"/>
          </p:cNvSpPr>
          <p:nvPr/>
        </p:nvSpPr>
        <p:spPr bwMode="auto">
          <a:xfrm>
            <a:off x="2159000" y="6473825"/>
            <a:ext cx="482600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hlinkClick r:id="rId3"/>
              </a:rPr>
              <a:t>http://www.ambysoft.com/essays/userInterfaceDesign.html</a:t>
            </a:r>
            <a:endParaRPr lang="en-US" sz="1400">
              <a:latin typeface="Constantia" pitchFamily="-101" charset="0"/>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4514" name="Rectangle 1026"/>
          <p:cNvSpPr>
            <a:spLocks noGrp="1" noChangeArrowheads="1"/>
          </p:cNvSpPr>
          <p:nvPr>
            <p:ph type="title"/>
          </p:nvPr>
        </p:nvSpPr>
        <p:spPr>
          <a:noFill/>
        </p:spPr>
        <p:txBody>
          <a:bodyPr lIns="90840" tIns="44623" rIns="90840" bIns="44623"/>
          <a:lstStyle/>
          <a:p>
            <a:pPr eaLnBrk="1" hangingPunct="1"/>
            <a:r>
              <a:rPr lang="en-GB"/>
              <a:t>Interaction Styles</a:t>
            </a:r>
          </a:p>
        </p:txBody>
      </p:sp>
      <p:sp>
        <p:nvSpPr>
          <p:cNvPr id="64515" name="Rectangle 1027"/>
          <p:cNvSpPr>
            <a:spLocks noGrp="1" noChangeArrowheads="1"/>
          </p:cNvSpPr>
          <p:nvPr>
            <p:ph type="body" idx="1"/>
          </p:nvPr>
        </p:nvSpPr>
        <p:spPr>
          <a:noFill/>
        </p:spPr>
        <p:txBody>
          <a:bodyPr lIns="90840" tIns="44623" rIns="90840" bIns="44623"/>
          <a:lstStyle/>
          <a:p>
            <a:pPr eaLnBrk="1" hangingPunct="1"/>
            <a:r>
              <a:rPr lang="en-GB"/>
              <a:t>Direct manipulation</a:t>
            </a:r>
          </a:p>
          <a:p>
            <a:pPr eaLnBrk="1" hangingPunct="1"/>
            <a:r>
              <a:rPr lang="en-GB"/>
              <a:t>Menu selection</a:t>
            </a:r>
          </a:p>
          <a:p>
            <a:pPr eaLnBrk="1" hangingPunct="1"/>
            <a:r>
              <a:rPr lang="en-GB"/>
              <a:t>Form fill-in</a:t>
            </a:r>
          </a:p>
          <a:p>
            <a:pPr eaLnBrk="1" hangingPunct="1"/>
            <a:r>
              <a:rPr lang="en-GB"/>
              <a:t>Command language</a:t>
            </a:r>
          </a:p>
          <a:p>
            <a:pPr eaLnBrk="1" hangingPunct="1"/>
            <a:r>
              <a:rPr lang="en-GB"/>
              <a:t>Natural language</a:t>
            </a:r>
          </a:p>
        </p:txBody>
      </p:sp>
      <p:sp>
        <p:nvSpPr>
          <p:cNvPr id="64516" name="Action Button: Custom 8">
            <a:hlinkClick r:id="rId3"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64517" name="Slide Number Placeholder 5"/>
          <p:cNvSpPr>
            <a:spLocks noGrp="1"/>
          </p:cNvSpPr>
          <p:nvPr>
            <p:ph type="sldNum" sz="quarter" idx="12"/>
          </p:nvPr>
        </p:nvSpPr>
        <p:spPr bwMode="auto">
          <a:noFill/>
          <a:ln>
            <a:miter lim="800000"/>
            <a:headEnd/>
            <a:tailEnd/>
          </a:ln>
        </p:spPr>
        <p:txBody>
          <a:bodyPr/>
          <a:lstStyle/>
          <a:p>
            <a:fld id="{D94307B2-38A8-2246-B9CF-58206D6C6092}" type="slidenum">
              <a:rPr lang="en-US"/>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6562" name="Rectangle 2"/>
          <p:cNvSpPr>
            <a:spLocks noGrp="1" noChangeArrowheads="1"/>
          </p:cNvSpPr>
          <p:nvPr>
            <p:ph type="title"/>
          </p:nvPr>
        </p:nvSpPr>
        <p:spPr>
          <a:xfrm>
            <a:off x="457200" y="381000"/>
            <a:ext cx="8229600" cy="1143000"/>
          </a:xfrm>
        </p:spPr>
        <p:txBody>
          <a:bodyPr/>
          <a:lstStyle/>
          <a:p>
            <a:pPr eaLnBrk="1" hangingPunct="1"/>
            <a:r>
              <a:rPr lang="en-US"/>
              <a:t>Interaction Styles</a:t>
            </a:r>
          </a:p>
        </p:txBody>
      </p:sp>
      <p:sp>
        <p:nvSpPr>
          <p:cNvPr id="66563"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chemeClr val="bg1"/>
                </a:solidFill>
                <a:latin typeface="Constantia" pitchFamily="-101" charset="0"/>
              </a:rPr>
              <a:t>Ian </a:t>
            </a:r>
            <a:r>
              <a:rPr lang="en-US" sz="1400" u="sng" dirty="0" err="1">
                <a:solidFill>
                  <a:schemeClr val="bg1"/>
                </a:solidFill>
                <a:latin typeface="Constantia" pitchFamily="-101" charset="0"/>
              </a:rPr>
              <a:t>Sommerville</a:t>
            </a:r>
            <a:r>
              <a:rPr lang="en-US" sz="1400" u="sng" dirty="0">
                <a:solidFill>
                  <a:schemeClr val="bg1"/>
                </a:solidFill>
                <a:latin typeface="Constantia" pitchFamily="-101" charset="0"/>
              </a:rPr>
              <a:t>: Software Engineering, 7</a:t>
            </a:r>
            <a:r>
              <a:rPr lang="en-US" sz="1400" u="sng" baseline="30000" dirty="0">
                <a:solidFill>
                  <a:schemeClr val="bg1"/>
                </a:solidFill>
                <a:latin typeface="Constantia" pitchFamily="-101" charset="0"/>
              </a:rPr>
              <a:t>th</a:t>
            </a:r>
            <a:r>
              <a:rPr lang="en-US" sz="1400" u="sng" dirty="0">
                <a:solidFill>
                  <a:schemeClr val="bg1"/>
                </a:solidFill>
                <a:latin typeface="Constantia" pitchFamily="-101" charset="0"/>
              </a:rPr>
              <a:t> Ed., 2004</a:t>
            </a:r>
            <a:endParaRPr lang="en-US" sz="1400" dirty="0">
              <a:solidFill>
                <a:schemeClr val="bg1"/>
              </a:solidFill>
              <a:latin typeface="Constantia" pitchFamily="-101" charset="0"/>
            </a:endParaRPr>
          </a:p>
        </p:txBody>
      </p:sp>
      <p:graphicFrame>
        <p:nvGraphicFramePr>
          <p:cNvPr id="6" name="Table 5"/>
          <p:cNvGraphicFramePr>
            <a:graphicFrameLocks noGrp="1"/>
          </p:cNvGraphicFramePr>
          <p:nvPr/>
        </p:nvGraphicFramePr>
        <p:xfrm>
          <a:off x="381000" y="1600200"/>
          <a:ext cx="8458200" cy="4563127"/>
        </p:xfrm>
        <a:graphic>
          <a:graphicData uri="http://schemas.openxmlformats.org/drawingml/2006/table">
            <a:tbl>
              <a:tblPr/>
              <a:tblGrid>
                <a:gridCol w="1447800"/>
                <a:gridCol w="2286000"/>
                <a:gridCol w="2819400"/>
                <a:gridCol w="1905000"/>
              </a:tblGrid>
              <a:tr h="6397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Style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Main Advantages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nstantia" pitchFamily="-101"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Main Disadvantages</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1" i="0" u="none" strike="noStrike" cap="none" normalizeH="0" baseline="0">
                        <a:ln>
                          <a:noFill/>
                        </a:ln>
                        <a:solidFill>
                          <a:schemeClr val="tx1"/>
                        </a:solidFill>
                        <a:effectLst/>
                        <a:latin typeface="Constantia" pitchFamily="-101" charset="0"/>
                      </a:endParaRP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Applications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5400" cap="flat" cmpd="sng" algn="ctr">
                      <a:solidFill>
                        <a:schemeClr val="tx1"/>
                      </a:solidFill>
                      <a:prstDash val="solid"/>
                      <a:round/>
                      <a:headEnd type="none" w="med" len="med"/>
                      <a:tailEnd type="none" w="med" len="med"/>
                    </a:lnB>
                    <a:lnTlToBr>
                      <a:noFill/>
                    </a:lnTlToBr>
                    <a:lnBlToTr>
                      <a:noFill/>
                    </a:lnBlToTr>
                    <a:solidFill>
                      <a:schemeClr val="accent1"/>
                    </a:solidFill>
                  </a:tcPr>
                </a:tc>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Direct manipulation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Fast and intuitive interaction; easy to learn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Only suitable where there is a visual metaphor for tasks and objects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Video games; CAD systems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54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Menu selection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Avoids user error; little typing required</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Slow for experienced user; can become complex if many menu options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Most general purpose systems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9445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Form fill-in</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Simple data entry; easy to learn; checkable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Takes up much screen space; causes problems where user options do not match the form fields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Ordering</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Command language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Powerful and flexible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Hard to learn; poor error management</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Operating systems, command and control systems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4453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Natural language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Accessible to casual user; easily extended</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Requires typing; NL understanding systems may be unreliable</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400" b="0" i="0" u="none" strike="noStrike" cap="none" normalizeH="0" baseline="0">
                          <a:ln>
                            <a:noFill/>
                          </a:ln>
                          <a:solidFill>
                            <a:schemeClr val="tx1"/>
                          </a:solidFill>
                          <a:effectLst/>
                          <a:latin typeface="Constantia" pitchFamily="-101" charset="0"/>
                        </a:rPr>
                        <a:t>Information retrieval and Q/A systems</a:t>
                      </a:r>
                    </a:p>
                  </a:txBody>
                  <a:tcPr marT="45724" marB="45724"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6601" name="Slide Number Placeholder 6"/>
          <p:cNvSpPr>
            <a:spLocks noGrp="1"/>
          </p:cNvSpPr>
          <p:nvPr>
            <p:ph type="sldNum" sz="quarter" idx="12"/>
          </p:nvPr>
        </p:nvSpPr>
        <p:spPr bwMode="auto">
          <a:noFill/>
          <a:ln>
            <a:miter lim="800000"/>
            <a:headEnd/>
            <a:tailEnd/>
          </a:ln>
        </p:spPr>
        <p:txBody>
          <a:bodyPr/>
          <a:lstStyle/>
          <a:p>
            <a:fld id="{4C7F37A1-E76D-A040-B236-35D7BC5D1661}" type="slidenum">
              <a:rPr lang="en-US"/>
              <a:pPr/>
              <a:t>24</a:t>
            </a:fld>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8" name="Text Placeholder 7"/>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25</a:t>
            </a:fld>
            <a:endParaRPr lang="en-US"/>
          </a:p>
        </p:txBody>
      </p:sp>
      <p:sp>
        <p:nvSpPr>
          <p:cNvPr id="7" name="Title 6"/>
          <p:cNvSpPr>
            <a:spLocks noGrp="1"/>
          </p:cNvSpPr>
          <p:nvPr>
            <p:ph type="title"/>
          </p:nvPr>
        </p:nvSpPr>
        <p:spPr/>
        <p:txBody>
          <a:bodyPr/>
          <a:lstStyle/>
          <a:p>
            <a:r>
              <a:rPr lang="en-US" dirty="0" smtClean="0"/>
              <a:t>Implementer vs. User</a:t>
            </a:r>
            <a:endParaRPr lang="en-US"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User vs. Implementer</a:t>
            </a:r>
            <a:endParaRPr lang="en-US" dirty="0"/>
          </a:p>
        </p:txBody>
      </p:sp>
      <p:sp>
        <p:nvSpPr>
          <p:cNvPr id="6" name="Content Placeholder 5"/>
          <p:cNvSpPr>
            <a:spLocks noGrp="1"/>
          </p:cNvSpPr>
          <p:nvPr>
            <p:ph idx="1"/>
          </p:nvPr>
        </p:nvSpPr>
        <p:spPr/>
        <p:txBody>
          <a:bodyPr/>
          <a:lstStyle/>
          <a:p>
            <a:r>
              <a:rPr lang="en-US" dirty="0" smtClean="0"/>
              <a:t>Thesis: </a:t>
            </a:r>
            <a:r>
              <a:rPr lang="en-US" b="0" dirty="0" smtClean="0"/>
              <a:t>Engineer who implements something is seldom the right person to judge the goodness of the user interface</a:t>
            </a:r>
          </a:p>
          <a:p>
            <a:pPr lvl="1"/>
            <a:r>
              <a:rPr lang="en-US" dirty="0" smtClean="0"/>
              <a:t>Knows how should work</a:t>
            </a:r>
          </a:p>
          <a:p>
            <a:pPr lvl="1"/>
            <a:r>
              <a:rPr lang="en-US" b="0" dirty="0" smtClean="0"/>
              <a:t>Has a mental model of inner workings</a:t>
            </a:r>
          </a:p>
          <a:p>
            <a:pPr lvl="1"/>
            <a:r>
              <a:rPr lang="en-US" dirty="0" smtClean="0"/>
              <a:t>Motivate to reduce implementation complexity</a:t>
            </a:r>
          </a:p>
          <a:p>
            <a:r>
              <a:rPr lang="en-US" b="0" dirty="0" smtClean="0"/>
              <a:t>Contrast user</a:t>
            </a:r>
          </a:p>
          <a:p>
            <a:pPr lvl="1"/>
            <a:r>
              <a:rPr lang="en-US" dirty="0" smtClean="0"/>
              <a:t>Doesn’t know how works – shouldn’t have to?</a:t>
            </a:r>
          </a:p>
          <a:p>
            <a:pPr lvl="1"/>
            <a:r>
              <a:rPr lang="en-US" b="0" dirty="0" smtClean="0"/>
              <a:t>Benefit from reduced use complexity</a:t>
            </a:r>
          </a:p>
          <a:p>
            <a:pPr lvl="2"/>
            <a:r>
              <a:rPr lang="en-US" dirty="0" smtClean="0"/>
              <a:t>Reduced cognitive load</a:t>
            </a:r>
            <a:endParaRPr lang="en-US" b="0" dirty="0" smtClean="0"/>
          </a:p>
          <a:p>
            <a:pPr lvl="1"/>
            <a:endParaRPr lang="en-US" b="0" dirty="0" smtClean="0"/>
          </a:p>
          <a:p>
            <a:endParaRPr lang="en-US" b="0" dirty="0" smtClean="0"/>
          </a:p>
          <a:p>
            <a:endParaRPr lang="en-US" b="0"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26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6" end="6"/>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Foolproof quote</a:t>
            </a:r>
            <a:endParaRPr lang="en-US" dirty="0"/>
          </a:p>
        </p:txBody>
      </p:sp>
      <p:sp>
        <p:nvSpPr>
          <p:cNvPr id="3" name="Content Placeholder 2"/>
          <p:cNvSpPr>
            <a:spLocks noGrp="1"/>
          </p:cNvSpPr>
          <p:nvPr>
            <p:ph idx="1"/>
          </p:nvPr>
        </p:nvSpPr>
        <p:spPr/>
        <p:txBody>
          <a:bodyPr/>
          <a:lstStyle/>
          <a:p>
            <a:r>
              <a:rPr lang="en-US" dirty="0" smtClean="0"/>
              <a:t>You cannot make something foolproof, because fools are so ingenious!</a:t>
            </a:r>
          </a:p>
          <a:p>
            <a:pPr lvl="1"/>
            <a:r>
              <a:rPr lang="en-US" dirty="0" smtClean="0"/>
              <a:t>George Cox</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27</a:t>
            </a:fld>
            <a:endParaRPr lang="en-US"/>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Issue</a:t>
            </a:r>
            <a:endParaRPr lang="en-US" dirty="0"/>
          </a:p>
        </p:txBody>
      </p:sp>
      <p:sp>
        <p:nvSpPr>
          <p:cNvPr id="3" name="Content Placeholder 2"/>
          <p:cNvSpPr>
            <a:spLocks noGrp="1"/>
          </p:cNvSpPr>
          <p:nvPr>
            <p:ph idx="1"/>
          </p:nvPr>
        </p:nvSpPr>
        <p:spPr/>
        <p:txBody>
          <a:bodyPr/>
          <a:lstStyle/>
          <a:p>
            <a:r>
              <a:rPr lang="en-US" dirty="0" smtClean="0"/>
              <a:t>Hard to put aside what you know and see how it will look to an uninitiated user</a:t>
            </a:r>
          </a:p>
          <a:p>
            <a:r>
              <a:rPr lang="en-US" dirty="0" smtClean="0"/>
              <a:t>How could anyone not know?</a:t>
            </a:r>
          </a:p>
          <a:p>
            <a:pPr lvl="1"/>
            <a:r>
              <a:rPr lang="en-US" dirty="0" smtClean="0"/>
              <a:t>Naming a variable “</a:t>
            </a:r>
            <a:r>
              <a:rPr lang="en-US" dirty="0" err="1" smtClean="0"/>
              <a:t>foo</a:t>
            </a:r>
            <a:r>
              <a:rPr lang="en-US" dirty="0" smtClean="0"/>
              <a:t>-bar” might be interpreted as subtraction</a:t>
            </a:r>
          </a:p>
          <a:p>
            <a:pPr lvl="1"/>
            <a:r>
              <a:rPr lang="en-US" dirty="0" smtClean="0"/>
              <a:t>“NC” means not connected</a:t>
            </a:r>
          </a:p>
          <a:p>
            <a:pPr lvl="2"/>
            <a:r>
              <a:rPr lang="en-US" dirty="0" smtClean="0"/>
              <a:t>(user named their next state variables NA NB NC ND)</a:t>
            </a:r>
          </a:p>
          <a:p>
            <a:pPr lvl="1"/>
            <a:r>
              <a:rPr lang="en-US" dirty="0" smtClean="0"/>
              <a:t>When program crashes, it leaves a lock file around that needs to be cleaned up…</a:t>
            </a:r>
          </a:p>
          <a:p>
            <a:r>
              <a:rPr lang="en-US" dirty="0" smtClean="0"/>
              <a:t>Why would anyone</a:t>
            </a:r>
          </a:p>
          <a:p>
            <a:pPr lvl="1"/>
            <a:r>
              <a:rPr lang="en-US" dirty="0" smtClean="0"/>
              <a:t>Put a ’ in a name?</a:t>
            </a:r>
          </a:p>
          <a:p>
            <a:pPr lvl="2"/>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Why would anyone</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29</a:t>
            </a:fld>
            <a:endParaRPr lang="en-US"/>
          </a:p>
        </p:txBody>
      </p:sp>
      <p:sp>
        <p:nvSpPr>
          <p:cNvPr id="6" name="Content Placeholder 5"/>
          <p:cNvSpPr>
            <a:spLocks noGrp="1"/>
          </p:cNvSpPr>
          <p:nvPr>
            <p:ph idx="1"/>
          </p:nvPr>
        </p:nvSpPr>
        <p:spPr/>
        <p:txBody>
          <a:bodyPr/>
          <a:lstStyle/>
          <a:p>
            <a:r>
              <a:rPr lang="en-US" dirty="0" smtClean="0"/>
              <a:t>https://xkcd.com/327/</a:t>
            </a:r>
            <a:endParaRPr lang="en-US" dirty="0"/>
          </a:p>
        </p:txBody>
      </p:sp>
      <p:pic>
        <p:nvPicPr>
          <p:cNvPr id="7" name="Picture 6" descr="exploits_of_a_mom.png"/>
          <p:cNvPicPr>
            <a:picLocks noChangeAspect="1"/>
          </p:cNvPicPr>
          <p:nvPr/>
        </p:nvPicPr>
        <p:blipFill>
          <a:blip r:embed="rId2"/>
          <a:stretch>
            <a:fillRect/>
          </a:stretch>
        </p:blipFill>
        <p:spPr>
          <a:xfrm>
            <a:off x="472487" y="2710358"/>
            <a:ext cx="8458200" cy="2603500"/>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172034" name="Rectangle 2"/>
          <p:cNvSpPr>
            <a:spLocks noGrp="1" noChangeArrowheads="1"/>
          </p:cNvSpPr>
          <p:nvPr>
            <p:ph type="title"/>
          </p:nvPr>
        </p:nvSpPr>
        <p:spPr/>
        <p:txBody>
          <a:bodyPr/>
          <a:lstStyle/>
          <a:p>
            <a:r>
              <a:rPr lang="en-US"/>
              <a:t>Course Map</a:t>
            </a:r>
          </a:p>
        </p:txBody>
      </p:sp>
      <p:sp>
        <p:nvSpPr>
          <p:cNvPr id="7" name="Slide Number Placeholder 5"/>
          <p:cNvSpPr>
            <a:spLocks noGrp="1"/>
          </p:cNvSpPr>
          <p:nvPr>
            <p:ph type="sldNum" sz="quarter" idx="12"/>
          </p:nvPr>
        </p:nvSpPr>
        <p:spPr/>
        <p:txBody>
          <a:bodyPr/>
          <a:lstStyle/>
          <a:p>
            <a:fld id="{3DB5F412-9866-D249-BF71-6D9420ED886F}" type="slidenum">
              <a:rPr lang="en-US"/>
              <a:pPr/>
              <a:t>3</a:t>
            </a:fld>
            <a:endParaRPr lang="en-US"/>
          </a:p>
        </p:txBody>
      </p:sp>
      <p:pic>
        <p:nvPicPr>
          <p:cNvPr id="177154" name="Picture 2" descr="http://cdn.scratch.mit.edu/static/site/projects/thumbnails/32/2502.png"/>
          <p:cNvPicPr>
            <a:picLocks noChangeAspect="1" noChangeArrowheads="1"/>
          </p:cNvPicPr>
          <p:nvPr/>
        </p:nvPicPr>
        <p:blipFill rotWithShape="1">
          <a:blip r:embed="rId3"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2623"/>
          <a:stretch/>
        </p:blipFill>
        <p:spPr bwMode="auto">
          <a:xfrm>
            <a:off x="0" y="1364906"/>
            <a:ext cx="1885388" cy="145214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56" name="Picture 4" descr="Loudspeaker and Waveform"/>
          <p:cNvPicPr>
            <a:picLocks noChangeAspect="1" noChangeArrowheads="1"/>
          </p:cNvPicPr>
          <p:nvPr/>
        </p:nvPicPr>
        <p:blipFill rotWithShape="1">
          <a:blip r:embed="rId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10927" r="49086" b="59789"/>
          <a:stretch/>
        </p:blipFill>
        <p:spPr bwMode="auto">
          <a:xfrm>
            <a:off x="1676400" y="1364906"/>
            <a:ext cx="1188055" cy="1452142"/>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0"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4876800" y="1423343"/>
            <a:ext cx="1611775" cy="1376308"/>
          </a:xfrm>
          <a:prstGeom prst="rect">
            <a:avLst/>
          </a:prstGeom>
          <a:noFill/>
          <a:ln w="9525">
            <a:noFill/>
            <a:miter lim="800000"/>
            <a:headEnd/>
            <a:tailEnd/>
          </a:ln>
          <a:effectLst/>
        </p:spPr>
      </p:pic>
      <p:pic>
        <p:nvPicPr>
          <p:cNvPr id="177157" name="Picture 5"/>
          <p:cNvPicPr>
            <a:picLocks noChangeAspect="1" noChangeArrowheads="1"/>
          </p:cNvPicPr>
          <p:nvPr/>
        </p:nvPicPr>
        <p:blipFill>
          <a:blip r:embed="rId6">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2667000" y="3375900"/>
            <a:ext cx="1177810" cy="65818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8" name="Picture 6"/>
          <p:cNvPicPr>
            <a:picLocks noChangeAspect="1" noChangeArrowheads="1"/>
          </p:cNvPicPr>
          <p:nvPr/>
        </p:nvPicPr>
        <p:blipFill rotWithShape="1">
          <a:blip r:embed="rId7">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b="34834"/>
          <a:stretch/>
        </p:blipFill>
        <p:spPr bwMode="auto">
          <a:xfrm>
            <a:off x="3844810" y="3337682"/>
            <a:ext cx="965911" cy="69640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59" name="Picture 7"/>
          <p:cNvPicPr>
            <a:picLocks noChangeAspect="1" noChangeArrowheads="1"/>
          </p:cNvPicPr>
          <p:nvPr/>
        </p:nvPicPr>
        <p:blipFill>
          <a:blip r:embed="rId8">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4810125" y="3338250"/>
            <a:ext cx="1209675" cy="757266"/>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8" name="AutoShape 14" descr="http://hdwallres.com/wp-content/uploads/2013/10/internet-2014-PC-wallpaper.jpg"/>
          <p:cNvSpPr>
            <a:spLocks noChangeAspect="1" noChangeArrowheads="1"/>
          </p:cNvSpPr>
          <p:nvPr/>
        </p:nvSpPr>
        <p:spPr bwMode="auto">
          <a:xfrm>
            <a:off x="63500" y="-136525"/>
            <a:ext cx="7219950" cy="541020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77168" name="Picture 16"/>
          <p:cNvPicPr>
            <a:picLocks noChangeAspect="1" noChangeArrowheads="1"/>
          </p:cNvPicPr>
          <p:nvPr/>
        </p:nvPicPr>
        <p:blipFill>
          <a:blip r:embed="rId9" cstate="print">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6609729" y="934450"/>
            <a:ext cx="1433294" cy="1219748"/>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pic>
        <p:nvPicPr>
          <p:cNvPr id="177170" name="Picture 18" descr="http://www.mushroomsys.com/websiteContent/graphics/DAP/cloudcomputing.jpg"/>
          <p:cNvPicPr>
            <a:picLocks noChangeAspect="1" noChangeArrowheads="1"/>
          </p:cNvPicPr>
          <p:nvPr/>
        </p:nvPicPr>
        <p:blipFill>
          <a:blip r:embed="rId10"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7221209" y="3400480"/>
            <a:ext cx="1944532" cy="1552520"/>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pic>
        <p:nvPicPr>
          <p:cNvPr id="177173" name="Picture 21" descr="http://www.urmc.rochester.edu/libraries/miner/images/IPADwireless-network-symbol.jpg"/>
          <p:cNvPicPr>
            <a:picLocks noChangeAspect="1" noChangeArrowheads="1"/>
          </p:cNvPicPr>
          <p:nvPr/>
        </p:nvPicPr>
        <p:blipFill rotWithShape="1">
          <a:blip r:embed="rId11" cstate="print">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9787514">
            <a:off x="7619625" y="2771955"/>
            <a:ext cx="980404" cy="74477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30" name="Rectangle 29"/>
          <p:cNvSpPr/>
          <p:nvPr/>
        </p:nvSpPr>
        <p:spPr>
          <a:xfrm>
            <a:off x="7561429" y="2362200"/>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sp>
        <p:nvSpPr>
          <p:cNvPr id="13" name="TextBox 12"/>
          <p:cNvSpPr txBox="1"/>
          <p:nvPr/>
        </p:nvSpPr>
        <p:spPr>
          <a:xfrm>
            <a:off x="6626735" y="528935"/>
            <a:ext cx="2212465" cy="461665"/>
          </a:xfrm>
          <a:prstGeom prst="rect">
            <a:avLst/>
          </a:prstGeom>
          <a:noFill/>
        </p:spPr>
        <p:txBody>
          <a:bodyPr wrap="none" rtlCol="0">
            <a:spAutoFit/>
          </a:bodyPr>
          <a:lstStyle/>
          <a:p>
            <a:r>
              <a:rPr lang="en-US" b="1" dirty="0" smtClean="0">
                <a:latin typeface="Courier New" panose="02070309020205020404" pitchFamily="49" charset="0"/>
                <a:cs typeface="Courier New" panose="02070309020205020404" pitchFamily="49" charset="0"/>
              </a:rPr>
              <a:t>10101001101</a:t>
            </a:r>
            <a:endParaRPr lang="en-US" b="1" dirty="0">
              <a:latin typeface="Courier New" panose="02070309020205020404" pitchFamily="49" charset="0"/>
              <a:cs typeface="Courier New" panose="02070309020205020404" pitchFamily="49" charset="0"/>
            </a:endParaRPr>
          </a:p>
        </p:txBody>
      </p:sp>
      <p:sp>
        <p:nvSpPr>
          <p:cNvPr id="32" name="Rectangle 31"/>
          <p:cNvSpPr/>
          <p:nvPr/>
        </p:nvSpPr>
        <p:spPr>
          <a:xfrm>
            <a:off x="6082658" y="3331356"/>
            <a:ext cx="755671" cy="81779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b="1" dirty="0">
              <a:solidFill>
                <a:schemeClr val="tx1"/>
              </a:solidFill>
            </a:endParaRPr>
          </a:p>
        </p:txBody>
      </p:sp>
      <p:pic>
        <p:nvPicPr>
          <p:cNvPr id="177174" name="Picture 22"/>
          <p:cNvPicPr>
            <a:picLocks noChangeAspect="1" noChangeArrowheads="1"/>
          </p:cNvPicPr>
          <p:nvPr/>
        </p:nvPicPr>
        <p:blipFill>
          <a:blip r:embed="rId12">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a:off x="357069" y="4788975"/>
            <a:ext cx="2309929" cy="168802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14" name="Rectangle 13"/>
          <p:cNvSpPr/>
          <p:nvPr/>
        </p:nvSpPr>
        <p:spPr>
          <a:xfrm>
            <a:off x="63520" y="5017575"/>
            <a:ext cx="853773" cy="144780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r>
              <a:rPr lang="en-US" sz="1800" b="1" dirty="0" smtClean="0">
                <a:solidFill>
                  <a:schemeClr val="tx1"/>
                </a:solidFill>
              </a:rPr>
              <a:t>EULA</a:t>
            </a:r>
          </a:p>
          <a:p>
            <a:pPr algn="ctr"/>
            <a:r>
              <a:rPr lang="en-US" sz="1800" b="1" dirty="0" smtClean="0">
                <a:solidFill>
                  <a:schemeClr val="tx1"/>
                </a:solidFill>
              </a:rPr>
              <a:t>----------------</a:t>
            </a:r>
            <a:r>
              <a:rPr lang="en-US" sz="1800" b="1" i="1" dirty="0" smtClean="0">
                <a:solidFill>
                  <a:schemeClr val="tx1"/>
                </a:solidFill>
              </a:rPr>
              <a:t>click</a:t>
            </a:r>
          </a:p>
          <a:p>
            <a:pPr algn="ctr"/>
            <a:r>
              <a:rPr lang="en-US" sz="1800" b="1" i="1" dirty="0" smtClean="0">
                <a:solidFill>
                  <a:schemeClr val="tx1"/>
                </a:solidFill>
              </a:rPr>
              <a:t>OK</a:t>
            </a:r>
            <a:endParaRPr lang="en-US" sz="1800" b="1" i="1" dirty="0">
              <a:solidFill>
                <a:schemeClr val="tx1"/>
              </a:solidFill>
            </a:endParaRPr>
          </a:p>
        </p:txBody>
      </p:sp>
      <p:pic>
        <p:nvPicPr>
          <p:cNvPr id="37" name="Content Placeholder 9" descr="loudspkr.gif"/>
          <p:cNvPicPr>
            <a:picLocks noGrp="1" noChangeAspect="1"/>
          </p:cNvPicPr>
          <p:nvPr>
            <p:ph idx="1"/>
          </p:nvPr>
        </p:nvPicPr>
        <p:blipFill>
          <a:blip r:embed="rId13"/>
          <a:srcRect l="-20833" r="-20833"/>
          <a:stretch>
            <a:fillRect/>
          </a:stretch>
        </p:blipFill>
        <p:spPr>
          <a:xfrm flipH="1">
            <a:off x="1524000" y="4872017"/>
            <a:ext cx="2577606" cy="1364758"/>
          </a:xfrm>
        </p:spPr>
      </p:pic>
      <p:pic>
        <p:nvPicPr>
          <p:cNvPr id="39" name="Picture 5"/>
          <p:cNvPicPr>
            <a:picLocks noChangeAspect="1" noChangeArrowheads="1"/>
          </p:cNvPicPr>
          <p:nvPr/>
        </p:nvPicPr>
        <p:blipFill rotWithShape="1">
          <a:blip r:embed="rId5">
            <a:clrChange>
              <a:clrFrom>
                <a:srgbClr val="EAEAEA"/>
              </a:clrFrom>
              <a:clrTo>
                <a:srgbClr val="EAEAEA">
                  <a:alpha val="0"/>
                </a:srgbClr>
              </a:clrTo>
            </a:clrChange>
          </a:blip>
          <a:srcRect l="32523" t="50000" r="25121" b="10610"/>
          <a:stretch/>
        </p:blipFill>
        <p:spPr bwMode="auto">
          <a:xfrm>
            <a:off x="5041903" y="4981248"/>
            <a:ext cx="1281567" cy="1094341"/>
          </a:xfrm>
          <a:prstGeom prst="rect">
            <a:avLst/>
          </a:prstGeom>
          <a:noFill/>
          <a:ln w="9525">
            <a:noFill/>
            <a:miter lim="800000"/>
            <a:headEnd/>
            <a:tailEnd/>
          </a:ln>
          <a:effectLst/>
        </p:spPr>
      </p:pic>
      <p:pic>
        <p:nvPicPr>
          <p:cNvPr id="40" name="Picture 21" descr="http://www.urmc.rochester.edu/libraries/miner/images/IPADwireless-network-symbol.jpg"/>
          <p:cNvPicPr>
            <a:picLocks noChangeAspect="1" noChangeArrowheads="1"/>
          </p:cNvPicPr>
          <p:nvPr/>
        </p:nvPicPr>
        <p:blipFill rotWithShape="1">
          <a:blip r:embed="rId11" cstate="print">
            <a:clrChange>
              <a:clrFrom>
                <a:srgbClr val="FFFFFF"/>
              </a:clrFrom>
              <a:clrTo>
                <a:srgbClr val="FFFFFF">
                  <a:alpha val="0"/>
                </a:srgbClr>
              </a:clrTo>
            </a:clrChange>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l="8124" t="12495" r="8970" b="16065"/>
          <a:stretch/>
        </p:blipFill>
        <p:spPr bwMode="auto">
          <a:xfrm rot="2936238">
            <a:off x="6894380" y="4661437"/>
            <a:ext cx="980404" cy="744771"/>
          </a:xfrm>
          <a:prstGeom prst="rect">
            <a:avLst/>
          </a:prstGeom>
          <a:noFill/>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rgbClr val="FFFFFF"/>
                </a:solidFill>
              </a14:hiddenFill>
            </a:ext>
          </a:extLst>
        </p:spPr>
      </p:pic>
      <p:sp>
        <p:nvSpPr>
          <p:cNvPr id="41" name="Rectangle 40"/>
          <p:cNvSpPr/>
          <p:nvPr/>
        </p:nvSpPr>
        <p:spPr>
          <a:xfrm>
            <a:off x="6400800" y="5375943"/>
            <a:ext cx="762000" cy="36553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NIC</a:t>
            </a:r>
            <a:endParaRPr lang="en-US" b="1" dirty="0">
              <a:solidFill>
                <a:schemeClr val="tx1"/>
              </a:solidFill>
            </a:endParaRPr>
          </a:p>
        </p:txBody>
      </p:sp>
      <p:cxnSp>
        <p:nvCxnSpPr>
          <p:cNvPr id="17" name="Straight Connector 16"/>
          <p:cNvCxnSpPr/>
          <p:nvPr/>
        </p:nvCxnSpPr>
        <p:spPr>
          <a:xfrm flipV="1">
            <a:off x="2590800" y="2792878"/>
            <a:ext cx="400943" cy="850110"/>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flipH="1" flipV="1">
            <a:off x="6400800" y="2770674"/>
            <a:ext cx="437529" cy="565416"/>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72033" name="Straight Arrow Connector 172032"/>
          <p:cNvCxnSpPr>
            <a:stCxn id="10" idx="3"/>
          </p:cNvCxnSpPr>
          <p:nvPr/>
        </p:nvCxnSpPr>
        <p:spPr>
          <a:xfrm flipV="1">
            <a:off x="6488575" y="1905000"/>
            <a:ext cx="293225" cy="206497"/>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2" name="Straight Arrow Connector 61"/>
          <p:cNvCxnSpPr>
            <a:stCxn id="10" idx="3"/>
            <a:endCxn id="30" idx="1"/>
          </p:cNvCxnSpPr>
          <p:nvPr/>
        </p:nvCxnSpPr>
        <p:spPr>
          <a:xfrm>
            <a:off x="6488575" y="2111497"/>
            <a:ext cx="1072854" cy="433469"/>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72037" name="Rectangle 172036"/>
          <p:cNvSpPr/>
          <p:nvPr/>
        </p:nvSpPr>
        <p:spPr>
          <a:xfrm>
            <a:off x="5334000" y="1066800"/>
            <a:ext cx="728084" cy="400110"/>
          </a:xfrm>
          <a:prstGeom prst="rect">
            <a:avLst/>
          </a:prstGeom>
        </p:spPr>
        <p:txBody>
          <a:bodyPr wrap="none">
            <a:spAutoFit/>
          </a:bodyPr>
          <a:lstStyle/>
          <a:p>
            <a:r>
              <a:rPr lang="en-US" sz="2000" b="1" dirty="0" smtClean="0">
                <a:latin typeface="+mj-lt"/>
              </a:rPr>
              <a:t>CPU</a:t>
            </a:r>
            <a:endParaRPr lang="en-US" sz="2000" dirty="0">
              <a:latin typeface="+mj-lt"/>
            </a:endParaRPr>
          </a:p>
        </p:txBody>
      </p:sp>
      <p:cxnSp>
        <p:nvCxnSpPr>
          <p:cNvPr id="66" name="Straight Arrow Connector 65"/>
          <p:cNvCxnSpPr>
            <a:endCxn id="4" idx="1"/>
          </p:cNvCxnSpPr>
          <p:nvPr/>
        </p:nvCxnSpPr>
        <p:spPr>
          <a:xfrm flipV="1">
            <a:off x="3739949" y="2094953"/>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68" name="Straight Arrow Connector 67"/>
          <p:cNvCxnSpPr/>
          <p:nvPr/>
        </p:nvCxnSpPr>
        <p:spPr>
          <a:xfrm flipV="1">
            <a:off x="4654349" y="2090976"/>
            <a:ext cx="222451" cy="1"/>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4" name="Rectangle 3"/>
          <p:cNvSpPr/>
          <p:nvPr/>
        </p:nvSpPr>
        <p:spPr>
          <a:xfrm>
            <a:off x="3962400" y="1614573"/>
            <a:ext cx="762000" cy="96075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tx1"/>
                </a:solidFill>
              </a:rPr>
              <a:t>A/D</a:t>
            </a:r>
            <a:endParaRPr lang="en-US" b="1" dirty="0">
              <a:solidFill>
                <a:schemeClr val="tx1"/>
              </a:solidFill>
            </a:endParaRPr>
          </a:p>
        </p:txBody>
      </p:sp>
      <p:pic>
        <p:nvPicPr>
          <p:cNvPr id="177160" name="Picture 8"/>
          <p:cNvPicPr>
            <a:picLocks noChangeAspect="1" noChangeArrowheads="1"/>
          </p:cNvPicPr>
          <p:nvPr/>
        </p:nvPicPr>
        <p:blipFill>
          <a:blip r:embed="rId14">
            <a:extLst>
              <a:ext uri="{28A0092B-C50C-407E-A947-70E740481C1C}">
                <a14:useLocalDpi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val="0"/>
              </a:ext>
            </a:extLst>
          </a:blip>
          <a:srcRect/>
          <a:stretch>
            <a:fillRect/>
          </a:stretch>
        </p:blipFill>
        <p:spPr bwMode="auto">
          <a:xfrm rot="10800000">
            <a:off x="2857500" y="1337716"/>
            <a:ext cx="952500" cy="1514475"/>
          </a:xfrm>
          <a:prstGeom prst="rect">
            <a:avLst/>
          </a:prstGeom>
          <a:noFill/>
          <a:ln>
            <a:noFill/>
          </a:ln>
          <a:extLst>
            <a:ext uri="{909E8E84-426E-40DD-AFC4-6F175D3DCCD1}">
              <a14:hiddenFill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a:solidFill>
                  <a:schemeClr val="accent1"/>
                </a:solidFill>
              </a14:hiddenFill>
            </a:ext>
            <a:ext uri="{91240B29-F687-4F45-9708-019B960494DF}">
              <a14:hiddenLine xmlns:mc="http://schemas.openxmlformats.org/markup-compatibility/2006" xmlns:mv="urn:schemas-microsoft-com:mac:vml" xmlns:a14="http://schemas.microsoft.com/office/drawing/2010/main" xmlns:p="http://schemas.openxmlformats.org/presentationml/2006/main" xmlns:r="http://schemas.openxmlformats.org/officeDocument/2006/relationships" xmlns:a="http://schemas.openxmlformats.org/drawingml/2006/main" xmlns="" w="9525">
                <a:solidFill>
                  <a:schemeClr val="tx1"/>
                </a:solidFill>
                <a:miter lim="800000"/>
                <a:headEnd/>
                <a:tailEnd/>
              </a14:hiddenLine>
            </a:ext>
          </a:extLst>
        </p:spPr>
      </p:pic>
      <p:sp>
        <p:nvSpPr>
          <p:cNvPr id="73" name="Rectangle 72"/>
          <p:cNvSpPr/>
          <p:nvPr/>
        </p:nvSpPr>
        <p:spPr>
          <a:xfrm>
            <a:off x="2667000" y="3962400"/>
            <a:ext cx="1067921" cy="400110"/>
          </a:xfrm>
          <a:prstGeom prst="rect">
            <a:avLst/>
          </a:prstGeom>
        </p:spPr>
        <p:txBody>
          <a:bodyPr wrap="none">
            <a:spAutoFit/>
          </a:bodyPr>
          <a:lstStyle/>
          <a:p>
            <a:r>
              <a:rPr lang="en-US" sz="2000" b="1" dirty="0">
                <a:latin typeface="+mj-lt"/>
              </a:rPr>
              <a:t>s</a:t>
            </a:r>
            <a:r>
              <a:rPr lang="en-US" sz="2000" b="1" dirty="0" smtClean="0">
                <a:latin typeface="+mj-lt"/>
              </a:rPr>
              <a:t>ample</a:t>
            </a:r>
            <a:endParaRPr lang="en-US" sz="2000" dirty="0">
              <a:latin typeface="+mj-lt"/>
            </a:endParaRPr>
          </a:p>
        </p:txBody>
      </p:sp>
      <p:sp>
        <p:nvSpPr>
          <p:cNvPr id="74" name="Rectangle 73"/>
          <p:cNvSpPr/>
          <p:nvPr/>
        </p:nvSpPr>
        <p:spPr>
          <a:xfrm>
            <a:off x="3899024" y="2971800"/>
            <a:ext cx="1005403" cy="461665"/>
          </a:xfrm>
          <a:prstGeom prst="rect">
            <a:avLst/>
          </a:prstGeom>
        </p:spPr>
        <p:txBody>
          <a:bodyPr wrap="none">
            <a:spAutoFit/>
          </a:bodyPr>
          <a:lstStyle/>
          <a:p>
            <a:pPr algn="ctr"/>
            <a:r>
              <a:rPr lang="en-US" sz="1200" b="1" dirty="0" smtClean="0">
                <a:latin typeface="+mj-lt"/>
              </a:rPr>
              <a:t>domain </a:t>
            </a:r>
          </a:p>
          <a:p>
            <a:pPr algn="ctr"/>
            <a:r>
              <a:rPr lang="en-US" sz="1200" b="1" dirty="0">
                <a:latin typeface="+mj-lt"/>
              </a:rPr>
              <a:t>c</a:t>
            </a:r>
            <a:r>
              <a:rPr lang="en-US" sz="1200" b="1" dirty="0" smtClean="0">
                <a:latin typeface="+mj-lt"/>
              </a:rPr>
              <a:t>onversion</a:t>
            </a:r>
            <a:endParaRPr lang="en-US" sz="1200" dirty="0">
              <a:latin typeface="+mj-lt"/>
            </a:endParaRPr>
          </a:p>
        </p:txBody>
      </p:sp>
      <p:cxnSp>
        <p:nvCxnSpPr>
          <p:cNvPr id="75" name="Straight Connector 74"/>
          <p:cNvCxnSpPr/>
          <p:nvPr/>
        </p:nvCxnSpPr>
        <p:spPr>
          <a:xfrm flipV="1">
            <a:off x="6219357" y="4162455"/>
            <a:ext cx="618972" cy="905123"/>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78" name="Straight Connector 77"/>
          <p:cNvCxnSpPr/>
          <p:nvPr/>
        </p:nvCxnSpPr>
        <p:spPr>
          <a:xfrm flipH="1" flipV="1">
            <a:off x="2590800" y="4095516"/>
            <a:ext cx="393372" cy="785381"/>
          </a:xfrm>
          <a:prstGeom prst="line">
            <a:avLst/>
          </a:prstGeom>
          <a:ln>
            <a:prstDash val="sys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72051" name="Right Brace 172050"/>
          <p:cNvSpPr/>
          <p:nvPr/>
        </p:nvSpPr>
        <p:spPr>
          <a:xfrm rot="5400000">
            <a:off x="5423438" y="4432838"/>
            <a:ext cx="506924" cy="3428999"/>
          </a:xfrm>
          <a:prstGeom prst="rightBrace">
            <a:avLst>
              <a:gd name="adj1" fmla="val 8333"/>
              <a:gd name="adj2" fmla="val 11363"/>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86" name="Rectangle 85"/>
          <p:cNvSpPr/>
          <p:nvPr/>
        </p:nvSpPr>
        <p:spPr>
          <a:xfrm>
            <a:off x="6963595" y="6200001"/>
            <a:ext cx="2180405" cy="276999"/>
          </a:xfrm>
          <a:prstGeom prst="rect">
            <a:avLst/>
          </a:prstGeom>
        </p:spPr>
        <p:txBody>
          <a:bodyPr wrap="none">
            <a:spAutoFit/>
          </a:bodyPr>
          <a:lstStyle/>
          <a:p>
            <a:pPr algn="ctr"/>
            <a:r>
              <a:rPr lang="en-US" sz="1200" b="1" dirty="0" smtClean="0">
                <a:latin typeface="+mj-lt"/>
              </a:rPr>
              <a:t>MP3 Player / iPhone / Droid</a:t>
            </a:r>
            <a:endParaRPr lang="en-US" sz="1200" dirty="0">
              <a:latin typeface="+mj-lt"/>
            </a:endParaRPr>
          </a:p>
        </p:txBody>
      </p:sp>
      <p:sp>
        <p:nvSpPr>
          <p:cNvPr id="88" name="TextBox 87"/>
          <p:cNvSpPr txBox="1"/>
          <p:nvPr/>
        </p:nvSpPr>
        <p:spPr>
          <a:xfrm rot="1293133">
            <a:off x="6333270" y="2269482"/>
            <a:ext cx="1207382" cy="276999"/>
          </a:xfrm>
          <a:prstGeom prst="rect">
            <a:avLst/>
          </a:prstGeom>
          <a:noFill/>
        </p:spPr>
        <p:txBody>
          <a:bodyPr wrap="none" rtlCol="0">
            <a:spAutoFit/>
          </a:bodyPr>
          <a:lstStyle/>
          <a:p>
            <a:r>
              <a:rPr lang="en-US" sz="1200" b="1" dirty="0" smtClean="0">
                <a:latin typeface="Courier New" panose="02070309020205020404" pitchFamily="49" charset="0"/>
                <a:cs typeface="Courier New" panose="02070309020205020404" pitchFamily="49" charset="0"/>
              </a:rPr>
              <a:t>10101001101</a:t>
            </a:r>
            <a:endParaRPr lang="en-US" sz="1200" b="1" dirty="0">
              <a:latin typeface="Courier New" panose="02070309020205020404" pitchFamily="49" charset="0"/>
              <a:cs typeface="Courier New" panose="02070309020205020404" pitchFamily="49" charset="0"/>
            </a:endParaRPr>
          </a:p>
        </p:txBody>
      </p:sp>
      <p:sp>
        <p:nvSpPr>
          <p:cNvPr id="172052" name="TextBox 172051"/>
          <p:cNvSpPr txBox="1"/>
          <p:nvPr/>
        </p:nvSpPr>
        <p:spPr>
          <a:xfrm rot="2700000">
            <a:off x="5923325" y="3530654"/>
            <a:ext cx="1074333" cy="338554"/>
          </a:xfrm>
          <a:prstGeom prst="rect">
            <a:avLst/>
          </a:prstGeom>
          <a:noFill/>
        </p:spPr>
        <p:txBody>
          <a:bodyPr wrap="none" rtlCol="0">
            <a:spAutoFit/>
          </a:bodyPr>
          <a:lstStyle/>
          <a:p>
            <a:r>
              <a:rPr lang="en-US" sz="1600" dirty="0" smtClean="0">
                <a:latin typeface="+mj-lt"/>
              </a:rPr>
              <a:t>compress</a:t>
            </a:r>
            <a:endParaRPr lang="en-US" sz="1600" dirty="0">
              <a:latin typeface="+mj-lt"/>
            </a:endParaRPr>
          </a:p>
        </p:txBody>
      </p:sp>
      <p:sp>
        <p:nvSpPr>
          <p:cNvPr id="90" name="Rectangle 89"/>
          <p:cNvSpPr/>
          <p:nvPr/>
        </p:nvSpPr>
        <p:spPr>
          <a:xfrm>
            <a:off x="3979427" y="3962400"/>
            <a:ext cx="668773" cy="400110"/>
          </a:xfrm>
          <a:prstGeom prst="rect">
            <a:avLst/>
          </a:prstGeom>
        </p:spPr>
        <p:txBody>
          <a:bodyPr wrap="none">
            <a:spAutoFit/>
          </a:bodyPr>
          <a:lstStyle/>
          <a:p>
            <a:r>
              <a:rPr lang="en-US" sz="2000" b="1" dirty="0" err="1" smtClean="0">
                <a:latin typeface="+mj-lt"/>
              </a:rPr>
              <a:t>freq</a:t>
            </a:r>
            <a:endParaRPr lang="en-US" sz="2000" dirty="0">
              <a:latin typeface="+mj-lt"/>
            </a:endParaRPr>
          </a:p>
        </p:txBody>
      </p:sp>
      <p:sp>
        <p:nvSpPr>
          <p:cNvPr id="172054" name="Rectangle 172053"/>
          <p:cNvSpPr/>
          <p:nvPr/>
        </p:nvSpPr>
        <p:spPr>
          <a:xfrm>
            <a:off x="4889362" y="3962400"/>
            <a:ext cx="1130438" cy="584775"/>
          </a:xfrm>
          <a:prstGeom prst="rect">
            <a:avLst/>
          </a:prstGeom>
        </p:spPr>
        <p:txBody>
          <a:bodyPr wrap="none">
            <a:spAutoFit/>
          </a:bodyPr>
          <a:lstStyle/>
          <a:p>
            <a:pPr algn="ctr"/>
            <a:r>
              <a:rPr lang="en-US" sz="1600" b="1" dirty="0" err="1" smtClean="0">
                <a:latin typeface="+mj-lt"/>
              </a:rPr>
              <a:t>pyscho</a:t>
            </a:r>
            <a:r>
              <a:rPr lang="en-US" sz="1600" b="1" dirty="0" smtClean="0">
                <a:latin typeface="+mj-lt"/>
              </a:rPr>
              <a:t>-</a:t>
            </a:r>
          </a:p>
          <a:p>
            <a:pPr algn="ctr"/>
            <a:r>
              <a:rPr lang="en-US" sz="1600" b="1" dirty="0" smtClean="0">
                <a:latin typeface="+mj-lt"/>
              </a:rPr>
              <a:t>acoustics</a:t>
            </a:r>
            <a:endParaRPr lang="en-US" sz="1600" dirty="0">
              <a:latin typeface="+mj-lt"/>
            </a:endParaRPr>
          </a:p>
        </p:txBody>
      </p:sp>
      <p:cxnSp>
        <p:nvCxnSpPr>
          <p:cNvPr id="94" name="Straight Arrow Connector 93"/>
          <p:cNvCxnSpPr/>
          <p:nvPr/>
        </p:nvCxnSpPr>
        <p:spPr>
          <a:xfrm flipH="1">
            <a:off x="3729548"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38" name="Rectangle 37"/>
          <p:cNvSpPr/>
          <p:nvPr/>
        </p:nvSpPr>
        <p:spPr>
          <a:xfrm>
            <a:off x="4038600" y="5170985"/>
            <a:ext cx="615026" cy="7754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00" b="1" dirty="0" smtClean="0">
                <a:solidFill>
                  <a:schemeClr val="tx1"/>
                </a:solidFill>
              </a:rPr>
              <a:t>D/A</a:t>
            </a:r>
            <a:endParaRPr lang="en-US" sz="1800" b="1" dirty="0">
              <a:solidFill>
                <a:schemeClr val="tx1"/>
              </a:solidFill>
            </a:endParaRPr>
          </a:p>
        </p:txBody>
      </p:sp>
      <p:cxnSp>
        <p:nvCxnSpPr>
          <p:cNvPr id="99" name="Straight Arrow Connector 98"/>
          <p:cNvCxnSpPr/>
          <p:nvPr/>
        </p:nvCxnSpPr>
        <p:spPr>
          <a:xfrm flipH="1">
            <a:off x="4654642" y="5558709"/>
            <a:ext cx="3852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cxnSp>
        <p:nvCxnSpPr>
          <p:cNvPr id="100" name="Straight Arrow Connector 99"/>
          <p:cNvCxnSpPr>
            <a:stCxn id="41" idx="1"/>
          </p:cNvCxnSpPr>
          <p:nvPr/>
        </p:nvCxnSpPr>
        <p:spPr>
          <a:xfrm flipH="1">
            <a:off x="6244148" y="5558709"/>
            <a:ext cx="156652" cy="0"/>
          </a:xfrm>
          <a:prstGeom prst="straightConnector1">
            <a:avLst/>
          </a:prstGeom>
          <a:ln>
            <a:tailEnd type="arrow"/>
          </a:ln>
        </p:spPr>
        <p:style>
          <a:lnRef idx="1">
            <a:schemeClr val="dk1"/>
          </a:lnRef>
          <a:fillRef idx="0">
            <a:schemeClr val="dk1"/>
          </a:fillRef>
          <a:effectRef idx="0">
            <a:schemeClr val="dk1"/>
          </a:effectRef>
          <a:fontRef idx="minor">
            <a:schemeClr val="tx1"/>
          </a:fontRef>
        </p:style>
      </p:cxnSp>
      <p:sp>
        <p:nvSpPr>
          <p:cNvPr id="102" name="Rectangle 101"/>
          <p:cNvSpPr/>
          <p:nvPr/>
        </p:nvSpPr>
        <p:spPr>
          <a:xfrm>
            <a:off x="3200400" y="1090568"/>
            <a:ext cx="654346" cy="400110"/>
          </a:xfrm>
          <a:prstGeom prst="rect">
            <a:avLst/>
          </a:prstGeom>
        </p:spPr>
        <p:txBody>
          <a:bodyPr wrap="none">
            <a:spAutoFit/>
          </a:bodyPr>
          <a:lstStyle/>
          <a:p>
            <a:r>
              <a:rPr lang="en-US" sz="2000" b="1" dirty="0" smtClean="0">
                <a:latin typeface="+mj-lt"/>
              </a:rPr>
              <a:t>MIC</a:t>
            </a:r>
            <a:endParaRPr lang="en-US" sz="2000" dirty="0">
              <a:latin typeface="+mj-lt"/>
            </a:endParaRPr>
          </a:p>
        </p:txBody>
      </p:sp>
      <p:sp>
        <p:nvSpPr>
          <p:cNvPr id="103" name="Rectangle 102"/>
          <p:cNvSpPr/>
          <p:nvPr/>
        </p:nvSpPr>
        <p:spPr>
          <a:xfrm>
            <a:off x="2819400" y="6153090"/>
            <a:ext cx="1154483" cy="400110"/>
          </a:xfrm>
          <a:prstGeom prst="rect">
            <a:avLst/>
          </a:prstGeom>
        </p:spPr>
        <p:txBody>
          <a:bodyPr wrap="none">
            <a:spAutoFit/>
          </a:bodyPr>
          <a:lstStyle/>
          <a:p>
            <a:r>
              <a:rPr lang="en-US" sz="2000" b="1" dirty="0" smtClean="0">
                <a:latin typeface="+mj-lt"/>
              </a:rPr>
              <a:t>speaker</a:t>
            </a:r>
            <a:endParaRPr lang="en-US" sz="2000" dirty="0">
              <a:latin typeface="+mj-lt"/>
            </a:endParaRPr>
          </a:p>
        </p:txBody>
      </p:sp>
      <p:cxnSp>
        <p:nvCxnSpPr>
          <p:cNvPr id="104" name="Straight Arrow Connector 103"/>
          <p:cNvCxnSpPr/>
          <p:nvPr/>
        </p:nvCxnSpPr>
        <p:spPr>
          <a:xfrm flipV="1">
            <a:off x="3704053"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6" name="Straight Arrow Connector 105"/>
          <p:cNvCxnSpPr/>
          <p:nvPr/>
        </p:nvCxnSpPr>
        <p:spPr>
          <a:xfrm flipV="1">
            <a:off x="4667691" y="3685885"/>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cxnSp>
        <p:nvCxnSpPr>
          <p:cNvPr id="109" name="Straight Arrow Connector 108"/>
          <p:cNvCxnSpPr/>
          <p:nvPr/>
        </p:nvCxnSpPr>
        <p:spPr>
          <a:xfrm flipV="1">
            <a:off x="5873549" y="3685884"/>
            <a:ext cx="222451" cy="1"/>
          </a:xfrm>
          <a:prstGeom prst="straightConnector1">
            <a:avLst/>
          </a:prstGeom>
          <a:ln>
            <a:headEnd type="arrow" w="med" len="med"/>
            <a:tailEnd type="arrow" w="med" len="med"/>
          </a:ln>
        </p:spPr>
        <p:style>
          <a:lnRef idx="1">
            <a:schemeClr val="dk1"/>
          </a:lnRef>
          <a:fillRef idx="0">
            <a:schemeClr val="dk1"/>
          </a:fillRef>
          <a:effectRef idx="0">
            <a:schemeClr val="dk1"/>
          </a:effectRef>
          <a:fontRef idx="minor">
            <a:schemeClr val="tx1"/>
          </a:fontRef>
        </p:style>
      </p:cxnSp>
      <p:grpSp>
        <p:nvGrpSpPr>
          <p:cNvPr id="35" name="Group 34"/>
          <p:cNvGrpSpPr/>
          <p:nvPr/>
        </p:nvGrpSpPr>
        <p:grpSpPr>
          <a:xfrm>
            <a:off x="3158686" y="4284202"/>
            <a:ext cx="545367" cy="516398"/>
            <a:chOff x="1447800" y="3446002"/>
            <a:chExt cx="545367" cy="516398"/>
          </a:xfrm>
        </p:grpSpPr>
        <p:sp>
          <p:nvSpPr>
            <p:cNvPr id="33" name="Oval 32"/>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2063" name="TextBox 172062"/>
            <p:cNvSpPr txBox="1"/>
            <p:nvPr/>
          </p:nvSpPr>
          <p:spPr>
            <a:xfrm>
              <a:off x="1447800" y="3505200"/>
              <a:ext cx="540533" cy="400110"/>
            </a:xfrm>
            <a:prstGeom prst="rect">
              <a:avLst/>
            </a:prstGeom>
            <a:noFill/>
          </p:spPr>
          <p:txBody>
            <a:bodyPr wrap="none" rtlCol="0">
              <a:spAutoFit/>
            </a:bodyPr>
            <a:lstStyle/>
            <a:p>
              <a:r>
                <a:rPr lang="en-US" sz="2000" dirty="0" smtClean="0">
                  <a:latin typeface="+mj-lt"/>
                </a:rPr>
                <a:t>2,5</a:t>
              </a:r>
              <a:endParaRPr lang="en-US" sz="2000" dirty="0">
                <a:latin typeface="+mj-lt"/>
              </a:endParaRPr>
            </a:p>
          </p:txBody>
        </p:sp>
      </p:grpSp>
      <p:grpSp>
        <p:nvGrpSpPr>
          <p:cNvPr id="113" name="Group 112"/>
          <p:cNvGrpSpPr/>
          <p:nvPr/>
        </p:nvGrpSpPr>
        <p:grpSpPr>
          <a:xfrm>
            <a:off x="4161479" y="4343400"/>
            <a:ext cx="410521" cy="411444"/>
            <a:chOff x="1447800" y="3446002"/>
            <a:chExt cx="545367" cy="546593"/>
          </a:xfrm>
        </p:grpSpPr>
        <p:sp>
          <p:nvSpPr>
            <p:cNvPr id="114" name="Oval 113"/>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TextBox 114"/>
            <p:cNvSpPr txBox="1"/>
            <p:nvPr/>
          </p:nvSpPr>
          <p:spPr>
            <a:xfrm>
              <a:off x="1487018" y="3461059"/>
              <a:ext cx="434855" cy="531536"/>
            </a:xfrm>
            <a:prstGeom prst="rect">
              <a:avLst/>
            </a:prstGeom>
            <a:noFill/>
          </p:spPr>
          <p:txBody>
            <a:bodyPr wrap="none" rtlCol="0">
              <a:spAutoFit/>
            </a:bodyPr>
            <a:lstStyle/>
            <a:p>
              <a:r>
                <a:rPr lang="en-US" sz="2000" dirty="0" smtClean="0">
                  <a:latin typeface="+mj-lt"/>
                </a:rPr>
                <a:t>4</a:t>
              </a:r>
              <a:endParaRPr lang="en-US" sz="2000" dirty="0">
                <a:latin typeface="+mj-lt"/>
              </a:endParaRPr>
            </a:p>
          </p:txBody>
        </p:sp>
      </p:grpSp>
      <p:grpSp>
        <p:nvGrpSpPr>
          <p:cNvPr id="116" name="Group 115"/>
          <p:cNvGrpSpPr/>
          <p:nvPr/>
        </p:nvGrpSpPr>
        <p:grpSpPr>
          <a:xfrm>
            <a:off x="5209701" y="3170178"/>
            <a:ext cx="410521" cy="411444"/>
            <a:chOff x="1447800" y="3446002"/>
            <a:chExt cx="545367" cy="546593"/>
          </a:xfrm>
        </p:grpSpPr>
        <p:sp>
          <p:nvSpPr>
            <p:cNvPr id="117" name="Oval 116"/>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TextBox 117"/>
            <p:cNvSpPr txBox="1"/>
            <p:nvPr/>
          </p:nvSpPr>
          <p:spPr>
            <a:xfrm>
              <a:off x="1487018" y="3461059"/>
              <a:ext cx="434855" cy="531536"/>
            </a:xfrm>
            <a:prstGeom prst="rect">
              <a:avLst/>
            </a:prstGeom>
            <a:noFill/>
          </p:spPr>
          <p:txBody>
            <a:bodyPr wrap="none" rtlCol="0">
              <a:spAutoFit/>
            </a:bodyPr>
            <a:lstStyle/>
            <a:p>
              <a:r>
                <a:rPr lang="en-US" sz="2000" dirty="0" smtClean="0">
                  <a:latin typeface="+mj-lt"/>
                </a:rPr>
                <a:t>6</a:t>
              </a:r>
              <a:endParaRPr lang="en-US" sz="2000" dirty="0">
                <a:latin typeface="+mj-lt"/>
              </a:endParaRPr>
            </a:p>
          </p:txBody>
        </p:sp>
      </p:grpSp>
      <p:grpSp>
        <p:nvGrpSpPr>
          <p:cNvPr id="119" name="Group 118"/>
          <p:cNvGrpSpPr/>
          <p:nvPr/>
        </p:nvGrpSpPr>
        <p:grpSpPr>
          <a:xfrm>
            <a:off x="6142679" y="4191002"/>
            <a:ext cx="410521" cy="411589"/>
            <a:chOff x="1447800" y="3415614"/>
            <a:chExt cx="545367" cy="546786"/>
          </a:xfrm>
        </p:grpSpPr>
        <p:sp>
          <p:nvSpPr>
            <p:cNvPr id="120" name="Oval 119"/>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473199" y="3415614"/>
              <a:ext cx="434855" cy="531535"/>
            </a:xfrm>
            <a:prstGeom prst="rect">
              <a:avLst/>
            </a:prstGeom>
            <a:noFill/>
          </p:spPr>
          <p:txBody>
            <a:bodyPr wrap="none" rtlCol="0">
              <a:spAutoFit/>
            </a:bodyPr>
            <a:lstStyle/>
            <a:p>
              <a:r>
                <a:rPr lang="en-US" sz="2000" dirty="0" smtClean="0">
                  <a:latin typeface="+mj-lt"/>
                </a:rPr>
                <a:t>3</a:t>
              </a:r>
              <a:endParaRPr lang="en-US" sz="2000" dirty="0">
                <a:latin typeface="+mj-lt"/>
              </a:endParaRPr>
            </a:p>
          </p:txBody>
        </p:sp>
      </p:grpSp>
      <p:grpSp>
        <p:nvGrpSpPr>
          <p:cNvPr id="125" name="Group 124"/>
          <p:cNvGrpSpPr/>
          <p:nvPr/>
        </p:nvGrpSpPr>
        <p:grpSpPr>
          <a:xfrm>
            <a:off x="5332213" y="457200"/>
            <a:ext cx="755110" cy="516398"/>
            <a:chOff x="1369813" y="3446002"/>
            <a:chExt cx="755110" cy="516398"/>
          </a:xfrm>
        </p:grpSpPr>
        <p:sp>
          <p:nvSpPr>
            <p:cNvPr id="126" name="Oval 12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TextBox 126"/>
            <p:cNvSpPr txBox="1"/>
            <p:nvPr/>
          </p:nvSpPr>
          <p:spPr>
            <a:xfrm>
              <a:off x="1369813" y="3505200"/>
              <a:ext cx="755110" cy="400110"/>
            </a:xfrm>
            <a:prstGeom prst="rect">
              <a:avLst/>
            </a:prstGeom>
            <a:noFill/>
          </p:spPr>
          <p:txBody>
            <a:bodyPr wrap="none" rtlCol="0">
              <a:spAutoFit/>
            </a:bodyPr>
            <a:lstStyle/>
            <a:p>
              <a:r>
                <a:rPr lang="en-US" sz="2000" dirty="0" smtClean="0">
                  <a:latin typeface="+mj-lt"/>
                </a:rPr>
                <a:t>7,8,9</a:t>
              </a:r>
              <a:endParaRPr lang="en-US" sz="2000" dirty="0">
                <a:latin typeface="+mj-lt"/>
              </a:endParaRPr>
            </a:p>
          </p:txBody>
        </p:sp>
      </p:grpSp>
      <p:grpSp>
        <p:nvGrpSpPr>
          <p:cNvPr id="131" name="Group 130"/>
          <p:cNvGrpSpPr/>
          <p:nvPr/>
        </p:nvGrpSpPr>
        <p:grpSpPr>
          <a:xfrm>
            <a:off x="8292999" y="1698486"/>
            <a:ext cx="450915" cy="411444"/>
            <a:chOff x="1407375" y="3446002"/>
            <a:chExt cx="599029" cy="546593"/>
          </a:xfrm>
        </p:grpSpPr>
        <p:sp>
          <p:nvSpPr>
            <p:cNvPr id="132" name="Oval 131"/>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407375" y="3461059"/>
              <a:ext cx="599029" cy="531536"/>
            </a:xfrm>
            <a:prstGeom prst="rect">
              <a:avLst/>
            </a:prstGeom>
            <a:noFill/>
          </p:spPr>
          <p:txBody>
            <a:bodyPr wrap="none" rtlCol="0">
              <a:spAutoFit/>
            </a:bodyPr>
            <a:lstStyle/>
            <a:p>
              <a:r>
                <a:rPr lang="en-US" sz="2000" dirty="0" smtClean="0">
                  <a:latin typeface="+mj-lt"/>
                </a:rPr>
                <a:t>11</a:t>
              </a:r>
              <a:endParaRPr lang="en-US" sz="2000" dirty="0">
                <a:latin typeface="+mj-lt"/>
              </a:endParaRPr>
            </a:p>
          </p:txBody>
        </p:sp>
      </p:grpSp>
      <p:grpSp>
        <p:nvGrpSpPr>
          <p:cNvPr id="134" name="Group 133"/>
          <p:cNvGrpSpPr/>
          <p:nvPr/>
        </p:nvGrpSpPr>
        <p:grpSpPr>
          <a:xfrm>
            <a:off x="8636826" y="4800600"/>
            <a:ext cx="469950" cy="411444"/>
            <a:chOff x="1407374" y="3446002"/>
            <a:chExt cx="624316" cy="546593"/>
          </a:xfrm>
        </p:grpSpPr>
        <p:sp>
          <p:nvSpPr>
            <p:cNvPr id="135" name="Oval 134"/>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6" name="TextBox 135"/>
            <p:cNvSpPr txBox="1"/>
            <p:nvPr/>
          </p:nvSpPr>
          <p:spPr>
            <a:xfrm>
              <a:off x="1407374" y="3461059"/>
              <a:ext cx="624316" cy="531536"/>
            </a:xfrm>
            <a:prstGeom prst="rect">
              <a:avLst/>
            </a:prstGeom>
            <a:noFill/>
          </p:spPr>
          <p:txBody>
            <a:bodyPr wrap="none" rtlCol="0">
              <a:spAutoFit/>
            </a:bodyPr>
            <a:lstStyle/>
            <a:p>
              <a:r>
                <a:rPr lang="en-US" sz="2000" dirty="0" smtClean="0">
                  <a:latin typeface="+mj-lt"/>
                </a:rPr>
                <a:t>12</a:t>
              </a:r>
              <a:endParaRPr lang="en-US" sz="2000" dirty="0">
                <a:latin typeface="+mj-lt"/>
              </a:endParaRPr>
            </a:p>
          </p:txBody>
        </p:sp>
      </p:grpSp>
      <p:grpSp>
        <p:nvGrpSpPr>
          <p:cNvPr id="137" name="Group 136"/>
          <p:cNvGrpSpPr/>
          <p:nvPr/>
        </p:nvGrpSpPr>
        <p:grpSpPr>
          <a:xfrm>
            <a:off x="264928" y="4556854"/>
            <a:ext cx="469950" cy="411444"/>
            <a:chOff x="1407375" y="3446002"/>
            <a:chExt cx="624316" cy="546593"/>
          </a:xfrm>
        </p:grpSpPr>
        <p:sp>
          <p:nvSpPr>
            <p:cNvPr id="138" name="Oval 137"/>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9" name="TextBox 138"/>
            <p:cNvSpPr txBox="1"/>
            <p:nvPr/>
          </p:nvSpPr>
          <p:spPr>
            <a:xfrm>
              <a:off x="1407375" y="3461059"/>
              <a:ext cx="624316" cy="531536"/>
            </a:xfrm>
            <a:prstGeom prst="rect">
              <a:avLst/>
            </a:prstGeom>
            <a:noFill/>
          </p:spPr>
          <p:txBody>
            <a:bodyPr wrap="none" rtlCol="0">
              <a:spAutoFit/>
            </a:bodyPr>
            <a:lstStyle/>
            <a:p>
              <a:r>
                <a:rPr lang="en-US" sz="2000" dirty="0" smtClean="0">
                  <a:latin typeface="+mj-lt"/>
                </a:rPr>
                <a:t>10</a:t>
              </a:r>
              <a:endParaRPr lang="en-US" sz="2000" dirty="0">
                <a:latin typeface="+mj-lt"/>
              </a:endParaRPr>
            </a:p>
          </p:txBody>
        </p:sp>
      </p:grpSp>
      <p:grpSp>
        <p:nvGrpSpPr>
          <p:cNvPr id="140" name="Group 139"/>
          <p:cNvGrpSpPr/>
          <p:nvPr/>
        </p:nvGrpSpPr>
        <p:grpSpPr>
          <a:xfrm>
            <a:off x="7759600" y="6446556"/>
            <a:ext cx="470000" cy="411444"/>
            <a:chOff x="1407375" y="3446002"/>
            <a:chExt cx="624383" cy="546593"/>
          </a:xfrm>
        </p:grpSpPr>
        <p:sp>
          <p:nvSpPr>
            <p:cNvPr id="141" name="Oval 140"/>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2" name="TextBox 141"/>
            <p:cNvSpPr txBox="1"/>
            <p:nvPr/>
          </p:nvSpPr>
          <p:spPr>
            <a:xfrm>
              <a:off x="1407375" y="3461059"/>
              <a:ext cx="624383" cy="531536"/>
            </a:xfrm>
            <a:prstGeom prst="rect">
              <a:avLst/>
            </a:prstGeom>
            <a:noFill/>
          </p:spPr>
          <p:txBody>
            <a:bodyPr wrap="none" rtlCol="0">
              <a:spAutoFit/>
            </a:bodyPr>
            <a:lstStyle/>
            <a:p>
              <a:r>
                <a:rPr lang="en-US" sz="2000" dirty="0" smtClean="0">
                  <a:latin typeface="+mj-lt"/>
                </a:rPr>
                <a:t>13</a:t>
              </a:r>
              <a:endParaRPr lang="en-US" sz="2000" dirty="0">
                <a:latin typeface="+mj-lt"/>
              </a:endParaRPr>
            </a:p>
          </p:txBody>
        </p:sp>
      </p:grpSp>
      <p:sp>
        <p:nvSpPr>
          <p:cNvPr id="42" name="TextBox 41"/>
          <p:cNvSpPr txBox="1"/>
          <p:nvPr/>
        </p:nvSpPr>
        <p:spPr>
          <a:xfrm>
            <a:off x="380509" y="2895600"/>
            <a:ext cx="838691" cy="369332"/>
          </a:xfrm>
          <a:prstGeom prst="rect">
            <a:avLst/>
          </a:prstGeom>
          <a:noFill/>
        </p:spPr>
        <p:txBody>
          <a:bodyPr wrap="none" rtlCol="0">
            <a:spAutoFit/>
          </a:bodyPr>
          <a:lstStyle/>
          <a:p>
            <a:r>
              <a:rPr lang="en-US" sz="1800" b="1" dirty="0" smtClean="0">
                <a:latin typeface="+mj-lt"/>
              </a:rPr>
              <a:t>Music</a:t>
            </a:r>
            <a:endParaRPr lang="en-US" sz="1800" b="1" dirty="0">
              <a:latin typeface="+mj-lt"/>
            </a:endParaRPr>
          </a:p>
        </p:txBody>
      </p:sp>
      <p:sp>
        <p:nvSpPr>
          <p:cNvPr id="43" name="Rectangle 42"/>
          <p:cNvSpPr/>
          <p:nvPr/>
        </p:nvSpPr>
        <p:spPr>
          <a:xfrm>
            <a:off x="473930" y="3512403"/>
            <a:ext cx="1593758" cy="830997"/>
          </a:xfrm>
          <a:prstGeom prst="rect">
            <a:avLst/>
          </a:prstGeom>
        </p:spPr>
        <p:txBody>
          <a:bodyPr wrap="square">
            <a:spAutoFit/>
          </a:bodyPr>
          <a:lstStyle/>
          <a:p>
            <a:pPr algn="ctr"/>
            <a:r>
              <a:rPr lang="en-US" sz="1600" i="1" dirty="0">
                <a:solidFill>
                  <a:schemeClr val="accent2"/>
                </a:solidFill>
                <a:latin typeface="Arial" pitchFamily="-107" charset="0"/>
                <a:ea typeface="Arial" pitchFamily="-107" charset="0"/>
                <a:cs typeface="Arial" pitchFamily="-107" charset="0"/>
              </a:rPr>
              <a:t>Numbers correspond to course weeks</a:t>
            </a:r>
          </a:p>
        </p:txBody>
      </p:sp>
      <p:grpSp>
        <p:nvGrpSpPr>
          <p:cNvPr id="145" name="Group 144"/>
          <p:cNvGrpSpPr/>
          <p:nvPr/>
        </p:nvGrpSpPr>
        <p:grpSpPr>
          <a:xfrm>
            <a:off x="1680127" y="2919767"/>
            <a:ext cx="410521" cy="411589"/>
            <a:chOff x="1447800" y="3415614"/>
            <a:chExt cx="545367" cy="546786"/>
          </a:xfrm>
        </p:grpSpPr>
        <p:sp>
          <p:nvSpPr>
            <p:cNvPr id="146" name="Oval 145"/>
            <p:cNvSpPr/>
            <p:nvPr/>
          </p:nvSpPr>
          <p:spPr>
            <a:xfrm>
              <a:off x="1447800" y="3446002"/>
              <a:ext cx="545367" cy="51639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7" name="TextBox 146"/>
            <p:cNvSpPr txBox="1"/>
            <p:nvPr/>
          </p:nvSpPr>
          <p:spPr>
            <a:xfrm>
              <a:off x="1514142" y="3415614"/>
              <a:ext cx="434855" cy="531536"/>
            </a:xfrm>
            <a:prstGeom prst="rect">
              <a:avLst/>
            </a:prstGeom>
            <a:noFill/>
          </p:spPr>
          <p:txBody>
            <a:bodyPr wrap="none" rtlCol="0">
              <a:spAutoFit/>
            </a:bodyPr>
            <a:lstStyle/>
            <a:p>
              <a:r>
                <a:rPr lang="en-US" sz="2000" dirty="0">
                  <a:latin typeface="+mj-lt"/>
                </a:rPr>
                <a:t>1</a:t>
              </a:r>
            </a:p>
          </p:txBody>
        </p:sp>
      </p:grpSp>
      <p:sp>
        <p:nvSpPr>
          <p:cNvPr id="84" name="Rectangle 83"/>
          <p:cNvSpPr/>
          <p:nvPr/>
        </p:nvSpPr>
        <p:spPr>
          <a:xfrm>
            <a:off x="8001000" y="990600"/>
            <a:ext cx="1151277" cy="707886"/>
          </a:xfrm>
          <a:prstGeom prst="rect">
            <a:avLst/>
          </a:prstGeom>
        </p:spPr>
        <p:txBody>
          <a:bodyPr wrap="none">
            <a:spAutoFit/>
          </a:bodyPr>
          <a:lstStyle/>
          <a:p>
            <a:r>
              <a:rPr lang="en-US" sz="2000" b="1" dirty="0" smtClean="0">
                <a:latin typeface="+mj-lt"/>
              </a:rPr>
              <a:t>OS/File-</a:t>
            </a:r>
          </a:p>
          <a:p>
            <a:r>
              <a:rPr lang="en-US" sz="2000" b="1" dirty="0" smtClean="0">
                <a:latin typeface="+mj-lt"/>
              </a:rPr>
              <a:t>System</a:t>
            </a:r>
            <a:endParaRPr lang="en-US" sz="2000" dirty="0">
              <a:latin typeface="+mj-lt"/>
            </a:endParaRP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396742354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ext Placeholder 1"/>
          <p:cNvSpPr>
            <a:spLocks noGrp="1"/>
          </p:cNvSpPr>
          <p:nvPr>
            <p:ph type="body" idx="1"/>
          </p:nvPr>
        </p:nvSpPr>
        <p:spPr/>
        <p:txBody>
          <a:bodyPr/>
          <a:lstStyle/>
          <a:p>
            <a:endParaRPr lang="en-US"/>
          </a:p>
        </p:txBody>
      </p:sp>
      <p:sp>
        <p:nvSpPr>
          <p:cNvPr id="3" name="Slide Number Placeholder 2"/>
          <p:cNvSpPr>
            <a:spLocks noGrp="1"/>
          </p:cNvSpPr>
          <p:nvPr>
            <p:ph type="sldNum" sz="quarter" idx="12"/>
          </p:nvPr>
        </p:nvSpPr>
        <p:spPr/>
        <p:txBody>
          <a:bodyPr/>
          <a:lstStyle/>
          <a:p>
            <a:fld id="{B6F15528-21DE-4FAA-801E-634DDDAF4B2B}" type="slidenum">
              <a:rPr lang="en-US" smtClean="0"/>
              <a:pPr/>
              <a:t>30</a:t>
            </a:fld>
            <a:endParaRPr lang="en-US"/>
          </a:p>
        </p:txBody>
      </p:sp>
      <p:sp>
        <p:nvSpPr>
          <p:cNvPr id="4" name="Title 3"/>
          <p:cNvSpPr>
            <a:spLocks noGrp="1"/>
          </p:cNvSpPr>
          <p:nvPr>
            <p:ph type="title"/>
          </p:nvPr>
        </p:nvSpPr>
        <p:spPr/>
        <p:txBody>
          <a:bodyPr/>
          <a:lstStyle/>
          <a:p>
            <a:r>
              <a:rPr lang="en-US" dirty="0" smtClean="0"/>
              <a:t>Approach </a:t>
            </a:r>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fontAlgn="auto" hangingPunct="1">
              <a:spcAft>
                <a:spcPts val="0"/>
              </a:spcAft>
              <a:defRPr/>
            </a:pPr>
            <a:r>
              <a:rPr lang="en-US" dirty="0" smtClean="0"/>
              <a:t>What Can We Do With Principles?</a:t>
            </a:r>
            <a:endParaRPr lang="en-US" dirty="0"/>
          </a:p>
        </p:txBody>
      </p:sp>
      <p:sp>
        <p:nvSpPr>
          <p:cNvPr id="52227" name="Content Placeholder 2"/>
          <p:cNvSpPr>
            <a:spLocks noGrp="1"/>
          </p:cNvSpPr>
          <p:nvPr>
            <p:ph idx="1"/>
          </p:nvPr>
        </p:nvSpPr>
        <p:spPr/>
        <p:txBody>
          <a:bodyPr/>
          <a:lstStyle/>
          <a:p>
            <a:pPr eaLnBrk="1" hangingPunct="1">
              <a:buFont typeface="Wingdings 2" pitchFamily="-101" charset="2"/>
              <a:buNone/>
            </a:pPr>
            <a:r>
              <a:rPr lang="en-US" sz="2800" dirty="0"/>
              <a:t>Principles are generally:</a:t>
            </a:r>
          </a:p>
          <a:p>
            <a:pPr eaLnBrk="1" hangingPunct="1"/>
            <a:r>
              <a:rPr lang="en-US" dirty="0"/>
              <a:t>Descriptive, comparative and analytical (i.e., how alternatives compare; test and refine paradigm)</a:t>
            </a:r>
          </a:p>
          <a:p>
            <a:pPr eaLnBrk="1" hangingPunct="1"/>
            <a:r>
              <a:rPr lang="en-US" dirty="0"/>
              <a:t>Not constructive (i.e., do not define process of developing user interface design)</a:t>
            </a:r>
          </a:p>
          <a:p>
            <a:pPr lvl="1" eaLnBrk="1" hangingPunct="1"/>
            <a:r>
              <a:rPr lang="en-US" sz="2700" dirty="0"/>
              <a:t>No automated (good) interface design tools exist (e.g., that could have predicted the iPod user interface design)</a:t>
            </a:r>
          </a:p>
        </p:txBody>
      </p:sp>
      <p:sp>
        <p:nvSpPr>
          <p:cNvPr id="52228" name="Slide Number Placeholder 4"/>
          <p:cNvSpPr>
            <a:spLocks noGrp="1"/>
          </p:cNvSpPr>
          <p:nvPr>
            <p:ph type="sldNum" sz="quarter" idx="12"/>
          </p:nvPr>
        </p:nvSpPr>
        <p:spPr bwMode="auto">
          <a:noFill/>
          <a:ln>
            <a:miter lim="800000"/>
            <a:headEnd/>
            <a:tailEnd/>
          </a:ln>
        </p:spPr>
        <p:txBody>
          <a:bodyPr/>
          <a:lstStyle/>
          <a:p>
            <a:fld id="{76494661-4CB6-194B-BC16-CFD91B739F27}" type="slidenum">
              <a:rPr lang="en-US"/>
              <a:pPr/>
              <a:t>31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222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222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2227">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2227">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227" grpId="0" build="p"/>
    </p:bldLst>
  </p:timing>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Principles Must Be Considered in the Context of User Population</a:t>
            </a:r>
            <a:endParaRPr lang="en-US" dirty="0"/>
          </a:p>
        </p:txBody>
      </p:sp>
      <p:sp>
        <p:nvSpPr>
          <p:cNvPr id="53251" name="Content Placeholder 2"/>
          <p:cNvSpPr>
            <a:spLocks noGrp="1"/>
          </p:cNvSpPr>
          <p:nvPr>
            <p:ph idx="1"/>
          </p:nvPr>
        </p:nvSpPr>
        <p:spPr/>
        <p:txBody>
          <a:bodyPr/>
          <a:lstStyle/>
          <a:p>
            <a:pPr eaLnBrk="1" hangingPunct="1"/>
            <a:r>
              <a:rPr lang="en-US" dirty="0"/>
              <a:t>Principles define an optimization problem where the (target) user population is not uniform in skill, cognitive ability, needs, experience, learning style, or motivation</a:t>
            </a:r>
            <a:r>
              <a:rPr lang="en-US" dirty="0" smtClean="0"/>
              <a:t>.</a:t>
            </a:r>
          </a:p>
          <a:p>
            <a:endParaRPr lang="en-US" dirty="0" smtClean="0"/>
          </a:p>
          <a:p>
            <a:r>
              <a:rPr lang="en-US" dirty="0" smtClean="0"/>
              <a:t>http</a:t>
            </a:r>
            <a:r>
              <a:rPr lang="en-US" dirty="0" smtClean="0"/>
              <a:t>://dilbert.com/strip/2008-12-10</a:t>
            </a:r>
          </a:p>
          <a:p>
            <a:pPr eaLnBrk="1" hangingPunct="1"/>
            <a:endParaRPr lang="en-US" dirty="0"/>
          </a:p>
        </p:txBody>
      </p:sp>
      <p:sp>
        <p:nvSpPr>
          <p:cNvPr id="53252" name="Slide Number Placeholder 4"/>
          <p:cNvSpPr>
            <a:spLocks noGrp="1"/>
          </p:cNvSpPr>
          <p:nvPr>
            <p:ph type="sldNum" sz="quarter" idx="12"/>
          </p:nvPr>
        </p:nvSpPr>
        <p:spPr bwMode="auto">
          <a:noFill/>
          <a:ln>
            <a:miter lim="800000"/>
            <a:headEnd/>
            <a:tailEnd/>
          </a:ln>
        </p:spPr>
        <p:txBody>
          <a:bodyPr/>
          <a:lstStyle/>
          <a:p>
            <a:fld id="{4012C4A8-95A2-B84B-84BB-E8A08B5F461C}" type="slidenum">
              <a:rPr lang="en-US"/>
              <a:pPr/>
              <a:t>32</a:t>
            </a:fld>
            <a:endParaRPr lang="en-US"/>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grpSp>
        <p:nvGrpSpPr>
          <p:cNvPr id="2" name="Group 51"/>
          <p:cNvGrpSpPr>
            <a:grpSpLocks/>
          </p:cNvGrpSpPr>
          <p:nvPr/>
        </p:nvGrpSpPr>
        <p:grpSpPr bwMode="auto">
          <a:xfrm>
            <a:off x="250825" y="1439863"/>
            <a:ext cx="4752975" cy="2233612"/>
            <a:chOff x="158" y="1117"/>
            <a:chExt cx="2994" cy="1361"/>
          </a:xfrm>
        </p:grpSpPr>
        <p:sp>
          <p:nvSpPr>
            <p:cNvPr id="1063" name="Rectangle 48"/>
            <p:cNvSpPr>
              <a:spLocks noChangeArrowheads="1"/>
            </p:cNvSpPr>
            <p:nvPr/>
          </p:nvSpPr>
          <p:spPr bwMode="auto">
            <a:xfrm>
              <a:off x="158" y="1117"/>
              <a:ext cx="2994" cy="1361"/>
            </a:xfrm>
            <a:prstGeom prst="rect">
              <a:avLst/>
            </a:prstGeom>
            <a:solidFill>
              <a:srgbClr val="FFFF00"/>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4" name="Text Box 49"/>
            <p:cNvSpPr txBox="1">
              <a:spLocks noChangeArrowheads="1"/>
            </p:cNvSpPr>
            <p:nvPr/>
          </p:nvSpPr>
          <p:spPr bwMode="auto">
            <a:xfrm>
              <a:off x="2472" y="1207"/>
              <a:ext cx="654" cy="198"/>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Analysis</a:t>
              </a:r>
            </a:p>
          </p:txBody>
        </p:sp>
      </p:grpSp>
      <p:sp>
        <p:nvSpPr>
          <p:cNvPr id="1046" name="Rectangle 2"/>
          <p:cNvSpPr>
            <a:spLocks noGrp="1" noChangeArrowheads="1"/>
          </p:cNvSpPr>
          <p:nvPr>
            <p:ph type="title"/>
          </p:nvPr>
        </p:nvSpPr>
        <p:spPr>
          <a:xfrm>
            <a:off x="457200" y="304800"/>
            <a:ext cx="8229600" cy="1143000"/>
          </a:xfrm>
        </p:spPr>
        <p:txBody>
          <a:bodyPr/>
          <a:lstStyle/>
          <a:p>
            <a:pPr>
              <a:lnSpc>
                <a:spcPct val="80000"/>
              </a:lnSpc>
            </a:pPr>
            <a:r>
              <a:rPr lang="en-GB"/>
              <a:t>Task-Centered Design</a:t>
            </a:r>
          </a:p>
        </p:txBody>
      </p:sp>
      <p:grpSp>
        <p:nvGrpSpPr>
          <p:cNvPr id="3" name="Group 59"/>
          <p:cNvGrpSpPr>
            <a:grpSpLocks/>
          </p:cNvGrpSpPr>
          <p:nvPr/>
        </p:nvGrpSpPr>
        <p:grpSpPr bwMode="auto">
          <a:xfrm>
            <a:off x="2916238" y="3024188"/>
            <a:ext cx="5976937" cy="2881312"/>
            <a:chOff x="1837" y="2115"/>
            <a:chExt cx="2676" cy="1134"/>
          </a:xfrm>
        </p:grpSpPr>
        <p:sp>
          <p:nvSpPr>
            <p:cNvPr id="1061" name="Rectangle 53"/>
            <p:cNvSpPr>
              <a:spLocks noChangeArrowheads="1"/>
            </p:cNvSpPr>
            <p:nvPr/>
          </p:nvSpPr>
          <p:spPr bwMode="auto">
            <a:xfrm>
              <a:off x="1837" y="2115"/>
              <a:ext cx="2676" cy="1134"/>
            </a:xfrm>
            <a:prstGeom prst="rect">
              <a:avLst/>
            </a:prstGeom>
            <a:solidFill>
              <a:srgbClr val="66FF33"/>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2" name="Text Box 54"/>
            <p:cNvSpPr txBox="1">
              <a:spLocks noChangeArrowheads="1"/>
            </p:cNvSpPr>
            <p:nvPr/>
          </p:nvSpPr>
          <p:spPr bwMode="auto">
            <a:xfrm>
              <a:off x="4105" y="2187"/>
              <a:ext cx="385" cy="128"/>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Design</a:t>
              </a:r>
            </a:p>
          </p:txBody>
        </p:sp>
      </p:grpSp>
      <p:grpSp>
        <p:nvGrpSpPr>
          <p:cNvPr id="4" name="Group 58"/>
          <p:cNvGrpSpPr>
            <a:grpSpLocks/>
          </p:cNvGrpSpPr>
          <p:nvPr/>
        </p:nvGrpSpPr>
        <p:grpSpPr bwMode="auto">
          <a:xfrm>
            <a:off x="5722938" y="4897438"/>
            <a:ext cx="3313112" cy="1439862"/>
            <a:chOff x="3560" y="3249"/>
            <a:chExt cx="2041" cy="907"/>
          </a:xfrm>
        </p:grpSpPr>
        <p:sp>
          <p:nvSpPr>
            <p:cNvPr id="1059" name="Rectangle 56"/>
            <p:cNvSpPr>
              <a:spLocks noChangeArrowheads="1"/>
            </p:cNvSpPr>
            <p:nvPr/>
          </p:nvSpPr>
          <p:spPr bwMode="auto">
            <a:xfrm>
              <a:off x="3560" y="3249"/>
              <a:ext cx="2041" cy="907"/>
            </a:xfrm>
            <a:prstGeom prst="rect">
              <a:avLst/>
            </a:prstGeom>
            <a:solidFill>
              <a:srgbClr val="00FFCC"/>
            </a:solidFill>
            <a:ln w="9525">
              <a:noFill/>
              <a:miter lim="800000"/>
              <a:headEnd/>
              <a:tailEnd/>
            </a:ln>
          </p:spPr>
          <p:txBody>
            <a:bodyPr wrap="none" lIns="49602" tIns="24801" rIns="49602" bIns="24801" anchor="ctr">
              <a:prstTxWarp prst="textNoShape">
                <a:avLst/>
              </a:prstTxWarp>
            </a:bodyPr>
            <a:lstStyle/>
            <a:p>
              <a:pPr eaLnBrk="1" hangingPunct="1"/>
              <a:endParaRPr lang="en-US"/>
            </a:p>
          </p:txBody>
        </p:sp>
        <p:sp>
          <p:nvSpPr>
            <p:cNvPr id="1060" name="Text Box 57"/>
            <p:cNvSpPr txBox="1">
              <a:spLocks noChangeArrowheads="1"/>
            </p:cNvSpPr>
            <p:nvPr/>
          </p:nvSpPr>
          <p:spPr bwMode="auto">
            <a:xfrm>
              <a:off x="4447" y="3884"/>
              <a:ext cx="1101" cy="205"/>
            </a:xfrm>
            <a:prstGeom prst="rect">
              <a:avLst/>
            </a:prstGeom>
            <a:noFill/>
            <a:ln w="9525">
              <a:noFill/>
              <a:miter lim="800000"/>
              <a:headEnd/>
              <a:tailEnd/>
            </a:ln>
          </p:spPr>
          <p:txBody>
            <a:bodyPr wrap="none" lIns="49602" tIns="24801" rIns="49602" bIns="24801">
              <a:prstTxWarp prst="textNoShape">
                <a:avLst/>
              </a:prstTxWarp>
              <a:spAutoFit/>
            </a:bodyPr>
            <a:lstStyle/>
            <a:p>
              <a:pPr algn="r" eaLnBrk="1" hangingPunct="1"/>
              <a:r>
                <a:rPr lang="en-GB"/>
                <a:t>Implementation</a:t>
              </a:r>
            </a:p>
          </p:txBody>
        </p:sp>
      </p:grpSp>
      <p:grpSp>
        <p:nvGrpSpPr>
          <p:cNvPr id="5" name="SmartArt Placeholder 1025"/>
          <p:cNvGrpSpPr>
            <a:grpSpLocks/>
          </p:cNvGrpSpPr>
          <p:nvPr>
            <p:ph type="dgm" idx="1"/>
          </p:nvPr>
        </p:nvGrpSpPr>
        <p:grpSpPr bwMode="auto">
          <a:xfrm>
            <a:off x="431800" y="1295400"/>
            <a:ext cx="9380538" cy="4464050"/>
            <a:chOff x="272" y="999"/>
            <a:chExt cx="5909" cy="2812"/>
          </a:xfrm>
        </p:grpSpPr>
        <p:sp>
          <p:nvSpPr>
            <p:cNvPr id="1027" name="AutoShape 3"/>
            <p:cNvSpPr>
              <a:spLocks noChangeAspect="1" noChangeArrowheads="1" noTextEdit="1"/>
            </p:cNvSpPr>
            <p:nvPr/>
          </p:nvSpPr>
          <p:spPr bwMode="auto">
            <a:xfrm>
              <a:off x="272" y="999"/>
              <a:ext cx="5909" cy="2812"/>
            </a:xfrm>
            <a:prstGeom prst="rect">
              <a:avLst/>
            </a:prstGeom>
            <a:noFill/>
            <a:ln w="9525">
              <a:noFill/>
              <a:miter lim="800000"/>
              <a:headEnd/>
              <a:tailEnd/>
            </a:ln>
          </p:spPr>
          <p:txBody>
            <a:bodyPr>
              <a:prstTxWarp prst="textNoShape">
                <a:avLst/>
              </a:prstTxWarp>
            </a:bodyPr>
            <a:lstStyle/>
            <a:p>
              <a:endParaRPr lang="en-US"/>
            </a:p>
          </p:txBody>
        </p:sp>
        <p:cxnSp>
          <p:nvCxnSpPr>
            <p:cNvPr id="1028" name="_s1028"/>
            <p:cNvCxnSpPr>
              <a:cxnSpLocks noChangeShapeType="1"/>
              <a:stCxn id="1042" idx="1"/>
              <a:endCxn id="1041" idx="2"/>
            </p:cNvCxnSpPr>
            <p:nvPr/>
          </p:nvCxnSpPr>
          <p:spPr bwMode="auto">
            <a:xfrm rot="10800000">
              <a:off x="4470" y="3523"/>
              <a:ext cx="156" cy="180"/>
            </a:xfrm>
            <a:prstGeom prst="bentConnector2">
              <a:avLst/>
            </a:prstGeom>
            <a:noFill/>
            <a:ln w="28575">
              <a:solidFill>
                <a:schemeClr val="tx1"/>
              </a:solidFill>
              <a:miter lim="800000"/>
              <a:headEnd type="triangle" w="med" len="med"/>
              <a:tailEnd/>
            </a:ln>
          </p:spPr>
        </p:cxnSp>
        <p:cxnSp>
          <p:nvCxnSpPr>
            <p:cNvPr id="1029" name="_s1029"/>
            <p:cNvCxnSpPr>
              <a:cxnSpLocks noChangeShapeType="1"/>
              <a:stCxn id="1041" idx="1"/>
              <a:endCxn id="1040" idx="2"/>
            </p:cNvCxnSpPr>
            <p:nvPr/>
          </p:nvCxnSpPr>
          <p:spPr bwMode="auto">
            <a:xfrm rot="10800000">
              <a:off x="3848" y="3168"/>
              <a:ext cx="155" cy="265"/>
            </a:xfrm>
            <a:prstGeom prst="bentConnector2">
              <a:avLst/>
            </a:prstGeom>
            <a:noFill/>
            <a:ln w="28575">
              <a:solidFill>
                <a:schemeClr val="tx1"/>
              </a:solidFill>
              <a:miter lim="800000"/>
              <a:headEnd type="triangle" w="med" len="med"/>
              <a:tailEnd/>
            </a:ln>
          </p:spPr>
        </p:cxnSp>
        <p:cxnSp>
          <p:nvCxnSpPr>
            <p:cNvPr id="1030" name="_s1030"/>
            <p:cNvCxnSpPr>
              <a:cxnSpLocks noChangeShapeType="1"/>
              <a:stCxn id="1040" idx="1"/>
              <a:endCxn id="1039" idx="2"/>
            </p:cNvCxnSpPr>
            <p:nvPr/>
          </p:nvCxnSpPr>
          <p:spPr bwMode="auto">
            <a:xfrm rot="10800000">
              <a:off x="3226" y="2847"/>
              <a:ext cx="155" cy="231"/>
            </a:xfrm>
            <a:prstGeom prst="bentConnector2">
              <a:avLst/>
            </a:prstGeom>
            <a:noFill/>
            <a:ln w="28575">
              <a:solidFill>
                <a:schemeClr val="tx1"/>
              </a:solidFill>
              <a:miter lim="800000"/>
              <a:headEnd type="triangle" w="med" len="med"/>
              <a:tailEnd/>
            </a:ln>
          </p:spPr>
        </p:cxnSp>
        <p:cxnSp>
          <p:nvCxnSpPr>
            <p:cNvPr id="1031" name="_s1031"/>
            <p:cNvCxnSpPr>
              <a:cxnSpLocks noChangeShapeType="1"/>
              <a:stCxn id="1039" idx="1"/>
              <a:endCxn id="1038" idx="2"/>
            </p:cNvCxnSpPr>
            <p:nvPr/>
          </p:nvCxnSpPr>
          <p:spPr bwMode="auto">
            <a:xfrm rot="10800000">
              <a:off x="2603" y="2387"/>
              <a:ext cx="156" cy="321"/>
            </a:xfrm>
            <a:prstGeom prst="bentConnector2">
              <a:avLst/>
            </a:prstGeom>
            <a:noFill/>
            <a:ln w="28575">
              <a:solidFill>
                <a:schemeClr val="tx1"/>
              </a:solidFill>
              <a:miter lim="800000"/>
              <a:headEnd type="triangle" w="med" len="med"/>
              <a:tailEnd/>
            </a:ln>
          </p:spPr>
        </p:cxnSp>
        <p:cxnSp>
          <p:nvCxnSpPr>
            <p:cNvPr id="1032" name="_s1032"/>
            <p:cNvCxnSpPr>
              <a:cxnSpLocks noChangeShapeType="1"/>
              <a:stCxn id="1038" idx="1"/>
              <a:endCxn id="1037" idx="2"/>
            </p:cNvCxnSpPr>
            <p:nvPr/>
          </p:nvCxnSpPr>
          <p:spPr bwMode="auto">
            <a:xfrm rot="10800000">
              <a:off x="1981" y="1979"/>
              <a:ext cx="156" cy="269"/>
            </a:xfrm>
            <a:prstGeom prst="bentConnector2">
              <a:avLst/>
            </a:prstGeom>
            <a:noFill/>
            <a:ln w="28575">
              <a:solidFill>
                <a:schemeClr val="tx1"/>
              </a:solidFill>
              <a:miter lim="800000"/>
              <a:headEnd type="triangle" w="med" len="med"/>
              <a:tailEnd/>
            </a:ln>
          </p:spPr>
        </p:cxnSp>
        <p:cxnSp>
          <p:nvCxnSpPr>
            <p:cNvPr id="1033" name="_s1033"/>
            <p:cNvCxnSpPr>
              <a:cxnSpLocks noChangeShapeType="1"/>
              <a:stCxn id="1037" idx="1"/>
              <a:endCxn id="1036" idx="2"/>
            </p:cNvCxnSpPr>
            <p:nvPr/>
          </p:nvCxnSpPr>
          <p:spPr bwMode="auto">
            <a:xfrm rot="10800000">
              <a:off x="1360" y="1612"/>
              <a:ext cx="154" cy="229"/>
            </a:xfrm>
            <a:prstGeom prst="bentConnector2">
              <a:avLst/>
            </a:prstGeom>
            <a:noFill/>
            <a:ln w="28575">
              <a:solidFill>
                <a:schemeClr val="tx1"/>
              </a:solidFill>
              <a:miter lim="800000"/>
              <a:headEnd type="triangle" w="med" len="med"/>
              <a:tailEnd/>
            </a:ln>
          </p:spPr>
        </p:cxnSp>
        <p:cxnSp>
          <p:nvCxnSpPr>
            <p:cNvPr id="1034" name="_s1034"/>
            <p:cNvCxnSpPr>
              <a:cxnSpLocks noChangeShapeType="1"/>
              <a:stCxn id="1036" idx="1"/>
              <a:endCxn id="1035" idx="2"/>
            </p:cNvCxnSpPr>
            <p:nvPr/>
          </p:nvCxnSpPr>
          <p:spPr bwMode="auto">
            <a:xfrm rot="10800000">
              <a:off x="738" y="1342"/>
              <a:ext cx="156" cy="180"/>
            </a:xfrm>
            <a:prstGeom prst="bentConnector2">
              <a:avLst/>
            </a:prstGeom>
            <a:noFill/>
            <a:ln w="28575">
              <a:solidFill>
                <a:schemeClr val="tx1"/>
              </a:solidFill>
              <a:miter lim="800000"/>
              <a:headEnd type="triangle" w="med" len="med"/>
              <a:tailEnd/>
            </a:ln>
          </p:spPr>
        </p:cxnSp>
        <p:sp>
          <p:nvSpPr>
            <p:cNvPr id="1035" name="_s1035"/>
            <p:cNvSpPr>
              <a:spLocks noChangeArrowheads="1"/>
            </p:cNvSpPr>
            <p:nvPr/>
          </p:nvSpPr>
          <p:spPr bwMode="auto">
            <a:xfrm>
              <a:off x="272" y="1162"/>
              <a:ext cx="932"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Identify users</a:t>
              </a:r>
            </a:p>
          </p:txBody>
        </p:sp>
        <p:sp>
          <p:nvSpPr>
            <p:cNvPr id="1036" name="_s1036"/>
            <p:cNvSpPr>
              <a:spLocks noChangeArrowheads="1"/>
            </p:cNvSpPr>
            <p:nvPr/>
          </p:nvSpPr>
          <p:spPr bwMode="auto">
            <a:xfrm>
              <a:off x="894" y="1432"/>
              <a:ext cx="931"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Choose tasks</a:t>
              </a:r>
            </a:p>
          </p:txBody>
        </p:sp>
        <p:sp>
          <p:nvSpPr>
            <p:cNvPr id="1037" name="_s1037"/>
            <p:cNvSpPr>
              <a:spLocks noChangeArrowheads="1"/>
            </p:cNvSpPr>
            <p:nvPr/>
          </p:nvSpPr>
          <p:spPr bwMode="auto">
            <a:xfrm>
              <a:off x="1514" y="1703"/>
              <a:ext cx="934" cy="276"/>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Look at other </a:t>
              </a:r>
            </a:p>
            <a:p>
              <a:pPr algn="ctr" eaLnBrk="1" hangingPunct="1"/>
              <a:r>
                <a:rPr lang="en-GB" sz="1400" b="1"/>
                <a:t>systems</a:t>
              </a:r>
            </a:p>
          </p:txBody>
        </p:sp>
        <p:sp>
          <p:nvSpPr>
            <p:cNvPr id="1038" name="_s1038"/>
            <p:cNvSpPr>
              <a:spLocks noChangeArrowheads="1"/>
            </p:cNvSpPr>
            <p:nvPr/>
          </p:nvSpPr>
          <p:spPr bwMode="auto">
            <a:xfrm>
              <a:off x="2137" y="2109"/>
              <a:ext cx="932" cy="278"/>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Turn tasks</a:t>
              </a:r>
            </a:p>
            <a:p>
              <a:pPr algn="ctr" eaLnBrk="1" hangingPunct="1"/>
              <a:r>
                <a:rPr lang="en-GB" sz="1400" b="1"/>
                <a:t> into scenarios</a:t>
              </a:r>
            </a:p>
          </p:txBody>
        </p:sp>
        <p:sp>
          <p:nvSpPr>
            <p:cNvPr id="1039" name="_s1039"/>
            <p:cNvSpPr>
              <a:spLocks noChangeArrowheads="1"/>
            </p:cNvSpPr>
            <p:nvPr/>
          </p:nvSpPr>
          <p:spPr bwMode="auto">
            <a:xfrm>
              <a:off x="2759" y="2568"/>
              <a:ext cx="933" cy="279"/>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Turn scenarios </a:t>
              </a:r>
            </a:p>
            <a:p>
              <a:pPr algn="ctr" eaLnBrk="1" hangingPunct="1"/>
              <a:r>
                <a:rPr lang="en-GB" sz="1400" b="1"/>
                <a:t>into storyboards</a:t>
              </a:r>
            </a:p>
          </p:txBody>
        </p:sp>
        <p:sp>
          <p:nvSpPr>
            <p:cNvPr id="1040" name="_s1040"/>
            <p:cNvSpPr>
              <a:spLocks noChangeArrowheads="1"/>
            </p:cNvSpPr>
            <p:nvPr/>
          </p:nvSpPr>
          <p:spPr bwMode="auto">
            <a:xfrm>
              <a:off x="3381" y="2988"/>
              <a:ext cx="933" cy="180"/>
            </a:xfrm>
            <a:prstGeom prst="roundRect">
              <a:avLst>
                <a:gd name="adj" fmla="val 16667"/>
              </a:avLst>
            </a:prstGeom>
            <a:solidFill>
              <a:schemeClr val="accent1"/>
            </a:solidFill>
            <a:ln w="9525">
              <a:solidFill>
                <a:schemeClr val="tx1"/>
              </a:solidFill>
              <a:round/>
              <a:headEnd/>
              <a:tailEnd/>
            </a:ln>
          </p:spPr>
          <p:txBody>
            <a:bodyPr wrap="none" lIns="49602" tIns="24801" rIns="49602" bIns="24801" anchor="ctr">
              <a:prstTxWarp prst="textNoShape">
                <a:avLst/>
              </a:prstTxWarp>
            </a:bodyPr>
            <a:lstStyle/>
            <a:p>
              <a:pPr algn="ctr" eaLnBrk="1" hangingPunct="1"/>
              <a:r>
                <a:rPr lang="en-GB" sz="1400" b="1"/>
                <a:t>Evaluate</a:t>
              </a:r>
            </a:p>
          </p:txBody>
        </p:sp>
        <p:sp>
          <p:nvSpPr>
            <p:cNvPr id="1041" name="_s1041"/>
            <p:cNvSpPr>
              <a:spLocks noChangeArrowheads="1"/>
            </p:cNvSpPr>
            <p:nvPr/>
          </p:nvSpPr>
          <p:spPr bwMode="auto">
            <a:xfrm>
              <a:off x="4003" y="3343"/>
              <a:ext cx="934" cy="180"/>
            </a:xfrm>
            <a:prstGeom prst="roundRect">
              <a:avLst>
                <a:gd name="adj" fmla="val 16667"/>
              </a:avLst>
            </a:prstGeom>
            <a:solidFill>
              <a:schemeClr val="accent1"/>
            </a:solidFill>
            <a:ln w="9525">
              <a:solidFill>
                <a:schemeClr val="tx1"/>
              </a:solidFill>
              <a:round/>
              <a:headEnd/>
              <a:tailEnd/>
            </a:ln>
          </p:spPr>
          <p:txBody>
            <a:bodyPr wrap="none" lIns="52192" tIns="26094" rIns="52192" bIns="26094" anchor="ctr">
              <a:prstTxWarp prst="textNoShape">
                <a:avLst/>
              </a:prstTxWarp>
            </a:bodyPr>
            <a:lstStyle/>
            <a:p>
              <a:pPr algn="ctr" eaLnBrk="1" hangingPunct="1"/>
              <a:r>
                <a:rPr lang="en-GB" sz="1400" b="1"/>
                <a:t>Build the design</a:t>
              </a:r>
            </a:p>
          </p:txBody>
        </p:sp>
        <p:sp>
          <p:nvSpPr>
            <p:cNvPr id="1042" name="_s1042"/>
            <p:cNvSpPr>
              <a:spLocks noChangeArrowheads="1"/>
            </p:cNvSpPr>
            <p:nvPr/>
          </p:nvSpPr>
          <p:spPr bwMode="auto">
            <a:xfrm>
              <a:off x="4626" y="3613"/>
              <a:ext cx="932" cy="180"/>
            </a:xfrm>
            <a:prstGeom prst="roundRect">
              <a:avLst>
                <a:gd name="adj" fmla="val 16667"/>
              </a:avLst>
            </a:prstGeom>
            <a:solidFill>
              <a:schemeClr val="accent1"/>
            </a:solidFill>
            <a:ln w="9525">
              <a:solidFill>
                <a:schemeClr val="tx1"/>
              </a:solidFill>
              <a:round/>
              <a:headEnd/>
              <a:tailEnd/>
            </a:ln>
          </p:spPr>
          <p:txBody>
            <a:bodyPr wrap="none" lIns="61215" tIns="30607" rIns="61215" bIns="30607" anchor="ctr">
              <a:prstTxWarp prst="textNoShape">
                <a:avLst/>
              </a:prstTxWarp>
            </a:bodyPr>
            <a:lstStyle/>
            <a:p>
              <a:pPr algn="ctr" eaLnBrk="1" hangingPunct="1"/>
              <a:r>
                <a:rPr lang="en-GB" sz="1400" b="1"/>
                <a:t>Evaluate</a:t>
              </a:r>
            </a:p>
          </p:txBody>
        </p:sp>
        <p:cxnSp>
          <p:nvCxnSpPr>
            <p:cNvPr id="1043" name="AutoShape 19"/>
            <p:cNvCxnSpPr>
              <a:cxnSpLocks noChangeShapeType="1"/>
              <a:stCxn id="1042" idx="0"/>
              <a:endCxn id="1041" idx="3"/>
            </p:cNvCxnSpPr>
            <p:nvPr/>
          </p:nvCxnSpPr>
          <p:spPr bwMode="auto">
            <a:xfrm rot="5400000" flipH="1">
              <a:off x="4925" y="3445"/>
              <a:ext cx="180" cy="155"/>
            </a:xfrm>
            <a:prstGeom prst="bentConnector2">
              <a:avLst/>
            </a:prstGeom>
            <a:noFill/>
            <a:ln w="28575">
              <a:solidFill>
                <a:schemeClr val="tx1"/>
              </a:solidFill>
              <a:miter lim="800000"/>
              <a:headEnd/>
              <a:tailEnd type="triangle" w="med" len="med"/>
            </a:ln>
            <a:effectLst/>
          </p:spPr>
        </p:cxnSp>
        <p:cxnSp>
          <p:nvCxnSpPr>
            <p:cNvPr id="1044" name="AutoShape 20"/>
            <p:cNvCxnSpPr>
              <a:cxnSpLocks noChangeShapeType="1"/>
              <a:stCxn id="1040" idx="0"/>
              <a:endCxn id="1039" idx="3"/>
            </p:cNvCxnSpPr>
            <p:nvPr/>
          </p:nvCxnSpPr>
          <p:spPr bwMode="auto">
            <a:xfrm rot="5400000" flipH="1">
              <a:off x="3630" y="2770"/>
              <a:ext cx="280" cy="156"/>
            </a:xfrm>
            <a:prstGeom prst="bentConnector2">
              <a:avLst/>
            </a:prstGeom>
            <a:noFill/>
            <a:ln w="28575">
              <a:solidFill>
                <a:schemeClr val="tx1"/>
              </a:solidFill>
              <a:miter lim="800000"/>
              <a:headEnd/>
              <a:tailEnd type="triangle" w="med" len="med"/>
            </a:ln>
            <a:effectLst/>
          </p:spPr>
        </p:cxnSp>
      </p:grpSp>
      <p:grpSp>
        <p:nvGrpSpPr>
          <p:cNvPr id="6" name="Group 19"/>
          <p:cNvGrpSpPr>
            <a:grpSpLocks/>
          </p:cNvGrpSpPr>
          <p:nvPr/>
        </p:nvGrpSpPr>
        <p:grpSpPr bwMode="auto">
          <a:xfrm>
            <a:off x="5334000" y="1797050"/>
            <a:ext cx="3419475" cy="3276600"/>
            <a:chOff x="5334000" y="1797050"/>
            <a:chExt cx="3419475" cy="3276600"/>
          </a:xfrm>
        </p:grpSpPr>
        <p:sp>
          <p:nvSpPr>
            <p:cNvPr id="1056" name="TextBox 4"/>
            <p:cNvSpPr txBox="1">
              <a:spLocks noChangeArrowheads="1"/>
            </p:cNvSpPr>
            <p:nvPr/>
          </p:nvSpPr>
          <p:spPr bwMode="auto">
            <a:xfrm>
              <a:off x="5334000" y="1797050"/>
              <a:ext cx="3419475" cy="369888"/>
            </a:xfrm>
            <a:prstGeom prst="rect">
              <a:avLst/>
            </a:prstGeom>
            <a:solidFill>
              <a:srgbClr val="FFC000"/>
            </a:solidFill>
            <a:ln w="9525">
              <a:solidFill>
                <a:schemeClr val="tx1"/>
              </a:solidFill>
              <a:miter lim="800000"/>
              <a:headEnd/>
              <a:tailEnd/>
            </a:ln>
          </p:spPr>
          <p:txBody>
            <a:bodyPr wrap="none">
              <a:prstTxWarp prst="textNoShape">
                <a:avLst/>
              </a:prstTxWarp>
              <a:spAutoFit/>
            </a:bodyPr>
            <a:lstStyle/>
            <a:p>
              <a:pPr eaLnBrk="1" hangingPunct="1"/>
              <a:r>
                <a:rPr lang="en-US">
                  <a:latin typeface="Constantia" pitchFamily="-101" charset="0"/>
                </a:rPr>
                <a:t>Note ESSENTIAL iterative loops!</a:t>
              </a:r>
            </a:p>
          </p:txBody>
        </p:sp>
        <p:cxnSp>
          <p:nvCxnSpPr>
            <p:cNvPr id="19" name="Straight Arrow Connector 18"/>
            <p:cNvCxnSpPr>
              <a:stCxn id="1056" idx="2"/>
            </p:cNvCxnSpPr>
            <p:nvPr/>
          </p:nvCxnSpPr>
          <p:spPr>
            <a:xfrm rot="5400000">
              <a:off x="5688013" y="2651125"/>
              <a:ext cx="1839912" cy="871538"/>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a:stCxn id="1056" idx="2"/>
            </p:cNvCxnSpPr>
            <p:nvPr/>
          </p:nvCxnSpPr>
          <p:spPr>
            <a:xfrm rot="16200000" flipH="1">
              <a:off x="6107113" y="3103563"/>
              <a:ext cx="2906712" cy="1033462"/>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1050" name="Action Button: Custom 8">
            <a:hlinkClick r:id="rId3" highlightClick="1"/>
          </p:cNvPr>
          <p:cNvSpPr>
            <a:spLocks noChangeArrowheads="1"/>
          </p:cNvSpPr>
          <p:nvPr/>
        </p:nvSpPr>
        <p:spPr bwMode="auto">
          <a:xfrm>
            <a:off x="1247775" y="6473825"/>
            <a:ext cx="66484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http://www.comp.rgu.ac.uk/staff/sw/materials/cm2006/Interface%20design.L4.ppt</a:t>
            </a:r>
            <a:endParaRPr lang="en-US" sz="1400">
              <a:latin typeface="Constantia" pitchFamily="-101" charset="0"/>
            </a:endParaRPr>
          </a:p>
        </p:txBody>
      </p:sp>
      <p:grpSp>
        <p:nvGrpSpPr>
          <p:cNvPr id="7" name="Group 20"/>
          <p:cNvGrpSpPr>
            <a:grpSpLocks/>
          </p:cNvGrpSpPr>
          <p:nvPr/>
        </p:nvGrpSpPr>
        <p:grpSpPr bwMode="auto">
          <a:xfrm>
            <a:off x="457200" y="4724400"/>
            <a:ext cx="6477000" cy="1044575"/>
            <a:chOff x="457200" y="4724400"/>
            <a:chExt cx="6477000" cy="1044575"/>
          </a:xfrm>
        </p:grpSpPr>
        <p:sp>
          <p:nvSpPr>
            <p:cNvPr id="1053" name="TextBox 4"/>
            <p:cNvSpPr txBox="1">
              <a:spLocks noChangeArrowheads="1"/>
            </p:cNvSpPr>
            <p:nvPr/>
          </p:nvSpPr>
          <p:spPr bwMode="auto">
            <a:xfrm>
              <a:off x="457200" y="4845050"/>
              <a:ext cx="3733800" cy="923925"/>
            </a:xfrm>
            <a:prstGeom prst="rect">
              <a:avLst/>
            </a:prstGeom>
            <a:solidFill>
              <a:srgbClr val="FFC000"/>
            </a:solidFill>
            <a:ln w="9525">
              <a:solidFill>
                <a:schemeClr val="tx1"/>
              </a:solidFill>
              <a:miter lim="800000"/>
              <a:headEnd/>
              <a:tailEnd/>
            </a:ln>
          </p:spPr>
          <p:txBody>
            <a:bodyPr>
              <a:prstTxWarp prst="textNoShape">
                <a:avLst/>
              </a:prstTxWarp>
              <a:spAutoFit/>
            </a:bodyPr>
            <a:lstStyle/>
            <a:p>
              <a:pPr eaLnBrk="1" hangingPunct="1"/>
              <a:r>
                <a:rPr lang="en-US">
                  <a:latin typeface="Constantia" pitchFamily="-101" charset="0"/>
                </a:rPr>
                <a:t>Make sure testers are REAL </a:t>
              </a:r>
            </a:p>
            <a:p>
              <a:pPr eaLnBrk="1" hangingPunct="1"/>
              <a:r>
                <a:rPr lang="en-US">
                  <a:latin typeface="Constantia" pitchFamily="-101" charset="0"/>
                </a:rPr>
                <a:t>users from REPRESENTATIVE user populations, not just SELF!</a:t>
              </a:r>
            </a:p>
          </p:txBody>
        </p:sp>
        <p:cxnSp>
          <p:nvCxnSpPr>
            <p:cNvPr id="30" name="Straight Arrow Connector 29"/>
            <p:cNvCxnSpPr>
              <a:stCxn id="1053" idx="3"/>
            </p:cNvCxnSpPr>
            <p:nvPr/>
          </p:nvCxnSpPr>
          <p:spPr>
            <a:xfrm flipV="1">
              <a:off x="4191000" y="4724400"/>
              <a:ext cx="914400" cy="582613"/>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a:stCxn id="1053" idx="3"/>
            </p:cNvCxnSpPr>
            <p:nvPr/>
          </p:nvCxnSpPr>
          <p:spPr>
            <a:xfrm>
              <a:off x="4191000" y="5307013"/>
              <a:ext cx="2743200" cy="331787"/>
            </a:xfrm>
            <a:prstGeom prst="straightConnector1">
              <a:avLst/>
            </a:prstGeom>
            <a:ln w="38100">
              <a:solidFill>
                <a:schemeClr val="accent5"/>
              </a:solidFill>
              <a:tailEnd type="arrow"/>
            </a:ln>
          </p:spPr>
          <p:style>
            <a:lnRef idx="1">
              <a:schemeClr val="accent1"/>
            </a:lnRef>
            <a:fillRef idx="0">
              <a:schemeClr val="accent1"/>
            </a:fillRef>
            <a:effectRef idx="0">
              <a:schemeClr val="accent1"/>
            </a:effectRef>
            <a:fontRef idx="minor">
              <a:schemeClr val="tx1"/>
            </a:fontRef>
          </p:style>
        </p:cxnSp>
      </p:grpSp>
      <p:sp>
        <p:nvSpPr>
          <p:cNvPr id="1052" name="Slide Number Placeholder 6"/>
          <p:cNvSpPr>
            <a:spLocks noGrp="1"/>
          </p:cNvSpPr>
          <p:nvPr>
            <p:ph type="sldNum" sz="quarter" idx="12"/>
          </p:nvPr>
        </p:nvSpPr>
        <p:spPr bwMode="auto">
          <a:noFill/>
          <a:ln>
            <a:miter lim="800000"/>
            <a:headEnd/>
            <a:tailEnd/>
          </a:ln>
        </p:spPr>
        <p:txBody>
          <a:bodyPr/>
          <a:lstStyle/>
          <a:p>
            <a:fld id="{322A7E4C-FAB2-F64B-920F-004202F6C248}" type="slidenum">
              <a:rPr lang="en-GB"/>
              <a:pPr/>
              <a:t>33</a:t>
            </a:fld>
            <a:endParaRPr lang="en-GB"/>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a:t>User Analysis</a:t>
            </a:r>
          </a:p>
        </p:txBody>
      </p:sp>
      <p:sp>
        <p:nvSpPr>
          <p:cNvPr id="55299" name="Rectangle 3"/>
          <p:cNvSpPr>
            <a:spLocks noGrp="1" noChangeArrowheads="1"/>
          </p:cNvSpPr>
          <p:nvPr>
            <p:ph type="body" idx="1"/>
          </p:nvPr>
        </p:nvSpPr>
        <p:spPr/>
        <p:txBody>
          <a:bodyPr/>
          <a:lstStyle/>
          <a:p>
            <a:pPr eaLnBrk="1" hangingPunct="1"/>
            <a:r>
              <a:rPr lang="en-US" dirty="0"/>
              <a:t>If you don’t understand what the users want to do with a system, you have no realistic prospect of designing an effective interface.</a:t>
            </a:r>
          </a:p>
          <a:p>
            <a:pPr eaLnBrk="1" hangingPunct="1"/>
            <a:r>
              <a:rPr lang="en-US" dirty="0"/>
              <a:t>User analyses have to be described in terms that users and other designers can understand.</a:t>
            </a:r>
          </a:p>
          <a:p>
            <a:pPr eaLnBrk="1" hangingPunct="1"/>
            <a:r>
              <a:rPr lang="en-US" dirty="0"/>
              <a:t>Scenarios where you describe typical episodes of use, are one way of describing these analyses.</a:t>
            </a:r>
          </a:p>
        </p:txBody>
      </p:sp>
      <p:sp>
        <p:nvSpPr>
          <p:cNvPr id="55300"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chemeClr val="bg1"/>
                </a:solidFill>
                <a:latin typeface="Constantia" pitchFamily="-101" charset="0"/>
              </a:rPr>
              <a:t>Ian </a:t>
            </a:r>
            <a:r>
              <a:rPr lang="en-US" sz="1400" u="sng" dirty="0" err="1">
                <a:solidFill>
                  <a:schemeClr val="bg1"/>
                </a:solidFill>
                <a:latin typeface="Constantia" pitchFamily="-101" charset="0"/>
              </a:rPr>
              <a:t>Sommerville</a:t>
            </a:r>
            <a:r>
              <a:rPr lang="en-US" sz="1400" u="sng" dirty="0">
                <a:solidFill>
                  <a:schemeClr val="bg1"/>
                </a:solidFill>
                <a:latin typeface="Constantia" pitchFamily="-101" charset="0"/>
              </a:rPr>
              <a:t>: Software Engineering, 7</a:t>
            </a:r>
            <a:r>
              <a:rPr lang="en-US" sz="1400" u="sng" baseline="30000" dirty="0">
                <a:solidFill>
                  <a:schemeClr val="bg1"/>
                </a:solidFill>
                <a:latin typeface="Constantia" pitchFamily="-101" charset="0"/>
              </a:rPr>
              <a:t>th</a:t>
            </a:r>
            <a:r>
              <a:rPr lang="en-US" sz="1400" u="sng" dirty="0">
                <a:solidFill>
                  <a:schemeClr val="bg1"/>
                </a:solidFill>
                <a:latin typeface="Constantia" pitchFamily="-101" charset="0"/>
              </a:rPr>
              <a:t> Ed., 2004</a:t>
            </a:r>
            <a:endParaRPr lang="en-US" sz="1400" dirty="0">
              <a:solidFill>
                <a:schemeClr val="bg1"/>
              </a:solidFill>
              <a:latin typeface="Constantia" pitchFamily="-101" charset="0"/>
            </a:endParaRPr>
          </a:p>
        </p:txBody>
      </p:sp>
      <p:sp>
        <p:nvSpPr>
          <p:cNvPr id="55301" name="Slide Number Placeholder 5"/>
          <p:cNvSpPr>
            <a:spLocks noGrp="1"/>
          </p:cNvSpPr>
          <p:nvPr>
            <p:ph type="sldNum" sz="quarter" idx="12"/>
          </p:nvPr>
        </p:nvSpPr>
        <p:spPr bwMode="auto">
          <a:noFill/>
          <a:ln>
            <a:miter lim="800000"/>
            <a:headEnd/>
            <a:tailEnd/>
          </a:ln>
        </p:spPr>
        <p:txBody>
          <a:bodyPr/>
          <a:lstStyle/>
          <a:p>
            <a:fld id="{21A20DCE-E376-344E-B668-8D377D0008DC}" type="slidenum">
              <a:rPr lang="en-US"/>
              <a:pPr/>
              <a:t>34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529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29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52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299" grpId="0" build="p"/>
    </p:bld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lstStyle/>
          <a:p>
            <a:pPr eaLnBrk="1" hangingPunct="1"/>
            <a:r>
              <a:rPr lang="en-US"/>
              <a:t>Analysis Techniques</a:t>
            </a:r>
          </a:p>
        </p:txBody>
      </p:sp>
      <p:sp>
        <p:nvSpPr>
          <p:cNvPr id="56323" name="Rectangle 3"/>
          <p:cNvSpPr>
            <a:spLocks noGrp="1" noChangeArrowheads="1"/>
          </p:cNvSpPr>
          <p:nvPr>
            <p:ph type="body" idx="1"/>
          </p:nvPr>
        </p:nvSpPr>
        <p:spPr/>
        <p:txBody>
          <a:bodyPr/>
          <a:lstStyle/>
          <a:p>
            <a:pPr eaLnBrk="1" hangingPunct="1"/>
            <a:r>
              <a:rPr lang="en-US"/>
              <a:t>Task analysis</a:t>
            </a:r>
          </a:p>
          <a:p>
            <a:pPr lvl="1" eaLnBrk="1" hangingPunct="1"/>
            <a:r>
              <a:rPr lang="en-US"/>
              <a:t>Models the steps involved in completing a task.</a:t>
            </a:r>
          </a:p>
          <a:p>
            <a:pPr eaLnBrk="1" hangingPunct="1"/>
            <a:r>
              <a:rPr lang="en-US"/>
              <a:t>Interviewing and questionnaires</a:t>
            </a:r>
          </a:p>
          <a:p>
            <a:pPr lvl="1" eaLnBrk="1" hangingPunct="1"/>
            <a:r>
              <a:rPr lang="en-US"/>
              <a:t>Asks the users about the work they do.</a:t>
            </a:r>
          </a:p>
          <a:p>
            <a:pPr eaLnBrk="1" hangingPunct="1"/>
            <a:r>
              <a:rPr lang="en-US"/>
              <a:t>Ethnography</a:t>
            </a:r>
          </a:p>
          <a:p>
            <a:pPr lvl="1" eaLnBrk="1" hangingPunct="1"/>
            <a:r>
              <a:rPr lang="en-US"/>
              <a:t>Observes the user at work.</a:t>
            </a:r>
          </a:p>
        </p:txBody>
      </p:sp>
      <p:sp>
        <p:nvSpPr>
          <p:cNvPr id="56324"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56325" name="Slide Number Placeholder 5"/>
          <p:cNvSpPr>
            <a:spLocks noGrp="1"/>
          </p:cNvSpPr>
          <p:nvPr>
            <p:ph type="sldNum" sz="quarter" idx="12"/>
          </p:nvPr>
        </p:nvSpPr>
        <p:spPr bwMode="auto">
          <a:noFill/>
          <a:ln>
            <a:miter lim="800000"/>
            <a:headEnd/>
            <a:tailEnd/>
          </a:ln>
        </p:spPr>
        <p:txBody>
          <a:bodyPr/>
          <a:lstStyle/>
          <a:p>
            <a:fld id="{1AD57ABD-C714-AE42-9C56-D9E205988271}" type="slidenum">
              <a:rPr lang="en-US"/>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7346" name="Title 1"/>
          <p:cNvSpPr>
            <a:spLocks noGrp="1"/>
          </p:cNvSpPr>
          <p:nvPr>
            <p:ph type="title"/>
          </p:nvPr>
        </p:nvSpPr>
        <p:spPr/>
        <p:txBody>
          <a:bodyPr/>
          <a:lstStyle/>
          <a:p>
            <a:pPr eaLnBrk="1" hangingPunct="1"/>
            <a:r>
              <a:rPr lang="en-US"/>
              <a:t>Task Analysis</a:t>
            </a:r>
          </a:p>
        </p:txBody>
      </p:sp>
      <p:sp>
        <p:nvSpPr>
          <p:cNvPr id="57347" name="Content Placeholder 2"/>
          <p:cNvSpPr>
            <a:spLocks noGrp="1"/>
          </p:cNvSpPr>
          <p:nvPr>
            <p:ph idx="1"/>
          </p:nvPr>
        </p:nvSpPr>
        <p:spPr/>
        <p:txBody>
          <a:bodyPr/>
          <a:lstStyle/>
          <a:p>
            <a:pPr eaLnBrk="1" hangingPunct="1"/>
            <a:r>
              <a:rPr lang="en-US" dirty="0"/>
              <a:t>Need to determine what tasks must be accomplished.</a:t>
            </a:r>
          </a:p>
          <a:p>
            <a:pPr eaLnBrk="1" hangingPunct="1"/>
            <a:r>
              <a:rPr lang="en-US" dirty="0"/>
              <a:t>Understand user’s intentions: What user </a:t>
            </a:r>
            <a:r>
              <a:rPr lang="en-US" i="1" dirty="0"/>
              <a:t>wants</a:t>
            </a:r>
            <a:r>
              <a:rPr lang="en-US" dirty="0"/>
              <a:t> (or needs) to do, not necessarily </a:t>
            </a:r>
            <a:r>
              <a:rPr lang="en-US" i="1" dirty="0"/>
              <a:t>how</a:t>
            </a:r>
            <a:r>
              <a:rPr lang="en-US" dirty="0"/>
              <a:t> to do it.</a:t>
            </a:r>
          </a:p>
          <a:p>
            <a:pPr eaLnBrk="1" hangingPunct="1"/>
            <a:r>
              <a:rPr lang="en-US" dirty="0"/>
              <a:t>Task analysis breaks problem into individual task components.</a:t>
            </a:r>
          </a:p>
          <a:p>
            <a:pPr eaLnBrk="1" hangingPunct="1"/>
            <a:r>
              <a:rPr lang="en-US" dirty="0"/>
              <a:t>Top-down task analysis.</a:t>
            </a:r>
          </a:p>
          <a:p>
            <a:pPr eaLnBrk="1" hangingPunct="1"/>
            <a:r>
              <a:rPr lang="en-US" dirty="0"/>
              <a:t>Tasks still need to be wrapped in a UI.</a:t>
            </a:r>
          </a:p>
        </p:txBody>
      </p:sp>
      <p:sp>
        <p:nvSpPr>
          <p:cNvPr id="57348" name="Slide Number Placeholder 4"/>
          <p:cNvSpPr>
            <a:spLocks noGrp="1"/>
          </p:cNvSpPr>
          <p:nvPr>
            <p:ph type="sldNum" sz="quarter" idx="12"/>
          </p:nvPr>
        </p:nvSpPr>
        <p:spPr bwMode="auto">
          <a:noFill/>
          <a:ln>
            <a:miter lim="800000"/>
            <a:headEnd/>
            <a:tailEnd/>
          </a:ln>
        </p:spPr>
        <p:txBody>
          <a:bodyPr/>
          <a:lstStyle/>
          <a:p>
            <a:fld id="{AD6DE916-05DB-604D-8F65-05C3CA0A71F6}" type="slidenum">
              <a:rPr lang="en-US"/>
              <a:pPr/>
              <a:t>36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734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734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734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734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73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7" grpId="0" build="p"/>
    </p:bld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086" name="Rectangle 2"/>
          <p:cNvSpPr>
            <a:spLocks noGrp="1" noChangeArrowheads="1"/>
          </p:cNvSpPr>
          <p:nvPr>
            <p:ph type="title"/>
          </p:nvPr>
        </p:nvSpPr>
        <p:spPr>
          <a:xfrm>
            <a:off x="0" y="274638"/>
            <a:ext cx="9144000" cy="1143000"/>
          </a:xfrm>
        </p:spPr>
        <p:txBody>
          <a:bodyPr>
            <a:normAutofit fontScale="90000"/>
          </a:bodyPr>
          <a:lstStyle/>
          <a:p>
            <a:pPr algn="ctr"/>
            <a:r>
              <a:rPr lang="en-GB" sz="4300"/>
              <a:t>Example Task Analysis: Using PowerPoint</a:t>
            </a:r>
          </a:p>
        </p:txBody>
      </p:sp>
      <p:grpSp>
        <p:nvGrpSpPr>
          <p:cNvPr id="2" name="SmartArt Placeholder 2049"/>
          <p:cNvGrpSpPr>
            <a:grpSpLocks/>
          </p:cNvGrpSpPr>
          <p:nvPr>
            <p:ph type="dgm" idx="1"/>
          </p:nvPr>
        </p:nvGrpSpPr>
        <p:grpSpPr bwMode="auto">
          <a:xfrm>
            <a:off x="360363" y="1585913"/>
            <a:ext cx="8280400" cy="4464050"/>
            <a:chOff x="227" y="999"/>
            <a:chExt cx="5216" cy="2812"/>
          </a:xfrm>
        </p:grpSpPr>
        <p:sp>
          <p:nvSpPr>
            <p:cNvPr id="2051" name="AutoShape 3"/>
            <p:cNvSpPr>
              <a:spLocks noChangeAspect="1" noChangeArrowheads="1" noTextEdit="1"/>
            </p:cNvSpPr>
            <p:nvPr/>
          </p:nvSpPr>
          <p:spPr bwMode="auto">
            <a:xfrm>
              <a:off x="227" y="999"/>
              <a:ext cx="5216" cy="2812"/>
            </a:xfrm>
            <a:prstGeom prst="rect">
              <a:avLst/>
            </a:prstGeom>
            <a:noFill/>
            <a:ln w="9525">
              <a:noFill/>
              <a:miter lim="800000"/>
              <a:headEnd/>
              <a:tailEnd/>
            </a:ln>
          </p:spPr>
          <p:txBody>
            <a:bodyPr>
              <a:prstTxWarp prst="textNoShape">
                <a:avLst/>
              </a:prstTxWarp>
            </a:bodyPr>
            <a:lstStyle/>
            <a:p>
              <a:endParaRPr lang="en-US"/>
            </a:p>
          </p:txBody>
        </p:sp>
        <p:cxnSp>
          <p:nvCxnSpPr>
            <p:cNvPr id="2052" name="_s2052"/>
            <p:cNvCxnSpPr>
              <a:cxnSpLocks noChangeShapeType="1"/>
              <a:stCxn id="2074" idx="0"/>
              <a:endCxn id="2069" idx="2"/>
            </p:cNvCxnSpPr>
            <p:nvPr/>
          </p:nvCxnSpPr>
          <p:spPr bwMode="auto">
            <a:xfrm rot="5400000" flipH="1">
              <a:off x="3209" y="2145"/>
              <a:ext cx="393" cy="1780"/>
            </a:xfrm>
            <a:prstGeom prst="bentConnector3">
              <a:avLst>
                <a:gd name="adj1" fmla="val 41218"/>
              </a:avLst>
            </a:prstGeom>
            <a:noFill/>
            <a:ln w="28575">
              <a:solidFill>
                <a:schemeClr val="tx1"/>
              </a:solidFill>
              <a:miter lim="800000"/>
              <a:headEnd/>
              <a:tailEnd/>
            </a:ln>
          </p:spPr>
        </p:cxnSp>
        <p:cxnSp>
          <p:nvCxnSpPr>
            <p:cNvPr id="2053" name="_s2053"/>
            <p:cNvCxnSpPr>
              <a:cxnSpLocks noChangeShapeType="1"/>
              <a:stCxn id="2073" idx="0"/>
              <a:endCxn id="2069" idx="2"/>
            </p:cNvCxnSpPr>
            <p:nvPr/>
          </p:nvCxnSpPr>
          <p:spPr bwMode="auto">
            <a:xfrm rot="5400000" flipH="1">
              <a:off x="2616" y="2738"/>
              <a:ext cx="393" cy="593"/>
            </a:xfrm>
            <a:prstGeom prst="bentConnector3">
              <a:avLst>
                <a:gd name="adj1" fmla="val 40963"/>
              </a:avLst>
            </a:prstGeom>
            <a:noFill/>
            <a:ln w="28575">
              <a:solidFill>
                <a:schemeClr val="tx1"/>
              </a:solidFill>
              <a:miter lim="800000"/>
              <a:headEnd/>
              <a:tailEnd/>
            </a:ln>
          </p:spPr>
        </p:cxnSp>
        <p:cxnSp>
          <p:nvCxnSpPr>
            <p:cNvPr id="2054" name="_s2054"/>
            <p:cNvCxnSpPr>
              <a:cxnSpLocks noChangeShapeType="1"/>
              <a:stCxn id="2072" idx="0"/>
              <a:endCxn id="2069" idx="2"/>
            </p:cNvCxnSpPr>
            <p:nvPr/>
          </p:nvCxnSpPr>
          <p:spPr bwMode="auto">
            <a:xfrm rot="16200000">
              <a:off x="2023" y="2738"/>
              <a:ext cx="393" cy="593"/>
            </a:xfrm>
            <a:prstGeom prst="bentConnector3">
              <a:avLst>
                <a:gd name="adj1" fmla="val 40963"/>
              </a:avLst>
            </a:prstGeom>
            <a:noFill/>
            <a:ln w="28575">
              <a:solidFill>
                <a:schemeClr val="tx1"/>
              </a:solidFill>
              <a:miter lim="800000"/>
              <a:headEnd/>
              <a:tailEnd/>
            </a:ln>
          </p:spPr>
        </p:cxnSp>
        <p:cxnSp>
          <p:nvCxnSpPr>
            <p:cNvPr id="2055" name="_s2055"/>
            <p:cNvCxnSpPr>
              <a:cxnSpLocks noChangeShapeType="1"/>
              <a:stCxn id="2071" idx="0"/>
              <a:endCxn id="2069" idx="2"/>
            </p:cNvCxnSpPr>
            <p:nvPr/>
          </p:nvCxnSpPr>
          <p:spPr bwMode="auto">
            <a:xfrm rot="16200000">
              <a:off x="1429" y="2145"/>
              <a:ext cx="393" cy="1780"/>
            </a:xfrm>
            <a:prstGeom prst="bentConnector3">
              <a:avLst>
                <a:gd name="adj1" fmla="val 41218"/>
              </a:avLst>
            </a:prstGeom>
            <a:noFill/>
            <a:ln w="28575">
              <a:solidFill>
                <a:schemeClr val="tx1"/>
              </a:solidFill>
              <a:miter lim="800000"/>
              <a:headEnd/>
              <a:tailEnd/>
            </a:ln>
          </p:spPr>
        </p:cxnSp>
        <p:cxnSp>
          <p:nvCxnSpPr>
            <p:cNvPr id="2056" name="_s2056"/>
            <p:cNvCxnSpPr>
              <a:cxnSpLocks noChangeShapeType="1"/>
              <a:stCxn id="2070" idx="0"/>
              <a:endCxn id="2065" idx="2"/>
            </p:cNvCxnSpPr>
            <p:nvPr/>
          </p:nvCxnSpPr>
          <p:spPr bwMode="auto">
            <a:xfrm rot="5400000" flipH="1">
              <a:off x="2924" y="1769"/>
              <a:ext cx="371" cy="1187"/>
            </a:xfrm>
            <a:prstGeom prst="bentConnector3">
              <a:avLst>
                <a:gd name="adj1" fmla="val 43935"/>
              </a:avLst>
            </a:prstGeom>
            <a:noFill/>
            <a:ln w="28575">
              <a:solidFill>
                <a:schemeClr val="tx1"/>
              </a:solidFill>
              <a:miter lim="800000"/>
              <a:headEnd/>
              <a:tailEnd/>
            </a:ln>
          </p:spPr>
        </p:cxnSp>
        <p:cxnSp>
          <p:nvCxnSpPr>
            <p:cNvPr id="2057" name="_s2057"/>
            <p:cNvCxnSpPr>
              <a:cxnSpLocks noChangeShapeType="1"/>
              <a:stCxn id="2069" idx="0"/>
              <a:endCxn id="2065" idx="2"/>
            </p:cNvCxnSpPr>
            <p:nvPr/>
          </p:nvCxnSpPr>
          <p:spPr bwMode="auto">
            <a:xfrm rot="16200000">
              <a:off x="2331" y="2362"/>
              <a:ext cx="371" cy="1"/>
            </a:xfrm>
            <a:prstGeom prst="straightConnector1">
              <a:avLst/>
            </a:prstGeom>
            <a:noFill/>
            <a:ln w="28575">
              <a:solidFill>
                <a:schemeClr val="tx1"/>
              </a:solidFill>
              <a:round/>
              <a:headEnd/>
              <a:tailEnd/>
            </a:ln>
          </p:spPr>
        </p:cxnSp>
        <p:cxnSp>
          <p:nvCxnSpPr>
            <p:cNvPr id="2058" name="_s2058"/>
            <p:cNvCxnSpPr>
              <a:cxnSpLocks noChangeShapeType="1"/>
              <a:stCxn id="2068" idx="0"/>
              <a:endCxn id="2065" idx="2"/>
            </p:cNvCxnSpPr>
            <p:nvPr/>
          </p:nvCxnSpPr>
          <p:spPr bwMode="auto">
            <a:xfrm rot="16200000">
              <a:off x="1440" y="1473"/>
              <a:ext cx="371" cy="1780"/>
            </a:xfrm>
            <a:prstGeom prst="bentConnector3">
              <a:avLst>
                <a:gd name="adj1" fmla="val 44204"/>
              </a:avLst>
            </a:prstGeom>
            <a:noFill/>
            <a:ln w="28575">
              <a:solidFill>
                <a:schemeClr val="tx1"/>
              </a:solidFill>
              <a:miter lim="800000"/>
              <a:headEnd/>
              <a:tailEnd/>
            </a:ln>
          </p:spPr>
        </p:cxnSp>
        <p:cxnSp>
          <p:nvCxnSpPr>
            <p:cNvPr id="2059" name="_s2059"/>
            <p:cNvCxnSpPr>
              <a:cxnSpLocks noChangeShapeType="1"/>
              <a:stCxn id="2067" idx="0"/>
              <a:endCxn id="2063" idx="2"/>
            </p:cNvCxnSpPr>
            <p:nvPr/>
          </p:nvCxnSpPr>
          <p:spPr bwMode="auto">
            <a:xfrm rot="5400000" flipH="1">
              <a:off x="3665" y="643"/>
              <a:ext cx="374" cy="2077"/>
            </a:xfrm>
            <a:prstGeom prst="bentConnector3">
              <a:avLst>
                <a:gd name="adj1" fmla="val 45986"/>
              </a:avLst>
            </a:prstGeom>
            <a:noFill/>
            <a:ln w="28575">
              <a:solidFill>
                <a:schemeClr val="tx1"/>
              </a:solidFill>
              <a:miter lim="800000"/>
              <a:headEnd/>
              <a:tailEnd/>
            </a:ln>
          </p:spPr>
        </p:cxnSp>
        <p:cxnSp>
          <p:nvCxnSpPr>
            <p:cNvPr id="2060" name="_s2060"/>
            <p:cNvCxnSpPr>
              <a:cxnSpLocks noChangeShapeType="1"/>
              <a:stCxn id="2066" idx="0"/>
              <a:endCxn id="2063" idx="2"/>
            </p:cNvCxnSpPr>
            <p:nvPr/>
          </p:nvCxnSpPr>
          <p:spPr bwMode="auto">
            <a:xfrm rot="5400000" flipH="1">
              <a:off x="3071" y="1237"/>
              <a:ext cx="374" cy="890"/>
            </a:xfrm>
            <a:prstGeom prst="bentConnector3">
              <a:avLst>
                <a:gd name="adj1" fmla="val 46255"/>
              </a:avLst>
            </a:prstGeom>
            <a:noFill/>
            <a:ln w="28575">
              <a:solidFill>
                <a:schemeClr val="tx1"/>
              </a:solidFill>
              <a:miter lim="800000"/>
              <a:headEnd/>
              <a:tailEnd/>
            </a:ln>
          </p:spPr>
        </p:cxnSp>
        <p:cxnSp>
          <p:nvCxnSpPr>
            <p:cNvPr id="2061" name="_s2061"/>
            <p:cNvCxnSpPr>
              <a:cxnSpLocks noChangeShapeType="1"/>
              <a:stCxn id="2065" idx="0"/>
              <a:endCxn id="2063" idx="2"/>
            </p:cNvCxnSpPr>
            <p:nvPr/>
          </p:nvCxnSpPr>
          <p:spPr bwMode="auto">
            <a:xfrm rot="16200000">
              <a:off x="2478" y="1533"/>
              <a:ext cx="374" cy="297"/>
            </a:xfrm>
            <a:prstGeom prst="bentConnector3">
              <a:avLst>
                <a:gd name="adj1" fmla="val 45986"/>
              </a:avLst>
            </a:prstGeom>
            <a:noFill/>
            <a:ln w="28575">
              <a:solidFill>
                <a:schemeClr val="tx1"/>
              </a:solidFill>
              <a:miter lim="800000"/>
              <a:headEnd/>
              <a:tailEnd/>
            </a:ln>
          </p:spPr>
        </p:cxnSp>
        <p:cxnSp>
          <p:nvCxnSpPr>
            <p:cNvPr id="2062" name="_s2062"/>
            <p:cNvCxnSpPr>
              <a:cxnSpLocks noChangeShapeType="1"/>
              <a:stCxn id="2064" idx="0"/>
              <a:endCxn id="2063" idx="2"/>
            </p:cNvCxnSpPr>
            <p:nvPr/>
          </p:nvCxnSpPr>
          <p:spPr bwMode="auto">
            <a:xfrm rot="16200000">
              <a:off x="1588" y="643"/>
              <a:ext cx="374" cy="2077"/>
            </a:xfrm>
            <a:prstGeom prst="bentConnector3">
              <a:avLst>
                <a:gd name="adj1" fmla="val 45986"/>
              </a:avLst>
            </a:prstGeom>
            <a:noFill/>
            <a:ln w="28575">
              <a:solidFill>
                <a:schemeClr val="tx1"/>
              </a:solidFill>
              <a:miter lim="800000"/>
              <a:headEnd/>
              <a:tailEnd/>
            </a:ln>
          </p:spPr>
        </p:cxnSp>
        <p:sp>
          <p:nvSpPr>
            <p:cNvPr id="2063" name="_s2063"/>
            <p:cNvSpPr>
              <a:spLocks noChangeArrowheads="1"/>
            </p:cNvSpPr>
            <p:nvPr/>
          </p:nvSpPr>
          <p:spPr bwMode="auto">
            <a:xfrm>
              <a:off x="2305" y="1207"/>
              <a:ext cx="1016" cy="288"/>
            </a:xfrm>
            <a:prstGeom prst="roundRect">
              <a:avLst>
                <a:gd name="adj" fmla="val 13542"/>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0 Prepare a slide </a:t>
              </a:r>
            </a:p>
            <a:p>
              <a:pPr algn="ctr" eaLnBrk="1" hangingPunct="1"/>
              <a:r>
                <a:rPr lang="en-GB" sz="1200" b="1"/>
                <a:t>using PowerPoint</a:t>
              </a:r>
            </a:p>
          </p:txBody>
        </p:sp>
        <p:sp>
          <p:nvSpPr>
            <p:cNvPr id="2064" name="_s2064"/>
            <p:cNvSpPr>
              <a:spLocks noChangeArrowheads="1"/>
            </p:cNvSpPr>
            <p:nvPr/>
          </p:nvSpPr>
          <p:spPr bwMode="auto">
            <a:xfrm>
              <a:off x="227" y="1869"/>
              <a:ext cx="1017"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1 Start </a:t>
              </a:r>
            </a:p>
            <a:p>
              <a:pPr algn="ctr" eaLnBrk="1" hangingPunct="1"/>
              <a:r>
                <a:rPr lang="en-GB" sz="1200" b="1"/>
                <a:t>PowerPoint</a:t>
              </a:r>
            </a:p>
          </p:txBody>
        </p:sp>
        <p:sp>
          <p:nvSpPr>
            <p:cNvPr id="2065" name="_s2065"/>
            <p:cNvSpPr>
              <a:spLocks noChangeArrowheads="1"/>
            </p:cNvSpPr>
            <p:nvPr/>
          </p:nvSpPr>
          <p:spPr bwMode="auto">
            <a:xfrm>
              <a:off x="2008" y="1869"/>
              <a:ext cx="1016"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2 Enter text</a:t>
              </a:r>
            </a:p>
          </p:txBody>
        </p:sp>
        <p:sp>
          <p:nvSpPr>
            <p:cNvPr id="2066" name="_s2066"/>
            <p:cNvSpPr>
              <a:spLocks noChangeArrowheads="1"/>
            </p:cNvSpPr>
            <p:nvPr/>
          </p:nvSpPr>
          <p:spPr bwMode="auto">
            <a:xfrm>
              <a:off x="3194" y="1869"/>
              <a:ext cx="1017"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3 Draw </a:t>
              </a:r>
            </a:p>
            <a:p>
              <a:pPr algn="ctr" eaLnBrk="1" hangingPunct="1"/>
              <a:r>
                <a:rPr lang="en-GB" sz="1200" b="1"/>
                <a:t>diagrams</a:t>
              </a:r>
            </a:p>
          </p:txBody>
        </p:sp>
        <p:sp>
          <p:nvSpPr>
            <p:cNvPr id="2067" name="_s2067"/>
            <p:cNvSpPr>
              <a:spLocks noChangeArrowheads="1"/>
            </p:cNvSpPr>
            <p:nvPr/>
          </p:nvSpPr>
          <p:spPr bwMode="auto">
            <a:xfrm>
              <a:off x="4381" y="1869"/>
              <a:ext cx="1017" cy="308"/>
            </a:xfrm>
            <a:prstGeom prst="roundRect">
              <a:avLst>
                <a:gd name="adj" fmla="val 16667"/>
              </a:avLst>
            </a:prstGeom>
            <a:solidFill>
              <a:schemeClr val="accent1"/>
            </a:solidFill>
            <a:ln w="9525">
              <a:solidFill>
                <a:schemeClr val="tx1"/>
              </a:solidFill>
              <a:round/>
              <a:headEnd/>
              <a:tailEnd/>
            </a:ln>
          </p:spPr>
          <p:txBody>
            <a:bodyPr wrap="none" lIns="32667" tIns="16334" rIns="32667" bIns="16334" anchor="ctr">
              <a:prstTxWarp prst="textNoShape">
                <a:avLst/>
              </a:prstTxWarp>
            </a:bodyPr>
            <a:lstStyle/>
            <a:p>
              <a:pPr algn="ctr" eaLnBrk="1" hangingPunct="1"/>
              <a:r>
                <a:rPr lang="en-GB" sz="1200" b="1"/>
                <a:t>4 Save slide</a:t>
              </a:r>
            </a:p>
          </p:txBody>
        </p:sp>
        <p:sp>
          <p:nvSpPr>
            <p:cNvPr id="2068" name="_s2068"/>
            <p:cNvSpPr>
              <a:spLocks noChangeArrowheads="1"/>
            </p:cNvSpPr>
            <p:nvPr/>
          </p:nvSpPr>
          <p:spPr bwMode="auto">
            <a:xfrm>
              <a:off x="227" y="2548"/>
              <a:ext cx="1017"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1 Enter text</a:t>
              </a:r>
            </a:p>
            <a:p>
              <a:pPr algn="ctr" eaLnBrk="1" hangingPunct="1"/>
              <a:r>
                <a:rPr lang="en-GB" sz="1200"/>
                <a:t>using keyboard</a:t>
              </a:r>
            </a:p>
          </p:txBody>
        </p:sp>
        <p:sp>
          <p:nvSpPr>
            <p:cNvPr id="2069" name="_s2069"/>
            <p:cNvSpPr>
              <a:spLocks noChangeArrowheads="1"/>
            </p:cNvSpPr>
            <p:nvPr/>
          </p:nvSpPr>
          <p:spPr bwMode="auto">
            <a:xfrm>
              <a:off x="2008" y="2548"/>
              <a:ext cx="1016" cy="290"/>
            </a:xfrm>
            <a:prstGeom prst="roundRect">
              <a:avLst>
                <a:gd name="adj" fmla="val 16667"/>
              </a:avLst>
            </a:prstGeom>
            <a:solidFill>
              <a:schemeClr val="accent1"/>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b="1"/>
                <a:t>2 Copy text</a:t>
              </a:r>
            </a:p>
            <a:p>
              <a:pPr algn="ctr" eaLnBrk="1" hangingPunct="1"/>
              <a:r>
                <a:rPr lang="en-GB" sz="1200" b="1"/>
                <a:t>from a slide</a:t>
              </a:r>
            </a:p>
          </p:txBody>
        </p:sp>
        <p:sp>
          <p:nvSpPr>
            <p:cNvPr id="2070" name="_s2070"/>
            <p:cNvSpPr>
              <a:spLocks noChangeArrowheads="1"/>
            </p:cNvSpPr>
            <p:nvPr/>
          </p:nvSpPr>
          <p:spPr bwMode="auto">
            <a:xfrm>
              <a:off x="3194" y="2548"/>
              <a:ext cx="1017" cy="290"/>
            </a:xfrm>
            <a:prstGeom prst="roundRect">
              <a:avLst>
                <a:gd name="adj" fmla="val 16667"/>
              </a:avLst>
            </a:prstGeom>
            <a:solidFill>
              <a:schemeClr val="accent1"/>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b="1"/>
                <a:t>3 Add text to</a:t>
              </a:r>
            </a:p>
            <a:p>
              <a:pPr algn="ctr" eaLnBrk="1" hangingPunct="1"/>
              <a:r>
                <a:rPr lang="en-GB" sz="1200" b="1"/>
                <a:t>existing slide</a:t>
              </a:r>
            </a:p>
          </p:txBody>
        </p:sp>
        <p:sp>
          <p:nvSpPr>
            <p:cNvPr id="2071" name="_s2071"/>
            <p:cNvSpPr>
              <a:spLocks noChangeArrowheads="1"/>
            </p:cNvSpPr>
            <p:nvPr/>
          </p:nvSpPr>
          <p:spPr bwMode="auto">
            <a:xfrm>
              <a:off x="227" y="3231"/>
              <a:ext cx="1017" cy="290"/>
            </a:xfrm>
            <a:prstGeom prst="roundRect">
              <a:avLst>
                <a:gd name="adj" fmla="val 16667"/>
              </a:avLst>
            </a:prstGeom>
            <a:solidFill>
              <a:schemeClr val="accent1"/>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b="1"/>
                <a:t>1 Select text block</a:t>
              </a:r>
            </a:p>
          </p:txBody>
        </p:sp>
        <p:sp>
          <p:nvSpPr>
            <p:cNvPr id="2072" name="_s2072"/>
            <p:cNvSpPr>
              <a:spLocks noChangeArrowheads="1"/>
            </p:cNvSpPr>
            <p:nvPr/>
          </p:nvSpPr>
          <p:spPr bwMode="auto">
            <a:xfrm>
              <a:off x="1414" y="3231"/>
              <a:ext cx="1017"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2 Choose copy</a:t>
              </a:r>
            </a:p>
            <a:p>
              <a:pPr algn="ctr" eaLnBrk="1" hangingPunct="1"/>
              <a:r>
                <a:rPr lang="en-GB" sz="1200"/>
                <a:t>command</a:t>
              </a:r>
            </a:p>
          </p:txBody>
        </p:sp>
        <p:sp>
          <p:nvSpPr>
            <p:cNvPr id="2073" name="_s2073"/>
            <p:cNvSpPr>
              <a:spLocks noChangeArrowheads="1"/>
            </p:cNvSpPr>
            <p:nvPr/>
          </p:nvSpPr>
          <p:spPr bwMode="auto">
            <a:xfrm>
              <a:off x="2601" y="3231"/>
              <a:ext cx="1016"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3 Choose insert</a:t>
              </a:r>
            </a:p>
            <a:p>
              <a:pPr algn="ctr" eaLnBrk="1" hangingPunct="1"/>
              <a:r>
                <a:rPr lang="en-GB" sz="1200"/>
                <a:t>position</a:t>
              </a:r>
            </a:p>
          </p:txBody>
        </p:sp>
        <p:sp>
          <p:nvSpPr>
            <p:cNvPr id="2074" name="_s2074"/>
            <p:cNvSpPr>
              <a:spLocks noChangeArrowheads="1"/>
            </p:cNvSpPr>
            <p:nvPr/>
          </p:nvSpPr>
          <p:spPr bwMode="auto">
            <a:xfrm>
              <a:off x="3787" y="3231"/>
              <a:ext cx="1018" cy="290"/>
            </a:xfrm>
            <a:prstGeom prst="roundRect">
              <a:avLst>
                <a:gd name="adj" fmla="val 16667"/>
              </a:avLst>
            </a:prstGeom>
            <a:solidFill>
              <a:srgbClr val="EEFF4D"/>
            </a:solidFill>
            <a:ln w="9525">
              <a:solidFill>
                <a:schemeClr val="tx1"/>
              </a:solidFill>
              <a:round/>
              <a:headEnd/>
              <a:tailEnd/>
            </a:ln>
          </p:spPr>
          <p:txBody>
            <a:bodyPr wrap="none" lIns="44146" tIns="22073" rIns="44146" bIns="22073" anchor="ctr">
              <a:prstTxWarp prst="textNoShape">
                <a:avLst/>
              </a:prstTxWarp>
            </a:bodyPr>
            <a:lstStyle/>
            <a:p>
              <a:pPr algn="ctr" eaLnBrk="1" hangingPunct="1"/>
              <a:r>
                <a:rPr lang="en-GB" sz="1200"/>
                <a:t>4 Choose paste </a:t>
              </a:r>
            </a:p>
            <a:p>
              <a:pPr algn="ctr" eaLnBrk="1" hangingPunct="1"/>
              <a:r>
                <a:rPr lang="en-GB" sz="1200"/>
                <a:t>command</a:t>
              </a:r>
            </a:p>
          </p:txBody>
        </p:sp>
        <p:sp>
          <p:nvSpPr>
            <p:cNvPr id="2075" name="Line 27"/>
            <p:cNvSpPr>
              <a:spLocks noChangeShapeType="1"/>
            </p:cNvSpPr>
            <p:nvPr/>
          </p:nvSpPr>
          <p:spPr bwMode="auto">
            <a:xfrm>
              <a:off x="1429" y="3575"/>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6" name="Line 28"/>
            <p:cNvSpPr>
              <a:spLocks noChangeShapeType="1"/>
            </p:cNvSpPr>
            <p:nvPr/>
          </p:nvSpPr>
          <p:spPr bwMode="auto">
            <a:xfrm>
              <a:off x="2608" y="3576"/>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7" name="Line 29"/>
            <p:cNvSpPr>
              <a:spLocks noChangeShapeType="1"/>
            </p:cNvSpPr>
            <p:nvPr/>
          </p:nvSpPr>
          <p:spPr bwMode="auto">
            <a:xfrm>
              <a:off x="3796" y="3576"/>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8" name="Line 30"/>
            <p:cNvSpPr>
              <a:spLocks noChangeShapeType="1"/>
            </p:cNvSpPr>
            <p:nvPr/>
          </p:nvSpPr>
          <p:spPr bwMode="auto">
            <a:xfrm>
              <a:off x="249" y="2886"/>
              <a:ext cx="997" cy="1"/>
            </a:xfrm>
            <a:prstGeom prst="line">
              <a:avLst/>
            </a:prstGeom>
            <a:noFill/>
            <a:ln w="28575">
              <a:solidFill>
                <a:schemeClr val="tx1"/>
              </a:solidFill>
              <a:round/>
              <a:headEnd/>
              <a:tailEnd/>
            </a:ln>
            <a:effectLst/>
          </p:spPr>
          <p:txBody>
            <a:bodyPr wrap="none" lIns="49602" tIns="24801" rIns="49602" bIns="24801" anchor="ctr">
              <a:prstTxWarp prst="textNoShape">
                <a:avLst/>
              </a:prstTxWarp>
            </a:bodyPr>
            <a:lstStyle/>
            <a:p>
              <a:endParaRPr lang="en-US"/>
            </a:p>
          </p:txBody>
        </p:sp>
        <p:sp>
          <p:nvSpPr>
            <p:cNvPr id="2079" name="Text Box 31"/>
            <p:cNvSpPr txBox="1">
              <a:spLocks noChangeArrowheads="1"/>
            </p:cNvSpPr>
            <p:nvPr/>
          </p:nvSpPr>
          <p:spPr bwMode="auto">
            <a:xfrm>
              <a:off x="3352" y="1207"/>
              <a:ext cx="377" cy="262"/>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b="1"/>
                <a:t>Plan 0:</a:t>
              </a:r>
            </a:p>
            <a:p>
              <a:pPr eaLnBrk="1" hangingPunct="1"/>
              <a:r>
                <a:rPr lang="en-GB" sz="1200" b="1"/>
                <a:t>1-2-3-4</a:t>
              </a:r>
            </a:p>
          </p:txBody>
        </p:sp>
        <p:sp>
          <p:nvSpPr>
            <p:cNvPr id="2080" name="Text Box 32"/>
            <p:cNvSpPr txBox="1">
              <a:spLocks noChangeArrowheads="1"/>
            </p:cNvSpPr>
            <p:nvPr/>
          </p:nvSpPr>
          <p:spPr bwMode="auto">
            <a:xfrm>
              <a:off x="1973" y="2187"/>
              <a:ext cx="906" cy="262"/>
            </a:xfrm>
            <a:prstGeom prst="rect">
              <a:avLst/>
            </a:prstGeom>
            <a:solidFill>
              <a:schemeClr val="bg1">
                <a:alpha val="50000"/>
              </a:schemeClr>
            </a:solidFill>
            <a:ln w="9525">
              <a:noFill/>
              <a:miter lim="800000"/>
              <a:headEnd/>
              <a:tailEnd/>
            </a:ln>
            <a:effectLst/>
          </p:spPr>
          <p:txBody>
            <a:bodyPr wrap="none" lIns="49602" tIns="24801" rIns="49602" bIns="24801">
              <a:prstTxWarp prst="textNoShape">
                <a:avLst/>
              </a:prstTxWarp>
              <a:spAutoFit/>
            </a:bodyPr>
            <a:lstStyle/>
            <a:p>
              <a:pPr eaLnBrk="1" hangingPunct="1"/>
              <a:r>
                <a:rPr lang="en-GB" sz="1200" b="1"/>
                <a:t>Plan 2: According </a:t>
              </a:r>
            </a:p>
            <a:p>
              <a:pPr eaLnBrk="1" hangingPunct="1"/>
              <a:r>
                <a:rPr lang="en-GB" sz="1200" b="1"/>
                <a:t>to requirements</a:t>
              </a:r>
            </a:p>
          </p:txBody>
        </p:sp>
        <p:sp>
          <p:nvSpPr>
            <p:cNvPr id="2081" name="Text Box 33"/>
            <p:cNvSpPr txBox="1">
              <a:spLocks noChangeArrowheads="1"/>
            </p:cNvSpPr>
            <p:nvPr/>
          </p:nvSpPr>
          <p:spPr bwMode="auto">
            <a:xfrm>
              <a:off x="3198" y="2160"/>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sp>
          <p:nvSpPr>
            <p:cNvPr id="2082" name="Text Box 34"/>
            <p:cNvSpPr txBox="1">
              <a:spLocks noChangeArrowheads="1"/>
            </p:cNvSpPr>
            <p:nvPr/>
          </p:nvSpPr>
          <p:spPr bwMode="auto">
            <a:xfrm>
              <a:off x="4377" y="2160"/>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sp>
          <p:nvSpPr>
            <p:cNvPr id="2083" name="Text Box 35"/>
            <p:cNvSpPr txBox="1">
              <a:spLocks noChangeArrowheads="1"/>
            </p:cNvSpPr>
            <p:nvPr/>
          </p:nvSpPr>
          <p:spPr bwMode="auto">
            <a:xfrm>
              <a:off x="3198" y="2822"/>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sp>
          <p:nvSpPr>
            <p:cNvPr id="2084" name="Text Box 36"/>
            <p:cNvSpPr txBox="1">
              <a:spLocks noChangeArrowheads="1"/>
            </p:cNvSpPr>
            <p:nvPr/>
          </p:nvSpPr>
          <p:spPr bwMode="auto">
            <a:xfrm>
              <a:off x="2290" y="2851"/>
              <a:ext cx="457" cy="262"/>
            </a:xfrm>
            <a:prstGeom prst="rect">
              <a:avLst/>
            </a:prstGeom>
            <a:solidFill>
              <a:schemeClr val="bg1">
                <a:alpha val="50000"/>
              </a:schemeClr>
            </a:solidFill>
            <a:ln w="9525">
              <a:noFill/>
              <a:miter lim="800000"/>
              <a:headEnd/>
              <a:tailEnd/>
            </a:ln>
            <a:effectLst/>
          </p:spPr>
          <p:txBody>
            <a:bodyPr wrap="none" lIns="49602" tIns="24801" rIns="49602" bIns="24801">
              <a:prstTxWarp prst="textNoShape">
                <a:avLst/>
              </a:prstTxWarp>
              <a:spAutoFit/>
            </a:bodyPr>
            <a:lstStyle/>
            <a:p>
              <a:pPr eaLnBrk="1" hangingPunct="1"/>
              <a:r>
                <a:rPr lang="en-GB" sz="1200" b="1"/>
                <a:t>Plan 2.2:</a:t>
              </a:r>
            </a:p>
            <a:p>
              <a:pPr eaLnBrk="1" hangingPunct="1"/>
              <a:r>
                <a:rPr lang="en-GB" sz="1200" b="1"/>
                <a:t>1-2-3-4</a:t>
              </a:r>
            </a:p>
          </p:txBody>
        </p:sp>
        <p:sp>
          <p:nvSpPr>
            <p:cNvPr id="2085" name="Text Box 37"/>
            <p:cNvSpPr txBox="1">
              <a:spLocks noChangeArrowheads="1"/>
            </p:cNvSpPr>
            <p:nvPr/>
          </p:nvSpPr>
          <p:spPr bwMode="auto">
            <a:xfrm>
              <a:off x="231" y="3521"/>
              <a:ext cx="897" cy="147"/>
            </a:xfrm>
            <a:prstGeom prst="rect">
              <a:avLst/>
            </a:prstGeom>
            <a:noFill/>
            <a:ln w="9525">
              <a:noFill/>
              <a:miter lim="800000"/>
              <a:headEnd/>
              <a:tailEnd/>
            </a:ln>
            <a:effectLst/>
          </p:spPr>
          <p:txBody>
            <a:bodyPr wrap="none" lIns="49602" tIns="24801" rIns="49602" bIns="24801">
              <a:prstTxWarp prst="textNoShape">
                <a:avLst/>
              </a:prstTxWarp>
              <a:spAutoFit/>
            </a:bodyPr>
            <a:lstStyle/>
            <a:p>
              <a:pPr eaLnBrk="1" hangingPunct="1"/>
              <a:r>
                <a:rPr lang="en-GB" sz="1200" i="1"/>
                <a:t>Further redescribed</a:t>
              </a:r>
            </a:p>
          </p:txBody>
        </p:sp>
      </p:grpSp>
      <p:sp>
        <p:nvSpPr>
          <p:cNvPr id="2087" name="Action Button: Custom 8">
            <a:hlinkClick r:id="rId3" highlightClick="1"/>
          </p:cNvPr>
          <p:cNvSpPr>
            <a:spLocks noChangeArrowheads="1"/>
          </p:cNvSpPr>
          <p:nvPr/>
        </p:nvSpPr>
        <p:spPr bwMode="auto">
          <a:xfrm>
            <a:off x="1247775" y="6473825"/>
            <a:ext cx="66484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http://www.comp.rgu.ac.uk/staff/sw/materials/cm2006/Interface%20design.L4.ppt</a:t>
            </a:r>
            <a:endParaRPr lang="en-US" sz="1400">
              <a:latin typeface="Constantia" pitchFamily="-101" charset="0"/>
            </a:endParaRPr>
          </a:p>
        </p:txBody>
      </p:sp>
      <p:sp>
        <p:nvSpPr>
          <p:cNvPr id="2088" name="Slide Number Placeholder 5"/>
          <p:cNvSpPr>
            <a:spLocks noGrp="1"/>
          </p:cNvSpPr>
          <p:nvPr>
            <p:ph type="sldNum" sz="quarter" idx="12"/>
          </p:nvPr>
        </p:nvSpPr>
        <p:spPr bwMode="auto">
          <a:noFill/>
          <a:ln>
            <a:miter lim="800000"/>
            <a:headEnd/>
            <a:tailEnd/>
          </a:ln>
        </p:spPr>
        <p:txBody>
          <a:bodyPr/>
          <a:lstStyle/>
          <a:p>
            <a:fld id="{7FCBA2F5-A118-4248-B7DC-9C2F7650AEB0}" type="slidenum">
              <a:rPr lang="en-GB"/>
              <a:pPr/>
              <a:t>37</a:t>
            </a:fld>
            <a:endParaRPr lang="en-GB"/>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pPr eaLnBrk="1" hangingPunct="1"/>
            <a:r>
              <a:rPr lang="en-US"/>
              <a:t>Interviewing</a:t>
            </a:r>
          </a:p>
        </p:txBody>
      </p:sp>
      <p:sp>
        <p:nvSpPr>
          <p:cNvPr id="59395" name="Rectangle 3"/>
          <p:cNvSpPr>
            <a:spLocks noGrp="1" noChangeArrowheads="1"/>
          </p:cNvSpPr>
          <p:nvPr>
            <p:ph type="body" idx="1"/>
          </p:nvPr>
        </p:nvSpPr>
        <p:spPr/>
        <p:txBody>
          <a:bodyPr/>
          <a:lstStyle/>
          <a:p>
            <a:pPr eaLnBrk="1" hangingPunct="1"/>
            <a:r>
              <a:rPr lang="en-US" dirty="0"/>
              <a:t>Design semi-structured interviews based on open-ended questions.</a:t>
            </a:r>
          </a:p>
          <a:p>
            <a:pPr eaLnBrk="1" hangingPunct="1"/>
            <a:r>
              <a:rPr lang="en-US" dirty="0"/>
              <a:t>Users can then provide information that they think is essential; not just information that you have thought of collecting.</a:t>
            </a:r>
          </a:p>
          <a:p>
            <a:pPr eaLnBrk="1" hangingPunct="1"/>
            <a:r>
              <a:rPr lang="en-US" dirty="0"/>
              <a:t>Group interviews or focus groups allow users to discuss with each other what they do.</a:t>
            </a:r>
          </a:p>
        </p:txBody>
      </p:sp>
      <p:sp>
        <p:nvSpPr>
          <p:cNvPr id="59396"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59397" name="Slide Number Placeholder 5"/>
          <p:cNvSpPr>
            <a:spLocks noGrp="1"/>
          </p:cNvSpPr>
          <p:nvPr>
            <p:ph type="sldNum" sz="quarter" idx="12"/>
          </p:nvPr>
        </p:nvSpPr>
        <p:spPr bwMode="auto">
          <a:noFill/>
          <a:ln>
            <a:miter lim="800000"/>
            <a:headEnd/>
            <a:tailEnd/>
          </a:ln>
        </p:spPr>
        <p:txBody>
          <a:bodyPr/>
          <a:lstStyle/>
          <a:p>
            <a:fld id="{17F9C2DA-AC0D-1E4B-AACC-B11150809798}" type="slidenum">
              <a:rPr lang="en-US"/>
              <a:pPr/>
              <a:t>38</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939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9395">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939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395" grpId="0" build="p"/>
    </p:bld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pPr eaLnBrk="1" hangingPunct="1"/>
            <a:r>
              <a:rPr lang="en-US"/>
              <a:t>Ethnography</a:t>
            </a:r>
          </a:p>
        </p:txBody>
      </p:sp>
      <p:sp>
        <p:nvSpPr>
          <p:cNvPr id="60419" name="Rectangle 3"/>
          <p:cNvSpPr>
            <a:spLocks noGrp="1" noChangeArrowheads="1"/>
          </p:cNvSpPr>
          <p:nvPr>
            <p:ph type="body" idx="1"/>
          </p:nvPr>
        </p:nvSpPr>
        <p:spPr/>
        <p:txBody>
          <a:bodyPr/>
          <a:lstStyle/>
          <a:p>
            <a:pPr eaLnBrk="1" hangingPunct="1"/>
            <a:r>
              <a:rPr lang="en-US" dirty="0"/>
              <a:t>Involves an external observer watching users at work and questioning them in an unscripted way about their work.</a:t>
            </a:r>
          </a:p>
          <a:p>
            <a:pPr eaLnBrk="1" hangingPunct="1"/>
            <a:r>
              <a:rPr lang="en-US" dirty="0"/>
              <a:t>Valuable because many user tasks are intuitive and users find these very difficult to describe and explain.</a:t>
            </a:r>
          </a:p>
          <a:p>
            <a:pPr eaLnBrk="1" hangingPunct="1"/>
            <a:r>
              <a:rPr lang="en-US" dirty="0"/>
              <a:t>Also helps understand the role of social and organizational influences on work.</a:t>
            </a:r>
          </a:p>
        </p:txBody>
      </p:sp>
      <p:sp>
        <p:nvSpPr>
          <p:cNvPr id="60420"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60421" name="Slide Number Placeholder 5"/>
          <p:cNvSpPr>
            <a:spLocks noGrp="1"/>
          </p:cNvSpPr>
          <p:nvPr>
            <p:ph type="sldNum" sz="quarter" idx="12"/>
          </p:nvPr>
        </p:nvSpPr>
        <p:spPr bwMode="auto">
          <a:noFill/>
          <a:ln>
            <a:miter lim="800000"/>
            <a:headEnd/>
            <a:tailEnd/>
          </a:ln>
        </p:spPr>
        <p:txBody>
          <a:bodyPr/>
          <a:lstStyle/>
          <a:p>
            <a:fld id="{F79D562E-EF94-4245-9FFF-9340EB96D9D3}" type="slidenum">
              <a:rPr lang="en-US"/>
              <a:pPr/>
              <a:t>39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041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041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041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19" grpId="0" build="p"/>
    </p:bld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User Interface</a:t>
            </a:r>
            <a:endParaRPr lang="en-US" dirty="0"/>
          </a:p>
        </p:txBody>
      </p:sp>
      <p:sp>
        <p:nvSpPr>
          <p:cNvPr id="3" name="Content Placeholder 2"/>
          <p:cNvSpPr>
            <a:spLocks noGrp="1"/>
          </p:cNvSpPr>
          <p:nvPr>
            <p:ph idx="1"/>
          </p:nvPr>
        </p:nvSpPr>
        <p:spPr/>
        <p:txBody>
          <a:bodyPr/>
          <a:lstStyle/>
          <a:p>
            <a:r>
              <a:rPr lang="en-US" dirty="0" smtClean="0"/>
              <a:t>When a user sees a product</a:t>
            </a:r>
          </a:p>
          <a:p>
            <a:pPr lvl="1"/>
            <a:r>
              <a:rPr lang="en-US" dirty="0" smtClean="0"/>
              <a:t>See the interface</a:t>
            </a:r>
          </a:p>
          <a:p>
            <a:pPr lvl="1"/>
            <a:r>
              <a:rPr lang="en-US" dirty="0" smtClean="0"/>
              <a:t>Not the underlying design</a:t>
            </a:r>
          </a:p>
          <a:p>
            <a:pPr lvl="2"/>
            <a:r>
              <a:rPr lang="en-US" dirty="0" smtClean="0"/>
              <a:t>….and that’s the way it should be</a:t>
            </a:r>
          </a:p>
          <a:p>
            <a:r>
              <a:rPr lang="en-US" dirty="0" smtClean="0"/>
              <a:t>Interface determines if the user can get job done</a:t>
            </a:r>
          </a:p>
          <a:p>
            <a:pPr lvl="1"/>
            <a:r>
              <a:rPr lang="en-US" dirty="0" smtClean="0"/>
              <a:t>…or will walk away frustrated</a:t>
            </a:r>
          </a:p>
          <a:p>
            <a:r>
              <a:rPr lang="en-US" dirty="0" smtClean="0"/>
              <a:t>Successful interface</a:t>
            </a:r>
          </a:p>
          <a:p>
            <a:pPr lvl="1"/>
            <a:r>
              <a:rPr lang="en-US" dirty="0" smtClean="0"/>
              <a:t>Make it easy, pleasant to use</a:t>
            </a:r>
          </a:p>
          <a:p>
            <a:pPr lvl="1"/>
            <a:r>
              <a:rPr lang="en-US" dirty="0" smtClean="0"/>
              <a:t>Hide all the complexity that makes it work</a:t>
            </a:r>
          </a:p>
        </p:txBody>
      </p:sp>
      <p:sp>
        <p:nvSpPr>
          <p:cNvPr id="4" name="Slide Number Placeholder 3"/>
          <p:cNvSpPr>
            <a:spLocks noGrp="1"/>
          </p:cNvSpPr>
          <p:nvPr>
            <p:ph type="sldNum" sz="quarter" idx="12"/>
          </p:nvPr>
        </p:nvSpPr>
        <p:spPr/>
        <p:txBody>
          <a:bodyPr/>
          <a:lstStyle/>
          <a:p>
            <a:fld id="{B6F15528-21DE-4FAA-801E-634DDDAF4B2B}" type="slidenum">
              <a:rPr lang="en-US" smtClean="0"/>
              <a:pPr/>
              <a:t>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pPr eaLnBrk="1" hangingPunct="1"/>
            <a:r>
              <a:rPr lang="en-US"/>
              <a:t>Ethnographic Records</a:t>
            </a:r>
          </a:p>
        </p:txBody>
      </p:sp>
      <p:sp>
        <p:nvSpPr>
          <p:cNvPr id="61443" name="Rectangle 4"/>
          <p:cNvSpPr>
            <a:spLocks noChangeArrowheads="1"/>
          </p:cNvSpPr>
          <p:nvPr/>
        </p:nvSpPr>
        <p:spPr bwMode="auto">
          <a:xfrm>
            <a:off x="304800" y="1828800"/>
            <a:ext cx="8458200" cy="4648200"/>
          </a:xfrm>
          <a:prstGeom prst="rect">
            <a:avLst/>
          </a:prstGeom>
          <a:solidFill>
            <a:srgbClr val="CCFFFF"/>
          </a:solidFill>
          <a:ln w="12700">
            <a:noFill/>
            <a:miter lim="800000"/>
            <a:headEnd/>
            <a:tailEnd/>
          </a:ln>
        </p:spPr>
        <p:txBody>
          <a:bodyPr wrap="none" anchor="ctr">
            <a:prstTxWarp prst="textNoShape">
              <a:avLst/>
            </a:prstTxWarp>
          </a:bodyPr>
          <a:lstStyle/>
          <a:p>
            <a:pPr eaLnBrk="1" hangingPunct="1"/>
            <a:endParaRPr lang="en-US">
              <a:latin typeface="Constantia" pitchFamily="-101" charset="0"/>
            </a:endParaRPr>
          </a:p>
        </p:txBody>
      </p:sp>
      <p:sp>
        <p:nvSpPr>
          <p:cNvPr id="61444" name="Text Box 7"/>
          <p:cNvSpPr txBox="1">
            <a:spLocks noChangeArrowheads="1"/>
          </p:cNvSpPr>
          <p:nvPr/>
        </p:nvSpPr>
        <p:spPr bwMode="auto">
          <a:xfrm>
            <a:off x="838200" y="2057400"/>
            <a:ext cx="7467600" cy="4075113"/>
          </a:xfrm>
          <a:prstGeom prst="rect">
            <a:avLst/>
          </a:prstGeom>
          <a:noFill/>
          <a:ln w="12700">
            <a:noFill/>
            <a:miter lim="800000"/>
            <a:headEnd/>
            <a:tailEnd/>
          </a:ln>
        </p:spPr>
        <p:txBody>
          <a:bodyPr>
            <a:prstTxWarp prst="textNoShape">
              <a:avLst/>
            </a:prstTxWarp>
            <a:spAutoFit/>
          </a:bodyPr>
          <a:lstStyle/>
          <a:p>
            <a:pPr eaLnBrk="1" hangingPunct="1">
              <a:spcBef>
                <a:spcPct val="50000"/>
              </a:spcBef>
            </a:pPr>
            <a:r>
              <a:rPr lang="en-US">
                <a:solidFill>
                  <a:srgbClr val="000000"/>
                </a:solidFill>
              </a:rPr>
              <a:t>Air traffic control involves a number of control ‘suites’ where the suites controlling adjacent sectors of airspace are physically located next to each other. Flights in a sector are represented by paper strips that are fitted into wooden racks in an order that reflects their position in the sector. If there are not enough slots in the rack (i.e. when the airspace is very busy), controllers spread the strips out on the desk in front of the rack. </a:t>
            </a:r>
          </a:p>
          <a:p>
            <a:pPr eaLnBrk="1" hangingPunct="1">
              <a:spcBef>
                <a:spcPct val="50000"/>
              </a:spcBef>
            </a:pPr>
            <a:r>
              <a:rPr lang="en-US">
                <a:solidFill>
                  <a:srgbClr val="000000"/>
                </a:solidFill>
              </a:rPr>
              <a:t>When we were observing controllers, we noticed that controllers regularly glanced at the strip racks in the adjacent sector. We pointed this out to them and asked them why they did this. They replied that, if the adjacent controller has strips on their desk, then this meant that they would have a lot of flights entering their sector. They therefore tried to increase the speed of aircraft in the sector to ‘clear space’ for the incoming aircraft.</a:t>
            </a:r>
          </a:p>
        </p:txBody>
      </p:sp>
      <p:sp>
        <p:nvSpPr>
          <p:cNvPr id="61445"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61446" name="Slide Number Placeholder 6"/>
          <p:cNvSpPr>
            <a:spLocks noGrp="1"/>
          </p:cNvSpPr>
          <p:nvPr>
            <p:ph type="sldNum" sz="quarter" idx="12"/>
          </p:nvPr>
        </p:nvSpPr>
        <p:spPr bwMode="auto">
          <a:noFill/>
          <a:ln>
            <a:miter lim="800000"/>
            <a:headEnd/>
            <a:tailEnd/>
          </a:ln>
        </p:spPr>
        <p:txBody>
          <a:bodyPr/>
          <a:lstStyle/>
          <a:p>
            <a:fld id="{3D00ADD5-7A2B-A042-9576-A84D7DFAFB50}" type="slidenum">
              <a:rPr lang="en-US"/>
              <a:pPr/>
              <a:t>40</a:t>
            </a:fld>
            <a:endParaRPr lang="en-US"/>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a:t>Insights from Ethnography</a:t>
            </a:r>
          </a:p>
        </p:txBody>
      </p:sp>
      <p:sp>
        <p:nvSpPr>
          <p:cNvPr id="62467" name="Rectangle 3"/>
          <p:cNvSpPr>
            <a:spLocks noGrp="1" noChangeArrowheads="1"/>
          </p:cNvSpPr>
          <p:nvPr>
            <p:ph type="body" idx="1"/>
          </p:nvPr>
        </p:nvSpPr>
        <p:spPr/>
        <p:txBody>
          <a:bodyPr/>
          <a:lstStyle/>
          <a:p>
            <a:pPr eaLnBrk="1" hangingPunct="1"/>
            <a:r>
              <a:rPr lang="en-US" dirty="0"/>
              <a:t>Controllers had to see all flights in a sector. Therefore, scrolling displays where flights disappeared off the top or bottom of the display should be avoided.</a:t>
            </a:r>
          </a:p>
          <a:p>
            <a:pPr eaLnBrk="1" hangingPunct="1"/>
            <a:r>
              <a:rPr lang="en-US" dirty="0"/>
              <a:t>The interface had to have some way of telling controllers how many flights were in adjacent sectors so that they could plan their workload.</a:t>
            </a:r>
          </a:p>
        </p:txBody>
      </p:sp>
      <p:sp>
        <p:nvSpPr>
          <p:cNvPr id="62468"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62469" name="Slide Number Placeholder 5"/>
          <p:cNvSpPr>
            <a:spLocks noGrp="1"/>
          </p:cNvSpPr>
          <p:nvPr>
            <p:ph type="sldNum" sz="quarter" idx="12"/>
          </p:nvPr>
        </p:nvSpPr>
        <p:spPr bwMode="auto">
          <a:noFill/>
          <a:ln>
            <a:miter lim="800000"/>
            <a:headEnd/>
            <a:tailEnd/>
          </a:ln>
        </p:spPr>
        <p:txBody>
          <a:bodyPr/>
          <a:lstStyle/>
          <a:p>
            <a:fld id="{507CECC8-DFF5-1B47-9DDF-865878CB04FA}" type="slidenum">
              <a:rPr lang="en-US"/>
              <a:pPr/>
              <a:t>41</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24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246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67" grpId="0" build="p"/>
    </p:bldLst>
  </p:timing>
</p:sld>
</file>

<file path=ppt/slides/slide4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42</a:t>
            </a:fld>
            <a:endParaRPr lang="en-US"/>
          </a:p>
        </p:txBody>
      </p:sp>
      <p:sp>
        <p:nvSpPr>
          <p:cNvPr id="5" name="Title 4"/>
          <p:cNvSpPr>
            <a:spLocks noGrp="1"/>
          </p:cNvSpPr>
          <p:nvPr>
            <p:ph type="title"/>
          </p:nvPr>
        </p:nvSpPr>
        <p:spPr/>
        <p:txBody>
          <a:bodyPr/>
          <a:lstStyle/>
          <a:p>
            <a:r>
              <a:rPr lang="en-US" dirty="0" smtClean="0"/>
              <a:t>Prototyping</a:t>
            </a:r>
            <a:endParaRPr lang="en-US"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7586" name="Rectangle 2"/>
          <p:cNvSpPr>
            <a:spLocks noGrp="1" noChangeArrowheads="1"/>
          </p:cNvSpPr>
          <p:nvPr>
            <p:ph type="title"/>
          </p:nvPr>
        </p:nvSpPr>
        <p:spPr/>
        <p:txBody>
          <a:bodyPr/>
          <a:lstStyle/>
          <a:p>
            <a:pPr eaLnBrk="1" hangingPunct="1"/>
            <a:r>
              <a:rPr lang="en-US"/>
              <a:t>User Interface Prototyping</a:t>
            </a:r>
          </a:p>
        </p:txBody>
      </p:sp>
      <p:sp>
        <p:nvSpPr>
          <p:cNvPr id="67587" name="Rectangle 3"/>
          <p:cNvSpPr>
            <a:spLocks noGrp="1" noChangeArrowheads="1"/>
          </p:cNvSpPr>
          <p:nvPr>
            <p:ph type="body" idx="1"/>
          </p:nvPr>
        </p:nvSpPr>
        <p:spPr/>
        <p:txBody>
          <a:bodyPr/>
          <a:lstStyle/>
          <a:p>
            <a:pPr eaLnBrk="1" hangingPunct="1">
              <a:lnSpc>
                <a:spcPct val="90000"/>
              </a:lnSpc>
            </a:pPr>
            <a:r>
              <a:rPr lang="en-US" dirty="0"/>
              <a:t>The aim of prototyping is to allow users to gain direct experience with the interface.</a:t>
            </a:r>
          </a:p>
          <a:p>
            <a:pPr eaLnBrk="1" hangingPunct="1">
              <a:lnSpc>
                <a:spcPct val="90000"/>
              </a:lnSpc>
            </a:pPr>
            <a:r>
              <a:rPr lang="en-US" dirty="0"/>
              <a:t>Without such direct experience,</a:t>
            </a:r>
            <a:r>
              <a:rPr lang="en-US" dirty="0" smtClean="0"/>
              <a:t> </a:t>
            </a:r>
          </a:p>
          <a:p>
            <a:pPr lvl="1">
              <a:lnSpc>
                <a:spcPct val="90000"/>
              </a:lnSpc>
            </a:pPr>
            <a:r>
              <a:rPr lang="en-US" dirty="0" smtClean="0"/>
              <a:t>it </a:t>
            </a:r>
            <a:r>
              <a:rPr lang="en-US" dirty="0"/>
              <a:t>is impossible to judge the usability of an interface.</a:t>
            </a:r>
          </a:p>
          <a:p>
            <a:pPr eaLnBrk="1" hangingPunct="1">
              <a:lnSpc>
                <a:spcPct val="90000"/>
              </a:lnSpc>
            </a:pPr>
            <a:r>
              <a:rPr lang="en-US" dirty="0"/>
              <a:t>Prototyping may be a two-stage process:</a:t>
            </a:r>
          </a:p>
          <a:p>
            <a:pPr lvl="1" eaLnBrk="1" hangingPunct="1">
              <a:lnSpc>
                <a:spcPct val="90000"/>
              </a:lnSpc>
            </a:pPr>
            <a:r>
              <a:rPr lang="en-US" dirty="0"/>
              <a:t>Early in the process, paper prototypes may be used;</a:t>
            </a:r>
          </a:p>
          <a:p>
            <a:pPr lvl="1" eaLnBrk="1" hangingPunct="1">
              <a:lnSpc>
                <a:spcPct val="90000"/>
              </a:lnSpc>
            </a:pPr>
            <a:r>
              <a:rPr lang="en-US" dirty="0"/>
              <a:t>The design is then refined and increasingly sophisticated automated prototypes are then developed.</a:t>
            </a:r>
          </a:p>
        </p:txBody>
      </p:sp>
      <p:sp>
        <p:nvSpPr>
          <p:cNvPr id="67588"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sp>
        <p:nvSpPr>
          <p:cNvPr id="67589" name="Slide Number Placeholder 5"/>
          <p:cNvSpPr>
            <a:spLocks noGrp="1"/>
          </p:cNvSpPr>
          <p:nvPr>
            <p:ph type="sldNum" sz="quarter" idx="12"/>
          </p:nvPr>
        </p:nvSpPr>
        <p:spPr bwMode="auto">
          <a:noFill/>
          <a:ln>
            <a:miter lim="800000"/>
            <a:headEnd/>
            <a:tailEnd/>
          </a:ln>
        </p:spPr>
        <p:txBody>
          <a:bodyPr/>
          <a:lstStyle/>
          <a:p>
            <a:fld id="{07850DD6-51F6-7A47-8700-A7C60DF45326}" type="slidenum">
              <a:rPr lang="en-US"/>
              <a:pPr/>
              <a:t>43</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758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7587">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7587">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7587">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7587">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7587">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587" grpId="0" build="p"/>
    </p:bldLst>
  </p:timing>
</p:sld>
</file>

<file path=ppt/slides/slide4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pPr eaLnBrk="1" hangingPunct="1"/>
            <a:r>
              <a:rPr lang="en-US"/>
              <a:t>Paper Prototyping</a:t>
            </a:r>
          </a:p>
        </p:txBody>
      </p:sp>
      <p:sp>
        <p:nvSpPr>
          <p:cNvPr id="68611" name="Rectangle 3"/>
          <p:cNvSpPr>
            <a:spLocks noGrp="1" noChangeArrowheads="1"/>
          </p:cNvSpPr>
          <p:nvPr>
            <p:ph type="body" idx="1"/>
          </p:nvPr>
        </p:nvSpPr>
        <p:spPr/>
        <p:txBody>
          <a:bodyPr/>
          <a:lstStyle/>
          <a:p>
            <a:pPr eaLnBrk="1" hangingPunct="1"/>
            <a:r>
              <a:rPr lang="en-US" dirty="0"/>
              <a:t>Work through scenarios using sketches of the interface.</a:t>
            </a:r>
          </a:p>
          <a:p>
            <a:pPr eaLnBrk="1" hangingPunct="1"/>
            <a:r>
              <a:rPr lang="en-US" dirty="0"/>
              <a:t>Use a storyboard to present a series of interactions with the system.</a:t>
            </a:r>
          </a:p>
          <a:p>
            <a:pPr eaLnBrk="1" hangingPunct="1"/>
            <a:r>
              <a:rPr lang="en-US" dirty="0"/>
              <a:t>Paper prototyping is an effective way of getting user reactions to a design proposal.</a:t>
            </a:r>
          </a:p>
        </p:txBody>
      </p:sp>
      <p:sp>
        <p:nvSpPr>
          <p:cNvPr id="68612"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68613" name="Slide Number Placeholder 5"/>
          <p:cNvSpPr>
            <a:spLocks noGrp="1"/>
          </p:cNvSpPr>
          <p:nvPr>
            <p:ph type="sldNum" sz="quarter" idx="12"/>
          </p:nvPr>
        </p:nvSpPr>
        <p:spPr bwMode="auto">
          <a:noFill/>
          <a:ln>
            <a:miter lim="800000"/>
            <a:headEnd/>
            <a:tailEnd/>
          </a:ln>
        </p:spPr>
        <p:txBody>
          <a:bodyPr/>
          <a:lstStyle/>
          <a:p>
            <a:fld id="{7F08A345-1194-F943-BF6B-09782BF3A4CC}" type="slidenum">
              <a:rPr lang="en-US"/>
              <a:pPr/>
              <a:t>44</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861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861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86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build="p"/>
    </p:bldLst>
  </p:timing>
</p:sld>
</file>

<file path=ppt/slides/slide4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lstStyle/>
          <a:p>
            <a:pPr eaLnBrk="1" hangingPunct="1"/>
            <a:r>
              <a:rPr lang="en-US"/>
              <a:t>Prototyping Techniques</a:t>
            </a:r>
          </a:p>
        </p:txBody>
      </p:sp>
      <p:sp>
        <p:nvSpPr>
          <p:cNvPr id="69635" name="Rectangle 3"/>
          <p:cNvSpPr>
            <a:spLocks noGrp="1" noChangeArrowheads="1"/>
          </p:cNvSpPr>
          <p:nvPr>
            <p:ph type="body" idx="1"/>
          </p:nvPr>
        </p:nvSpPr>
        <p:spPr/>
        <p:txBody>
          <a:bodyPr/>
          <a:lstStyle/>
          <a:p>
            <a:pPr eaLnBrk="1" hangingPunct="1">
              <a:lnSpc>
                <a:spcPct val="90000"/>
              </a:lnSpc>
            </a:pPr>
            <a:r>
              <a:rPr lang="en-US" dirty="0"/>
              <a:t>Script-driven prototyping</a:t>
            </a:r>
          </a:p>
          <a:p>
            <a:pPr lvl="1" eaLnBrk="1" hangingPunct="1">
              <a:lnSpc>
                <a:spcPct val="90000"/>
              </a:lnSpc>
            </a:pPr>
            <a:r>
              <a:rPr lang="en-US" dirty="0"/>
              <a:t>Develop a set of scripts and screens using a UI design tool. When the user interacts with these, the screen changes to the next display.</a:t>
            </a:r>
          </a:p>
          <a:p>
            <a:pPr eaLnBrk="1" hangingPunct="1">
              <a:lnSpc>
                <a:spcPct val="90000"/>
              </a:lnSpc>
            </a:pPr>
            <a:r>
              <a:rPr lang="en-US" dirty="0"/>
              <a:t>Use PowerPoint as a substitute for an editable script.</a:t>
            </a:r>
          </a:p>
          <a:p>
            <a:pPr eaLnBrk="1" hangingPunct="1">
              <a:lnSpc>
                <a:spcPct val="90000"/>
              </a:lnSpc>
            </a:pPr>
            <a:r>
              <a:rPr lang="en-US" dirty="0"/>
              <a:t>Visual programming</a:t>
            </a:r>
          </a:p>
          <a:p>
            <a:pPr lvl="1" eaLnBrk="1" hangingPunct="1">
              <a:lnSpc>
                <a:spcPct val="90000"/>
              </a:lnSpc>
            </a:pPr>
            <a:r>
              <a:rPr lang="en-US" dirty="0"/>
              <a:t>Use a language designed for rapid development such as Visual Basic.</a:t>
            </a:r>
          </a:p>
          <a:p>
            <a:pPr eaLnBrk="1" hangingPunct="1">
              <a:lnSpc>
                <a:spcPct val="90000"/>
              </a:lnSpc>
            </a:pPr>
            <a:r>
              <a:rPr lang="en-US" dirty="0"/>
              <a:t>Internet-based prototyping</a:t>
            </a:r>
          </a:p>
          <a:p>
            <a:pPr lvl="1" eaLnBrk="1" hangingPunct="1">
              <a:lnSpc>
                <a:spcPct val="90000"/>
              </a:lnSpc>
            </a:pPr>
            <a:r>
              <a:rPr lang="en-US" dirty="0"/>
              <a:t>Use a web browser and associated scripts.</a:t>
            </a:r>
          </a:p>
        </p:txBody>
      </p:sp>
      <p:sp>
        <p:nvSpPr>
          <p:cNvPr id="69636"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69637" name="Slide Number Placeholder 5"/>
          <p:cNvSpPr>
            <a:spLocks noGrp="1"/>
          </p:cNvSpPr>
          <p:nvPr>
            <p:ph type="sldNum" sz="quarter" idx="12"/>
          </p:nvPr>
        </p:nvSpPr>
        <p:spPr bwMode="auto">
          <a:noFill/>
          <a:ln>
            <a:miter lim="800000"/>
            <a:headEnd/>
            <a:tailEnd/>
          </a:ln>
        </p:spPr>
        <p:txBody>
          <a:bodyPr/>
          <a:lstStyle/>
          <a:p>
            <a:fld id="{96B748CD-18A7-9046-A354-F6F550FBDD8A}" type="slidenum">
              <a:rPr lang="en-US"/>
              <a:pPr/>
              <a:t>45</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963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963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9635">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9635">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9635">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9635">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9635">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635" grpId="0" build="p"/>
    </p:bldLst>
  </p:timing>
</p:sld>
</file>

<file path=ppt/slides/slide4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0658" name="Rectangle 2"/>
          <p:cNvSpPr>
            <a:spLocks noGrp="1" noChangeArrowheads="1"/>
          </p:cNvSpPr>
          <p:nvPr>
            <p:ph type="title"/>
          </p:nvPr>
        </p:nvSpPr>
        <p:spPr>
          <a:noFill/>
        </p:spPr>
        <p:txBody>
          <a:bodyPr lIns="90840" tIns="44623" rIns="90840" bIns="44623"/>
          <a:lstStyle/>
          <a:p>
            <a:pPr eaLnBrk="1" hangingPunct="1"/>
            <a:r>
              <a:rPr lang="en-GB"/>
              <a:t>User Interface Evaluation</a:t>
            </a:r>
          </a:p>
        </p:txBody>
      </p:sp>
      <p:sp>
        <p:nvSpPr>
          <p:cNvPr id="70659" name="Rectangle 3"/>
          <p:cNvSpPr>
            <a:spLocks noGrp="1" noChangeArrowheads="1"/>
          </p:cNvSpPr>
          <p:nvPr>
            <p:ph type="body" idx="1"/>
          </p:nvPr>
        </p:nvSpPr>
        <p:spPr>
          <a:noFill/>
        </p:spPr>
        <p:txBody>
          <a:bodyPr lIns="90840" tIns="44623" rIns="90840" bIns="44623"/>
          <a:lstStyle/>
          <a:p>
            <a:pPr eaLnBrk="1" hangingPunct="1"/>
            <a:r>
              <a:rPr lang="en-GB" dirty="0"/>
              <a:t>Some evaluation of a user interface design </a:t>
            </a:r>
            <a:br>
              <a:rPr lang="en-GB" dirty="0"/>
            </a:br>
            <a:r>
              <a:rPr lang="en-GB" dirty="0"/>
              <a:t>should be carried out to assess its suitability.</a:t>
            </a:r>
          </a:p>
          <a:p>
            <a:pPr eaLnBrk="1" hangingPunct="1"/>
            <a:r>
              <a:rPr lang="en-GB" dirty="0"/>
              <a:t>Full scale evaluation is very expensive and </a:t>
            </a:r>
            <a:br>
              <a:rPr lang="en-GB" dirty="0"/>
            </a:br>
            <a:r>
              <a:rPr lang="en-GB" dirty="0"/>
              <a:t>impractical for most systems.</a:t>
            </a:r>
          </a:p>
          <a:p>
            <a:pPr eaLnBrk="1" hangingPunct="1"/>
            <a:r>
              <a:rPr lang="en-GB" dirty="0"/>
              <a:t>Ideally, an interface should be evaluated against a usability specification. However, it is rare for such specifications to be produced.</a:t>
            </a:r>
          </a:p>
          <a:p>
            <a:pPr eaLnBrk="1" hangingPunct="1"/>
            <a:r>
              <a:rPr lang="en-GB" dirty="0"/>
              <a:t>Can evaluate against any of the “design principles” lists you wish to use.</a:t>
            </a:r>
          </a:p>
        </p:txBody>
      </p:sp>
      <p:sp>
        <p:nvSpPr>
          <p:cNvPr id="70660" name="Action Button: Custom 8">
            <a:hlinkClick r:id="rId3"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a:latin typeface="Constantia" pitchFamily="-101" charset="0"/>
              </a:rPr>
              <a:t>Ian Sommerville: Software Engineering, 7</a:t>
            </a:r>
            <a:r>
              <a:rPr lang="en-US" sz="1400" u="sng" baseline="30000">
                <a:latin typeface="Constantia" pitchFamily="-101" charset="0"/>
              </a:rPr>
              <a:t>th</a:t>
            </a:r>
            <a:r>
              <a:rPr lang="en-US" sz="1400" u="sng">
                <a:latin typeface="Constantia" pitchFamily="-101" charset="0"/>
              </a:rPr>
              <a:t> Ed., 2004</a:t>
            </a:r>
            <a:endParaRPr lang="en-US" sz="1400">
              <a:latin typeface="Constantia" pitchFamily="-101" charset="0"/>
            </a:endParaRPr>
          </a:p>
        </p:txBody>
      </p:sp>
      <p:sp>
        <p:nvSpPr>
          <p:cNvPr id="70661" name="Slide Number Placeholder 5"/>
          <p:cNvSpPr>
            <a:spLocks noGrp="1"/>
          </p:cNvSpPr>
          <p:nvPr>
            <p:ph type="sldNum" sz="quarter" idx="12"/>
          </p:nvPr>
        </p:nvSpPr>
        <p:spPr bwMode="auto">
          <a:noFill/>
          <a:ln>
            <a:miter lim="800000"/>
            <a:headEnd/>
            <a:tailEnd/>
          </a:ln>
        </p:spPr>
        <p:txBody>
          <a:bodyPr/>
          <a:lstStyle/>
          <a:p>
            <a:fld id="{3E83124C-FD16-AD4D-8AD4-390C05AD40AD}" type="slidenum">
              <a:rPr lang="en-US"/>
              <a:pPr/>
              <a:t>46</a:t>
            </a:fld>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0659">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06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0659">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0659">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659" grpId="0" build="p"/>
    </p:bldLst>
  </p:timing>
</p:sld>
</file>

<file path=ppt/slides/slide4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72706" name="Rectangle 2"/>
          <p:cNvSpPr>
            <a:spLocks noGrp="1" noChangeArrowheads="1"/>
          </p:cNvSpPr>
          <p:nvPr>
            <p:ph type="title"/>
          </p:nvPr>
        </p:nvSpPr>
        <p:spPr>
          <a:noFill/>
        </p:spPr>
        <p:txBody>
          <a:bodyPr lIns="90840" tIns="44623" rIns="90840" bIns="44623"/>
          <a:lstStyle/>
          <a:p>
            <a:pPr eaLnBrk="1" hangingPunct="1"/>
            <a:r>
              <a:rPr lang="en-GB"/>
              <a:t>Sample Usability Attributes</a:t>
            </a:r>
          </a:p>
        </p:txBody>
      </p:sp>
      <p:sp>
        <p:nvSpPr>
          <p:cNvPr id="72707" name="Action Button: Custom 8">
            <a:hlinkClick r:id="rId2" highlightClick="1"/>
          </p:cNvPr>
          <p:cNvSpPr>
            <a:spLocks noChangeArrowheads="1"/>
          </p:cNvSpPr>
          <p:nvPr/>
        </p:nvSpPr>
        <p:spPr bwMode="auto">
          <a:xfrm>
            <a:off x="2441575" y="6473825"/>
            <a:ext cx="4260850" cy="307975"/>
          </a:xfrm>
          <a:prstGeom prst="actionButtonBlank">
            <a:avLst/>
          </a:prstGeom>
          <a:noFill/>
          <a:ln w="9525">
            <a:solidFill>
              <a:schemeClr val="tx1"/>
            </a:solidFill>
            <a:miter lim="800000"/>
            <a:headEnd/>
            <a:tailEnd/>
          </a:ln>
        </p:spPr>
        <p:txBody>
          <a:bodyPr wrap="none">
            <a:prstTxWarp prst="textNoShape">
              <a:avLst/>
            </a:prstTxWarp>
            <a:spAutoFit/>
          </a:bodyPr>
          <a:lstStyle/>
          <a:p>
            <a:pPr eaLnBrk="1" hangingPunct="1"/>
            <a:r>
              <a:rPr lang="en-US" sz="1400" u="sng" dirty="0">
                <a:solidFill>
                  <a:srgbClr val="FFFFFF"/>
                </a:solidFill>
                <a:latin typeface="Constantia" pitchFamily="-101" charset="0"/>
              </a:rPr>
              <a:t>Ian </a:t>
            </a:r>
            <a:r>
              <a:rPr lang="en-US" sz="1400" u="sng" dirty="0" err="1">
                <a:solidFill>
                  <a:srgbClr val="FFFFFF"/>
                </a:solidFill>
                <a:latin typeface="Constantia" pitchFamily="-101" charset="0"/>
              </a:rPr>
              <a:t>Sommerville</a:t>
            </a:r>
            <a:r>
              <a:rPr lang="en-US" sz="1400" u="sng" dirty="0">
                <a:solidFill>
                  <a:srgbClr val="FFFFFF"/>
                </a:solidFill>
                <a:latin typeface="Constantia" pitchFamily="-101" charset="0"/>
              </a:rPr>
              <a:t>: Software Engineering, 7</a:t>
            </a:r>
            <a:r>
              <a:rPr lang="en-US" sz="1400" u="sng" baseline="30000" dirty="0">
                <a:solidFill>
                  <a:srgbClr val="FFFFFF"/>
                </a:solidFill>
                <a:latin typeface="Constantia" pitchFamily="-101" charset="0"/>
              </a:rPr>
              <a:t>th</a:t>
            </a:r>
            <a:r>
              <a:rPr lang="en-US" sz="1400" u="sng" dirty="0">
                <a:solidFill>
                  <a:srgbClr val="FFFFFF"/>
                </a:solidFill>
                <a:latin typeface="Constantia" pitchFamily="-101" charset="0"/>
              </a:rPr>
              <a:t> Ed., 2004</a:t>
            </a:r>
            <a:endParaRPr lang="en-US" sz="1400" dirty="0">
              <a:solidFill>
                <a:srgbClr val="FFFFFF"/>
              </a:solidFill>
              <a:latin typeface="Constantia" pitchFamily="-101" charset="0"/>
            </a:endParaRPr>
          </a:p>
        </p:txBody>
      </p:sp>
      <p:graphicFrame>
        <p:nvGraphicFramePr>
          <p:cNvPr id="6" name="Table 5"/>
          <p:cNvGraphicFramePr>
            <a:graphicFrameLocks noGrp="1"/>
          </p:cNvGraphicFramePr>
          <p:nvPr/>
        </p:nvGraphicFramePr>
        <p:xfrm>
          <a:off x="381000" y="1905000"/>
          <a:ext cx="8534400" cy="4270376"/>
        </p:xfrm>
        <a:graphic>
          <a:graphicData uri="http://schemas.openxmlformats.org/drawingml/2006/table">
            <a:tbl>
              <a:tblPr/>
              <a:tblGrid>
                <a:gridCol w="2133600"/>
                <a:gridCol w="6400800"/>
              </a:tblGrid>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Attribute </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25400" cap="flat" cmpd="sng" algn="ctr">
                      <a:solidFill>
                        <a:srgbClr val="5F5F5F"/>
                      </a:solidFill>
                      <a:prstDash val="solid"/>
                      <a:round/>
                      <a:headEnd type="none" w="med" len="med"/>
                      <a:tailEnd type="none" w="med" len="med"/>
                    </a:lnB>
                    <a:lnTlToBr>
                      <a:noFill/>
                    </a:lnTlToBr>
                    <a:lnBlToTr>
                      <a:noFill/>
                    </a:lnBlToTr>
                    <a:solidFill>
                      <a:schemeClr val="accent1"/>
                    </a:solid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a:ln>
                            <a:noFill/>
                          </a:ln>
                          <a:solidFill>
                            <a:schemeClr val="tx1"/>
                          </a:solidFill>
                          <a:effectLst/>
                          <a:latin typeface="Constantia" pitchFamily="-101" charset="0"/>
                        </a:rPr>
                        <a:t>Description</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25400" cap="flat" cmpd="sng" algn="ctr">
                      <a:solidFill>
                        <a:srgbClr val="5F5F5F"/>
                      </a:solidFill>
                      <a:prstDash val="solid"/>
                      <a:round/>
                      <a:headEnd type="none" w="med" len="med"/>
                      <a:tailEnd type="none" w="med" len="med"/>
                    </a:lnB>
                    <a:lnTlToBr>
                      <a:noFill/>
                    </a:lnTlToBr>
                    <a:lnBlToTr>
                      <a:noFill/>
                    </a:lnBlToTr>
                    <a:solidFill>
                      <a:schemeClr val="accent1"/>
                    </a:solidFill>
                  </a:tcPr>
                </a:tc>
              </a:tr>
              <a:tr h="877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Learnability</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254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How long does it take a new user to become productive with the system?</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254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877888">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Speed of  Operation (use)</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How well does the system response match the user’s work practice and task requirements?</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Robustness</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How tolerant is the system of user error?</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Recoverability</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How good is the system at recovering from user errors?</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r h="628650">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Adaptability</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0" i="0" u="none" strike="noStrike" cap="none" normalizeH="0" baseline="0">
                          <a:ln>
                            <a:noFill/>
                          </a:ln>
                          <a:solidFill>
                            <a:schemeClr val="tx1"/>
                          </a:solidFill>
                          <a:effectLst/>
                          <a:latin typeface="Constantia" pitchFamily="-101" charset="0"/>
                        </a:rPr>
                        <a:t>How closely is the system tied to a single model of work?</a:t>
                      </a:r>
                    </a:p>
                  </a:txBody>
                  <a:tcPr horzOverflow="overflow">
                    <a:lnL w="12700" cap="flat" cmpd="sng" algn="ctr">
                      <a:solidFill>
                        <a:srgbClr val="5F5F5F"/>
                      </a:solidFill>
                      <a:prstDash val="solid"/>
                      <a:round/>
                      <a:headEnd type="none" w="med" len="med"/>
                      <a:tailEnd type="none" w="med" len="med"/>
                    </a:lnL>
                    <a:lnR w="12700" cap="flat" cmpd="sng" algn="ctr">
                      <a:solidFill>
                        <a:srgbClr val="5F5F5F"/>
                      </a:solidFill>
                      <a:prstDash val="solid"/>
                      <a:round/>
                      <a:headEnd type="none" w="med" len="med"/>
                      <a:tailEnd type="none" w="med" len="med"/>
                    </a:lnR>
                    <a:lnT w="12700" cap="flat" cmpd="sng" algn="ctr">
                      <a:solidFill>
                        <a:srgbClr val="5F5F5F"/>
                      </a:solidFill>
                      <a:prstDash val="solid"/>
                      <a:round/>
                      <a:headEnd type="none" w="med" len="med"/>
                      <a:tailEnd type="none" w="med" len="med"/>
                    </a:lnT>
                    <a:lnB w="12700" cap="flat" cmpd="sng" algn="ctr">
                      <a:solidFill>
                        <a:srgbClr val="5F5F5F"/>
                      </a:solidFill>
                      <a:prstDash val="solid"/>
                      <a:round/>
                      <a:headEnd type="none" w="med" len="med"/>
                      <a:tailEnd type="none" w="med" len="med"/>
                    </a:lnB>
                    <a:lnTlToBr>
                      <a:noFill/>
                    </a:lnTlToBr>
                    <a:lnBlToTr>
                      <a:noFill/>
                    </a:lnBlToTr>
                    <a:noFill/>
                  </a:tcPr>
                </a:tc>
              </a:tr>
            </a:tbl>
          </a:graphicData>
        </a:graphic>
      </p:graphicFrame>
      <p:sp>
        <p:nvSpPr>
          <p:cNvPr id="72731" name="Slide Number Placeholder 6"/>
          <p:cNvSpPr>
            <a:spLocks noGrp="1"/>
          </p:cNvSpPr>
          <p:nvPr>
            <p:ph type="sldNum" sz="quarter" idx="12"/>
          </p:nvPr>
        </p:nvSpPr>
        <p:spPr bwMode="auto">
          <a:noFill/>
          <a:ln>
            <a:miter lim="800000"/>
            <a:headEnd/>
            <a:tailEnd/>
          </a:ln>
        </p:spPr>
        <p:txBody>
          <a:bodyPr/>
          <a:lstStyle/>
          <a:p>
            <a:fld id="{808DD013-FAFD-874B-B5AA-A0D6AAA1F0CE}" type="slidenum">
              <a:rPr lang="en-US"/>
              <a:pPr/>
              <a:t>47</a:t>
            </a:fld>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48</a:t>
            </a:fld>
            <a:endParaRPr lang="en-US"/>
          </a:p>
        </p:txBody>
      </p:sp>
      <p:sp>
        <p:nvSpPr>
          <p:cNvPr id="5" name="Title 4"/>
          <p:cNvSpPr>
            <a:spLocks noGrp="1"/>
          </p:cNvSpPr>
          <p:nvPr>
            <p:ph type="title"/>
          </p:nvPr>
        </p:nvSpPr>
        <p:spPr/>
        <p:txBody>
          <a:bodyPr/>
          <a:lstStyle/>
          <a:p>
            <a:r>
              <a:rPr lang="en-US" dirty="0" smtClean="0"/>
              <a:t>Technology Change</a:t>
            </a:r>
            <a:endParaRPr lang="en-US" dirty="0"/>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err="1" smtClean="0"/>
              <a:t>Preclass</a:t>
            </a:r>
            <a:r>
              <a:rPr lang="en-US" dirty="0" smtClean="0"/>
              <a:t> 3</a:t>
            </a:r>
            <a:endParaRPr lang="en-US" dirty="0"/>
          </a:p>
        </p:txBody>
      </p:sp>
      <p:sp>
        <p:nvSpPr>
          <p:cNvPr id="6" name="Content Placeholder 5"/>
          <p:cNvSpPr>
            <a:spLocks noGrp="1"/>
          </p:cNvSpPr>
          <p:nvPr>
            <p:ph idx="1"/>
          </p:nvPr>
        </p:nvSpPr>
        <p:spPr/>
        <p:txBody>
          <a:bodyPr/>
          <a:lstStyle/>
          <a:p>
            <a:r>
              <a:rPr lang="en-US" dirty="0" smtClean="0"/>
              <a:t>How many instructions should we be willing to execute to save a second of human time?</a:t>
            </a:r>
          </a:p>
          <a:p>
            <a:pPr lvl="1"/>
            <a:r>
              <a:rPr lang="en-US" dirty="0" smtClean="0">
                <a:solidFill>
                  <a:srgbClr val="FF6600"/>
                </a:solidFill>
              </a:rPr>
              <a:t>Cost of second of human time?</a:t>
            </a:r>
          </a:p>
          <a:p>
            <a:pPr lvl="2"/>
            <a:r>
              <a:rPr lang="en-US" dirty="0" smtClean="0"/>
              <a:t>Assume $300K/yr., 250 days/yr, 8 hours/day</a:t>
            </a:r>
          </a:p>
          <a:p>
            <a:pPr lvl="1"/>
            <a:r>
              <a:rPr lang="en-US" dirty="0" smtClean="0">
                <a:solidFill>
                  <a:srgbClr val="FF6600"/>
                </a:solidFill>
              </a:rPr>
              <a:t>Energy cost of instruction?</a:t>
            </a:r>
          </a:p>
          <a:p>
            <a:pPr lvl="2"/>
            <a:r>
              <a:rPr lang="en-US" dirty="0" smtClean="0"/>
              <a:t>300pJ/instruction, $0.12/KW-hr</a:t>
            </a:r>
          </a:p>
          <a:p>
            <a:pPr lvl="1"/>
            <a:r>
              <a:rPr lang="en-US" dirty="0" smtClean="0">
                <a:solidFill>
                  <a:srgbClr val="FF6600"/>
                </a:solidFill>
              </a:rPr>
              <a:t>Number of instructions cost same as human-second?</a:t>
            </a:r>
          </a:p>
          <a:p>
            <a:endParaRPr lang="en-US" dirty="0" smtClean="0">
              <a:solidFill>
                <a:srgbClr val="FF0000"/>
              </a:solidFill>
            </a:endParaRPr>
          </a:p>
          <a:p>
            <a:r>
              <a:rPr lang="en-US" dirty="0" smtClean="0">
                <a:solidFill>
                  <a:srgbClr val="FF6600"/>
                </a:solidFill>
              </a:rPr>
              <a:t>Important effects this ignores?</a:t>
            </a:r>
          </a:p>
          <a:p>
            <a:pPr lvl="2"/>
            <a:endParaRPr lang="en-US" dirty="0"/>
          </a:p>
        </p:txBody>
      </p:sp>
      <p:sp>
        <p:nvSpPr>
          <p:cNvPr id="3" name="Slide Number Placeholder 2"/>
          <p:cNvSpPr>
            <a:spLocks noGrp="1"/>
          </p:cNvSpPr>
          <p:nvPr>
            <p:ph type="sldNum" sz="quarter" idx="12"/>
          </p:nvPr>
        </p:nvSpPr>
        <p:spPr/>
        <p:txBody>
          <a:bodyPr/>
          <a:lstStyle/>
          <a:p>
            <a:fld id="{B6F15528-21DE-4FAA-801E-634DDDAF4B2B}" type="slidenum">
              <a:rPr lang="en-US" smtClean="0"/>
              <a:pPr/>
              <a:t>49</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6">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bldLvl="2"/>
    </p:bldLst>
  </p:timing>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Dilbert Diagnosis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a:t>
            </a:fld>
            <a:endParaRPr lang="en-US"/>
          </a:p>
        </p:txBody>
      </p:sp>
      <p:sp>
        <p:nvSpPr>
          <p:cNvPr id="7" name="Content Placeholder 6"/>
          <p:cNvSpPr>
            <a:spLocks noGrp="1"/>
          </p:cNvSpPr>
          <p:nvPr>
            <p:ph idx="1"/>
          </p:nvPr>
        </p:nvSpPr>
        <p:spPr/>
        <p:txBody>
          <a:bodyPr/>
          <a:lstStyle/>
          <a:p>
            <a:endParaRPr lang="en-US" dirty="0" smtClean="0">
              <a:hlinkClick r:id="rId2"/>
            </a:endParaRPr>
          </a:p>
          <a:p>
            <a:r>
              <a:rPr lang="en-US" dirty="0" smtClean="0">
                <a:hlinkClick r:id="rId2"/>
              </a:rPr>
              <a:t>http</a:t>
            </a:r>
            <a:r>
              <a:rPr lang="en-US" dirty="0" smtClean="0">
                <a:hlinkClick r:id="rId2"/>
              </a:rPr>
              <a:t>://dilbert.com/strip/2002-09-</a:t>
            </a:r>
            <a:r>
              <a:rPr lang="en-US" dirty="0" smtClean="0">
                <a:hlinkClick r:id="rId2"/>
              </a:rPr>
              <a:t>23</a:t>
            </a:r>
            <a:endParaRPr lang="en-US" dirty="0" smtClean="0"/>
          </a:p>
          <a:p>
            <a:endParaRPr lang="en-US" dirty="0" smtClean="0"/>
          </a:p>
          <a:p>
            <a:endParaRPr lang="en-US" dirty="0" smtClean="0"/>
          </a:p>
          <a:p>
            <a:r>
              <a:rPr lang="en-US" dirty="0" smtClean="0"/>
              <a:t>http</a:t>
            </a:r>
            <a:r>
              <a:rPr lang="en-US" dirty="0" smtClean="0"/>
              <a:t>://dilbert.com/strip/2002-09-24</a:t>
            </a:r>
            <a:endParaRPr lang="en-US" dirty="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Impact</a:t>
            </a:r>
            <a:endParaRPr lang="en-US" dirty="0"/>
          </a:p>
        </p:txBody>
      </p:sp>
      <p:sp>
        <p:nvSpPr>
          <p:cNvPr id="3" name="Content Placeholder 2"/>
          <p:cNvSpPr>
            <a:spLocks noGrp="1"/>
          </p:cNvSpPr>
          <p:nvPr>
            <p:ph idx="1"/>
          </p:nvPr>
        </p:nvSpPr>
        <p:spPr/>
        <p:txBody>
          <a:bodyPr/>
          <a:lstStyle/>
          <a:p>
            <a:r>
              <a:rPr lang="en-US" dirty="0" smtClean="0"/>
              <a:t>Can afford to spend computation to bridge between natural user view (interaction) and underlying implementation view</a:t>
            </a:r>
          </a:p>
          <a:p>
            <a:endParaRPr lang="en-US" dirty="0" smtClean="0"/>
          </a:p>
          <a:p>
            <a:r>
              <a:rPr lang="en-US" dirty="0" smtClean="0"/>
              <a:t>Energy/op has reduced over time</a:t>
            </a:r>
          </a:p>
          <a:p>
            <a:pPr lvl="1"/>
            <a:r>
              <a:rPr lang="en-US" dirty="0" smtClean="0"/>
              <a:t>Increasing this ratio</a:t>
            </a:r>
          </a:p>
          <a:p>
            <a:endParaRPr lang="en-US" dirty="0" smtClean="0"/>
          </a:p>
          <a:p>
            <a:r>
              <a:rPr lang="en-US" b="0" dirty="0" smtClean="0"/>
              <a:t>Can afford to spend </a:t>
            </a:r>
            <a:r>
              <a:rPr lang="en-US" dirty="0" smtClean="0"/>
              <a:t>more</a:t>
            </a:r>
            <a:r>
              <a:rPr lang="en-US" b="0" dirty="0" smtClean="0"/>
              <a:t> computation now than in past</a:t>
            </a:r>
          </a:p>
        </p:txBody>
      </p:sp>
      <p:sp>
        <p:nvSpPr>
          <p:cNvPr id="4" name="Slide Number Placeholder 3"/>
          <p:cNvSpPr>
            <a:spLocks noGrp="1"/>
          </p:cNvSpPr>
          <p:nvPr>
            <p:ph type="sldNum" sz="quarter" idx="12"/>
          </p:nvPr>
        </p:nvSpPr>
        <p:spPr/>
        <p:txBody>
          <a:bodyPr/>
          <a:lstStyle/>
          <a:p>
            <a:fld id="{B6F15528-21DE-4FAA-801E-634DDDAF4B2B}" type="slidenum">
              <a:rPr lang="en-US" smtClean="0"/>
              <a:pPr/>
              <a:t>50</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Rise of voice control</a:t>
            </a:r>
            <a:endParaRPr lang="en-US" dirty="0"/>
          </a:p>
        </p:txBody>
      </p:sp>
      <p:sp>
        <p:nvSpPr>
          <p:cNvPr id="3" name="Content Placeholder 2"/>
          <p:cNvSpPr>
            <a:spLocks noGrp="1"/>
          </p:cNvSpPr>
          <p:nvPr>
            <p:ph idx="1"/>
          </p:nvPr>
        </p:nvSpPr>
        <p:spPr/>
        <p:txBody>
          <a:bodyPr/>
          <a:lstStyle/>
          <a:p>
            <a:r>
              <a:rPr lang="en-US" dirty="0" err="1" smtClean="0"/>
              <a:t>Siri</a:t>
            </a:r>
            <a:endParaRPr lang="en-US" dirty="0" smtClean="0"/>
          </a:p>
          <a:p>
            <a:r>
              <a:rPr lang="en-US" dirty="0" smtClean="0"/>
              <a:t>Ok Google</a:t>
            </a:r>
          </a:p>
          <a:p>
            <a:r>
              <a:rPr lang="en-US" dirty="0" err="1" smtClean="0"/>
              <a:t>Alexa</a:t>
            </a:r>
            <a:endParaRPr lang="en-US" dirty="0" smtClean="0"/>
          </a:p>
          <a:p>
            <a:r>
              <a:rPr lang="en-US" dirty="0" smtClean="0"/>
              <a:t>Voice Remote</a:t>
            </a:r>
          </a:p>
          <a:p>
            <a:endParaRPr lang="en-US" dirty="0" smtClean="0"/>
          </a:p>
          <a:p>
            <a:r>
              <a:rPr lang="en-US" dirty="0" smtClean="0"/>
              <a:t>Locally recognize “wake words”</a:t>
            </a:r>
          </a:p>
          <a:p>
            <a:pPr lvl="1"/>
            <a:r>
              <a:rPr lang="en-US" dirty="0" smtClean="0"/>
              <a:t>Ship off to server farm for bulk speech recognition</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51</a:t>
            </a:fld>
            <a:endParaRPr lang="en-US"/>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Preclass</a:t>
            </a:r>
            <a:r>
              <a:rPr lang="en-US" dirty="0" smtClean="0"/>
              <a:t> 4</a:t>
            </a:r>
            <a:endParaRPr lang="en-US" dirty="0"/>
          </a:p>
        </p:txBody>
      </p:sp>
      <p:sp>
        <p:nvSpPr>
          <p:cNvPr id="3" name="Content Placeholder 2"/>
          <p:cNvSpPr>
            <a:spLocks noGrp="1"/>
          </p:cNvSpPr>
          <p:nvPr>
            <p:ph idx="1"/>
          </p:nvPr>
        </p:nvSpPr>
        <p:spPr/>
        <p:txBody>
          <a:bodyPr/>
          <a:lstStyle/>
          <a:p>
            <a:r>
              <a:rPr lang="en-US" dirty="0" smtClean="0">
                <a:solidFill>
                  <a:srgbClr val="FF6600"/>
                </a:solidFill>
              </a:rPr>
              <a:t>How GPS data ease data lookup for bus stop, schedule?</a:t>
            </a:r>
          </a:p>
          <a:p>
            <a:endParaRPr lang="en-US" dirty="0" smtClean="0">
              <a:solidFill>
                <a:srgbClr val="FF6600"/>
              </a:solidFill>
            </a:endParaRPr>
          </a:p>
          <a:p>
            <a:r>
              <a:rPr lang="en-US" dirty="0" smtClean="0">
                <a:solidFill>
                  <a:srgbClr val="FF6600"/>
                </a:solidFill>
              </a:rPr>
              <a:t>Compared to what must do without GPS data?</a:t>
            </a:r>
          </a:p>
          <a:p>
            <a:r>
              <a:rPr lang="en-US" dirty="0" smtClean="0">
                <a:solidFill>
                  <a:srgbClr val="FF6600"/>
                </a:solidFill>
              </a:rPr>
              <a:t/>
            </a:r>
            <a:endParaRPr lang="en-US" dirty="0">
              <a:solidFill>
                <a:srgbClr val="FF6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52</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Context Awareness</a:t>
            </a:r>
            <a:endParaRPr lang="en-US" dirty="0"/>
          </a:p>
        </p:txBody>
      </p:sp>
      <p:sp>
        <p:nvSpPr>
          <p:cNvPr id="3" name="Content Placeholder 2"/>
          <p:cNvSpPr>
            <a:spLocks noGrp="1"/>
          </p:cNvSpPr>
          <p:nvPr>
            <p:ph idx="1"/>
          </p:nvPr>
        </p:nvSpPr>
        <p:spPr/>
        <p:txBody>
          <a:bodyPr/>
          <a:lstStyle/>
          <a:p>
            <a:r>
              <a:rPr lang="en-US" dirty="0" smtClean="0"/>
              <a:t>Sense context</a:t>
            </a:r>
          </a:p>
          <a:p>
            <a:pPr lvl="1"/>
            <a:r>
              <a:rPr lang="en-US" dirty="0" smtClean="0"/>
              <a:t>Can reduce information need to explicitly gather from user</a:t>
            </a:r>
          </a:p>
          <a:p>
            <a:pPr lvl="1"/>
            <a:r>
              <a:rPr lang="en-US" dirty="0" smtClean="0"/>
              <a:t>Prioritize/reorder data presented</a:t>
            </a:r>
          </a:p>
          <a:p>
            <a:pPr lvl="2"/>
            <a:r>
              <a:rPr lang="en-US" dirty="0" smtClean="0"/>
              <a:t>Know more about likely common case</a:t>
            </a:r>
          </a:p>
          <a:p>
            <a:r>
              <a:rPr lang="en-US" dirty="0" smtClean="0">
                <a:solidFill>
                  <a:srgbClr val="FF6600"/>
                </a:solidFill>
              </a:rPr>
              <a:t>Other context examples?</a:t>
            </a:r>
            <a:endParaRPr lang="en-US" dirty="0">
              <a:solidFill>
                <a:srgbClr val="FF6600"/>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pPr/>
              <a:t>53</a:t>
            </a:fld>
            <a:endParaRPr lang="en-US"/>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Sensors</a:t>
            </a:r>
            <a:endParaRPr lang="en-US" dirty="0"/>
          </a:p>
        </p:txBody>
      </p:sp>
      <p:sp>
        <p:nvSpPr>
          <p:cNvPr id="3" name="Content Placeholder 2"/>
          <p:cNvSpPr>
            <a:spLocks noGrp="1"/>
          </p:cNvSpPr>
          <p:nvPr>
            <p:ph idx="1"/>
          </p:nvPr>
        </p:nvSpPr>
        <p:spPr/>
        <p:txBody>
          <a:bodyPr/>
          <a:lstStyle/>
          <a:p>
            <a:r>
              <a:rPr lang="en-US" dirty="0" smtClean="0"/>
              <a:t>Open up new input modes and interaction possibilities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54</a:t>
            </a:fld>
            <a:endParaRPr lang="en-US"/>
          </a:p>
        </p:txBody>
      </p:sp>
    </p:spTree>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Natural(?) Input</a:t>
            </a:r>
            <a:endParaRPr lang="en-US" dirty="0"/>
          </a:p>
        </p:txBody>
      </p:sp>
      <p:sp>
        <p:nvSpPr>
          <p:cNvPr id="3" name="Content Placeholder 2"/>
          <p:cNvSpPr>
            <a:spLocks noGrp="1"/>
          </p:cNvSpPr>
          <p:nvPr>
            <p:ph idx="1"/>
          </p:nvPr>
        </p:nvSpPr>
        <p:spPr/>
        <p:txBody>
          <a:bodyPr/>
          <a:lstStyle/>
          <a:p>
            <a:r>
              <a:rPr lang="en-US" dirty="0" smtClean="0"/>
              <a:t>Audio processing</a:t>
            </a:r>
          </a:p>
          <a:p>
            <a:r>
              <a:rPr lang="en-US" dirty="0" smtClean="0"/>
              <a:t>Vision, Radar</a:t>
            </a:r>
          </a:p>
          <a:p>
            <a:r>
              <a:rPr lang="en-US" dirty="0" smtClean="0"/>
              <a:t>Motion (e.g. </a:t>
            </a:r>
            <a:r>
              <a:rPr lang="en-US" dirty="0" err="1" smtClean="0"/>
              <a:t>fitbit</a:t>
            </a:r>
            <a:r>
              <a:rPr lang="en-US" dirty="0" smtClean="0"/>
              <a:t>, </a:t>
            </a:r>
            <a:r>
              <a:rPr lang="en-US" dirty="0" err="1" smtClean="0"/>
              <a:t>iWatch</a:t>
            </a:r>
            <a:r>
              <a:rPr lang="en-US" dirty="0" smtClean="0"/>
              <a:t>)</a:t>
            </a:r>
          </a:p>
          <a:p>
            <a:r>
              <a:rPr lang="en-US" dirty="0" smtClean="0"/>
              <a:t>Biometrics</a:t>
            </a:r>
          </a:p>
          <a:p>
            <a:r>
              <a:rPr lang="en-US" dirty="0" smtClean="0"/>
              <a:t>Coupled with signal processing, cheap computation</a:t>
            </a:r>
          </a:p>
          <a:p>
            <a:r>
              <a:rPr lang="en-US" dirty="0" smtClean="0"/>
              <a:t>Opportunity to take input from natural interactions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55</a:t>
            </a:fld>
            <a:endParaRPr lang="en-US"/>
          </a:p>
        </p:txBody>
      </p:sp>
    </p:spTree>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6CFD8D40-0CB2-450C-9BF8-5C0A6720060D}" type="slidenum">
              <a:rPr lang="en-US" altLang="en-US"/>
              <a:pPr/>
              <a:t>56</a:t>
            </a:fld>
            <a:endParaRPr lang="en-US" altLang="en-US"/>
          </a:p>
        </p:txBody>
      </p:sp>
      <p:sp>
        <p:nvSpPr>
          <p:cNvPr id="412674" name="Rectangle 2"/>
          <p:cNvSpPr>
            <a:spLocks noGrp="1" noChangeArrowheads="1"/>
          </p:cNvSpPr>
          <p:nvPr>
            <p:ph type="title"/>
          </p:nvPr>
        </p:nvSpPr>
        <p:spPr/>
        <p:txBody>
          <a:bodyPr/>
          <a:lstStyle/>
          <a:p>
            <a:r>
              <a:rPr lang="en-US" altLang="en-US"/>
              <a:t>Big Ideas</a:t>
            </a:r>
          </a:p>
        </p:txBody>
      </p:sp>
      <p:sp>
        <p:nvSpPr>
          <p:cNvPr id="412675" name="Rectangle 3"/>
          <p:cNvSpPr>
            <a:spLocks noGrp="1" noChangeArrowheads="1"/>
          </p:cNvSpPr>
          <p:nvPr>
            <p:ph type="body" idx="1"/>
          </p:nvPr>
        </p:nvSpPr>
        <p:spPr>
          <a:xfrm>
            <a:off x="92122" y="1535604"/>
            <a:ext cx="9051878" cy="4648200"/>
          </a:xfrm>
        </p:spPr>
        <p:txBody>
          <a:bodyPr/>
          <a:lstStyle/>
          <a:p>
            <a:r>
              <a:rPr lang="en-US" altLang="en-US" dirty="0" smtClean="0"/>
              <a:t>User Interface essential</a:t>
            </a:r>
          </a:p>
          <a:p>
            <a:pPr lvl="1"/>
            <a:r>
              <a:rPr lang="en-US" altLang="en-US" dirty="0" smtClean="0"/>
              <a:t>And worth designing carefully and deliberately</a:t>
            </a:r>
          </a:p>
          <a:p>
            <a:r>
              <a:rPr lang="en-US" altLang="en-US" dirty="0" smtClean="0"/>
              <a:t>Implementer </a:t>
            </a:r>
            <a:r>
              <a:rPr lang="en-US" altLang="en-US" dirty="0" smtClean="0"/>
              <a:t>seldom a good judge of interface goodness</a:t>
            </a:r>
          </a:p>
          <a:p>
            <a:pPr lvl="1"/>
            <a:r>
              <a:rPr lang="en-US" altLang="en-US" dirty="0" smtClean="0"/>
              <a:t>Knows too much about how should work</a:t>
            </a:r>
          </a:p>
          <a:p>
            <a:pPr lvl="1"/>
            <a:r>
              <a:rPr lang="en-US" altLang="en-US" dirty="0" smtClean="0"/>
              <a:t>Conflict of goals</a:t>
            </a:r>
          </a:p>
          <a:p>
            <a:r>
              <a:rPr lang="en-US" altLang="en-US" dirty="0" smtClean="0"/>
              <a:t>View should match user goals</a:t>
            </a:r>
            <a:r>
              <a:rPr lang="en-US" altLang="en-US" dirty="0" smtClean="0"/>
              <a:t>, not internal design</a:t>
            </a:r>
          </a:p>
          <a:p>
            <a:pPr lvl="1"/>
            <a:r>
              <a:rPr lang="en-US" altLang="en-US" dirty="0" smtClean="0"/>
              <a:t>Spend </a:t>
            </a:r>
            <a:r>
              <a:rPr lang="en-US" altLang="en-US" dirty="0" smtClean="0"/>
              <a:t>computing cycles to bridge </a:t>
            </a:r>
          </a:p>
          <a:p>
            <a:pPr lvl="1"/>
            <a:r>
              <a:rPr lang="en-US" altLang="en-US" dirty="0" smtClean="0"/>
              <a:t>Make simple, safe, intuitive</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98170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1267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1267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1267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12675">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12675">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412675">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412675">
                                            <p:txEl>
                                              <p:pRg st="6" end="6"/>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12675">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675" grpId="0" build="p"/>
    </p:bldLst>
  </p:timing>
</p:sld>
</file>

<file path=ppt/slides/slide5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Lab Due</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Note</a:t>
            </a:r>
            <a:r>
              <a:rPr lang="en-US" dirty="0" smtClean="0">
                <a:solidFill>
                  <a:schemeClr val="tx1"/>
                </a:solidFill>
              </a:rPr>
              <a:t>: Lab</a:t>
            </a:r>
            <a:r>
              <a:rPr lang="en-US" dirty="0" smtClean="0">
                <a:solidFill>
                  <a:schemeClr val="tx1"/>
                </a:solidFill>
              </a:rPr>
              <a:t> due Today (by midnight)</a:t>
            </a:r>
          </a:p>
          <a:p>
            <a:pPr lvl="1"/>
            <a:r>
              <a:rPr lang="en-US" dirty="0" smtClean="0">
                <a:solidFill>
                  <a:schemeClr val="tx1"/>
                </a:solidFill>
              </a:rPr>
              <a:t>Last day of classes (not have due during reading period)</a:t>
            </a:r>
            <a:endParaRPr lang="en-US" dirty="0" smtClean="0">
              <a:solidFill>
                <a:schemeClr val="tx1"/>
              </a:solidFill>
            </a:endParaRPr>
          </a:p>
          <a:p>
            <a:pPr lvl="1"/>
            <a:r>
              <a:rPr lang="en-US" b="1" i="1" dirty="0" smtClean="0"/>
              <a:t>Final office hours now to 8pm</a:t>
            </a:r>
            <a:endParaRPr lang="en-US" b="1" i="1" dirty="0" smtClean="0"/>
          </a:p>
          <a:p>
            <a:endParaRPr lang="en-US" b="1" i="1" dirty="0" smtClean="0"/>
          </a:p>
          <a:p>
            <a:endParaRPr lang="en-US" b="1" i="1" dirty="0" smtClean="0"/>
          </a:p>
        </p:txBody>
      </p:sp>
      <p:sp>
        <p:nvSpPr>
          <p:cNvPr id="7" name="Footer Placeholder 4"/>
          <p:cNvSpPr>
            <a:spLocks noGrp="1"/>
          </p:cNvSpPr>
          <p:nvPr>
            <p:ph type="ftr" sz="quarter" idx="4294967295"/>
          </p:nvPr>
        </p:nvSpPr>
        <p:spPr>
          <a:xfrm>
            <a:off x="2819400" y="6356350"/>
            <a:ext cx="3581400" cy="365125"/>
          </a:xfrm>
        </p:spPr>
        <p:txBody>
          <a:bodyPr/>
          <a:lstStyle/>
          <a:p>
            <a:r>
              <a:rPr lang="da-DK" dirty="0" smtClean="0"/>
              <a:t>c</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57</a:t>
            </a:fld>
            <a:endParaRPr lang="en-US"/>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Final</a:t>
            </a:r>
            <a:endParaRPr lang="en-US" dirty="0"/>
          </a:p>
        </p:txBody>
      </p:sp>
      <p:sp>
        <p:nvSpPr>
          <p:cNvPr id="3" name="Content Placeholder 2"/>
          <p:cNvSpPr>
            <a:spLocks noGrp="1"/>
          </p:cNvSpPr>
          <p:nvPr>
            <p:ph idx="1"/>
          </p:nvPr>
        </p:nvSpPr>
        <p:spPr/>
        <p:txBody>
          <a:bodyPr>
            <a:normAutofit/>
          </a:bodyPr>
          <a:lstStyle/>
          <a:p>
            <a:r>
              <a:rPr lang="en-US" dirty="0" smtClean="0">
                <a:solidFill>
                  <a:schemeClr val="tx1"/>
                </a:solidFill>
              </a:rPr>
              <a:t>Review: Monday 6-8pm in Towne 337</a:t>
            </a:r>
          </a:p>
          <a:p>
            <a:r>
              <a:rPr lang="en-US" b="1" dirty="0" smtClean="0">
                <a:solidFill>
                  <a:schemeClr val="tx1"/>
                </a:solidFill>
              </a:rPr>
              <a:t>Final: Wednesday 5/2 6pm in Moore 216</a:t>
            </a:r>
          </a:p>
          <a:p>
            <a:pPr lvl="1"/>
            <a:r>
              <a:rPr lang="en-US" dirty="0" smtClean="0">
                <a:solidFill>
                  <a:schemeClr val="tx1"/>
                </a:solidFill>
              </a:rPr>
              <a:t>Same </a:t>
            </a:r>
            <a:r>
              <a:rPr lang="en-US" dirty="0" smtClean="0">
                <a:solidFill>
                  <a:schemeClr val="tx1"/>
                </a:solidFill>
              </a:rPr>
              <a:t>Rules as midterm</a:t>
            </a:r>
          </a:p>
          <a:p>
            <a:pPr lvl="2"/>
            <a:r>
              <a:rPr lang="en-US" dirty="0" smtClean="0">
                <a:solidFill>
                  <a:schemeClr val="tx1"/>
                </a:solidFill>
              </a:rPr>
              <a:t>Calculators allowed (work that out </a:t>
            </a:r>
            <a:r>
              <a:rPr lang="en-US" dirty="0" smtClean="0">
                <a:solidFill>
                  <a:schemeClr val="tx1"/>
                </a:solidFill>
              </a:rPr>
              <a:t>in advance)</a:t>
            </a:r>
          </a:p>
          <a:p>
            <a:pPr lvl="2"/>
            <a:r>
              <a:rPr lang="en-US" dirty="0" smtClean="0">
                <a:solidFill>
                  <a:schemeClr val="tx1"/>
                </a:solidFill>
              </a:rPr>
              <a:t>Closed book, notes</a:t>
            </a:r>
          </a:p>
          <a:p>
            <a:pPr lvl="1"/>
            <a:r>
              <a:rPr lang="en-US" dirty="0" smtClean="0">
                <a:solidFill>
                  <a:schemeClr val="tx1"/>
                </a:solidFill>
              </a:rPr>
              <a:t>15% of grade</a:t>
            </a:r>
          </a:p>
          <a:p>
            <a:pPr lvl="1"/>
            <a:r>
              <a:rPr lang="en-US" dirty="0" smtClean="0">
                <a:solidFill>
                  <a:schemeClr val="tx1"/>
                </a:solidFill>
              </a:rPr>
              <a:t>Comprehensive</a:t>
            </a:r>
          </a:p>
          <a:p>
            <a:pPr lvl="2"/>
            <a:endParaRPr lang="en-US" b="1" dirty="0" smtClean="0">
              <a:solidFill>
                <a:schemeClr val="tx1"/>
              </a:solidFill>
            </a:endParaRPr>
          </a:p>
          <a:p>
            <a:endParaRPr lang="en-US" b="1" i="1" dirty="0" smtClean="0"/>
          </a:p>
          <a:p>
            <a:endParaRPr lang="en-US" b="1" i="1" dirty="0" smtClean="0"/>
          </a:p>
          <a:p>
            <a:endParaRPr lang="en-US" b="1" i="1" dirty="0" smtClean="0"/>
          </a:p>
        </p:txBody>
      </p:sp>
      <p:sp>
        <p:nvSpPr>
          <p:cNvPr id="7" name="Footer Placeholder 4"/>
          <p:cNvSpPr>
            <a:spLocks noGrp="1"/>
          </p:cNvSpPr>
          <p:nvPr>
            <p:ph type="ftr" sz="quarter" idx="4294967295"/>
          </p:nvPr>
        </p:nvSpPr>
        <p:spPr>
          <a:xfrm>
            <a:off x="2819400" y="6356350"/>
            <a:ext cx="3581400" cy="365125"/>
          </a:xfrm>
        </p:spPr>
        <p:txBody>
          <a:bodyPr/>
          <a:lstStyle/>
          <a:p>
            <a:r>
              <a:rPr lang="da-DK" dirty="0" smtClean="0"/>
              <a:t>c</a:t>
            </a:r>
            <a:endParaRPr lang="en-US" dirty="0"/>
          </a:p>
        </p:txBody>
      </p:sp>
      <p:sp>
        <p:nvSpPr>
          <p:cNvPr id="5" name="Slide Number Placeholder 4"/>
          <p:cNvSpPr>
            <a:spLocks noGrp="1"/>
          </p:cNvSpPr>
          <p:nvPr>
            <p:ph type="sldNum" sz="quarter" idx="12"/>
          </p:nvPr>
        </p:nvSpPr>
        <p:spPr/>
        <p:txBody>
          <a:bodyPr/>
          <a:lstStyle/>
          <a:p>
            <a:fld id="{B6F15528-21DE-4FAA-801E-634DDDAF4B2B}" type="slidenum">
              <a:rPr lang="en-US" smtClean="0"/>
              <a:pPr/>
              <a:t>58</a:t>
            </a:fld>
            <a:endParaRPr lang="en-US"/>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Final Topics</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59</a:t>
            </a:fld>
            <a:endParaRPr lang="en-US"/>
          </a:p>
        </p:txBody>
      </p:sp>
      <p:sp>
        <p:nvSpPr>
          <p:cNvPr id="5" name="Content Placeholder 2"/>
          <p:cNvSpPr txBox="1">
            <a:spLocks/>
          </p:cNvSpPr>
          <p:nvPr/>
        </p:nvSpPr>
        <p:spPr>
          <a:xfrm>
            <a:off x="4662311" y="1387948"/>
            <a:ext cx="4481689" cy="4846638"/>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lang="en-US" sz="2400" b="1" dirty="0" smtClean="0">
                <a:solidFill>
                  <a:schemeClr val="tx2"/>
                </a:solidFill>
              </a:rPr>
              <a:t>Post midterm</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smtClean="0">
                <a:solidFill>
                  <a:schemeClr val="tx2"/>
                </a:solidFill>
              </a:rPr>
              <a:t>Combinational Logic</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smtClean="0">
                <a:solidFill>
                  <a:schemeClr val="tx2"/>
                </a:solidFill>
              </a:rPr>
              <a:t>Finite-State Machines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smtClean="0">
                <a:solidFill>
                  <a:schemeClr val="tx2"/>
                </a:solidFill>
              </a:rPr>
              <a:t>Stored-Program Processors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smtClean="0">
                <a:solidFill>
                  <a:schemeClr val="tx2"/>
                </a:solidFill>
              </a:rPr>
              <a:t>Processing Requirements</a:t>
            </a:r>
            <a:endParaRPr lang="en-US" sz="2400" dirty="0" smtClean="0">
              <a:solidFill>
                <a:schemeClr val="tx2"/>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smtClean="0">
                <a:solidFill>
                  <a:schemeClr val="tx2"/>
                </a:solidFill>
              </a:rPr>
              <a:t>Process Virtualization</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smtClean="0">
                <a:solidFill>
                  <a:schemeClr val="tx2"/>
                </a:solidFill>
              </a:rPr>
              <a:t>Persistent Storage</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smtClean="0">
                <a:solidFill>
                  <a:schemeClr val="tx2"/>
                </a:solidFill>
              </a:rPr>
              <a:t>File Systems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smtClean="0">
                <a:solidFill>
                  <a:schemeClr val="tx2"/>
                </a:solidFill>
              </a:rPr>
              <a:t>Intellectual Property</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smtClean="0">
                <a:solidFill>
                  <a:schemeClr val="tx2"/>
                </a:solidFill>
              </a:rPr>
              <a:t>Networking</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smtClean="0">
                <a:solidFill>
                  <a:schemeClr val="tx2"/>
                </a:solidFill>
              </a:rPr>
              <a:t>User Interface</a:t>
            </a:r>
            <a:endParaRPr lang="en-US" sz="2400" dirty="0" smtClean="0">
              <a:solidFill>
                <a:schemeClr val="tx2"/>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400" b="0" i="0" u="none" strike="noStrike" kern="1200" cap="none" spc="0" normalizeH="0" baseline="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p:txBody>
      </p:sp>
      <p:sp>
        <p:nvSpPr>
          <p:cNvPr id="6" name="Date Placeholder 5"/>
          <p:cNvSpPr>
            <a:spLocks noGrp="1"/>
          </p:cNvSpPr>
          <p:nvPr>
            <p:ph type="dt" sz="half" idx="10"/>
          </p:nvPr>
        </p:nvSpPr>
        <p:spPr/>
        <p:txBody>
          <a:bodyPr/>
          <a:lstStyle/>
          <a:p>
            <a:r>
              <a:rPr lang="en-US" smtClean="0"/>
              <a:t>ESE150 Spring 2018</a:t>
            </a:r>
            <a:endParaRPr lang="en-US"/>
          </a:p>
        </p:txBody>
      </p:sp>
      <p:sp>
        <p:nvSpPr>
          <p:cNvPr id="8" name="Content Placeholder 2"/>
          <p:cNvSpPr txBox="1">
            <a:spLocks/>
          </p:cNvSpPr>
          <p:nvPr/>
        </p:nvSpPr>
        <p:spPr>
          <a:xfrm>
            <a:off x="202606" y="1406663"/>
            <a:ext cx="4481689" cy="4846638"/>
          </a:xfrm>
          <a:prstGeom prst="rect">
            <a:avLst/>
          </a:prstGeom>
        </p:spPr>
        <p:txBody>
          <a:bodyPr vert="horz">
            <a:normAutofit/>
          </a:bodyPr>
          <a:lstStyle/>
          <a:p>
            <a:pPr marL="342900" marR="0" lvl="0" indent="-342900" algn="l" defTabSz="914400" rtl="0" eaLnBrk="1" fontAlgn="auto" latinLnBrk="0" hangingPunct="1">
              <a:lnSpc>
                <a:spcPct val="100000"/>
              </a:lnSpc>
              <a:spcBef>
                <a:spcPct val="20000"/>
              </a:spcBef>
              <a:spcAft>
                <a:spcPts val="0"/>
              </a:spcAft>
              <a:buClr>
                <a:schemeClr val="accent1"/>
              </a:buClr>
              <a:buSzPct val="70000"/>
              <a:tabLst/>
              <a:defRPr/>
            </a:pPr>
            <a:r>
              <a:rPr lang="en-US" sz="2400" b="1" dirty="0" smtClean="0">
                <a:solidFill>
                  <a:schemeClr val="tx2"/>
                </a:solidFill>
              </a:rPr>
              <a:t>Pre Midterm</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smtClean="0">
                <a:solidFill>
                  <a:schemeClr val="tx2"/>
                </a:solidFill>
              </a:rPr>
              <a:t>Data representation in bits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smtClean="0">
                <a:solidFill>
                  <a:schemeClr val="tx2"/>
                </a:solidFill>
              </a:rPr>
              <a:t>Sounds waves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smtClean="0">
                <a:solidFill>
                  <a:schemeClr val="tx2"/>
                </a:solidFill>
              </a:rPr>
              <a:t>Sampling</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0" i="0" u="none" strike="noStrike" kern="1200" cap="none" spc="0" normalizeH="0" baseline="0" noProof="0" dirty="0" smtClean="0">
                <a:ln>
                  <a:noFill/>
                </a:ln>
                <a:solidFill>
                  <a:schemeClr val="tx2"/>
                </a:solidFill>
                <a:effectLst/>
                <a:uLnTx/>
                <a:uFillTx/>
                <a:latin typeface="+mn-lt"/>
                <a:ea typeface="+mn-ea"/>
                <a:cs typeface="+mn-cs"/>
              </a:rPr>
              <a:t>Quantization</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err="1" smtClean="0">
                <a:solidFill>
                  <a:schemeClr val="tx2"/>
                </a:solidFill>
              </a:rPr>
              <a:t>Nyquist</a:t>
            </a:r>
            <a:endParaRPr lang="en-US" sz="2400" dirty="0" smtClean="0">
              <a:solidFill>
                <a:schemeClr val="tx2"/>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noProof="0" dirty="0" err="1" smtClean="0">
                <a:solidFill>
                  <a:schemeClr val="tx2"/>
                </a:solidFill>
              </a:rPr>
              <a:t>Lossy</a:t>
            </a:r>
            <a:r>
              <a:rPr lang="en-US" sz="2400" noProof="0" dirty="0" smtClean="0">
                <a:solidFill>
                  <a:schemeClr val="tx2"/>
                </a:solidFill>
              </a:rPr>
              <a:t>/lossless compression</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smtClean="0">
                <a:solidFill>
                  <a:schemeClr val="tx2"/>
                </a:solidFill>
              </a:rPr>
              <a:t>Common case</a:t>
            </a:r>
            <a:endParaRPr lang="en-US" sz="2400" noProof="0" dirty="0" smtClean="0">
              <a:solidFill>
                <a:schemeClr val="tx2"/>
              </a:solidFill>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noProof="0" dirty="0" smtClean="0">
                <a:solidFill>
                  <a:schemeClr val="tx2"/>
                </a:solidFill>
              </a:rPr>
              <a:t>Frequency domain</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kumimoji="0" lang="en-US" sz="2400" b="0" i="0" u="none" strike="noStrike" kern="1200" cap="none" spc="0" normalizeH="0" baseline="0" dirty="0" smtClean="0">
                <a:ln>
                  <a:noFill/>
                </a:ln>
                <a:solidFill>
                  <a:schemeClr val="tx2"/>
                </a:solidFill>
                <a:effectLst/>
                <a:uLnTx/>
                <a:uFillTx/>
                <a:latin typeface="+mn-lt"/>
                <a:ea typeface="+mn-ea"/>
                <a:cs typeface="+mn-cs"/>
              </a:rPr>
              <a:t>Psychoacoustics</a:t>
            </a: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r>
              <a:rPr lang="en-US" sz="2400" dirty="0" smtClean="0">
                <a:solidFill>
                  <a:schemeClr val="tx2"/>
                </a:solidFill>
              </a:rPr>
              <a:t>Perceptual coding</a:t>
            </a:r>
            <a:endParaRPr kumimoji="0" lang="en-US" sz="2400" b="0" i="0" u="none" strike="noStrike" kern="1200" cap="none" spc="0" normalizeH="0" baseline="0" dirty="0" smtClean="0">
              <a:ln>
                <a:noFill/>
              </a:ln>
              <a:solidFill>
                <a:schemeClr val="tx2"/>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
                <a:schemeClr val="accent1"/>
              </a:buClr>
              <a:buSzPct val="70000"/>
              <a:buFont typeface="Wingdings 2"/>
              <a:buChar char=""/>
              <a:tabLst/>
              <a:defRPr/>
            </a:pPr>
            <a:endParaRPr kumimoji="0" lang="en-US" sz="2400" b="0" i="0" u="none" strike="noStrike" kern="1200" cap="none" spc="0" normalizeH="0" baseline="0" noProof="0" dirty="0" smtClean="0">
              <a:ln>
                <a:noFill/>
              </a:ln>
              <a:solidFill>
                <a:schemeClr val="tx2"/>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Self Awareness</a:t>
            </a:r>
            <a:endParaRPr lang="en-US" dirty="0"/>
          </a:p>
        </p:txBody>
      </p:sp>
      <p:sp>
        <p:nvSpPr>
          <p:cNvPr id="3" name="Content Placeholder 2"/>
          <p:cNvSpPr>
            <a:spLocks noGrp="1"/>
          </p:cNvSpPr>
          <p:nvPr>
            <p:ph idx="1"/>
          </p:nvPr>
        </p:nvSpPr>
        <p:spPr>
          <a:xfrm>
            <a:off x="304800" y="1253385"/>
            <a:ext cx="8686800" cy="5225595"/>
          </a:xfrm>
        </p:spPr>
        <p:txBody>
          <a:bodyPr>
            <a:normAutofit fontScale="92500" lnSpcReduction="20000"/>
          </a:bodyPr>
          <a:lstStyle/>
          <a:p>
            <a:r>
              <a:rPr lang="en-US" dirty="0" smtClean="0"/>
              <a:t>I’m an Engineer</a:t>
            </a:r>
          </a:p>
          <a:p>
            <a:r>
              <a:rPr lang="en-US" dirty="0" smtClean="0"/>
              <a:t>I have a different perspective and understanding of technology than lay public</a:t>
            </a:r>
          </a:p>
          <a:p>
            <a:r>
              <a:rPr lang="en-US" dirty="0" smtClean="0"/>
              <a:t>My view of what’s obvious/non-obvious probably not representative of intended user base</a:t>
            </a:r>
          </a:p>
          <a:p>
            <a:r>
              <a:rPr lang="en-US" dirty="0" smtClean="0"/>
              <a:t>…how do I (or team I’m in) compensate for that?</a:t>
            </a:r>
          </a:p>
          <a:p>
            <a:r>
              <a:rPr lang="en-US" dirty="0" smtClean="0"/>
              <a:t>This lecture, I’m talking about my weakness</a:t>
            </a:r>
          </a:p>
          <a:p>
            <a:pPr lvl="1"/>
            <a:r>
              <a:rPr lang="en-US" dirty="0" smtClean="0"/>
              <a:t>And need for help</a:t>
            </a:r>
          </a:p>
          <a:p>
            <a:pPr lvl="1"/>
            <a:r>
              <a:rPr lang="en-US" dirty="0" smtClean="0"/>
              <a:t>Not my strength</a:t>
            </a:r>
          </a:p>
          <a:p>
            <a:pPr lvl="1"/>
            <a:r>
              <a:rPr lang="en-US" dirty="0" smtClean="0"/>
              <a:t>Won’t do justice with solution…but maybe in raising issues, need for help</a:t>
            </a:r>
          </a:p>
          <a:p>
            <a:r>
              <a:rPr lang="en-US" dirty="0" smtClean="0"/>
              <a:t>Nonetheless, frustrated by bad design from others as much as anyone else…</a:t>
            </a:r>
          </a:p>
          <a:p>
            <a:pPr lvl="1"/>
            <a:r>
              <a:rPr lang="en-US" dirty="0" smtClean="0"/>
              <a:t>Want “us” to do better.</a:t>
            </a:r>
            <a:endParaRPr lang="en-US"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a:t>
            </a:fld>
            <a:endParaRPr lang="en-US"/>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Reading</a:t>
            </a:r>
            <a:endParaRPr lang="en-US" dirty="0"/>
          </a:p>
        </p:txBody>
      </p:sp>
      <p:sp>
        <p:nvSpPr>
          <p:cNvPr id="3" name="Content Placeholder 2"/>
          <p:cNvSpPr>
            <a:spLocks noGrp="1"/>
          </p:cNvSpPr>
          <p:nvPr>
            <p:ph idx="1"/>
          </p:nvPr>
        </p:nvSpPr>
        <p:spPr/>
        <p:txBody>
          <a:bodyPr>
            <a:normAutofit lnSpcReduction="10000"/>
          </a:bodyPr>
          <a:lstStyle/>
          <a:p>
            <a:r>
              <a:rPr lang="en-US" b="0" i="1" dirty="0" smtClean="0"/>
              <a:t>The Design of Everyday </a:t>
            </a:r>
            <a:r>
              <a:rPr lang="en-US" b="0" i="1" dirty="0" smtClean="0"/>
              <a:t>Things</a:t>
            </a:r>
            <a:r>
              <a:rPr lang="en-US" dirty="0" smtClean="0"/>
              <a:t>, </a:t>
            </a:r>
            <a:r>
              <a:rPr lang="en-US" b="0" dirty="0" smtClean="0"/>
              <a:t>Donald Norman -- a classic book</a:t>
            </a:r>
            <a:r>
              <a:rPr lang="en-US" b="0" dirty="0" smtClean="0"/>
              <a:t> on </a:t>
            </a:r>
            <a:r>
              <a:rPr lang="en-US" b="0" dirty="0" smtClean="0"/>
              <a:t>design for usability (broader than just hardware and software</a:t>
            </a:r>
            <a:r>
              <a:rPr lang="en-US" b="0" dirty="0" smtClean="0"/>
              <a:t>)</a:t>
            </a:r>
          </a:p>
          <a:p>
            <a:r>
              <a:rPr lang="en-US" b="0" i="1" dirty="0" smtClean="0"/>
              <a:t>The </a:t>
            </a:r>
            <a:r>
              <a:rPr lang="en-US" b="0" i="1" dirty="0" smtClean="0"/>
              <a:t>Inmates are Running the </a:t>
            </a:r>
            <a:r>
              <a:rPr lang="en-US" b="0" i="1" dirty="0" smtClean="0"/>
              <a:t>Asylum</a:t>
            </a:r>
            <a:r>
              <a:rPr lang="en-US" b="0" dirty="0" smtClean="0"/>
              <a:t>, </a:t>
            </a:r>
            <a:r>
              <a:rPr lang="en-US" b="0" dirty="0" smtClean="0"/>
              <a:t>Alan Cooper -- a </a:t>
            </a:r>
            <a:r>
              <a:rPr lang="en-US" b="0" dirty="0" smtClean="0"/>
              <a:t>manifesto</a:t>
            </a:r>
            <a:r>
              <a:rPr lang="en-US" b="0" dirty="0" smtClean="0"/>
              <a:t> </a:t>
            </a:r>
            <a:r>
              <a:rPr lang="en-US" b="0" dirty="0" smtClean="0"/>
              <a:t>calling </a:t>
            </a:r>
            <a:r>
              <a:rPr lang="en-US" b="0" dirty="0" smtClean="0"/>
              <a:t>out computer/software industry for poor </a:t>
            </a:r>
            <a:r>
              <a:rPr lang="en-US" b="0" dirty="0" smtClean="0"/>
              <a:t>design</a:t>
            </a:r>
          </a:p>
          <a:p>
            <a:r>
              <a:rPr lang="en-US" b="0" i="1" dirty="0" smtClean="0"/>
              <a:t>Set </a:t>
            </a:r>
            <a:r>
              <a:rPr lang="en-US" b="0" i="1" dirty="0" err="1" smtClean="0"/>
              <a:t>Phasers</a:t>
            </a:r>
            <a:r>
              <a:rPr lang="en-US" b="0" i="1" dirty="0" smtClean="0"/>
              <a:t> on Stun: And Other True Tales of Design, Technology</a:t>
            </a:r>
            <a:r>
              <a:rPr lang="en-US" b="0" i="1" dirty="0" smtClean="0"/>
              <a:t>,</a:t>
            </a:r>
            <a:r>
              <a:rPr lang="en-US" b="0" i="1" dirty="0" smtClean="0"/>
              <a:t> </a:t>
            </a:r>
            <a:r>
              <a:rPr lang="en-US" b="0" i="1" dirty="0" smtClean="0"/>
              <a:t>and </a:t>
            </a:r>
            <a:r>
              <a:rPr lang="en-US" b="0" i="1" dirty="0" smtClean="0"/>
              <a:t>Human </a:t>
            </a:r>
            <a:r>
              <a:rPr lang="en-US" b="0" i="1" dirty="0" smtClean="0"/>
              <a:t>Error</a:t>
            </a:r>
            <a:r>
              <a:rPr lang="en-US" b="0" dirty="0" smtClean="0"/>
              <a:t>, </a:t>
            </a:r>
            <a:r>
              <a:rPr lang="en-US" b="0" dirty="0" smtClean="0"/>
              <a:t>Steven M. Casey -- a series of </a:t>
            </a:r>
            <a:r>
              <a:rPr lang="en-US" b="0" dirty="0" smtClean="0"/>
              <a:t>anecdotes</a:t>
            </a:r>
            <a:r>
              <a:rPr lang="en-US" b="0" dirty="0" smtClean="0"/>
              <a:t> </a:t>
            </a:r>
            <a:r>
              <a:rPr lang="en-US" b="0" dirty="0" smtClean="0"/>
              <a:t>(</a:t>
            </a:r>
            <a:r>
              <a:rPr lang="en-US" b="0" dirty="0" smtClean="0"/>
              <a:t>case-studies) on how bad design and interfaces can go wrong, </a:t>
            </a:r>
            <a:r>
              <a:rPr lang="en-US" b="0" dirty="0" smtClean="0"/>
              <a:t>perhaps</a:t>
            </a:r>
            <a:r>
              <a:rPr lang="en-US" b="0" dirty="0" smtClean="0"/>
              <a:t> </a:t>
            </a:r>
            <a:r>
              <a:rPr lang="en-US" b="0" dirty="0" smtClean="0"/>
              <a:t>even </a:t>
            </a:r>
            <a:r>
              <a:rPr lang="en-US" b="0" dirty="0" smtClean="0"/>
              <a:t>killing people.</a:t>
            </a:r>
          </a:p>
          <a:p>
            <a:endParaRPr lang="en-US" b="0" dirty="0"/>
          </a:p>
        </p:txBody>
      </p:sp>
      <p:sp>
        <p:nvSpPr>
          <p:cNvPr id="4" name="Slide Number Placeholder 3"/>
          <p:cNvSpPr>
            <a:spLocks noGrp="1"/>
          </p:cNvSpPr>
          <p:nvPr>
            <p:ph type="sldNum" sz="quarter" idx="12"/>
          </p:nvPr>
        </p:nvSpPr>
        <p:spPr/>
        <p:txBody>
          <a:bodyPr/>
          <a:lstStyle/>
          <a:p>
            <a:fld id="{B6F15528-21DE-4FAA-801E-634DDDAF4B2B}" type="slidenum">
              <a:rPr lang="en-US" smtClean="0"/>
              <a:pPr/>
              <a:t>60</a:t>
            </a:fld>
            <a:endParaRPr lang="en-US"/>
          </a:p>
        </p:txBody>
      </p:sp>
    </p:spTree>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endParaRPr lang="en-US" altLang="en-US" dirty="0"/>
          </a:p>
        </p:txBody>
      </p:sp>
      <p:sp>
        <p:nvSpPr>
          <p:cNvPr id="6" name="Slide Number Placeholder 5"/>
          <p:cNvSpPr>
            <a:spLocks noGrp="1"/>
          </p:cNvSpPr>
          <p:nvPr>
            <p:ph type="sldNum" sz="quarter" idx="12"/>
          </p:nvPr>
        </p:nvSpPr>
        <p:spPr/>
        <p:txBody>
          <a:bodyPr/>
          <a:lstStyle/>
          <a:p>
            <a:fld id="{82BDB2D6-8D88-439B-8D32-BF820DDC4A20}" type="slidenum">
              <a:rPr lang="en-US" altLang="en-US"/>
              <a:pPr/>
              <a:t>61</a:t>
            </a:fld>
            <a:endParaRPr lang="en-US" altLang="en-US"/>
          </a:p>
        </p:txBody>
      </p:sp>
      <p:sp>
        <p:nvSpPr>
          <p:cNvPr id="414722" name="Rectangle 2"/>
          <p:cNvSpPr>
            <a:spLocks noGrp="1" noChangeArrowheads="1"/>
          </p:cNvSpPr>
          <p:nvPr>
            <p:ph type="title"/>
          </p:nvPr>
        </p:nvSpPr>
        <p:spPr/>
        <p:txBody>
          <a:bodyPr/>
          <a:lstStyle/>
          <a:p>
            <a:r>
              <a:rPr lang="en-US" altLang="en-US" dirty="0"/>
              <a:t>Learn </a:t>
            </a:r>
            <a:r>
              <a:rPr lang="en-US" altLang="en-US" dirty="0" smtClean="0"/>
              <a:t>More @ Penn</a:t>
            </a:r>
            <a:endParaRPr lang="en-US" altLang="en-US" dirty="0"/>
          </a:p>
        </p:txBody>
      </p:sp>
      <p:sp>
        <p:nvSpPr>
          <p:cNvPr id="414723" name="Rectangle 3"/>
          <p:cNvSpPr>
            <a:spLocks noGrp="1" noChangeArrowheads="1"/>
          </p:cNvSpPr>
          <p:nvPr>
            <p:ph type="body" idx="1"/>
          </p:nvPr>
        </p:nvSpPr>
        <p:spPr>
          <a:xfrm>
            <a:off x="265923" y="1372751"/>
            <a:ext cx="8686800" cy="4846638"/>
          </a:xfrm>
        </p:spPr>
        <p:txBody>
          <a:bodyPr/>
          <a:lstStyle/>
          <a:p>
            <a:r>
              <a:rPr lang="en-US" altLang="en-US" dirty="0" smtClean="0"/>
              <a:t>Courses</a:t>
            </a:r>
            <a:endParaRPr lang="en-US" altLang="en-US" dirty="0"/>
          </a:p>
          <a:p>
            <a:pPr lvl="1"/>
            <a:r>
              <a:rPr lang="en-US" altLang="en-US" dirty="0" smtClean="0"/>
              <a:t>ESE543 </a:t>
            </a:r>
            <a:r>
              <a:rPr lang="en-US" altLang="en-US" dirty="0"/>
              <a:t>–</a:t>
            </a:r>
            <a:r>
              <a:rPr lang="en-US" altLang="en-US" dirty="0" smtClean="0"/>
              <a:t> Human Factors Engineering</a:t>
            </a:r>
          </a:p>
        </p:txBody>
      </p:sp>
    </p:spTree>
    <p:extLst>
      <p:ext uri="{BB962C8B-B14F-4D97-AF65-F5344CB8AC3E}">
        <p14:creationId xmlns:mc="http://schemas.openxmlformats.org/markup-compatibility/2006" xmlns:mv="urn:schemas-microsoft-com:mac:vml" xmlns:p14="http://schemas.microsoft.com/office/powerpoint/2010/main" xmlns:p="http://schemas.openxmlformats.org/presentationml/2006/main" xmlns:r="http://schemas.openxmlformats.org/officeDocument/2006/relationships" xmlns:a="http://schemas.openxmlformats.org/drawingml/2006/main" xmlns="" val="1021303495"/>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graphicFrame>
        <p:nvGraphicFramePr>
          <p:cNvPr id="5" name="Content Placeholder 4"/>
          <p:cNvGraphicFramePr>
            <a:graphicFrameLocks noGrp="1"/>
          </p:cNvGraphicFramePr>
          <p:nvPr>
            <p:ph idx="1"/>
          </p:nvPr>
        </p:nvGraphicFramePr>
        <p:xfrm>
          <a:off x="238116" y="170360"/>
          <a:ext cx="8686800" cy="6441439"/>
        </p:xfrm>
        <a:graphic>
          <a:graphicData uri="http://schemas.openxmlformats.org/drawingml/2006/table">
            <a:tbl>
              <a:tblPr firstRow="1" bandRow="1">
                <a:tableStyleId>{5C22544A-7EE6-4342-B048-85BDC9FD1C3A}</a:tableStyleId>
              </a:tblPr>
              <a:tblGrid>
                <a:gridCol w="1737360"/>
                <a:gridCol w="1737360"/>
                <a:gridCol w="1737360"/>
                <a:gridCol w="1737360"/>
                <a:gridCol w="1737360"/>
              </a:tblGrid>
              <a:tr h="370840">
                <a:tc>
                  <a:txBody>
                    <a:bodyPr/>
                    <a:lstStyle/>
                    <a:p>
                      <a:r>
                        <a:rPr lang="en-US" dirty="0" smtClean="0"/>
                        <a:t>Topic</a:t>
                      </a:r>
                      <a:endParaRPr lang="en-US" dirty="0"/>
                    </a:p>
                  </a:txBody>
                  <a:tcPr/>
                </a:tc>
                <a:tc>
                  <a:txBody>
                    <a:bodyPr/>
                    <a:lstStyle/>
                    <a:p>
                      <a:r>
                        <a:rPr lang="en-US" dirty="0" smtClean="0"/>
                        <a:t>CIS</a:t>
                      </a:r>
                      <a:endParaRPr lang="en-US" dirty="0"/>
                    </a:p>
                  </a:txBody>
                  <a:tcPr/>
                </a:tc>
                <a:tc>
                  <a:txBody>
                    <a:bodyPr/>
                    <a:lstStyle/>
                    <a:p>
                      <a:r>
                        <a:rPr lang="en-US" dirty="0" smtClean="0"/>
                        <a:t>CMPE</a:t>
                      </a:r>
                      <a:endParaRPr lang="en-US" dirty="0"/>
                    </a:p>
                  </a:txBody>
                  <a:tcPr/>
                </a:tc>
                <a:tc>
                  <a:txBody>
                    <a:bodyPr/>
                    <a:lstStyle/>
                    <a:p>
                      <a:r>
                        <a:rPr lang="en-US" dirty="0" smtClean="0"/>
                        <a:t>EE</a:t>
                      </a:r>
                      <a:endParaRPr lang="en-US" dirty="0"/>
                    </a:p>
                  </a:txBody>
                  <a:tcPr/>
                </a:tc>
                <a:tc>
                  <a:txBody>
                    <a:bodyPr/>
                    <a:lstStyle/>
                    <a:p>
                      <a:r>
                        <a:rPr lang="en-US" dirty="0" smtClean="0"/>
                        <a:t>SSE</a:t>
                      </a:r>
                      <a:endParaRPr lang="en-US" dirty="0"/>
                    </a:p>
                  </a:txBody>
                  <a:tcPr/>
                </a:tc>
              </a:tr>
              <a:tr h="370840">
                <a:tc>
                  <a:txBody>
                    <a:bodyPr/>
                    <a:lstStyle/>
                    <a:p>
                      <a:r>
                        <a:rPr lang="en-US" dirty="0" smtClean="0"/>
                        <a:t>Analog Circuits</a:t>
                      </a:r>
                      <a:endParaRPr lang="en-US" dirty="0"/>
                    </a:p>
                  </a:txBody>
                  <a:tcPr/>
                </a:tc>
                <a:tc>
                  <a:txBody>
                    <a:bodyPr/>
                    <a:lstStyle/>
                    <a:p>
                      <a:endParaRPr lang="en-US"/>
                    </a:p>
                  </a:txBody>
                  <a:tcPr/>
                </a:tc>
                <a:tc>
                  <a:txBody>
                    <a:bodyPr/>
                    <a:lstStyle/>
                    <a:p>
                      <a:r>
                        <a:rPr lang="en-US" b="1" dirty="0" smtClean="0"/>
                        <a:t>ESE215</a:t>
                      </a:r>
                      <a:endParaRPr lang="en-US" b="1" dirty="0"/>
                    </a:p>
                  </a:txBody>
                  <a:tcPr/>
                </a:tc>
                <a:tc>
                  <a:txBody>
                    <a:bodyPr/>
                    <a:lstStyle/>
                    <a:p>
                      <a:r>
                        <a:rPr lang="en-US" b="1" dirty="0" smtClean="0"/>
                        <a:t>ESE215 </a:t>
                      </a:r>
                      <a:endParaRPr lang="en-US" b="1" dirty="0"/>
                    </a:p>
                  </a:txBody>
                  <a:tcPr/>
                </a:tc>
                <a:tc>
                  <a:txBody>
                    <a:bodyPr/>
                    <a:lstStyle/>
                    <a:p>
                      <a:endParaRPr lang="en-US"/>
                    </a:p>
                  </a:txBody>
                  <a:tcPr/>
                </a:tc>
              </a:tr>
              <a:tr h="370840">
                <a:tc>
                  <a:txBody>
                    <a:bodyPr/>
                    <a:lstStyle/>
                    <a:p>
                      <a:r>
                        <a:rPr lang="en-US" dirty="0" smtClean="0"/>
                        <a:t>Compress</a:t>
                      </a:r>
                      <a:endParaRPr lang="en-US" dirty="0"/>
                    </a:p>
                  </a:txBody>
                  <a:tcPr/>
                </a:tc>
                <a:tc>
                  <a:txBody>
                    <a:bodyPr/>
                    <a:lstStyle/>
                    <a:p>
                      <a:r>
                        <a:rPr lang="en-US" b="1" dirty="0" smtClean="0"/>
                        <a:t>CIS121</a:t>
                      </a:r>
                      <a:endParaRPr lang="en-US" b="1" dirty="0"/>
                    </a:p>
                  </a:txBody>
                  <a:tcPr/>
                </a:tc>
                <a:tc>
                  <a:txBody>
                    <a:bodyPr/>
                    <a:lstStyle/>
                    <a:p>
                      <a:r>
                        <a:rPr lang="en-US" b="1" dirty="0" smtClean="0"/>
                        <a:t>CIS121</a:t>
                      </a:r>
                      <a:endParaRPr lang="en-US" b="1" dirty="0"/>
                    </a:p>
                  </a:txBody>
                  <a:tcPr/>
                </a:tc>
                <a:tc>
                  <a:txBody>
                    <a:bodyPr/>
                    <a:lstStyle/>
                    <a:p>
                      <a:endParaRPr lang="en-US"/>
                    </a:p>
                  </a:txBody>
                  <a:tcPr/>
                </a:tc>
                <a:tc>
                  <a:txBody>
                    <a:bodyPr/>
                    <a:lstStyle/>
                    <a:p>
                      <a:endParaRPr lang="en-US"/>
                    </a:p>
                  </a:txBody>
                  <a:tcPr/>
                </a:tc>
              </a:tr>
              <a:tr h="370840">
                <a:tc>
                  <a:txBody>
                    <a:bodyPr/>
                    <a:lstStyle/>
                    <a:p>
                      <a:r>
                        <a:rPr lang="en-US" dirty="0" err="1" smtClean="0"/>
                        <a:t>Nyquist</a:t>
                      </a:r>
                      <a:r>
                        <a:rPr lang="en-US" dirty="0" smtClean="0"/>
                        <a:t>, Fourier</a:t>
                      </a:r>
                      <a:endParaRPr lang="en-US" dirty="0"/>
                    </a:p>
                  </a:txBody>
                  <a:tcPr/>
                </a:tc>
                <a:tc>
                  <a:txBody>
                    <a:bodyPr/>
                    <a:lstStyle/>
                    <a:p>
                      <a:endParaRPr lang="en-US" dirty="0"/>
                    </a:p>
                  </a:txBody>
                  <a:tcPr/>
                </a:tc>
                <a:tc>
                  <a:txBody>
                    <a:bodyPr/>
                    <a:lstStyle/>
                    <a:p>
                      <a:endParaRPr lang="en-US"/>
                    </a:p>
                  </a:txBody>
                  <a:tcPr/>
                </a:tc>
                <a:tc>
                  <a:txBody>
                    <a:bodyPr/>
                    <a:lstStyle/>
                    <a:p>
                      <a:r>
                        <a:rPr lang="en-US" b="1" dirty="0" smtClean="0"/>
                        <a:t>ESE224</a:t>
                      </a:r>
                      <a:r>
                        <a:rPr lang="en-US" dirty="0" smtClean="0"/>
                        <a:t>, ESE325</a:t>
                      </a:r>
                      <a:endParaRPr lang="en-US" dirty="0"/>
                    </a:p>
                  </a:txBody>
                  <a:tcPr/>
                </a:tc>
                <a:tc>
                  <a:txBody>
                    <a:bodyPr/>
                    <a:lstStyle/>
                    <a:p>
                      <a:r>
                        <a:rPr lang="en-US" b="1" dirty="0" smtClean="0"/>
                        <a:t>ESE224</a:t>
                      </a:r>
                      <a:r>
                        <a:rPr lang="en-US" dirty="0" smtClean="0"/>
                        <a:t>, ESE325</a:t>
                      </a:r>
                      <a:endParaRPr lang="en-US" dirty="0"/>
                    </a:p>
                  </a:txBody>
                  <a:tcPr/>
                </a:tc>
              </a:tr>
              <a:tr h="370840">
                <a:tc>
                  <a:txBody>
                    <a:bodyPr/>
                    <a:lstStyle/>
                    <a:p>
                      <a:r>
                        <a:rPr lang="en-US" dirty="0" smtClean="0"/>
                        <a:t>Optimization</a:t>
                      </a:r>
                      <a:endParaRPr lang="en-US" dirty="0"/>
                    </a:p>
                  </a:txBody>
                  <a:tcPr/>
                </a:tc>
                <a:tc>
                  <a:txBody>
                    <a:bodyPr/>
                    <a:lstStyle/>
                    <a:p>
                      <a:r>
                        <a:rPr lang="en-US" b="1" dirty="0" smtClean="0"/>
                        <a:t>CIS320</a:t>
                      </a:r>
                      <a:endParaRPr lang="en-US" b="1" dirty="0"/>
                    </a:p>
                  </a:txBody>
                  <a:tcPr/>
                </a:tc>
                <a:tc>
                  <a:txBody>
                    <a:bodyPr/>
                    <a:lstStyle/>
                    <a:p>
                      <a:r>
                        <a:rPr lang="en-US" b="0" dirty="0" smtClean="0"/>
                        <a:t>(many)</a:t>
                      </a:r>
                      <a:endParaRPr lang="en-US" b="0" dirty="0"/>
                    </a:p>
                  </a:txBody>
                  <a:tcPr/>
                </a:tc>
                <a:tc>
                  <a:txBody>
                    <a:bodyPr/>
                    <a:lstStyle/>
                    <a:p>
                      <a:endParaRPr lang="en-US" b="1" dirty="0"/>
                    </a:p>
                  </a:txBody>
                  <a:tcPr/>
                </a:tc>
                <a:tc>
                  <a:txBody>
                    <a:bodyPr/>
                    <a:lstStyle/>
                    <a:p>
                      <a:r>
                        <a:rPr lang="en-US" b="1" dirty="0" smtClean="0"/>
                        <a:t>ESE204</a:t>
                      </a:r>
                      <a:endParaRPr lang="en-US" b="1" dirty="0"/>
                    </a:p>
                  </a:txBody>
                  <a:tcPr/>
                </a:tc>
              </a:tr>
              <a:tr h="370840">
                <a:tc>
                  <a:txBody>
                    <a:bodyPr/>
                    <a:lstStyle/>
                    <a:p>
                      <a:r>
                        <a:rPr lang="en-US" dirty="0" smtClean="0"/>
                        <a:t>Digital Logic</a:t>
                      </a:r>
                      <a:endParaRPr lang="en-US" dirty="0"/>
                    </a:p>
                  </a:txBody>
                  <a:tcPr/>
                </a:tc>
                <a:tc>
                  <a:txBody>
                    <a:bodyPr/>
                    <a:lstStyle/>
                    <a:p>
                      <a:r>
                        <a:rPr lang="en-US" b="1" dirty="0" smtClean="0"/>
                        <a:t>CIS240</a:t>
                      </a:r>
                      <a:endParaRPr lang="en-US" b="1" dirty="0"/>
                    </a:p>
                  </a:txBody>
                  <a:tcPr/>
                </a:tc>
                <a:tc>
                  <a:txBody>
                    <a:bodyPr/>
                    <a:lstStyle/>
                    <a:p>
                      <a:r>
                        <a:rPr lang="en-US" b="1" dirty="0" smtClean="0"/>
                        <a:t>CIS240, ESE370,</a:t>
                      </a:r>
                      <a:r>
                        <a:rPr lang="en-US" b="1" baseline="0" dirty="0" smtClean="0"/>
                        <a:t> </a:t>
                      </a:r>
                      <a:r>
                        <a:rPr lang="en-US" baseline="0" dirty="0" smtClean="0"/>
                        <a:t>ESE532</a:t>
                      </a:r>
                      <a:endParaRPr lang="en-US" dirty="0"/>
                    </a:p>
                  </a:txBody>
                  <a:tcPr/>
                </a:tc>
                <a:tc>
                  <a:txBody>
                    <a:bodyPr/>
                    <a:lstStyle/>
                    <a:p>
                      <a:endParaRPr lang="en-US"/>
                    </a:p>
                  </a:txBody>
                  <a:tcPr/>
                </a:tc>
                <a:tc>
                  <a:txBody>
                    <a:bodyPr/>
                    <a:lstStyle/>
                    <a:p>
                      <a:endParaRPr lang="en-US"/>
                    </a:p>
                  </a:txBody>
                  <a:tcPr/>
                </a:tc>
              </a:tr>
              <a:tr h="370840">
                <a:tc>
                  <a:txBody>
                    <a:bodyPr/>
                    <a:lstStyle/>
                    <a:p>
                      <a:r>
                        <a:rPr lang="en-US" dirty="0" smtClean="0"/>
                        <a:t>Processor</a:t>
                      </a:r>
                      <a:endParaRPr lang="en-US" dirty="0"/>
                    </a:p>
                  </a:txBody>
                  <a:tcPr/>
                </a:tc>
                <a:tc>
                  <a:txBody>
                    <a:bodyPr/>
                    <a:lstStyle/>
                    <a:p>
                      <a:r>
                        <a:rPr lang="en-US" b="1" dirty="0" smtClean="0"/>
                        <a:t>CIS371</a:t>
                      </a:r>
                      <a:endParaRPr lang="en-US" b="1" dirty="0"/>
                    </a:p>
                  </a:txBody>
                  <a:tcPr/>
                </a:tc>
                <a:tc>
                  <a:txBody>
                    <a:bodyPr/>
                    <a:lstStyle/>
                    <a:p>
                      <a:r>
                        <a:rPr lang="en-US" b="1" dirty="0" smtClean="0"/>
                        <a:t>CIS371</a:t>
                      </a:r>
                      <a:endParaRPr lang="en-US" b="1" dirty="0"/>
                    </a:p>
                  </a:txBody>
                  <a:tcPr/>
                </a:tc>
                <a:tc>
                  <a:txBody>
                    <a:bodyPr/>
                    <a:lstStyle/>
                    <a:p>
                      <a:endParaRPr lang="en-US" dirty="0"/>
                    </a:p>
                  </a:txBody>
                  <a:tcPr/>
                </a:tc>
                <a:tc>
                  <a:txBody>
                    <a:bodyPr/>
                    <a:lstStyle/>
                    <a:p>
                      <a:endParaRPr lang="en-US" dirty="0"/>
                    </a:p>
                  </a:txBody>
                  <a:tcPr/>
                </a:tc>
              </a:tr>
              <a:tr h="370840">
                <a:tc>
                  <a:txBody>
                    <a:bodyPr/>
                    <a:lstStyle/>
                    <a:p>
                      <a:r>
                        <a:rPr lang="en-US" dirty="0" smtClean="0"/>
                        <a:t>OS</a:t>
                      </a:r>
                      <a:endParaRPr lang="en-US" dirty="0"/>
                    </a:p>
                  </a:txBody>
                  <a:tcPr/>
                </a:tc>
                <a:tc>
                  <a:txBody>
                    <a:bodyPr/>
                    <a:lstStyle/>
                    <a:p>
                      <a:r>
                        <a:rPr lang="en-US" b="1" dirty="0" smtClean="0"/>
                        <a:t>CIS380</a:t>
                      </a:r>
                      <a:endParaRPr lang="en-US" b="1" dirty="0"/>
                    </a:p>
                  </a:txBody>
                  <a:tcPr/>
                </a:tc>
                <a:tc>
                  <a:txBody>
                    <a:bodyPr/>
                    <a:lstStyle/>
                    <a:p>
                      <a:r>
                        <a:rPr lang="en-US" b="1" dirty="0" smtClean="0"/>
                        <a:t>CIS380</a:t>
                      </a:r>
                      <a:endParaRPr lang="en-US" b="1" dirty="0"/>
                    </a:p>
                  </a:txBody>
                  <a:tcPr/>
                </a:tc>
                <a:tc>
                  <a:txBody>
                    <a:bodyPr/>
                    <a:lstStyle/>
                    <a:p>
                      <a:endParaRPr lang="en-US" dirty="0"/>
                    </a:p>
                  </a:txBody>
                  <a:tcPr/>
                </a:tc>
                <a:tc>
                  <a:txBody>
                    <a:bodyPr/>
                    <a:lstStyle/>
                    <a:p>
                      <a:endParaRPr lang="en-US"/>
                    </a:p>
                  </a:txBody>
                  <a:tcPr/>
                </a:tc>
              </a:tr>
              <a:tr h="370840">
                <a:tc>
                  <a:txBody>
                    <a:bodyPr/>
                    <a:lstStyle/>
                    <a:p>
                      <a:r>
                        <a:rPr lang="en-US" dirty="0" smtClean="0"/>
                        <a:t>File System</a:t>
                      </a:r>
                      <a:endParaRPr lang="en-US" dirty="0"/>
                    </a:p>
                  </a:txBody>
                  <a:tcPr/>
                </a:tc>
                <a:tc>
                  <a:txBody>
                    <a:bodyPr/>
                    <a:lstStyle/>
                    <a:p>
                      <a:r>
                        <a:rPr lang="en-US" b="1" dirty="0" smtClean="0"/>
                        <a:t>CIS380,</a:t>
                      </a:r>
                      <a:r>
                        <a:rPr lang="en-US" b="1" baseline="0" dirty="0" smtClean="0"/>
                        <a:t> CIS121</a:t>
                      </a:r>
                      <a:endParaRPr lang="en-US" b="1" dirty="0"/>
                    </a:p>
                  </a:txBody>
                  <a:tcPr/>
                </a:tc>
                <a:tc>
                  <a:txBody>
                    <a:bodyPr/>
                    <a:lstStyle/>
                    <a:p>
                      <a:r>
                        <a:rPr lang="en-US" b="1" dirty="0" smtClean="0"/>
                        <a:t>CIS380, CIS121</a:t>
                      </a:r>
                      <a:endParaRPr lang="en-US" b="1" dirty="0"/>
                    </a:p>
                  </a:txBody>
                  <a:tcPr/>
                </a:tc>
                <a:tc>
                  <a:txBody>
                    <a:bodyPr/>
                    <a:lstStyle/>
                    <a:p>
                      <a:endParaRPr lang="en-US"/>
                    </a:p>
                  </a:txBody>
                  <a:tcPr/>
                </a:tc>
                <a:tc>
                  <a:txBody>
                    <a:bodyPr/>
                    <a:lstStyle/>
                    <a:p>
                      <a:endParaRPr lang="en-US"/>
                    </a:p>
                  </a:txBody>
                  <a:tcPr/>
                </a:tc>
              </a:tr>
              <a:tr h="370840">
                <a:tc>
                  <a:txBody>
                    <a:bodyPr/>
                    <a:lstStyle/>
                    <a:p>
                      <a:r>
                        <a:rPr lang="en-US" dirty="0" smtClean="0"/>
                        <a:t>IP</a:t>
                      </a:r>
                      <a:endParaRPr lang="en-US" dirty="0"/>
                    </a:p>
                  </a:txBody>
                  <a:tcPr/>
                </a:tc>
                <a:tc>
                  <a:txBody>
                    <a:bodyPr/>
                    <a:lstStyle/>
                    <a:p>
                      <a:endParaRPr lang="en-US" dirty="0"/>
                    </a:p>
                  </a:txBody>
                  <a:tcPr/>
                </a:tc>
                <a:tc>
                  <a:txBody>
                    <a:bodyPr/>
                    <a:lstStyle/>
                    <a:p>
                      <a:r>
                        <a:rPr lang="en-US" dirty="0" smtClean="0"/>
                        <a:t>EAS545</a:t>
                      </a:r>
                      <a:endParaRPr lang="en-US" dirty="0"/>
                    </a:p>
                  </a:txBody>
                  <a:tcPr/>
                </a:tc>
                <a:tc>
                  <a:txBody>
                    <a:bodyPr/>
                    <a:lstStyle/>
                    <a:p>
                      <a:r>
                        <a:rPr lang="en-US" dirty="0" smtClean="0"/>
                        <a:t>ESE545</a:t>
                      </a:r>
                      <a:endParaRPr lang="en-US" dirty="0"/>
                    </a:p>
                  </a:txBody>
                  <a:tcPr/>
                </a:tc>
                <a:tc>
                  <a:txBody>
                    <a:bodyPr/>
                    <a:lstStyle/>
                    <a:p>
                      <a:r>
                        <a:rPr lang="en-US" dirty="0" smtClean="0"/>
                        <a:t>ESE545</a:t>
                      </a:r>
                      <a:endParaRPr lang="en-US" dirty="0"/>
                    </a:p>
                  </a:txBody>
                  <a:tcPr/>
                </a:tc>
              </a:tr>
              <a:tr h="370840">
                <a:tc>
                  <a:txBody>
                    <a:bodyPr/>
                    <a:lstStyle/>
                    <a:p>
                      <a:r>
                        <a:rPr lang="en-US" dirty="0" smtClean="0"/>
                        <a:t>Networking</a:t>
                      </a:r>
                      <a:endParaRPr lang="en-US" dirty="0"/>
                    </a:p>
                  </a:txBody>
                  <a:tcPr/>
                </a:tc>
                <a:tc>
                  <a:txBody>
                    <a:bodyPr/>
                    <a:lstStyle/>
                    <a:p>
                      <a:endParaRPr lang="en-US"/>
                    </a:p>
                  </a:txBody>
                  <a:tcPr/>
                </a:tc>
                <a:tc>
                  <a:txBody>
                    <a:bodyPr/>
                    <a:lstStyle/>
                    <a:p>
                      <a:r>
                        <a:rPr lang="en-US" b="1" dirty="0" smtClean="0"/>
                        <a:t>ESE407</a:t>
                      </a:r>
                      <a:r>
                        <a:rPr lang="en-US" dirty="0" smtClean="0"/>
                        <a:t> or</a:t>
                      </a:r>
                      <a:r>
                        <a:rPr lang="en-US" baseline="0" dirty="0" smtClean="0"/>
                        <a:t> </a:t>
                      </a:r>
                      <a:r>
                        <a:rPr lang="en-US" b="1" baseline="0" dirty="0" smtClean="0"/>
                        <a:t>CIS553</a:t>
                      </a:r>
                      <a:endParaRPr lang="en-US" b="1" dirty="0"/>
                    </a:p>
                  </a:txBody>
                  <a:tcPr/>
                </a:tc>
                <a:tc>
                  <a:txBody>
                    <a:bodyPr/>
                    <a:lstStyle/>
                    <a:p>
                      <a:r>
                        <a:rPr lang="en-US" dirty="0" smtClean="0"/>
                        <a:t>ESE407</a:t>
                      </a:r>
                      <a:endParaRPr lang="en-US" dirty="0"/>
                    </a:p>
                  </a:txBody>
                  <a:tcPr/>
                </a:tc>
                <a:tc>
                  <a:txBody>
                    <a:bodyPr/>
                    <a:lstStyle/>
                    <a:p>
                      <a:r>
                        <a:rPr lang="en-US" dirty="0" smtClean="0"/>
                        <a:t>ESE407</a:t>
                      </a:r>
                      <a:endParaRPr lang="en-US" dirty="0"/>
                    </a:p>
                  </a:txBody>
                  <a:tcPr/>
                </a:tc>
              </a:tr>
              <a:tr h="370840">
                <a:tc>
                  <a:txBody>
                    <a:bodyPr/>
                    <a:lstStyle/>
                    <a:p>
                      <a:r>
                        <a:rPr lang="en-US" dirty="0" smtClean="0"/>
                        <a:t>Embedded</a:t>
                      </a:r>
                      <a:endParaRPr lang="en-US" dirty="0"/>
                    </a:p>
                  </a:txBody>
                  <a:tcPr/>
                </a:tc>
                <a:tc>
                  <a:txBody>
                    <a:bodyPr/>
                    <a:lstStyle/>
                    <a:p>
                      <a:endParaRPr lang="en-US"/>
                    </a:p>
                  </a:txBody>
                  <a:tcPr/>
                </a:tc>
                <a:tc>
                  <a:txBody>
                    <a:bodyPr/>
                    <a:lstStyle/>
                    <a:p>
                      <a:r>
                        <a:rPr lang="en-US" b="1" dirty="0" smtClean="0"/>
                        <a:t>ESE350</a:t>
                      </a:r>
                    </a:p>
                    <a:p>
                      <a:r>
                        <a:rPr lang="en-US" b="1" dirty="0" smtClean="0"/>
                        <a:t>CIS441</a:t>
                      </a:r>
                      <a:endParaRPr lang="en-US" b="1" dirty="0"/>
                    </a:p>
                  </a:txBody>
                  <a:tcPr/>
                </a:tc>
                <a:tc>
                  <a:txBody>
                    <a:bodyPr/>
                    <a:lstStyle/>
                    <a:p>
                      <a:r>
                        <a:rPr lang="en-US" dirty="0" smtClean="0"/>
                        <a:t>ESE350</a:t>
                      </a:r>
                      <a:endParaRPr lang="en-US" dirty="0"/>
                    </a:p>
                  </a:txBody>
                  <a:tcPr/>
                </a:tc>
                <a:tc>
                  <a:txBody>
                    <a:bodyPr/>
                    <a:lstStyle/>
                    <a:p>
                      <a:r>
                        <a:rPr lang="en-US" dirty="0" smtClean="0"/>
                        <a:t>ESE350</a:t>
                      </a:r>
                      <a:endParaRPr lang="en-US" dirty="0"/>
                    </a:p>
                  </a:txBody>
                  <a:tcPr/>
                </a:tc>
              </a:tr>
              <a:tr h="370840">
                <a:tc>
                  <a:txBody>
                    <a:bodyPr/>
                    <a:lstStyle/>
                    <a:p>
                      <a:r>
                        <a:rPr lang="en-US" dirty="0" smtClean="0"/>
                        <a:t>UI</a:t>
                      </a:r>
                      <a:endParaRPr lang="en-US" dirty="0"/>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smtClean="0"/>
                        <a:t>ESE543</a:t>
                      </a:r>
                      <a:endParaRPr lang="en-US" dirty="0"/>
                    </a:p>
                  </a:txBody>
                  <a:tcPr/>
                </a:tc>
              </a:tr>
            </a:tbl>
          </a:graphicData>
        </a:graphic>
      </p:graphicFrame>
      <p:sp>
        <p:nvSpPr>
          <p:cNvPr id="4" name="Slide Number Placeholder 3"/>
          <p:cNvSpPr>
            <a:spLocks noGrp="1"/>
          </p:cNvSpPr>
          <p:nvPr>
            <p:ph type="sldNum" sz="quarter" idx="12"/>
          </p:nvPr>
        </p:nvSpPr>
        <p:spPr/>
        <p:txBody>
          <a:bodyPr/>
          <a:lstStyle/>
          <a:p>
            <a:fld id="{B6F15528-21DE-4FAA-801E-634DDDAF4B2B}" type="slidenum">
              <a:rPr lang="en-US" smtClean="0"/>
              <a:pPr/>
              <a:t>62</a:t>
            </a:fld>
            <a:endParaRPr lang="en-US"/>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6" name="Text Placeholder 5"/>
          <p:cNvSpPr>
            <a:spLocks noGrp="1"/>
          </p:cNvSpPr>
          <p:nvPr>
            <p:ph type="body" idx="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63</a:t>
            </a:fld>
            <a:endParaRPr lang="en-US"/>
          </a:p>
        </p:txBody>
      </p:sp>
      <p:sp>
        <p:nvSpPr>
          <p:cNvPr id="5" name="Title 4"/>
          <p:cNvSpPr>
            <a:spLocks noGrp="1"/>
          </p:cNvSpPr>
          <p:nvPr>
            <p:ph type="title"/>
          </p:nvPr>
        </p:nvSpPr>
        <p:spPr/>
        <p:txBody>
          <a:bodyPr/>
          <a:lstStyle/>
          <a:p>
            <a:r>
              <a:rPr lang="en-US" dirty="0" smtClean="0"/>
              <a:t>End</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fontAlgn="auto" hangingPunct="1">
              <a:spcAft>
                <a:spcPts val="0"/>
              </a:spcAft>
              <a:defRPr/>
            </a:pPr>
            <a:r>
              <a:rPr lang="en-US" dirty="0" smtClean="0"/>
              <a:t>The Problem is that Humans are </a:t>
            </a:r>
            <a:r>
              <a:rPr lang="en-US" b="1" dirty="0" smtClean="0"/>
              <a:t>Half</a:t>
            </a:r>
            <a:r>
              <a:rPr lang="en-US" dirty="0" smtClean="0"/>
              <a:t> of the User Interface</a:t>
            </a:r>
            <a:endParaRPr lang="en-US" dirty="0"/>
          </a:p>
        </p:txBody>
      </p:sp>
      <p:sp>
        <p:nvSpPr>
          <p:cNvPr id="13315" name="Content Placeholder 2"/>
          <p:cNvSpPr>
            <a:spLocks noGrp="1"/>
          </p:cNvSpPr>
          <p:nvPr>
            <p:ph idx="1"/>
          </p:nvPr>
        </p:nvSpPr>
        <p:spPr/>
        <p:txBody>
          <a:bodyPr/>
          <a:lstStyle/>
          <a:p>
            <a:pPr eaLnBrk="1" hangingPunct="1"/>
            <a:endParaRPr lang="en-US" dirty="0"/>
          </a:p>
        </p:txBody>
      </p:sp>
      <p:pic>
        <p:nvPicPr>
          <p:cNvPr id="13316" name="Picture 2"/>
          <p:cNvPicPr>
            <a:picLocks noChangeAspect="1" noChangeArrowheads="1"/>
          </p:cNvPicPr>
          <p:nvPr/>
        </p:nvPicPr>
        <p:blipFill>
          <a:blip r:embed="rId2"/>
          <a:srcRect/>
          <a:stretch>
            <a:fillRect/>
          </a:stretch>
        </p:blipFill>
        <p:spPr bwMode="auto">
          <a:xfrm>
            <a:off x="2300288" y="1914525"/>
            <a:ext cx="4545012" cy="4333875"/>
          </a:xfrm>
          <a:prstGeom prst="rect">
            <a:avLst/>
          </a:prstGeom>
          <a:noFill/>
          <a:ln w="9525">
            <a:noFill/>
            <a:miter lim="800000"/>
            <a:headEnd/>
            <a:tailEnd/>
          </a:ln>
        </p:spPr>
      </p:pic>
      <p:sp>
        <p:nvSpPr>
          <p:cNvPr id="13317" name="TextBox 4"/>
          <p:cNvSpPr txBox="1">
            <a:spLocks noChangeArrowheads="1"/>
          </p:cNvSpPr>
          <p:nvPr/>
        </p:nvSpPr>
        <p:spPr bwMode="auto">
          <a:xfrm>
            <a:off x="1825625" y="6488113"/>
            <a:ext cx="5492750" cy="369887"/>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u="sng" dirty="0">
                <a:latin typeface="Constantia" pitchFamily="-101" charset="0"/>
                <a:hlinkClick r:id="rId3"/>
              </a:rPr>
              <a:t>http://www.nevtron.si/borderline/archive2/intuiti.gif</a:t>
            </a:r>
            <a:endParaRPr lang="en-US" dirty="0">
              <a:latin typeface="Constantia" pitchFamily="-101" charset="0"/>
            </a:endParaRPr>
          </a:p>
        </p:txBody>
      </p:sp>
      <p:sp>
        <p:nvSpPr>
          <p:cNvPr id="13318" name="Slide Number Placeholder 6"/>
          <p:cNvSpPr>
            <a:spLocks noGrp="1"/>
          </p:cNvSpPr>
          <p:nvPr>
            <p:ph type="sldNum" sz="quarter" idx="12"/>
          </p:nvPr>
        </p:nvSpPr>
        <p:spPr bwMode="auto">
          <a:noFill/>
          <a:ln>
            <a:miter lim="800000"/>
            <a:headEnd/>
            <a:tailEnd/>
          </a:ln>
        </p:spPr>
        <p:txBody>
          <a:bodyPr/>
          <a:lstStyle/>
          <a:p>
            <a:fld id="{A32F0E5F-867A-984D-A94F-5770B40CEEA2}" type="slidenum">
              <a:rPr lang="en-US"/>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a:xfrm>
            <a:off x="301225" y="549878"/>
            <a:ext cx="8534400" cy="1143000"/>
          </a:xfrm>
        </p:spPr>
        <p:txBody>
          <a:bodyPr>
            <a:normAutofit fontScale="90000"/>
          </a:bodyPr>
          <a:lstStyle/>
          <a:p>
            <a:pPr eaLnBrk="1" hangingPunct="1"/>
            <a:r>
              <a:rPr lang="en-US" sz="4500" dirty="0"/>
              <a:t>And Even if Intuitive and Clear, User Interface Might not be so Good…</a:t>
            </a:r>
          </a:p>
        </p:txBody>
      </p:sp>
      <p:sp>
        <p:nvSpPr>
          <p:cNvPr id="14339" name="Content Placeholder 2"/>
          <p:cNvSpPr>
            <a:spLocks noGrp="1"/>
          </p:cNvSpPr>
          <p:nvPr>
            <p:ph idx="1"/>
          </p:nvPr>
        </p:nvSpPr>
        <p:spPr/>
        <p:txBody>
          <a:bodyPr/>
          <a:lstStyle/>
          <a:p>
            <a:pPr eaLnBrk="1" hangingPunct="1"/>
            <a:endParaRPr lang="en-US"/>
          </a:p>
        </p:txBody>
      </p:sp>
      <p:pic>
        <p:nvPicPr>
          <p:cNvPr id="14340" name="Picture 2"/>
          <p:cNvPicPr>
            <a:picLocks noChangeAspect="1" noChangeArrowheads="1"/>
          </p:cNvPicPr>
          <p:nvPr/>
        </p:nvPicPr>
        <p:blipFill>
          <a:blip r:embed="rId2"/>
          <a:srcRect/>
          <a:stretch>
            <a:fillRect/>
          </a:stretch>
        </p:blipFill>
        <p:spPr bwMode="auto">
          <a:xfrm>
            <a:off x="1938423" y="1771842"/>
            <a:ext cx="4791075" cy="4554537"/>
          </a:xfrm>
          <a:prstGeom prst="rect">
            <a:avLst/>
          </a:prstGeom>
          <a:noFill/>
          <a:ln w="9525">
            <a:noFill/>
            <a:miter lim="800000"/>
            <a:headEnd/>
            <a:tailEnd/>
          </a:ln>
        </p:spPr>
      </p:pic>
      <p:sp>
        <p:nvSpPr>
          <p:cNvPr id="14341" name="TextBox 4"/>
          <p:cNvSpPr txBox="1">
            <a:spLocks noChangeArrowheads="1"/>
          </p:cNvSpPr>
          <p:nvPr/>
        </p:nvSpPr>
        <p:spPr bwMode="auto">
          <a:xfrm>
            <a:off x="2239820" y="6488113"/>
            <a:ext cx="4552950" cy="369887"/>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u="sng">
                <a:latin typeface="Constantia" pitchFamily="-101" charset="0"/>
                <a:hlinkClick r:id="rId3"/>
              </a:rPr>
              <a:t>http://www.nevtron.si/borderline/delete.gif</a:t>
            </a:r>
            <a:endParaRPr lang="en-US">
              <a:latin typeface="Constantia" pitchFamily="-101" charset="0"/>
            </a:endParaRPr>
          </a:p>
        </p:txBody>
      </p:sp>
      <p:sp>
        <p:nvSpPr>
          <p:cNvPr id="14342" name="Slide Number Placeholder 6"/>
          <p:cNvSpPr>
            <a:spLocks noGrp="1"/>
          </p:cNvSpPr>
          <p:nvPr>
            <p:ph type="sldNum" sz="quarter" idx="12"/>
          </p:nvPr>
        </p:nvSpPr>
        <p:spPr bwMode="auto">
          <a:noFill/>
          <a:ln>
            <a:miter lim="800000"/>
            <a:headEnd/>
            <a:tailEnd/>
          </a:ln>
        </p:spPr>
        <p:txBody>
          <a:bodyPr/>
          <a:lstStyle/>
          <a:p>
            <a:fld id="{6548FD63-6A1B-E64D-A7E1-31E7D1158D88}" type="slidenum">
              <a:rPr lang="en-US"/>
              <a:pPr/>
              <a:t>8</a:t>
            </a:fld>
            <a:endParaRPr lang="en-US"/>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mc:Ignorable="mv" mc:PreserveAttributes="mv:*">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eaLnBrk="1" hangingPunct="1"/>
            <a:r>
              <a:rPr lang="en-US" sz="4500"/>
              <a:t>And it’s not just about our Workstation Interfaces…</a:t>
            </a:r>
          </a:p>
        </p:txBody>
      </p:sp>
      <p:sp>
        <p:nvSpPr>
          <p:cNvPr id="15363" name="Content Placeholder 2"/>
          <p:cNvSpPr>
            <a:spLocks noGrp="1"/>
          </p:cNvSpPr>
          <p:nvPr>
            <p:ph idx="1"/>
          </p:nvPr>
        </p:nvSpPr>
        <p:spPr/>
        <p:txBody>
          <a:bodyPr/>
          <a:lstStyle/>
          <a:p>
            <a:pPr eaLnBrk="1" hangingPunct="1"/>
            <a:endParaRPr lang="en-US"/>
          </a:p>
        </p:txBody>
      </p:sp>
      <p:pic>
        <p:nvPicPr>
          <p:cNvPr id="15364" name="Picture 2"/>
          <p:cNvPicPr>
            <a:picLocks noChangeAspect="1" noChangeArrowheads="1"/>
          </p:cNvPicPr>
          <p:nvPr/>
        </p:nvPicPr>
        <p:blipFill>
          <a:blip r:embed="rId2"/>
          <a:srcRect/>
          <a:stretch>
            <a:fillRect/>
          </a:stretch>
        </p:blipFill>
        <p:spPr bwMode="auto">
          <a:xfrm>
            <a:off x="1600200" y="1828800"/>
            <a:ext cx="5943600" cy="4457700"/>
          </a:xfrm>
          <a:prstGeom prst="rect">
            <a:avLst/>
          </a:prstGeom>
          <a:noFill/>
          <a:ln w="9525">
            <a:noFill/>
            <a:miter lim="800000"/>
            <a:headEnd/>
            <a:tailEnd/>
          </a:ln>
        </p:spPr>
      </p:pic>
      <p:sp>
        <p:nvSpPr>
          <p:cNvPr id="15365" name="TextBox 4"/>
          <p:cNvSpPr txBox="1">
            <a:spLocks noChangeArrowheads="1"/>
          </p:cNvSpPr>
          <p:nvPr/>
        </p:nvSpPr>
        <p:spPr bwMode="auto">
          <a:xfrm>
            <a:off x="796925" y="6488112"/>
            <a:ext cx="7550150" cy="369888"/>
          </a:xfrm>
          <a:prstGeom prst="rect">
            <a:avLst/>
          </a:prstGeom>
          <a:noFill/>
          <a:ln w="9525">
            <a:solidFill>
              <a:schemeClr val="tx1"/>
            </a:solidFill>
            <a:miter lim="800000"/>
            <a:headEnd/>
            <a:tailEnd/>
          </a:ln>
        </p:spPr>
        <p:txBody>
          <a:bodyPr wrap="none">
            <a:prstTxWarp prst="textNoShape">
              <a:avLst/>
            </a:prstTxWarp>
            <a:spAutoFit/>
          </a:bodyPr>
          <a:lstStyle/>
          <a:p>
            <a:pPr eaLnBrk="1" hangingPunct="1"/>
            <a:r>
              <a:rPr lang="en-US">
                <a:latin typeface="Constantia" pitchFamily="-101" charset="0"/>
              </a:rPr>
              <a:t>http://www.uselog.com/2008/11/users-fix-parking-ticket-machine-ui.html</a:t>
            </a:r>
          </a:p>
        </p:txBody>
      </p:sp>
      <p:sp>
        <p:nvSpPr>
          <p:cNvPr id="15366" name="Slide Number Placeholder 6"/>
          <p:cNvSpPr>
            <a:spLocks noGrp="1"/>
          </p:cNvSpPr>
          <p:nvPr>
            <p:ph type="sldNum" sz="quarter" idx="12"/>
          </p:nvPr>
        </p:nvSpPr>
        <p:spPr bwMode="auto">
          <a:noFill/>
          <a:ln>
            <a:miter lim="800000"/>
            <a:headEnd/>
            <a:tailEnd/>
          </a:ln>
        </p:spPr>
        <p:txBody>
          <a:bodyPr/>
          <a:lstStyle/>
          <a:p>
            <a:fld id="{9E0D79CD-E889-7145-81D9-241FE2200681}" type="slidenum">
              <a:rPr lang="en-US"/>
              <a:pPr/>
              <a:t>9</a:t>
            </a:fld>
            <a:endParaRPr lang="en-US"/>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ESE 578–">
  <a:themeElements>
    <a:clrScheme name="Custom 3">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FF0000"/>
      </a:hlink>
      <a:folHlink>
        <a:srgbClr val="FF000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Trek">
      <a:fillStyleLst>
        <a:solidFill>
          <a:schemeClr val="phClr"/>
        </a:solidFill>
        <a:gradFill rotWithShape="1">
          <a:gsLst>
            <a:gs pos="0">
              <a:schemeClr val="phClr">
                <a:tint val="30000"/>
                <a:satMod val="250000"/>
              </a:schemeClr>
            </a:gs>
            <a:gs pos="72000">
              <a:schemeClr val="phClr">
                <a:tint val="75000"/>
                <a:satMod val="210000"/>
              </a:schemeClr>
            </a:gs>
            <a:gs pos="100000">
              <a:schemeClr val="phClr">
                <a:tint val="85000"/>
                <a:satMod val="210000"/>
              </a:schemeClr>
            </a:gs>
          </a:gsLst>
          <a:lin ang="5400000" scaled="1"/>
        </a:gradFill>
        <a:gradFill rotWithShape="1">
          <a:gsLst>
            <a:gs pos="0">
              <a:schemeClr val="phClr">
                <a:tint val="75000"/>
                <a:shade val="85000"/>
                <a:satMod val="230000"/>
              </a:schemeClr>
            </a:gs>
            <a:gs pos="25000">
              <a:schemeClr val="phClr">
                <a:tint val="90000"/>
                <a:shade val="70000"/>
                <a:satMod val="220000"/>
              </a:schemeClr>
            </a:gs>
            <a:gs pos="50000">
              <a:schemeClr val="phClr">
                <a:tint val="90000"/>
                <a:shade val="58000"/>
                <a:satMod val="225000"/>
              </a:schemeClr>
            </a:gs>
            <a:gs pos="65000">
              <a:schemeClr val="phClr">
                <a:tint val="90000"/>
                <a:shade val="58000"/>
                <a:satMod val="225000"/>
              </a:schemeClr>
            </a:gs>
            <a:gs pos="80000">
              <a:schemeClr val="phClr">
                <a:tint val="90000"/>
                <a:shade val="69000"/>
                <a:satMod val="220000"/>
              </a:schemeClr>
            </a:gs>
            <a:gs pos="100000">
              <a:schemeClr val="phClr">
                <a:tint val="77000"/>
                <a:shade val="80000"/>
                <a:satMod val="230000"/>
              </a:schemeClr>
            </a:gs>
          </a:gsLst>
          <a:lin ang="5400000" scaled="1"/>
        </a:gradFill>
      </a:fillStyleLst>
      <a:lnStyleLst>
        <a:ln w="10000" cap="flat" cmpd="sng" algn="ctr">
          <a:solidFill>
            <a:schemeClr val="ph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76200" dist="50800" dir="5400000" rotWithShape="0">
              <a:srgbClr val="4E3B30">
                <a:alpha val="60000"/>
              </a:srgbClr>
            </a:outerShdw>
          </a:effectLst>
        </a:effectStyle>
        <a:effectStyle>
          <a:effectLst>
            <a:outerShdw blurRad="76200" dist="50800" dir="5400000" rotWithShape="0">
              <a:srgbClr val="4E3B30">
                <a:alpha val="60000"/>
              </a:srgbClr>
            </a:outerShdw>
          </a:effectLst>
          <a:scene3d>
            <a:camera prst="orthographicFront">
              <a:rot lat="0" lon="0" rev="0"/>
            </a:camera>
            <a:lightRig rig="threePt" dir="tl">
              <a:rot lat="0" lon="0" rev="0"/>
            </a:lightRig>
          </a:scene3d>
          <a:sp3d prstMaterial="metal">
            <a:bevelT w="10000" h="10000"/>
          </a:sp3d>
        </a:effectStyle>
        <a:effectStyle>
          <a:effectLst>
            <a:outerShdw blurRad="76200" dist="50800" dir="5400000" rotWithShape="0">
              <a:srgbClr val="4E3B30">
                <a:alpha val="60000"/>
              </a:srgbClr>
            </a:outerShdw>
          </a:effectLst>
          <a:scene3d>
            <a:camera prst="obliqueTopLeft" fov="600000">
              <a:rot lat="0" lon="0" rev="0"/>
            </a:camera>
            <a:lightRig rig="balanced" dir="t">
              <a:rot lat="0" lon="0" rev="19200000"/>
            </a:lightRig>
          </a:scene3d>
          <a:sp3d contourW="12700" prstMaterial="matte">
            <a:bevelT w="60000" h="50800"/>
            <a:contourClr>
              <a:schemeClr val="phClr">
                <a:shade val="60000"/>
                <a:satMod val="110000"/>
              </a:schemeClr>
            </a:contourClr>
          </a:sp3d>
        </a:effectStyle>
      </a:effectStyleLst>
      <a:bgFillStyleLst>
        <a:solidFill>
          <a:schemeClr val="phClr"/>
        </a:solidFill>
        <a:blipFill>
          <a:blip xmlns:r="http://schemas.openxmlformats.org/officeDocument/2006/relationships" r:embed="rId1">
            <a:duotone>
              <a:schemeClr val="phClr">
                <a:shade val="90000"/>
                <a:satMod val="150000"/>
              </a:schemeClr>
              <a:schemeClr val="phClr">
                <a:tint val="88000"/>
                <a:satMod val="105000"/>
              </a:schemeClr>
            </a:duotone>
          </a:blip>
          <a:tile tx="0" ty="0" sx="95000" sy="95000" flip="none" algn="t"/>
        </a:blipFill>
        <a:blipFill>
          <a:blip xmlns:r="http://schemas.openxmlformats.org/officeDocument/2006/relationships" r:embed="rId2">
            <a:duotone>
              <a:schemeClr val="phClr">
                <a:shade val="30000"/>
                <a:satMod val="455000"/>
              </a:schemeClr>
              <a:schemeClr val="phClr">
                <a:tint val="95000"/>
                <a:satMod val="120000"/>
              </a:schemeClr>
            </a:duotone>
          </a:blip>
          <a:stretch>
            <a:fillRect/>
          </a:stretch>
        </a:blipFill>
      </a:bgFillStyleLst>
    </a:fmtScheme>
  </a:themeElements>
  <a:objectDefaults>
    <a:lnDef>
      <a:spPr>
        <a:ln>
          <a:tailEnd type="arrow"/>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Lecture_Template</Template>
  <TotalTime>13363</TotalTime>
  <Words>3479</Words>
  <Application>Microsoft Macintosh PowerPoint</Application>
  <PresentationFormat>On-screen Show (4:3)</PresentationFormat>
  <Paragraphs>554</Paragraphs>
  <Slides>63</Slides>
  <Notes>8</Notes>
  <HiddenSlides>0</HiddenSlides>
  <MMClips>0</MMClips>
  <ScaleCrop>false</ScaleCrop>
  <HeadingPairs>
    <vt:vector size="4" baseType="variant">
      <vt:variant>
        <vt:lpstr>Design Template</vt:lpstr>
      </vt:variant>
      <vt:variant>
        <vt:i4>1</vt:i4>
      </vt:variant>
      <vt:variant>
        <vt:lpstr>Slide Titles</vt:lpstr>
      </vt:variant>
      <vt:variant>
        <vt:i4>63</vt:i4>
      </vt:variant>
    </vt:vector>
  </HeadingPairs>
  <TitlesOfParts>
    <vt:vector size="64" baseType="lpstr">
      <vt:lpstr>ESE 578–</vt:lpstr>
      <vt:lpstr>Slide 1</vt:lpstr>
      <vt:lpstr>Lecture Topics</vt:lpstr>
      <vt:lpstr>Course Map</vt:lpstr>
      <vt:lpstr>User Interface</vt:lpstr>
      <vt:lpstr>Dilbert Diagnosis</vt:lpstr>
      <vt:lpstr>Self Awareness</vt:lpstr>
      <vt:lpstr>The Problem is that Humans are Half of the User Interface</vt:lpstr>
      <vt:lpstr>And Even if Intuitive and Clear, User Interface Might not be so Good…</vt:lpstr>
      <vt:lpstr>And it’s not just about our Workstation Interfaces…</vt:lpstr>
      <vt:lpstr>Who’s to Blame for Usability Failures?</vt:lpstr>
      <vt:lpstr>UI Examples: BAD</vt:lpstr>
      <vt:lpstr>UI Examples: Good</vt:lpstr>
      <vt:lpstr>Phone</vt:lpstr>
      <vt:lpstr>Preclass 2</vt:lpstr>
      <vt:lpstr>Hot/Cold Water Interface</vt:lpstr>
      <vt:lpstr>Make common case fast</vt:lpstr>
      <vt:lpstr>Power Point: Add Equation</vt:lpstr>
      <vt:lpstr>Hawaii Missle Warning January 2018</vt:lpstr>
      <vt:lpstr>Hawaii Missle Warning False Alarm</vt:lpstr>
      <vt:lpstr>Issues to be concerned with?</vt:lpstr>
      <vt:lpstr>Donald Norman: UI Guru</vt:lpstr>
      <vt:lpstr>Constantine and Lockwood</vt:lpstr>
      <vt:lpstr>Interaction Styles</vt:lpstr>
      <vt:lpstr>Interaction Styles</vt:lpstr>
      <vt:lpstr>Implementer vs. User</vt:lpstr>
      <vt:lpstr>User vs. Implementer</vt:lpstr>
      <vt:lpstr>Foolproof quote</vt:lpstr>
      <vt:lpstr>Issue</vt:lpstr>
      <vt:lpstr>Why would anyone</vt:lpstr>
      <vt:lpstr>Approach </vt:lpstr>
      <vt:lpstr>What Can We Do With Principles?</vt:lpstr>
      <vt:lpstr>Principles Must Be Considered in the Context of User Population</vt:lpstr>
      <vt:lpstr>Task-Centered Design</vt:lpstr>
      <vt:lpstr>User Analysis</vt:lpstr>
      <vt:lpstr>Analysis Techniques</vt:lpstr>
      <vt:lpstr>Task Analysis</vt:lpstr>
      <vt:lpstr>Example Task Analysis: Using PowerPoint</vt:lpstr>
      <vt:lpstr>Interviewing</vt:lpstr>
      <vt:lpstr>Ethnography</vt:lpstr>
      <vt:lpstr>Ethnographic Records</vt:lpstr>
      <vt:lpstr>Insights from Ethnography</vt:lpstr>
      <vt:lpstr>Prototyping</vt:lpstr>
      <vt:lpstr>User Interface Prototyping</vt:lpstr>
      <vt:lpstr>Paper Prototyping</vt:lpstr>
      <vt:lpstr>Prototyping Techniques</vt:lpstr>
      <vt:lpstr>User Interface Evaluation</vt:lpstr>
      <vt:lpstr>Sample Usability Attributes</vt:lpstr>
      <vt:lpstr>Technology Change</vt:lpstr>
      <vt:lpstr>Preclass 3</vt:lpstr>
      <vt:lpstr>Impact</vt:lpstr>
      <vt:lpstr>Rise of voice control</vt:lpstr>
      <vt:lpstr>Preclass 4</vt:lpstr>
      <vt:lpstr>Context Awareness</vt:lpstr>
      <vt:lpstr>Sensors</vt:lpstr>
      <vt:lpstr>Natural(?) Input</vt:lpstr>
      <vt:lpstr>Big Ideas</vt:lpstr>
      <vt:lpstr>Lab Due</vt:lpstr>
      <vt:lpstr>Final</vt:lpstr>
      <vt:lpstr>Final Topics</vt:lpstr>
      <vt:lpstr>Reading</vt:lpstr>
      <vt:lpstr>Learn More @ Penn</vt:lpstr>
      <vt:lpstr>Slide 62</vt:lpstr>
      <vt:lpstr>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ESE 250: Digital Audio Basics</dc:title>
  <dc:creator>Edin;Farmer</dc:creator>
  <cp:lastModifiedBy>Andre DeHon</cp:lastModifiedBy>
  <cp:revision>734</cp:revision>
  <cp:lastPrinted>2018-04-18T13:59:54Z</cp:lastPrinted>
  <dcterms:created xsi:type="dcterms:W3CDTF">2018-04-24T12:34:23Z</dcterms:created>
  <dcterms:modified xsi:type="dcterms:W3CDTF">2018-04-25T02:59:01Z</dcterms:modified>
</cp:coreProperties>
</file>