
<file path=[Content_Types].xml><?xml version="1.0" encoding="utf-8"?>
<Types xmlns="http://schemas.openxmlformats.org/package/2006/content-types"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media/audio8.bin" ContentType="audio/unknown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media/audio4.bin" ContentType="audio/unknown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media/audio9.bin" ContentType="audio/unknown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.xml" ContentType="application/vnd.openxmlformats-officedocument.presentationml.slide+xml"/>
  <Override PartName="/ppt/media/audio5.bin" ContentType="audio/unknown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media/audio1.bin" ContentType="audio/unknown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tags/tag3.xml" ContentType="application/vnd.openxmlformats-officedocument.presentationml.tags+xml"/>
  <Override PartName="/ppt/slides/slide3.xml" ContentType="application/vnd.openxmlformats-officedocument.presentationml.slide+xml"/>
  <Override PartName="/ppt/media/audio6.bin" ContentType="audio/unknown"/>
  <Override PartName="/ppt/slideLayouts/slideLayout3.xml" ContentType="application/vnd.openxmlformats-officedocument.presentationml.slideLayout+xml"/>
  <Override PartName="/ppt/media/audio2.bin" ContentType="audio/unknown"/>
  <Override PartName="/ppt/slideLayouts/slideLayout1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media/audio7.bin" ContentType="audio/unknown"/>
  <Override PartName="/ppt/tags/tag4.xml" ContentType="application/vnd.openxmlformats-officedocument.presentationml.tags+xml"/>
  <Override PartName="/ppt/slideLayouts/slideLayout4.xml" ContentType="application/vnd.openxmlformats-officedocument.presentationml.slideLayout+xml"/>
  <Override PartName="/ppt/media/audio3.bin" ContentType="audio/unknown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307" r:id="rId2"/>
    <p:sldId id="405" r:id="rId3"/>
    <p:sldId id="406" r:id="rId4"/>
    <p:sldId id="318" r:id="rId5"/>
    <p:sldId id="368" r:id="rId6"/>
    <p:sldId id="369" r:id="rId7"/>
    <p:sldId id="370" r:id="rId8"/>
    <p:sldId id="371" r:id="rId9"/>
    <p:sldId id="372" r:id="rId10"/>
    <p:sldId id="40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showPr showNarration="1">
    <p:present/>
    <p:sldAll/>
    <p:penClr>
      <a:schemeClr val="tx1"/>
    </p:penClr>
  </p:showPr>
  <p:clrMru>
    <a:srgbClr val="FF7F00"/>
    <a:srgbClr val="333300"/>
    <a:srgbClr val="6633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10"/>
    <p:restoredTop sz="76977" autoAdjust="0"/>
  </p:normalViewPr>
  <p:slideViewPr>
    <p:cSldViewPr snapToGrid="0">
      <p:cViewPr varScale="1">
        <p:scale>
          <a:sx n="94" d="100"/>
          <a:sy n="94" d="100"/>
        </p:scale>
        <p:origin x="-13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lleus" TargetMode="External"/><Relationship Id="rId4" Type="http://schemas.openxmlformats.org/officeDocument/2006/relationships/hyperlink" Target="http://en.wikipedia.org/wiki/Incus" TargetMode="External"/><Relationship Id="rId5" Type="http://schemas.openxmlformats.org/officeDocument/2006/relationships/hyperlink" Target="http://en.wikipedia.org/wiki/Stape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Ossicles</a:t>
            </a:r>
            <a:r>
              <a:rPr lang="en-US" baseline="0" dirty="0"/>
              <a:t> – group of 3 bones: </a:t>
            </a:r>
            <a:r>
              <a:rPr lang="en-US" dirty="0">
                <a:hlinkClick r:id="rId3" tooltip="Malleus"/>
              </a:rPr>
              <a:t>malleus</a:t>
            </a:r>
            <a:r>
              <a:rPr lang="en-US" baseline="0" dirty="0"/>
              <a:t> (hammer)</a:t>
            </a:r>
            <a:r>
              <a:rPr lang="en-US" dirty="0"/>
              <a:t> the </a:t>
            </a:r>
            <a:r>
              <a:rPr lang="en-US" dirty="0">
                <a:hlinkClick r:id="rId4" tooltip="Incus"/>
              </a:rPr>
              <a:t>incus</a:t>
            </a:r>
            <a:r>
              <a:rPr lang="en-US" dirty="0"/>
              <a:t> (anvil), and the </a:t>
            </a:r>
            <a:r>
              <a:rPr lang="en-US" dirty="0">
                <a:hlinkClick r:id="rId5" tooltip="Stapes"/>
              </a:rPr>
              <a:t>stapes</a:t>
            </a:r>
            <a:r>
              <a:rPr lang="en-US" dirty="0"/>
              <a:t> (stirrup) of the middle ear.  Smallest bones in body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721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233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5C57-0957-47CC-A9CC-809F2EC380BE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950B-F33A-4B73-8777-E024CDA5DE5D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9539-19DC-4B30-B68D-C9110802E52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9928781"/>
      </p:ext>
    </p:extLst>
  </p:cSld>
  <p:clrMapOvr>
    <a:masterClrMapping/>
  </p:clrMapOvr>
  <p:transition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018719"/>
      </p:ext>
    </p:extLst>
  </p:cSld>
  <p:clrMapOvr>
    <a:masterClrMapping/>
  </p:clrMapOvr>
  <p:transition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8804470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3414353"/>
      </p:ext>
    </p:extLst>
  </p:cSld>
  <p:clrMapOvr>
    <a:masterClrMapping/>
  </p:clrMapOvr>
  <p:transition>
    <p:fad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3414353"/>
      </p:ext>
    </p:extLst>
  </p:cSld>
  <p:clrMapOvr>
    <a:masterClrMapping/>
  </p:clrMapOvr>
  <p:transition>
    <p:fad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3414353"/>
      </p:ext>
    </p:extLst>
  </p:cSld>
  <p:clrMapOvr>
    <a:masterClrMapping/>
  </p:clrMapOvr>
  <p:transition>
    <p:fad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15E-755C-488E-A7F0-4DC0E3A54954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05E-1D09-481B-989B-DDCEB6817352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737E-C098-4C72-A5D9-081BF6BEAE62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39E6-083C-427E-BFC5-BAC7B8B12156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F2D5-EC41-4D26-B054-0AE76096061B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4174-8509-4CC6-B426-0967D399E45D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048D-4375-401E-BA4B-1AF87E096186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7023-D04D-4867-BB4D-A390E03C071C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audio" Target="../media/audio2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audio" Target="../media/audio3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audio" Target="../media/audio4.bin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audio" Target="../media/audio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audio" Target="../media/audio6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audio" Target="../media/audio7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7.png"/><Relationship Id="rId1" Type="http://schemas.openxmlformats.org/officeDocument/2006/relationships/tags" Target="../tags/tag3.xml"/><Relationship Id="rId2" Type="http://schemas.openxmlformats.org/officeDocument/2006/relationships/audio" Target="../media/audio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8.jpeg"/><Relationship Id="rId6" Type="http://schemas.openxmlformats.org/officeDocument/2006/relationships/hyperlink" Target="http://upload.wikimedia.org/wikipedia/commons/a/a6/Cochlea.svg" TargetMode="External"/><Relationship Id="rId7" Type="http://schemas.openxmlformats.org/officeDocument/2006/relationships/image" Target="../media/image10.png"/><Relationship Id="rId8" Type="http://schemas.openxmlformats.org/officeDocument/2006/relationships/hyperlink" Target="http://www.youtube.com/watch?v=zeg4qTnYOpw" TargetMode="External"/><Relationship Id="rId9" Type="http://schemas.openxmlformats.org/officeDocument/2006/relationships/image" Target="../media/image7.png"/><Relationship Id="rId1" Type="http://schemas.openxmlformats.org/officeDocument/2006/relationships/tags" Target="../tags/tag4.xml"/><Relationship Id="rId2" Type="http://schemas.openxmlformats.org/officeDocument/2006/relationships/audio" Target="../media/audio9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0417" y="6011150"/>
            <a:ext cx="4483583" cy="531812"/>
          </a:xfrm>
        </p:spPr>
        <p:txBody>
          <a:bodyPr/>
          <a:lstStyle/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Based on slides © 2009—2019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DeHon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Koditschek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Additional Material © 2014 Farmer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/>
              <a:t>Lecture #5 – </a:t>
            </a:r>
            <a:r>
              <a:rPr lang="en-US" sz="2000" dirty="0"/>
              <a:t>Psychoacoustics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167911"/>
      </p:ext>
    </p:extLst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Cochlea 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www.youtube.com/watch?v</a:t>
            </a:r>
            <a:r>
              <a:rPr lang="en-US" dirty="0"/>
              <a:t>=</a:t>
            </a:r>
            <a:r>
              <a:rPr lang="en-US" dirty="0" err="1"/>
              <a:t>dyenMluFaUw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Dog Whistle</a:t>
            </a:r>
          </a:p>
          <a:p>
            <a:r>
              <a:rPr lang="en-US" dirty="0"/>
              <a:t>Silent to us</a:t>
            </a:r>
          </a:p>
          <a:p>
            <a:r>
              <a:rPr lang="en-US" dirty="0"/>
              <a:t>Dogs can hear</a:t>
            </a:r>
          </a:p>
          <a:p>
            <a:r>
              <a:rPr lang="en-US" dirty="0"/>
              <a:t>Familiar item provides evidence of limits of human hearing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3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sounds we cannot hear</a:t>
            </a:r>
          </a:p>
          <a:p>
            <a:pPr lvl="1"/>
            <a:r>
              <a:rPr lang="en-US" dirty="0"/>
              <a:t>Depends on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3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</a:t>
            </a:r>
          </a:p>
        </p:txBody>
      </p:sp>
      <p:pic>
        <p:nvPicPr>
          <p:cNvPr id="8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3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724662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Psychoacoustics?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Scientific study of sound perception</a:t>
            </a:r>
          </a:p>
          <a:p>
            <a:pPr lvl="1"/>
            <a:r>
              <a:rPr lang="en-US" dirty="0"/>
              <a:t>Branch of science studying the </a:t>
            </a:r>
            <a:r>
              <a:rPr lang="en-US" u="sng" dirty="0"/>
              <a:t>psychological</a:t>
            </a:r>
            <a:r>
              <a:rPr lang="en-US" dirty="0"/>
              <a:t> and </a:t>
            </a:r>
            <a:r>
              <a:rPr lang="en-US" u="sng" dirty="0"/>
              <a:t>physiological</a:t>
            </a:r>
            <a:r>
              <a:rPr lang="en-US" dirty="0"/>
              <a:t> responses associated with sound</a:t>
            </a:r>
          </a:p>
          <a:p>
            <a:pPr lvl="1"/>
            <a:r>
              <a:rPr lang="en-US" dirty="0"/>
              <a:t>Also, considered a branch of: </a:t>
            </a:r>
            <a:r>
              <a:rPr lang="en-US" u="sng" dirty="0"/>
              <a:t>psychophysics</a:t>
            </a:r>
          </a:p>
          <a:p>
            <a:pPr lvl="1"/>
            <a:r>
              <a:rPr lang="en-US" dirty="0"/>
              <a:t>Human physical (and neurological) mechanism for sound perception</a:t>
            </a:r>
          </a:p>
          <a:p>
            <a:r>
              <a:rPr lang="en-US" dirty="0"/>
              <a:t>Why study sound &amp; human’s perception?</a:t>
            </a:r>
          </a:p>
          <a:p>
            <a:pPr lvl="1"/>
            <a:r>
              <a:rPr lang="en-US" dirty="0"/>
              <a:t>Example: FREQUENCY vs. PITCH</a:t>
            </a:r>
          </a:p>
          <a:p>
            <a:pPr lvl="2"/>
            <a:r>
              <a:rPr lang="en-US" u="sng" dirty="0"/>
              <a:t>Frequency</a:t>
            </a:r>
            <a:r>
              <a:rPr lang="en-US" dirty="0"/>
              <a:t> of sound: “how often” air particles vibrate (Hz)</a:t>
            </a:r>
          </a:p>
          <a:p>
            <a:pPr lvl="2"/>
            <a:r>
              <a:rPr lang="en-US" u="sng" dirty="0"/>
              <a:t>Pitch</a:t>
            </a:r>
            <a:r>
              <a:rPr lang="en-US" dirty="0"/>
              <a:t> of sound: the sensation of frequency</a:t>
            </a:r>
          </a:p>
          <a:p>
            <a:pPr lvl="3"/>
            <a:r>
              <a:rPr lang="en-US" dirty="0"/>
              <a:t>How our brains “interpret” the frequency of a sound</a:t>
            </a:r>
          </a:p>
          <a:p>
            <a:r>
              <a:rPr lang="en-US" dirty="0"/>
              <a:t>Things may “sound” one way…</a:t>
            </a:r>
          </a:p>
          <a:p>
            <a:pPr lvl="1"/>
            <a:r>
              <a:rPr lang="en-US" dirty="0"/>
              <a:t>…but be interpreted by our brains very differently!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2" name="PowerPoint Temp"/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2312176"/>
      </p:ext>
    </p:extLst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 &amp; Digital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968154" cy="4846638"/>
          </a:xfrm>
        </p:spPr>
        <p:txBody>
          <a:bodyPr/>
          <a:lstStyle/>
          <a:p>
            <a:r>
              <a:rPr lang="en-US" dirty="0"/>
              <a:t>How does psychoacoustics relate to MP3?</a:t>
            </a:r>
          </a:p>
          <a:p>
            <a:r>
              <a:rPr lang="en-US" dirty="0"/>
              <a:t>The “consumer” of an MP3 is the human ear…</a:t>
            </a:r>
          </a:p>
          <a:p>
            <a:pPr lvl="1"/>
            <a:r>
              <a:rPr lang="en-US" dirty="0"/>
              <a:t>Knowing more about brain’s interpretation of sound…</a:t>
            </a:r>
          </a:p>
          <a:p>
            <a:pPr lvl="1"/>
            <a:r>
              <a:rPr lang="en-US" dirty="0"/>
              <a:t>…helps us remove things human’s can’t hear anyway</a:t>
            </a:r>
          </a:p>
          <a:p>
            <a:r>
              <a:rPr lang="en-US" dirty="0"/>
              <a:t>We’ve used some of this in our system already:</a:t>
            </a:r>
          </a:p>
          <a:p>
            <a:pPr lvl="1"/>
            <a:r>
              <a:rPr lang="en-US" dirty="0"/>
              <a:t>Limit of human perception of sound: 20 Hz to 20,000 Hz</a:t>
            </a:r>
          </a:p>
          <a:p>
            <a:pPr lvl="2"/>
            <a:r>
              <a:rPr lang="en-US" dirty="0"/>
              <a:t>We put an anti-aliasing filter limiting incoming audio</a:t>
            </a:r>
          </a:p>
          <a:p>
            <a:pPr lvl="1"/>
            <a:r>
              <a:rPr lang="en-US" dirty="0"/>
              <a:t>Fixes our sampling rate, less data to store as a result!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2" name="PowerPoint Temp"/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7015537"/>
      </p:ext>
    </p:extLst>
  </p:cSld>
  <p:clrMapOvr>
    <a:masterClrMapping/>
  </p:clrMapOvr>
  <p:transition advTm="7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study of Psychoacoustics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Structure of Human Ear / encoding signals to brain</a:t>
            </a:r>
          </a:p>
          <a:p>
            <a:r>
              <a:rPr lang="en-US" sz="2400" dirty="0"/>
              <a:t>Human Hearing Limits</a:t>
            </a:r>
          </a:p>
          <a:p>
            <a:r>
              <a:rPr lang="en-US" sz="2400" dirty="0"/>
              <a:t>Critical Bands</a:t>
            </a:r>
          </a:p>
          <a:p>
            <a:r>
              <a:rPr lang="en-US" sz="2400" dirty="0"/>
              <a:t>Frequency Bins</a:t>
            </a:r>
          </a:p>
          <a:p>
            <a:r>
              <a:rPr lang="en-US" sz="2400" dirty="0"/>
              <a:t>Masking (Spatial vs. Temporal)</a:t>
            </a:r>
          </a:p>
          <a:p>
            <a:r>
              <a:rPr lang="en-US" sz="2400" dirty="0"/>
              <a:t>Applied Psychoacoustics (mostly next lecture)</a:t>
            </a:r>
          </a:p>
          <a:p>
            <a:pPr lvl="1"/>
            <a:r>
              <a:rPr lang="en-US" sz="2000" dirty="0"/>
              <a:t>Using all of the above to build...the “</a:t>
            </a:r>
            <a:r>
              <a:rPr lang="en-US" sz="2000" dirty="0" err="1"/>
              <a:t>Psychoacoustical</a:t>
            </a:r>
            <a:r>
              <a:rPr lang="en-US" sz="2000" dirty="0"/>
              <a:t> Model”</a:t>
            </a:r>
          </a:p>
          <a:p>
            <a:pPr lvl="1"/>
            <a:r>
              <a:rPr lang="en-US" sz="2000" dirty="0"/>
              <a:t>Perceptual Coding in MP3 (using the model to compress MP3s)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3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1939610"/>
      </p:ext>
    </p:extLst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5" cstate="print"/>
          <a:srcRect l="33327" t="25757" r="8842" b="40909"/>
          <a:stretch>
            <a:fillRect/>
          </a:stretch>
        </p:blipFill>
        <p:spPr bwMode="auto">
          <a:xfrm>
            <a:off x="0" y="1275640"/>
            <a:ext cx="5445369" cy="40602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Outer Ear</a:t>
            </a:r>
          </a:p>
          <a:p>
            <a:pPr lvl="1"/>
            <a:r>
              <a:rPr lang="en-US" sz="1600" dirty="0"/>
              <a:t>Guides sound waves into ‘auditory canal’</a:t>
            </a:r>
          </a:p>
          <a:p>
            <a:r>
              <a:rPr lang="en-US" sz="2000" dirty="0"/>
              <a:t>Middle Ear</a:t>
            </a:r>
          </a:p>
          <a:p>
            <a:pPr lvl="1"/>
            <a:r>
              <a:rPr lang="en-US" sz="1600" dirty="0"/>
              <a:t>Ear Drum – transmits sound from air to 3 bones in inner ear: </a:t>
            </a:r>
            <a:r>
              <a:rPr lang="en-US" sz="1600" dirty="0" err="1"/>
              <a:t>ossicles</a:t>
            </a:r>
            <a:r>
              <a:rPr lang="en-US" sz="1600" dirty="0"/>
              <a:t> (</a:t>
            </a:r>
            <a:r>
              <a:rPr lang="en-US" sz="1600" i="1" dirty="0"/>
              <a:t>hammer, anvil, stirrup</a:t>
            </a:r>
            <a:r>
              <a:rPr lang="en-US" sz="1600" dirty="0"/>
              <a:t>)</a:t>
            </a:r>
          </a:p>
          <a:p>
            <a:r>
              <a:rPr lang="en-US" sz="2000" dirty="0"/>
              <a:t>Inner Ear</a:t>
            </a:r>
          </a:p>
          <a:p>
            <a:pPr lvl="1"/>
            <a:r>
              <a:rPr lang="en-US" sz="1600" dirty="0" err="1"/>
              <a:t>Ossicles</a:t>
            </a:r>
            <a:r>
              <a:rPr lang="en-US" sz="1600" dirty="0"/>
              <a:t> – transmit sound from air to fluid-filled “</a:t>
            </a:r>
            <a:r>
              <a:rPr lang="en-US" sz="1600" dirty="0" err="1"/>
              <a:t>chochlea</a:t>
            </a:r>
            <a:r>
              <a:rPr lang="en-US" sz="1600" dirty="0"/>
              <a:t>”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 descr="http://upload.wikimedia.org/wikipedia/commons/c/c0/Slide1gh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644" t="8151" r="9961" b="3434"/>
          <a:stretch/>
        </p:blipFill>
        <p:spPr bwMode="auto">
          <a:xfrm>
            <a:off x="5628251" y="4356395"/>
            <a:ext cx="3302417" cy="23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766" y="5577839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Converts vibrations in air (sound) into </a:t>
            </a:r>
          </a:p>
          <a:p>
            <a:r>
              <a:rPr lang="en-US" i="1" dirty="0"/>
              <a:t>mechanical motion in the middle-ear!</a:t>
            </a:r>
          </a:p>
        </p:txBody>
      </p:sp>
      <p:pic>
        <p:nvPicPr>
          <p:cNvPr id="8" name="PowerPoint Temp">
            <a:hlinkClick r:id="" action="ppaction://media"/>
          </p:cNvPr>
          <p:cNvPicPr>
            <a:picLocks noRot="1" noChangeAspect="1"/>
          </p:cNvPicPr>
          <p:nvPr>
            <a:wavAudioFile r:embed="rId2" name="PowerPoint Temp"/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5779968"/>
      </p:ext>
    </p:extLst>
  </p:cSld>
  <p:clrMapOvr>
    <a:masterClrMapping/>
  </p:clrMapOvr>
  <p:transition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“Cochlea”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5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 – “snail shell”</a:t>
            </a:r>
          </a:p>
          <a:p>
            <a:pPr lvl="1"/>
            <a:r>
              <a:rPr lang="en-US" sz="1600" dirty="0"/>
              <a:t>Fluid-filled “labyrinth”</a:t>
            </a:r>
          </a:p>
          <a:p>
            <a:pPr lvl="1"/>
            <a:r>
              <a:rPr lang="en-US" sz="1600" dirty="0"/>
              <a:t>Located in: “inner-ear”</a:t>
            </a:r>
          </a:p>
          <a:p>
            <a:pPr lvl="1"/>
            <a:r>
              <a:rPr lang="en-US" sz="1600" dirty="0"/>
              <a:t>Spiral Shaped (snail shell)</a:t>
            </a:r>
          </a:p>
          <a:p>
            <a:pPr lvl="1"/>
            <a:r>
              <a:rPr lang="en-US" sz="1600" i="1" u="sng" dirty="0"/>
              <a:t>Hair</a:t>
            </a:r>
            <a:r>
              <a:rPr lang="en-US" sz="1600" dirty="0"/>
              <a:t> inside cochlea ‘resonates’ according to incoming vibrations in the liquid</a:t>
            </a:r>
          </a:p>
          <a:p>
            <a:pPr lvl="2"/>
            <a:r>
              <a:rPr lang="en-US" sz="1200" dirty="0" err="1"/>
              <a:t>Stereovilli</a:t>
            </a:r>
            <a:r>
              <a:rPr lang="en-US" sz="1200" dirty="0"/>
              <a:t> (name of hair)</a:t>
            </a:r>
          </a:p>
          <a:p>
            <a:pPr lvl="1"/>
            <a:r>
              <a:rPr lang="en-US" sz="1600" i="1" u="sng" dirty="0"/>
              <a:t>Hairs</a:t>
            </a:r>
            <a:r>
              <a:rPr lang="en-US" sz="1600" dirty="0"/>
              <a:t> convert vibration into nerve impulses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3074" name="Picture 2" descr="File:Cochlea.sv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442" y="4187436"/>
            <a:ext cx="3815558" cy="21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5" y="5511045"/>
            <a:ext cx="654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our ear performs Fourier Transform!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507" y="6488668"/>
            <a:ext cx="6662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http://www.youtube.com/watch?v=zeg4qTnYOpw</a:t>
            </a:r>
            <a:endParaRPr lang="en-US" dirty="0"/>
          </a:p>
        </p:txBody>
      </p:sp>
      <p:pic>
        <p:nvPicPr>
          <p:cNvPr id="9" name="PowerPoint Temp">
            <a:hlinkClick r:id="" action="ppaction://media"/>
          </p:cNvPr>
          <p:cNvPicPr>
            <a:picLocks noRot="1" noChangeAspect="1"/>
          </p:cNvPicPr>
          <p:nvPr>
            <a:wavAudioFile r:embed="rId2" name="PowerPoint Temp"/>
          </p:nvPr>
        </p:nvPicPr>
        <p:blipFill>
          <a:blip r:embed="rId9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8105612"/>
      </p:ext>
    </p:extLst>
  </p:cSld>
  <p:clrMapOvr>
    <a:masterClrMapping/>
  </p:clrMapOvr>
  <p:transition advTm="1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0.4|18.3|6.6|9.2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|32.:|20.3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9.5|2.2|21.: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7.8|17.9|4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14376</TotalTime>
  <Words>532</Words>
  <Application>Microsoft Macintosh PowerPoint</Application>
  <PresentationFormat>On-screen Show (4:3)</PresentationFormat>
  <Paragraphs>81</Paragraphs>
  <Slides>10</Slides>
  <Notes>3</Notes>
  <HiddenSlides>0</HiddenSlides>
  <MMClips>9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ESE 578–</vt:lpstr>
      <vt:lpstr>Slide 1</vt:lpstr>
      <vt:lpstr>Teaser</vt:lpstr>
      <vt:lpstr>Observe</vt:lpstr>
      <vt:lpstr>Psychoacoustics</vt:lpstr>
      <vt:lpstr>What is Psychoacoustics?</vt:lpstr>
      <vt:lpstr>Psychoacoustics &amp; Digital Music</vt:lpstr>
      <vt:lpstr>Our study of Psychoacoustics</vt:lpstr>
      <vt:lpstr>The Physical Ear</vt:lpstr>
      <vt:lpstr>The Physical Ear – “Cochlea”</vt:lpstr>
      <vt:lpstr>Cochlea Animation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Andre DeHon</cp:lastModifiedBy>
  <cp:revision>568</cp:revision>
  <cp:lastPrinted>2019-02-20T01:55:58Z</cp:lastPrinted>
  <dcterms:created xsi:type="dcterms:W3CDTF">2019-02-20T20:21:31Z</dcterms:created>
  <dcterms:modified xsi:type="dcterms:W3CDTF">2019-02-20T20:30:06Z</dcterms:modified>
</cp:coreProperties>
</file>