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90"/>
  </p:notesMasterIdLst>
  <p:handoutMasterIdLst>
    <p:handoutMasterId r:id="rId91"/>
  </p:handoutMasterIdLst>
  <p:sldIdLst>
    <p:sldId id="256" r:id="rId2"/>
    <p:sldId id="342" r:id="rId3"/>
    <p:sldId id="359" r:id="rId4"/>
    <p:sldId id="319" r:id="rId5"/>
    <p:sldId id="259" r:id="rId6"/>
    <p:sldId id="260" r:id="rId7"/>
    <p:sldId id="406" r:id="rId8"/>
    <p:sldId id="384" r:id="rId9"/>
    <p:sldId id="266" r:id="rId10"/>
    <p:sldId id="405" r:id="rId11"/>
    <p:sldId id="385" r:id="rId12"/>
    <p:sldId id="267" r:id="rId13"/>
    <p:sldId id="268" r:id="rId14"/>
    <p:sldId id="269" r:id="rId15"/>
    <p:sldId id="270" r:id="rId16"/>
    <p:sldId id="271" r:id="rId17"/>
    <p:sldId id="272" r:id="rId18"/>
    <p:sldId id="360" r:id="rId19"/>
    <p:sldId id="321" r:id="rId20"/>
    <p:sldId id="274" r:id="rId21"/>
    <p:sldId id="275" r:id="rId22"/>
    <p:sldId id="377" r:id="rId23"/>
    <p:sldId id="379" r:id="rId24"/>
    <p:sldId id="380" r:id="rId25"/>
    <p:sldId id="381" r:id="rId26"/>
    <p:sldId id="404" r:id="rId27"/>
    <p:sldId id="382" r:id="rId28"/>
    <p:sldId id="401" r:id="rId29"/>
    <p:sldId id="383" r:id="rId30"/>
    <p:sldId id="386" r:id="rId31"/>
    <p:sldId id="361" r:id="rId32"/>
    <p:sldId id="388" r:id="rId33"/>
    <p:sldId id="389" r:id="rId34"/>
    <p:sldId id="390" r:id="rId35"/>
    <p:sldId id="391" r:id="rId36"/>
    <p:sldId id="392" r:id="rId37"/>
    <p:sldId id="393" r:id="rId38"/>
    <p:sldId id="394" r:id="rId39"/>
    <p:sldId id="395" r:id="rId40"/>
    <p:sldId id="387" r:id="rId41"/>
    <p:sldId id="276" r:id="rId42"/>
    <p:sldId id="323" r:id="rId43"/>
    <p:sldId id="277" r:id="rId44"/>
    <p:sldId id="352" r:id="rId45"/>
    <p:sldId id="351" r:id="rId46"/>
    <p:sldId id="322" r:id="rId47"/>
    <p:sldId id="324" r:id="rId48"/>
    <p:sldId id="353" r:id="rId49"/>
    <p:sldId id="354" r:id="rId50"/>
    <p:sldId id="281" r:id="rId51"/>
    <p:sldId id="325" r:id="rId52"/>
    <p:sldId id="355" r:id="rId53"/>
    <p:sldId id="356" r:id="rId54"/>
    <p:sldId id="331" r:id="rId55"/>
    <p:sldId id="357" r:id="rId56"/>
    <p:sldId id="358" r:id="rId57"/>
    <p:sldId id="399" r:id="rId58"/>
    <p:sldId id="400" r:id="rId59"/>
    <p:sldId id="396" r:id="rId60"/>
    <p:sldId id="397" r:id="rId61"/>
    <p:sldId id="398" r:id="rId62"/>
    <p:sldId id="363" r:id="rId63"/>
    <p:sldId id="364" r:id="rId64"/>
    <p:sldId id="340" r:id="rId65"/>
    <p:sldId id="365" r:id="rId66"/>
    <p:sldId id="366" r:id="rId67"/>
    <p:sldId id="341" r:id="rId68"/>
    <p:sldId id="367" r:id="rId69"/>
    <p:sldId id="368" r:id="rId70"/>
    <p:sldId id="332" r:id="rId71"/>
    <p:sldId id="369" r:id="rId72"/>
    <p:sldId id="370" r:id="rId73"/>
    <p:sldId id="334" r:id="rId74"/>
    <p:sldId id="333" r:id="rId75"/>
    <p:sldId id="335" r:id="rId76"/>
    <p:sldId id="288" r:id="rId77"/>
    <p:sldId id="372" r:id="rId78"/>
    <p:sldId id="371" r:id="rId79"/>
    <p:sldId id="337" r:id="rId80"/>
    <p:sldId id="373" r:id="rId81"/>
    <p:sldId id="374" r:id="rId82"/>
    <p:sldId id="339" r:id="rId83"/>
    <p:sldId id="290" r:id="rId84"/>
    <p:sldId id="375" r:id="rId85"/>
    <p:sldId id="362" r:id="rId86"/>
    <p:sldId id="376" r:id="rId87"/>
    <p:sldId id="299" r:id="rId88"/>
    <p:sldId id="278" r:id="rId89"/>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itchFamily="-107"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07"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07"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07"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07" charset="0"/>
        <a:ea typeface="+mn-ea"/>
        <a:cs typeface="+mn-cs"/>
      </a:defRPr>
    </a:lvl5pPr>
    <a:lvl6pPr marL="2286000" algn="l" defTabSz="457200" rtl="0" eaLnBrk="1" latinLnBrk="0" hangingPunct="1">
      <a:defRPr sz="2400" kern="1200">
        <a:solidFill>
          <a:schemeClr val="tx1"/>
        </a:solidFill>
        <a:latin typeface="Times New Roman" pitchFamily="-107" charset="0"/>
        <a:ea typeface="+mn-ea"/>
        <a:cs typeface="+mn-cs"/>
      </a:defRPr>
    </a:lvl6pPr>
    <a:lvl7pPr marL="2743200" algn="l" defTabSz="457200" rtl="0" eaLnBrk="1" latinLnBrk="0" hangingPunct="1">
      <a:defRPr sz="2400" kern="1200">
        <a:solidFill>
          <a:schemeClr val="tx1"/>
        </a:solidFill>
        <a:latin typeface="Times New Roman" pitchFamily="-107" charset="0"/>
        <a:ea typeface="+mn-ea"/>
        <a:cs typeface="+mn-cs"/>
      </a:defRPr>
    </a:lvl7pPr>
    <a:lvl8pPr marL="3200400" algn="l" defTabSz="457200" rtl="0" eaLnBrk="1" latinLnBrk="0" hangingPunct="1">
      <a:defRPr sz="2400" kern="1200">
        <a:solidFill>
          <a:schemeClr val="tx1"/>
        </a:solidFill>
        <a:latin typeface="Times New Roman" pitchFamily="-107" charset="0"/>
        <a:ea typeface="+mn-ea"/>
        <a:cs typeface="+mn-cs"/>
      </a:defRPr>
    </a:lvl8pPr>
    <a:lvl9pPr marL="3657600" algn="l" defTabSz="457200" rtl="0" eaLnBrk="1" latinLnBrk="0" hangingPunct="1">
      <a:defRPr sz="2400" kern="1200">
        <a:solidFill>
          <a:schemeClr val="tx1"/>
        </a:solidFill>
        <a:latin typeface="Times New Roman" pitchFamily="-107"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hiddenSlides="1" frameSlides="1"/>
  <p:clrMru>
    <a:srgbClr val="FF0000"/>
    <a:srgbClr val="990099"/>
    <a:srgbClr val="33CC33"/>
    <a:srgbClr val="00CCFF"/>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81085" autoAdjust="0"/>
  </p:normalViewPr>
  <p:slideViewPr>
    <p:cSldViewPr>
      <p:cViewPr varScale="1">
        <p:scale>
          <a:sx n="89" d="100"/>
          <a:sy n="89" d="100"/>
        </p:scale>
        <p:origin x="1080" y="168"/>
      </p:cViewPr>
      <p:guideLst>
        <p:guide orient="horz" pos="2160"/>
        <p:guide pos="2880"/>
      </p:guideLst>
    </p:cSldViewPr>
  </p:slideViewPr>
  <p:outlineViewPr>
    <p:cViewPr>
      <p:scale>
        <a:sx n="33" d="100"/>
        <a:sy n="33" d="100"/>
      </p:scale>
      <p:origin x="0" y="9134"/>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notesMaster" Target="notesMasters/notesMaster1.xml"/><Relationship Id="rId9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6648" tIns="48323" rIns="96648" bIns="48323" numCol="1" anchor="t" anchorCtr="0" compatLnSpc="1">
            <a:prstTxWarp prst="textNoShape">
              <a:avLst/>
            </a:prstTxWarp>
          </a:bodyPr>
          <a:lstStyle>
            <a:lvl1pPr defTabSz="965200">
              <a:defRPr sz="1400"/>
            </a:lvl1pPr>
          </a:lstStyle>
          <a:p>
            <a:endParaRPr lang="en-US"/>
          </a:p>
        </p:txBody>
      </p:sp>
      <p:sp>
        <p:nvSpPr>
          <p:cNvPr id="81923" name="Rectangle 3"/>
          <p:cNvSpPr>
            <a:spLocks noGrp="1" noChangeArrowheads="1"/>
          </p:cNvSpPr>
          <p:nvPr>
            <p:ph type="dt" sz="quarter" idx="1"/>
          </p:nvPr>
        </p:nvSpPr>
        <p:spPr bwMode="auto">
          <a:xfrm>
            <a:off x="4144963" y="0"/>
            <a:ext cx="3170237" cy="481013"/>
          </a:xfrm>
          <a:prstGeom prst="rect">
            <a:avLst/>
          </a:prstGeom>
          <a:noFill/>
          <a:ln w="9525">
            <a:noFill/>
            <a:miter lim="800000"/>
            <a:headEnd/>
            <a:tailEnd/>
          </a:ln>
          <a:effectLst/>
        </p:spPr>
        <p:txBody>
          <a:bodyPr vert="horz" wrap="square" lIns="96648" tIns="48323" rIns="96648" bIns="48323" numCol="1" anchor="t" anchorCtr="0" compatLnSpc="1">
            <a:prstTxWarp prst="textNoShape">
              <a:avLst/>
            </a:prstTxWarp>
          </a:bodyPr>
          <a:lstStyle>
            <a:lvl1pPr algn="r" defTabSz="965200">
              <a:defRPr sz="1400"/>
            </a:lvl1pPr>
          </a:lstStyle>
          <a:p>
            <a:endParaRPr lang="en-US"/>
          </a:p>
        </p:txBody>
      </p:sp>
      <p:sp>
        <p:nvSpPr>
          <p:cNvPr id="81924" name="Rectangle 4"/>
          <p:cNvSpPr>
            <a:spLocks noGrp="1" noChangeArrowheads="1"/>
          </p:cNvSpPr>
          <p:nvPr>
            <p:ph type="ftr" sz="quarter" idx="2"/>
          </p:nvPr>
        </p:nvSpPr>
        <p:spPr bwMode="auto">
          <a:xfrm>
            <a:off x="0" y="9120188"/>
            <a:ext cx="3170238" cy="481012"/>
          </a:xfrm>
          <a:prstGeom prst="rect">
            <a:avLst/>
          </a:prstGeom>
          <a:noFill/>
          <a:ln w="9525">
            <a:noFill/>
            <a:miter lim="800000"/>
            <a:headEnd/>
            <a:tailEnd/>
          </a:ln>
          <a:effectLst/>
        </p:spPr>
        <p:txBody>
          <a:bodyPr vert="horz" wrap="square" lIns="96648" tIns="48323" rIns="96648" bIns="48323" numCol="1" anchor="b" anchorCtr="0" compatLnSpc="1">
            <a:prstTxWarp prst="textNoShape">
              <a:avLst/>
            </a:prstTxWarp>
          </a:bodyPr>
          <a:lstStyle>
            <a:lvl1pPr defTabSz="965200">
              <a:defRPr sz="1400"/>
            </a:lvl1pPr>
          </a:lstStyle>
          <a:p>
            <a:endParaRPr lang="en-US"/>
          </a:p>
        </p:txBody>
      </p:sp>
      <p:sp>
        <p:nvSpPr>
          <p:cNvPr id="81925" name="Rectangle 5"/>
          <p:cNvSpPr>
            <a:spLocks noGrp="1" noChangeArrowheads="1"/>
          </p:cNvSpPr>
          <p:nvPr>
            <p:ph type="sldNum" sz="quarter" idx="3"/>
          </p:nvPr>
        </p:nvSpPr>
        <p:spPr bwMode="auto">
          <a:xfrm>
            <a:off x="4144963" y="9120188"/>
            <a:ext cx="3170237" cy="481012"/>
          </a:xfrm>
          <a:prstGeom prst="rect">
            <a:avLst/>
          </a:prstGeom>
          <a:noFill/>
          <a:ln w="9525">
            <a:noFill/>
            <a:miter lim="800000"/>
            <a:headEnd/>
            <a:tailEnd/>
          </a:ln>
          <a:effectLst/>
        </p:spPr>
        <p:txBody>
          <a:bodyPr vert="horz" wrap="square" lIns="96648" tIns="48323" rIns="96648" bIns="48323" numCol="1" anchor="b" anchorCtr="0" compatLnSpc="1">
            <a:prstTxWarp prst="textNoShape">
              <a:avLst/>
            </a:prstTxWarp>
          </a:bodyPr>
          <a:lstStyle>
            <a:lvl1pPr algn="r" defTabSz="965200">
              <a:defRPr sz="1400"/>
            </a:lvl1pPr>
          </a:lstStyle>
          <a:p>
            <a:fld id="{72A8F11D-69C1-674A-BBF5-023D4A1FFF42}" type="slidenum">
              <a:rPr lang="en-US"/>
              <a:pPr/>
              <a:t>‹#›</a:t>
            </a:fld>
            <a:endParaRPr lang="en-US"/>
          </a:p>
        </p:txBody>
      </p:sp>
    </p:spTree>
    <p:extLst>
      <p:ext uri="{BB962C8B-B14F-4D97-AF65-F5344CB8AC3E}">
        <p14:creationId xmlns:p14="http://schemas.microsoft.com/office/powerpoint/2010/main" val="35184933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6648" tIns="48323" rIns="96648" bIns="48323" numCol="1" anchor="t" anchorCtr="0" compatLnSpc="1">
            <a:prstTxWarp prst="textNoShape">
              <a:avLst/>
            </a:prstTxWarp>
          </a:bodyPr>
          <a:lstStyle>
            <a:lvl1pPr defTabSz="965200">
              <a:defRPr sz="1400"/>
            </a:lvl1pPr>
          </a:lstStyle>
          <a:p>
            <a:endParaRPr lang="en-US"/>
          </a:p>
        </p:txBody>
      </p:sp>
      <p:sp>
        <p:nvSpPr>
          <p:cNvPr id="3075" name="Rectangle 3"/>
          <p:cNvSpPr>
            <a:spLocks noGrp="1" noChangeArrowheads="1"/>
          </p:cNvSpPr>
          <p:nvPr>
            <p:ph type="dt" idx="1"/>
          </p:nvPr>
        </p:nvSpPr>
        <p:spPr bwMode="auto">
          <a:xfrm>
            <a:off x="4144963" y="0"/>
            <a:ext cx="3170237" cy="481013"/>
          </a:xfrm>
          <a:prstGeom prst="rect">
            <a:avLst/>
          </a:prstGeom>
          <a:noFill/>
          <a:ln w="9525">
            <a:noFill/>
            <a:miter lim="800000"/>
            <a:headEnd/>
            <a:tailEnd/>
          </a:ln>
          <a:effectLst/>
        </p:spPr>
        <p:txBody>
          <a:bodyPr vert="horz" wrap="square" lIns="96648" tIns="48323" rIns="96648" bIns="48323" numCol="1" anchor="t" anchorCtr="0" compatLnSpc="1">
            <a:prstTxWarp prst="textNoShape">
              <a:avLst/>
            </a:prstTxWarp>
          </a:bodyPr>
          <a:lstStyle>
            <a:lvl1pPr algn="r" defTabSz="965200">
              <a:defRPr sz="1400"/>
            </a:lvl1pPr>
          </a:lstStyle>
          <a:p>
            <a:endParaRPr lang="en-US"/>
          </a:p>
        </p:txBody>
      </p:sp>
      <p:sp>
        <p:nvSpPr>
          <p:cNvPr id="3076" name="Rectangle 4"/>
          <p:cNvSpPr>
            <a:spLocks noGrp="1" noRot="1" noChangeAspect="1" noChangeArrowheads="1" noTextEdit="1"/>
          </p:cNvSpPr>
          <p:nvPr>
            <p:ph type="sldImg" idx="2"/>
          </p:nvPr>
        </p:nvSpPr>
        <p:spPr bwMode="auto">
          <a:xfrm>
            <a:off x="1258888" y="720725"/>
            <a:ext cx="4799012" cy="3598863"/>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a:effectLst/>
        </p:spPr>
        <p:txBody>
          <a:bodyPr vert="horz" wrap="square" lIns="96648" tIns="48323" rIns="96648" bIns="4832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8" name="Rectangle 6"/>
          <p:cNvSpPr>
            <a:spLocks noGrp="1" noChangeArrowheads="1"/>
          </p:cNvSpPr>
          <p:nvPr>
            <p:ph type="ftr" sz="quarter" idx="4"/>
          </p:nvPr>
        </p:nvSpPr>
        <p:spPr bwMode="auto">
          <a:xfrm>
            <a:off x="0" y="9120188"/>
            <a:ext cx="3170238" cy="481012"/>
          </a:xfrm>
          <a:prstGeom prst="rect">
            <a:avLst/>
          </a:prstGeom>
          <a:noFill/>
          <a:ln w="9525">
            <a:noFill/>
            <a:miter lim="800000"/>
            <a:headEnd/>
            <a:tailEnd/>
          </a:ln>
          <a:effectLst/>
        </p:spPr>
        <p:txBody>
          <a:bodyPr vert="horz" wrap="square" lIns="96648" tIns="48323" rIns="96648" bIns="48323" numCol="1" anchor="b" anchorCtr="0" compatLnSpc="1">
            <a:prstTxWarp prst="textNoShape">
              <a:avLst/>
            </a:prstTxWarp>
          </a:bodyPr>
          <a:lstStyle>
            <a:lvl1pPr defTabSz="965200">
              <a:defRPr sz="1400"/>
            </a:lvl1pPr>
          </a:lstStyle>
          <a:p>
            <a:endParaRPr lang="en-US"/>
          </a:p>
        </p:txBody>
      </p:sp>
      <p:sp>
        <p:nvSpPr>
          <p:cNvPr id="3079" name="Rectangle 7"/>
          <p:cNvSpPr>
            <a:spLocks noGrp="1" noChangeArrowheads="1"/>
          </p:cNvSpPr>
          <p:nvPr>
            <p:ph type="sldNum" sz="quarter" idx="5"/>
          </p:nvPr>
        </p:nvSpPr>
        <p:spPr bwMode="auto">
          <a:xfrm>
            <a:off x="4144963" y="9120188"/>
            <a:ext cx="3170237" cy="481012"/>
          </a:xfrm>
          <a:prstGeom prst="rect">
            <a:avLst/>
          </a:prstGeom>
          <a:noFill/>
          <a:ln w="9525">
            <a:noFill/>
            <a:miter lim="800000"/>
            <a:headEnd/>
            <a:tailEnd/>
          </a:ln>
          <a:effectLst/>
        </p:spPr>
        <p:txBody>
          <a:bodyPr vert="horz" wrap="square" lIns="96648" tIns="48323" rIns="96648" bIns="48323" numCol="1" anchor="b" anchorCtr="0" compatLnSpc="1">
            <a:prstTxWarp prst="textNoShape">
              <a:avLst/>
            </a:prstTxWarp>
          </a:bodyPr>
          <a:lstStyle>
            <a:lvl1pPr algn="r" defTabSz="965200">
              <a:defRPr sz="1400"/>
            </a:lvl1pPr>
          </a:lstStyle>
          <a:p>
            <a:fld id="{D7F0D612-15EE-A040-B4A9-79F594D46E50}" type="slidenum">
              <a:rPr lang="en-US"/>
              <a:pPr/>
              <a:t>‹#›</a:t>
            </a:fld>
            <a:endParaRPr lang="en-US"/>
          </a:p>
        </p:txBody>
      </p:sp>
    </p:spTree>
    <p:extLst>
      <p:ext uri="{BB962C8B-B14F-4D97-AF65-F5344CB8AC3E}">
        <p14:creationId xmlns:p14="http://schemas.microsoft.com/office/powerpoint/2010/main" val="347010273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07"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07" charset="0"/>
        <a:ea typeface="ＭＳ Ｐゴシック" pitchFamily="-107"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7" charset="0"/>
        <a:ea typeface="ＭＳ Ｐゴシック" pitchFamily="-107"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07" charset="0"/>
        <a:ea typeface="ＭＳ Ｐゴシック" pitchFamily="-107"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7" charset="0"/>
        <a:ea typeface="ＭＳ Ｐゴシック" pitchFamily="-10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F583F7-7D16-AE46-97B7-605414FECD42}" type="slidenum">
              <a:rPr lang="en-US"/>
              <a:pPr/>
              <a:t>1</a:t>
            </a:fld>
            <a:endParaRPr lang="en-US"/>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99229F-E411-FE45-AF69-46DEF041BD3F}" type="slidenum">
              <a:rPr lang="en-US"/>
              <a:pPr/>
              <a:t>16</a:t>
            </a:fld>
            <a:endParaRPr lang="en-US"/>
          </a:p>
        </p:txBody>
      </p:sp>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5FB4FA-71A0-C74F-AC50-7C0C1979EAE6}" type="slidenum">
              <a:rPr lang="en-US"/>
              <a:pPr/>
              <a:t>17</a:t>
            </a:fld>
            <a:endParaRPr lang="en-US"/>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1161CC-E74A-0846-96E4-69959AC91593}" type="slidenum">
              <a:rPr lang="en-US"/>
              <a:pPr/>
              <a:t>20</a:t>
            </a:fld>
            <a:endParaRPr lang="en-US"/>
          </a:p>
        </p:txBody>
      </p:sp>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D38E9C-B7A5-2C40-9679-2B03633F8580}" type="slidenum">
              <a:rPr lang="en-US"/>
              <a:pPr/>
              <a:t>21</a:t>
            </a:fld>
            <a:endParaRPr 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15F10C-D61A-8F42-8EA0-9F9ABD988C57}" type="slidenum">
              <a:rPr lang="en-US"/>
              <a:pPr/>
              <a:t>29</a:t>
            </a:fld>
            <a:endParaRPr lang="en-US"/>
          </a:p>
        </p:txBody>
      </p:sp>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304263-6D11-D04F-981E-604CCD1E91D8}" type="slidenum">
              <a:rPr lang="en-US"/>
              <a:pPr/>
              <a:t>41</a:t>
            </a:fld>
            <a:endParaRPr lang="en-US"/>
          </a:p>
        </p:txBody>
      </p:sp>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8B132B-AD63-EA43-93D8-5ABD8A5C34C6}" type="slidenum">
              <a:rPr lang="en-US"/>
              <a:pPr/>
              <a:t>43</a:t>
            </a:fld>
            <a:endParaRPr lang="en-US"/>
          </a:p>
        </p:txBody>
      </p:sp>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p:txBody>
          <a:bodyPr/>
          <a:lstStyle/>
          <a:p>
            <a:pPr marL="0" marR="0" lvl="3" indent="0" algn="l" defTabSz="914400" rtl="0" eaLnBrk="0" fontAlgn="base" latinLnBrk="0" hangingPunct="0">
              <a:lnSpc>
                <a:spcPct val="100000"/>
              </a:lnSpc>
              <a:spcBef>
                <a:spcPct val="30000"/>
              </a:spcBef>
              <a:spcAft>
                <a:spcPct val="0"/>
              </a:spcAft>
              <a:buClrTx/>
              <a:buSzTx/>
              <a:buFontTx/>
              <a:buNone/>
              <a:tabLst/>
              <a:defRPr/>
            </a:pPr>
            <a:r>
              <a:rPr lang="el-GR" dirty="0">
                <a:ea typeface="Arial" pitchFamily="-107" charset="0"/>
                <a:cs typeface="Arial" pitchFamily="-107" charset="0"/>
              </a:rPr>
              <a:t>Δ</a:t>
            </a:r>
            <a:r>
              <a:rPr lang="en-US" dirty="0" err="1">
                <a:ea typeface="Arial" pitchFamily="-107" charset="0"/>
                <a:cs typeface="Arial" pitchFamily="-107" charset="0"/>
              </a:rPr>
              <a:t>d</a:t>
            </a:r>
            <a:r>
              <a:rPr lang="en-US" dirty="0">
                <a:ea typeface="Arial" pitchFamily="-107" charset="0"/>
                <a:cs typeface="Arial" pitchFamily="-107" charset="0"/>
              </a:rPr>
              <a:t> </a:t>
            </a:r>
            <a:r>
              <a:rPr lang="en-US" dirty="0" err="1">
                <a:ea typeface="Arial" pitchFamily="-107" charset="0"/>
                <a:cs typeface="Arial" pitchFamily="-107" charset="0"/>
                <a:sym typeface="Wingdings" pitchFamily="-107" charset="2"/>
              </a:rPr>
              <a:t></a:t>
            </a:r>
            <a:r>
              <a:rPr lang="en-US" dirty="0">
                <a:ea typeface="Arial" pitchFamily="-107" charset="0"/>
                <a:cs typeface="Arial" pitchFamily="-107" charset="0"/>
                <a:sym typeface="Wingdings" pitchFamily="-107" charset="2"/>
              </a:rPr>
              <a:t> </a:t>
            </a:r>
            <a:r>
              <a:rPr lang="el-GR" dirty="0">
                <a:ea typeface="Arial" pitchFamily="-107" charset="0"/>
                <a:cs typeface="Arial" pitchFamily="-107" charset="0"/>
              </a:rPr>
              <a:t>Δ</a:t>
            </a:r>
            <a:r>
              <a:rPr lang="en-US" dirty="0">
                <a:ea typeface="Arial" pitchFamily="-107" charset="0"/>
                <a:cs typeface="Arial" pitchFamily="-107" charset="0"/>
              </a:rPr>
              <a:t>C </a:t>
            </a:r>
            <a:r>
              <a:rPr lang="en-US" dirty="0" err="1">
                <a:ea typeface="Arial" pitchFamily="-107" charset="0"/>
                <a:cs typeface="Arial" pitchFamily="-107" charset="0"/>
                <a:sym typeface="Wingdings" pitchFamily="-107" charset="2"/>
              </a:rPr>
              <a:t></a:t>
            </a:r>
            <a:r>
              <a:rPr lang="en-US" dirty="0">
                <a:ea typeface="Arial" pitchFamily="-107" charset="0"/>
                <a:cs typeface="Arial" pitchFamily="-107" charset="0"/>
                <a:sym typeface="Wingdings" pitchFamily="-107" charset="2"/>
              </a:rPr>
              <a:t> </a:t>
            </a:r>
            <a:r>
              <a:rPr lang="el-GR" dirty="0">
                <a:ea typeface="Arial" pitchFamily="-107" charset="0"/>
                <a:cs typeface="Arial" pitchFamily="-107" charset="0"/>
              </a:rPr>
              <a:t>Δ</a:t>
            </a:r>
            <a:r>
              <a:rPr lang="en-US" dirty="0">
                <a:ea typeface="Arial" pitchFamily="-107" charset="0"/>
                <a:cs typeface="Arial" pitchFamily="-107" charset="0"/>
              </a:rPr>
              <a:t>V </a:t>
            </a:r>
            <a:endParaRPr lang="el-GR" dirty="0">
              <a:ea typeface="Arial" pitchFamily="-107" charset="0"/>
              <a:cs typeface="Arial" pitchFamily="-107" charset="0"/>
            </a:endParaRPr>
          </a:p>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D38E9C-B7A5-2C40-9679-2B03633F8580}" type="slidenum">
              <a:rPr lang="en-US"/>
              <a:pPr/>
              <a:t>44</a:t>
            </a:fld>
            <a:endParaRPr 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D38E9C-B7A5-2C40-9679-2B03633F8580}" type="slidenum">
              <a:rPr lang="en-US"/>
              <a:pPr/>
              <a:t>45</a:t>
            </a:fld>
            <a:endParaRPr 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2010: had no basis to answer</a:t>
            </a:r>
            <a:r>
              <a:rPr lang="en-US" baseline="0" dirty="0"/>
              <a:t> this</a:t>
            </a:r>
          </a:p>
          <a:p>
            <a:r>
              <a:rPr lang="en-US" baseline="0" dirty="0"/>
              <a:t>2012: first 3 (new in 2012) – were all over… someone says 1000bits in a byte…</a:t>
            </a:r>
          </a:p>
          <a:p>
            <a:r>
              <a:rPr lang="en-US" baseline="0" dirty="0"/>
              <a:t>   still no basis for bits/song</a:t>
            </a:r>
          </a:p>
          <a:p>
            <a:r>
              <a:rPr lang="en-US" baseline="0" dirty="0"/>
              <a:t>2018: first few answers for byte were 1000, 1024 … so they don’t know this.</a:t>
            </a:r>
          </a:p>
          <a:p>
            <a:r>
              <a:rPr lang="en-US" baseline="0" dirty="0"/>
              <a:t>   even MB, GB was getting things all over the place – so , really do need to ask this!</a:t>
            </a:r>
            <a:endParaRPr lang="en-US" dirty="0"/>
          </a:p>
        </p:txBody>
      </p:sp>
      <p:sp>
        <p:nvSpPr>
          <p:cNvPr id="4" name="Slide Number Placeholder 3"/>
          <p:cNvSpPr>
            <a:spLocks noGrp="1"/>
          </p:cNvSpPr>
          <p:nvPr>
            <p:ph type="sldNum" sz="quarter" idx="10"/>
          </p:nvPr>
        </p:nvSpPr>
        <p:spPr/>
        <p:txBody>
          <a:bodyPr/>
          <a:lstStyle/>
          <a:p>
            <a:pPr>
              <a:defRPr/>
            </a:pPr>
            <a:fld id="{A3A5B8FD-287D-C24B-B5D4-853D7341C768}" type="slidenum">
              <a:rPr lang="en-US" smtClean="0"/>
              <a:pPr>
                <a:defRPr/>
              </a:pPr>
              <a:t>46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396117-D4F8-7643-821F-4729437470C1}" type="slidenum">
              <a:rPr lang="en-US"/>
              <a:pPr/>
              <a:t>5</a:t>
            </a:fld>
            <a:endParaRPr lang="en-US"/>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153354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BD01A0D1-8519-9045-A7B7-7522F86F511F}" type="slidenum">
              <a:rPr lang="en-US">
                <a:latin typeface="Times New Roman" pitchFamily="1" charset="0"/>
                <a:ea typeface="ＭＳ Ｐゴシック" pitchFamily="1" charset="-128"/>
                <a:cs typeface="ＭＳ Ｐゴシック" pitchFamily="1" charset="-128"/>
              </a:rPr>
              <a:pPr/>
              <a:t>47</a:t>
            </a:fld>
            <a:endParaRPr lang="en-US">
              <a:latin typeface="Times New Roman" pitchFamily="1" charset="0"/>
              <a:ea typeface="ＭＳ Ｐゴシック" pitchFamily="1" charset="-128"/>
              <a:cs typeface="ＭＳ Ｐゴシック" pitchFamily="1" charset="-128"/>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lvl="1"/>
            <a:r>
              <a:rPr lang="en-US" sz="2000" dirty="0"/>
              <a:t>44,000/s  </a:t>
            </a:r>
            <a:r>
              <a:rPr lang="en-US" sz="2000" dirty="0" err="1"/>
              <a:t>x</a:t>
            </a:r>
            <a:r>
              <a:rPr lang="en-US" sz="2000" dirty="0"/>
              <a:t> 2B </a:t>
            </a:r>
            <a:r>
              <a:rPr lang="en-US" sz="2000" dirty="0" err="1"/>
              <a:t>x</a:t>
            </a:r>
            <a:r>
              <a:rPr lang="en-US" sz="2000" dirty="0"/>
              <a:t> 3 </a:t>
            </a:r>
            <a:r>
              <a:rPr lang="en-US" sz="2000" dirty="0" err="1"/>
              <a:t>m</a:t>
            </a:r>
            <a:r>
              <a:rPr lang="en-US" sz="2000" dirty="0"/>
              <a:t> </a:t>
            </a:r>
            <a:r>
              <a:rPr lang="en-US" sz="2000" dirty="0" err="1"/>
              <a:t>x</a:t>
            </a:r>
            <a:r>
              <a:rPr lang="en-US" sz="2000" dirty="0"/>
              <a:t> 60s/m</a:t>
            </a:r>
          </a:p>
          <a:p>
            <a:pPr lvl="1"/>
            <a:r>
              <a:rPr lang="en-US" sz="2000" dirty="0"/>
              <a:t>15,840,000 Bytes</a:t>
            </a:r>
          </a:p>
          <a:p>
            <a:pPr lvl="1"/>
            <a:r>
              <a:rPr lang="en-US" sz="2000" dirty="0"/>
              <a:t>15.8 MB or almost 128Mbits</a:t>
            </a:r>
            <a:endParaRPr lang="en-US" dirty="0">
              <a:latin typeface="Times New Roman" pitchFamily="1" charset="0"/>
              <a:ea typeface="ＭＳ Ｐゴシック" pitchFamily="1" charset="-128"/>
              <a:cs typeface="ＭＳ Ｐゴシック" pitchFamily="1"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D38E9C-B7A5-2C40-9679-2B03633F8580}" type="slidenum">
              <a:rPr lang="en-US"/>
              <a:pPr/>
              <a:t>48</a:t>
            </a:fld>
            <a:endParaRPr 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D38E9C-B7A5-2C40-9679-2B03633F8580}" type="slidenum">
              <a:rPr lang="en-US"/>
              <a:pPr/>
              <a:t>49</a:t>
            </a:fld>
            <a:endParaRPr 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D75779-DD86-C942-8325-3249889F672D}" type="slidenum">
              <a:rPr lang="en-US"/>
              <a:pPr/>
              <a:t>50</a:t>
            </a:fld>
            <a:endParaRPr lang="en-US"/>
          </a:p>
        </p:txBody>
      </p:sp>
      <p:sp>
        <p:nvSpPr>
          <p:cNvPr id="191490" name="Rectangle 2"/>
          <p:cNvSpPr>
            <a:spLocks noGrp="1" noRot="1" noChangeAspect="1" noChangeArrowheads="1" noTextEdit="1"/>
          </p:cNvSpPr>
          <p:nvPr>
            <p:ph type="sldImg"/>
          </p:nvPr>
        </p:nvSpPr>
        <p:spPr>
          <a:ln/>
        </p:spPr>
      </p:sp>
      <p:sp>
        <p:nvSpPr>
          <p:cNvPr id="191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D38E9C-B7A5-2C40-9679-2B03633F8580}" type="slidenum">
              <a:rPr lang="en-US"/>
              <a:pPr/>
              <a:t>52</a:t>
            </a:fld>
            <a:endParaRPr 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D38E9C-B7A5-2C40-9679-2B03633F8580}" type="slidenum">
              <a:rPr lang="en-US"/>
              <a:pPr/>
              <a:t>53</a:t>
            </a:fld>
            <a:endParaRPr 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A7B01B99-A014-554D-BE9A-0F022C65F036}" type="slidenum">
              <a:rPr lang="en-US">
                <a:latin typeface="Times New Roman" pitchFamily="1" charset="0"/>
                <a:ea typeface="ＭＳ Ｐゴシック" pitchFamily="1" charset="-128"/>
                <a:cs typeface="ＭＳ Ｐゴシック" pitchFamily="1" charset="-128"/>
              </a:rPr>
              <a:pPr/>
              <a:t>54</a:t>
            </a:fld>
            <a:endParaRPr lang="en-US">
              <a:latin typeface="Times New Roman" pitchFamily="1" charset="0"/>
              <a:ea typeface="ＭＳ Ｐゴシック" pitchFamily="1" charset="-128"/>
              <a:cs typeface="ＭＳ Ｐゴシック" pitchFamily="1" charset="-128"/>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r>
              <a:rPr lang="en-US" dirty="0">
                <a:latin typeface="Times New Roman" pitchFamily="1" charset="0"/>
                <a:ea typeface="ＭＳ Ｐゴシック" pitchFamily="1" charset="-128"/>
                <a:cs typeface="ＭＳ Ｐゴシック" pitchFamily="1" charset="-128"/>
              </a:rPr>
              <a:t>Where does</a:t>
            </a:r>
            <a:r>
              <a:rPr lang="en-US" baseline="0" dirty="0">
                <a:latin typeface="Times New Roman" pitchFamily="1" charset="0"/>
                <a:ea typeface="ＭＳ Ｐゴシック" pitchFamily="1" charset="-128"/>
                <a:cs typeface="ＭＳ Ｐゴシック" pitchFamily="1" charset="-128"/>
              </a:rPr>
              <a:t> 18 come from?</a:t>
            </a:r>
          </a:p>
          <a:p>
            <a:endParaRPr lang="en-US" baseline="0" dirty="0">
              <a:latin typeface="Times New Roman" pitchFamily="1" charset="0"/>
              <a:ea typeface="ＭＳ Ｐゴシック" pitchFamily="1" charset="-128"/>
              <a:cs typeface="ＭＳ Ｐゴシック" pitchFamily="1" charset="-128"/>
            </a:endParaRPr>
          </a:p>
          <a:p>
            <a:r>
              <a:rPr lang="en-US" baseline="0" dirty="0">
                <a:latin typeface="Times New Roman" pitchFamily="1" charset="0"/>
                <a:ea typeface="ＭＳ Ｐゴシック" pitchFamily="1" charset="-128"/>
                <a:cs typeface="ＭＳ Ｐゴシック" pitchFamily="1" charset="-128"/>
              </a:rPr>
              <a:t>Morse Code: 26 letters, 10 numbers = 36</a:t>
            </a:r>
          </a:p>
          <a:p>
            <a:r>
              <a:rPr lang="en-US" baseline="0" dirty="0">
                <a:latin typeface="Times New Roman" pitchFamily="1" charset="0"/>
                <a:ea typeface="ＭＳ Ｐゴシック" pitchFamily="1" charset="-128"/>
                <a:cs typeface="ＭＳ Ｐゴシック" pitchFamily="1" charset="-128"/>
              </a:rPr>
              <a:t>Since its basically binary rep: 2^6 = 64</a:t>
            </a:r>
          </a:p>
          <a:p>
            <a:r>
              <a:rPr lang="en-US" baseline="0" dirty="0">
                <a:latin typeface="Times New Roman" pitchFamily="1" charset="0"/>
                <a:ea typeface="ＭＳ Ｐゴシック" pitchFamily="1" charset="-128"/>
                <a:cs typeface="ＭＳ Ｐゴシック" pitchFamily="1" charset="-128"/>
              </a:rPr>
              <a:t>For 3 symbols, need :3 * 6 bits = 18 bits</a:t>
            </a:r>
            <a:endParaRPr lang="en-US" dirty="0">
              <a:latin typeface="Times New Roman" pitchFamily="1" charset="0"/>
              <a:ea typeface="ＭＳ Ｐゴシック" pitchFamily="1" charset="-128"/>
              <a:cs typeface="ＭＳ Ｐゴシック" pitchFamily="1"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D38E9C-B7A5-2C40-9679-2B03633F8580}" type="slidenum">
              <a:rPr lang="en-US"/>
              <a:pPr/>
              <a:t>55</a:t>
            </a:fld>
            <a:endParaRPr 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D38E9C-B7A5-2C40-9679-2B03633F8580}" type="slidenum">
              <a:rPr lang="en-US"/>
              <a:pPr/>
              <a:t>56</a:t>
            </a:fld>
            <a:endParaRPr 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D6367566-AB0F-FE44-A449-6BCDFE7CE70D}" type="slidenum">
              <a:rPr lang="en-US">
                <a:latin typeface="Times New Roman" pitchFamily="1" charset="0"/>
                <a:ea typeface="ＭＳ Ｐゴシック" pitchFamily="1" charset="-128"/>
                <a:cs typeface="ＭＳ Ｐゴシック" pitchFamily="1" charset="-128"/>
              </a:rPr>
              <a:pPr/>
              <a:t>57</a:t>
            </a:fld>
            <a:endParaRPr lang="en-US">
              <a:latin typeface="Times New Roman" pitchFamily="1" charset="0"/>
              <a:ea typeface="ＭＳ Ｐゴシック" pitchFamily="1" charset="-128"/>
              <a:cs typeface="ＭＳ Ｐゴシック" pitchFamily="1" charset="-128"/>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endParaRPr lang="en-US">
              <a:latin typeface="Times New Roman" pitchFamily="1" charset="0"/>
              <a:ea typeface="ＭＳ Ｐゴシック" pitchFamily="1" charset="-128"/>
              <a:cs typeface="ＭＳ Ｐゴシック" pitchFamily="1"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B351F0-D03D-8549-A631-9F1D76115B7C}" type="slidenum">
              <a:rPr lang="en-US"/>
              <a:pPr/>
              <a:t>6</a:t>
            </a:fld>
            <a:endParaRPr lang="en-US"/>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344158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F06A3994-2349-FD4C-9F89-05F44A4A5708}" type="slidenum">
              <a:rPr lang="en-US">
                <a:latin typeface="Times New Roman" pitchFamily="1" charset="0"/>
                <a:ea typeface="ＭＳ Ｐゴシック" pitchFamily="1" charset="-128"/>
                <a:cs typeface="ＭＳ Ｐゴシック" pitchFamily="1" charset="-128"/>
              </a:rPr>
              <a:pPr/>
              <a:t>58</a:t>
            </a:fld>
            <a:endParaRPr lang="en-US">
              <a:latin typeface="Times New Roman" pitchFamily="1" charset="0"/>
              <a:ea typeface="ＭＳ Ｐゴシック" pitchFamily="1" charset="-128"/>
              <a:cs typeface="ＭＳ Ｐゴシック" pitchFamily="1" charset="-128"/>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r>
              <a:rPr lang="en-US" dirty="0">
                <a:latin typeface="Times New Roman" pitchFamily="1" charset="0"/>
                <a:ea typeface="ＭＳ Ｐゴシック" pitchFamily="1" charset="-128"/>
                <a:cs typeface="ＭＳ Ｐゴシック" pitchFamily="1" charset="-128"/>
              </a:rPr>
              <a:t>G4, E4b, F4, D4</a:t>
            </a:r>
          </a:p>
          <a:p>
            <a:endParaRPr lang="en-US" dirty="0">
              <a:latin typeface="Times New Roman" pitchFamily="1" charset="0"/>
              <a:ea typeface="ＭＳ Ｐゴシック" pitchFamily="1" charset="-128"/>
              <a:cs typeface="ＭＳ Ｐゴシック" pitchFamily="1"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2EB22865-69BE-2A4D-8239-09DD3464BF94}" type="slidenum">
              <a:rPr lang="en-US">
                <a:latin typeface="Times New Roman" pitchFamily="1" charset="0"/>
                <a:ea typeface="ＭＳ Ｐゴシック" pitchFamily="1" charset="-128"/>
                <a:cs typeface="ＭＳ Ｐゴシック" pitchFamily="1" charset="-128"/>
              </a:rPr>
              <a:pPr/>
              <a:t>59</a:t>
            </a:fld>
            <a:endParaRPr lang="en-US">
              <a:latin typeface="Times New Roman" pitchFamily="1" charset="0"/>
              <a:ea typeface="ＭＳ Ｐゴシック" pitchFamily="1" charset="-128"/>
              <a:cs typeface="ＭＳ Ｐゴシック" pitchFamily="1" charset="-128"/>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endParaRPr lang="en-US">
              <a:latin typeface="Times New Roman" pitchFamily="1" charset="0"/>
              <a:ea typeface="ＭＳ Ｐゴシック" pitchFamily="1" charset="-128"/>
              <a:cs typeface="ＭＳ Ｐゴシック" pitchFamily="1"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D38E9C-B7A5-2C40-9679-2B03633F8580}" type="slidenum">
              <a:rPr lang="en-US"/>
              <a:pPr/>
              <a:t>62</a:t>
            </a:fld>
            <a:endParaRPr 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D38E9C-B7A5-2C40-9679-2B03633F8580}" type="slidenum">
              <a:rPr lang="en-US"/>
              <a:pPr/>
              <a:t>63</a:t>
            </a:fld>
            <a:endParaRPr 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9C2A40-5C2A-4946-A9CC-25ECAAE15576}" type="slidenum">
              <a:rPr lang="en-US"/>
              <a:pPr/>
              <a:t>64</a:t>
            </a:fld>
            <a:endParaRPr lang="en-US"/>
          </a:p>
        </p:txBody>
      </p:sp>
      <p:sp>
        <p:nvSpPr>
          <p:cNvPr id="201730" name="Rectangle 2"/>
          <p:cNvSpPr>
            <a:spLocks noGrp="1" noRot="1" noChangeAspect="1" noChangeArrowheads="1" noTextEdit="1"/>
          </p:cNvSpPr>
          <p:nvPr>
            <p:ph type="sldImg"/>
          </p:nvPr>
        </p:nvSpPr>
        <p:spPr>
          <a:ln/>
        </p:spPr>
      </p:sp>
      <p:sp>
        <p:nvSpPr>
          <p:cNvPr id="201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D38E9C-B7A5-2C40-9679-2B03633F8580}" type="slidenum">
              <a:rPr lang="en-US"/>
              <a:pPr/>
              <a:t>65</a:t>
            </a:fld>
            <a:endParaRPr 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D38E9C-B7A5-2C40-9679-2B03633F8580}" type="slidenum">
              <a:rPr lang="en-US"/>
              <a:pPr/>
              <a:t>66</a:t>
            </a:fld>
            <a:endParaRPr 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F90C32-73BA-7447-9ED6-8A664F8C09FE}" type="slidenum">
              <a:rPr lang="en-US"/>
              <a:pPr/>
              <a:t>67</a:t>
            </a:fld>
            <a:endParaRPr lang="en-US"/>
          </a:p>
        </p:txBody>
      </p:sp>
      <p:sp>
        <p:nvSpPr>
          <p:cNvPr id="198658" name="Rectangle 2"/>
          <p:cNvSpPr>
            <a:spLocks noGrp="1" noRot="1" noChangeAspect="1" noChangeArrowheads="1" noTextEdit="1"/>
          </p:cNvSpPr>
          <p:nvPr>
            <p:ph type="sldImg"/>
          </p:nvPr>
        </p:nvSpPr>
        <p:spPr>
          <a:ln/>
        </p:spPr>
      </p:sp>
      <p:sp>
        <p:nvSpPr>
          <p:cNvPr id="198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D38E9C-B7A5-2C40-9679-2B03633F8580}" type="slidenum">
              <a:rPr lang="en-US"/>
              <a:pPr/>
              <a:t>68</a:t>
            </a:fld>
            <a:endParaRPr 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D38E9C-B7A5-2C40-9679-2B03633F8580}" type="slidenum">
              <a:rPr lang="en-US"/>
              <a:pPr/>
              <a:t>69</a:t>
            </a:fld>
            <a:endParaRPr 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537F9A-1BDB-8B44-8485-DDB0E68F13FF}" type="slidenum">
              <a:rPr lang="en-US"/>
              <a:pPr/>
              <a:t>9</a:t>
            </a:fld>
            <a:endParaRPr lang="en-US"/>
          </a:p>
        </p:txBody>
      </p:sp>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4D2EE9E4-14FA-AA43-ADB4-F198A573D8A7}" type="slidenum">
              <a:rPr lang="en-US">
                <a:latin typeface="Times New Roman" pitchFamily="1" charset="0"/>
                <a:ea typeface="ＭＳ Ｐゴシック" pitchFamily="1" charset="-128"/>
                <a:cs typeface="ＭＳ Ｐゴシック" pitchFamily="1" charset="-128"/>
              </a:rPr>
              <a:pPr/>
              <a:t>70</a:t>
            </a:fld>
            <a:endParaRPr lang="en-US">
              <a:latin typeface="Times New Roman" pitchFamily="1" charset="0"/>
              <a:ea typeface="ＭＳ Ｐゴシック" pitchFamily="1" charset="-128"/>
              <a:cs typeface="ＭＳ Ｐゴシック" pitchFamily="1" charset="-128"/>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endParaRPr lang="en-US">
              <a:latin typeface="Times New Roman" pitchFamily="1" charset="0"/>
              <a:ea typeface="ＭＳ Ｐゴシック" pitchFamily="1" charset="-128"/>
              <a:cs typeface="ＭＳ Ｐゴシック" pitchFamily="1"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D38E9C-B7A5-2C40-9679-2B03633F8580}" type="slidenum">
              <a:rPr lang="en-US"/>
              <a:pPr/>
              <a:t>71</a:t>
            </a:fld>
            <a:endParaRPr 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D38E9C-B7A5-2C40-9679-2B03633F8580}" type="slidenum">
              <a:rPr lang="en-US"/>
              <a:pPr/>
              <a:t>72</a:t>
            </a:fld>
            <a:endParaRPr 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2010: didn’t have a clue about this</a:t>
            </a:r>
          </a:p>
          <a:p>
            <a:r>
              <a:rPr lang="en-US" dirty="0"/>
              <a:t>…and in 2012 … </a:t>
            </a:r>
          </a:p>
        </p:txBody>
      </p:sp>
      <p:sp>
        <p:nvSpPr>
          <p:cNvPr id="4" name="Slide Number Placeholder 3"/>
          <p:cNvSpPr>
            <a:spLocks noGrp="1"/>
          </p:cNvSpPr>
          <p:nvPr>
            <p:ph type="sldNum" sz="quarter" idx="10"/>
          </p:nvPr>
        </p:nvSpPr>
        <p:spPr/>
        <p:txBody>
          <a:bodyPr/>
          <a:lstStyle/>
          <a:p>
            <a:pPr>
              <a:defRPr/>
            </a:pPr>
            <a:fld id="{A3A5B8FD-287D-C24B-B5D4-853D7341C768}" type="slidenum">
              <a:rPr lang="en-US" smtClean="0"/>
              <a:pPr>
                <a:defRPr/>
              </a:pPr>
              <a:t>73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51025C2D-5654-7440-8118-5A44F8A2267A}" type="slidenum">
              <a:rPr lang="en-US">
                <a:latin typeface="Times New Roman" pitchFamily="1" charset="0"/>
                <a:ea typeface="ＭＳ Ｐゴシック" pitchFamily="1" charset="-128"/>
                <a:cs typeface="ＭＳ Ｐゴシック" pitchFamily="1" charset="-128"/>
              </a:rPr>
              <a:pPr/>
              <a:t>75</a:t>
            </a:fld>
            <a:endParaRPr lang="en-US">
              <a:latin typeface="Times New Roman" pitchFamily="1" charset="0"/>
              <a:ea typeface="ＭＳ Ｐゴシック" pitchFamily="1" charset="-128"/>
              <a:cs typeface="ＭＳ Ｐゴシック" pitchFamily="1" charset="-128"/>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endParaRPr lang="en-US">
              <a:latin typeface="Times New Roman" pitchFamily="1" charset="0"/>
              <a:ea typeface="ＭＳ Ｐゴシック" pitchFamily="1" charset="-128"/>
              <a:cs typeface="ＭＳ Ｐゴシック" pitchFamily="1"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11F4A9-A9F1-8D45-AD3B-489C6AA8E0A1}" type="slidenum">
              <a:rPr lang="en-US"/>
              <a:pPr/>
              <a:t>76</a:t>
            </a:fld>
            <a:endParaRPr lang="en-US"/>
          </a:p>
        </p:txBody>
      </p:sp>
      <p:sp>
        <p:nvSpPr>
          <p:cNvPr id="208898" name="Rectangle 2"/>
          <p:cNvSpPr>
            <a:spLocks noGrp="1" noRot="1" noChangeAspect="1" noChangeArrowheads="1" noTextEdit="1"/>
          </p:cNvSpPr>
          <p:nvPr>
            <p:ph type="sldImg"/>
          </p:nvPr>
        </p:nvSpPr>
        <p:spPr>
          <a:ln/>
        </p:spPr>
      </p:sp>
      <p:sp>
        <p:nvSpPr>
          <p:cNvPr id="2088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D38E9C-B7A5-2C40-9679-2B03633F8580}" type="slidenum">
              <a:rPr lang="en-US"/>
              <a:pPr/>
              <a:t>77</a:t>
            </a:fld>
            <a:endParaRPr 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D38E9C-B7A5-2C40-9679-2B03633F8580}" type="slidenum">
              <a:rPr lang="en-US"/>
              <a:pPr/>
              <a:t>78</a:t>
            </a:fld>
            <a:endParaRPr 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336C04-5A82-8C4B-A1F0-197B99AE05F0}" type="slidenum">
              <a:rPr lang="en-US"/>
              <a:pPr/>
              <a:t>79</a:t>
            </a:fld>
            <a:endParaRPr lang="en-US"/>
          </a:p>
        </p:txBody>
      </p:sp>
      <p:sp>
        <p:nvSpPr>
          <p:cNvPr id="215042" name="Rectangle 2"/>
          <p:cNvSpPr>
            <a:spLocks noGrp="1" noRot="1" noChangeAspect="1" noChangeArrowheads="1" noTextEdit="1"/>
          </p:cNvSpPr>
          <p:nvPr>
            <p:ph type="sldImg"/>
          </p:nvPr>
        </p:nvSpPr>
        <p:spPr>
          <a:ln/>
        </p:spPr>
      </p:sp>
      <p:sp>
        <p:nvSpPr>
          <p:cNvPr id="215043" name="Rectangle 3"/>
          <p:cNvSpPr>
            <a:spLocks noGrp="1" noChangeArrowheads="1"/>
          </p:cNvSpPr>
          <p:nvPr>
            <p:ph type="body" idx="1"/>
          </p:nvPr>
        </p:nvSpPr>
        <p:spPr/>
        <p:txBody>
          <a:bodyPr/>
          <a:lstStyle/>
          <a:p>
            <a:r>
              <a:rPr lang="en-US" dirty="0"/>
              <a:t>30ms</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D38E9C-B7A5-2C40-9679-2B03633F8580}" type="slidenum">
              <a:rPr lang="en-US"/>
              <a:pPr/>
              <a:t>80</a:t>
            </a:fld>
            <a:endParaRPr 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0796A2A2-0BE6-F748-9073-BEBDA6C3933D}" type="slidenum">
              <a:rPr lang="en-US">
                <a:latin typeface="Times New Roman" pitchFamily="1" charset="0"/>
                <a:ea typeface="ＭＳ Ｐゴシック" pitchFamily="1" charset="-128"/>
                <a:cs typeface="ＭＳ Ｐゴシック" pitchFamily="1" charset="-128"/>
              </a:rPr>
              <a:pPr/>
              <a:t>11</a:t>
            </a:fld>
            <a:endParaRPr lang="en-US">
              <a:latin typeface="Times New Roman" pitchFamily="1" charset="0"/>
              <a:ea typeface="ＭＳ Ｐゴシック" pitchFamily="1" charset="-128"/>
              <a:cs typeface="ＭＳ Ｐゴシック" pitchFamily="1" charset="-128"/>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US">
              <a:latin typeface="Times New Roman" pitchFamily="1" charset="0"/>
              <a:ea typeface="ＭＳ Ｐゴシック" pitchFamily="1" charset="-128"/>
              <a:cs typeface="ＭＳ Ｐゴシック" pitchFamily="1" charset="-128"/>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D38E9C-B7A5-2C40-9679-2B03633F8580}" type="slidenum">
              <a:rPr lang="en-US"/>
              <a:pPr/>
              <a:t>81</a:t>
            </a:fld>
            <a:endParaRPr 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0FE807FE-15B3-5944-B5EF-6E96375965F7}" type="slidenum">
              <a:rPr lang="en-US">
                <a:latin typeface="Times New Roman" pitchFamily="1" charset="0"/>
                <a:ea typeface="ＭＳ Ｐゴシック" pitchFamily="1" charset="-128"/>
                <a:cs typeface="ＭＳ Ｐゴシック" pitchFamily="1" charset="-128"/>
              </a:rPr>
              <a:pPr/>
              <a:t>82</a:t>
            </a:fld>
            <a:endParaRPr lang="en-US">
              <a:latin typeface="Times New Roman" pitchFamily="1" charset="0"/>
              <a:ea typeface="ＭＳ Ｐゴシック" pitchFamily="1" charset="-128"/>
              <a:cs typeface="ＭＳ Ｐゴシック" pitchFamily="1" charset="-128"/>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endParaRPr lang="en-US">
              <a:latin typeface="Times New Roman" pitchFamily="1" charset="0"/>
              <a:ea typeface="ＭＳ Ｐゴシック" pitchFamily="1" charset="-128"/>
              <a:cs typeface="ＭＳ Ｐゴシック" pitchFamily="1" charset="-128"/>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EBE605-5C0B-174C-896B-6A738BDE4795}" type="slidenum">
              <a:rPr lang="en-US"/>
              <a:pPr/>
              <a:t>83</a:t>
            </a:fld>
            <a:endParaRPr lang="en-US"/>
          </a:p>
        </p:txBody>
      </p:sp>
      <p:sp>
        <p:nvSpPr>
          <p:cNvPr id="212994" name="Rectangle 2"/>
          <p:cNvSpPr>
            <a:spLocks noGrp="1" noRot="1" noChangeAspect="1" noChangeArrowheads="1" noTextEdit="1"/>
          </p:cNvSpPr>
          <p:nvPr>
            <p:ph type="sldImg"/>
          </p:nvPr>
        </p:nvSpPr>
        <p:spPr>
          <a:ln/>
        </p:spPr>
      </p:sp>
      <p:sp>
        <p:nvSpPr>
          <p:cNvPr id="2129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D38E9C-B7A5-2C40-9679-2B03633F8580}" type="slidenum">
              <a:rPr lang="en-US"/>
              <a:pPr/>
              <a:t>84</a:t>
            </a:fld>
            <a:endParaRPr 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EE670B-00DF-9248-9E77-1C662EFD5D8C}" type="slidenum">
              <a:rPr lang="en-US"/>
              <a:pPr/>
              <a:t>87</a:t>
            </a:fld>
            <a:endParaRPr lang="en-US"/>
          </a:p>
        </p:txBody>
      </p:sp>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221552-2D0B-8049-9E53-DEF61E603976}" type="slidenum">
              <a:rPr lang="en-US"/>
              <a:pPr/>
              <a:t>88</a:t>
            </a:fld>
            <a:endParaRPr lang="en-US"/>
          </a:p>
        </p:txBody>
      </p:sp>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2AC951-6482-9F4C-84D7-AA56FF504B6C}" type="slidenum">
              <a:rPr lang="en-US"/>
              <a:pPr/>
              <a:t>12</a:t>
            </a:fld>
            <a:endParaRPr lang="en-US"/>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CE1131-FF02-354E-AA12-19B716D75EF9}" type="slidenum">
              <a:rPr lang="en-US"/>
              <a:pPr/>
              <a:t>13</a:t>
            </a:fld>
            <a:endParaRPr lang="en-US"/>
          </a:p>
        </p:txBody>
      </p:sp>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D975BF-5A42-0142-9D59-D90292847C65}" type="slidenum">
              <a:rPr lang="en-US"/>
              <a:pPr/>
              <a:t>14</a:t>
            </a:fld>
            <a:endParaRPr lang="en-US"/>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F14AF7-6252-FC42-B054-AFD213E5A8E3}" type="slidenum">
              <a:rPr lang="en-US"/>
              <a:pPr/>
              <a:t>15</a:t>
            </a:fld>
            <a:endParaRPr lang="en-US"/>
          </a:p>
        </p:txBody>
      </p:sp>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9" name="Title 28"/>
          <p:cNvSpPr>
            <a:spLocks noGrp="1"/>
          </p:cNvSpPr>
          <p:nvPr>
            <p:ph type="ctrTitle"/>
          </p:nvPr>
        </p:nvSpPr>
        <p:spPr>
          <a:xfrm>
            <a:off x="381000" y="4853411"/>
            <a:ext cx="8458200" cy="1222375"/>
          </a:xfrm>
        </p:spPr>
        <p:txBody>
          <a:bodyPr anchor="t"/>
          <a:lstStyle/>
          <a:p>
            <a:r>
              <a:rPr kumimoji="0" lang="en-US"/>
              <a:t>Click to edit Master title style</a:t>
            </a:r>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16" name="Date Placeholder 15"/>
          <p:cNvSpPr>
            <a:spLocks noGrp="1"/>
          </p:cNvSpPr>
          <p:nvPr>
            <p:ph type="dt" sz="half" idx="10"/>
          </p:nvPr>
        </p:nvSpPr>
        <p:spPr/>
        <p:txBody>
          <a:bodyPr/>
          <a:lstStyle/>
          <a:p>
            <a:endParaRPr lang="en-US" dirty="0"/>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55CA289D-335E-C54F-95D9-EA6D30BE2159}" type="slidenum">
              <a:rPr lang="en-US" smtClean="0"/>
              <a:pPr/>
              <a:t>‹#›</a:t>
            </a:fld>
            <a:endParaRPr lang="en-US"/>
          </a:p>
        </p:txBody>
      </p:sp>
      <p:pic>
        <p:nvPicPr>
          <p:cNvPr id="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 y="-48260"/>
            <a:ext cx="9151620" cy="1038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4D9375-8E71-DB4B-BA9A-C3090F0FEBD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3A35EF-5563-4E46-A67B-E35691CD819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62E26993-7ADC-2045-A1B3-2FFCAD644DD5}"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cSld>
  <p:clrMapOvr>
    <a:masterClrMapping/>
  </p:clrMapOvr>
  <p:transition>
    <p:fade/>
  </p:transition>
  <p:hf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62E26993-7ADC-2045-A1B3-2FFCAD644DD5}"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589928781"/>
      </p:ext>
    </p:extLst>
  </p:cSld>
  <p:clrMapOvr>
    <a:masterClrMapping/>
  </p:clrMapOvr>
  <p:transition>
    <p:fade/>
  </p:transition>
  <p:hf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62E26993-7ADC-2045-A1B3-2FFCAD644DD5}"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1787018719"/>
      </p:ext>
    </p:extLst>
  </p:cSld>
  <p:clrMapOvr>
    <a:masterClrMapping/>
  </p:clrMapOvr>
  <p:transition>
    <p:fade/>
  </p:transition>
  <p:hf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62E26993-7ADC-2045-A1B3-2FFCAD644DD5}"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498804470"/>
      </p:ext>
    </p:extLst>
  </p:cSld>
  <p:clrMapOvr>
    <a:masterClrMapping/>
  </p:clrMapOvr>
  <p:transition>
    <p:fade/>
  </p:transition>
  <p:hf hdr="0" ftr="0"/>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62E26993-7ADC-2045-A1B3-2FFCAD644DD5}"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4253414353"/>
      </p:ext>
    </p:extLst>
  </p:cSld>
  <p:clrMapOvr>
    <a:masterClrMapping/>
  </p:clrMapOvr>
  <p:transition>
    <p:fade/>
  </p:transition>
  <p:hf hdr="0" ftr="0"/>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6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62E26993-7ADC-2045-A1B3-2FFCAD644DD5}"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4253414353"/>
      </p:ext>
    </p:extLst>
  </p:cSld>
  <p:clrMapOvr>
    <a:masterClrMapping/>
  </p:clrMapOvr>
  <p:transition>
    <p:fade/>
  </p:transition>
  <p:hf hdr="0" ftr="0"/>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7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62E26993-7ADC-2045-A1B3-2FFCAD644DD5}"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4253414353"/>
      </p:ext>
    </p:extLst>
  </p:cSld>
  <p:clrMapOvr>
    <a:masterClrMapping/>
  </p:clrMapOvr>
  <p:transition>
    <p:fade/>
  </p:transition>
  <p:hf hdr="0" ftr="0"/>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8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62E26993-7ADC-2045-A1B3-2FFCAD644DD5}"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2279656442"/>
      </p:ext>
    </p:extLst>
  </p:cSld>
  <p:clrMapOvr>
    <a:masterClrMapping/>
  </p:clrMapOvr>
  <p:transition>
    <p:fade/>
  </p:transition>
  <p:hf hdr="0" ft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extBox 7"/>
          <p:cNvSpPr txBox="1"/>
          <p:nvPr/>
        </p:nvSpPr>
        <p:spPr>
          <a:xfrm>
            <a:off x="0" y="0"/>
            <a:ext cx="9144000" cy="369332"/>
          </a:xfrm>
          <a:prstGeom prst="rect">
            <a:avLst/>
          </a:prstGeom>
          <a:gradFill flip="none" rotWithShape="1">
            <a:gsLst>
              <a:gs pos="0">
                <a:srgbClr val="011B4E"/>
              </a:gs>
              <a:gs pos="50000">
                <a:srgbClr val="011F5B"/>
              </a:gs>
              <a:gs pos="100000">
                <a:srgbClr val="011F5B"/>
              </a:gs>
            </a:gsLst>
            <a:lin ang="2700000" scaled="1"/>
            <a:tileRect/>
          </a:gradFill>
        </p:spPr>
        <p:txBody>
          <a:bodyPr wrap="square" rtlCol="0">
            <a:spAutoFit/>
          </a:bodyPr>
          <a:lstStyle/>
          <a:p>
            <a:endParaRPr lang="en-US" dirty="0"/>
          </a:p>
        </p:txBody>
      </p:sp>
      <p:sp>
        <p:nvSpPr>
          <p:cNvPr id="22" name="Title 21"/>
          <p:cNvSpPr>
            <a:spLocks noGrp="1"/>
          </p:cNvSpPr>
          <p:nvPr>
            <p:ph type="title"/>
          </p:nvPr>
        </p:nvSpPr>
        <p:spPr/>
        <p:txBody>
          <a:bodyPr/>
          <a:lstStyle>
            <a:lvl1pPr>
              <a:defRPr b="1" cap="small" baseline="0"/>
            </a:lvl1pPr>
          </a:lstStyle>
          <a:p>
            <a:r>
              <a:rPr kumimoji="0" lang="en-US"/>
              <a:t>Click to edit Master title style</a:t>
            </a:r>
            <a:endParaRPr kumimoji="0" lang="en-US" dirty="0"/>
          </a:p>
        </p:txBody>
      </p:sp>
      <p:sp>
        <p:nvSpPr>
          <p:cNvPr id="27" name="Content Placeholder 26"/>
          <p:cNvSpPr>
            <a:spLocks noGrp="1"/>
          </p:cNvSpPr>
          <p:nvPr>
            <p:ph idx="1"/>
          </p:nvPr>
        </p:nvSpPr>
        <p:spPr>
          <a:xfrm>
            <a:off x="304800" y="1554162"/>
            <a:ext cx="8686800" cy="4846638"/>
          </a:xfrm>
        </p:spPr>
        <p:txBody>
          <a:bodyPr>
            <a:normAutofit/>
          </a:bodyPr>
          <a:lstStyle>
            <a:lvl1pPr>
              <a:defRPr sz="2800" b="1"/>
            </a:lvl1pPr>
            <a:lvl2pPr>
              <a:defRPr sz="2400"/>
            </a:lvl2pPr>
            <a:lvl3pPr>
              <a:defRPr sz="2000"/>
            </a:lvl3pPr>
            <a:lvl4pPr>
              <a:defRPr sz="18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25" name="Date Placeholder 24"/>
          <p:cNvSpPr>
            <a:spLocks noGrp="1"/>
          </p:cNvSpPr>
          <p:nvPr>
            <p:ph type="dt" sz="half" idx="10"/>
          </p:nvPr>
        </p:nvSpPr>
        <p:spPr/>
        <p:txBody>
          <a:bodyPr/>
          <a:lstStyle/>
          <a:p>
            <a:endParaRPr lang="en-US" dirty="0"/>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534912"/>
            <a:ext cx="758952" cy="246888"/>
          </a:xfrm>
        </p:spPr>
        <p:txBody>
          <a:bodyPr/>
          <a:lstStyle>
            <a:lvl1pPr>
              <a:defRPr sz="1400" b="1"/>
            </a:lvl1pPr>
          </a:lstStyle>
          <a:p>
            <a:fld id="{6D69B03B-8166-0F42-B8CE-697A119A2BFC}" type="slidenum">
              <a:rPr lang="en-US" smtClean="0"/>
              <a:pPr/>
              <a:t>‹#›</a:t>
            </a:fld>
            <a:endParaRPr lang="en-US"/>
          </a:p>
        </p:txBody>
      </p:sp>
      <p:sp>
        <p:nvSpPr>
          <p:cNvPr id="9" name="TextBox 8"/>
          <p:cNvSpPr txBox="1"/>
          <p:nvPr/>
        </p:nvSpPr>
        <p:spPr>
          <a:xfrm>
            <a:off x="0" y="6488668"/>
            <a:ext cx="9144000" cy="369332"/>
          </a:xfrm>
          <a:prstGeom prst="rect">
            <a:avLst/>
          </a:prstGeom>
          <a:gradFill flip="none" rotWithShape="1">
            <a:gsLst>
              <a:gs pos="0">
                <a:srgbClr val="011B4E"/>
              </a:gs>
              <a:gs pos="50000">
                <a:srgbClr val="011F5B"/>
              </a:gs>
              <a:gs pos="100000">
                <a:srgbClr val="011F5B"/>
              </a:gs>
            </a:gsLst>
            <a:lin ang="2700000" scaled="1"/>
            <a:tileRect/>
          </a:gradFill>
        </p:spPr>
        <p:txBody>
          <a:bodyPr wrap="square" rtlCol="0">
            <a:spAutoFit/>
          </a:bodyPr>
          <a:lstStyle/>
          <a:p>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9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62E26993-7ADC-2045-A1B3-2FFCAD644DD5}"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2279656442"/>
      </p:ext>
    </p:extLst>
  </p:cSld>
  <p:clrMapOvr>
    <a:masterClrMapping/>
  </p:clrMapOvr>
  <p:transition>
    <p:fade/>
  </p:transition>
  <p:hf hdr="0" ftr="0"/>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0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62E26993-7ADC-2045-A1B3-2FFCAD644DD5}"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2279656442"/>
      </p:ext>
    </p:extLst>
  </p:cSld>
  <p:clrMapOvr>
    <a:masterClrMapping/>
  </p:clrMapOvr>
  <p:transition>
    <p:fade/>
  </p:transition>
  <p:hf hdr="0" ftr="0"/>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62E26993-7ADC-2045-A1B3-2FFCAD644DD5}"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2279656442"/>
      </p:ext>
    </p:extLst>
  </p:cSld>
  <p:clrMapOvr>
    <a:masterClrMapping/>
  </p:clrMapOvr>
  <p:transition>
    <p:fade/>
  </p:transition>
  <p:hf hdr="0" ftr="0"/>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62E26993-7ADC-2045-A1B3-2FFCAD644DD5}"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2279656442"/>
      </p:ext>
    </p:extLst>
  </p:cSld>
  <p:clrMapOvr>
    <a:masterClrMapping/>
  </p:clrMapOvr>
  <p:transition>
    <p:fade/>
  </p:transition>
  <p:hf hdr="0" ftr="0"/>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1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62E26993-7ADC-2045-A1B3-2FFCAD644DD5}"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2279656442"/>
      </p:ext>
    </p:extLst>
  </p:cSld>
  <p:clrMapOvr>
    <a:masterClrMapping/>
  </p:clrMapOvr>
  <p:transition>
    <p:fade/>
  </p:transition>
  <p:hf hdr="0" ftr="0"/>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1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62E26993-7ADC-2045-A1B3-2FFCAD644DD5}"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2279656442"/>
      </p:ext>
    </p:extLst>
  </p:cSld>
  <p:clrMapOvr>
    <a:masterClrMapping/>
  </p:clrMapOvr>
  <p:transition>
    <p:fade/>
  </p:transition>
  <p:hf hdr="0" ftr="0"/>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15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62E26993-7ADC-2045-A1B3-2FFCAD644DD5}"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2279656442"/>
      </p:ext>
    </p:extLst>
  </p:cSld>
  <p:clrMapOvr>
    <a:masterClrMapping/>
  </p:clrMapOvr>
  <p:transition>
    <p:fade/>
  </p:transition>
  <p:hf hdr="0" ftr="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9" name="Date Placeholder 18"/>
          <p:cNvSpPr>
            <a:spLocks noGrp="1"/>
          </p:cNvSpPr>
          <p:nvPr>
            <p:ph type="dt" sz="half" idx="10"/>
          </p:nvPr>
        </p:nvSpPr>
        <p:spPr/>
        <p:txBody>
          <a:bodyPr/>
          <a:lstStyle/>
          <a:p>
            <a:endParaRPr lang="en-US" dirty="0"/>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DD505B70-20AF-4648-ADF6-C570F96CDA42}"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cap="small" baseline="0"/>
            </a:lvl1pPr>
          </a:lstStyle>
          <a:p>
            <a:r>
              <a:rPr kumimoji="0" lang="en-US"/>
              <a:t>Click to edit Master title style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a:t>Click to edit Master title style</a:t>
            </a:r>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0"/>
          </p:nvPr>
        </p:nvSpPr>
        <p:spPr/>
        <p:txBody>
          <a:bodyPr/>
          <a:lstStyle/>
          <a:p>
            <a:endParaRPr lang="en-US" dirty="0"/>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241B1896-A125-F04D-9917-767713DEED0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a:t>Click to edit Master title style</a:t>
            </a:r>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B3061DBD-2296-F24D-8096-73EE8DEE1B1D}"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a:t>Click to edit Master title style</a:t>
            </a:r>
          </a:p>
        </p:txBody>
      </p:sp>
      <p:sp>
        <p:nvSpPr>
          <p:cNvPr id="12" name="Date Placeholder 11"/>
          <p:cNvSpPr>
            <a:spLocks noGrp="1"/>
          </p:cNvSpPr>
          <p:nvPr>
            <p:ph type="dt" sz="half" idx="10"/>
          </p:nvPr>
        </p:nvSpPr>
        <p:spPr/>
        <p:txBody>
          <a:bodyPr/>
          <a:lstStyle/>
          <a:p>
            <a:endParaRPr lang="en-US" dirty="0"/>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CABCF6-B891-9447-AB65-A73C020A705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037190-C5FD-D346-854C-BAD57445764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endParaRPr lang="en-US" dirty="0"/>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13C97C-884F-CC47-BAC2-413E218398F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a:t>Click icon to add picture</a:t>
            </a:r>
            <a:endParaRPr kumimoji="0" lang="en-US" dirty="0"/>
          </a:p>
        </p:txBody>
      </p:sp>
      <p:sp>
        <p:nvSpPr>
          <p:cNvPr id="7" name="Date Placeholder 6"/>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7D6D212D-FD86-394B-BA46-A23229C7A5B5}"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400">
                <a:solidFill>
                  <a:schemeClr val="accent1">
                    <a:shade val="75000"/>
                  </a:schemeClr>
                </a:solidFill>
              </a:defRPr>
            </a:lvl1pPr>
          </a:lstStyle>
          <a:p>
            <a:fld id="{62E26993-7ADC-2045-A1B3-2FFCAD644DD5}"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a:t>Click to edit Master title style</a:t>
            </a:r>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Lst>
  <p:hf hdr="0" ftr="0"/>
  <p:txStyles>
    <p:titleStyle>
      <a:lvl1pPr algn="l" rtl="0" eaLnBrk="1" latinLnBrk="0" hangingPunct="1">
        <a:spcBef>
          <a:spcPct val="0"/>
        </a:spcBef>
        <a:buNone/>
        <a:defRPr kumimoji="0" sz="3600" kern="1200" cap="sm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5.gif"/><Relationship Id="rId3" Type="http://schemas.openxmlformats.org/officeDocument/2006/relationships/image" Target="../media/image18.gif"/><Relationship Id="rId7" Type="http://schemas.openxmlformats.org/officeDocument/2006/relationships/image" Target="../media/image16.png"/><Relationship Id="rId12"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3.jpeg"/><Relationship Id="rId5" Type="http://schemas.openxmlformats.org/officeDocument/2006/relationships/image" Target="../media/image20.wmf"/><Relationship Id="rId10" Type="http://schemas.openxmlformats.org/officeDocument/2006/relationships/image" Target="../media/image22.jpeg"/><Relationship Id="rId4" Type="http://schemas.openxmlformats.org/officeDocument/2006/relationships/image" Target="../media/image19.gif"/><Relationship Id="rId9" Type="http://schemas.openxmlformats.org/officeDocument/2006/relationships/image" Target="../media/image21.png"/><Relationship Id="rId14" Type="http://schemas.openxmlformats.org/officeDocument/2006/relationships/image" Target="../media/image2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5.gif"/></Relationships>
</file>

<file path=ppt/slides/_rels/slide43.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00.png"/><Relationship Id="rId5" Type="http://schemas.openxmlformats.org/officeDocument/2006/relationships/image" Target="../media/image290.png"/><Relationship Id="rId4" Type="http://schemas.openxmlformats.org/officeDocument/2006/relationships/image" Target="../media/image280.png"/></Relationships>
</file>

<file path=ppt/slides/_rels/slide44.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5.gif"/><Relationship Id="rId3" Type="http://schemas.openxmlformats.org/officeDocument/2006/relationships/image" Target="../media/image18.gif"/><Relationship Id="rId7" Type="http://schemas.openxmlformats.org/officeDocument/2006/relationships/image" Target="../media/image16.png"/><Relationship Id="rId12"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3.jpeg"/><Relationship Id="rId5" Type="http://schemas.openxmlformats.org/officeDocument/2006/relationships/image" Target="../media/image20.wmf"/><Relationship Id="rId10" Type="http://schemas.openxmlformats.org/officeDocument/2006/relationships/image" Target="../media/image22.jpeg"/><Relationship Id="rId4" Type="http://schemas.openxmlformats.org/officeDocument/2006/relationships/image" Target="../media/image19.gif"/><Relationship Id="rId9" Type="http://schemas.openxmlformats.org/officeDocument/2006/relationships/image" Target="../media/image21.png"/><Relationship Id="rId14" Type="http://schemas.openxmlformats.org/officeDocument/2006/relationships/image" Target="../media/image26.png"/></Relationships>
</file>

<file path=ppt/slides/_rels/slide4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8.gif"/><Relationship Id="rId7"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5.gif"/><Relationship Id="rId5" Type="http://schemas.openxmlformats.org/officeDocument/2006/relationships/image" Target="../media/image24.png"/><Relationship Id="rId4" Type="http://schemas.openxmlformats.org/officeDocument/2006/relationships/image" Target="../media/image19.gif"/></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1.png"/><Relationship Id="rId7"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2.png"/><Relationship Id="rId9" Type="http://schemas.openxmlformats.org/officeDocument/2006/relationships/image" Target="../media/image41.png"/></Relationships>
</file>

<file path=ppt/slides/_rels/slide48.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5.gif"/><Relationship Id="rId3" Type="http://schemas.openxmlformats.org/officeDocument/2006/relationships/image" Target="../media/image18.gif"/><Relationship Id="rId7" Type="http://schemas.openxmlformats.org/officeDocument/2006/relationships/image" Target="../media/image16.png"/><Relationship Id="rId12"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3.jpeg"/><Relationship Id="rId5" Type="http://schemas.openxmlformats.org/officeDocument/2006/relationships/image" Target="../media/image20.wmf"/><Relationship Id="rId10" Type="http://schemas.openxmlformats.org/officeDocument/2006/relationships/image" Target="../media/image22.jpeg"/><Relationship Id="rId4" Type="http://schemas.openxmlformats.org/officeDocument/2006/relationships/image" Target="../media/image19.gif"/><Relationship Id="rId9" Type="http://schemas.openxmlformats.org/officeDocument/2006/relationships/image" Target="../media/image21.png"/><Relationship Id="rId14" Type="http://schemas.openxmlformats.org/officeDocument/2006/relationships/image" Target="../media/image26.png"/></Relationships>
</file>

<file path=ppt/slides/_rels/slide4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8.gif"/><Relationship Id="rId7" Type="http://schemas.openxmlformats.org/officeDocument/2006/relationships/image" Target="../media/image25.gif"/><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15.png"/><Relationship Id="rId4" Type="http://schemas.openxmlformats.org/officeDocument/2006/relationships/image" Target="../media/image19.gif"/></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2.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5.gif"/><Relationship Id="rId3" Type="http://schemas.openxmlformats.org/officeDocument/2006/relationships/image" Target="../media/image18.gif"/><Relationship Id="rId7" Type="http://schemas.openxmlformats.org/officeDocument/2006/relationships/image" Target="../media/image16.png"/><Relationship Id="rId12"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3.jpeg"/><Relationship Id="rId5" Type="http://schemas.openxmlformats.org/officeDocument/2006/relationships/image" Target="../media/image20.wmf"/><Relationship Id="rId10" Type="http://schemas.openxmlformats.org/officeDocument/2006/relationships/image" Target="../media/image22.jpeg"/><Relationship Id="rId4" Type="http://schemas.openxmlformats.org/officeDocument/2006/relationships/image" Target="../media/image19.gif"/><Relationship Id="rId9" Type="http://schemas.openxmlformats.org/officeDocument/2006/relationships/image" Target="../media/image21.png"/><Relationship Id="rId14" Type="http://schemas.openxmlformats.org/officeDocument/2006/relationships/image" Target="../media/image26.png"/></Relationships>
</file>

<file path=ppt/slides/_rels/slide53.xml.rels><?xml version="1.0" encoding="UTF-8" standalone="yes"?>
<Relationships xmlns="http://schemas.openxmlformats.org/package/2006/relationships"><Relationship Id="rId3" Type="http://schemas.openxmlformats.org/officeDocument/2006/relationships/image" Target="../media/image18.gif"/><Relationship Id="rId7"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15.png"/><Relationship Id="rId4" Type="http://schemas.openxmlformats.org/officeDocument/2006/relationships/image" Target="../media/image19.gif"/></Relationships>
</file>

<file path=ppt/slides/_rels/slide5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5.gif"/><Relationship Id="rId3" Type="http://schemas.openxmlformats.org/officeDocument/2006/relationships/image" Target="../media/image18.gif"/><Relationship Id="rId7" Type="http://schemas.openxmlformats.org/officeDocument/2006/relationships/image" Target="../media/image16.png"/><Relationship Id="rId12"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3.jpeg"/><Relationship Id="rId5" Type="http://schemas.openxmlformats.org/officeDocument/2006/relationships/image" Target="../media/image20.wmf"/><Relationship Id="rId10" Type="http://schemas.openxmlformats.org/officeDocument/2006/relationships/image" Target="../media/image22.jpeg"/><Relationship Id="rId4" Type="http://schemas.openxmlformats.org/officeDocument/2006/relationships/image" Target="../media/image19.gif"/><Relationship Id="rId9" Type="http://schemas.openxmlformats.org/officeDocument/2006/relationships/image" Target="../media/image21.png"/><Relationship Id="rId14" Type="http://schemas.openxmlformats.org/officeDocument/2006/relationships/image" Target="../media/image26.png"/></Relationships>
</file>

<file path=ppt/slides/_rels/slide56.xml.rels><?xml version="1.0" encoding="UTF-8" standalone="yes"?>
<Relationships xmlns="http://schemas.openxmlformats.org/package/2006/relationships"><Relationship Id="rId8" Type="http://schemas.openxmlformats.org/officeDocument/2006/relationships/image" Target="../media/image25.gif"/><Relationship Id="rId3" Type="http://schemas.openxmlformats.org/officeDocument/2006/relationships/image" Target="../media/image18.gif"/><Relationship Id="rId7"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15.png"/><Relationship Id="rId4" Type="http://schemas.openxmlformats.org/officeDocument/2006/relationships/image" Target="../media/image19.gif"/><Relationship Id="rId9" Type="http://schemas.openxmlformats.org/officeDocument/2006/relationships/image" Target="../media/image26.png"/></Relationships>
</file>

<file path=ppt/slides/_rels/slide5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5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6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6.gi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5.gif"/><Relationship Id="rId3" Type="http://schemas.openxmlformats.org/officeDocument/2006/relationships/image" Target="../media/image18.gif"/><Relationship Id="rId7" Type="http://schemas.openxmlformats.org/officeDocument/2006/relationships/image" Target="../media/image16.png"/><Relationship Id="rId12"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3.jpeg"/><Relationship Id="rId5" Type="http://schemas.openxmlformats.org/officeDocument/2006/relationships/image" Target="../media/image20.wmf"/><Relationship Id="rId10" Type="http://schemas.openxmlformats.org/officeDocument/2006/relationships/image" Target="../media/image22.jpeg"/><Relationship Id="rId4" Type="http://schemas.openxmlformats.org/officeDocument/2006/relationships/image" Target="../media/image19.gif"/><Relationship Id="rId9" Type="http://schemas.openxmlformats.org/officeDocument/2006/relationships/image" Target="../media/image21.png"/><Relationship Id="rId14" Type="http://schemas.openxmlformats.org/officeDocument/2006/relationships/image" Target="../media/image26.png"/></Relationships>
</file>

<file path=ppt/slides/_rels/slide6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8.gif"/><Relationship Id="rId7"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6.png"/><Relationship Id="rId4" Type="http://schemas.openxmlformats.org/officeDocument/2006/relationships/image" Target="../media/image19.gif"/><Relationship Id="rId9" Type="http://schemas.openxmlformats.org/officeDocument/2006/relationships/image" Target="../media/image25.gif"/></Relationships>
</file>

<file path=ppt/slides/_rels/slide6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5.gif"/><Relationship Id="rId3" Type="http://schemas.openxmlformats.org/officeDocument/2006/relationships/image" Target="../media/image18.gif"/><Relationship Id="rId7" Type="http://schemas.openxmlformats.org/officeDocument/2006/relationships/image" Target="../media/image16.png"/><Relationship Id="rId12"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3.jpeg"/><Relationship Id="rId5" Type="http://schemas.openxmlformats.org/officeDocument/2006/relationships/image" Target="../media/image20.wmf"/><Relationship Id="rId10" Type="http://schemas.openxmlformats.org/officeDocument/2006/relationships/image" Target="../media/image22.jpeg"/><Relationship Id="rId4" Type="http://schemas.openxmlformats.org/officeDocument/2006/relationships/image" Target="../media/image19.gif"/><Relationship Id="rId9" Type="http://schemas.openxmlformats.org/officeDocument/2006/relationships/image" Target="../media/image21.png"/><Relationship Id="rId14" Type="http://schemas.openxmlformats.org/officeDocument/2006/relationships/image" Target="../media/image26.png"/></Relationships>
</file>

<file path=ppt/slides/_rels/slide6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8.gif"/><Relationship Id="rId7"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6.png"/><Relationship Id="rId4" Type="http://schemas.openxmlformats.org/officeDocument/2006/relationships/image" Target="../media/image19.gif"/><Relationship Id="rId9" Type="http://schemas.openxmlformats.org/officeDocument/2006/relationships/image" Target="../media/image25.gif"/></Relationships>
</file>

<file path=ppt/slides/_rels/slide6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68.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5.gif"/><Relationship Id="rId3" Type="http://schemas.openxmlformats.org/officeDocument/2006/relationships/image" Target="../media/image18.gif"/><Relationship Id="rId7" Type="http://schemas.openxmlformats.org/officeDocument/2006/relationships/image" Target="../media/image16.png"/><Relationship Id="rId12" Type="http://schemas.openxmlformats.org/officeDocument/2006/relationships/image" Target="../media/image24.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3.jpeg"/><Relationship Id="rId5" Type="http://schemas.openxmlformats.org/officeDocument/2006/relationships/image" Target="../media/image20.wmf"/><Relationship Id="rId10" Type="http://schemas.openxmlformats.org/officeDocument/2006/relationships/image" Target="../media/image22.jpeg"/><Relationship Id="rId4" Type="http://schemas.openxmlformats.org/officeDocument/2006/relationships/image" Target="../media/image19.gif"/><Relationship Id="rId9" Type="http://schemas.openxmlformats.org/officeDocument/2006/relationships/image" Target="../media/image21.png"/><Relationship Id="rId14" Type="http://schemas.openxmlformats.org/officeDocument/2006/relationships/image" Target="../media/image26.png"/></Relationships>
</file>

<file path=ppt/slides/_rels/slide6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gif"/><Relationship Id="rId7" Type="http://schemas.openxmlformats.org/officeDocument/2006/relationships/image" Target="../media/image17.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6.png"/><Relationship Id="rId5" Type="http://schemas.openxmlformats.org/officeDocument/2006/relationships/image" Target="../media/image15.png"/><Relationship Id="rId10" Type="http://schemas.openxmlformats.org/officeDocument/2006/relationships/image" Target="../media/image25.gif"/><Relationship Id="rId4" Type="http://schemas.openxmlformats.org/officeDocument/2006/relationships/image" Target="../media/image19.gif"/><Relationship Id="rId9"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5.gif"/><Relationship Id="rId3" Type="http://schemas.openxmlformats.org/officeDocument/2006/relationships/image" Target="../media/image18.gif"/><Relationship Id="rId7" Type="http://schemas.openxmlformats.org/officeDocument/2006/relationships/image" Target="../media/image16.png"/><Relationship Id="rId12" Type="http://schemas.openxmlformats.org/officeDocument/2006/relationships/image" Target="../media/image24.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3.jpeg"/><Relationship Id="rId5" Type="http://schemas.openxmlformats.org/officeDocument/2006/relationships/image" Target="../media/image20.wmf"/><Relationship Id="rId10" Type="http://schemas.openxmlformats.org/officeDocument/2006/relationships/image" Target="../media/image22.jpeg"/><Relationship Id="rId4" Type="http://schemas.openxmlformats.org/officeDocument/2006/relationships/image" Target="../media/image19.gif"/><Relationship Id="rId9" Type="http://schemas.openxmlformats.org/officeDocument/2006/relationships/image" Target="../media/image21.png"/><Relationship Id="rId14" Type="http://schemas.openxmlformats.org/officeDocument/2006/relationships/image" Target="../media/image26.png"/></Relationships>
</file>

<file path=ppt/slides/_rels/slide7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gif"/><Relationship Id="rId7" Type="http://schemas.openxmlformats.org/officeDocument/2006/relationships/image" Target="../media/image17.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6.png"/><Relationship Id="rId5" Type="http://schemas.openxmlformats.org/officeDocument/2006/relationships/image" Target="../media/image15.png"/><Relationship Id="rId10" Type="http://schemas.openxmlformats.org/officeDocument/2006/relationships/image" Target="../media/image25.gif"/><Relationship Id="rId4" Type="http://schemas.openxmlformats.org/officeDocument/2006/relationships/image" Target="../media/image19.gif"/><Relationship Id="rId9" Type="http://schemas.openxmlformats.org/officeDocument/2006/relationships/image" Target="../media/image24.png"/></Relationships>
</file>

<file path=ppt/slides/_rels/slide73.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52.jpeg"/><Relationship Id="rId4" Type="http://schemas.openxmlformats.org/officeDocument/2006/relationships/image" Target="../media/image51.png"/></Relationships>
</file>

<file path=ppt/slides/_rels/slide77.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5.gif"/><Relationship Id="rId3" Type="http://schemas.openxmlformats.org/officeDocument/2006/relationships/image" Target="../media/image18.gif"/><Relationship Id="rId7" Type="http://schemas.openxmlformats.org/officeDocument/2006/relationships/image" Target="../media/image16.png"/><Relationship Id="rId12" Type="http://schemas.openxmlformats.org/officeDocument/2006/relationships/image" Target="../media/image24.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3.jpeg"/><Relationship Id="rId5" Type="http://schemas.openxmlformats.org/officeDocument/2006/relationships/image" Target="../media/image20.wmf"/><Relationship Id="rId10" Type="http://schemas.openxmlformats.org/officeDocument/2006/relationships/image" Target="../media/image22.jpeg"/><Relationship Id="rId4" Type="http://schemas.openxmlformats.org/officeDocument/2006/relationships/image" Target="../media/image19.gif"/><Relationship Id="rId9" Type="http://schemas.openxmlformats.org/officeDocument/2006/relationships/image" Target="../media/image21.png"/><Relationship Id="rId14" Type="http://schemas.openxmlformats.org/officeDocument/2006/relationships/image" Target="../media/image26.png"/></Relationships>
</file>

<file path=ppt/slides/_rels/slide7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8.gif"/><Relationship Id="rId7" Type="http://schemas.openxmlformats.org/officeDocument/2006/relationships/image" Target="../media/image16.png"/><Relationship Id="rId12" Type="http://schemas.openxmlformats.org/officeDocument/2006/relationships/image" Target="../media/image26.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5.gif"/><Relationship Id="rId5" Type="http://schemas.openxmlformats.org/officeDocument/2006/relationships/image" Target="../media/image20.wmf"/><Relationship Id="rId10" Type="http://schemas.openxmlformats.org/officeDocument/2006/relationships/image" Target="../media/image24.png"/><Relationship Id="rId4" Type="http://schemas.openxmlformats.org/officeDocument/2006/relationships/image" Target="../media/image19.gif"/><Relationship Id="rId9" Type="http://schemas.openxmlformats.org/officeDocument/2006/relationships/image" Target="../media/image21.png"/></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5.gif"/><Relationship Id="rId3" Type="http://schemas.openxmlformats.org/officeDocument/2006/relationships/image" Target="../media/image18.gif"/><Relationship Id="rId7" Type="http://schemas.openxmlformats.org/officeDocument/2006/relationships/image" Target="../media/image16.png"/><Relationship Id="rId12" Type="http://schemas.openxmlformats.org/officeDocument/2006/relationships/image" Target="../media/image24.pn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3.jpeg"/><Relationship Id="rId5" Type="http://schemas.openxmlformats.org/officeDocument/2006/relationships/image" Target="../media/image20.wmf"/><Relationship Id="rId10" Type="http://schemas.openxmlformats.org/officeDocument/2006/relationships/image" Target="../media/image22.jpeg"/><Relationship Id="rId4" Type="http://schemas.openxmlformats.org/officeDocument/2006/relationships/image" Target="../media/image19.gif"/><Relationship Id="rId9" Type="http://schemas.openxmlformats.org/officeDocument/2006/relationships/image" Target="../media/image21.png"/><Relationship Id="rId14" Type="http://schemas.openxmlformats.org/officeDocument/2006/relationships/image" Target="../media/image26.png"/></Relationships>
</file>

<file path=ppt/slides/_rels/slide81.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5.gif"/><Relationship Id="rId3" Type="http://schemas.openxmlformats.org/officeDocument/2006/relationships/image" Target="../media/image18.gif"/><Relationship Id="rId7" Type="http://schemas.openxmlformats.org/officeDocument/2006/relationships/image" Target="../media/image16.png"/><Relationship Id="rId12" Type="http://schemas.openxmlformats.org/officeDocument/2006/relationships/image" Target="../media/image24.pn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3.jpeg"/><Relationship Id="rId5" Type="http://schemas.openxmlformats.org/officeDocument/2006/relationships/image" Target="../media/image20.wmf"/><Relationship Id="rId10" Type="http://schemas.openxmlformats.org/officeDocument/2006/relationships/image" Target="../media/image22.jpeg"/><Relationship Id="rId4" Type="http://schemas.openxmlformats.org/officeDocument/2006/relationships/image" Target="../media/image19.gif"/><Relationship Id="rId9" Type="http://schemas.openxmlformats.org/officeDocument/2006/relationships/image" Target="../media/image21.png"/><Relationship Id="rId14" Type="http://schemas.openxmlformats.org/officeDocument/2006/relationships/image" Target="../media/image26.png"/></Relationships>
</file>

<file path=ppt/slides/_rels/slide8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5.gif"/><Relationship Id="rId3" Type="http://schemas.openxmlformats.org/officeDocument/2006/relationships/image" Target="../media/image18.gif"/><Relationship Id="rId7" Type="http://schemas.openxmlformats.org/officeDocument/2006/relationships/image" Target="../media/image16.png"/><Relationship Id="rId12" Type="http://schemas.openxmlformats.org/officeDocument/2006/relationships/image" Target="../media/image24.png"/><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3.jpeg"/><Relationship Id="rId5" Type="http://schemas.openxmlformats.org/officeDocument/2006/relationships/image" Target="../media/image20.wmf"/><Relationship Id="rId10" Type="http://schemas.openxmlformats.org/officeDocument/2006/relationships/image" Target="../media/image22.jpeg"/><Relationship Id="rId4" Type="http://schemas.openxmlformats.org/officeDocument/2006/relationships/image" Target="../media/image19.gif"/><Relationship Id="rId9" Type="http://schemas.openxmlformats.org/officeDocument/2006/relationships/image" Target="../media/image21.png"/><Relationship Id="rId14" Type="http://schemas.openxmlformats.org/officeDocument/2006/relationships/image" Target="../media/image26.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a:xfrm>
            <a:off x="5410200" y="5943600"/>
            <a:ext cx="3505200" cy="531812"/>
          </a:xfrm>
        </p:spPr>
        <p:txBody>
          <a:bodyPr/>
          <a:lstStyle/>
          <a:p>
            <a:pPr algn="r"/>
            <a:r>
              <a:rPr lang="en-US" sz="1400" b="1" dirty="0">
                <a:solidFill>
                  <a:schemeClr val="tx1"/>
                </a:solidFill>
                <a:latin typeface="+mj-lt"/>
              </a:rPr>
              <a:t>Based on slides © 2009-2019 DeHon</a:t>
            </a:r>
          </a:p>
          <a:p>
            <a:pPr algn="r"/>
            <a:r>
              <a:rPr lang="en-US" sz="1400" b="1" dirty="0">
                <a:solidFill>
                  <a:schemeClr val="tx1"/>
                </a:solidFill>
                <a:latin typeface="+mj-lt"/>
              </a:rPr>
              <a:t>Additional Material © 2014-2017 Farmer</a:t>
            </a:r>
          </a:p>
        </p:txBody>
      </p:sp>
      <p:sp>
        <p:nvSpPr>
          <p:cNvPr id="8" name="Slide Number Placeholder 5"/>
          <p:cNvSpPr>
            <a:spLocks noGrp="1"/>
          </p:cNvSpPr>
          <p:nvPr>
            <p:ph type="sldNum" sz="quarter" idx="12"/>
          </p:nvPr>
        </p:nvSpPr>
        <p:spPr/>
        <p:txBody>
          <a:bodyPr/>
          <a:lstStyle/>
          <a:p>
            <a:fld id="{A2B5C20A-B789-3C45-8C0A-FDB5AD81E208}" type="slidenum">
              <a:rPr lang="en-US"/>
              <a:pPr/>
              <a:t>1</a:t>
            </a:fld>
            <a:endParaRPr lang="en-US"/>
          </a:p>
        </p:txBody>
      </p:sp>
      <p:sp>
        <p:nvSpPr>
          <p:cNvPr id="10" name="Title 1"/>
          <p:cNvSpPr txBox="1">
            <a:spLocks/>
          </p:cNvSpPr>
          <p:nvPr/>
        </p:nvSpPr>
        <p:spPr>
          <a:xfrm>
            <a:off x="381000" y="5410200"/>
            <a:ext cx="8458200" cy="1222375"/>
          </a:xfrm>
          <a:prstGeom prst="rect">
            <a:avLst/>
          </a:prstGeom>
        </p:spPr>
        <p:txBody>
          <a:bodyPr vert="horz" anchor="t">
            <a:normAutofit/>
          </a:bodyPr>
          <a:lstStyle>
            <a:lvl1pPr algn="l" rtl="0" eaLnBrk="1" latinLnBrk="0" hangingPunct="1">
              <a:spcBef>
                <a:spcPct val="0"/>
              </a:spcBef>
              <a:buNone/>
              <a:defRPr kumimoji="0" sz="3600" kern="1200" cap="small" baseline="0">
                <a:solidFill>
                  <a:schemeClr val="tx2"/>
                </a:solidFill>
                <a:effectLst>
                  <a:reflection blurRad="12700" stA="48000" endA="300" endPos="55000" dir="5400000" sy="-90000" algn="bl" rotWithShape="0"/>
                </a:effectLst>
                <a:latin typeface="+mj-lt"/>
                <a:ea typeface="+mj-ea"/>
                <a:cs typeface="+mj-cs"/>
              </a:defRPr>
            </a:lvl1pPr>
          </a:lstStyle>
          <a:p>
            <a:pPr fontAlgn="auto">
              <a:spcAft>
                <a:spcPts val="0"/>
              </a:spcAft>
            </a:pPr>
            <a:r>
              <a:rPr lang="en-US" sz="3200" b="1" dirty="0"/>
              <a:t>ESE 150 – </a:t>
            </a:r>
            <a:br>
              <a:rPr lang="en-US" sz="3200" b="1" dirty="0"/>
            </a:br>
            <a:r>
              <a:rPr lang="en-US" sz="3200" b="1" dirty="0"/>
              <a:t>Digital Audio Basics</a:t>
            </a:r>
          </a:p>
        </p:txBody>
      </p:sp>
      <p:sp>
        <p:nvSpPr>
          <p:cNvPr id="11" name="Subtitle 2"/>
          <p:cNvSpPr txBox="1">
            <a:spLocks/>
          </p:cNvSpPr>
          <p:nvPr/>
        </p:nvSpPr>
        <p:spPr>
          <a:xfrm>
            <a:off x="381000" y="4419600"/>
            <a:ext cx="8458200" cy="914400"/>
          </a:xfrm>
          <a:prstGeom prst="rect">
            <a:avLst/>
          </a:prstGeom>
        </p:spPr>
        <p:txBody>
          <a:bodyPr vert="horz" anchor="b">
            <a:normAutofit/>
          </a:bodyPr>
          <a:lstStyle>
            <a:lvl1pPr marL="0" indent="0" algn="l" rtl="0" eaLnBrk="1" latinLnBrk="0" hangingPunct="1">
              <a:spcBef>
                <a:spcPct val="20000"/>
              </a:spcBef>
              <a:buClr>
                <a:schemeClr val="accent1"/>
              </a:buClr>
              <a:buSzPct val="70000"/>
              <a:buFont typeface="Wingdings 2"/>
              <a:buNone/>
              <a:defRPr kumimoji="0" sz="2400" kern="1200">
                <a:solidFill>
                  <a:schemeClr val="tx2">
                    <a:shade val="75000"/>
                  </a:schemeClr>
                </a:solidFill>
                <a:latin typeface="+mn-lt"/>
                <a:ea typeface="+mn-ea"/>
                <a:cs typeface="+mn-cs"/>
              </a:defRPr>
            </a:lvl1pPr>
            <a:lvl2pPr marL="457200" indent="0" algn="ctr" rtl="0" eaLnBrk="1" latinLnBrk="0" hangingPunct="1">
              <a:spcBef>
                <a:spcPct val="20000"/>
              </a:spcBef>
              <a:buClr>
                <a:schemeClr val="accent1"/>
              </a:buClr>
              <a:buSzPct val="70000"/>
              <a:buFont typeface="Wingdings 2"/>
              <a:buNone/>
              <a:defRPr kumimoji="0" sz="2800" kern="1200">
                <a:solidFill>
                  <a:schemeClr val="tx2"/>
                </a:solidFill>
                <a:latin typeface="+mn-lt"/>
                <a:ea typeface="+mn-ea"/>
                <a:cs typeface="+mn-cs"/>
              </a:defRPr>
            </a:lvl2pPr>
            <a:lvl3pPr marL="914400" indent="0" algn="ctr" rtl="0" eaLnBrk="1" latinLnBrk="0" hangingPunct="1">
              <a:spcBef>
                <a:spcPct val="20000"/>
              </a:spcBef>
              <a:buClr>
                <a:schemeClr val="accent1"/>
              </a:buClr>
              <a:buSzPct val="70000"/>
              <a:buFont typeface="Wingdings 2"/>
              <a:buNone/>
              <a:defRPr kumimoji="0" sz="2400" kern="1200">
                <a:solidFill>
                  <a:schemeClr val="tx2"/>
                </a:solidFill>
                <a:latin typeface="+mn-lt"/>
                <a:ea typeface="+mn-ea"/>
                <a:cs typeface="+mn-cs"/>
              </a:defRPr>
            </a:lvl3pPr>
            <a:lvl4pPr marL="1371600" indent="0" algn="ctr" rtl="0" eaLnBrk="1" latinLnBrk="0" hangingPunct="1">
              <a:spcBef>
                <a:spcPct val="20000"/>
              </a:spcBef>
              <a:buClr>
                <a:schemeClr val="accent1"/>
              </a:buClr>
              <a:buSzPct val="70000"/>
              <a:buFont typeface="Wingdings 2"/>
              <a:buNone/>
              <a:defRPr kumimoji="0" sz="2000" kern="1200">
                <a:solidFill>
                  <a:schemeClr val="tx2"/>
                </a:solidFill>
                <a:latin typeface="+mn-lt"/>
                <a:ea typeface="+mn-ea"/>
                <a:cs typeface="+mn-cs"/>
              </a:defRPr>
            </a:lvl4pPr>
            <a:lvl5pPr marL="1828800" indent="0" algn="ctr" rtl="0" eaLnBrk="1" latinLnBrk="0" hangingPunct="1">
              <a:spcBef>
                <a:spcPct val="20000"/>
              </a:spcBef>
              <a:buClr>
                <a:schemeClr val="accent1"/>
              </a:buClr>
              <a:buSzPct val="60000"/>
              <a:buFont typeface="Wingdings 2"/>
              <a:buNone/>
              <a:defRPr kumimoji="0" sz="1800" kern="1200">
                <a:solidFill>
                  <a:schemeClr val="tx2"/>
                </a:solidFill>
                <a:latin typeface="+mn-lt"/>
                <a:ea typeface="+mn-ea"/>
                <a:cs typeface="+mn-cs"/>
              </a:defRPr>
            </a:lvl5pPr>
            <a:lvl6pPr marL="2286000" indent="0" algn="ctr" rtl="0" eaLnBrk="1" latinLnBrk="0" hangingPunct="1">
              <a:spcBef>
                <a:spcPct val="20000"/>
              </a:spcBef>
              <a:buClr>
                <a:schemeClr val="accent1"/>
              </a:buClr>
              <a:buSzPct val="60000"/>
              <a:buFont typeface="Wingdings 2"/>
              <a:buNone/>
              <a:defRPr kumimoji="0" sz="1800" kern="1200">
                <a:solidFill>
                  <a:schemeClr val="tx2"/>
                </a:solidFill>
                <a:latin typeface="+mn-lt"/>
                <a:ea typeface="+mn-ea"/>
                <a:cs typeface="+mn-cs"/>
              </a:defRPr>
            </a:lvl6pPr>
            <a:lvl7pPr marL="2743200" indent="0" algn="ctr" rtl="0" eaLnBrk="1" latinLnBrk="0" hangingPunct="1">
              <a:spcBef>
                <a:spcPct val="20000"/>
              </a:spcBef>
              <a:buClr>
                <a:schemeClr val="accent1"/>
              </a:buClr>
              <a:buSzPct val="60000"/>
              <a:buFont typeface="Wingdings 2"/>
              <a:buNone/>
              <a:defRPr kumimoji="0" sz="1600" kern="1200">
                <a:solidFill>
                  <a:schemeClr val="tx2"/>
                </a:solidFill>
                <a:latin typeface="+mn-lt"/>
                <a:ea typeface="+mn-ea"/>
                <a:cs typeface="+mn-cs"/>
              </a:defRPr>
            </a:lvl7pPr>
            <a:lvl8pPr marL="3200400" indent="0" algn="ctr" rtl="0" eaLnBrk="1" latinLnBrk="0" hangingPunct="1">
              <a:spcBef>
                <a:spcPct val="20000"/>
              </a:spcBef>
              <a:buClr>
                <a:schemeClr val="accent1"/>
              </a:buClr>
              <a:buSzPct val="60000"/>
              <a:buFont typeface="Wingdings 2"/>
              <a:buNone/>
              <a:defRPr kumimoji="0" sz="1600" kern="1200" baseline="0">
                <a:solidFill>
                  <a:schemeClr val="tx2"/>
                </a:solidFill>
                <a:latin typeface="+mn-lt"/>
                <a:ea typeface="+mn-ea"/>
                <a:cs typeface="+mn-cs"/>
              </a:defRPr>
            </a:lvl8pPr>
            <a:lvl9pPr marL="3657600" indent="0" algn="ctr" rtl="0" eaLnBrk="1" latinLnBrk="0" hangingPunct="1">
              <a:spcBef>
                <a:spcPct val="20000"/>
              </a:spcBef>
              <a:buClr>
                <a:schemeClr val="accent1"/>
              </a:buClr>
              <a:buSzPct val="60000"/>
              <a:buFont typeface="Wingdings 2"/>
              <a:buNone/>
              <a:defRPr kumimoji="0" sz="1400" kern="1200" baseline="0">
                <a:solidFill>
                  <a:schemeClr val="tx2"/>
                </a:solidFill>
                <a:latin typeface="+mn-lt"/>
                <a:ea typeface="+mn-ea"/>
                <a:cs typeface="+mn-cs"/>
              </a:defRPr>
            </a:lvl9pPr>
          </a:lstStyle>
          <a:p>
            <a:pPr fontAlgn="auto">
              <a:spcAft>
                <a:spcPts val="0"/>
              </a:spcAft>
            </a:pPr>
            <a:r>
              <a:rPr lang="en-US" sz="2000" dirty="0"/>
              <a:t>Lecture #1 - Course Introduction / Intro to Digital Audio</a:t>
            </a:r>
          </a:p>
        </p:txBody>
      </p:sp>
      <p:pic>
        <p:nvPicPr>
          <p:cNvPr id="177156" name="Picture 4" descr="http://3.bp.blogspot.com/_CB5_yShYrgU/TPQ2GWHjoGI/AAAAAAAACAE/0eKUBuVC1Ls/s1600/digital%2Baudio_wav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7817" y="2697162"/>
            <a:ext cx="2906183" cy="2179638"/>
          </a:xfrm>
          <a:prstGeom prst="rect">
            <a:avLst/>
          </a:prstGeom>
          <a:noFill/>
          <a:extLst>
            <a:ext uri="{909E8E84-426E-40DD-AFC4-6F175D3DCCD1}">
              <a14:hiddenFill xmlns:a14="http://schemas.microsoft.com/office/drawing/2010/main">
                <a:solidFill>
                  <a:srgbClr val="FFFFFF"/>
                </a:solidFill>
              </a14:hiddenFill>
            </a:ext>
          </a:extLst>
        </p:spPr>
      </p:pic>
      <p:pic>
        <p:nvPicPr>
          <p:cNvPr id="177158" name="Picture 6" descr="http://cdn6.igeeksblog.com/wp-content/uploads/Bose-SoundDock-Series-III-Best-iPhone-5-Speaker-Docks.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2143125"/>
            <a:ext cx="3419475" cy="3419475"/>
          </a:xfrm>
          <a:prstGeom prst="rect">
            <a:avLst/>
          </a:prstGeom>
          <a:noFill/>
          <a:extLst>
            <a:ext uri="{909E8E84-426E-40DD-AFC4-6F175D3DCCD1}">
              <a14:hiddenFill xmlns:a14="http://schemas.microsoft.com/office/drawing/2010/main">
                <a:solidFill>
                  <a:srgbClr val="FFFFFF"/>
                </a:solidFill>
              </a14:hiddenFill>
            </a:ext>
          </a:extLst>
        </p:spPr>
      </p:pic>
      <p:pic>
        <p:nvPicPr>
          <p:cNvPr id="177154" name="Picture 2" descr="http://www.sageaudio.com/blog/wp-content/uploads/2012/09/audio-mastering-digital-quality.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0" y="1149350"/>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26BFC-E332-874E-BD01-FD60EFF07EFC}"/>
              </a:ext>
            </a:extLst>
          </p:cNvPr>
          <p:cNvSpPr>
            <a:spLocks noGrp="1"/>
          </p:cNvSpPr>
          <p:nvPr>
            <p:ph type="title"/>
          </p:nvPr>
        </p:nvSpPr>
        <p:spPr/>
        <p:txBody>
          <a:bodyPr/>
          <a:lstStyle/>
          <a:p>
            <a:r>
              <a:rPr lang="en-US" dirty="0"/>
              <a:t>What makes us safer, live longer?</a:t>
            </a:r>
          </a:p>
        </p:txBody>
      </p:sp>
      <p:sp>
        <p:nvSpPr>
          <p:cNvPr id="3" name="Content Placeholder 2">
            <a:extLst>
              <a:ext uri="{FF2B5EF4-FFF2-40B4-BE49-F238E27FC236}">
                <a16:creationId xmlns:a16="http://schemas.microsoft.com/office/drawing/2014/main" id="{73631734-0B27-9A4C-B6BA-33DC227C3435}"/>
              </a:ext>
            </a:extLst>
          </p:cNvPr>
          <p:cNvSpPr>
            <a:spLocks noGrp="1"/>
          </p:cNvSpPr>
          <p:nvPr>
            <p:ph idx="1"/>
          </p:nvPr>
        </p:nvSpPr>
        <p:spPr/>
        <p:txBody>
          <a:bodyPr>
            <a:normAutofit lnSpcReduction="10000"/>
          </a:bodyPr>
          <a:lstStyle/>
          <a:p>
            <a:pPr>
              <a:lnSpc>
                <a:spcPct val="90000"/>
              </a:lnSpc>
            </a:pPr>
            <a:r>
              <a:rPr lang="en-US" dirty="0">
                <a:ea typeface="ＭＳ Ｐゴシック" pitchFamily="1" charset="-128"/>
                <a:cs typeface="ＭＳ Ｐゴシック" pitchFamily="1" charset="-128"/>
              </a:rPr>
              <a:t>Transportation</a:t>
            </a:r>
          </a:p>
          <a:p>
            <a:pPr lvl="1">
              <a:lnSpc>
                <a:spcPct val="90000"/>
              </a:lnSpc>
            </a:pPr>
            <a:r>
              <a:rPr lang="en-US" dirty="0"/>
              <a:t>Anti-lock brakes</a:t>
            </a:r>
          </a:p>
          <a:p>
            <a:pPr lvl="1">
              <a:lnSpc>
                <a:spcPct val="90000"/>
              </a:lnSpc>
            </a:pPr>
            <a:r>
              <a:rPr lang="en-US" dirty="0"/>
              <a:t>Traction control</a:t>
            </a:r>
          </a:p>
          <a:p>
            <a:pPr lvl="1">
              <a:lnSpc>
                <a:spcPct val="90000"/>
              </a:lnSpc>
            </a:pPr>
            <a:r>
              <a:rPr lang="en-US" dirty="0"/>
              <a:t>Blind-side assist</a:t>
            </a:r>
          </a:p>
          <a:p>
            <a:pPr>
              <a:lnSpc>
                <a:spcPct val="90000"/>
              </a:lnSpc>
            </a:pPr>
            <a:r>
              <a:rPr lang="en-US" dirty="0"/>
              <a:t>Watch over</a:t>
            </a:r>
          </a:p>
          <a:p>
            <a:pPr lvl="1">
              <a:lnSpc>
                <a:spcPct val="90000"/>
              </a:lnSpc>
            </a:pPr>
            <a:r>
              <a:rPr lang="en-US" dirty="0"/>
              <a:t>Security cameras</a:t>
            </a:r>
          </a:p>
          <a:p>
            <a:pPr lvl="1">
              <a:lnSpc>
                <a:spcPct val="90000"/>
              </a:lnSpc>
            </a:pPr>
            <a:r>
              <a:rPr lang="en-US" dirty="0"/>
              <a:t>Baby monitors</a:t>
            </a:r>
          </a:p>
          <a:p>
            <a:pPr>
              <a:lnSpc>
                <a:spcPct val="90000"/>
              </a:lnSpc>
            </a:pPr>
            <a:r>
              <a:rPr lang="en-US" dirty="0">
                <a:ea typeface="ＭＳ Ｐゴシック" pitchFamily="1" charset="-128"/>
                <a:cs typeface="ＭＳ Ｐゴシック" pitchFamily="1" charset="-128"/>
              </a:rPr>
              <a:t>Medical Devices</a:t>
            </a:r>
          </a:p>
          <a:p>
            <a:pPr lvl="1">
              <a:lnSpc>
                <a:spcPct val="90000"/>
              </a:lnSpc>
            </a:pPr>
            <a:r>
              <a:rPr lang="en-US" dirty="0"/>
              <a:t>Ultrasound</a:t>
            </a:r>
          </a:p>
          <a:p>
            <a:pPr lvl="1">
              <a:lnSpc>
                <a:spcPct val="90000"/>
              </a:lnSpc>
            </a:pPr>
            <a:r>
              <a:rPr lang="en-US" dirty="0"/>
              <a:t>MRI</a:t>
            </a:r>
          </a:p>
          <a:p>
            <a:pPr lvl="1">
              <a:lnSpc>
                <a:spcPct val="90000"/>
              </a:lnSpc>
            </a:pPr>
            <a:r>
              <a:rPr lang="en-US" dirty="0"/>
              <a:t>DNA sequencing</a:t>
            </a:r>
          </a:p>
          <a:p>
            <a:pPr lvl="1">
              <a:lnSpc>
                <a:spcPct val="90000"/>
              </a:lnSpc>
            </a:pPr>
            <a:r>
              <a:rPr lang="en-US" dirty="0"/>
              <a:t>Pacemakers</a:t>
            </a:r>
          </a:p>
          <a:p>
            <a:endParaRPr lang="en-US" dirty="0"/>
          </a:p>
        </p:txBody>
      </p:sp>
      <p:sp>
        <p:nvSpPr>
          <p:cNvPr id="4" name="Date Placeholder 3">
            <a:extLst>
              <a:ext uri="{FF2B5EF4-FFF2-40B4-BE49-F238E27FC236}">
                <a16:creationId xmlns:a16="http://schemas.microsoft.com/office/drawing/2014/main" id="{B04011E9-2D4F-4847-ACD7-81F7733F0F7C}"/>
              </a:ext>
            </a:extLst>
          </p:cNvPr>
          <p:cNvSpPr>
            <a:spLocks noGrp="1"/>
          </p:cNvSpPr>
          <p:nvPr>
            <p:ph type="dt" sz="half" idx="10"/>
          </p:nvPr>
        </p:nvSpPr>
        <p:spPr/>
        <p:txBody>
          <a:bodyPr/>
          <a:lstStyle/>
          <a:p>
            <a:endParaRPr lang="en-US" dirty="0"/>
          </a:p>
        </p:txBody>
      </p:sp>
      <p:sp>
        <p:nvSpPr>
          <p:cNvPr id="5" name="Slide Number Placeholder 4">
            <a:extLst>
              <a:ext uri="{FF2B5EF4-FFF2-40B4-BE49-F238E27FC236}">
                <a16:creationId xmlns:a16="http://schemas.microsoft.com/office/drawing/2014/main" id="{8F409A61-0507-D742-A3DE-C6E812ECE56D}"/>
              </a:ext>
            </a:extLst>
          </p:cNvPr>
          <p:cNvSpPr>
            <a:spLocks noGrp="1"/>
          </p:cNvSpPr>
          <p:nvPr>
            <p:ph type="sldNum" sz="quarter" idx="12"/>
          </p:nvPr>
        </p:nvSpPr>
        <p:spPr/>
        <p:txBody>
          <a:bodyPr/>
          <a:lstStyle/>
          <a:p>
            <a:fld id="{6D69B03B-8166-0F42-B8CE-697A119A2BFC}" type="slidenum">
              <a:rPr lang="en-US" smtClean="0"/>
              <a:pPr/>
              <a:t>10</a:t>
            </a:fld>
            <a:endParaRPr lang="en-US"/>
          </a:p>
        </p:txBody>
      </p:sp>
    </p:spTree>
    <p:extLst>
      <p:ext uri="{BB962C8B-B14F-4D97-AF65-F5344CB8AC3E}">
        <p14:creationId xmlns:p14="http://schemas.microsoft.com/office/powerpoint/2010/main" val="3929344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dirty="0">
                <a:solidFill>
                  <a:schemeClr val="tx1"/>
                </a:solidFill>
                <a:ea typeface="ＭＳ Ｐゴシック" pitchFamily="1" charset="-128"/>
                <a:cs typeface="ＭＳ Ｐゴシック" pitchFamily="1" charset="-128"/>
              </a:rPr>
              <a:t>What do these things involve?</a:t>
            </a:r>
          </a:p>
        </p:txBody>
      </p:sp>
      <p:sp>
        <p:nvSpPr>
          <p:cNvPr id="22531" name="Rectangle 3"/>
          <p:cNvSpPr>
            <a:spLocks noGrp="1" noChangeArrowheads="1"/>
          </p:cNvSpPr>
          <p:nvPr>
            <p:ph type="body" idx="1"/>
          </p:nvPr>
        </p:nvSpPr>
        <p:spPr/>
        <p:txBody>
          <a:bodyPr/>
          <a:lstStyle/>
          <a:p>
            <a:pPr eaLnBrk="1" hangingPunct="1"/>
            <a:r>
              <a:rPr lang="en-US">
                <a:ea typeface="ＭＳ Ｐゴシック" pitchFamily="1" charset="-128"/>
                <a:cs typeface="ＭＳ Ｐゴシック" pitchFamily="1" charset="-128"/>
              </a:rPr>
              <a:t>Computation</a:t>
            </a:r>
          </a:p>
          <a:p>
            <a:pPr eaLnBrk="1" hangingPunct="1"/>
            <a:r>
              <a:rPr lang="en-US">
                <a:ea typeface="ＭＳ Ｐゴシック" pitchFamily="1" charset="-128"/>
                <a:cs typeface="ＭＳ Ｐゴシック" pitchFamily="1" charset="-128"/>
              </a:rPr>
              <a:t>Communications</a:t>
            </a:r>
          </a:p>
          <a:p>
            <a:pPr eaLnBrk="1" hangingPunct="1"/>
            <a:r>
              <a:rPr lang="en-US">
                <a:ea typeface="ＭＳ Ｐゴシック" pitchFamily="1" charset="-128"/>
                <a:cs typeface="ＭＳ Ｐゴシック" pitchFamily="1" charset="-128"/>
              </a:rPr>
              <a:t>Hardware</a:t>
            </a:r>
          </a:p>
          <a:p>
            <a:pPr eaLnBrk="1" hangingPunct="1"/>
            <a:r>
              <a:rPr lang="en-US">
                <a:ea typeface="ＭＳ Ｐゴシック" pitchFamily="1" charset="-128"/>
                <a:cs typeface="ＭＳ Ｐゴシック" pitchFamily="1" charset="-128"/>
              </a:rPr>
              <a:t>Substantial software</a:t>
            </a:r>
          </a:p>
          <a:p>
            <a:pPr eaLnBrk="1" hangingPunct="1"/>
            <a:endParaRPr lang="en-US">
              <a:solidFill>
                <a:schemeClr val="accent2"/>
              </a:solidFill>
              <a:ea typeface="ＭＳ Ｐゴシック" pitchFamily="1" charset="-128"/>
              <a:cs typeface="ＭＳ Ｐゴシック" pitchFamily="1" charset="-128"/>
            </a:endParaRPr>
          </a:p>
          <a:p>
            <a:pPr eaLnBrk="1" hangingPunct="1"/>
            <a:r>
              <a:rPr lang="en-US">
                <a:solidFill>
                  <a:schemeClr val="accent2"/>
                </a:solidFill>
                <a:ea typeface="ＭＳ Ｐゴシック" pitchFamily="1" charset="-128"/>
                <a:cs typeface="ＭＳ Ｐゴシック" pitchFamily="1" charset="-128"/>
                <a:sym typeface="Wingdings" pitchFamily="1" charset="2"/>
              </a:rPr>
              <a:t> </a:t>
            </a:r>
            <a:r>
              <a:rPr lang="en-US">
                <a:solidFill>
                  <a:schemeClr val="accent2"/>
                </a:solidFill>
                <a:ea typeface="ＭＳ Ｐゴシック" pitchFamily="1" charset="-128"/>
                <a:cs typeface="ＭＳ Ｐゴシック" pitchFamily="1" charset="-128"/>
              </a:rPr>
              <a:t>Products of Computer Engineers</a:t>
            </a:r>
          </a:p>
        </p:txBody>
      </p:sp>
      <p:sp>
        <p:nvSpPr>
          <p:cNvPr id="4" name="Date Placeholder 3"/>
          <p:cNvSpPr>
            <a:spLocks noGrp="1"/>
          </p:cNvSpPr>
          <p:nvPr>
            <p:ph type="dt" sz="half" idx="10"/>
          </p:nvPr>
        </p:nvSpPr>
        <p:spPr/>
        <p:txBody>
          <a:bodyPr/>
          <a:lstStyle/>
          <a:p>
            <a:pPr>
              <a:defRPr/>
            </a:pPr>
            <a:r>
              <a:rPr lang="en-US"/>
              <a:t>Penn WICS April 2017 -- DeHon</a:t>
            </a:r>
          </a:p>
        </p:txBody>
      </p:sp>
      <p:sp>
        <p:nvSpPr>
          <p:cNvPr id="5" name="Slide Number Placeholder 4"/>
          <p:cNvSpPr>
            <a:spLocks noGrp="1"/>
          </p:cNvSpPr>
          <p:nvPr>
            <p:ph type="sldNum" sz="quarter" idx="12"/>
          </p:nvPr>
        </p:nvSpPr>
        <p:spPr/>
        <p:txBody>
          <a:bodyPr/>
          <a:lstStyle/>
          <a:p>
            <a:pPr>
              <a:defRPr/>
            </a:pPr>
            <a:fld id="{A8EAA9BD-BD65-054D-A875-8CE63F494A10}" type="slidenum">
              <a:rPr lang="en-US" smtClean="0"/>
              <a:pPr>
                <a:defRPr/>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r>
              <a:rPr lang="en-US"/>
              <a:t>Changing World: Small World</a:t>
            </a:r>
          </a:p>
        </p:txBody>
      </p:sp>
      <p:sp>
        <p:nvSpPr>
          <p:cNvPr id="155651" name="Rectangle 3"/>
          <p:cNvSpPr>
            <a:spLocks noGrp="1" noChangeArrowheads="1"/>
          </p:cNvSpPr>
          <p:nvPr>
            <p:ph idx="1"/>
          </p:nvPr>
        </p:nvSpPr>
        <p:spPr>
          <a:xfrm>
            <a:off x="228600" y="1905000"/>
            <a:ext cx="7772400" cy="4267200"/>
          </a:xfrm>
        </p:spPr>
        <p:txBody>
          <a:bodyPr/>
          <a:lstStyle/>
          <a:p>
            <a:r>
              <a:rPr lang="en-US" dirty="0"/>
              <a:t>Ubiquitous Internet </a:t>
            </a:r>
          </a:p>
          <a:p>
            <a:pPr lvl="1"/>
            <a:r>
              <a:rPr lang="en-US" dirty="0"/>
              <a:t>This changed everything</a:t>
            </a:r>
          </a:p>
          <a:p>
            <a:pPr lvl="1"/>
            <a:r>
              <a:rPr lang="en-US" dirty="0"/>
              <a:t>Smartphone let us carry Internet with us</a:t>
            </a:r>
          </a:p>
          <a:p>
            <a:r>
              <a:rPr lang="en-US" dirty="0"/>
              <a:t>Facebook</a:t>
            </a:r>
          </a:p>
          <a:p>
            <a:pPr lvl="1"/>
            <a:r>
              <a:rPr lang="en-US" dirty="0"/>
              <a:t>Allowed us instantly find anyone!</a:t>
            </a:r>
          </a:p>
          <a:p>
            <a:pPr lvl="1"/>
            <a:r>
              <a:rPr lang="en-US" dirty="0"/>
              <a:t>United the world in many ways</a:t>
            </a:r>
          </a:p>
          <a:p>
            <a:pPr lvl="1"/>
            <a:endParaRPr lang="en-US" dirty="0"/>
          </a:p>
        </p:txBody>
      </p:sp>
      <p:sp>
        <p:nvSpPr>
          <p:cNvPr id="5" name="Date Placeholder 3"/>
          <p:cNvSpPr>
            <a:spLocks noGrp="1"/>
          </p:cNvSpPr>
          <p:nvPr>
            <p:ph type="dt" sz="half" idx="10"/>
          </p:nvPr>
        </p:nvSpPr>
        <p:spPr/>
        <p:txBody>
          <a:bodyPr/>
          <a:lstStyle/>
          <a:p>
            <a:endParaRPr lang="en-US" dirty="0"/>
          </a:p>
        </p:txBody>
      </p:sp>
      <p:sp>
        <p:nvSpPr>
          <p:cNvPr id="7" name="Slide Number Placeholder 5"/>
          <p:cNvSpPr>
            <a:spLocks noGrp="1"/>
          </p:cNvSpPr>
          <p:nvPr>
            <p:ph type="sldNum" sz="quarter" idx="12"/>
          </p:nvPr>
        </p:nvSpPr>
        <p:spPr/>
        <p:txBody>
          <a:bodyPr/>
          <a:lstStyle/>
          <a:p>
            <a:fld id="{71120DF8-FAE2-E14C-BE26-7CFE97BB2E39}" type="slidenum">
              <a:rPr lang="en-US"/>
              <a:pPr/>
              <a:t>12</a:t>
            </a:fld>
            <a:endParaRPr lang="en-US"/>
          </a:p>
        </p:txBody>
      </p:sp>
      <p:pic>
        <p:nvPicPr>
          <p:cNvPr id="155652" name="Picture 4" descr="MCj04396130000[1]"/>
          <p:cNvPicPr>
            <a:picLocks noChangeAspect="1" noChangeArrowheads="1"/>
          </p:cNvPicPr>
          <p:nvPr/>
        </p:nvPicPr>
        <p:blipFill>
          <a:blip r:embed="rId3"/>
          <a:srcRect/>
          <a:stretch>
            <a:fillRect/>
          </a:stretch>
        </p:blipFill>
        <p:spPr bwMode="auto">
          <a:xfrm>
            <a:off x="6021388" y="2590800"/>
            <a:ext cx="3122612" cy="3438525"/>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r>
              <a:rPr lang="en-US"/>
              <a:t>Changing World: Easy Sharing</a:t>
            </a:r>
          </a:p>
        </p:txBody>
      </p:sp>
      <p:sp>
        <p:nvSpPr>
          <p:cNvPr id="157699" name="Rectangle 3"/>
          <p:cNvSpPr>
            <a:spLocks noGrp="1" noChangeArrowheads="1"/>
          </p:cNvSpPr>
          <p:nvPr>
            <p:ph idx="1"/>
          </p:nvPr>
        </p:nvSpPr>
        <p:spPr/>
        <p:txBody>
          <a:bodyPr/>
          <a:lstStyle/>
          <a:p>
            <a:r>
              <a:rPr lang="en-US" b="0" dirty="0"/>
              <a:t>Easy Instant sharing and storage</a:t>
            </a:r>
          </a:p>
          <a:p>
            <a:r>
              <a:rPr lang="en-US" b="0" dirty="0"/>
              <a:t>Photos, videos, writing</a:t>
            </a:r>
          </a:p>
          <a:p>
            <a:r>
              <a:rPr lang="en-US" b="0" dirty="0"/>
              <a:t>Web, Facebook, </a:t>
            </a:r>
            <a:r>
              <a:rPr lang="en-US" b="0" dirty="0" err="1"/>
              <a:t>Youtube</a:t>
            </a:r>
            <a:r>
              <a:rPr lang="en-US" b="0" dirty="0"/>
              <a:t>, Blogs</a:t>
            </a:r>
          </a:p>
          <a:p>
            <a:r>
              <a:rPr lang="en-US" b="0" dirty="0"/>
              <a:t>Backed up, Cloud</a:t>
            </a:r>
          </a:p>
          <a:p>
            <a:r>
              <a:rPr lang="en-US" b="0" dirty="0"/>
              <a:t>Accessible anywhere in the world</a:t>
            </a:r>
          </a:p>
          <a:p>
            <a:r>
              <a:rPr lang="en-US" b="0" dirty="0"/>
              <a:t>Indexed and searchable</a:t>
            </a:r>
          </a:p>
          <a:p>
            <a:r>
              <a:rPr lang="en-US" b="0" dirty="0"/>
              <a:t>Can carry it with you</a:t>
            </a:r>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p>
            <a:fld id="{3E2B4F5B-7C52-A548-B6E0-E23D18B7B57F}" type="slidenum">
              <a:rPr lang="en-US" smtClean="0"/>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normAutofit fontScale="90000"/>
          </a:bodyPr>
          <a:lstStyle/>
          <a:p>
            <a:r>
              <a:rPr lang="en-US"/>
              <a:t>Changing World: Instant Gratification</a:t>
            </a:r>
          </a:p>
        </p:txBody>
      </p:sp>
      <p:sp>
        <p:nvSpPr>
          <p:cNvPr id="159747" name="Rectangle 3"/>
          <p:cNvSpPr>
            <a:spLocks noGrp="1" noChangeArrowheads="1"/>
          </p:cNvSpPr>
          <p:nvPr>
            <p:ph idx="1"/>
          </p:nvPr>
        </p:nvSpPr>
        <p:spPr/>
        <p:txBody>
          <a:bodyPr/>
          <a:lstStyle/>
          <a:p>
            <a:r>
              <a:rPr lang="en-US" dirty="0"/>
              <a:t>Search engines</a:t>
            </a:r>
          </a:p>
          <a:p>
            <a:pPr lvl="1"/>
            <a:r>
              <a:rPr lang="en-US" dirty="0"/>
              <a:t>Instant access to knowledge</a:t>
            </a:r>
          </a:p>
          <a:p>
            <a:r>
              <a:rPr lang="en-US" dirty="0"/>
              <a:t>iTunes</a:t>
            </a:r>
          </a:p>
          <a:p>
            <a:pPr lvl="1"/>
            <a:r>
              <a:rPr lang="en-US" dirty="0"/>
              <a:t>Instant access to music/casts/apps/video too</a:t>
            </a:r>
          </a:p>
          <a:p>
            <a:r>
              <a:rPr lang="en-US" dirty="0"/>
              <a:t>Streaming video</a:t>
            </a:r>
          </a:p>
          <a:p>
            <a:pPr lvl="1"/>
            <a:r>
              <a:rPr lang="en-US" dirty="0"/>
              <a:t>Instant access to video/news/visual information</a:t>
            </a:r>
          </a:p>
          <a:p>
            <a:pPr lvl="1"/>
            <a:r>
              <a:rPr lang="en-US" dirty="0"/>
              <a:t>Internet services/Netflix/On-Demand/etc.</a:t>
            </a:r>
          </a:p>
          <a:p>
            <a:r>
              <a:rPr lang="en-US" dirty="0"/>
              <a:t>Amazon.com</a:t>
            </a:r>
          </a:p>
          <a:p>
            <a:pPr lvl="1"/>
            <a:r>
              <a:rPr lang="en-US" dirty="0"/>
              <a:t>Instant access to nearly any product, ~drone delivery!</a:t>
            </a:r>
          </a:p>
          <a:p>
            <a:pPr lvl="1"/>
            <a:endParaRPr lang="en-US" dirty="0"/>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p>
            <a:fld id="{F3E72771-5B9D-4C47-83CC-0267B52A5FF2}" type="slidenum">
              <a:rPr lang="en-US" smtClean="0"/>
              <a:pPr/>
              <a:t>14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9747">
                                            <p:txEl>
                                              <p:pRg st="2" end="2"/>
                                            </p:txEl>
                                          </p:spTgt>
                                        </p:tgtEl>
                                        <p:attrNameLst>
                                          <p:attrName>style.visibility</p:attrName>
                                        </p:attrNameLst>
                                      </p:cBhvr>
                                      <p:to>
                                        <p:strVal val="visible"/>
                                      </p:to>
                                    </p:set>
                                    <p:animEffect transition="in" filter="fade">
                                      <p:cBhvr>
                                        <p:cTn id="7" dur="500"/>
                                        <p:tgtEl>
                                          <p:spTgt spid="159747">
                                            <p:txEl>
                                              <p:pRg st="2" end="2"/>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9747">
                                            <p:txEl>
                                              <p:pRg st="3" end="3"/>
                                            </p:txEl>
                                          </p:spTgt>
                                        </p:tgtEl>
                                        <p:attrNameLst>
                                          <p:attrName>style.visibility</p:attrName>
                                        </p:attrNameLst>
                                      </p:cBhvr>
                                      <p:to>
                                        <p:strVal val="visible"/>
                                      </p:to>
                                    </p:set>
                                    <p:animEffect transition="in" filter="fade">
                                      <p:cBhvr>
                                        <p:cTn id="11" dur="500"/>
                                        <p:tgtEl>
                                          <p:spTgt spid="159747">
                                            <p:txEl>
                                              <p:pRg st="3" end="3"/>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59747">
                                            <p:txEl>
                                              <p:pRg st="4" end="4"/>
                                            </p:txEl>
                                          </p:spTgt>
                                        </p:tgtEl>
                                        <p:attrNameLst>
                                          <p:attrName>style.visibility</p:attrName>
                                        </p:attrNameLst>
                                      </p:cBhvr>
                                      <p:to>
                                        <p:strVal val="visible"/>
                                      </p:to>
                                    </p:set>
                                    <p:animEffect transition="in" filter="fade">
                                      <p:cBhvr>
                                        <p:cTn id="16" dur="500"/>
                                        <p:tgtEl>
                                          <p:spTgt spid="159747">
                                            <p:txEl>
                                              <p:pRg st="4" end="4"/>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159747">
                                            <p:txEl>
                                              <p:pRg st="5" end="5"/>
                                            </p:txEl>
                                          </p:spTgt>
                                        </p:tgtEl>
                                        <p:attrNameLst>
                                          <p:attrName>style.visibility</p:attrName>
                                        </p:attrNameLst>
                                      </p:cBhvr>
                                      <p:to>
                                        <p:strVal val="visible"/>
                                      </p:to>
                                    </p:set>
                                    <p:animEffect transition="in" filter="fade">
                                      <p:cBhvr>
                                        <p:cTn id="20" dur="500"/>
                                        <p:tgtEl>
                                          <p:spTgt spid="159747">
                                            <p:txEl>
                                              <p:pRg st="5" end="5"/>
                                            </p:txEl>
                                          </p:spTgt>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159747">
                                            <p:txEl>
                                              <p:pRg st="6" end="6"/>
                                            </p:txEl>
                                          </p:spTgt>
                                        </p:tgtEl>
                                        <p:attrNameLst>
                                          <p:attrName>style.visibility</p:attrName>
                                        </p:attrNameLst>
                                      </p:cBhvr>
                                      <p:to>
                                        <p:strVal val="visible"/>
                                      </p:to>
                                    </p:set>
                                    <p:animEffect transition="in" filter="fade">
                                      <p:cBhvr>
                                        <p:cTn id="24" dur="500"/>
                                        <p:tgtEl>
                                          <p:spTgt spid="159747">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59747">
                                            <p:txEl>
                                              <p:pRg st="7" end="7"/>
                                            </p:txEl>
                                          </p:spTgt>
                                        </p:tgtEl>
                                        <p:attrNameLst>
                                          <p:attrName>style.visibility</p:attrName>
                                        </p:attrNameLst>
                                      </p:cBhvr>
                                      <p:to>
                                        <p:strVal val="visible"/>
                                      </p:to>
                                    </p:set>
                                    <p:animEffect transition="in" filter="fade">
                                      <p:cBhvr>
                                        <p:cTn id="29" dur="500"/>
                                        <p:tgtEl>
                                          <p:spTgt spid="159747">
                                            <p:txEl>
                                              <p:pRg st="7" end="7"/>
                                            </p:txEl>
                                          </p:spTgt>
                                        </p:tgtEl>
                                      </p:cBhvr>
                                    </p:animEffec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159747">
                                            <p:txEl>
                                              <p:pRg st="8" end="8"/>
                                            </p:txEl>
                                          </p:spTgt>
                                        </p:tgtEl>
                                        <p:attrNameLst>
                                          <p:attrName>style.visibility</p:attrName>
                                        </p:attrNameLst>
                                      </p:cBhvr>
                                      <p:to>
                                        <p:strVal val="visible"/>
                                      </p:to>
                                    </p:set>
                                    <p:animEffect transition="in" filter="fade">
                                      <p:cBhvr>
                                        <p:cTn id="33" dur="500"/>
                                        <p:tgtEl>
                                          <p:spTgt spid="15974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a:xfrm>
            <a:off x="304800" y="457200"/>
            <a:ext cx="9220200" cy="838200"/>
          </a:xfrm>
        </p:spPr>
        <p:txBody>
          <a:bodyPr>
            <a:normAutofit fontScale="90000"/>
          </a:bodyPr>
          <a:lstStyle/>
          <a:p>
            <a:r>
              <a:rPr lang="en-US" dirty="0"/>
              <a:t>Changing World: New Wealth, New Players</a:t>
            </a:r>
          </a:p>
        </p:txBody>
      </p:sp>
      <p:sp>
        <p:nvSpPr>
          <p:cNvPr id="161795" name="Rectangle 3"/>
          <p:cNvSpPr>
            <a:spLocks noGrp="1" noChangeArrowheads="1"/>
          </p:cNvSpPr>
          <p:nvPr>
            <p:ph idx="1"/>
          </p:nvPr>
        </p:nvSpPr>
        <p:spPr>
          <a:xfrm>
            <a:off x="304800" y="1554162"/>
            <a:ext cx="8686800" cy="5075238"/>
          </a:xfrm>
        </p:spPr>
        <p:txBody>
          <a:bodyPr>
            <a:normAutofit fontScale="85000" lnSpcReduction="20000"/>
          </a:bodyPr>
          <a:lstStyle/>
          <a:p>
            <a:r>
              <a:rPr lang="en-US" dirty="0"/>
              <a:t>Microsoft founded 1975</a:t>
            </a:r>
          </a:p>
          <a:p>
            <a:pPr lvl="1"/>
            <a:r>
              <a:rPr lang="en-US" dirty="0"/>
              <a:t>World’s richest man…for a while </a:t>
            </a:r>
          </a:p>
          <a:p>
            <a:r>
              <a:rPr lang="en-US" dirty="0"/>
              <a:t>Apple founded 1976</a:t>
            </a:r>
          </a:p>
          <a:p>
            <a:pPr lvl="1"/>
            <a:r>
              <a:rPr lang="en-US" dirty="0"/>
              <a:t>Highest valued company</a:t>
            </a:r>
          </a:p>
          <a:p>
            <a:r>
              <a:rPr lang="en-US" dirty="0"/>
              <a:t>Oracle 1977</a:t>
            </a:r>
          </a:p>
          <a:p>
            <a:r>
              <a:rPr lang="en-US" dirty="0"/>
              <a:t>CISCO 1984</a:t>
            </a:r>
          </a:p>
          <a:p>
            <a:r>
              <a:rPr lang="en-US" dirty="0"/>
              <a:t>NVIDIA 1993</a:t>
            </a:r>
          </a:p>
          <a:p>
            <a:r>
              <a:rPr lang="en-US" dirty="0" err="1"/>
              <a:t>Amazon.com</a:t>
            </a:r>
            <a:r>
              <a:rPr lang="en-US" dirty="0"/>
              <a:t> 1994</a:t>
            </a:r>
          </a:p>
          <a:p>
            <a:pPr lvl="1"/>
            <a:r>
              <a:rPr lang="en-US" dirty="0"/>
              <a:t>New world’s richest man…</a:t>
            </a:r>
          </a:p>
          <a:p>
            <a:r>
              <a:rPr lang="en-US" dirty="0"/>
              <a:t>E-Bay 1995</a:t>
            </a:r>
          </a:p>
          <a:p>
            <a:r>
              <a:rPr lang="en-US" dirty="0"/>
              <a:t>Google</a:t>
            </a:r>
            <a:r>
              <a:rPr lang="en-US"/>
              <a:t>, Netflix </a:t>
            </a:r>
            <a:r>
              <a:rPr lang="en-US" dirty="0"/>
              <a:t>1998</a:t>
            </a:r>
          </a:p>
          <a:p>
            <a:r>
              <a:rPr lang="en-US" dirty="0" err="1"/>
              <a:t>Facebook</a:t>
            </a:r>
            <a:r>
              <a:rPr lang="en-US" dirty="0"/>
              <a:t> 2004</a:t>
            </a:r>
          </a:p>
          <a:p>
            <a:r>
              <a:rPr lang="en-US" dirty="0"/>
              <a:t>Twitter 2006</a:t>
            </a:r>
          </a:p>
          <a:p>
            <a:r>
              <a:rPr lang="en-US" dirty="0"/>
              <a:t>Bitcoin 2008</a:t>
            </a:r>
          </a:p>
          <a:p>
            <a:endParaRPr lang="en-US" dirty="0"/>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p>
            <a:fld id="{25B09F32-542E-E74E-9DD5-8907EE57B44A}"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r>
              <a:rPr lang="en-US"/>
              <a:t>Convergence</a:t>
            </a:r>
          </a:p>
        </p:txBody>
      </p:sp>
      <p:sp>
        <p:nvSpPr>
          <p:cNvPr id="163843" name="Rectangle 3"/>
          <p:cNvSpPr>
            <a:spLocks noGrp="1" noChangeArrowheads="1"/>
          </p:cNvSpPr>
          <p:nvPr>
            <p:ph idx="1"/>
          </p:nvPr>
        </p:nvSpPr>
        <p:spPr/>
        <p:txBody>
          <a:bodyPr/>
          <a:lstStyle/>
          <a:p>
            <a:r>
              <a:rPr lang="en-US" dirty="0"/>
              <a:t>Big Ideas and Advanced Technology</a:t>
            </a:r>
          </a:p>
          <a:p>
            <a:pPr lvl="1"/>
            <a:r>
              <a:rPr lang="en-US" dirty="0"/>
              <a:t>Digitize Everything</a:t>
            </a:r>
          </a:p>
          <a:p>
            <a:pPr lvl="1"/>
            <a:r>
              <a:rPr lang="en-US" dirty="0"/>
              <a:t>Cheap Digital Processing</a:t>
            </a:r>
          </a:p>
          <a:p>
            <a:pPr lvl="1"/>
            <a:r>
              <a:rPr lang="en-US" dirty="0"/>
              <a:t>Cheap Storage</a:t>
            </a:r>
          </a:p>
          <a:p>
            <a:pPr lvl="1"/>
            <a:r>
              <a:rPr lang="en-US" dirty="0"/>
              <a:t>Cheap Digital Bandwidth</a:t>
            </a:r>
          </a:p>
          <a:p>
            <a:r>
              <a:rPr lang="en-US" dirty="0"/>
              <a:t>Driven by Moore’s Law</a:t>
            </a:r>
          </a:p>
          <a:p>
            <a:pPr lvl="1"/>
            <a:r>
              <a:rPr lang="en-US" dirty="0"/>
              <a:t>Store and compute more bits per $$</a:t>
            </a:r>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p>
            <a:fld id="{9D66E69C-1443-B040-A205-054D69A84F9F}" type="slidenum">
              <a:rPr lang="en-US" smtClean="0"/>
              <a:pPr/>
              <a:t>16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843">
                                            <p:txEl>
                                              <p:pRg st="2" end="2"/>
                                            </p:txEl>
                                          </p:spTgt>
                                        </p:tgtEl>
                                        <p:attrNameLst>
                                          <p:attrName>style.visibility</p:attrName>
                                        </p:attrNameLst>
                                      </p:cBhvr>
                                      <p:to>
                                        <p:strVal val="visible"/>
                                      </p:to>
                                    </p:set>
                                    <p:animEffect transition="in" filter="fade">
                                      <p:cBhvr>
                                        <p:cTn id="7" dur="500"/>
                                        <p:tgtEl>
                                          <p:spTgt spid="16384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3843">
                                            <p:txEl>
                                              <p:pRg st="3" end="3"/>
                                            </p:txEl>
                                          </p:spTgt>
                                        </p:tgtEl>
                                        <p:attrNameLst>
                                          <p:attrName>style.visibility</p:attrName>
                                        </p:attrNameLst>
                                      </p:cBhvr>
                                      <p:to>
                                        <p:strVal val="visible"/>
                                      </p:to>
                                    </p:set>
                                    <p:animEffect transition="in" filter="fade">
                                      <p:cBhvr>
                                        <p:cTn id="12" dur="500"/>
                                        <p:tgtEl>
                                          <p:spTgt spid="16384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3843">
                                            <p:txEl>
                                              <p:pRg st="4" end="4"/>
                                            </p:txEl>
                                          </p:spTgt>
                                        </p:tgtEl>
                                        <p:attrNameLst>
                                          <p:attrName>style.visibility</p:attrName>
                                        </p:attrNameLst>
                                      </p:cBhvr>
                                      <p:to>
                                        <p:strVal val="visible"/>
                                      </p:to>
                                    </p:set>
                                    <p:animEffect transition="in" filter="fade">
                                      <p:cBhvr>
                                        <p:cTn id="17" dur="500"/>
                                        <p:tgtEl>
                                          <p:spTgt spid="16384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3843">
                                            <p:txEl>
                                              <p:pRg st="5" end="5"/>
                                            </p:txEl>
                                          </p:spTgt>
                                        </p:tgtEl>
                                        <p:attrNameLst>
                                          <p:attrName>style.visibility</p:attrName>
                                        </p:attrNameLst>
                                      </p:cBhvr>
                                      <p:to>
                                        <p:strVal val="visible"/>
                                      </p:to>
                                    </p:set>
                                    <p:animEffect transition="in" filter="fade">
                                      <p:cBhvr>
                                        <p:cTn id="22" dur="500"/>
                                        <p:tgtEl>
                                          <p:spTgt spid="16384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3843">
                                            <p:txEl>
                                              <p:pRg st="6" end="6"/>
                                            </p:txEl>
                                          </p:spTgt>
                                        </p:tgtEl>
                                        <p:attrNameLst>
                                          <p:attrName>style.visibility</p:attrName>
                                        </p:attrNameLst>
                                      </p:cBhvr>
                                      <p:to>
                                        <p:strVal val="visible"/>
                                      </p:to>
                                    </p:set>
                                    <p:animEffect transition="in" filter="fade">
                                      <p:cBhvr>
                                        <p:cTn id="27" dur="500"/>
                                        <p:tgtEl>
                                          <p:spTgt spid="16384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a:lstStyle/>
          <a:p>
            <a:r>
              <a:rPr lang="en-US"/>
              <a:t>Enabled by Visionary Engineers</a:t>
            </a:r>
          </a:p>
        </p:txBody>
      </p:sp>
      <p:sp>
        <p:nvSpPr>
          <p:cNvPr id="165891" name="Rectangle 3"/>
          <p:cNvSpPr>
            <a:spLocks noGrp="1" noChangeArrowheads="1"/>
          </p:cNvSpPr>
          <p:nvPr>
            <p:ph idx="1"/>
          </p:nvPr>
        </p:nvSpPr>
        <p:spPr/>
        <p:txBody>
          <a:bodyPr/>
          <a:lstStyle/>
          <a:p>
            <a:r>
              <a:rPr lang="en-US" dirty="0"/>
              <a:t>Hard work, inspiration, and competition</a:t>
            </a:r>
          </a:p>
          <a:p>
            <a:pPr lvl="1"/>
            <a:r>
              <a:rPr lang="en-US" dirty="0"/>
              <a:t>…would not have just happened</a:t>
            </a:r>
          </a:p>
          <a:p>
            <a:pPr lvl="1"/>
            <a:r>
              <a:rPr lang="en-US" dirty="0"/>
              <a:t>Certain applications/products tie many things together</a:t>
            </a:r>
          </a:p>
          <a:p>
            <a:pPr lvl="2"/>
            <a:r>
              <a:rPr lang="en-US" dirty="0"/>
              <a:t>No one realized </a:t>
            </a:r>
            <a:r>
              <a:rPr lang="en-US" dirty="0" err="1"/>
              <a:t>facebook</a:t>
            </a:r>
            <a:r>
              <a:rPr lang="en-US" dirty="0"/>
              <a:t>/music would be “killer app” for smartphone revolution</a:t>
            </a:r>
          </a:p>
          <a:p>
            <a:r>
              <a:rPr lang="en-US" dirty="0"/>
              <a:t>Most inconceivable just prior</a:t>
            </a:r>
          </a:p>
          <a:p>
            <a:pPr lvl="1"/>
            <a:r>
              <a:rPr lang="en-US" dirty="0"/>
              <a:t>Compare how archaic the “future” looks in most movies just 20 years old</a:t>
            </a:r>
          </a:p>
          <a:p>
            <a:r>
              <a:rPr lang="en-US" dirty="0"/>
              <a:t>What’s next?</a:t>
            </a:r>
          </a:p>
          <a:p>
            <a:r>
              <a:rPr lang="en-US" dirty="0"/>
              <a:t>How can we harness to make the world better?</a:t>
            </a:r>
          </a:p>
          <a:p>
            <a:endParaRPr lang="en-US" dirty="0"/>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p>
            <a:fld id="{AB818625-AD02-C74D-A4FE-020C465F6700}" type="slidenum">
              <a:rPr lang="en-US" smtClean="0"/>
              <a:pPr/>
              <a:t>17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5891">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5891">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5891">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5891">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5891">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589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1"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18</a:t>
            </a:fld>
            <a:endParaRPr lang="en-US" dirty="0"/>
          </a:p>
        </p:txBody>
      </p:sp>
      <p:sp>
        <p:nvSpPr>
          <p:cNvPr id="7" name="Title 6"/>
          <p:cNvSpPr>
            <a:spLocks noGrp="1"/>
          </p:cNvSpPr>
          <p:nvPr>
            <p:ph type="title"/>
          </p:nvPr>
        </p:nvSpPr>
        <p:spPr>
          <a:xfrm>
            <a:off x="4495799" y="2947085"/>
            <a:ext cx="4371475" cy="693638"/>
          </a:xfrm>
        </p:spPr>
        <p:txBody>
          <a:bodyPr>
            <a:noAutofit/>
          </a:bodyPr>
          <a:lstStyle/>
          <a:p>
            <a:r>
              <a:rPr lang="en-US" sz="3200" dirty="0"/>
              <a:t>Short Story</a:t>
            </a:r>
          </a:p>
        </p:txBody>
      </p:sp>
      <p:cxnSp>
        <p:nvCxnSpPr>
          <p:cNvPr id="27" name="Straight Arrow Connector 26"/>
          <p:cNvCxnSpPr>
            <a:endCxn id="21" idx="3"/>
          </p:cNvCxnSpPr>
          <p:nvPr/>
        </p:nvCxnSpPr>
        <p:spPr>
          <a:xfrm rot="10800000">
            <a:off x="3429000" y="2455277"/>
            <a:ext cx="2667000" cy="838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6200000" flipH="1">
            <a:off x="1856385" y="2709446"/>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6200000" flipH="1">
            <a:off x="1856385" y="3166647"/>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16200000" flipH="1">
            <a:off x="1856385" y="3623849"/>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16200000" flipH="1">
            <a:off x="1856385" y="4081051"/>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33400" y="2743200"/>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Course Introduction</a:t>
            </a:r>
          </a:p>
        </p:txBody>
      </p:sp>
      <p:sp>
        <p:nvSpPr>
          <p:cNvPr id="20" name="TextBox 19"/>
          <p:cNvSpPr txBox="1"/>
          <p:nvPr/>
        </p:nvSpPr>
        <p:spPr>
          <a:xfrm>
            <a:off x="533400" y="1828800"/>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History &amp; Motivation</a:t>
            </a:r>
          </a:p>
        </p:txBody>
      </p:sp>
      <p:sp>
        <p:nvSpPr>
          <p:cNvPr id="21" name="TextBox 20"/>
          <p:cNvSpPr txBox="1"/>
          <p:nvPr/>
        </p:nvSpPr>
        <p:spPr>
          <a:xfrm>
            <a:off x="533400" y="2286000"/>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Short Story / Overview</a:t>
            </a:r>
          </a:p>
        </p:txBody>
      </p:sp>
      <p:sp>
        <p:nvSpPr>
          <p:cNvPr id="23" name="TextBox 22"/>
          <p:cNvSpPr txBox="1"/>
          <p:nvPr/>
        </p:nvSpPr>
        <p:spPr>
          <a:xfrm>
            <a:off x="533400" y="3700046"/>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Long Story / Intro to Sound</a:t>
            </a:r>
          </a:p>
        </p:txBody>
      </p:sp>
      <p:sp>
        <p:nvSpPr>
          <p:cNvPr id="24" name="TextBox 23"/>
          <p:cNvSpPr txBox="1"/>
          <p:nvPr/>
        </p:nvSpPr>
        <p:spPr>
          <a:xfrm>
            <a:off x="533400" y="4157246"/>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Summary</a:t>
            </a:r>
          </a:p>
        </p:txBody>
      </p:sp>
      <p:sp>
        <p:nvSpPr>
          <p:cNvPr id="25" name="TextBox 24"/>
          <p:cNvSpPr txBox="1"/>
          <p:nvPr/>
        </p:nvSpPr>
        <p:spPr>
          <a:xfrm>
            <a:off x="533400" y="3200400"/>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Learning Styles</a:t>
            </a:r>
          </a:p>
        </p:txBody>
      </p:sp>
      <p:cxnSp>
        <p:nvCxnSpPr>
          <p:cNvPr id="26" name="Straight Arrow Connector 25"/>
          <p:cNvCxnSpPr/>
          <p:nvPr/>
        </p:nvCxnSpPr>
        <p:spPr>
          <a:xfrm rot="16200000" flipH="1">
            <a:off x="1828800" y="2209800"/>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18973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normAutofit/>
          </a:bodyPr>
          <a:lstStyle/>
          <a:p>
            <a:r>
              <a:rPr lang="en-US" dirty="0"/>
              <a:t>Virtualization of the World</a:t>
            </a:r>
          </a:p>
        </p:txBody>
      </p:sp>
      <p:sp>
        <p:nvSpPr>
          <p:cNvPr id="27651" name="Content Placeholder 2"/>
          <p:cNvSpPr>
            <a:spLocks noGrp="1"/>
          </p:cNvSpPr>
          <p:nvPr>
            <p:ph idx="1"/>
          </p:nvPr>
        </p:nvSpPr>
        <p:spPr>
          <a:xfrm>
            <a:off x="304800" y="1554162"/>
            <a:ext cx="5562598" cy="4846638"/>
          </a:xfrm>
        </p:spPr>
        <p:txBody>
          <a:bodyPr/>
          <a:lstStyle/>
          <a:p>
            <a:r>
              <a:rPr lang="en-US" dirty="0"/>
              <a:t>Can represent things as bits</a:t>
            </a:r>
          </a:p>
          <a:p>
            <a:pPr lvl="1"/>
            <a:r>
              <a:rPr lang="en-US" dirty="0"/>
              <a:t>sound, pictures, movies</a:t>
            </a:r>
          </a:p>
          <a:p>
            <a:pPr lvl="1"/>
            <a:r>
              <a:rPr lang="en-US" dirty="0"/>
              <a:t>location, situation, …</a:t>
            </a:r>
          </a:p>
          <a:p>
            <a:pPr lvl="1"/>
            <a:r>
              <a:rPr lang="en-US" dirty="0"/>
              <a:t>shapes, circuits, drugs, DNA</a:t>
            </a:r>
          </a:p>
          <a:p>
            <a:r>
              <a:rPr lang="en-US" dirty="0"/>
              <a:t>Cheap/powerful ways to </a:t>
            </a:r>
            <a:br>
              <a:rPr lang="en-US" dirty="0"/>
            </a:br>
            <a:r>
              <a:rPr lang="en-US" dirty="0"/>
              <a:t>automatically manipulate </a:t>
            </a:r>
          </a:p>
          <a:p>
            <a:pPr lvl="1"/>
            <a:r>
              <a:rPr lang="en-US" dirty="0"/>
              <a:t>…and reproduce</a:t>
            </a:r>
          </a:p>
        </p:txBody>
      </p:sp>
      <p:sp>
        <p:nvSpPr>
          <p:cNvPr id="4" name="Date Placeholder 3"/>
          <p:cNvSpPr>
            <a:spLocks noGrp="1"/>
          </p:cNvSpPr>
          <p:nvPr>
            <p:ph type="dt" sz="half" idx="10"/>
          </p:nvPr>
        </p:nvSpPr>
        <p:spPr/>
        <p:txBody>
          <a:bodyPr/>
          <a:lstStyle/>
          <a:p>
            <a:endParaRPr lang="en-US" dirty="0"/>
          </a:p>
        </p:txBody>
      </p:sp>
      <p:sp>
        <p:nvSpPr>
          <p:cNvPr id="30725" name="Slide Number Placeholder 4"/>
          <p:cNvSpPr>
            <a:spLocks noGrp="1"/>
          </p:cNvSpPr>
          <p:nvPr>
            <p:ph type="sldNum" sz="quarter" idx="12"/>
          </p:nvPr>
        </p:nvSpPr>
        <p:spPr/>
        <p:txBody>
          <a:bodyPr/>
          <a:lstStyle/>
          <a:p>
            <a:fld id="{4846B249-27EE-CF49-9DCB-F4E3FE451FEC}" type="slidenum">
              <a:rPr lang="en-US" smtClean="0"/>
              <a:pPr/>
              <a:t>19</a:t>
            </a:fld>
            <a:endParaRPr lang="en-US"/>
          </a:p>
        </p:txBody>
      </p:sp>
      <p:pic>
        <p:nvPicPr>
          <p:cNvPr id="9" name="Picture 8"/>
          <p:cNvPicPr>
            <a:picLocks noChangeAspect="1"/>
          </p:cNvPicPr>
          <p:nvPr/>
        </p:nvPicPr>
        <p:blipFill>
          <a:blip r:embed="rId2"/>
          <a:stretch>
            <a:fillRect/>
          </a:stretch>
        </p:blipFill>
        <p:spPr>
          <a:xfrm>
            <a:off x="5257800" y="3276600"/>
            <a:ext cx="2286002" cy="3265717"/>
          </a:xfrm>
          <a:prstGeom prst="rect">
            <a:avLst/>
          </a:prstGeom>
        </p:spPr>
      </p:pic>
      <p:pic>
        <p:nvPicPr>
          <p:cNvPr id="7" name="Picture 5"/>
          <p:cNvPicPr>
            <a:picLocks noChangeAspect="1"/>
          </p:cNvPicPr>
          <p:nvPr/>
        </p:nvPicPr>
        <p:blipFill>
          <a:blip r:embed="rId3"/>
          <a:srcRect/>
          <a:stretch>
            <a:fillRect/>
          </a:stretch>
        </p:blipFill>
        <p:spPr bwMode="auto">
          <a:xfrm rot="16200000">
            <a:off x="6048375" y="1190625"/>
            <a:ext cx="3752850" cy="2133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651">
                                            <p:txEl>
                                              <p:pRg st="1" end="1"/>
                                            </p:txEl>
                                          </p:spTgt>
                                        </p:tgtEl>
                                        <p:attrNameLst>
                                          <p:attrName>style.visibility</p:attrName>
                                        </p:attrNameLst>
                                      </p:cBhvr>
                                      <p:to>
                                        <p:strVal val="visible"/>
                                      </p:to>
                                    </p:set>
                                    <p:animEffect transition="in" filter="fade">
                                      <p:cBhvr>
                                        <p:cTn id="7" dur="500"/>
                                        <p:tgtEl>
                                          <p:spTgt spid="27651">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7651">
                                            <p:txEl>
                                              <p:pRg st="2" end="2"/>
                                            </p:txEl>
                                          </p:spTgt>
                                        </p:tgtEl>
                                        <p:attrNameLst>
                                          <p:attrName>style.visibility</p:attrName>
                                        </p:attrNameLst>
                                      </p:cBhvr>
                                      <p:to>
                                        <p:strVal val="visible"/>
                                      </p:to>
                                    </p:set>
                                    <p:animEffect transition="in" filter="fade">
                                      <p:cBhvr>
                                        <p:cTn id="11" dur="500"/>
                                        <p:tgtEl>
                                          <p:spTgt spid="27651">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7651">
                                            <p:txEl>
                                              <p:pRg st="3" end="3"/>
                                            </p:txEl>
                                          </p:spTgt>
                                        </p:tgtEl>
                                        <p:attrNameLst>
                                          <p:attrName>style.visibility</p:attrName>
                                        </p:attrNameLst>
                                      </p:cBhvr>
                                      <p:to>
                                        <p:strVal val="visible"/>
                                      </p:to>
                                    </p:set>
                                    <p:animEffect transition="in" filter="fade">
                                      <p:cBhvr>
                                        <p:cTn id="15" dur="500"/>
                                        <p:tgtEl>
                                          <p:spTgt spid="27651">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7651">
                                            <p:txEl>
                                              <p:pRg st="4" end="4"/>
                                            </p:txEl>
                                          </p:spTgt>
                                        </p:tgtEl>
                                        <p:attrNameLst>
                                          <p:attrName>style.visibility</p:attrName>
                                        </p:attrNameLst>
                                      </p:cBhvr>
                                      <p:to>
                                        <p:strVal val="visible"/>
                                      </p:to>
                                    </p:set>
                                    <p:animEffect transition="in" filter="fade">
                                      <p:cBhvr>
                                        <p:cTn id="20" dur="500"/>
                                        <p:tgtEl>
                                          <p:spTgt spid="27651">
                                            <p:txEl>
                                              <p:pRg st="4" end="4"/>
                                            </p:txEl>
                                          </p:spTgt>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27651">
                                            <p:txEl>
                                              <p:pRg st="5" end="5"/>
                                            </p:txEl>
                                          </p:spTgt>
                                        </p:tgtEl>
                                        <p:attrNameLst>
                                          <p:attrName>style.visibility</p:attrName>
                                        </p:attrNameLst>
                                      </p:cBhvr>
                                      <p:to>
                                        <p:strVal val="visible"/>
                                      </p:to>
                                    </p:set>
                                    <p:animEffect transition="in" filter="fade">
                                      <p:cBhvr>
                                        <p:cTn id="24" dur="500"/>
                                        <p:tgtEl>
                                          <p:spTgt spid="276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Lecture Topics</a:t>
            </a:r>
          </a:p>
        </p:txBody>
      </p:sp>
      <p:sp>
        <p:nvSpPr>
          <p:cNvPr id="3" name="Content Placeholder 2"/>
          <p:cNvSpPr>
            <a:spLocks noGrp="1"/>
          </p:cNvSpPr>
          <p:nvPr>
            <p:ph idx="1"/>
          </p:nvPr>
        </p:nvSpPr>
        <p:spPr/>
        <p:txBody>
          <a:bodyPr>
            <a:normAutofit/>
          </a:bodyPr>
          <a:lstStyle/>
          <a:p>
            <a:r>
              <a:rPr lang="en-US" dirty="0"/>
              <a:t>History &amp; Motivation</a:t>
            </a:r>
            <a:endParaRPr lang="en-US" sz="2800" b="1" dirty="0"/>
          </a:p>
          <a:p>
            <a:pPr lvl="1"/>
            <a:r>
              <a:rPr lang="en-US" sz="2400" dirty="0"/>
              <a:t>Computing and Digital Audio</a:t>
            </a:r>
          </a:p>
          <a:p>
            <a:r>
              <a:rPr lang="en-US" dirty="0"/>
              <a:t>Overview of Class Schedule</a:t>
            </a:r>
          </a:p>
          <a:p>
            <a:pPr lvl="1"/>
            <a:r>
              <a:rPr lang="en-US" dirty="0"/>
              <a:t>Big picture of our class goals</a:t>
            </a:r>
          </a:p>
          <a:p>
            <a:r>
              <a:rPr lang="en-US" dirty="0"/>
              <a:t>Course Introduction / Goals of Class</a:t>
            </a:r>
          </a:p>
          <a:p>
            <a:pPr lvl="1"/>
            <a:r>
              <a:rPr lang="en-US" dirty="0"/>
              <a:t>Syllabus;  Laboratory; Grading</a:t>
            </a:r>
          </a:p>
          <a:p>
            <a:r>
              <a:rPr lang="en-US" dirty="0"/>
              <a:t>Course Content Overview</a:t>
            </a:r>
          </a:p>
          <a:p>
            <a:pPr lvl="1"/>
            <a:r>
              <a:rPr lang="en-US" dirty="0"/>
              <a:t>Week by week breakdown of class itself</a:t>
            </a:r>
          </a:p>
          <a:p>
            <a:r>
              <a:rPr lang="en-US" dirty="0"/>
              <a:t>Summary</a:t>
            </a:r>
          </a:p>
          <a:p>
            <a:endParaRPr lang="en-US" dirty="0"/>
          </a:p>
          <a:p>
            <a:pPr lvl="1"/>
            <a:endParaRPr lang="en-US" b="1" dirty="0"/>
          </a:p>
          <a:p>
            <a:pPr lvl="1"/>
            <a:endParaRPr lang="en-US" sz="2400" b="1" dirty="0"/>
          </a:p>
          <a:p>
            <a:pPr lvl="1"/>
            <a:endParaRPr lang="en-US" sz="2400"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dirty="0"/>
          </a:p>
        </p:txBody>
      </p:sp>
    </p:spTree>
    <p:extLst>
      <p:ext uri="{BB962C8B-B14F-4D97-AF65-F5344CB8AC3E}">
        <p14:creationId xmlns:p14="http://schemas.microsoft.com/office/powerpoint/2010/main" val="38164461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lstStyle/>
          <a:p>
            <a:r>
              <a:rPr lang="en-US"/>
              <a:t>Class Story: One Slide</a:t>
            </a:r>
            <a:endParaRPr lang="en-US" dirty="0"/>
          </a:p>
        </p:txBody>
      </p:sp>
      <p:sp>
        <p:nvSpPr>
          <p:cNvPr id="169987" name="Rectangle 3"/>
          <p:cNvSpPr>
            <a:spLocks noGrp="1" noChangeArrowheads="1"/>
          </p:cNvSpPr>
          <p:nvPr>
            <p:ph idx="1"/>
          </p:nvPr>
        </p:nvSpPr>
        <p:spPr>
          <a:xfrm>
            <a:off x="304800" y="2971800"/>
            <a:ext cx="8686800" cy="3429000"/>
          </a:xfrm>
        </p:spPr>
        <p:txBody>
          <a:bodyPr>
            <a:normAutofit/>
          </a:bodyPr>
          <a:lstStyle/>
          <a:p>
            <a:r>
              <a:rPr lang="en-US" sz="2400" dirty="0"/>
              <a:t>Sound can be converted to/from bits</a:t>
            </a:r>
          </a:p>
          <a:p>
            <a:pPr lvl="1"/>
            <a:r>
              <a:rPr lang="en-US" sz="2000" dirty="0"/>
              <a:t>and compressed, </a:t>
            </a:r>
            <a:r>
              <a:rPr lang="en-US" sz="2000" u="sng" dirty="0"/>
              <a:t>without</a:t>
            </a:r>
            <a:r>
              <a:rPr lang="en-US" sz="2000" dirty="0"/>
              <a:t> loss of information</a:t>
            </a:r>
          </a:p>
          <a:p>
            <a:r>
              <a:rPr lang="en-US" sz="2400" dirty="0"/>
              <a:t>More information can be discarded without humans noticing </a:t>
            </a:r>
            <a:r>
              <a:rPr lang="en-US" sz="2400" dirty="0">
                <a:sym typeface="Wingdings" pitchFamily="-107" charset="2"/>
              </a:rPr>
              <a:t> fewer bits</a:t>
            </a:r>
          </a:p>
          <a:p>
            <a:r>
              <a:rPr lang="en-US" sz="2400" dirty="0">
                <a:sym typeface="Wingdings" pitchFamily="-107" charset="2"/>
              </a:rPr>
              <a:t>Process this information with inexpensive machines</a:t>
            </a:r>
          </a:p>
          <a:p>
            <a:pPr lvl="1"/>
            <a:r>
              <a:rPr lang="en-US" sz="2000" dirty="0">
                <a:sym typeface="Wingdings" pitchFamily="-107" charset="2"/>
              </a:rPr>
              <a:t>Store it for retrieval</a:t>
            </a:r>
          </a:p>
          <a:p>
            <a:r>
              <a:rPr lang="en-US" sz="2400" dirty="0"/>
              <a:t>Send it between machines</a:t>
            </a:r>
          </a:p>
          <a:p>
            <a:pPr lvl="1"/>
            <a:r>
              <a:rPr lang="en-US" sz="2000" dirty="0"/>
              <a:t>Even if not directly connected</a:t>
            </a:r>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p>
            <a:fld id="{0150412A-928C-8949-8B90-0F8EF43F40B4}" type="slidenum">
              <a:rPr lang="en-US" smtClean="0"/>
              <a:pPr/>
              <a:t>20</a:t>
            </a:fld>
            <a:endParaRPr lang="en-US"/>
          </a:p>
        </p:txBody>
      </p:sp>
      <p:pic>
        <p:nvPicPr>
          <p:cNvPr id="1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4689" y="1606847"/>
            <a:ext cx="1365611" cy="763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b="34834"/>
          <a:stretch/>
        </p:blipFill>
        <p:spPr bwMode="auto">
          <a:xfrm>
            <a:off x="3180976" y="1632647"/>
            <a:ext cx="1119925" cy="807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7243" y="1600200"/>
            <a:ext cx="1402557" cy="878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tangle 14"/>
          <p:cNvSpPr/>
          <p:nvPr/>
        </p:nvSpPr>
        <p:spPr>
          <a:xfrm>
            <a:off x="6477000" y="1647515"/>
            <a:ext cx="1193470" cy="8038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16" name="Rectangle 15"/>
          <p:cNvSpPr/>
          <p:nvPr/>
        </p:nvSpPr>
        <p:spPr>
          <a:xfrm>
            <a:off x="1371600" y="2355493"/>
            <a:ext cx="1238201" cy="463907"/>
          </a:xfrm>
          <a:prstGeom prst="rect">
            <a:avLst/>
          </a:prstGeom>
        </p:spPr>
        <p:txBody>
          <a:bodyPr wrap="none">
            <a:spAutoFit/>
          </a:bodyPr>
          <a:lstStyle/>
          <a:p>
            <a:r>
              <a:rPr lang="en-US" sz="2000" b="1" dirty="0">
                <a:latin typeface="+mj-lt"/>
              </a:rPr>
              <a:t>sample</a:t>
            </a:r>
            <a:endParaRPr lang="en-US" sz="2000" dirty="0">
              <a:latin typeface="+mj-lt"/>
            </a:endParaRPr>
          </a:p>
        </p:txBody>
      </p:sp>
      <p:sp>
        <p:nvSpPr>
          <p:cNvPr id="17" name="Rectangle 16"/>
          <p:cNvSpPr/>
          <p:nvPr/>
        </p:nvSpPr>
        <p:spPr>
          <a:xfrm>
            <a:off x="3158081" y="1247170"/>
            <a:ext cx="1165714" cy="535277"/>
          </a:xfrm>
          <a:prstGeom prst="rect">
            <a:avLst/>
          </a:prstGeom>
        </p:spPr>
        <p:txBody>
          <a:bodyPr wrap="none">
            <a:spAutoFit/>
          </a:bodyPr>
          <a:lstStyle/>
          <a:p>
            <a:pPr algn="ctr"/>
            <a:r>
              <a:rPr lang="en-US" sz="1200" b="1" dirty="0">
                <a:latin typeface="+mj-lt"/>
              </a:rPr>
              <a:t>domain </a:t>
            </a:r>
          </a:p>
          <a:p>
            <a:pPr algn="ctr"/>
            <a:r>
              <a:rPr lang="en-US" sz="1200" b="1" dirty="0">
                <a:latin typeface="+mj-lt"/>
              </a:rPr>
              <a:t>conversion</a:t>
            </a:r>
            <a:endParaRPr lang="en-US" sz="1200" dirty="0">
              <a:latin typeface="+mj-lt"/>
            </a:endParaRPr>
          </a:p>
        </p:txBody>
      </p:sp>
      <p:sp>
        <p:nvSpPr>
          <p:cNvPr id="19" name="TextBox 18"/>
          <p:cNvSpPr txBox="1"/>
          <p:nvPr/>
        </p:nvSpPr>
        <p:spPr>
          <a:xfrm>
            <a:off x="6433457" y="1905000"/>
            <a:ext cx="1186543" cy="338554"/>
          </a:xfrm>
          <a:prstGeom prst="rect">
            <a:avLst/>
          </a:prstGeom>
          <a:noFill/>
        </p:spPr>
        <p:txBody>
          <a:bodyPr wrap="none" rtlCol="0">
            <a:spAutoFit/>
          </a:bodyPr>
          <a:lstStyle/>
          <a:p>
            <a:r>
              <a:rPr lang="en-US" sz="1600" b="1" dirty="0">
                <a:latin typeface="+mj-lt"/>
              </a:rPr>
              <a:t>Compress</a:t>
            </a:r>
          </a:p>
        </p:txBody>
      </p:sp>
      <p:sp>
        <p:nvSpPr>
          <p:cNvPr id="20" name="Rectangle 19"/>
          <p:cNvSpPr/>
          <p:nvPr/>
        </p:nvSpPr>
        <p:spPr>
          <a:xfrm>
            <a:off x="3337058" y="2356976"/>
            <a:ext cx="775409" cy="463907"/>
          </a:xfrm>
          <a:prstGeom prst="rect">
            <a:avLst/>
          </a:prstGeom>
        </p:spPr>
        <p:txBody>
          <a:bodyPr wrap="none">
            <a:spAutoFit/>
          </a:bodyPr>
          <a:lstStyle/>
          <a:p>
            <a:r>
              <a:rPr lang="en-US" sz="2000" b="1" dirty="0" err="1">
                <a:latin typeface="+mj-lt"/>
              </a:rPr>
              <a:t>freq</a:t>
            </a:r>
            <a:endParaRPr lang="en-US" sz="2000" dirty="0">
              <a:latin typeface="+mj-lt"/>
            </a:endParaRPr>
          </a:p>
        </p:txBody>
      </p:sp>
      <p:sp>
        <p:nvSpPr>
          <p:cNvPr id="21" name="Rectangle 20"/>
          <p:cNvSpPr/>
          <p:nvPr/>
        </p:nvSpPr>
        <p:spPr>
          <a:xfrm>
            <a:off x="4709114" y="2323871"/>
            <a:ext cx="1310686" cy="678017"/>
          </a:xfrm>
          <a:prstGeom prst="rect">
            <a:avLst/>
          </a:prstGeom>
        </p:spPr>
        <p:txBody>
          <a:bodyPr wrap="none">
            <a:spAutoFit/>
          </a:bodyPr>
          <a:lstStyle/>
          <a:p>
            <a:pPr algn="ctr"/>
            <a:r>
              <a:rPr lang="en-US" sz="1600" b="1" dirty="0" err="1">
                <a:latin typeface="+mj-lt"/>
              </a:rPr>
              <a:t>pyscho</a:t>
            </a:r>
            <a:r>
              <a:rPr lang="en-US" sz="1600" b="1" dirty="0">
                <a:latin typeface="+mj-lt"/>
              </a:rPr>
              <a:t>-</a:t>
            </a:r>
          </a:p>
          <a:p>
            <a:pPr algn="ctr"/>
            <a:r>
              <a:rPr lang="en-US" sz="1600" b="1" dirty="0">
                <a:latin typeface="+mj-lt"/>
              </a:rPr>
              <a:t>acoustics</a:t>
            </a:r>
            <a:endParaRPr lang="en-US" sz="1600" dirty="0">
              <a:latin typeface="+mj-lt"/>
            </a:endParaRPr>
          </a:p>
        </p:txBody>
      </p:sp>
      <p:cxnSp>
        <p:nvCxnSpPr>
          <p:cNvPr id="22" name="Straight Arrow Connector 21"/>
          <p:cNvCxnSpPr/>
          <p:nvPr/>
        </p:nvCxnSpPr>
        <p:spPr>
          <a:xfrm flipV="1">
            <a:off x="2667000" y="1988414"/>
            <a:ext cx="457200" cy="2"/>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42" name="Straight Arrow Connector 41"/>
          <p:cNvCxnSpPr/>
          <p:nvPr/>
        </p:nvCxnSpPr>
        <p:spPr>
          <a:xfrm flipV="1">
            <a:off x="4114800" y="1981200"/>
            <a:ext cx="457200" cy="2"/>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43" name="Straight Arrow Connector 42"/>
          <p:cNvCxnSpPr/>
          <p:nvPr/>
        </p:nvCxnSpPr>
        <p:spPr>
          <a:xfrm flipV="1">
            <a:off x="5943600" y="1981200"/>
            <a:ext cx="457200" cy="2"/>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9987">
                                            <p:txEl>
                                              <p:pRg st="2" end="2"/>
                                            </p:txEl>
                                          </p:spTgt>
                                        </p:tgtEl>
                                        <p:attrNameLst>
                                          <p:attrName>style.visibility</p:attrName>
                                        </p:attrNameLst>
                                      </p:cBhvr>
                                      <p:to>
                                        <p:strVal val="visible"/>
                                      </p:to>
                                    </p:set>
                                    <p:animEffect transition="in" filter="fade">
                                      <p:cBhvr>
                                        <p:cTn id="7" dur="500"/>
                                        <p:tgtEl>
                                          <p:spTgt spid="169987">
                                            <p:txEl>
                                              <p:pRg st="2" end="2"/>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left)">
                                      <p:cBhvr>
                                        <p:cTn id="11" dur="500"/>
                                        <p:tgtEl>
                                          <p:spTgt spid="2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left)">
                                      <p:cBhvr>
                                        <p:cTn id="14" dur="500"/>
                                        <p:tgtEl>
                                          <p:spTgt spid="20"/>
                                        </p:tgtEl>
                                      </p:cBhvr>
                                    </p:animEffect>
                                  </p:childTnLst>
                                </p:cTn>
                              </p:par>
                              <p:par>
                                <p:cTn id="15" presetID="22" presetClass="entr" presetSubtype="8"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wipe(left)">
                                      <p:cBhvr>
                                        <p:cTn id="24" dur="500"/>
                                        <p:tgtEl>
                                          <p:spTgt spid="42"/>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left)">
                                      <p:cBhvr>
                                        <p:cTn id="28" dur="500"/>
                                        <p:tgtEl>
                                          <p:spTgt spid="21"/>
                                        </p:tgtEl>
                                      </p:cBhvr>
                                    </p:animEffect>
                                  </p:childTnLst>
                                </p:cTn>
                              </p:par>
                              <p:par>
                                <p:cTn id="29" presetID="22" presetClass="entr" presetSubtype="8"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left)">
                                      <p:cBhvr>
                                        <p:cTn id="31" dur="500"/>
                                        <p:tgtEl>
                                          <p:spTgt spid="13"/>
                                        </p:tgtEl>
                                      </p:cBhvr>
                                    </p:animEffect>
                                  </p:childTnLst>
                                </p:cTn>
                              </p:par>
                            </p:childTnLst>
                          </p:cTn>
                        </p:par>
                        <p:par>
                          <p:cTn id="32" fill="hold">
                            <p:stCondLst>
                              <p:cond delay="2000"/>
                            </p:stCondLst>
                            <p:childTnLst>
                              <p:par>
                                <p:cTn id="33" presetID="22" presetClass="entr" presetSubtype="8"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wipe(left)">
                                      <p:cBhvr>
                                        <p:cTn id="35" dur="500"/>
                                        <p:tgtEl>
                                          <p:spTgt spid="43"/>
                                        </p:tgtEl>
                                      </p:cBhvr>
                                    </p:animEffect>
                                  </p:childTnLst>
                                </p:cTn>
                              </p:par>
                            </p:childTnLst>
                          </p:cTn>
                        </p:par>
                        <p:par>
                          <p:cTn id="36" fill="hold">
                            <p:stCondLst>
                              <p:cond delay="2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left)">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69987">
                                            <p:txEl>
                                              <p:pRg st="3" end="3"/>
                                            </p:txEl>
                                          </p:spTgt>
                                        </p:tgtEl>
                                        <p:attrNameLst>
                                          <p:attrName>style.visibility</p:attrName>
                                        </p:attrNameLst>
                                      </p:cBhvr>
                                      <p:to>
                                        <p:strVal val="visible"/>
                                      </p:to>
                                    </p:set>
                                    <p:animEffect transition="in" filter="fade">
                                      <p:cBhvr>
                                        <p:cTn id="47" dur="500"/>
                                        <p:tgtEl>
                                          <p:spTgt spid="169987">
                                            <p:txEl>
                                              <p:pRg st="3" end="3"/>
                                            </p:txEl>
                                          </p:spTgt>
                                        </p:tgtEl>
                                      </p:cBhvr>
                                    </p:animEffect>
                                  </p:childTnLst>
                                </p:cTn>
                              </p:par>
                            </p:childTnLst>
                          </p:cTn>
                        </p:par>
                        <p:par>
                          <p:cTn id="48" fill="hold">
                            <p:stCondLst>
                              <p:cond delay="500"/>
                            </p:stCondLst>
                            <p:childTnLst>
                              <p:par>
                                <p:cTn id="49" presetID="10" presetClass="entr" presetSubtype="0" fill="hold" nodeType="afterEffect">
                                  <p:stCondLst>
                                    <p:cond delay="0"/>
                                  </p:stCondLst>
                                  <p:childTnLst>
                                    <p:set>
                                      <p:cBhvr>
                                        <p:cTn id="50" dur="1" fill="hold">
                                          <p:stCondLst>
                                            <p:cond delay="0"/>
                                          </p:stCondLst>
                                        </p:cTn>
                                        <p:tgtEl>
                                          <p:spTgt spid="169987">
                                            <p:txEl>
                                              <p:pRg st="4" end="4"/>
                                            </p:txEl>
                                          </p:spTgt>
                                        </p:tgtEl>
                                        <p:attrNameLst>
                                          <p:attrName>style.visibility</p:attrName>
                                        </p:attrNameLst>
                                      </p:cBhvr>
                                      <p:to>
                                        <p:strVal val="visible"/>
                                      </p:to>
                                    </p:set>
                                    <p:animEffect transition="in" filter="fade">
                                      <p:cBhvr>
                                        <p:cTn id="51" dur="500"/>
                                        <p:tgtEl>
                                          <p:spTgt spid="169987">
                                            <p:txEl>
                                              <p:pRg st="4" end="4"/>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69987">
                                            <p:txEl>
                                              <p:pRg st="5" end="5"/>
                                            </p:txEl>
                                          </p:spTgt>
                                        </p:tgtEl>
                                        <p:attrNameLst>
                                          <p:attrName>style.visibility</p:attrName>
                                        </p:attrNameLst>
                                      </p:cBhvr>
                                      <p:to>
                                        <p:strVal val="visible"/>
                                      </p:to>
                                    </p:set>
                                    <p:animEffect transition="in" filter="fade">
                                      <p:cBhvr>
                                        <p:cTn id="56" dur="500"/>
                                        <p:tgtEl>
                                          <p:spTgt spid="169987">
                                            <p:txEl>
                                              <p:pRg st="5" end="5"/>
                                            </p:txEl>
                                          </p:spTgt>
                                        </p:tgtEl>
                                      </p:cBhvr>
                                    </p:animEffect>
                                  </p:childTnLst>
                                </p:cTn>
                              </p:par>
                            </p:childTnLst>
                          </p:cTn>
                        </p:par>
                        <p:par>
                          <p:cTn id="57" fill="hold">
                            <p:stCondLst>
                              <p:cond delay="500"/>
                            </p:stCondLst>
                            <p:childTnLst>
                              <p:par>
                                <p:cTn id="58" presetID="10" presetClass="entr" presetSubtype="0" fill="hold" nodeType="afterEffect">
                                  <p:stCondLst>
                                    <p:cond delay="0"/>
                                  </p:stCondLst>
                                  <p:childTnLst>
                                    <p:set>
                                      <p:cBhvr>
                                        <p:cTn id="59" dur="1" fill="hold">
                                          <p:stCondLst>
                                            <p:cond delay="0"/>
                                          </p:stCondLst>
                                        </p:cTn>
                                        <p:tgtEl>
                                          <p:spTgt spid="169987">
                                            <p:txEl>
                                              <p:pRg st="6" end="6"/>
                                            </p:txEl>
                                          </p:spTgt>
                                        </p:tgtEl>
                                        <p:attrNameLst>
                                          <p:attrName>style.visibility</p:attrName>
                                        </p:attrNameLst>
                                      </p:cBhvr>
                                      <p:to>
                                        <p:strVal val="visible"/>
                                      </p:to>
                                    </p:set>
                                    <p:animEffect transition="in" filter="fade">
                                      <p:cBhvr>
                                        <p:cTn id="60" dur="500"/>
                                        <p:tgtEl>
                                          <p:spTgt spid="16998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US"/>
              <a:t>Course Map</a:t>
            </a:r>
          </a:p>
        </p:txBody>
      </p:sp>
      <p:sp>
        <p:nvSpPr>
          <p:cNvPr id="7" name="Slide Number Placeholder 5"/>
          <p:cNvSpPr>
            <a:spLocks noGrp="1"/>
          </p:cNvSpPr>
          <p:nvPr>
            <p:ph type="sldNum" sz="quarter" idx="12"/>
          </p:nvPr>
        </p:nvSpPr>
        <p:spPr/>
        <p:txBody>
          <a:bodyPr/>
          <a:lstStyle/>
          <a:p>
            <a:fld id="{3DB5F412-9866-D249-BF71-6D9420ED886F}" type="slidenum">
              <a:rPr lang="en-US"/>
              <a:pPr/>
              <a:t>21</a:t>
            </a:fld>
            <a:endParaRPr lang="en-US"/>
          </a:p>
        </p:txBody>
      </p:sp>
      <p:pic>
        <p:nvPicPr>
          <p:cNvPr id="177154" name="Picture 2" descr="http://cdn.scratch.mit.edu/static/site/projects/thumbnails/32/2502.png"/>
          <p:cNvPicPr>
            <a:picLocks noChangeAspect="1" noChangeArrowheads="1"/>
          </p:cNvPicPr>
          <p:nvPr/>
        </p:nvPicPr>
        <p:blipFill rotWithShape="1">
          <a:blip r:embed="rId3">
            <a:extLst>
              <a:ext uri="{28A0092B-C50C-407E-A947-70E740481C1C}">
                <a14:useLocalDpi xmlns:a14="http://schemas.microsoft.com/office/drawing/2010/main" val="0"/>
              </a:ext>
            </a:extLst>
          </a:blip>
          <a:srcRect l="2623"/>
          <a:stretch/>
        </p:blipFill>
        <p:spPr bwMode="auto">
          <a:xfrm>
            <a:off x="0" y="1364906"/>
            <a:ext cx="1885388"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77156" name="Picture 4" descr="Loudspeaker and Waveform"/>
          <p:cNvPicPr>
            <a:picLocks noChangeAspect="1" noChangeArrowheads="1"/>
          </p:cNvPicPr>
          <p:nvPr/>
        </p:nvPicPr>
        <p:blipFill rotWithShape="1">
          <a:blip r:embed="rId4">
            <a:extLst>
              <a:ext uri="{28A0092B-C50C-407E-A947-70E740481C1C}">
                <a14:useLocalDpi xmlns:a14="http://schemas.microsoft.com/office/drawing/2010/main" val="0"/>
              </a:ext>
            </a:extLst>
          </a:blip>
          <a:srcRect l="10927" r="49086" b="59789"/>
          <a:stretch/>
        </p:blipFill>
        <p:spPr bwMode="auto">
          <a:xfrm>
            <a:off x="1676400" y="1364906"/>
            <a:ext cx="1188055"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p:cNvPicPr>
            <a:picLocks noChangeAspect="1" noChangeArrowheads="1"/>
          </p:cNvPicPr>
          <p:nvPr/>
        </p:nvPicPr>
        <p:blipFill rotWithShape="1">
          <a:blip r:embed="rId5">
            <a:clrChange>
              <a:clrFrom>
                <a:srgbClr val="EAEAEA"/>
              </a:clrFrom>
              <a:clrTo>
                <a:srgbClr val="EAEAEA">
                  <a:alpha val="0"/>
                </a:srgbClr>
              </a:clrTo>
            </a:clrChange>
          </a:blip>
          <a:srcRect l="32523" t="50000" r="25121" b="10610"/>
          <a:stretch/>
        </p:blipFill>
        <p:spPr bwMode="auto">
          <a:xfrm>
            <a:off x="4876800" y="1423343"/>
            <a:ext cx="1611775" cy="1376308"/>
          </a:xfrm>
          <a:prstGeom prst="rect">
            <a:avLst/>
          </a:prstGeom>
          <a:noFill/>
          <a:ln w="9525">
            <a:noFill/>
            <a:miter lim="800000"/>
            <a:headEnd/>
            <a:tailEnd/>
          </a:ln>
          <a:effectLst/>
        </p:spPr>
      </p:pic>
      <p:pic>
        <p:nvPicPr>
          <p:cNvPr id="17715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3375900"/>
            <a:ext cx="1177810" cy="658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58" name="Picture 6"/>
          <p:cNvPicPr>
            <a:picLocks noChangeAspect="1" noChangeArrowheads="1"/>
          </p:cNvPicPr>
          <p:nvPr/>
        </p:nvPicPr>
        <p:blipFill rotWithShape="1">
          <a:blip r:embed="rId7">
            <a:extLst>
              <a:ext uri="{28A0092B-C50C-407E-A947-70E740481C1C}">
                <a14:useLocalDpi xmlns:a14="http://schemas.microsoft.com/office/drawing/2010/main" val="0"/>
              </a:ext>
            </a:extLst>
          </a:blip>
          <a:srcRect b="34834"/>
          <a:stretch/>
        </p:blipFill>
        <p:spPr bwMode="auto">
          <a:xfrm>
            <a:off x="3844810" y="3337682"/>
            <a:ext cx="965911" cy="696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59"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10125" y="3338250"/>
            <a:ext cx="1209675" cy="757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AutoShape 14" descr="http://hdwallres.com/wp-content/uploads/2013/10/internet-2014-PC-wallpaper.jpg"/>
          <p:cNvSpPr>
            <a:spLocks noChangeAspect="1" noChangeArrowheads="1"/>
          </p:cNvSpPr>
          <p:nvPr/>
        </p:nvSpPr>
        <p:spPr bwMode="auto">
          <a:xfrm>
            <a:off x="63500" y="-136525"/>
            <a:ext cx="7219950" cy="5410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7168" name="Picture 16"/>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09729" y="934450"/>
            <a:ext cx="1433294" cy="1219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70" name="Picture 18" descr="http://www.mushroomsys.com/websiteContent/graphics/DAP/cloudcomputing.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21209" y="3400480"/>
            <a:ext cx="1944532" cy="1552520"/>
          </a:xfrm>
          <a:prstGeom prst="rect">
            <a:avLst/>
          </a:prstGeom>
          <a:noFill/>
          <a:extLst>
            <a:ext uri="{909E8E84-426E-40DD-AFC4-6F175D3DCCD1}">
              <a14:hiddenFill xmlns:a14="http://schemas.microsoft.com/office/drawing/2010/main">
                <a:solidFill>
                  <a:srgbClr val="FFFFFF"/>
                </a:solidFill>
              </a14:hiddenFill>
            </a:ext>
          </a:extLst>
        </p:spPr>
      </p:pic>
      <p:pic>
        <p:nvPicPr>
          <p:cNvPr id="177173" name="Picture 21" descr="http://www.urmc.rochester.edu/libraries/miner/images/IPADwireless-network-symbol.jpg"/>
          <p:cNvPicPr>
            <a:picLocks noChangeAspect="1" noChangeArrowheads="1"/>
          </p:cNvPicPr>
          <p:nvPr/>
        </p:nvPicPr>
        <p:blipFill rotWithShape="1">
          <a:blip r:embed="rId11">
            <a:extLst>
              <a:ext uri="{28A0092B-C50C-407E-A947-70E740481C1C}">
                <a14:useLocalDpi xmlns:a14="http://schemas.microsoft.com/office/drawing/2010/main" val="0"/>
              </a:ext>
            </a:extLst>
          </a:blip>
          <a:srcRect l="8124" t="12495" r="8970" b="16065"/>
          <a:stretch/>
        </p:blipFill>
        <p:spPr bwMode="auto">
          <a:xfrm rot="9787514">
            <a:off x="7619625" y="2771955"/>
            <a:ext cx="980404" cy="744771"/>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p:cNvSpPr/>
          <p:nvPr/>
        </p:nvSpPr>
        <p:spPr>
          <a:xfrm>
            <a:off x="7561429" y="2362200"/>
            <a:ext cx="762000" cy="3655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NIC</a:t>
            </a:r>
          </a:p>
        </p:txBody>
      </p:sp>
      <p:sp>
        <p:nvSpPr>
          <p:cNvPr id="13" name="TextBox 12"/>
          <p:cNvSpPr txBox="1"/>
          <p:nvPr/>
        </p:nvSpPr>
        <p:spPr>
          <a:xfrm>
            <a:off x="6626735" y="528935"/>
            <a:ext cx="2212465" cy="461665"/>
          </a:xfrm>
          <a:prstGeom prst="rect">
            <a:avLst/>
          </a:prstGeom>
          <a:noFill/>
        </p:spPr>
        <p:txBody>
          <a:bodyPr wrap="none" rtlCol="0">
            <a:spAutoFit/>
          </a:bodyPr>
          <a:lstStyle/>
          <a:p>
            <a:r>
              <a:rPr lang="en-US" b="1" dirty="0">
                <a:latin typeface="Courier New" panose="02070309020205020404" pitchFamily="49" charset="0"/>
                <a:cs typeface="Courier New" panose="02070309020205020404" pitchFamily="49" charset="0"/>
              </a:rPr>
              <a:t>10101001101</a:t>
            </a:r>
          </a:p>
        </p:txBody>
      </p:sp>
      <p:sp>
        <p:nvSpPr>
          <p:cNvPr id="32" name="Rectangle 31"/>
          <p:cNvSpPr/>
          <p:nvPr/>
        </p:nvSpPr>
        <p:spPr>
          <a:xfrm>
            <a:off x="6082658" y="3331356"/>
            <a:ext cx="755671" cy="817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pic>
        <p:nvPicPr>
          <p:cNvPr id="177174" name="Picture 2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7069" y="4788975"/>
            <a:ext cx="2309929" cy="168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63520" y="5017575"/>
            <a:ext cx="853773" cy="14478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800" b="1" dirty="0">
                <a:solidFill>
                  <a:schemeClr val="tx1"/>
                </a:solidFill>
              </a:rPr>
              <a:t>EULA</a:t>
            </a:r>
          </a:p>
          <a:p>
            <a:pPr algn="ctr"/>
            <a:r>
              <a:rPr lang="en-US" sz="1800" b="1" dirty="0">
                <a:solidFill>
                  <a:schemeClr val="tx1"/>
                </a:solidFill>
              </a:rPr>
              <a:t>----------------</a:t>
            </a:r>
            <a:r>
              <a:rPr lang="en-US" sz="1800" b="1" i="1" dirty="0">
                <a:solidFill>
                  <a:schemeClr val="tx1"/>
                </a:solidFill>
              </a:rPr>
              <a:t>click</a:t>
            </a:r>
          </a:p>
          <a:p>
            <a:pPr algn="ctr"/>
            <a:r>
              <a:rPr lang="en-US" sz="1800" b="1" i="1" dirty="0">
                <a:solidFill>
                  <a:schemeClr val="tx1"/>
                </a:solidFill>
              </a:rPr>
              <a:t>OK</a:t>
            </a:r>
          </a:p>
        </p:txBody>
      </p:sp>
      <p:pic>
        <p:nvPicPr>
          <p:cNvPr id="37" name="Content Placeholder 9" descr="loudspkr.gif"/>
          <p:cNvPicPr>
            <a:picLocks noGrp="1" noChangeAspect="1"/>
          </p:cNvPicPr>
          <p:nvPr>
            <p:ph idx="1"/>
          </p:nvPr>
        </p:nvPicPr>
        <p:blipFill>
          <a:blip r:embed="rId13"/>
          <a:srcRect l="-20833" r="-20833"/>
          <a:stretch>
            <a:fillRect/>
          </a:stretch>
        </p:blipFill>
        <p:spPr>
          <a:xfrm flipH="1">
            <a:off x="1524000" y="4872017"/>
            <a:ext cx="2577606" cy="1364758"/>
          </a:xfrm>
        </p:spPr>
      </p:pic>
      <p:pic>
        <p:nvPicPr>
          <p:cNvPr id="39" name="Picture 5"/>
          <p:cNvPicPr>
            <a:picLocks noChangeAspect="1" noChangeArrowheads="1"/>
          </p:cNvPicPr>
          <p:nvPr/>
        </p:nvPicPr>
        <p:blipFill rotWithShape="1">
          <a:blip r:embed="rId5">
            <a:clrChange>
              <a:clrFrom>
                <a:srgbClr val="EAEAEA"/>
              </a:clrFrom>
              <a:clrTo>
                <a:srgbClr val="EAEAEA">
                  <a:alpha val="0"/>
                </a:srgbClr>
              </a:clrTo>
            </a:clrChange>
          </a:blip>
          <a:srcRect l="32523" t="50000" r="25121" b="10610"/>
          <a:stretch/>
        </p:blipFill>
        <p:spPr bwMode="auto">
          <a:xfrm>
            <a:off x="5041903" y="4981248"/>
            <a:ext cx="1281567" cy="1094341"/>
          </a:xfrm>
          <a:prstGeom prst="rect">
            <a:avLst/>
          </a:prstGeom>
          <a:noFill/>
          <a:ln w="9525">
            <a:noFill/>
            <a:miter lim="800000"/>
            <a:headEnd/>
            <a:tailEnd/>
          </a:ln>
          <a:effectLst/>
        </p:spPr>
      </p:pic>
      <p:pic>
        <p:nvPicPr>
          <p:cNvPr id="40" name="Picture 21" descr="http://www.urmc.rochester.edu/libraries/miner/images/IPADwireless-network-symbol.jpg"/>
          <p:cNvPicPr>
            <a:picLocks noChangeAspect="1" noChangeArrowheads="1"/>
          </p:cNvPicPr>
          <p:nvPr/>
        </p:nvPicPr>
        <p:blipFill rotWithShape="1">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l="8124" t="12495" r="8970" b="16065"/>
          <a:stretch/>
        </p:blipFill>
        <p:spPr bwMode="auto">
          <a:xfrm rot="2936238">
            <a:off x="6894380" y="4661437"/>
            <a:ext cx="980404" cy="744771"/>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40"/>
          <p:cNvSpPr/>
          <p:nvPr/>
        </p:nvSpPr>
        <p:spPr>
          <a:xfrm>
            <a:off x="6400800" y="5375943"/>
            <a:ext cx="762000" cy="3655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NIC</a:t>
            </a:r>
          </a:p>
        </p:txBody>
      </p:sp>
      <p:cxnSp>
        <p:nvCxnSpPr>
          <p:cNvPr id="17" name="Straight Connector 16"/>
          <p:cNvCxnSpPr/>
          <p:nvPr/>
        </p:nvCxnSpPr>
        <p:spPr>
          <a:xfrm flipV="1">
            <a:off x="2590800" y="2792878"/>
            <a:ext cx="400943" cy="850110"/>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4" name="Straight Connector 43"/>
          <p:cNvCxnSpPr/>
          <p:nvPr/>
        </p:nvCxnSpPr>
        <p:spPr>
          <a:xfrm flipH="1" flipV="1">
            <a:off x="6400800" y="2770674"/>
            <a:ext cx="437529" cy="565416"/>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72033" name="Straight Arrow Connector 172032"/>
          <p:cNvCxnSpPr>
            <a:stCxn id="10" idx="3"/>
          </p:cNvCxnSpPr>
          <p:nvPr/>
        </p:nvCxnSpPr>
        <p:spPr>
          <a:xfrm flipV="1">
            <a:off x="6488575" y="1905000"/>
            <a:ext cx="293225" cy="20649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2" name="Straight Arrow Connector 61"/>
          <p:cNvCxnSpPr>
            <a:stCxn id="10" idx="3"/>
            <a:endCxn id="30" idx="1"/>
          </p:cNvCxnSpPr>
          <p:nvPr/>
        </p:nvCxnSpPr>
        <p:spPr>
          <a:xfrm>
            <a:off x="6488575" y="2111497"/>
            <a:ext cx="1072854" cy="43346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72037" name="Rectangle 172036"/>
          <p:cNvSpPr/>
          <p:nvPr/>
        </p:nvSpPr>
        <p:spPr>
          <a:xfrm>
            <a:off x="5334000" y="1066800"/>
            <a:ext cx="728084" cy="400110"/>
          </a:xfrm>
          <a:prstGeom prst="rect">
            <a:avLst/>
          </a:prstGeom>
        </p:spPr>
        <p:txBody>
          <a:bodyPr wrap="none">
            <a:spAutoFit/>
          </a:bodyPr>
          <a:lstStyle/>
          <a:p>
            <a:r>
              <a:rPr lang="en-US" sz="2000" b="1" dirty="0">
                <a:latin typeface="+mj-lt"/>
              </a:rPr>
              <a:t>CPU</a:t>
            </a:r>
            <a:endParaRPr lang="en-US" sz="2000" dirty="0">
              <a:latin typeface="+mj-lt"/>
            </a:endParaRPr>
          </a:p>
        </p:txBody>
      </p:sp>
      <p:cxnSp>
        <p:nvCxnSpPr>
          <p:cNvPr id="66" name="Straight Arrow Connector 65"/>
          <p:cNvCxnSpPr>
            <a:endCxn id="4" idx="1"/>
          </p:cNvCxnSpPr>
          <p:nvPr/>
        </p:nvCxnSpPr>
        <p:spPr>
          <a:xfrm flipV="1">
            <a:off x="3739949" y="2094953"/>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8" name="Straight Arrow Connector 67"/>
          <p:cNvCxnSpPr/>
          <p:nvPr/>
        </p:nvCxnSpPr>
        <p:spPr>
          <a:xfrm flipV="1">
            <a:off x="4654349" y="2090976"/>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 name="Rectangle 3"/>
          <p:cNvSpPr/>
          <p:nvPr/>
        </p:nvSpPr>
        <p:spPr>
          <a:xfrm>
            <a:off x="3962400" y="1614573"/>
            <a:ext cx="762000" cy="9607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A/D</a:t>
            </a:r>
          </a:p>
        </p:txBody>
      </p:sp>
      <p:pic>
        <p:nvPicPr>
          <p:cNvPr id="17716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10800000">
            <a:off x="2857500" y="1337716"/>
            <a:ext cx="95250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3" name="Rectangle 72"/>
          <p:cNvSpPr/>
          <p:nvPr/>
        </p:nvSpPr>
        <p:spPr>
          <a:xfrm>
            <a:off x="2667000" y="3962400"/>
            <a:ext cx="1067921" cy="400110"/>
          </a:xfrm>
          <a:prstGeom prst="rect">
            <a:avLst/>
          </a:prstGeom>
        </p:spPr>
        <p:txBody>
          <a:bodyPr wrap="none">
            <a:spAutoFit/>
          </a:bodyPr>
          <a:lstStyle/>
          <a:p>
            <a:r>
              <a:rPr lang="en-US" sz="2000" b="1" dirty="0">
                <a:latin typeface="+mj-lt"/>
              </a:rPr>
              <a:t>sample</a:t>
            </a:r>
            <a:endParaRPr lang="en-US" sz="2000" dirty="0">
              <a:latin typeface="+mj-lt"/>
            </a:endParaRPr>
          </a:p>
        </p:txBody>
      </p:sp>
      <p:sp>
        <p:nvSpPr>
          <p:cNvPr id="74" name="Rectangle 73"/>
          <p:cNvSpPr/>
          <p:nvPr/>
        </p:nvSpPr>
        <p:spPr>
          <a:xfrm>
            <a:off x="3899024" y="2971800"/>
            <a:ext cx="1005403" cy="461665"/>
          </a:xfrm>
          <a:prstGeom prst="rect">
            <a:avLst/>
          </a:prstGeom>
        </p:spPr>
        <p:txBody>
          <a:bodyPr wrap="none">
            <a:spAutoFit/>
          </a:bodyPr>
          <a:lstStyle/>
          <a:p>
            <a:pPr algn="ctr"/>
            <a:r>
              <a:rPr lang="en-US" sz="1200" b="1" dirty="0">
                <a:latin typeface="+mj-lt"/>
              </a:rPr>
              <a:t>domain </a:t>
            </a:r>
          </a:p>
          <a:p>
            <a:pPr algn="ctr"/>
            <a:r>
              <a:rPr lang="en-US" sz="1200" b="1" dirty="0">
                <a:latin typeface="+mj-lt"/>
              </a:rPr>
              <a:t>conversion</a:t>
            </a:r>
            <a:endParaRPr lang="en-US" sz="1200" dirty="0">
              <a:latin typeface="+mj-lt"/>
            </a:endParaRPr>
          </a:p>
        </p:txBody>
      </p:sp>
      <p:cxnSp>
        <p:nvCxnSpPr>
          <p:cNvPr id="75" name="Straight Connector 74"/>
          <p:cNvCxnSpPr/>
          <p:nvPr/>
        </p:nvCxnSpPr>
        <p:spPr>
          <a:xfrm flipV="1">
            <a:off x="6219357" y="4162455"/>
            <a:ext cx="618972" cy="905123"/>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8" name="Straight Connector 77"/>
          <p:cNvCxnSpPr/>
          <p:nvPr/>
        </p:nvCxnSpPr>
        <p:spPr>
          <a:xfrm flipH="1" flipV="1">
            <a:off x="2590800" y="4095516"/>
            <a:ext cx="393372" cy="785381"/>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72051" name="Right Brace 172050"/>
          <p:cNvSpPr/>
          <p:nvPr/>
        </p:nvSpPr>
        <p:spPr>
          <a:xfrm rot="5400000">
            <a:off x="5423438" y="4432838"/>
            <a:ext cx="506924" cy="3428999"/>
          </a:xfrm>
          <a:prstGeom prst="rightBrace">
            <a:avLst>
              <a:gd name="adj1" fmla="val 8333"/>
              <a:gd name="adj2" fmla="val 11363"/>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86" name="Rectangle 85"/>
          <p:cNvSpPr/>
          <p:nvPr/>
        </p:nvSpPr>
        <p:spPr>
          <a:xfrm>
            <a:off x="6963595" y="6200001"/>
            <a:ext cx="2180405" cy="276999"/>
          </a:xfrm>
          <a:prstGeom prst="rect">
            <a:avLst/>
          </a:prstGeom>
        </p:spPr>
        <p:txBody>
          <a:bodyPr wrap="none">
            <a:spAutoFit/>
          </a:bodyPr>
          <a:lstStyle/>
          <a:p>
            <a:pPr algn="ctr"/>
            <a:r>
              <a:rPr lang="en-US" sz="1200" b="1" dirty="0">
                <a:latin typeface="+mj-lt"/>
              </a:rPr>
              <a:t>MP3 Player / iPhone / Droid</a:t>
            </a:r>
            <a:endParaRPr lang="en-US" sz="1200" dirty="0">
              <a:latin typeface="+mj-lt"/>
            </a:endParaRPr>
          </a:p>
        </p:txBody>
      </p:sp>
      <p:sp>
        <p:nvSpPr>
          <p:cNvPr id="87" name="Rectangle 86"/>
          <p:cNvSpPr/>
          <p:nvPr/>
        </p:nvSpPr>
        <p:spPr>
          <a:xfrm>
            <a:off x="8001000" y="990600"/>
            <a:ext cx="1096775" cy="707886"/>
          </a:xfrm>
          <a:prstGeom prst="rect">
            <a:avLst/>
          </a:prstGeom>
        </p:spPr>
        <p:txBody>
          <a:bodyPr wrap="none">
            <a:spAutoFit/>
          </a:bodyPr>
          <a:lstStyle/>
          <a:p>
            <a:r>
              <a:rPr lang="en-US" sz="2000" b="1" dirty="0">
                <a:latin typeface="+mj-lt"/>
              </a:rPr>
              <a:t>File-</a:t>
            </a:r>
          </a:p>
          <a:p>
            <a:r>
              <a:rPr lang="en-US" sz="2000" b="1" dirty="0">
                <a:latin typeface="+mj-lt"/>
              </a:rPr>
              <a:t>System</a:t>
            </a:r>
            <a:endParaRPr lang="en-US" sz="2000" dirty="0">
              <a:latin typeface="+mj-lt"/>
            </a:endParaRPr>
          </a:p>
        </p:txBody>
      </p:sp>
      <p:sp>
        <p:nvSpPr>
          <p:cNvPr id="88" name="TextBox 87"/>
          <p:cNvSpPr txBox="1"/>
          <p:nvPr/>
        </p:nvSpPr>
        <p:spPr>
          <a:xfrm rot="1293133">
            <a:off x="6333270" y="2269482"/>
            <a:ext cx="1207382" cy="276999"/>
          </a:xfrm>
          <a:prstGeom prst="rect">
            <a:avLst/>
          </a:prstGeom>
          <a:noFill/>
        </p:spPr>
        <p:txBody>
          <a:bodyPr wrap="none" rtlCol="0">
            <a:spAutoFit/>
          </a:bodyPr>
          <a:lstStyle/>
          <a:p>
            <a:r>
              <a:rPr lang="en-US" sz="1200" b="1" dirty="0">
                <a:latin typeface="Courier New" panose="02070309020205020404" pitchFamily="49" charset="0"/>
                <a:cs typeface="Courier New" panose="02070309020205020404" pitchFamily="49" charset="0"/>
              </a:rPr>
              <a:t>10101001101</a:t>
            </a:r>
          </a:p>
        </p:txBody>
      </p:sp>
      <p:sp>
        <p:nvSpPr>
          <p:cNvPr id="172052" name="TextBox 172051"/>
          <p:cNvSpPr txBox="1"/>
          <p:nvPr/>
        </p:nvSpPr>
        <p:spPr>
          <a:xfrm rot="2700000">
            <a:off x="5923325" y="3530654"/>
            <a:ext cx="1074333" cy="338554"/>
          </a:xfrm>
          <a:prstGeom prst="rect">
            <a:avLst/>
          </a:prstGeom>
          <a:noFill/>
        </p:spPr>
        <p:txBody>
          <a:bodyPr wrap="none" rtlCol="0">
            <a:spAutoFit/>
          </a:bodyPr>
          <a:lstStyle/>
          <a:p>
            <a:r>
              <a:rPr lang="en-US" sz="1600" dirty="0">
                <a:latin typeface="+mj-lt"/>
              </a:rPr>
              <a:t>compress</a:t>
            </a:r>
          </a:p>
        </p:txBody>
      </p:sp>
      <p:sp>
        <p:nvSpPr>
          <p:cNvPr id="90" name="Rectangle 89"/>
          <p:cNvSpPr/>
          <p:nvPr/>
        </p:nvSpPr>
        <p:spPr>
          <a:xfrm>
            <a:off x="3979427" y="3962400"/>
            <a:ext cx="668773" cy="400110"/>
          </a:xfrm>
          <a:prstGeom prst="rect">
            <a:avLst/>
          </a:prstGeom>
        </p:spPr>
        <p:txBody>
          <a:bodyPr wrap="none">
            <a:spAutoFit/>
          </a:bodyPr>
          <a:lstStyle/>
          <a:p>
            <a:r>
              <a:rPr lang="en-US" sz="2000" b="1" dirty="0" err="1">
                <a:latin typeface="+mj-lt"/>
              </a:rPr>
              <a:t>freq</a:t>
            </a:r>
            <a:endParaRPr lang="en-US" sz="2000" dirty="0">
              <a:latin typeface="+mj-lt"/>
            </a:endParaRPr>
          </a:p>
        </p:txBody>
      </p:sp>
      <p:sp>
        <p:nvSpPr>
          <p:cNvPr id="172054" name="Rectangle 172053"/>
          <p:cNvSpPr/>
          <p:nvPr/>
        </p:nvSpPr>
        <p:spPr>
          <a:xfrm>
            <a:off x="4889362" y="3962400"/>
            <a:ext cx="1130438" cy="584775"/>
          </a:xfrm>
          <a:prstGeom prst="rect">
            <a:avLst/>
          </a:prstGeom>
        </p:spPr>
        <p:txBody>
          <a:bodyPr wrap="none">
            <a:spAutoFit/>
          </a:bodyPr>
          <a:lstStyle/>
          <a:p>
            <a:pPr algn="ctr"/>
            <a:r>
              <a:rPr lang="en-US" sz="1600" b="1" dirty="0" err="1">
                <a:latin typeface="+mj-lt"/>
              </a:rPr>
              <a:t>pyscho</a:t>
            </a:r>
            <a:r>
              <a:rPr lang="en-US" sz="1600" b="1" dirty="0">
                <a:latin typeface="+mj-lt"/>
              </a:rPr>
              <a:t>-</a:t>
            </a:r>
          </a:p>
          <a:p>
            <a:pPr algn="ctr"/>
            <a:r>
              <a:rPr lang="en-US" sz="1600" b="1" dirty="0">
                <a:latin typeface="+mj-lt"/>
              </a:rPr>
              <a:t>acoustics</a:t>
            </a:r>
            <a:endParaRPr lang="en-US" sz="1600" dirty="0">
              <a:latin typeface="+mj-lt"/>
            </a:endParaRPr>
          </a:p>
        </p:txBody>
      </p:sp>
      <p:cxnSp>
        <p:nvCxnSpPr>
          <p:cNvPr id="94" name="Straight Arrow Connector 93"/>
          <p:cNvCxnSpPr/>
          <p:nvPr/>
        </p:nvCxnSpPr>
        <p:spPr>
          <a:xfrm flipH="1">
            <a:off x="3729548"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8" name="Rectangle 37"/>
          <p:cNvSpPr/>
          <p:nvPr/>
        </p:nvSpPr>
        <p:spPr>
          <a:xfrm>
            <a:off x="4038600" y="5170985"/>
            <a:ext cx="615026" cy="775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D/A</a:t>
            </a:r>
          </a:p>
        </p:txBody>
      </p:sp>
      <p:cxnSp>
        <p:nvCxnSpPr>
          <p:cNvPr id="99" name="Straight Arrow Connector 98"/>
          <p:cNvCxnSpPr/>
          <p:nvPr/>
        </p:nvCxnSpPr>
        <p:spPr>
          <a:xfrm flipH="1">
            <a:off x="4654642"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0" name="Straight Arrow Connector 99"/>
          <p:cNvCxnSpPr>
            <a:stCxn id="41" idx="1"/>
          </p:cNvCxnSpPr>
          <p:nvPr/>
        </p:nvCxnSpPr>
        <p:spPr>
          <a:xfrm flipH="1">
            <a:off x="6244148" y="5558709"/>
            <a:ext cx="1566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02" name="Rectangle 101"/>
          <p:cNvSpPr/>
          <p:nvPr/>
        </p:nvSpPr>
        <p:spPr>
          <a:xfrm>
            <a:off x="3200400" y="1090568"/>
            <a:ext cx="654346" cy="400110"/>
          </a:xfrm>
          <a:prstGeom prst="rect">
            <a:avLst/>
          </a:prstGeom>
        </p:spPr>
        <p:txBody>
          <a:bodyPr wrap="none">
            <a:spAutoFit/>
          </a:bodyPr>
          <a:lstStyle/>
          <a:p>
            <a:r>
              <a:rPr lang="en-US" sz="2000" b="1" dirty="0">
                <a:latin typeface="+mj-lt"/>
              </a:rPr>
              <a:t>MIC</a:t>
            </a:r>
            <a:endParaRPr lang="en-US" sz="2000" dirty="0">
              <a:latin typeface="+mj-lt"/>
            </a:endParaRPr>
          </a:p>
        </p:txBody>
      </p:sp>
      <p:sp>
        <p:nvSpPr>
          <p:cNvPr id="103" name="Rectangle 102"/>
          <p:cNvSpPr/>
          <p:nvPr/>
        </p:nvSpPr>
        <p:spPr>
          <a:xfrm>
            <a:off x="2819400" y="6153090"/>
            <a:ext cx="1154483" cy="400110"/>
          </a:xfrm>
          <a:prstGeom prst="rect">
            <a:avLst/>
          </a:prstGeom>
        </p:spPr>
        <p:txBody>
          <a:bodyPr wrap="none">
            <a:spAutoFit/>
          </a:bodyPr>
          <a:lstStyle/>
          <a:p>
            <a:r>
              <a:rPr lang="en-US" sz="2000" b="1" dirty="0">
                <a:latin typeface="+mj-lt"/>
              </a:rPr>
              <a:t>speaker</a:t>
            </a:r>
            <a:endParaRPr lang="en-US" sz="2000" dirty="0">
              <a:latin typeface="+mj-lt"/>
            </a:endParaRPr>
          </a:p>
        </p:txBody>
      </p:sp>
      <p:cxnSp>
        <p:nvCxnSpPr>
          <p:cNvPr id="104" name="Straight Arrow Connector 103"/>
          <p:cNvCxnSpPr/>
          <p:nvPr/>
        </p:nvCxnSpPr>
        <p:spPr>
          <a:xfrm flipV="1">
            <a:off x="3704053"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6" name="Straight Arrow Connector 105"/>
          <p:cNvCxnSpPr/>
          <p:nvPr/>
        </p:nvCxnSpPr>
        <p:spPr>
          <a:xfrm flipV="1">
            <a:off x="4667691"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9" name="Straight Arrow Connector 108"/>
          <p:cNvCxnSpPr/>
          <p:nvPr/>
        </p:nvCxnSpPr>
        <p:spPr>
          <a:xfrm flipV="1">
            <a:off x="5873549" y="3685884"/>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grpSp>
        <p:nvGrpSpPr>
          <p:cNvPr id="35" name="Group 34"/>
          <p:cNvGrpSpPr/>
          <p:nvPr/>
        </p:nvGrpSpPr>
        <p:grpSpPr>
          <a:xfrm>
            <a:off x="3158686" y="4284202"/>
            <a:ext cx="616828" cy="516398"/>
            <a:chOff x="1447800" y="3446002"/>
            <a:chExt cx="616828" cy="516398"/>
          </a:xfrm>
        </p:grpSpPr>
        <p:sp>
          <p:nvSpPr>
            <p:cNvPr id="33" name="Oval 32"/>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063" name="TextBox 172062"/>
            <p:cNvSpPr txBox="1"/>
            <p:nvPr/>
          </p:nvSpPr>
          <p:spPr>
            <a:xfrm>
              <a:off x="1641914" y="3505200"/>
              <a:ext cx="422714" cy="400110"/>
            </a:xfrm>
            <a:prstGeom prst="rect">
              <a:avLst/>
            </a:prstGeom>
            <a:noFill/>
          </p:spPr>
          <p:txBody>
            <a:bodyPr wrap="square" rtlCol="0">
              <a:spAutoFit/>
            </a:bodyPr>
            <a:lstStyle/>
            <a:p>
              <a:r>
                <a:rPr lang="en-US" sz="2000" dirty="0">
                  <a:latin typeface="+mj-lt"/>
                </a:rPr>
                <a:t>2</a:t>
              </a:r>
            </a:p>
          </p:txBody>
        </p:sp>
      </p:grpSp>
      <p:grpSp>
        <p:nvGrpSpPr>
          <p:cNvPr id="113" name="Group 112"/>
          <p:cNvGrpSpPr/>
          <p:nvPr/>
        </p:nvGrpSpPr>
        <p:grpSpPr>
          <a:xfrm>
            <a:off x="4161479" y="4343400"/>
            <a:ext cx="410521" cy="411444"/>
            <a:chOff x="1447800" y="3446002"/>
            <a:chExt cx="545367" cy="546593"/>
          </a:xfrm>
        </p:grpSpPr>
        <p:sp>
          <p:nvSpPr>
            <p:cNvPr id="114" name="Oval 113"/>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1487018" y="3461059"/>
              <a:ext cx="434855" cy="531536"/>
            </a:xfrm>
            <a:prstGeom prst="rect">
              <a:avLst/>
            </a:prstGeom>
            <a:noFill/>
          </p:spPr>
          <p:txBody>
            <a:bodyPr wrap="none" rtlCol="0">
              <a:spAutoFit/>
            </a:bodyPr>
            <a:lstStyle/>
            <a:p>
              <a:r>
                <a:rPr lang="en-US" sz="2000" dirty="0">
                  <a:latin typeface="+mj-lt"/>
                </a:rPr>
                <a:t>4</a:t>
              </a:r>
            </a:p>
          </p:txBody>
        </p:sp>
      </p:grpSp>
      <p:grpSp>
        <p:nvGrpSpPr>
          <p:cNvPr id="116" name="Group 115"/>
          <p:cNvGrpSpPr/>
          <p:nvPr/>
        </p:nvGrpSpPr>
        <p:grpSpPr>
          <a:xfrm>
            <a:off x="5181600" y="3170178"/>
            <a:ext cx="541209" cy="430331"/>
            <a:chOff x="1410467" y="3446002"/>
            <a:chExt cx="718982" cy="571684"/>
          </a:xfrm>
        </p:grpSpPr>
        <p:sp>
          <p:nvSpPr>
            <p:cNvPr id="117" name="Oval 116"/>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TextBox 117"/>
            <p:cNvSpPr txBox="1"/>
            <p:nvPr/>
          </p:nvSpPr>
          <p:spPr>
            <a:xfrm>
              <a:off x="1410467" y="3486150"/>
              <a:ext cx="718982" cy="531536"/>
            </a:xfrm>
            <a:prstGeom prst="rect">
              <a:avLst/>
            </a:prstGeom>
            <a:noFill/>
          </p:spPr>
          <p:txBody>
            <a:bodyPr wrap="none" rtlCol="0">
              <a:spAutoFit/>
            </a:bodyPr>
            <a:lstStyle/>
            <a:p>
              <a:r>
                <a:rPr lang="en-US" sz="2000" dirty="0">
                  <a:latin typeface="+mj-lt"/>
                </a:rPr>
                <a:t>5,6</a:t>
              </a:r>
            </a:p>
          </p:txBody>
        </p:sp>
      </p:grpSp>
      <p:grpSp>
        <p:nvGrpSpPr>
          <p:cNvPr id="119" name="Group 118"/>
          <p:cNvGrpSpPr/>
          <p:nvPr/>
        </p:nvGrpSpPr>
        <p:grpSpPr>
          <a:xfrm>
            <a:off x="6142679" y="4191002"/>
            <a:ext cx="410521" cy="411589"/>
            <a:chOff x="1447800" y="3415614"/>
            <a:chExt cx="545367" cy="546786"/>
          </a:xfrm>
        </p:grpSpPr>
        <p:sp>
          <p:nvSpPr>
            <p:cNvPr id="120" name="Oval 119"/>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p:cNvSpPr txBox="1"/>
            <p:nvPr/>
          </p:nvSpPr>
          <p:spPr>
            <a:xfrm>
              <a:off x="1473199" y="3415614"/>
              <a:ext cx="434855" cy="531535"/>
            </a:xfrm>
            <a:prstGeom prst="rect">
              <a:avLst/>
            </a:prstGeom>
            <a:noFill/>
          </p:spPr>
          <p:txBody>
            <a:bodyPr wrap="none" rtlCol="0">
              <a:spAutoFit/>
            </a:bodyPr>
            <a:lstStyle/>
            <a:p>
              <a:r>
                <a:rPr lang="en-US" sz="2000" dirty="0">
                  <a:latin typeface="+mj-lt"/>
                </a:rPr>
                <a:t>3</a:t>
              </a:r>
            </a:p>
          </p:txBody>
        </p:sp>
      </p:grpSp>
      <p:grpSp>
        <p:nvGrpSpPr>
          <p:cNvPr id="125" name="Group 124"/>
          <p:cNvGrpSpPr/>
          <p:nvPr/>
        </p:nvGrpSpPr>
        <p:grpSpPr>
          <a:xfrm>
            <a:off x="5410200" y="457200"/>
            <a:ext cx="1143000" cy="516398"/>
            <a:chOff x="1447800" y="3446002"/>
            <a:chExt cx="755110" cy="516398"/>
          </a:xfrm>
        </p:grpSpPr>
        <p:sp>
          <p:nvSpPr>
            <p:cNvPr id="126" name="Oval 125"/>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TextBox 126"/>
            <p:cNvSpPr txBox="1"/>
            <p:nvPr/>
          </p:nvSpPr>
          <p:spPr>
            <a:xfrm>
              <a:off x="1447800" y="3505200"/>
              <a:ext cx="755110" cy="400110"/>
            </a:xfrm>
            <a:prstGeom prst="rect">
              <a:avLst/>
            </a:prstGeom>
            <a:noFill/>
          </p:spPr>
          <p:txBody>
            <a:bodyPr wrap="none" rtlCol="0">
              <a:spAutoFit/>
            </a:bodyPr>
            <a:lstStyle/>
            <a:p>
              <a:r>
                <a:rPr lang="en-US" sz="2000" dirty="0">
                  <a:latin typeface="+mj-lt"/>
                </a:rPr>
                <a:t>7,8,9</a:t>
              </a:r>
            </a:p>
          </p:txBody>
        </p:sp>
      </p:grpSp>
      <p:grpSp>
        <p:nvGrpSpPr>
          <p:cNvPr id="131" name="Group 130"/>
          <p:cNvGrpSpPr/>
          <p:nvPr/>
        </p:nvGrpSpPr>
        <p:grpSpPr>
          <a:xfrm>
            <a:off x="8292999" y="1698486"/>
            <a:ext cx="470000" cy="411444"/>
            <a:chOff x="1407375" y="3446002"/>
            <a:chExt cx="624383" cy="546593"/>
          </a:xfrm>
        </p:grpSpPr>
        <p:sp>
          <p:nvSpPr>
            <p:cNvPr id="132" name="Oval 131"/>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TextBox 132"/>
            <p:cNvSpPr txBox="1"/>
            <p:nvPr/>
          </p:nvSpPr>
          <p:spPr>
            <a:xfrm>
              <a:off x="1407375" y="3461059"/>
              <a:ext cx="624383" cy="531536"/>
            </a:xfrm>
            <a:prstGeom prst="rect">
              <a:avLst/>
            </a:prstGeom>
            <a:noFill/>
          </p:spPr>
          <p:txBody>
            <a:bodyPr wrap="none" rtlCol="0">
              <a:spAutoFit/>
            </a:bodyPr>
            <a:lstStyle/>
            <a:p>
              <a:r>
                <a:rPr lang="en-US" sz="2000" dirty="0">
                  <a:latin typeface="+mj-lt"/>
                </a:rPr>
                <a:t>10</a:t>
              </a:r>
            </a:p>
          </p:txBody>
        </p:sp>
      </p:grpSp>
      <p:grpSp>
        <p:nvGrpSpPr>
          <p:cNvPr id="134" name="Group 133"/>
          <p:cNvGrpSpPr/>
          <p:nvPr/>
        </p:nvGrpSpPr>
        <p:grpSpPr>
          <a:xfrm>
            <a:off x="8636825" y="4800600"/>
            <a:ext cx="450957" cy="411444"/>
            <a:chOff x="1407375" y="3446002"/>
            <a:chExt cx="599085" cy="546593"/>
          </a:xfrm>
        </p:grpSpPr>
        <p:sp>
          <p:nvSpPr>
            <p:cNvPr id="135" name="Oval 134"/>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TextBox 135"/>
            <p:cNvSpPr txBox="1"/>
            <p:nvPr/>
          </p:nvSpPr>
          <p:spPr>
            <a:xfrm>
              <a:off x="1407375" y="3461059"/>
              <a:ext cx="599085" cy="531536"/>
            </a:xfrm>
            <a:prstGeom prst="rect">
              <a:avLst/>
            </a:prstGeom>
            <a:noFill/>
          </p:spPr>
          <p:txBody>
            <a:bodyPr wrap="none" rtlCol="0">
              <a:spAutoFit/>
            </a:bodyPr>
            <a:lstStyle/>
            <a:p>
              <a:r>
                <a:rPr lang="en-US" sz="2000" dirty="0">
                  <a:latin typeface="+mj-lt"/>
                </a:rPr>
                <a:t>11</a:t>
              </a:r>
            </a:p>
          </p:txBody>
        </p:sp>
      </p:grpSp>
      <p:grpSp>
        <p:nvGrpSpPr>
          <p:cNvPr id="137" name="Group 136"/>
          <p:cNvGrpSpPr/>
          <p:nvPr/>
        </p:nvGrpSpPr>
        <p:grpSpPr>
          <a:xfrm>
            <a:off x="264927" y="4556854"/>
            <a:ext cx="470000" cy="411444"/>
            <a:chOff x="1407375" y="3446002"/>
            <a:chExt cx="624383" cy="546593"/>
          </a:xfrm>
        </p:grpSpPr>
        <p:sp>
          <p:nvSpPr>
            <p:cNvPr id="138" name="Oval 137"/>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TextBox 138"/>
            <p:cNvSpPr txBox="1"/>
            <p:nvPr/>
          </p:nvSpPr>
          <p:spPr>
            <a:xfrm>
              <a:off x="1407375" y="3461059"/>
              <a:ext cx="624383" cy="531536"/>
            </a:xfrm>
            <a:prstGeom prst="rect">
              <a:avLst/>
            </a:prstGeom>
            <a:noFill/>
          </p:spPr>
          <p:txBody>
            <a:bodyPr wrap="none" rtlCol="0">
              <a:spAutoFit/>
            </a:bodyPr>
            <a:lstStyle/>
            <a:p>
              <a:r>
                <a:rPr lang="en-US" sz="2000" dirty="0">
                  <a:latin typeface="+mj-lt"/>
                </a:rPr>
                <a:t>13</a:t>
              </a:r>
            </a:p>
          </p:txBody>
        </p:sp>
      </p:grpSp>
      <p:grpSp>
        <p:nvGrpSpPr>
          <p:cNvPr id="140" name="Group 139"/>
          <p:cNvGrpSpPr/>
          <p:nvPr/>
        </p:nvGrpSpPr>
        <p:grpSpPr>
          <a:xfrm>
            <a:off x="7759600" y="6446556"/>
            <a:ext cx="470000" cy="411444"/>
            <a:chOff x="1407375" y="3446002"/>
            <a:chExt cx="624383" cy="546593"/>
          </a:xfrm>
        </p:grpSpPr>
        <p:sp>
          <p:nvSpPr>
            <p:cNvPr id="141" name="Oval 140"/>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TextBox 141"/>
            <p:cNvSpPr txBox="1"/>
            <p:nvPr/>
          </p:nvSpPr>
          <p:spPr>
            <a:xfrm>
              <a:off x="1407375" y="3461059"/>
              <a:ext cx="624383" cy="531536"/>
            </a:xfrm>
            <a:prstGeom prst="rect">
              <a:avLst/>
            </a:prstGeom>
            <a:noFill/>
          </p:spPr>
          <p:txBody>
            <a:bodyPr wrap="none" rtlCol="0">
              <a:spAutoFit/>
            </a:bodyPr>
            <a:lstStyle/>
            <a:p>
              <a:r>
                <a:rPr lang="en-US" sz="2000" dirty="0">
                  <a:latin typeface="+mj-lt"/>
                </a:rPr>
                <a:t>12</a:t>
              </a:r>
            </a:p>
          </p:txBody>
        </p:sp>
      </p:grpSp>
      <p:sp>
        <p:nvSpPr>
          <p:cNvPr id="42" name="TextBox 41"/>
          <p:cNvSpPr txBox="1"/>
          <p:nvPr/>
        </p:nvSpPr>
        <p:spPr>
          <a:xfrm>
            <a:off x="380509" y="2895600"/>
            <a:ext cx="838691" cy="369332"/>
          </a:xfrm>
          <a:prstGeom prst="rect">
            <a:avLst/>
          </a:prstGeom>
          <a:noFill/>
        </p:spPr>
        <p:txBody>
          <a:bodyPr wrap="none" rtlCol="0">
            <a:spAutoFit/>
          </a:bodyPr>
          <a:lstStyle/>
          <a:p>
            <a:r>
              <a:rPr lang="en-US" sz="1800" b="1" dirty="0">
                <a:latin typeface="+mj-lt"/>
              </a:rPr>
              <a:t>Music</a:t>
            </a:r>
          </a:p>
        </p:txBody>
      </p:sp>
      <p:sp>
        <p:nvSpPr>
          <p:cNvPr id="43" name="Rectangle 42"/>
          <p:cNvSpPr/>
          <p:nvPr/>
        </p:nvSpPr>
        <p:spPr>
          <a:xfrm>
            <a:off x="473930" y="3512403"/>
            <a:ext cx="1593758" cy="830997"/>
          </a:xfrm>
          <a:prstGeom prst="rect">
            <a:avLst/>
          </a:prstGeom>
        </p:spPr>
        <p:txBody>
          <a:bodyPr wrap="square">
            <a:spAutoFit/>
          </a:bodyPr>
          <a:lstStyle/>
          <a:p>
            <a:pPr algn="ctr"/>
            <a:r>
              <a:rPr lang="en-US" sz="1600" i="1" dirty="0">
                <a:solidFill>
                  <a:schemeClr val="accent2"/>
                </a:solidFill>
                <a:latin typeface="Arial" pitchFamily="-107" charset="0"/>
                <a:ea typeface="Arial" pitchFamily="-107" charset="0"/>
                <a:cs typeface="Arial" pitchFamily="-107" charset="0"/>
              </a:rPr>
              <a:t>Numbers correspond to course weeks</a:t>
            </a:r>
          </a:p>
        </p:txBody>
      </p:sp>
      <p:grpSp>
        <p:nvGrpSpPr>
          <p:cNvPr id="145" name="Group 144"/>
          <p:cNvGrpSpPr/>
          <p:nvPr/>
        </p:nvGrpSpPr>
        <p:grpSpPr>
          <a:xfrm>
            <a:off x="1680127" y="2919767"/>
            <a:ext cx="410521" cy="411589"/>
            <a:chOff x="1447800" y="3415614"/>
            <a:chExt cx="545367" cy="546786"/>
          </a:xfrm>
        </p:grpSpPr>
        <p:sp>
          <p:nvSpPr>
            <p:cNvPr id="146" name="Oval 145"/>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TextBox 146"/>
            <p:cNvSpPr txBox="1"/>
            <p:nvPr/>
          </p:nvSpPr>
          <p:spPr>
            <a:xfrm>
              <a:off x="1514142" y="3415614"/>
              <a:ext cx="434855" cy="531536"/>
            </a:xfrm>
            <a:prstGeom prst="rect">
              <a:avLst/>
            </a:prstGeom>
            <a:noFill/>
          </p:spPr>
          <p:txBody>
            <a:bodyPr wrap="none" rtlCol="0">
              <a:spAutoFit/>
            </a:bodyPr>
            <a:lstStyle/>
            <a:p>
              <a:r>
                <a:rPr lang="en-US" sz="2000" dirty="0">
                  <a:latin typeface="+mj-lt"/>
                </a:rPr>
                <a:t>1</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7156"/>
                                        </p:tgtEl>
                                        <p:attrNameLst>
                                          <p:attrName>style.visibility</p:attrName>
                                        </p:attrNameLst>
                                      </p:cBhvr>
                                      <p:to>
                                        <p:strVal val="visible"/>
                                      </p:to>
                                    </p:set>
                                    <p:animEffect transition="in" filter="wipe(left)">
                                      <p:cBhvr>
                                        <p:cTn id="11" dur="500"/>
                                        <p:tgtEl>
                                          <p:spTgt spid="17715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77160"/>
                                        </p:tgtEl>
                                        <p:attrNameLst>
                                          <p:attrName>style.visibility</p:attrName>
                                        </p:attrNameLst>
                                      </p:cBhvr>
                                      <p:to>
                                        <p:strVal val="visible"/>
                                      </p:to>
                                    </p:set>
                                    <p:animEffect transition="in" filter="fade">
                                      <p:cBhvr>
                                        <p:cTn id="15" dur="500"/>
                                        <p:tgtEl>
                                          <p:spTgt spid="17716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2"/>
                                        </p:tgtEl>
                                        <p:attrNameLst>
                                          <p:attrName>style.visibility</p:attrName>
                                        </p:attrNameLst>
                                      </p:cBhvr>
                                      <p:to>
                                        <p:strVal val="visible"/>
                                      </p:to>
                                    </p:set>
                                    <p:animEffect transition="in" filter="fade">
                                      <p:cBhvr>
                                        <p:cTn id="20" dur="500"/>
                                        <p:tgtEl>
                                          <p:spTgt spid="10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66"/>
                                        </p:tgtEl>
                                        <p:attrNameLst>
                                          <p:attrName>style.visibility</p:attrName>
                                        </p:attrNameLst>
                                      </p:cBhvr>
                                      <p:to>
                                        <p:strVal val="visible"/>
                                      </p:to>
                                    </p:set>
                                    <p:animEffect transition="in" filter="wipe(left)">
                                      <p:cBhvr>
                                        <p:cTn id="25" dur="500"/>
                                        <p:tgtEl>
                                          <p:spTgt spid="66"/>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left)">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68"/>
                                        </p:tgtEl>
                                        <p:attrNameLst>
                                          <p:attrName>style.visibility</p:attrName>
                                        </p:attrNameLst>
                                      </p:cBhvr>
                                      <p:to>
                                        <p:strVal val="visible"/>
                                      </p:to>
                                    </p:set>
                                    <p:animEffect transition="in" filter="wipe(left)">
                                      <p:cBhvr>
                                        <p:cTn id="33" dur="500"/>
                                        <p:tgtEl>
                                          <p:spTgt spid="68"/>
                                        </p:tgtEl>
                                      </p:cBhvr>
                                    </p:animEffect>
                                  </p:childTnLst>
                                </p:cTn>
                              </p:par>
                              <p:par>
                                <p:cTn id="34" presetID="22" presetClass="entr" presetSubtype="8" fill="hold"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left)">
                                      <p:cBhvr>
                                        <p:cTn id="36" dur="500"/>
                                        <p:tgtEl>
                                          <p:spTgt spid="10"/>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2037"/>
                                        </p:tgtEl>
                                        <p:attrNameLst>
                                          <p:attrName>style.visibility</p:attrName>
                                        </p:attrNameLst>
                                      </p:cBhvr>
                                      <p:to>
                                        <p:strVal val="visible"/>
                                      </p:to>
                                    </p:set>
                                    <p:animEffect transition="in" filter="wipe(left)">
                                      <p:cBhvr>
                                        <p:cTn id="39" dur="500"/>
                                        <p:tgtEl>
                                          <p:spTgt spid="17203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up)">
                                      <p:cBhvr>
                                        <p:cTn id="44" dur="500"/>
                                        <p:tgtEl>
                                          <p:spTgt spid="17"/>
                                        </p:tgtEl>
                                      </p:cBhvr>
                                    </p:animEffect>
                                  </p:childTnLst>
                                </p:cTn>
                              </p:par>
                              <p:par>
                                <p:cTn id="45" presetID="22" presetClass="entr" presetSubtype="1" fill="hold" nodeType="with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up)">
                                      <p:cBhvr>
                                        <p:cTn id="47" dur="500"/>
                                        <p:tgtEl>
                                          <p:spTgt spid="44"/>
                                        </p:tgtEl>
                                      </p:cBhvr>
                                    </p:animEffect>
                                  </p:childTnLst>
                                </p:cTn>
                              </p:par>
                            </p:childTnLst>
                          </p:cTn>
                        </p:par>
                        <p:par>
                          <p:cTn id="48" fill="hold">
                            <p:stCondLst>
                              <p:cond delay="500"/>
                            </p:stCondLst>
                            <p:childTnLst>
                              <p:par>
                                <p:cTn id="49" presetID="10" presetClass="entr" presetSubtype="0" fill="hold" nodeType="afterEffect">
                                  <p:stCondLst>
                                    <p:cond delay="0"/>
                                  </p:stCondLst>
                                  <p:childTnLst>
                                    <p:set>
                                      <p:cBhvr>
                                        <p:cTn id="50" dur="1" fill="hold">
                                          <p:stCondLst>
                                            <p:cond delay="0"/>
                                          </p:stCondLst>
                                        </p:cTn>
                                        <p:tgtEl>
                                          <p:spTgt spid="177157"/>
                                        </p:tgtEl>
                                        <p:attrNameLst>
                                          <p:attrName>style.visibility</p:attrName>
                                        </p:attrNameLst>
                                      </p:cBhvr>
                                      <p:to>
                                        <p:strVal val="visible"/>
                                      </p:to>
                                    </p:set>
                                    <p:animEffect transition="in" filter="fade">
                                      <p:cBhvr>
                                        <p:cTn id="51" dur="500"/>
                                        <p:tgtEl>
                                          <p:spTgt spid="177157"/>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73"/>
                                        </p:tgtEl>
                                        <p:attrNameLst>
                                          <p:attrName>style.visibility</p:attrName>
                                        </p:attrNameLst>
                                      </p:cBhvr>
                                      <p:to>
                                        <p:strVal val="visible"/>
                                      </p:to>
                                    </p:set>
                                    <p:animEffect transition="in" filter="fade">
                                      <p:cBhvr>
                                        <p:cTn id="54" dur="500"/>
                                        <p:tgtEl>
                                          <p:spTgt spid="73"/>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fade">
                                      <p:cBhvr>
                                        <p:cTn id="59" dur="500"/>
                                        <p:tgtEl>
                                          <p:spTgt spid="104"/>
                                        </p:tgtEl>
                                      </p:cBhvr>
                                    </p:animEffect>
                                  </p:childTnLst>
                                </p:cTn>
                              </p:par>
                              <p:par>
                                <p:cTn id="60" presetID="10" presetClass="entr" presetSubtype="0" fill="hold" nodeType="withEffect">
                                  <p:stCondLst>
                                    <p:cond delay="0"/>
                                  </p:stCondLst>
                                  <p:childTnLst>
                                    <p:set>
                                      <p:cBhvr>
                                        <p:cTn id="61" dur="1" fill="hold">
                                          <p:stCondLst>
                                            <p:cond delay="0"/>
                                          </p:stCondLst>
                                        </p:cTn>
                                        <p:tgtEl>
                                          <p:spTgt spid="177158"/>
                                        </p:tgtEl>
                                        <p:attrNameLst>
                                          <p:attrName>style.visibility</p:attrName>
                                        </p:attrNameLst>
                                      </p:cBhvr>
                                      <p:to>
                                        <p:strVal val="visible"/>
                                      </p:to>
                                    </p:set>
                                    <p:animEffect transition="in" filter="fade">
                                      <p:cBhvr>
                                        <p:cTn id="62" dur="500"/>
                                        <p:tgtEl>
                                          <p:spTgt spid="177158"/>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fade">
                                      <p:cBhvr>
                                        <p:cTn id="65" dur="500"/>
                                        <p:tgtEl>
                                          <p:spTgt spid="90"/>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74"/>
                                        </p:tgtEl>
                                        <p:attrNameLst>
                                          <p:attrName>style.visibility</p:attrName>
                                        </p:attrNameLst>
                                      </p:cBhvr>
                                      <p:to>
                                        <p:strVal val="visible"/>
                                      </p:to>
                                    </p:set>
                                    <p:animEffect transition="in" filter="fade">
                                      <p:cBhvr>
                                        <p:cTn id="68" dur="500"/>
                                        <p:tgtEl>
                                          <p:spTgt spid="74"/>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106"/>
                                        </p:tgtEl>
                                        <p:attrNameLst>
                                          <p:attrName>style.visibility</p:attrName>
                                        </p:attrNameLst>
                                      </p:cBhvr>
                                      <p:to>
                                        <p:strVal val="visible"/>
                                      </p:to>
                                    </p:set>
                                    <p:animEffect transition="in" filter="fade">
                                      <p:cBhvr>
                                        <p:cTn id="73" dur="500"/>
                                        <p:tgtEl>
                                          <p:spTgt spid="106"/>
                                        </p:tgtEl>
                                      </p:cBhvr>
                                    </p:animEffect>
                                  </p:childTnLst>
                                </p:cTn>
                              </p:par>
                              <p:par>
                                <p:cTn id="74" presetID="10" presetClass="entr" presetSubtype="0" fill="hold" nodeType="withEffect">
                                  <p:stCondLst>
                                    <p:cond delay="0"/>
                                  </p:stCondLst>
                                  <p:childTnLst>
                                    <p:set>
                                      <p:cBhvr>
                                        <p:cTn id="75" dur="1" fill="hold">
                                          <p:stCondLst>
                                            <p:cond delay="0"/>
                                          </p:stCondLst>
                                        </p:cTn>
                                        <p:tgtEl>
                                          <p:spTgt spid="177159"/>
                                        </p:tgtEl>
                                        <p:attrNameLst>
                                          <p:attrName>style.visibility</p:attrName>
                                        </p:attrNameLst>
                                      </p:cBhvr>
                                      <p:to>
                                        <p:strVal val="visible"/>
                                      </p:to>
                                    </p:set>
                                    <p:animEffect transition="in" filter="fade">
                                      <p:cBhvr>
                                        <p:cTn id="76" dur="500"/>
                                        <p:tgtEl>
                                          <p:spTgt spid="177159"/>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72054"/>
                                        </p:tgtEl>
                                        <p:attrNameLst>
                                          <p:attrName>style.visibility</p:attrName>
                                        </p:attrNameLst>
                                      </p:cBhvr>
                                      <p:to>
                                        <p:strVal val="visible"/>
                                      </p:to>
                                    </p:set>
                                    <p:animEffect transition="in" filter="fade">
                                      <p:cBhvr>
                                        <p:cTn id="79" dur="500"/>
                                        <p:tgtEl>
                                          <p:spTgt spid="172054"/>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109"/>
                                        </p:tgtEl>
                                        <p:attrNameLst>
                                          <p:attrName>style.visibility</p:attrName>
                                        </p:attrNameLst>
                                      </p:cBhvr>
                                      <p:to>
                                        <p:strVal val="visible"/>
                                      </p:to>
                                    </p:set>
                                    <p:animEffect transition="in" filter="fade">
                                      <p:cBhvr>
                                        <p:cTn id="84" dur="500"/>
                                        <p:tgtEl>
                                          <p:spTgt spid="109"/>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72052"/>
                                        </p:tgtEl>
                                        <p:attrNameLst>
                                          <p:attrName>style.visibility</p:attrName>
                                        </p:attrNameLst>
                                      </p:cBhvr>
                                      <p:to>
                                        <p:strVal val="visible"/>
                                      </p:to>
                                    </p:set>
                                    <p:animEffect transition="in" filter="fade">
                                      <p:cBhvr>
                                        <p:cTn id="87" dur="500"/>
                                        <p:tgtEl>
                                          <p:spTgt spid="172052"/>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32"/>
                                        </p:tgtEl>
                                        <p:attrNameLst>
                                          <p:attrName>style.visibility</p:attrName>
                                        </p:attrNameLst>
                                      </p:cBhvr>
                                      <p:to>
                                        <p:strVal val="visible"/>
                                      </p:to>
                                    </p:set>
                                    <p:animEffect transition="in" filter="fade">
                                      <p:cBhvr>
                                        <p:cTn id="90" dur="500"/>
                                        <p:tgtEl>
                                          <p:spTgt spid="32"/>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4" fill="hold" nodeType="clickEffect">
                                  <p:stCondLst>
                                    <p:cond delay="0"/>
                                  </p:stCondLst>
                                  <p:childTnLst>
                                    <p:set>
                                      <p:cBhvr>
                                        <p:cTn id="94" dur="1" fill="hold">
                                          <p:stCondLst>
                                            <p:cond delay="0"/>
                                          </p:stCondLst>
                                        </p:cTn>
                                        <p:tgtEl>
                                          <p:spTgt spid="172033"/>
                                        </p:tgtEl>
                                        <p:attrNameLst>
                                          <p:attrName>style.visibility</p:attrName>
                                        </p:attrNameLst>
                                      </p:cBhvr>
                                      <p:to>
                                        <p:strVal val="visible"/>
                                      </p:to>
                                    </p:set>
                                    <p:animEffect transition="in" filter="wipe(down)">
                                      <p:cBhvr>
                                        <p:cTn id="95" dur="500"/>
                                        <p:tgtEl>
                                          <p:spTgt spid="172033"/>
                                        </p:tgtEl>
                                      </p:cBhvr>
                                    </p:animEffect>
                                  </p:childTnLst>
                                </p:cTn>
                              </p:par>
                              <p:par>
                                <p:cTn id="96" presetID="22" presetClass="entr" presetSubtype="4" fill="hold" nodeType="withEffect">
                                  <p:stCondLst>
                                    <p:cond delay="0"/>
                                  </p:stCondLst>
                                  <p:childTnLst>
                                    <p:set>
                                      <p:cBhvr>
                                        <p:cTn id="97" dur="1" fill="hold">
                                          <p:stCondLst>
                                            <p:cond delay="0"/>
                                          </p:stCondLst>
                                        </p:cTn>
                                        <p:tgtEl>
                                          <p:spTgt spid="177168"/>
                                        </p:tgtEl>
                                        <p:attrNameLst>
                                          <p:attrName>style.visibility</p:attrName>
                                        </p:attrNameLst>
                                      </p:cBhvr>
                                      <p:to>
                                        <p:strVal val="visible"/>
                                      </p:to>
                                    </p:set>
                                    <p:animEffect transition="in" filter="wipe(down)">
                                      <p:cBhvr>
                                        <p:cTn id="98" dur="500"/>
                                        <p:tgtEl>
                                          <p:spTgt spid="177168"/>
                                        </p:tgtEl>
                                      </p:cBhvr>
                                    </p:animEffect>
                                  </p:childTnLst>
                                </p:cTn>
                              </p:par>
                              <p:par>
                                <p:cTn id="99" presetID="22" presetClass="entr" presetSubtype="4" fill="hold" grpId="0" nodeType="withEffect">
                                  <p:stCondLst>
                                    <p:cond delay="0"/>
                                  </p:stCondLst>
                                  <p:childTnLst>
                                    <p:set>
                                      <p:cBhvr>
                                        <p:cTn id="100" dur="1" fill="hold">
                                          <p:stCondLst>
                                            <p:cond delay="0"/>
                                          </p:stCondLst>
                                        </p:cTn>
                                        <p:tgtEl>
                                          <p:spTgt spid="13"/>
                                        </p:tgtEl>
                                        <p:attrNameLst>
                                          <p:attrName>style.visibility</p:attrName>
                                        </p:attrNameLst>
                                      </p:cBhvr>
                                      <p:to>
                                        <p:strVal val="visible"/>
                                      </p:to>
                                    </p:set>
                                    <p:animEffect transition="in" filter="wipe(down)">
                                      <p:cBhvr>
                                        <p:cTn id="101" dur="500"/>
                                        <p:tgtEl>
                                          <p:spTgt spid="13"/>
                                        </p:tgtEl>
                                      </p:cBhvr>
                                    </p:animEffect>
                                  </p:childTnLst>
                                </p:cTn>
                              </p:par>
                              <p:par>
                                <p:cTn id="102" presetID="22" presetClass="entr" presetSubtype="4" fill="hold" grpId="0" nodeType="withEffect">
                                  <p:stCondLst>
                                    <p:cond delay="0"/>
                                  </p:stCondLst>
                                  <p:childTnLst>
                                    <p:set>
                                      <p:cBhvr>
                                        <p:cTn id="103" dur="1" fill="hold">
                                          <p:stCondLst>
                                            <p:cond delay="0"/>
                                          </p:stCondLst>
                                        </p:cTn>
                                        <p:tgtEl>
                                          <p:spTgt spid="87"/>
                                        </p:tgtEl>
                                        <p:attrNameLst>
                                          <p:attrName>style.visibility</p:attrName>
                                        </p:attrNameLst>
                                      </p:cBhvr>
                                      <p:to>
                                        <p:strVal val="visible"/>
                                      </p:to>
                                    </p:set>
                                    <p:animEffect transition="in" filter="wipe(down)">
                                      <p:cBhvr>
                                        <p:cTn id="104" dur="500"/>
                                        <p:tgtEl>
                                          <p:spTgt spid="87"/>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left)">
                                      <p:cBhvr>
                                        <p:cTn id="109" dur="500"/>
                                        <p:tgtEl>
                                          <p:spTgt spid="30"/>
                                        </p:tgtEl>
                                      </p:cBhvr>
                                    </p:animEffect>
                                  </p:childTnLst>
                                </p:cTn>
                              </p:par>
                              <p:par>
                                <p:cTn id="110" presetID="22" presetClass="entr" presetSubtype="8" fill="hold" nodeType="withEffect">
                                  <p:stCondLst>
                                    <p:cond delay="0"/>
                                  </p:stCondLst>
                                  <p:childTnLst>
                                    <p:set>
                                      <p:cBhvr>
                                        <p:cTn id="111" dur="1" fill="hold">
                                          <p:stCondLst>
                                            <p:cond delay="0"/>
                                          </p:stCondLst>
                                        </p:cTn>
                                        <p:tgtEl>
                                          <p:spTgt spid="62"/>
                                        </p:tgtEl>
                                        <p:attrNameLst>
                                          <p:attrName>style.visibility</p:attrName>
                                        </p:attrNameLst>
                                      </p:cBhvr>
                                      <p:to>
                                        <p:strVal val="visible"/>
                                      </p:to>
                                    </p:set>
                                    <p:animEffect transition="in" filter="wipe(left)">
                                      <p:cBhvr>
                                        <p:cTn id="112" dur="500"/>
                                        <p:tgtEl>
                                          <p:spTgt spid="62"/>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88"/>
                                        </p:tgtEl>
                                        <p:attrNameLst>
                                          <p:attrName>style.visibility</p:attrName>
                                        </p:attrNameLst>
                                      </p:cBhvr>
                                      <p:to>
                                        <p:strVal val="visible"/>
                                      </p:to>
                                    </p:set>
                                    <p:animEffect transition="in" filter="wipe(left)">
                                      <p:cBhvr>
                                        <p:cTn id="115" dur="500"/>
                                        <p:tgtEl>
                                          <p:spTgt spid="88"/>
                                        </p:tgtEl>
                                      </p:cBhvr>
                                    </p:animEffect>
                                  </p:childTnLst>
                                </p:cTn>
                              </p:par>
                              <p:par>
                                <p:cTn id="116" presetID="22" presetClass="entr" presetSubtype="8" fill="hold" nodeType="withEffect">
                                  <p:stCondLst>
                                    <p:cond delay="0"/>
                                  </p:stCondLst>
                                  <p:childTnLst>
                                    <p:set>
                                      <p:cBhvr>
                                        <p:cTn id="117" dur="1" fill="hold">
                                          <p:stCondLst>
                                            <p:cond delay="0"/>
                                          </p:stCondLst>
                                        </p:cTn>
                                        <p:tgtEl>
                                          <p:spTgt spid="177173"/>
                                        </p:tgtEl>
                                        <p:attrNameLst>
                                          <p:attrName>style.visibility</p:attrName>
                                        </p:attrNameLst>
                                      </p:cBhvr>
                                      <p:to>
                                        <p:strVal val="visible"/>
                                      </p:to>
                                    </p:set>
                                    <p:animEffect transition="in" filter="wipe(left)">
                                      <p:cBhvr>
                                        <p:cTn id="118" dur="500"/>
                                        <p:tgtEl>
                                          <p:spTgt spid="177173"/>
                                        </p:tgtEl>
                                      </p:cBhvr>
                                    </p:animEffect>
                                  </p:childTnLst>
                                </p:cTn>
                              </p:par>
                            </p:childTnLst>
                          </p:cTn>
                        </p:par>
                        <p:par>
                          <p:cTn id="119" fill="hold">
                            <p:stCondLst>
                              <p:cond delay="500"/>
                            </p:stCondLst>
                            <p:childTnLst>
                              <p:par>
                                <p:cTn id="120" presetID="10" presetClass="entr" presetSubtype="0" fill="hold" nodeType="afterEffect">
                                  <p:stCondLst>
                                    <p:cond delay="0"/>
                                  </p:stCondLst>
                                  <p:childTnLst>
                                    <p:set>
                                      <p:cBhvr>
                                        <p:cTn id="121" dur="1" fill="hold">
                                          <p:stCondLst>
                                            <p:cond delay="0"/>
                                          </p:stCondLst>
                                        </p:cTn>
                                        <p:tgtEl>
                                          <p:spTgt spid="177170"/>
                                        </p:tgtEl>
                                        <p:attrNameLst>
                                          <p:attrName>style.visibility</p:attrName>
                                        </p:attrNameLst>
                                      </p:cBhvr>
                                      <p:to>
                                        <p:strVal val="visible"/>
                                      </p:to>
                                    </p:set>
                                    <p:animEffect transition="in" filter="fade">
                                      <p:cBhvr>
                                        <p:cTn id="122" dur="750"/>
                                        <p:tgtEl>
                                          <p:spTgt spid="177170"/>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2" fill="hold" nodeType="clickEffect">
                                  <p:stCondLst>
                                    <p:cond delay="0"/>
                                  </p:stCondLst>
                                  <p:childTnLst>
                                    <p:set>
                                      <p:cBhvr>
                                        <p:cTn id="126" dur="1" fill="hold">
                                          <p:stCondLst>
                                            <p:cond delay="0"/>
                                          </p:stCondLst>
                                        </p:cTn>
                                        <p:tgtEl>
                                          <p:spTgt spid="40"/>
                                        </p:tgtEl>
                                        <p:attrNameLst>
                                          <p:attrName>style.visibility</p:attrName>
                                        </p:attrNameLst>
                                      </p:cBhvr>
                                      <p:to>
                                        <p:strVal val="visible"/>
                                      </p:to>
                                    </p:set>
                                    <p:animEffect transition="in" filter="wipe(right)">
                                      <p:cBhvr>
                                        <p:cTn id="127" dur="500"/>
                                        <p:tgtEl>
                                          <p:spTgt spid="40"/>
                                        </p:tgtEl>
                                      </p:cBhvr>
                                    </p:animEffect>
                                  </p:childTnLst>
                                </p:cTn>
                              </p:par>
                              <p:par>
                                <p:cTn id="128" presetID="22" presetClass="entr" presetSubtype="2" fill="hold" grpId="0" nodeType="withEffect">
                                  <p:stCondLst>
                                    <p:cond delay="0"/>
                                  </p:stCondLst>
                                  <p:childTnLst>
                                    <p:set>
                                      <p:cBhvr>
                                        <p:cTn id="129" dur="1" fill="hold">
                                          <p:stCondLst>
                                            <p:cond delay="0"/>
                                          </p:stCondLst>
                                        </p:cTn>
                                        <p:tgtEl>
                                          <p:spTgt spid="41"/>
                                        </p:tgtEl>
                                        <p:attrNameLst>
                                          <p:attrName>style.visibility</p:attrName>
                                        </p:attrNameLst>
                                      </p:cBhvr>
                                      <p:to>
                                        <p:strVal val="visible"/>
                                      </p:to>
                                    </p:set>
                                    <p:animEffect transition="in" filter="wipe(right)">
                                      <p:cBhvr>
                                        <p:cTn id="130" dur="500"/>
                                        <p:tgtEl>
                                          <p:spTgt spid="41"/>
                                        </p:tgtEl>
                                      </p:cBhvr>
                                    </p:animEffect>
                                  </p:childTnLst>
                                </p:cTn>
                              </p:par>
                              <p:par>
                                <p:cTn id="131" presetID="22" presetClass="entr" presetSubtype="2" fill="hold" nodeType="withEffect">
                                  <p:stCondLst>
                                    <p:cond delay="0"/>
                                  </p:stCondLst>
                                  <p:childTnLst>
                                    <p:set>
                                      <p:cBhvr>
                                        <p:cTn id="132" dur="1" fill="hold">
                                          <p:stCondLst>
                                            <p:cond delay="0"/>
                                          </p:stCondLst>
                                        </p:cTn>
                                        <p:tgtEl>
                                          <p:spTgt spid="100"/>
                                        </p:tgtEl>
                                        <p:attrNameLst>
                                          <p:attrName>style.visibility</p:attrName>
                                        </p:attrNameLst>
                                      </p:cBhvr>
                                      <p:to>
                                        <p:strVal val="visible"/>
                                      </p:to>
                                    </p:set>
                                    <p:animEffect transition="in" filter="wipe(right)">
                                      <p:cBhvr>
                                        <p:cTn id="133" dur="500"/>
                                        <p:tgtEl>
                                          <p:spTgt spid="100"/>
                                        </p:tgtEl>
                                      </p:cBhvr>
                                    </p:animEffect>
                                  </p:childTnLst>
                                </p:cTn>
                              </p:par>
                            </p:childTnLst>
                          </p:cTn>
                        </p:par>
                      </p:childTnLst>
                    </p:cTn>
                  </p:par>
                  <p:par>
                    <p:cTn id="134" fill="hold">
                      <p:stCondLst>
                        <p:cond delay="indefinite"/>
                      </p:stCondLst>
                      <p:childTnLst>
                        <p:par>
                          <p:cTn id="135" fill="hold">
                            <p:stCondLst>
                              <p:cond delay="0"/>
                            </p:stCondLst>
                            <p:childTnLst>
                              <p:par>
                                <p:cTn id="136" presetID="10" presetClass="entr" presetSubtype="0" fill="hold" nodeType="clickEffect">
                                  <p:stCondLst>
                                    <p:cond delay="0"/>
                                  </p:stCondLst>
                                  <p:childTnLst>
                                    <p:set>
                                      <p:cBhvr>
                                        <p:cTn id="137" dur="1" fill="hold">
                                          <p:stCondLst>
                                            <p:cond delay="0"/>
                                          </p:stCondLst>
                                        </p:cTn>
                                        <p:tgtEl>
                                          <p:spTgt spid="39"/>
                                        </p:tgtEl>
                                        <p:attrNameLst>
                                          <p:attrName>style.visibility</p:attrName>
                                        </p:attrNameLst>
                                      </p:cBhvr>
                                      <p:to>
                                        <p:strVal val="visible"/>
                                      </p:to>
                                    </p:set>
                                    <p:animEffect transition="in" filter="fade">
                                      <p:cBhvr>
                                        <p:cTn id="138" dur="500"/>
                                        <p:tgtEl>
                                          <p:spTgt spid="39"/>
                                        </p:tgtEl>
                                      </p:cBhvr>
                                    </p:animEffect>
                                  </p:childTnLst>
                                </p:cTn>
                              </p:par>
                            </p:childTnLst>
                          </p:cTn>
                        </p:par>
                      </p:childTnLst>
                    </p:cTn>
                  </p:par>
                  <p:par>
                    <p:cTn id="139" fill="hold">
                      <p:stCondLst>
                        <p:cond delay="indefinite"/>
                      </p:stCondLst>
                      <p:childTnLst>
                        <p:par>
                          <p:cTn id="140" fill="hold">
                            <p:stCondLst>
                              <p:cond delay="0"/>
                            </p:stCondLst>
                            <p:childTnLst>
                              <p:par>
                                <p:cTn id="141" presetID="22" presetClass="entr" presetSubtype="2" fill="hold" nodeType="clickEffect">
                                  <p:stCondLst>
                                    <p:cond delay="0"/>
                                  </p:stCondLst>
                                  <p:childTnLst>
                                    <p:set>
                                      <p:cBhvr>
                                        <p:cTn id="142" dur="1" fill="hold">
                                          <p:stCondLst>
                                            <p:cond delay="0"/>
                                          </p:stCondLst>
                                        </p:cTn>
                                        <p:tgtEl>
                                          <p:spTgt spid="99"/>
                                        </p:tgtEl>
                                        <p:attrNameLst>
                                          <p:attrName>style.visibility</p:attrName>
                                        </p:attrNameLst>
                                      </p:cBhvr>
                                      <p:to>
                                        <p:strVal val="visible"/>
                                      </p:to>
                                    </p:set>
                                    <p:animEffect transition="in" filter="wipe(right)">
                                      <p:cBhvr>
                                        <p:cTn id="143" dur="500"/>
                                        <p:tgtEl>
                                          <p:spTgt spid="99"/>
                                        </p:tgtEl>
                                      </p:cBhvr>
                                    </p:animEffect>
                                  </p:childTnLst>
                                </p:cTn>
                              </p:par>
                              <p:par>
                                <p:cTn id="144" presetID="22" presetClass="entr" presetSubtype="2" fill="hold" grpId="0" nodeType="withEffect">
                                  <p:stCondLst>
                                    <p:cond delay="0"/>
                                  </p:stCondLst>
                                  <p:childTnLst>
                                    <p:set>
                                      <p:cBhvr>
                                        <p:cTn id="145" dur="1" fill="hold">
                                          <p:stCondLst>
                                            <p:cond delay="0"/>
                                          </p:stCondLst>
                                        </p:cTn>
                                        <p:tgtEl>
                                          <p:spTgt spid="38"/>
                                        </p:tgtEl>
                                        <p:attrNameLst>
                                          <p:attrName>style.visibility</p:attrName>
                                        </p:attrNameLst>
                                      </p:cBhvr>
                                      <p:to>
                                        <p:strVal val="visible"/>
                                      </p:to>
                                    </p:set>
                                    <p:animEffect transition="in" filter="wipe(right)">
                                      <p:cBhvr>
                                        <p:cTn id="146" dur="500"/>
                                        <p:tgtEl>
                                          <p:spTgt spid="38"/>
                                        </p:tgtEl>
                                      </p:cBhvr>
                                    </p:animEffect>
                                  </p:childTnLst>
                                </p:cTn>
                              </p:par>
                            </p:childTnLst>
                          </p:cTn>
                        </p:par>
                      </p:childTnLst>
                    </p:cTn>
                  </p:par>
                  <p:par>
                    <p:cTn id="147" fill="hold">
                      <p:stCondLst>
                        <p:cond delay="indefinite"/>
                      </p:stCondLst>
                      <p:childTnLst>
                        <p:par>
                          <p:cTn id="148" fill="hold">
                            <p:stCondLst>
                              <p:cond delay="0"/>
                            </p:stCondLst>
                            <p:childTnLst>
                              <p:par>
                                <p:cTn id="149" presetID="22" presetClass="entr" presetSubtype="4" fill="hold" nodeType="clickEffect">
                                  <p:stCondLst>
                                    <p:cond delay="0"/>
                                  </p:stCondLst>
                                  <p:childTnLst>
                                    <p:set>
                                      <p:cBhvr>
                                        <p:cTn id="150" dur="1" fill="hold">
                                          <p:stCondLst>
                                            <p:cond delay="0"/>
                                          </p:stCondLst>
                                        </p:cTn>
                                        <p:tgtEl>
                                          <p:spTgt spid="75"/>
                                        </p:tgtEl>
                                        <p:attrNameLst>
                                          <p:attrName>style.visibility</p:attrName>
                                        </p:attrNameLst>
                                      </p:cBhvr>
                                      <p:to>
                                        <p:strVal val="visible"/>
                                      </p:to>
                                    </p:set>
                                    <p:animEffect transition="in" filter="wipe(down)">
                                      <p:cBhvr>
                                        <p:cTn id="151" dur="500"/>
                                        <p:tgtEl>
                                          <p:spTgt spid="75"/>
                                        </p:tgtEl>
                                      </p:cBhvr>
                                    </p:animEffect>
                                  </p:childTnLst>
                                </p:cTn>
                              </p:par>
                              <p:par>
                                <p:cTn id="152" presetID="22" presetClass="entr" presetSubtype="4" fill="hold" nodeType="withEffect">
                                  <p:stCondLst>
                                    <p:cond delay="0"/>
                                  </p:stCondLst>
                                  <p:childTnLst>
                                    <p:set>
                                      <p:cBhvr>
                                        <p:cTn id="153" dur="1" fill="hold">
                                          <p:stCondLst>
                                            <p:cond delay="0"/>
                                          </p:stCondLst>
                                        </p:cTn>
                                        <p:tgtEl>
                                          <p:spTgt spid="78"/>
                                        </p:tgtEl>
                                        <p:attrNameLst>
                                          <p:attrName>style.visibility</p:attrName>
                                        </p:attrNameLst>
                                      </p:cBhvr>
                                      <p:to>
                                        <p:strVal val="visible"/>
                                      </p:to>
                                    </p:set>
                                    <p:animEffect transition="in" filter="wipe(down)">
                                      <p:cBhvr>
                                        <p:cTn id="154" dur="500"/>
                                        <p:tgtEl>
                                          <p:spTgt spid="78"/>
                                        </p:tgtEl>
                                      </p:cBhvr>
                                    </p:animEffect>
                                  </p:childTnLst>
                                </p:cTn>
                              </p:par>
                            </p:childTnLst>
                          </p:cTn>
                        </p:par>
                      </p:childTnLst>
                    </p:cTn>
                  </p:par>
                  <p:par>
                    <p:cTn id="155" fill="hold">
                      <p:stCondLst>
                        <p:cond delay="indefinite"/>
                      </p:stCondLst>
                      <p:childTnLst>
                        <p:par>
                          <p:cTn id="156" fill="hold">
                            <p:stCondLst>
                              <p:cond delay="0"/>
                            </p:stCondLst>
                            <p:childTnLst>
                              <p:par>
                                <p:cTn id="157" presetID="10" presetClass="entr" presetSubtype="0" fill="hold" grpId="0" nodeType="clickEffect">
                                  <p:stCondLst>
                                    <p:cond delay="0"/>
                                  </p:stCondLst>
                                  <p:childTnLst>
                                    <p:set>
                                      <p:cBhvr>
                                        <p:cTn id="158" dur="1" fill="hold">
                                          <p:stCondLst>
                                            <p:cond delay="0"/>
                                          </p:stCondLst>
                                        </p:cTn>
                                        <p:tgtEl>
                                          <p:spTgt spid="172051"/>
                                        </p:tgtEl>
                                        <p:attrNameLst>
                                          <p:attrName>style.visibility</p:attrName>
                                        </p:attrNameLst>
                                      </p:cBhvr>
                                      <p:to>
                                        <p:strVal val="visible"/>
                                      </p:to>
                                    </p:set>
                                    <p:animEffect transition="in" filter="fade">
                                      <p:cBhvr>
                                        <p:cTn id="159" dur="500"/>
                                        <p:tgtEl>
                                          <p:spTgt spid="172051"/>
                                        </p:tgtEl>
                                      </p:cBhvr>
                                    </p:animEffect>
                                  </p:childTnLst>
                                </p:cTn>
                              </p:par>
                              <p:par>
                                <p:cTn id="160" presetID="10" presetClass="entr" presetSubtype="0" fill="hold" grpId="0" nodeType="withEffect">
                                  <p:stCondLst>
                                    <p:cond delay="0"/>
                                  </p:stCondLst>
                                  <p:childTnLst>
                                    <p:set>
                                      <p:cBhvr>
                                        <p:cTn id="161" dur="1" fill="hold">
                                          <p:stCondLst>
                                            <p:cond delay="0"/>
                                          </p:stCondLst>
                                        </p:cTn>
                                        <p:tgtEl>
                                          <p:spTgt spid="86"/>
                                        </p:tgtEl>
                                        <p:attrNameLst>
                                          <p:attrName>style.visibility</p:attrName>
                                        </p:attrNameLst>
                                      </p:cBhvr>
                                      <p:to>
                                        <p:strVal val="visible"/>
                                      </p:to>
                                    </p:set>
                                    <p:animEffect transition="in" filter="fade">
                                      <p:cBhvr>
                                        <p:cTn id="162" dur="500"/>
                                        <p:tgtEl>
                                          <p:spTgt spid="86"/>
                                        </p:tgtEl>
                                      </p:cBhvr>
                                    </p:animEffect>
                                  </p:childTnLst>
                                </p:cTn>
                              </p:par>
                            </p:childTnLst>
                          </p:cTn>
                        </p:par>
                      </p:childTnLst>
                    </p:cTn>
                  </p:par>
                  <p:par>
                    <p:cTn id="163" fill="hold">
                      <p:stCondLst>
                        <p:cond delay="indefinite"/>
                      </p:stCondLst>
                      <p:childTnLst>
                        <p:par>
                          <p:cTn id="164" fill="hold">
                            <p:stCondLst>
                              <p:cond delay="0"/>
                            </p:stCondLst>
                            <p:childTnLst>
                              <p:par>
                                <p:cTn id="165" presetID="22" presetClass="entr" presetSubtype="2" fill="hold" nodeType="clickEffect">
                                  <p:stCondLst>
                                    <p:cond delay="0"/>
                                  </p:stCondLst>
                                  <p:childTnLst>
                                    <p:set>
                                      <p:cBhvr>
                                        <p:cTn id="166" dur="1" fill="hold">
                                          <p:stCondLst>
                                            <p:cond delay="0"/>
                                          </p:stCondLst>
                                        </p:cTn>
                                        <p:tgtEl>
                                          <p:spTgt spid="94"/>
                                        </p:tgtEl>
                                        <p:attrNameLst>
                                          <p:attrName>style.visibility</p:attrName>
                                        </p:attrNameLst>
                                      </p:cBhvr>
                                      <p:to>
                                        <p:strVal val="visible"/>
                                      </p:to>
                                    </p:set>
                                    <p:animEffect transition="in" filter="wipe(right)">
                                      <p:cBhvr>
                                        <p:cTn id="167" dur="500"/>
                                        <p:tgtEl>
                                          <p:spTgt spid="94"/>
                                        </p:tgtEl>
                                      </p:cBhvr>
                                    </p:animEffect>
                                  </p:childTnLst>
                                </p:cTn>
                              </p:par>
                              <p:par>
                                <p:cTn id="168" presetID="22" presetClass="entr" presetSubtype="2" fill="hold" nodeType="withEffect">
                                  <p:stCondLst>
                                    <p:cond delay="0"/>
                                  </p:stCondLst>
                                  <p:childTnLst>
                                    <p:set>
                                      <p:cBhvr>
                                        <p:cTn id="169" dur="1" fill="hold">
                                          <p:stCondLst>
                                            <p:cond delay="0"/>
                                          </p:stCondLst>
                                        </p:cTn>
                                        <p:tgtEl>
                                          <p:spTgt spid="37"/>
                                        </p:tgtEl>
                                        <p:attrNameLst>
                                          <p:attrName>style.visibility</p:attrName>
                                        </p:attrNameLst>
                                      </p:cBhvr>
                                      <p:to>
                                        <p:strVal val="visible"/>
                                      </p:to>
                                    </p:set>
                                    <p:animEffect transition="in" filter="wipe(right)">
                                      <p:cBhvr>
                                        <p:cTn id="170" dur="500"/>
                                        <p:tgtEl>
                                          <p:spTgt spid="37"/>
                                        </p:tgtEl>
                                      </p:cBhvr>
                                    </p:animEffect>
                                  </p:childTnLst>
                                </p:cTn>
                              </p:par>
                            </p:childTnLst>
                          </p:cTn>
                        </p:par>
                        <p:par>
                          <p:cTn id="171" fill="hold">
                            <p:stCondLst>
                              <p:cond delay="500"/>
                            </p:stCondLst>
                            <p:childTnLst>
                              <p:par>
                                <p:cTn id="172" presetID="10" presetClass="entr" presetSubtype="0" fill="hold" grpId="0" nodeType="afterEffect">
                                  <p:stCondLst>
                                    <p:cond delay="0"/>
                                  </p:stCondLst>
                                  <p:childTnLst>
                                    <p:set>
                                      <p:cBhvr>
                                        <p:cTn id="173" dur="1" fill="hold">
                                          <p:stCondLst>
                                            <p:cond delay="0"/>
                                          </p:stCondLst>
                                        </p:cTn>
                                        <p:tgtEl>
                                          <p:spTgt spid="103"/>
                                        </p:tgtEl>
                                        <p:attrNameLst>
                                          <p:attrName>style.visibility</p:attrName>
                                        </p:attrNameLst>
                                      </p:cBhvr>
                                      <p:to>
                                        <p:strVal val="visible"/>
                                      </p:to>
                                    </p:set>
                                    <p:animEffect transition="in" filter="fade">
                                      <p:cBhvr>
                                        <p:cTn id="174" dur="500"/>
                                        <p:tgtEl>
                                          <p:spTgt spid="103"/>
                                        </p:tgtEl>
                                      </p:cBhvr>
                                    </p:animEffect>
                                  </p:childTnLst>
                                </p:cTn>
                              </p:par>
                            </p:childTnLst>
                          </p:cTn>
                        </p:par>
                      </p:childTnLst>
                    </p:cTn>
                  </p:par>
                  <p:par>
                    <p:cTn id="175" fill="hold">
                      <p:stCondLst>
                        <p:cond delay="indefinite"/>
                      </p:stCondLst>
                      <p:childTnLst>
                        <p:par>
                          <p:cTn id="176" fill="hold">
                            <p:stCondLst>
                              <p:cond delay="0"/>
                            </p:stCondLst>
                            <p:childTnLst>
                              <p:par>
                                <p:cTn id="177" presetID="10" presetClass="entr" presetSubtype="0" fill="hold" nodeType="clickEffect">
                                  <p:stCondLst>
                                    <p:cond delay="0"/>
                                  </p:stCondLst>
                                  <p:childTnLst>
                                    <p:set>
                                      <p:cBhvr>
                                        <p:cTn id="178" dur="1" fill="hold">
                                          <p:stCondLst>
                                            <p:cond delay="0"/>
                                          </p:stCondLst>
                                        </p:cTn>
                                        <p:tgtEl>
                                          <p:spTgt spid="177174"/>
                                        </p:tgtEl>
                                        <p:attrNameLst>
                                          <p:attrName>style.visibility</p:attrName>
                                        </p:attrNameLst>
                                      </p:cBhvr>
                                      <p:to>
                                        <p:strVal val="visible"/>
                                      </p:to>
                                    </p:set>
                                    <p:animEffect transition="in" filter="fade">
                                      <p:cBhvr>
                                        <p:cTn id="179" dur="500"/>
                                        <p:tgtEl>
                                          <p:spTgt spid="177174"/>
                                        </p:tgtEl>
                                      </p:cBhvr>
                                    </p:animEffect>
                                  </p:childTnLst>
                                </p:cTn>
                              </p:par>
                            </p:childTnLst>
                          </p:cTn>
                        </p:par>
                      </p:childTnLst>
                    </p:cTn>
                  </p:par>
                  <p:par>
                    <p:cTn id="180" fill="hold">
                      <p:stCondLst>
                        <p:cond delay="indefinite"/>
                      </p:stCondLst>
                      <p:childTnLst>
                        <p:par>
                          <p:cTn id="181" fill="hold">
                            <p:stCondLst>
                              <p:cond delay="0"/>
                            </p:stCondLst>
                            <p:childTnLst>
                              <p:par>
                                <p:cTn id="182" presetID="31" presetClass="entr" presetSubtype="0" fill="hold" grpId="0" nodeType="clickEffect">
                                  <p:stCondLst>
                                    <p:cond delay="0"/>
                                  </p:stCondLst>
                                  <p:childTnLst>
                                    <p:set>
                                      <p:cBhvr>
                                        <p:cTn id="183" dur="1" fill="hold">
                                          <p:stCondLst>
                                            <p:cond delay="0"/>
                                          </p:stCondLst>
                                        </p:cTn>
                                        <p:tgtEl>
                                          <p:spTgt spid="14"/>
                                        </p:tgtEl>
                                        <p:attrNameLst>
                                          <p:attrName>style.visibility</p:attrName>
                                        </p:attrNameLst>
                                      </p:cBhvr>
                                      <p:to>
                                        <p:strVal val="visible"/>
                                      </p:to>
                                    </p:set>
                                    <p:anim calcmode="lin" valueType="num">
                                      <p:cBhvr>
                                        <p:cTn id="184" dur="1000" fill="hold"/>
                                        <p:tgtEl>
                                          <p:spTgt spid="14"/>
                                        </p:tgtEl>
                                        <p:attrNameLst>
                                          <p:attrName>ppt_w</p:attrName>
                                        </p:attrNameLst>
                                      </p:cBhvr>
                                      <p:tavLst>
                                        <p:tav tm="0">
                                          <p:val>
                                            <p:fltVal val="0"/>
                                          </p:val>
                                        </p:tav>
                                        <p:tav tm="100000">
                                          <p:val>
                                            <p:strVal val="#ppt_w"/>
                                          </p:val>
                                        </p:tav>
                                      </p:tavLst>
                                    </p:anim>
                                    <p:anim calcmode="lin" valueType="num">
                                      <p:cBhvr>
                                        <p:cTn id="185" dur="1000" fill="hold"/>
                                        <p:tgtEl>
                                          <p:spTgt spid="14"/>
                                        </p:tgtEl>
                                        <p:attrNameLst>
                                          <p:attrName>ppt_h</p:attrName>
                                        </p:attrNameLst>
                                      </p:cBhvr>
                                      <p:tavLst>
                                        <p:tav tm="0">
                                          <p:val>
                                            <p:fltVal val="0"/>
                                          </p:val>
                                        </p:tav>
                                        <p:tav tm="100000">
                                          <p:val>
                                            <p:strVal val="#ppt_h"/>
                                          </p:val>
                                        </p:tav>
                                      </p:tavLst>
                                    </p:anim>
                                    <p:anim calcmode="lin" valueType="num">
                                      <p:cBhvr>
                                        <p:cTn id="186" dur="1000" fill="hold"/>
                                        <p:tgtEl>
                                          <p:spTgt spid="14"/>
                                        </p:tgtEl>
                                        <p:attrNameLst>
                                          <p:attrName>style.rotation</p:attrName>
                                        </p:attrNameLst>
                                      </p:cBhvr>
                                      <p:tavLst>
                                        <p:tav tm="0">
                                          <p:val>
                                            <p:fltVal val="90"/>
                                          </p:val>
                                        </p:tav>
                                        <p:tav tm="100000">
                                          <p:val>
                                            <p:fltVal val="0"/>
                                          </p:val>
                                        </p:tav>
                                      </p:tavLst>
                                    </p:anim>
                                    <p:animEffect transition="in" filter="fade">
                                      <p:cBhvr>
                                        <p:cTn id="187" dur="1000"/>
                                        <p:tgtEl>
                                          <p:spTgt spid="14"/>
                                        </p:tgtEl>
                                      </p:cBhvr>
                                    </p:animEffect>
                                  </p:childTnLst>
                                </p:cTn>
                              </p:par>
                            </p:childTnLst>
                          </p:cTn>
                        </p:par>
                      </p:childTnLst>
                    </p:cTn>
                  </p:par>
                  <p:par>
                    <p:cTn id="188" fill="hold">
                      <p:stCondLst>
                        <p:cond delay="indefinite"/>
                      </p:stCondLst>
                      <p:childTnLst>
                        <p:par>
                          <p:cTn id="189" fill="hold">
                            <p:stCondLst>
                              <p:cond delay="0"/>
                            </p:stCondLst>
                            <p:childTnLst>
                              <p:par>
                                <p:cTn id="190" presetID="10" presetClass="entr" presetSubtype="0" fill="hold" grpId="0" nodeType="clickEffect">
                                  <p:stCondLst>
                                    <p:cond delay="0"/>
                                  </p:stCondLst>
                                  <p:childTnLst>
                                    <p:set>
                                      <p:cBhvr>
                                        <p:cTn id="191" dur="1" fill="hold">
                                          <p:stCondLst>
                                            <p:cond delay="0"/>
                                          </p:stCondLst>
                                        </p:cTn>
                                        <p:tgtEl>
                                          <p:spTgt spid="43"/>
                                        </p:tgtEl>
                                        <p:attrNameLst>
                                          <p:attrName>style.visibility</p:attrName>
                                        </p:attrNameLst>
                                      </p:cBhvr>
                                      <p:to>
                                        <p:strVal val="visible"/>
                                      </p:to>
                                    </p:set>
                                    <p:animEffect transition="in" filter="fade">
                                      <p:cBhvr>
                                        <p:cTn id="192" dur="500"/>
                                        <p:tgtEl>
                                          <p:spTgt spid="43"/>
                                        </p:tgtEl>
                                      </p:cBhvr>
                                    </p:animEffect>
                                  </p:childTnLst>
                                </p:cTn>
                              </p:par>
                            </p:childTnLst>
                          </p:cTn>
                        </p:par>
                      </p:childTnLst>
                    </p:cTn>
                  </p:par>
                  <p:par>
                    <p:cTn id="193" fill="hold">
                      <p:stCondLst>
                        <p:cond delay="indefinite"/>
                      </p:stCondLst>
                      <p:childTnLst>
                        <p:par>
                          <p:cTn id="194" fill="hold">
                            <p:stCondLst>
                              <p:cond delay="0"/>
                            </p:stCondLst>
                            <p:childTnLst>
                              <p:par>
                                <p:cTn id="195" presetID="10" presetClass="entr" presetSubtype="0" fill="hold" nodeType="clickEffect">
                                  <p:stCondLst>
                                    <p:cond delay="0"/>
                                  </p:stCondLst>
                                  <p:childTnLst>
                                    <p:set>
                                      <p:cBhvr>
                                        <p:cTn id="196" dur="1" fill="hold">
                                          <p:stCondLst>
                                            <p:cond delay="0"/>
                                          </p:stCondLst>
                                        </p:cTn>
                                        <p:tgtEl>
                                          <p:spTgt spid="145"/>
                                        </p:tgtEl>
                                        <p:attrNameLst>
                                          <p:attrName>style.visibility</p:attrName>
                                        </p:attrNameLst>
                                      </p:cBhvr>
                                      <p:to>
                                        <p:strVal val="visible"/>
                                      </p:to>
                                    </p:set>
                                    <p:animEffect transition="in" filter="fade">
                                      <p:cBhvr>
                                        <p:cTn id="197" dur="500"/>
                                        <p:tgtEl>
                                          <p:spTgt spid="145"/>
                                        </p:tgtEl>
                                      </p:cBhvr>
                                    </p:animEffect>
                                  </p:childTnLst>
                                </p:cTn>
                              </p:par>
                            </p:childTnLst>
                          </p:cTn>
                        </p:par>
                      </p:childTnLst>
                    </p:cTn>
                  </p:par>
                  <p:par>
                    <p:cTn id="198" fill="hold">
                      <p:stCondLst>
                        <p:cond delay="indefinite"/>
                      </p:stCondLst>
                      <p:childTnLst>
                        <p:par>
                          <p:cTn id="199" fill="hold">
                            <p:stCondLst>
                              <p:cond delay="0"/>
                            </p:stCondLst>
                            <p:childTnLst>
                              <p:par>
                                <p:cTn id="200" presetID="10" presetClass="entr" presetSubtype="0" fill="hold" nodeType="clickEffect">
                                  <p:stCondLst>
                                    <p:cond delay="0"/>
                                  </p:stCondLst>
                                  <p:childTnLst>
                                    <p:set>
                                      <p:cBhvr>
                                        <p:cTn id="201" dur="1" fill="hold">
                                          <p:stCondLst>
                                            <p:cond delay="0"/>
                                          </p:stCondLst>
                                        </p:cTn>
                                        <p:tgtEl>
                                          <p:spTgt spid="35"/>
                                        </p:tgtEl>
                                        <p:attrNameLst>
                                          <p:attrName>style.visibility</p:attrName>
                                        </p:attrNameLst>
                                      </p:cBhvr>
                                      <p:to>
                                        <p:strVal val="visible"/>
                                      </p:to>
                                    </p:set>
                                    <p:animEffect transition="in" filter="fade">
                                      <p:cBhvr>
                                        <p:cTn id="202" dur="500"/>
                                        <p:tgtEl>
                                          <p:spTgt spid="35"/>
                                        </p:tgtEl>
                                      </p:cBhvr>
                                    </p:animEffect>
                                  </p:childTnLst>
                                </p:cTn>
                              </p:par>
                            </p:childTnLst>
                          </p:cTn>
                        </p:par>
                      </p:childTnLst>
                    </p:cTn>
                  </p:par>
                  <p:par>
                    <p:cTn id="203" fill="hold">
                      <p:stCondLst>
                        <p:cond delay="indefinite"/>
                      </p:stCondLst>
                      <p:childTnLst>
                        <p:par>
                          <p:cTn id="204" fill="hold">
                            <p:stCondLst>
                              <p:cond delay="0"/>
                            </p:stCondLst>
                            <p:childTnLst>
                              <p:par>
                                <p:cTn id="205" presetID="10" presetClass="entr" presetSubtype="0" fill="hold" nodeType="clickEffect">
                                  <p:stCondLst>
                                    <p:cond delay="0"/>
                                  </p:stCondLst>
                                  <p:childTnLst>
                                    <p:set>
                                      <p:cBhvr>
                                        <p:cTn id="206" dur="1" fill="hold">
                                          <p:stCondLst>
                                            <p:cond delay="0"/>
                                          </p:stCondLst>
                                        </p:cTn>
                                        <p:tgtEl>
                                          <p:spTgt spid="119"/>
                                        </p:tgtEl>
                                        <p:attrNameLst>
                                          <p:attrName>style.visibility</p:attrName>
                                        </p:attrNameLst>
                                      </p:cBhvr>
                                      <p:to>
                                        <p:strVal val="visible"/>
                                      </p:to>
                                    </p:set>
                                    <p:animEffect transition="in" filter="fade">
                                      <p:cBhvr>
                                        <p:cTn id="207" dur="500"/>
                                        <p:tgtEl>
                                          <p:spTgt spid="119"/>
                                        </p:tgtEl>
                                      </p:cBhvr>
                                    </p:animEffect>
                                  </p:childTnLst>
                                </p:cTn>
                              </p:par>
                            </p:childTnLst>
                          </p:cTn>
                        </p:par>
                      </p:childTnLst>
                    </p:cTn>
                  </p:par>
                  <p:par>
                    <p:cTn id="208" fill="hold">
                      <p:stCondLst>
                        <p:cond delay="indefinite"/>
                      </p:stCondLst>
                      <p:childTnLst>
                        <p:par>
                          <p:cTn id="209" fill="hold">
                            <p:stCondLst>
                              <p:cond delay="0"/>
                            </p:stCondLst>
                            <p:childTnLst>
                              <p:par>
                                <p:cTn id="210" presetID="10" presetClass="entr" presetSubtype="0" fill="hold" nodeType="clickEffect">
                                  <p:stCondLst>
                                    <p:cond delay="0"/>
                                  </p:stCondLst>
                                  <p:childTnLst>
                                    <p:set>
                                      <p:cBhvr>
                                        <p:cTn id="211" dur="1" fill="hold">
                                          <p:stCondLst>
                                            <p:cond delay="0"/>
                                          </p:stCondLst>
                                        </p:cTn>
                                        <p:tgtEl>
                                          <p:spTgt spid="113"/>
                                        </p:tgtEl>
                                        <p:attrNameLst>
                                          <p:attrName>style.visibility</p:attrName>
                                        </p:attrNameLst>
                                      </p:cBhvr>
                                      <p:to>
                                        <p:strVal val="visible"/>
                                      </p:to>
                                    </p:set>
                                    <p:animEffect transition="in" filter="fade">
                                      <p:cBhvr>
                                        <p:cTn id="212" dur="500"/>
                                        <p:tgtEl>
                                          <p:spTgt spid="113"/>
                                        </p:tgtEl>
                                      </p:cBhvr>
                                    </p:animEffect>
                                  </p:childTnLst>
                                </p:cTn>
                              </p:par>
                            </p:childTnLst>
                          </p:cTn>
                        </p:par>
                      </p:childTnLst>
                    </p:cTn>
                  </p:par>
                  <p:par>
                    <p:cTn id="213" fill="hold">
                      <p:stCondLst>
                        <p:cond delay="indefinite"/>
                      </p:stCondLst>
                      <p:childTnLst>
                        <p:par>
                          <p:cTn id="214" fill="hold">
                            <p:stCondLst>
                              <p:cond delay="0"/>
                            </p:stCondLst>
                            <p:childTnLst>
                              <p:par>
                                <p:cTn id="215" presetID="26" presetClass="emph" presetSubtype="0" fill="hold" nodeType="clickEffect">
                                  <p:stCondLst>
                                    <p:cond delay="0"/>
                                  </p:stCondLst>
                                  <p:childTnLst>
                                    <p:animEffect transition="out" filter="fade">
                                      <p:cBhvr>
                                        <p:cTn id="216" dur="500" tmFilter="0, 0; .2, .5; .8, .5; 1, 0"/>
                                        <p:tgtEl>
                                          <p:spTgt spid="35"/>
                                        </p:tgtEl>
                                      </p:cBhvr>
                                    </p:animEffect>
                                    <p:animScale>
                                      <p:cBhvr>
                                        <p:cTn id="217" dur="250" autoRev="1" fill="hold"/>
                                        <p:tgtEl>
                                          <p:spTgt spid="35"/>
                                        </p:tgtEl>
                                      </p:cBhvr>
                                      <p:by x="105000" y="105000"/>
                                    </p:animScale>
                                  </p:childTnLst>
                                </p:cTn>
                              </p:par>
                            </p:childTnLst>
                          </p:cTn>
                        </p:par>
                      </p:childTnLst>
                    </p:cTn>
                  </p:par>
                  <p:par>
                    <p:cTn id="218" fill="hold">
                      <p:stCondLst>
                        <p:cond delay="indefinite"/>
                      </p:stCondLst>
                      <p:childTnLst>
                        <p:par>
                          <p:cTn id="219" fill="hold">
                            <p:stCondLst>
                              <p:cond delay="0"/>
                            </p:stCondLst>
                            <p:childTnLst>
                              <p:par>
                                <p:cTn id="220" presetID="10" presetClass="entr" presetSubtype="0" fill="hold" nodeType="clickEffect">
                                  <p:stCondLst>
                                    <p:cond delay="0"/>
                                  </p:stCondLst>
                                  <p:childTnLst>
                                    <p:set>
                                      <p:cBhvr>
                                        <p:cTn id="221" dur="1" fill="hold">
                                          <p:stCondLst>
                                            <p:cond delay="0"/>
                                          </p:stCondLst>
                                        </p:cTn>
                                        <p:tgtEl>
                                          <p:spTgt spid="116"/>
                                        </p:tgtEl>
                                        <p:attrNameLst>
                                          <p:attrName>style.visibility</p:attrName>
                                        </p:attrNameLst>
                                      </p:cBhvr>
                                      <p:to>
                                        <p:strVal val="visible"/>
                                      </p:to>
                                    </p:set>
                                    <p:animEffect transition="in" filter="fade">
                                      <p:cBhvr>
                                        <p:cTn id="222" dur="500"/>
                                        <p:tgtEl>
                                          <p:spTgt spid="116"/>
                                        </p:tgtEl>
                                      </p:cBhvr>
                                    </p:animEffect>
                                  </p:childTnLst>
                                </p:cTn>
                              </p:par>
                            </p:childTnLst>
                          </p:cTn>
                        </p:par>
                      </p:childTnLst>
                    </p:cTn>
                  </p:par>
                  <p:par>
                    <p:cTn id="223" fill="hold">
                      <p:stCondLst>
                        <p:cond delay="indefinite"/>
                      </p:stCondLst>
                      <p:childTnLst>
                        <p:par>
                          <p:cTn id="224" fill="hold">
                            <p:stCondLst>
                              <p:cond delay="0"/>
                            </p:stCondLst>
                            <p:childTnLst>
                              <p:par>
                                <p:cTn id="225" presetID="10" presetClass="entr" presetSubtype="0" fill="hold" nodeType="clickEffect">
                                  <p:stCondLst>
                                    <p:cond delay="0"/>
                                  </p:stCondLst>
                                  <p:childTnLst>
                                    <p:set>
                                      <p:cBhvr>
                                        <p:cTn id="226" dur="1" fill="hold">
                                          <p:stCondLst>
                                            <p:cond delay="0"/>
                                          </p:stCondLst>
                                        </p:cTn>
                                        <p:tgtEl>
                                          <p:spTgt spid="125"/>
                                        </p:tgtEl>
                                        <p:attrNameLst>
                                          <p:attrName>style.visibility</p:attrName>
                                        </p:attrNameLst>
                                      </p:cBhvr>
                                      <p:to>
                                        <p:strVal val="visible"/>
                                      </p:to>
                                    </p:set>
                                    <p:animEffect transition="in" filter="fade">
                                      <p:cBhvr>
                                        <p:cTn id="227" dur="500"/>
                                        <p:tgtEl>
                                          <p:spTgt spid="125"/>
                                        </p:tgtEl>
                                      </p:cBhvr>
                                    </p:animEffect>
                                  </p:childTnLst>
                                </p:cTn>
                              </p:par>
                            </p:childTnLst>
                          </p:cTn>
                        </p:par>
                      </p:childTnLst>
                    </p:cTn>
                  </p:par>
                  <p:par>
                    <p:cTn id="228" fill="hold">
                      <p:stCondLst>
                        <p:cond delay="indefinite"/>
                      </p:stCondLst>
                      <p:childTnLst>
                        <p:par>
                          <p:cTn id="229" fill="hold">
                            <p:stCondLst>
                              <p:cond delay="0"/>
                            </p:stCondLst>
                            <p:childTnLst>
                              <p:par>
                                <p:cTn id="230" presetID="10" presetClass="entr" presetSubtype="0" fill="hold" nodeType="clickEffect">
                                  <p:stCondLst>
                                    <p:cond delay="0"/>
                                  </p:stCondLst>
                                  <p:childTnLst>
                                    <p:set>
                                      <p:cBhvr>
                                        <p:cTn id="231" dur="1" fill="hold">
                                          <p:stCondLst>
                                            <p:cond delay="0"/>
                                          </p:stCondLst>
                                        </p:cTn>
                                        <p:tgtEl>
                                          <p:spTgt spid="131"/>
                                        </p:tgtEl>
                                        <p:attrNameLst>
                                          <p:attrName>style.visibility</p:attrName>
                                        </p:attrNameLst>
                                      </p:cBhvr>
                                      <p:to>
                                        <p:strVal val="visible"/>
                                      </p:to>
                                    </p:set>
                                    <p:animEffect transition="in" filter="fade">
                                      <p:cBhvr>
                                        <p:cTn id="232" dur="500"/>
                                        <p:tgtEl>
                                          <p:spTgt spid="131"/>
                                        </p:tgtEl>
                                      </p:cBhvr>
                                    </p:animEffect>
                                  </p:childTnLst>
                                </p:cTn>
                              </p:par>
                            </p:childTnLst>
                          </p:cTn>
                        </p:par>
                      </p:childTnLst>
                    </p:cTn>
                  </p:par>
                  <p:par>
                    <p:cTn id="233" fill="hold">
                      <p:stCondLst>
                        <p:cond delay="indefinite"/>
                      </p:stCondLst>
                      <p:childTnLst>
                        <p:par>
                          <p:cTn id="234" fill="hold">
                            <p:stCondLst>
                              <p:cond delay="0"/>
                            </p:stCondLst>
                            <p:childTnLst>
                              <p:par>
                                <p:cTn id="235" presetID="10" presetClass="entr" presetSubtype="0" fill="hold" nodeType="clickEffect">
                                  <p:stCondLst>
                                    <p:cond delay="0"/>
                                  </p:stCondLst>
                                  <p:childTnLst>
                                    <p:set>
                                      <p:cBhvr>
                                        <p:cTn id="236" dur="1" fill="hold">
                                          <p:stCondLst>
                                            <p:cond delay="0"/>
                                          </p:stCondLst>
                                        </p:cTn>
                                        <p:tgtEl>
                                          <p:spTgt spid="134"/>
                                        </p:tgtEl>
                                        <p:attrNameLst>
                                          <p:attrName>style.visibility</p:attrName>
                                        </p:attrNameLst>
                                      </p:cBhvr>
                                      <p:to>
                                        <p:strVal val="visible"/>
                                      </p:to>
                                    </p:set>
                                    <p:animEffect transition="in" filter="fade">
                                      <p:cBhvr>
                                        <p:cTn id="237" dur="500"/>
                                        <p:tgtEl>
                                          <p:spTgt spid="134"/>
                                        </p:tgtEl>
                                      </p:cBhvr>
                                    </p:animEffect>
                                  </p:childTnLst>
                                </p:cTn>
                              </p:par>
                            </p:childTnLst>
                          </p:cTn>
                        </p:par>
                      </p:childTnLst>
                    </p:cTn>
                  </p:par>
                  <p:par>
                    <p:cTn id="238" fill="hold">
                      <p:stCondLst>
                        <p:cond delay="indefinite"/>
                      </p:stCondLst>
                      <p:childTnLst>
                        <p:par>
                          <p:cTn id="239" fill="hold">
                            <p:stCondLst>
                              <p:cond delay="0"/>
                            </p:stCondLst>
                            <p:childTnLst>
                              <p:par>
                                <p:cTn id="240" presetID="10" presetClass="entr" presetSubtype="0" fill="hold" nodeType="clickEffect">
                                  <p:stCondLst>
                                    <p:cond delay="0"/>
                                  </p:stCondLst>
                                  <p:childTnLst>
                                    <p:set>
                                      <p:cBhvr>
                                        <p:cTn id="241" dur="1" fill="hold">
                                          <p:stCondLst>
                                            <p:cond delay="0"/>
                                          </p:stCondLst>
                                        </p:cTn>
                                        <p:tgtEl>
                                          <p:spTgt spid="140"/>
                                        </p:tgtEl>
                                        <p:attrNameLst>
                                          <p:attrName>style.visibility</p:attrName>
                                        </p:attrNameLst>
                                      </p:cBhvr>
                                      <p:to>
                                        <p:strVal val="visible"/>
                                      </p:to>
                                    </p:set>
                                    <p:animEffect transition="in" filter="fade">
                                      <p:cBhvr>
                                        <p:cTn id="242" dur="500"/>
                                        <p:tgtEl>
                                          <p:spTgt spid="140"/>
                                        </p:tgtEl>
                                      </p:cBhvr>
                                    </p:animEffect>
                                  </p:childTnLst>
                                </p:cTn>
                              </p:par>
                            </p:childTnLst>
                          </p:cTn>
                        </p:par>
                      </p:childTnLst>
                    </p:cTn>
                  </p:par>
                  <p:par>
                    <p:cTn id="243" fill="hold">
                      <p:stCondLst>
                        <p:cond delay="indefinite"/>
                      </p:stCondLst>
                      <p:childTnLst>
                        <p:par>
                          <p:cTn id="244" fill="hold">
                            <p:stCondLst>
                              <p:cond delay="0"/>
                            </p:stCondLst>
                            <p:childTnLst>
                              <p:par>
                                <p:cTn id="245" presetID="10" presetClass="entr" presetSubtype="0" fill="hold" nodeType="clickEffect">
                                  <p:stCondLst>
                                    <p:cond delay="0"/>
                                  </p:stCondLst>
                                  <p:childTnLst>
                                    <p:set>
                                      <p:cBhvr>
                                        <p:cTn id="246" dur="1" fill="hold">
                                          <p:stCondLst>
                                            <p:cond delay="0"/>
                                          </p:stCondLst>
                                        </p:cTn>
                                        <p:tgtEl>
                                          <p:spTgt spid="137"/>
                                        </p:tgtEl>
                                        <p:attrNameLst>
                                          <p:attrName>style.visibility</p:attrName>
                                        </p:attrNameLst>
                                      </p:cBhvr>
                                      <p:to>
                                        <p:strVal val="visible"/>
                                      </p:to>
                                    </p:set>
                                    <p:animEffect transition="in" filter="fade">
                                      <p:cBhvr>
                                        <p:cTn id="247"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p:bldP spid="32" grpId="0" animBg="1"/>
      <p:bldP spid="14" grpId="0" animBg="1"/>
      <p:bldP spid="41" grpId="0" animBg="1"/>
      <p:bldP spid="172037" grpId="0"/>
      <p:bldP spid="4" grpId="0" animBg="1"/>
      <p:bldP spid="73" grpId="0"/>
      <p:bldP spid="74" grpId="0"/>
      <p:bldP spid="172051" grpId="0" animBg="1"/>
      <p:bldP spid="86" grpId="0"/>
      <p:bldP spid="87" grpId="0"/>
      <p:bldP spid="88" grpId="0"/>
      <p:bldP spid="172052" grpId="0"/>
      <p:bldP spid="90" grpId="0"/>
      <p:bldP spid="172054" grpId="0"/>
      <p:bldP spid="38" grpId="0" animBg="1"/>
      <p:bldP spid="102" grpId="0"/>
      <p:bldP spid="103" grpId="0"/>
      <p:bldP spid="42" grpId="0"/>
      <p:bldP spid="4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22</a:t>
            </a:fld>
            <a:endParaRPr lang="en-US" dirty="0"/>
          </a:p>
        </p:txBody>
      </p:sp>
      <p:sp>
        <p:nvSpPr>
          <p:cNvPr id="7" name="Title 6"/>
          <p:cNvSpPr>
            <a:spLocks noGrp="1"/>
          </p:cNvSpPr>
          <p:nvPr>
            <p:ph type="title"/>
          </p:nvPr>
        </p:nvSpPr>
        <p:spPr>
          <a:xfrm>
            <a:off x="4495799" y="2947085"/>
            <a:ext cx="4371475" cy="693638"/>
          </a:xfrm>
        </p:spPr>
        <p:txBody>
          <a:bodyPr>
            <a:noAutofit/>
          </a:bodyPr>
          <a:lstStyle/>
          <a:p>
            <a:r>
              <a:rPr lang="en-US" sz="3200" dirty="0"/>
              <a:t>Course Introduction</a:t>
            </a:r>
          </a:p>
        </p:txBody>
      </p:sp>
      <p:cxnSp>
        <p:nvCxnSpPr>
          <p:cNvPr id="27" name="Straight Arrow Connector 26"/>
          <p:cNvCxnSpPr>
            <a:stCxn id="7" idx="1"/>
            <a:endCxn id="19" idx="3"/>
          </p:cNvCxnSpPr>
          <p:nvPr/>
        </p:nvCxnSpPr>
        <p:spPr>
          <a:xfrm rot="10800000">
            <a:off x="3429001" y="2912478"/>
            <a:ext cx="1066799" cy="38142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6200000" flipH="1">
            <a:off x="1856385" y="2709446"/>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6200000" flipH="1">
            <a:off x="1856385" y="3166647"/>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16200000" flipH="1">
            <a:off x="1856385" y="3623849"/>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16200000" flipH="1">
            <a:off x="1856385" y="4081051"/>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33400" y="2743200"/>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Course Introduction</a:t>
            </a:r>
          </a:p>
        </p:txBody>
      </p:sp>
      <p:sp>
        <p:nvSpPr>
          <p:cNvPr id="20" name="TextBox 19"/>
          <p:cNvSpPr txBox="1"/>
          <p:nvPr/>
        </p:nvSpPr>
        <p:spPr>
          <a:xfrm>
            <a:off x="533400" y="1828800"/>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History &amp; Motivation</a:t>
            </a:r>
          </a:p>
        </p:txBody>
      </p:sp>
      <p:sp>
        <p:nvSpPr>
          <p:cNvPr id="21" name="TextBox 20"/>
          <p:cNvSpPr txBox="1"/>
          <p:nvPr/>
        </p:nvSpPr>
        <p:spPr>
          <a:xfrm>
            <a:off x="533400" y="2286000"/>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Short Story / Overview</a:t>
            </a:r>
          </a:p>
        </p:txBody>
      </p:sp>
      <p:sp>
        <p:nvSpPr>
          <p:cNvPr id="23" name="TextBox 22"/>
          <p:cNvSpPr txBox="1"/>
          <p:nvPr/>
        </p:nvSpPr>
        <p:spPr>
          <a:xfrm>
            <a:off x="533400" y="3700046"/>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Long Story / Intro to Sound</a:t>
            </a:r>
          </a:p>
        </p:txBody>
      </p:sp>
      <p:sp>
        <p:nvSpPr>
          <p:cNvPr id="24" name="TextBox 23"/>
          <p:cNvSpPr txBox="1"/>
          <p:nvPr/>
        </p:nvSpPr>
        <p:spPr>
          <a:xfrm>
            <a:off x="533400" y="4157246"/>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Summary</a:t>
            </a:r>
          </a:p>
        </p:txBody>
      </p:sp>
      <p:sp>
        <p:nvSpPr>
          <p:cNvPr id="25" name="TextBox 24"/>
          <p:cNvSpPr txBox="1"/>
          <p:nvPr/>
        </p:nvSpPr>
        <p:spPr>
          <a:xfrm>
            <a:off x="533400" y="3200400"/>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Learning Styles</a:t>
            </a:r>
          </a:p>
        </p:txBody>
      </p:sp>
      <p:cxnSp>
        <p:nvCxnSpPr>
          <p:cNvPr id="26" name="Straight Arrow Connector 25"/>
          <p:cNvCxnSpPr/>
          <p:nvPr/>
        </p:nvCxnSpPr>
        <p:spPr>
          <a:xfrm rot="16200000" flipH="1">
            <a:off x="1828800" y="2209800"/>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15949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About the Course</a:t>
            </a:r>
          </a:p>
        </p:txBody>
      </p:sp>
      <p:sp>
        <p:nvSpPr>
          <p:cNvPr id="3" name="Content Placeholder 2"/>
          <p:cNvSpPr>
            <a:spLocks noGrp="1"/>
          </p:cNvSpPr>
          <p:nvPr>
            <p:ph idx="1"/>
          </p:nvPr>
        </p:nvSpPr>
        <p:spPr>
          <a:xfrm>
            <a:off x="304800" y="1554162"/>
            <a:ext cx="8686800" cy="4999038"/>
          </a:xfrm>
        </p:spPr>
        <p:txBody>
          <a:bodyPr>
            <a:noAutofit/>
          </a:bodyPr>
          <a:lstStyle/>
          <a:p>
            <a:r>
              <a:rPr lang="en-US" sz="2400" dirty="0"/>
              <a:t>ESE 150: Digital Audio Basics</a:t>
            </a:r>
          </a:p>
          <a:p>
            <a:pPr lvl="1"/>
            <a:r>
              <a:rPr lang="en-US" sz="2000" dirty="0"/>
              <a:t>But really: “Introduction to Computer Engineering”</a:t>
            </a:r>
          </a:p>
          <a:p>
            <a:r>
              <a:rPr lang="en-US" sz="2400" dirty="0"/>
              <a:t>Our Goals:</a:t>
            </a:r>
          </a:p>
          <a:p>
            <a:pPr lvl="1"/>
            <a:r>
              <a:rPr lang="en-US" sz="2000" dirty="0"/>
              <a:t>Deliver 13 lectures on 13 topics in Comp. Eng.</a:t>
            </a:r>
          </a:p>
          <a:p>
            <a:pPr lvl="2"/>
            <a:r>
              <a:rPr lang="en-US" sz="1800" i="1" dirty="0">
                <a:solidFill>
                  <a:schemeClr val="accent5"/>
                </a:solidFill>
              </a:rPr>
              <a:t>Each lecture full course on later; 13 different courses!</a:t>
            </a:r>
          </a:p>
          <a:p>
            <a:pPr lvl="1"/>
            <a:r>
              <a:rPr lang="en-US" sz="2000" dirty="0"/>
              <a:t>Expose you to the </a:t>
            </a:r>
            <a:r>
              <a:rPr lang="en-US" sz="2000" i="1" dirty="0"/>
              <a:t>big</a:t>
            </a:r>
            <a:r>
              <a:rPr lang="en-US" sz="2000" dirty="0"/>
              <a:t> topics in Comp. Eng.</a:t>
            </a:r>
          </a:p>
          <a:p>
            <a:pPr lvl="2"/>
            <a:r>
              <a:rPr lang="en-US" sz="1800" i="1" dirty="0">
                <a:solidFill>
                  <a:schemeClr val="accent5"/>
                </a:solidFill>
              </a:rPr>
              <a:t>You won’t like them all…but you will probably love 1 or 2!</a:t>
            </a:r>
          </a:p>
          <a:p>
            <a:pPr lvl="2"/>
            <a:r>
              <a:rPr lang="en-US" sz="1800" i="1" dirty="0">
                <a:solidFill>
                  <a:schemeClr val="accent5"/>
                </a:solidFill>
              </a:rPr>
              <a:t>Help you figure out which path in Comp. Eng. to take</a:t>
            </a:r>
          </a:p>
          <a:p>
            <a:pPr lvl="1"/>
            <a:r>
              <a:rPr lang="en-US" sz="2000" dirty="0"/>
              <a:t>Use digital audio as common theme between lectures</a:t>
            </a:r>
          </a:p>
          <a:p>
            <a:pPr lvl="2"/>
            <a:r>
              <a:rPr lang="en-US" sz="1800" i="1" dirty="0">
                <a:solidFill>
                  <a:schemeClr val="accent5"/>
                </a:solidFill>
              </a:rPr>
              <a:t>This information goes way beyond digital audio</a:t>
            </a:r>
          </a:p>
          <a:p>
            <a:pPr lvl="1"/>
            <a:r>
              <a:rPr lang="en-US" sz="2000" dirty="0"/>
              <a:t>Tie theory to practice (“feel-the-bits”) through a weekly lab</a:t>
            </a:r>
          </a:p>
          <a:p>
            <a:pPr lvl="2"/>
            <a:r>
              <a:rPr lang="en-US" sz="1800" i="1" dirty="0">
                <a:solidFill>
                  <a:schemeClr val="accent5"/>
                </a:solidFill>
              </a:rPr>
              <a:t>To see concepts discussed in lecture in a lab environment</a:t>
            </a:r>
          </a:p>
          <a:p>
            <a:pPr lvl="2"/>
            <a:r>
              <a:rPr lang="en-US" sz="1800" i="1" dirty="0">
                <a:solidFill>
                  <a:schemeClr val="accent5"/>
                </a:solidFill>
              </a:rPr>
              <a:t>Labs are not perfect, connections sometimes not obvious at first</a:t>
            </a:r>
          </a:p>
          <a:p>
            <a:pPr lvl="3"/>
            <a:r>
              <a:rPr lang="en-US" sz="1600" dirty="0"/>
              <a:t>You might think lab is “stand-alone”…not really true!</a:t>
            </a:r>
          </a:p>
        </p:txBody>
      </p:sp>
      <p:sp>
        <p:nvSpPr>
          <p:cNvPr id="4" name="Date Placeholder 3"/>
          <p:cNvSpPr>
            <a:spLocks noGrp="1"/>
          </p:cNvSpPr>
          <p:nvPr>
            <p:ph type="dt" sz="half" idx="10"/>
          </p:nvPr>
        </p:nvSpPr>
        <p:spPr/>
        <p:txBody>
          <a:bodyPr/>
          <a:lstStyle/>
          <a:p>
            <a:endParaRPr lang="en-US" dirty="0"/>
          </a:p>
        </p:txBody>
      </p:sp>
      <p:sp>
        <p:nvSpPr>
          <p:cNvPr id="5" name="Slide Number Placeholder 4"/>
          <p:cNvSpPr>
            <a:spLocks noGrp="1"/>
          </p:cNvSpPr>
          <p:nvPr>
            <p:ph type="sldNum" sz="quarter" idx="12"/>
          </p:nvPr>
        </p:nvSpPr>
        <p:spPr/>
        <p:txBody>
          <a:bodyPr/>
          <a:lstStyle/>
          <a:p>
            <a:fld id="{6D69B03B-8166-0F42-B8CE-697A119A2BFC}" type="slidenum">
              <a:rPr lang="en-US" smtClean="0"/>
              <a:pPr/>
              <a:t>23</a:t>
            </a:fld>
            <a:endParaRPr lang="en-US"/>
          </a:p>
        </p:txBody>
      </p:sp>
    </p:spTree>
    <p:extLst>
      <p:ext uri="{BB962C8B-B14F-4D97-AF65-F5344CB8AC3E}">
        <p14:creationId xmlns:p14="http://schemas.microsoft.com/office/powerpoint/2010/main" val="2428944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fade">
                                      <p:cBhvr>
                                        <p:cTn id="10" dur="500"/>
                                        <p:tgtEl>
                                          <p:spTgt spid="3">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fade">
                                      <p:cBhvr>
                                        <p:cTn id="13" dur="500"/>
                                        <p:tgtEl>
                                          <p:spTgt spid="3">
                                            <p:txEl>
                                              <p:pRg st="7" end="7"/>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8" end="8"/>
                                            </p:txEl>
                                          </p:spTgt>
                                        </p:tgtEl>
                                        <p:attrNameLst>
                                          <p:attrName>style.visibility</p:attrName>
                                        </p:attrNameLst>
                                      </p:cBhvr>
                                      <p:to>
                                        <p:strVal val="visible"/>
                                      </p:to>
                                    </p:set>
                                    <p:animEffect transition="in" filter="fade">
                                      <p:cBhvr>
                                        <p:cTn id="18" dur="500"/>
                                        <p:tgtEl>
                                          <p:spTgt spid="3">
                                            <p:txEl>
                                              <p:pRg st="8" end="8"/>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animEffect transition="in" filter="fade">
                                      <p:cBhvr>
                                        <p:cTn id="21" dur="500"/>
                                        <p:tgtEl>
                                          <p:spTgt spid="3">
                                            <p:txEl>
                                              <p:pRg st="9" end="9"/>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10" end="10"/>
                                            </p:txEl>
                                          </p:spTgt>
                                        </p:tgtEl>
                                        <p:attrNameLst>
                                          <p:attrName>style.visibility</p:attrName>
                                        </p:attrNameLst>
                                      </p:cBhvr>
                                      <p:to>
                                        <p:strVal val="visible"/>
                                      </p:to>
                                    </p:set>
                                    <p:animEffect transition="in" filter="fade">
                                      <p:cBhvr>
                                        <p:cTn id="26" dur="500"/>
                                        <p:tgtEl>
                                          <p:spTgt spid="3">
                                            <p:txEl>
                                              <p:pRg st="10" end="10"/>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animEffect transition="in" filter="fade">
                                      <p:cBhvr>
                                        <p:cTn id="29" dur="500"/>
                                        <p:tgtEl>
                                          <p:spTgt spid="3">
                                            <p:txEl>
                                              <p:pRg st="11" end="11"/>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12" end="12"/>
                                            </p:txEl>
                                          </p:spTgt>
                                        </p:tgtEl>
                                        <p:attrNameLst>
                                          <p:attrName>style.visibility</p:attrName>
                                        </p:attrNameLst>
                                      </p:cBhvr>
                                      <p:to>
                                        <p:strVal val="visible"/>
                                      </p:to>
                                    </p:set>
                                    <p:animEffect transition="in" filter="fade">
                                      <p:cBhvr>
                                        <p:cTn id="32" dur="500"/>
                                        <p:tgtEl>
                                          <p:spTgt spid="3">
                                            <p:txEl>
                                              <p:pRg st="12" end="12"/>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animEffect transition="in" filter="fade">
                                      <p:cBhvr>
                                        <p:cTn id="35"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Big Picture…</a:t>
            </a:r>
          </a:p>
        </p:txBody>
      </p:sp>
      <p:sp>
        <p:nvSpPr>
          <p:cNvPr id="3" name="Content Placeholder 2"/>
          <p:cNvSpPr>
            <a:spLocks noGrp="1"/>
          </p:cNvSpPr>
          <p:nvPr>
            <p:ph idx="1"/>
          </p:nvPr>
        </p:nvSpPr>
        <p:spPr/>
        <p:txBody>
          <a:bodyPr>
            <a:noAutofit/>
          </a:bodyPr>
          <a:lstStyle/>
          <a:p>
            <a:pPr marL="342900" lvl="2" indent="-342900">
              <a:buFont typeface="Wingdings 2"/>
              <a:buChar char=""/>
            </a:pPr>
            <a:r>
              <a:rPr lang="en-US" sz="2400" dirty="0"/>
              <a:t>Computer Engineering</a:t>
            </a:r>
          </a:p>
          <a:p>
            <a:pPr marL="800100" lvl="3" indent="-342900">
              <a:buFont typeface="Wingdings 2"/>
              <a:buChar char=""/>
            </a:pPr>
            <a:r>
              <a:rPr lang="en-US" sz="2000" i="1" dirty="0">
                <a:solidFill>
                  <a:schemeClr val="accent5"/>
                </a:solidFill>
              </a:rPr>
              <a:t>very large field of engineering</a:t>
            </a:r>
          </a:p>
          <a:p>
            <a:pPr marL="342900" lvl="2" indent="-342900">
              <a:buFont typeface="Wingdings 2"/>
              <a:buChar char=""/>
            </a:pPr>
            <a:r>
              <a:rPr lang="en-US" sz="2400" dirty="0"/>
              <a:t>Seeing the top 13 ideas…through the guise of digital audio</a:t>
            </a:r>
          </a:p>
          <a:p>
            <a:pPr marL="800100" lvl="3" indent="-342900">
              <a:buFont typeface="Wingdings 2"/>
              <a:buChar char=""/>
            </a:pPr>
            <a:r>
              <a:rPr lang="en-US" sz="2000" i="1" dirty="0">
                <a:solidFill>
                  <a:schemeClr val="accent6"/>
                </a:solidFill>
              </a:rPr>
              <a:t>helps you see the big picture of comp. </a:t>
            </a:r>
            <a:r>
              <a:rPr lang="en-US" sz="2000" i="1" dirty="0" err="1">
                <a:solidFill>
                  <a:schemeClr val="accent6"/>
                </a:solidFill>
              </a:rPr>
              <a:t>eng.</a:t>
            </a:r>
            <a:endParaRPr lang="en-US" sz="2000" i="1" dirty="0">
              <a:solidFill>
                <a:schemeClr val="accent6"/>
              </a:solidFill>
            </a:endParaRPr>
          </a:p>
          <a:p>
            <a:pPr marL="342900" lvl="2" indent="-342900">
              <a:buFont typeface="Wingdings 2"/>
              <a:buChar char=""/>
            </a:pPr>
            <a:r>
              <a:rPr lang="en-US" sz="2400" dirty="0"/>
              <a:t>We want you to see the “big picture” of comp </a:t>
            </a:r>
            <a:r>
              <a:rPr lang="en-US" sz="2400" dirty="0" err="1"/>
              <a:t>eng.</a:t>
            </a:r>
            <a:r>
              <a:rPr lang="en-US" sz="2400" dirty="0"/>
              <a:t> </a:t>
            </a:r>
          </a:p>
          <a:p>
            <a:pPr marL="800100" lvl="3" indent="-342900">
              <a:buFont typeface="Wingdings 2"/>
              <a:buChar char=""/>
            </a:pPr>
            <a:r>
              <a:rPr lang="en-US" sz="2000" i="1" dirty="0">
                <a:solidFill>
                  <a:schemeClr val="accent6"/>
                </a:solidFill>
              </a:rPr>
              <a:t>before taking a lot of unnecessary courses</a:t>
            </a:r>
          </a:p>
          <a:p>
            <a:pPr marL="342900" lvl="2" indent="-342900">
              <a:buFont typeface="Wingdings 2"/>
              <a:buChar char=""/>
            </a:pPr>
            <a:r>
              <a:rPr lang="en-US" sz="2400" dirty="0"/>
              <a:t>Miss one lecture…miss a lot!</a:t>
            </a:r>
          </a:p>
          <a:p>
            <a:pPr marL="800100" lvl="3" indent="-342900">
              <a:buFont typeface="Wingdings 2"/>
              <a:buChar char=""/>
            </a:pPr>
            <a:r>
              <a:rPr lang="en-US" i="1" dirty="0">
                <a:solidFill>
                  <a:schemeClr val="accent6"/>
                </a:solidFill>
              </a:rPr>
              <a:t>Common complaint…I don’t need lecture to succeed in lab</a:t>
            </a:r>
          </a:p>
          <a:p>
            <a:pPr marL="1257300" lvl="4" indent="-342900">
              <a:buFont typeface="Wingdings 2"/>
              <a:buChar char=""/>
            </a:pPr>
            <a:r>
              <a:rPr lang="en-US" sz="1800" dirty="0"/>
              <a:t>You might be right!   … but it should make it more meaningful.</a:t>
            </a:r>
          </a:p>
          <a:p>
            <a:pPr marL="342900" lvl="2" indent="-342900">
              <a:buFont typeface="Wingdings 2"/>
              <a:buChar char=""/>
            </a:pPr>
            <a:r>
              <a:rPr lang="en-US" dirty="0"/>
              <a:t>Help us help you…</a:t>
            </a:r>
          </a:p>
          <a:p>
            <a:pPr marL="800100" lvl="3" indent="-342900">
              <a:buFont typeface="Wingdings 2"/>
              <a:buChar char=""/>
            </a:pPr>
            <a:r>
              <a:rPr lang="en-US" i="1" dirty="0">
                <a:solidFill>
                  <a:schemeClr val="accent6"/>
                </a:solidFill>
              </a:rPr>
              <a:t>If you don’t see how lecture/lab fit together, tell us!! Help us improve course.</a:t>
            </a:r>
          </a:p>
          <a:p>
            <a:endParaRPr lang="en-US" sz="3200" dirty="0"/>
          </a:p>
        </p:txBody>
      </p:sp>
      <p:sp>
        <p:nvSpPr>
          <p:cNvPr id="4" name="Date Placeholder 3"/>
          <p:cNvSpPr>
            <a:spLocks noGrp="1"/>
          </p:cNvSpPr>
          <p:nvPr>
            <p:ph type="dt" sz="half" idx="10"/>
          </p:nvPr>
        </p:nvSpPr>
        <p:spPr/>
        <p:txBody>
          <a:bodyPr/>
          <a:lstStyle/>
          <a:p>
            <a:endParaRPr lang="en-US" dirty="0"/>
          </a:p>
        </p:txBody>
      </p:sp>
      <p:sp>
        <p:nvSpPr>
          <p:cNvPr id="5" name="Slide Number Placeholder 4"/>
          <p:cNvSpPr>
            <a:spLocks noGrp="1"/>
          </p:cNvSpPr>
          <p:nvPr>
            <p:ph type="sldNum" sz="quarter" idx="12"/>
          </p:nvPr>
        </p:nvSpPr>
        <p:spPr/>
        <p:txBody>
          <a:bodyPr/>
          <a:lstStyle/>
          <a:p>
            <a:fld id="{6D69B03B-8166-0F42-B8CE-697A119A2BFC}" type="slidenum">
              <a:rPr lang="en-US" smtClean="0"/>
              <a:pPr/>
              <a:t>24</a:t>
            </a:fld>
            <a:endParaRPr lang="en-US"/>
          </a:p>
        </p:txBody>
      </p:sp>
    </p:spTree>
    <p:extLst>
      <p:ext uri="{BB962C8B-B14F-4D97-AF65-F5344CB8AC3E}">
        <p14:creationId xmlns:p14="http://schemas.microsoft.com/office/powerpoint/2010/main" val="990029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500"/>
                                        <p:tgtEl>
                                          <p:spTgt spid="3">
                                            <p:txEl>
                                              <p:pRg st="8" end="8"/>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fade">
                                      <p:cBhvr>
                                        <p:cTn id="34" dur="500"/>
                                        <p:tgtEl>
                                          <p:spTgt spid="3">
                                            <p:txEl>
                                              <p:pRg st="9" end="9"/>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fade">
                                      <p:cBhvr>
                                        <p:cTn id="3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Mechanics of the Class</a:t>
            </a:r>
          </a:p>
        </p:txBody>
      </p:sp>
      <p:sp>
        <p:nvSpPr>
          <p:cNvPr id="3" name="Content Placeholder 2"/>
          <p:cNvSpPr>
            <a:spLocks noGrp="1"/>
          </p:cNvSpPr>
          <p:nvPr>
            <p:ph idx="1"/>
          </p:nvPr>
        </p:nvSpPr>
        <p:spPr>
          <a:xfrm>
            <a:off x="304800" y="1295400"/>
            <a:ext cx="8686800" cy="5105400"/>
          </a:xfrm>
        </p:spPr>
        <p:txBody>
          <a:bodyPr>
            <a:normAutofit lnSpcReduction="10000"/>
          </a:bodyPr>
          <a:lstStyle/>
          <a:p>
            <a:r>
              <a:rPr lang="en-US" dirty="0"/>
              <a:t>Wednesday: Lecture</a:t>
            </a:r>
          </a:p>
          <a:p>
            <a:pPr lvl="1"/>
            <a:r>
              <a:rPr lang="en-US" dirty="0"/>
              <a:t>Introduce concepts (theory)</a:t>
            </a:r>
          </a:p>
          <a:p>
            <a:pPr lvl="1"/>
            <a:r>
              <a:rPr lang="en-US" dirty="0"/>
              <a:t>Help paint the big picture</a:t>
            </a:r>
          </a:p>
          <a:p>
            <a:r>
              <a:rPr lang="en-US" dirty="0"/>
              <a:t>Monday: Lab</a:t>
            </a:r>
          </a:p>
          <a:p>
            <a:pPr lvl="1"/>
            <a:r>
              <a:rPr lang="en-US" dirty="0"/>
              <a:t>Put theory into practice</a:t>
            </a:r>
          </a:p>
          <a:p>
            <a:pPr lvl="1"/>
            <a:r>
              <a:rPr lang="en-US" dirty="0"/>
              <a:t>Apply 1 big concept in real world</a:t>
            </a:r>
          </a:p>
          <a:p>
            <a:pPr lvl="2"/>
            <a:r>
              <a:rPr lang="en-US" dirty="0"/>
              <a:t>Many concepts may appear in lecture…</a:t>
            </a:r>
          </a:p>
          <a:p>
            <a:pPr lvl="2"/>
            <a:r>
              <a:rPr lang="en-US" dirty="0"/>
              <a:t>One will be put to use in guise of digital audio in the lab</a:t>
            </a:r>
          </a:p>
          <a:p>
            <a:pPr lvl="1"/>
            <a:r>
              <a:rPr lang="en-US" dirty="0"/>
              <a:t>Work in teams of 2</a:t>
            </a:r>
          </a:p>
          <a:p>
            <a:pPr lvl="1"/>
            <a:r>
              <a:rPr lang="en-US" dirty="0"/>
              <a:t>Individual lab report write-ups</a:t>
            </a:r>
          </a:p>
          <a:p>
            <a:r>
              <a:rPr lang="en-US" dirty="0"/>
              <a:t>Friday: Lab Report due</a:t>
            </a:r>
          </a:p>
          <a:p>
            <a:pPr lvl="1"/>
            <a:r>
              <a:rPr lang="en-US" dirty="0"/>
              <a:t>(except formal one – Sunday)</a:t>
            </a:r>
          </a:p>
          <a:p>
            <a:endParaRPr lang="en-US" dirty="0"/>
          </a:p>
          <a:p>
            <a:endParaRPr lang="en-US" dirty="0"/>
          </a:p>
        </p:txBody>
      </p:sp>
      <p:sp>
        <p:nvSpPr>
          <p:cNvPr id="4" name="Date Placeholder 3"/>
          <p:cNvSpPr>
            <a:spLocks noGrp="1"/>
          </p:cNvSpPr>
          <p:nvPr>
            <p:ph type="dt" sz="half" idx="10"/>
          </p:nvPr>
        </p:nvSpPr>
        <p:spPr/>
        <p:txBody>
          <a:bodyPr/>
          <a:lstStyle/>
          <a:p>
            <a:endParaRPr lang="en-US" dirty="0"/>
          </a:p>
        </p:txBody>
      </p:sp>
      <p:sp>
        <p:nvSpPr>
          <p:cNvPr id="5" name="Slide Number Placeholder 4"/>
          <p:cNvSpPr>
            <a:spLocks noGrp="1"/>
          </p:cNvSpPr>
          <p:nvPr>
            <p:ph type="sldNum" sz="quarter" idx="12"/>
          </p:nvPr>
        </p:nvSpPr>
        <p:spPr/>
        <p:txBody>
          <a:bodyPr/>
          <a:lstStyle/>
          <a:p>
            <a:fld id="{6D69B03B-8166-0F42-B8CE-697A119A2BFC}" type="slidenum">
              <a:rPr lang="en-US" smtClean="0"/>
              <a:pPr/>
              <a:t>25</a:t>
            </a:fld>
            <a:endParaRPr lang="en-US"/>
          </a:p>
        </p:txBody>
      </p:sp>
    </p:spTree>
    <p:extLst>
      <p:ext uri="{BB962C8B-B14F-4D97-AF65-F5344CB8AC3E}">
        <p14:creationId xmlns:p14="http://schemas.microsoft.com/office/powerpoint/2010/main" val="914634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6A9A4-2BE0-2449-A675-615A01F71B19}"/>
              </a:ext>
            </a:extLst>
          </p:cNvPr>
          <p:cNvSpPr>
            <a:spLocks noGrp="1"/>
          </p:cNvSpPr>
          <p:nvPr>
            <p:ph type="title"/>
          </p:nvPr>
        </p:nvSpPr>
        <p:spPr/>
        <p:txBody>
          <a:bodyPr/>
          <a:lstStyle/>
          <a:p>
            <a:r>
              <a:rPr lang="en-US" dirty="0"/>
              <a:t>Lecture Timeline</a:t>
            </a:r>
          </a:p>
        </p:txBody>
      </p:sp>
      <p:sp>
        <p:nvSpPr>
          <p:cNvPr id="3" name="Content Placeholder 2">
            <a:extLst>
              <a:ext uri="{FF2B5EF4-FFF2-40B4-BE49-F238E27FC236}">
                <a16:creationId xmlns:a16="http://schemas.microsoft.com/office/drawing/2014/main" id="{441D12A5-9C43-9B42-B064-DF9DD81CA53D}"/>
              </a:ext>
            </a:extLst>
          </p:cNvPr>
          <p:cNvSpPr>
            <a:spLocks noGrp="1"/>
          </p:cNvSpPr>
          <p:nvPr>
            <p:ph idx="1"/>
          </p:nvPr>
        </p:nvSpPr>
        <p:spPr>
          <a:xfrm>
            <a:off x="152400" y="1554162"/>
            <a:ext cx="8839200" cy="4846638"/>
          </a:xfrm>
        </p:spPr>
        <p:txBody>
          <a:bodyPr/>
          <a:lstStyle/>
          <a:p>
            <a:r>
              <a:rPr lang="en-US" dirty="0"/>
              <a:t>4:25pm – target to setup, have </a:t>
            </a:r>
            <a:r>
              <a:rPr lang="en-US" dirty="0" err="1"/>
              <a:t>preclass</a:t>
            </a:r>
            <a:r>
              <a:rPr lang="en-US" dirty="0"/>
              <a:t> available</a:t>
            </a:r>
          </a:p>
          <a:p>
            <a:pPr lvl="1"/>
            <a:r>
              <a:rPr lang="en-US" dirty="0"/>
              <a:t>Start working on </a:t>
            </a:r>
            <a:r>
              <a:rPr lang="en-US" dirty="0" err="1"/>
              <a:t>preclass</a:t>
            </a:r>
            <a:r>
              <a:rPr lang="en-US" dirty="0"/>
              <a:t> as you arrive</a:t>
            </a:r>
          </a:p>
          <a:p>
            <a:r>
              <a:rPr lang="en-US" dirty="0"/>
              <a:t>4:35pm – start lecture</a:t>
            </a:r>
          </a:p>
          <a:p>
            <a:r>
              <a:rPr lang="en-US" dirty="0"/>
              <a:t>5:55pm – end lecture</a:t>
            </a:r>
          </a:p>
          <a:p>
            <a:pPr lvl="1"/>
            <a:r>
              <a:rPr lang="en-US" dirty="0"/>
              <a:t>Need to leave earlier, go ahead.</a:t>
            </a:r>
          </a:p>
          <a:p>
            <a:endParaRPr lang="en-US" dirty="0"/>
          </a:p>
        </p:txBody>
      </p:sp>
      <p:sp>
        <p:nvSpPr>
          <p:cNvPr id="4" name="Date Placeholder 3">
            <a:extLst>
              <a:ext uri="{FF2B5EF4-FFF2-40B4-BE49-F238E27FC236}">
                <a16:creationId xmlns:a16="http://schemas.microsoft.com/office/drawing/2014/main" id="{1A9E149A-5CB1-8E4E-A7D8-1B4FFF6D43F9}"/>
              </a:ext>
            </a:extLst>
          </p:cNvPr>
          <p:cNvSpPr>
            <a:spLocks noGrp="1"/>
          </p:cNvSpPr>
          <p:nvPr>
            <p:ph type="dt" sz="half" idx="10"/>
          </p:nvPr>
        </p:nvSpPr>
        <p:spPr/>
        <p:txBody>
          <a:bodyPr/>
          <a:lstStyle/>
          <a:p>
            <a:endParaRPr lang="en-US" dirty="0"/>
          </a:p>
        </p:txBody>
      </p:sp>
      <p:sp>
        <p:nvSpPr>
          <p:cNvPr id="5" name="Slide Number Placeholder 4">
            <a:extLst>
              <a:ext uri="{FF2B5EF4-FFF2-40B4-BE49-F238E27FC236}">
                <a16:creationId xmlns:a16="http://schemas.microsoft.com/office/drawing/2014/main" id="{A08FC94A-1C86-C54D-A5D6-7505799340A3}"/>
              </a:ext>
            </a:extLst>
          </p:cNvPr>
          <p:cNvSpPr>
            <a:spLocks noGrp="1"/>
          </p:cNvSpPr>
          <p:nvPr>
            <p:ph type="sldNum" sz="quarter" idx="12"/>
          </p:nvPr>
        </p:nvSpPr>
        <p:spPr/>
        <p:txBody>
          <a:bodyPr/>
          <a:lstStyle/>
          <a:p>
            <a:fld id="{6D69B03B-8166-0F42-B8CE-697A119A2BFC}" type="slidenum">
              <a:rPr lang="en-US" smtClean="0"/>
              <a:pPr/>
              <a:t>26</a:t>
            </a:fld>
            <a:endParaRPr lang="en-US"/>
          </a:p>
        </p:txBody>
      </p:sp>
    </p:spTree>
    <p:extLst>
      <p:ext uri="{BB962C8B-B14F-4D97-AF65-F5344CB8AC3E}">
        <p14:creationId xmlns:p14="http://schemas.microsoft.com/office/powerpoint/2010/main" val="28255543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Grading</a:t>
            </a:r>
          </a:p>
        </p:txBody>
      </p:sp>
      <p:sp>
        <p:nvSpPr>
          <p:cNvPr id="3" name="Content Placeholder 2"/>
          <p:cNvSpPr>
            <a:spLocks noGrp="1"/>
          </p:cNvSpPr>
          <p:nvPr>
            <p:ph idx="1"/>
          </p:nvPr>
        </p:nvSpPr>
        <p:spPr>
          <a:xfrm>
            <a:off x="457200" y="1295400"/>
            <a:ext cx="8686800" cy="5105400"/>
          </a:xfrm>
        </p:spPr>
        <p:txBody>
          <a:bodyPr>
            <a:normAutofit fontScale="85000" lnSpcReduction="10000"/>
          </a:bodyPr>
          <a:lstStyle/>
          <a:p>
            <a:r>
              <a:rPr lang="en-US" dirty="0"/>
              <a:t>10% - Class Participation and Quizzes (if necessary)</a:t>
            </a:r>
          </a:p>
          <a:p>
            <a:pPr lvl="1"/>
            <a:r>
              <a:rPr lang="en-US" dirty="0"/>
              <a:t>Based on assigned reading material</a:t>
            </a:r>
          </a:p>
          <a:p>
            <a:r>
              <a:rPr lang="en-US" dirty="0"/>
              <a:t>50% - Weekly Lab Report </a:t>
            </a:r>
            <a:r>
              <a:rPr lang="en-US" dirty="0" err="1"/>
              <a:t>Writeup</a:t>
            </a:r>
            <a:endParaRPr lang="en-US" dirty="0"/>
          </a:p>
          <a:p>
            <a:pPr lvl="1"/>
            <a:r>
              <a:rPr lang="en-US" dirty="0"/>
              <a:t>Work in groups of 2 (we assign and mix up week-to-week)</a:t>
            </a:r>
          </a:p>
          <a:p>
            <a:pPr lvl="1"/>
            <a:r>
              <a:rPr lang="en-US" dirty="0"/>
              <a:t>Some labs may have “prelab” work to do – counted as part of lab </a:t>
            </a:r>
            <a:r>
              <a:rPr lang="en-US" dirty="0" err="1"/>
              <a:t>writeup</a:t>
            </a:r>
            <a:endParaRPr lang="en-US" dirty="0"/>
          </a:p>
          <a:p>
            <a:pPr lvl="1"/>
            <a:r>
              <a:rPr lang="en-US" dirty="0"/>
              <a:t>Drop lowest score on </a:t>
            </a:r>
            <a:r>
              <a:rPr lang="en-US" u="sng" dirty="0"/>
              <a:t>attempted labs</a:t>
            </a:r>
          </a:p>
          <a:p>
            <a:r>
              <a:rPr lang="en-US" dirty="0"/>
              <a:t>20% - Formal Lab Report</a:t>
            </a:r>
          </a:p>
          <a:p>
            <a:r>
              <a:rPr lang="en-US" dirty="0"/>
              <a:t>5% - Midterm Exam</a:t>
            </a:r>
          </a:p>
          <a:p>
            <a:pPr lvl="1"/>
            <a:r>
              <a:rPr lang="en-US" dirty="0" err="1"/>
              <a:t>Warmup</a:t>
            </a:r>
            <a:r>
              <a:rPr lang="en-US" dirty="0"/>
              <a:t> for final</a:t>
            </a:r>
          </a:p>
          <a:p>
            <a:r>
              <a:rPr lang="en-US" dirty="0"/>
              <a:t>15% - Final Exam</a:t>
            </a:r>
          </a:p>
          <a:p>
            <a:pPr lvl="1"/>
            <a:r>
              <a:rPr lang="en-US" dirty="0"/>
              <a:t>Based on reading material, lecture material, lab work</a:t>
            </a:r>
          </a:p>
          <a:p>
            <a:r>
              <a:rPr lang="en-US" dirty="0"/>
              <a:t>Read web page for policies</a:t>
            </a:r>
          </a:p>
          <a:p>
            <a:pPr lvl="1"/>
            <a:r>
              <a:rPr lang="en-US" dirty="0"/>
              <a:t>Not hard, but must show up, engage, do the work</a:t>
            </a:r>
          </a:p>
        </p:txBody>
      </p:sp>
      <p:sp>
        <p:nvSpPr>
          <p:cNvPr id="4" name="Date Placeholder 3"/>
          <p:cNvSpPr>
            <a:spLocks noGrp="1"/>
          </p:cNvSpPr>
          <p:nvPr>
            <p:ph type="dt" sz="half" idx="10"/>
          </p:nvPr>
        </p:nvSpPr>
        <p:spPr/>
        <p:txBody>
          <a:bodyPr/>
          <a:lstStyle/>
          <a:p>
            <a:endParaRPr lang="en-US" dirty="0"/>
          </a:p>
        </p:txBody>
      </p:sp>
      <p:sp>
        <p:nvSpPr>
          <p:cNvPr id="5" name="Slide Number Placeholder 4"/>
          <p:cNvSpPr>
            <a:spLocks noGrp="1"/>
          </p:cNvSpPr>
          <p:nvPr>
            <p:ph type="sldNum" sz="quarter" idx="12"/>
          </p:nvPr>
        </p:nvSpPr>
        <p:spPr/>
        <p:txBody>
          <a:bodyPr/>
          <a:lstStyle/>
          <a:p>
            <a:fld id="{6D69B03B-8166-0F42-B8CE-697A119A2BFC}" type="slidenum">
              <a:rPr lang="en-US" smtClean="0"/>
              <a:pPr/>
              <a:t>27</a:t>
            </a:fld>
            <a:endParaRPr lang="en-US"/>
          </a:p>
        </p:txBody>
      </p:sp>
    </p:spTree>
    <p:extLst>
      <p:ext uri="{BB962C8B-B14F-4D97-AF65-F5344CB8AC3E}">
        <p14:creationId xmlns:p14="http://schemas.microsoft.com/office/powerpoint/2010/main" val="2545970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Components</a:t>
            </a:r>
          </a:p>
        </p:txBody>
      </p:sp>
      <p:sp>
        <p:nvSpPr>
          <p:cNvPr id="3" name="Content Placeholder 2"/>
          <p:cNvSpPr>
            <a:spLocks noGrp="1"/>
          </p:cNvSpPr>
          <p:nvPr>
            <p:ph idx="1"/>
          </p:nvPr>
        </p:nvSpPr>
        <p:spPr>
          <a:xfrm>
            <a:off x="457200" y="1371600"/>
            <a:ext cx="8686800" cy="4846638"/>
          </a:xfrm>
        </p:spPr>
        <p:txBody>
          <a:bodyPr>
            <a:normAutofit fontScale="92500" lnSpcReduction="10000"/>
          </a:bodyPr>
          <a:lstStyle/>
          <a:p>
            <a:r>
              <a:rPr lang="en-US" dirty="0"/>
              <a:t>Lecture slides online morning of lecture</a:t>
            </a:r>
          </a:p>
          <a:p>
            <a:r>
              <a:rPr lang="en-US" dirty="0"/>
              <a:t>Big Idea – 1p’er for every lecture</a:t>
            </a:r>
          </a:p>
          <a:p>
            <a:r>
              <a:rPr lang="en-US" dirty="0"/>
              <a:t>Reading</a:t>
            </a:r>
          </a:p>
          <a:p>
            <a:r>
              <a:rPr lang="en-US" dirty="0" err="1"/>
              <a:t>Preclass</a:t>
            </a:r>
            <a:r>
              <a:rPr lang="en-US" dirty="0"/>
              <a:t> – available beginning (ideally 4:25pm)</a:t>
            </a:r>
          </a:p>
          <a:p>
            <a:pPr lvl="1"/>
            <a:r>
              <a:rPr lang="en-US" dirty="0"/>
              <a:t>Work through to get you thinking about the topic</a:t>
            </a:r>
          </a:p>
          <a:p>
            <a:pPr lvl="1"/>
            <a:r>
              <a:rPr lang="en-US" dirty="0"/>
              <a:t>…and gives you some of the questions will ask in lecture</a:t>
            </a:r>
          </a:p>
          <a:p>
            <a:pPr lvl="1"/>
            <a:r>
              <a:rPr lang="en-US" dirty="0"/>
              <a:t>Won’t be available later, online </a:t>
            </a:r>
            <a:r>
              <a:rPr lang="en-US" dirty="0">
                <a:sym typeface="Wingdings" pitchFamily="2" charset="2"/>
              </a:rPr>
              <a:t> get them in lecture</a:t>
            </a:r>
            <a:endParaRPr lang="en-US" dirty="0"/>
          </a:p>
          <a:p>
            <a:r>
              <a:rPr lang="en-US" dirty="0"/>
              <a:t>“Warm” Calls</a:t>
            </a:r>
          </a:p>
          <a:p>
            <a:pPr lvl="1"/>
            <a:r>
              <a:rPr lang="en-US" dirty="0"/>
              <a:t>Promote interaction/engagement</a:t>
            </a:r>
          </a:p>
          <a:p>
            <a:r>
              <a:rPr lang="en-US" dirty="0"/>
              <a:t>Feedback sheets</a:t>
            </a:r>
          </a:p>
          <a:p>
            <a:pPr lvl="1"/>
            <a:r>
              <a:rPr lang="en-US" dirty="0"/>
              <a:t>Turn in at end of lecture</a:t>
            </a:r>
          </a:p>
          <a:p>
            <a:pPr lvl="1"/>
            <a:r>
              <a:rPr lang="en-US" dirty="0"/>
              <a:t>Help me tune lecture for class</a:t>
            </a:r>
          </a:p>
          <a:p>
            <a:pPr lvl="1"/>
            <a:endParaRPr lang="en-US" dirty="0"/>
          </a:p>
        </p:txBody>
      </p:sp>
      <p:sp>
        <p:nvSpPr>
          <p:cNvPr id="4" name="Date Placeholder 3"/>
          <p:cNvSpPr>
            <a:spLocks noGrp="1"/>
          </p:cNvSpPr>
          <p:nvPr>
            <p:ph type="dt" sz="half" idx="10"/>
          </p:nvPr>
        </p:nvSpPr>
        <p:spPr/>
        <p:txBody>
          <a:bodyPr/>
          <a:lstStyle/>
          <a:p>
            <a:endParaRPr lang="en-US" dirty="0"/>
          </a:p>
        </p:txBody>
      </p:sp>
      <p:sp>
        <p:nvSpPr>
          <p:cNvPr id="5" name="Slide Number Placeholder 4"/>
          <p:cNvSpPr>
            <a:spLocks noGrp="1"/>
          </p:cNvSpPr>
          <p:nvPr>
            <p:ph type="sldNum" sz="quarter" idx="12"/>
          </p:nvPr>
        </p:nvSpPr>
        <p:spPr/>
        <p:txBody>
          <a:bodyPr/>
          <a:lstStyle/>
          <a:p>
            <a:fld id="{6D69B03B-8166-0F42-B8CE-697A119A2BFC}" type="slidenum">
              <a:rPr lang="en-US" smtClean="0"/>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p:txBody>
          <a:bodyPr/>
          <a:lstStyle/>
          <a:p>
            <a:r>
              <a:rPr lang="en-US"/>
              <a:t>Class Goals</a:t>
            </a:r>
          </a:p>
        </p:txBody>
      </p:sp>
      <p:sp>
        <p:nvSpPr>
          <p:cNvPr id="192515" name="Rectangle 3"/>
          <p:cNvSpPr>
            <a:spLocks noGrp="1" noChangeArrowheads="1"/>
          </p:cNvSpPr>
          <p:nvPr>
            <p:ph idx="1"/>
          </p:nvPr>
        </p:nvSpPr>
        <p:spPr/>
        <p:txBody>
          <a:bodyPr/>
          <a:lstStyle/>
          <a:p>
            <a:r>
              <a:rPr lang="en-US" dirty="0"/>
              <a:t>Context and motivation for CMPE major</a:t>
            </a:r>
          </a:p>
          <a:p>
            <a:r>
              <a:rPr lang="en-US" dirty="0"/>
              <a:t>Appreciate how CMPE, EE, CIS, SSE:</a:t>
            </a:r>
          </a:p>
          <a:p>
            <a:pPr lvl="1"/>
            <a:r>
              <a:rPr lang="en-US" dirty="0"/>
              <a:t>Work together</a:t>
            </a:r>
          </a:p>
          <a:p>
            <a:pPr lvl="1"/>
            <a:r>
              <a:rPr lang="en-US" dirty="0"/>
              <a:t>How they impact today’s world</a:t>
            </a:r>
          </a:p>
          <a:p>
            <a:r>
              <a:rPr lang="en-US" dirty="0"/>
              <a:t>Start thinking like an engineer!</a:t>
            </a:r>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p>
            <a:fld id="{2492BE62-4E26-4B40-9A30-0E6B12274F93}" type="slidenum">
              <a:rPr lang="en-US"/>
              <a:pPr/>
              <a:t>29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25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251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251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251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25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dirty="0"/>
          </a:p>
        </p:txBody>
      </p:sp>
      <p:sp>
        <p:nvSpPr>
          <p:cNvPr id="7" name="Title 6"/>
          <p:cNvSpPr>
            <a:spLocks noGrp="1"/>
          </p:cNvSpPr>
          <p:nvPr>
            <p:ph type="title"/>
          </p:nvPr>
        </p:nvSpPr>
        <p:spPr>
          <a:xfrm>
            <a:off x="4495799" y="2947085"/>
            <a:ext cx="4371475" cy="693638"/>
          </a:xfrm>
        </p:spPr>
        <p:txBody>
          <a:bodyPr>
            <a:noAutofit/>
          </a:bodyPr>
          <a:lstStyle/>
          <a:p>
            <a:r>
              <a:rPr lang="en-US" sz="3200" dirty="0"/>
              <a:t>History &amp; Motivation</a:t>
            </a:r>
          </a:p>
        </p:txBody>
      </p:sp>
      <p:cxnSp>
        <p:nvCxnSpPr>
          <p:cNvPr id="5" name="Straight Arrow Connector 4"/>
          <p:cNvCxnSpPr/>
          <p:nvPr/>
        </p:nvCxnSpPr>
        <p:spPr>
          <a:xfrm rot="16200000" flipH="1">
            <a:off x="1856385" y="2709446"/>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rot="16200000" flipH="1">
            <a:off x="1856385" y="3166647"/>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6200000" flipH="1">
            <a:off x="1856385" y="3623849"/>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6200000" flipH="1">
            <a:off x="1856385" y="4081051"/>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33400" y="2743200"/>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Course Introduction</a:t>
            </a:r>
          </a:p>
        </p:txBody>
      </p:sp>
      <p:cxnSp>
        <p:nvCxnSpPr>
          <p:cNvPr id="27" name="Straight Arrow Connector 26"/>
          <p:cNvCxnSpPr>
            <a:stCxn id="7" idx="1"/>
            <a:endCxn id="28" idx="3"/>
          </p:cNvCxnSpPr>
          <p:nvPr/>
        </p:nvCxnSpPr>
        <p:spPr>
          <a:xfrm rot="10800000">
            <a:off x="3429001" y="1998078"/>
            <a:ext cx="1066799" cy="129582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33400" y="1828800"/>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History &amp; Motivation</a:t>
            </a:r>
          </a:p>
        </p:txBody>
      </p:sp>
      <p:sp>
        <p:nvSpPr>
          <p:cNvPr id="29" name="TextBox 28"/>
          <p:cNvSpPr txBox="1"/>
          <p:nvPr/>
        </p:nvSpPr>
        <p:spPr>
          <a:xfrm>
            <a:off x="533400" y="2286000"/>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Short Story / Overview</a:t>
            </a:r>
          </a:p>
        </p:txBody>
      </p:sp>
      <p:sp>
        <p:nvSpPr>
          <p:cNvPr id="30" name="TextBox 29"/>
          <p:cNvSpPr txBox="1"/>
          <p:nvPr/>
        </p:nvSpPr>
        <p:spPr>
          <a:xfrm>
            <a:off x="533400" y="3700046"/>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Long Story / Intro to Sound</a:t>
            </a:r>
          </a:p>
        </p:txBody>
      </p:sp>
      <p:sp>
        <p:nvSpPr>
          <p:cNvPr id="18" name="TextBox 17"/>
          <p:cNvSpPr txBox="1"/>
          <p:nvPr/>
        </p:nvSpPr>
        <p:spPr>
          <a:xfrm>
            <a:off x="533400" y="4157246"/>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Summary</a:t>
            </a:r>
          </a:p>
        </p:txBody>
      </p:sp>
      <p:sp>
        <p:nvSpPr>
          <p:cNvPr id="14" name="TextBox 13"/>
          <p:cNvSpPr txBox="1"/>
          <p:nvPr/>
        </p:nvSpPr>
        <p:spPr>
          <a:xfrm>
            <a:off x="533400" y="3200400"/>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Learning Styles</a:t>
            </a:r>
          </a:p>
        </p:txBody>
      </p:sp>
      <p:cxnSp>
        <p:nvCxnSpPr>
          <p:cNvPr id="15" name="Straight Arrow Connector 14"/>
          <p:cNvCxnSpPr/>
          <p:nvPr/>
        </p:nvCxnSpPr>
        <p:spPr>
          <a:xfrm rot="16200000" flipH="1">
            <a:off x="1828800" y="2209800"/>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71143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Outcomes</a:t>
            </a:r>
          </a:p>
        </p:txBody>
      </p:sp>
      <p:sp>
        <p:nvSpPr>
          <p:cNvPr id="3" name="Content Placeholder 2"/>
          <p:cNvSpPr>
            <a:spLocks noGrp="1"/>
          </p:cNvSpPr>
          <p:nvPr>
            <p:ph idx="1"/>
          </p:nvPr>
        </p:nvSpPr>
        <p:spPr>
          <a:xfrm>
            <a:off x="0" y="1554162"/>
            <a:ext cx="8991600" cy="4846638"/>
          </a:xfrm>
        </p:spPr>
        <p:txBody>
          <a:bodyPr>
            <a:normAutofit lnSpcReduction="10000"/>
          </a:bodyPr>
          <a:lstStyle/>
          <a:p>
            <a:r>
              <a:rPr lang="en-US" dirty="0">
                <a:solidFill>
                  <a:schemeClr val="tx1"/>
                </a:solidFill>
              </a:rPr>
              <a:t>Able to conduct experiments</a:t>
            </a:r>
          </a:p>
          <a:p>
            <a:pPr lvl="1"/>
            <a:r>
              <a:rPr lang="en-US" dirty="0">
                <a:solidFill>
                  <a:schemeClr val="tx1"/>
                </a:solidFill>
              </a:rPr>
              <a:t>Psychoacoustic, network, hardware</a:t>
            </a:r>
          </a:p>
          <a:p>
            <a:r>
              <a:rPr lang="en-US" dirty="0">
                <a:solidFill>
                  <a:schemeClr val="tx1"/>
                </a:solidFill>
              </a:rPr>
              <a:t>Able to optimize information encoding</a:t>
            </a:r>
          </a:p>
          <a:p>
            <a:r>
              <a:rPr lang="en-US" dirty="0">
                <a:solidFill>
                  <a:schemeClr val="tx1"/>
                </a:solidFill>
              </a:rPr>
              <a:t>Able to design file system for multiple views</a:t>
            </a:r>
          </a:p>
          <a:p>
            <a:r>
              <a:rPr lang="en-US" dirty="0">
                <a:solidFill>
                  <a:schemeClr val="tx1"/>
                </a:solidFill>
              </a:rPr>
              <a:t>Able to quantify quality vs. size tradeoffs in audio</a:t>
            </a:r>
          </a:p>
          <a:p>
            <a:r>
              <a:rPr lang="en-US" dirty="0">
                <a:solidFill>
                  <a:schemeClr val="tx1"/>
                </a:solidFill>
              </a:rPr>
              <a:t>Able to use oscilloscope, </a:t>
            </a:r>
            <a:r>
              <a:rPr lang="en-US" dirty="0" err="1">
                <a:solidFill>
                  <a:schemeClr val="tx1"/>
                </a:solidFill>
              </a:rPr>
              <a:t>matlab</a:t>
            </a:r>
            <a:r>
              <a:rPr lang="en-US" dirty="0">
                <a:solidFill>
                  <a:schemeClr val="tx1"/>
                </a:solidFill>
              </a:rPr>
              <a:t>, </a:t>
            </a:r>
            <a:r>
              <a:rPr lang="en-US" dirty="0" err="1">
                <a:solidFill>
                  <a:schemeClr val="tx1"/>
                </a:solidFill>
              </a:rPr>
              <a:t>arduino</a:t>
            </a:r>
            <a:endParaRPr lang="en-US" dirty="0">
              <a:solidFill>
                <a:schemeClr val="tx1"/>
              </a:solidFill>
            </a:endParaRPr>
          </a:p>
          <a:p>
            <a:r>
              <a:rPr lang="en-US" dirty="0">
                <a:solidFill>
                  <a:schemeClr val="tx1"/>
                </a:solidFill>
              </a:rPr>
              <a:t>Able to write formal lab report</a:t>
            </a:r>
          </a:p>
          <a:p>
            <a:r>
              <a:rPr lang="en-US" dirty="0">
                <a:solidFill>
                  <a:schemeClr val="tx1"/>
                </a:solidFill>
              </a:rPr>
              <a:t>Understand role of Intellectual Property</a:t>
            </a:r>
          </a:p>
          <a:p>
            <a:r>
              <a:rPr lang="en-US" dirty="0">
                <a:solidFill>
                  <a:schemeClr val="tx1"/>
                </a:solidFill>
              </a:rPr>
              <a:t>Appreciate User Interface design</a:t>
            </a:r>
          </a:p>
          <a:p>
            <a:r>
              <a:rPr lang="en-US" dirty="0">
                <a:solidFill>
                  <a:schemeClr val="tx1"/>
                </a:solidFill>
              </a:rPr>
              <a:t>Understand technology enables new capabilities</a:t>
            </a:r>
          </a:p>
          <a:p>
            <a:endParaRPr lang="en-US" dirty="0">
              <a:solidFill>
                <a:schemeClr val="tx1"/>
              </a:solidFill>
            </a:endParaRPr>
          </a:p>
        </p:txBody>
      </p:sp>
      <p:sp>
        <p:nvSpPr>
          <p:cNvPr id="4" name="Date Placeholder 3"/>
          <p:cNvSpPr>
            <a:spLocks noGrp="1"/>
          </p:cNvSpPr>
          <p:nvPr>
            <p:ph type="dt" sz="half" idx="10"/>
          </p:nvPr>
        </p:nvSpPr>
        <p:spPr/>
        <p:txBody>
          <a:bodyPr/>
          <a:lstStyle/>
          <a:p>
            <a:endParaRPr lang="en-US" dirty="0"/>
          </a:p>
        </p:txBody>
      </p:sp>
      <p:sp>
        <p:nvSpPr>
          <p:cNvPr id="5" name="Slide Number Placeholder 4"/>
          <p:cNvSpPr>
            <a:spLocks noGrp="1"/>
          </p:cNvSpPr>
          <p:nvPr>
            <p:ph type="sldNum" sz="quarter" idx="12"/>
          </p:nvPr>
        </p:nvSpPr>
        <p:spPr/>
        <p:txBody>
          <a:bodyPr/>
          <a:lstStyle/>
          <a:p>
            <a:fld id="{6D69B03B-8166-0F42-B8CE-697A119A2BFC}" type="slidenum">
              <a:rPr lang="en-US" smtClean="0"/>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31</a:t>
            </a:fld>
            <a:endParaRPr lang="en-US" dirty="0"/>
          </a:p>
        </p:txBody>
      </p:sp>
      <p:sp>
        <p:nvSpPr>
          <p:cNvPr id="7" name="Title 6"/>
          <p:cNvSpPr>
            <a:spLocks noGrp="1"/>
          </p:cNvSpPr>
          <p:nvPr>
            <p:ph type="title"/>
          </p:nvPr>
        </p:nvSpPr>
        <p:spPr>
          <a:xfrm>
            <a:off x="4495799" y="2947085"/>
            <a:ext cx="4371475" cy="693638"/>
          </a:xfrm>
        </p:spPr>
        <p:txBody>
          <a:bodyPr>
            <a:noAutofit/>
          </a:bodyPr>
          <a:lstStyle/>
          <a:p>
            <a:r>
              <a:rPr lang="en-US" sz="3200" dirty="0"/>
              <a:t>Learning Styles</a:t>
            </a:r>
            <a:br>
              <a:rPr lang="en-US" sz="3200" dirty="0"/>
            </a:br>
            <a:br>
              <a:rPr lang="en-US" sz="3200" dirty="0"/>
            </a:br>
            <a:r>
              <a:rPr lang="en-US" sz="2000" dirty="0"/>
              <a:t>(interlude)</a:t>
            </a:r>
          </a:p>
        </p:txBody>
      </p:sp>
      <p:cxnSp>
        <p:nvCxnSpPr>
          <p:cNvPr id="27" name="Straight Arrow Connector 26"/>
          <p:cNvCxnSpPr>
            <a:endCxn id="25" idx="3"/>
          </p:cNvCxnSpPr>
          <p:nvPr/>
        </p:nvCxnSpPr>
        <p:spPr>
          <a:xfrm rot="10800000" flipV="1">
            <a:off x="3429000" y="3293475"/>
            <a:ext cx="2667000" cy="7620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6200000" flipH="1">
            <a:off x="1856385" y="2709446"/>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6200000" flipH="1">
            <a:off x="1856385" y="3166647"/>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16200000" flipH="1">
            <a:off x="1856385" y="3623849"/>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16200000" flipH="1">
            <a:off x="1856385" y="4081051"/>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33400" y="2743200"/>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Course Introduction</a:t>
            </a:r>
          </a:p>
        </p:txBody>
      </p:sp>
      <p:sp>
        <p:nvSpPr>
          <p:cNvPr id="20" name="TextBox 19"/>
          <p:cNvSpPr txBox="1"/>
          <p:nvPr/>
        </p:nvSpPr>
        <p:spPr>
          <a:xfrm>
            <a:off x="533400" y="1828800"/>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History &amp; Motivation</a:t>
            </a:r>
          </a:p>
        </p:txBody>
      </p:sp>
      <p:sp>
        <p:nvSpPr>
          <p:cNvPr id="21" name="TextBox 20"/>
          <p:cNvSpPr txBox="1"/>
          <p:nvPr/>
        </p:nvSpPr>
        <p:spPr>
          <a:xfrm>
            <a:off x="533400" y="2286000"/>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Short Story / Overview</a:t>
            </a:r>
          </a:p>
        </p:txBody>
      </p:sp>
      <p:sp>
        <p:nvSpPr>
          <p:cNvPr id="23" name="TextBox 22"/>
          <p:cNvSpPr txBox="1"/>
          <p:nvPr/>
        </p:nvSpPr>
        <p:spPr>
          <a:xfrm>
            <a:off x="533400" y="3700046"/>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Long Story / Intro to Sound</a:t>
            </a:r>
          </a:p>
        </p:txBody>
      </p:sp>
      <p:sp>
        <p:nvSpPr>
          <p:cNvPr id="24" name="TextBox 23"/>
          <p:cNvSpPr txBox="1"/>
          <p:nvPr/>
        </p:nvSpPr>
        <p:spPr>
          <a:xfrm>
            <a:off x="533400" y="4157246"/>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Summary</a:t>
            </a:r>
          </a:p>
        </p:txBody>
      </p:sp>
      <p:sp>
        <p:nvSpPr>
          <p:cNvPr id="25" name="TextBox 24"/>
          <p:cNvSpPr txBox="1"/>
          <p:nvPr/>
        </p:nvSpPr>
        <p:spPr>
          <a:xfrm>
            <a:off x="533400" y="3200400"/>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Learning Styles</a:t>
            </a:r>
          </a:p>
        </p:txBody>
      </p:sp>
      <p:cxnSp>
        <p:nvCxnSpPr>
          <p:cNvPr id="26" name="Straight Arrow Connector 25"/>
          <p:cNvCxnSpPr/>
          <p:nvPr/>
        </p:nvCxnSpPr>
        <p:spPr>
          <a:xfrm rot="16200000" flipH="1">
            <a:off x="1828800" y="2209800"/>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9977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How do people come out?</a:t>
            </a:r>
          </a:p>
        </p:txBody>
      </p:sp>
      <p:sp>
        <p:nvSpPr>
          <p:cNvPr id="7" name="Content Placeholder 6"/>
          <p:cNvSpPr>
            <a:spLocks noGrp="1"/>
          </p:cNvSpPr>
          <p:nvPr>
            <p:ph idx="1"/>
          </p:nvPr>
        </p:nvSpPr>
        <p:spPr/>
        <p:txBody>
          <a:bodyPr/>
          <a:lstStyle/>
          <a:p>
            <a:r>
              <a:rPr lang="en-US" dirty="0"/>
              <a:t>Create Histogram</a:t>
            </a:r>
          </a:p>
          <a:p>
            <a:r>
              <a:rPr lang="en-US" dirty="0"/>
              <a:t>How I came out…</a:t>
            </a:r>
          </a:p>
          <a:p>
            <a:r>
              <a:rPr lang="en-US" dirty="0"/>
              <a:t>Count numbers by students:</a:t>
            </a:r>
          </a:p>
          <a:p>
            <a:pPr lvl="1"/>
            <a:r>
              <a:rPr lang="en-US" dirty="0"/>
              <a:t>Bin: 9+, 8-4, 3-1, 0, 1-3, 4-8, 9+</a:t>
            </a:r>
          </a:p>
          <a:p>
            <a:r>
              <a:rPr lang="en-US" dirty="0"/>
              <a:t>Histograms:</a:t>
            </a:r>
          </a:p>
          <a:p>
            <a:pPr lvl="1"/>
            <a:r>
              <a:rPr lang="en-US" dirty="0"/>
              <a:t>Active/Reflective</a:t>
            </a:r>
          </a:p>
          <a:p>
            <a:pPr lvl="1"/>
            <a:r>
              <a:rPr lang="en-US" dirty="0"/>
              <a:t>Sensing/Intuitive</a:t>
            </a:r>
          </a:p>
          <a:p>
            <a:pPr lvl="1"/>
            <a:r>
              <a:rPr lang="en-US" dirty="0"/>
              <a:t>Visual/Verbal</a:t>
            </a:r>
          </a:p>
          <a:p>
            <a:pPr lvl="1"/>
            <a:r>
              <a:rPr lang="en-US" dirty="0"/>
              <a:t>Sequential/Global</a:t>
            </a:r>
          </a:p>
        </p:txBody>
      </p:sp>
      <p:sp>
        <p:nvSpPr>
          <p:cNvPr id="3" name="Date Placeholder 2"/>
          <p:cNvSpPr>
            <a:spLocks noGrp="1"/>
          </p:cNvSpPr>
          <p:nvPr>
            <p:ph type="dt" sz="half" idx="10"/>
          </p:nvPr>
        </p:nvSpPr>
        <p:spPr/>
        <p:txBody>
          <a:bodyPr/>
          <a:lstStyle/>
          <a:p>
            <a:endParaRPr lang="en-US" dirty="0"/>
          </a:p>
        </p:txBody>
      </p:sp>
      <p:sp>
        <p:nvSpPr>
          <p:cNvPr id="4" name="Slide Number Placeholder 3"/>
          <p:cNvSpPr>
            <a:spLocks noGrp="1"/>
          </p:cNvSpPr>
          <p:nvPr>
            <p:ph type="sldNum" sz="quarter" idx="12"/>
          </p:nvPr>
        </p:nvSpPr>
        <p:spPr/>
        <p:txBody>
          <a:bodyPr/>
          <a:lstStyle/>
          <a:p>
            <a:fld id="{DD505B70-20AF-4648-ADF6-C570F96CDA42}" type="slidenum">
              <a:rPr lang="en-US" smtClean="0"/>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Dimensions</a:t>
            </a:r>
          </a:p>
        </p:txBody>
      </p:sp>
      <p:sp>
        <p:nvSpPr>
          <p:cNvPr id="3" name="Content Placeholder 2"/>
          <p:cNvSpPr>
            <a:spLocks noGrp="1"/>
          </p:cNvSpPr>
          <p:nvPr>
            <p:ph idx="1"/>
          </p:nvPr>
        </p:nvSpPr>
        <p:spPr/>
        <p:txBody>
          <a:bodyPr/>
          <a:lstStyle/>
          <a:p>
            <a:r>
              <a:rPr lang="en-US" dirty="0"/>
              <a:t>Active (ACT) vs. Reflective (REF)</a:t>
            </a:r>
          </a:p>
          <a:p>
            <a:pPr lvl="1"/>
            <a:r>
              <a:rPr lang="en-US" dirty="0"/>
              <a:t>Doing vs. thinking</a:t>
            </a:r>
          </a:p>
          <a:p>
            <a:r>
              <a:rPr lang="en-US" dirty="0"/>
              <a:t>Sensing (SEN) vs. Intuitive (INT)</a:t>
            </a:r>
          </a:p>
          <a:p>
            <a:pPr lvl="1"/>
            <a:r>
              <a:rPr lang="en-US" dirty="0"/>
              <a:t>Facts and methods vs. abstractions and innovation</a:t>
            </a:r>
          </a:p>
          <a:p>
            <a:r>
              <a:rPr lang="en-US" dirty="0"/>
              <a:t>Visual (VIS) vs. Verbal (VRB)</a:t>
            </a:r>
          </a:p>
          <a:p>
            <a:pPr lvl="1"/>
            <a:r>
              <a:rPr lang="en-US" dirty="0"/>
              <a:t>Pictures, diagrams vs. descriptions</a:t>
            </a:r>
          </a:p>
          <a:p>
            <a:r>
              <a:rPr lang="en-US" dirty="0"/>
              <a:t>Sequential (SEQ) vs. Global (GLO)</a:t>
            </a:r>
          </a:p>
          <a:p>
            <a:pPr lvl="1"/>
            <a:r>
              <a:rPr lang="en-US" dirty="0"/>
              <a:t>Linear steps vs. context and connections</a:t>
            </a:r>
          </a:p>
        </p:txBody>
      </p:sp>
      <p:sp>
        <p:nvSpPr>
          <p:cNvPr id="4" name="TextBox 3"/>
          <p:cNvSpPr txBox="1"/>
          <p:nvPr/>
        </p:nvSpPr>
        <p:spPr>
          <a:xfrm>
            <a:off x="304800" y="5715000"/>
            <a:ext cx="3728906" cy="461665"/>
          </a:xfrm>
          <a:prstGeom prst="rect">
            <a:avLst/>
          </a:prstGeom>
          <a:noFill/>
        </p:spPr>
        <p:txBody>
          <a:bodyPr wrap="none" rtlCol="0">
            <a:spAutoFit/>
          </a:bodyPr>
          <a:lstStyle/>
          <a:p>
            <a:r>
              <a:rPr lang="en-US" dirty="0"/>
              <a:t>See reading link on syllabus.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Active vs. Reflective</a:t>
            </a:r>
          </a:p>
        </p:txBody>
      </p:sp>
      <p:sp>
        <p:nvSpPr>
          <p:cNvPr id="3" name="Content Placeholder 2"/>
          <p:cNvSpPr>
            <a:spLocks noGrp="1"/>
          </p:cNvSpPr>
          <p:nvPr>
            <p:ph idx="1"/>
          </p:nvPr>
        </p:nvSpPr>
        <p:spPr/>
        <p:txBody>
          <a:bodyPr>
            <a:normAutofit fontScale="92500" lnSpcReduction="20000"/>
          </a:bodyPr>
          <a:lstStyle/>
          <a:p>
            <a:r>
              <a:rPr lang="en-US" dirty="0"/>
              <a:t>Active learners tend to retain and understand information best by doing something active with it</a:t>
            </a:r>
          </a:p>
          <a:p>
            <a:pPr lvl="1"/>
            <a:r>
              <a:rPr lang="en-US" dirty="0"/>
              <a:t>"Let's try it out and see how it works" is an active learner's phrase</a:t>
            </a:r>
          </a:p>
          <a:p>
            <a:r>
              <a:rPr lang="en-US" dirty="0"/>
              <a:t> Reflective learners prefer to think about it quietly first.</a:t>
            </a:r>
          </a:p>
          <a:p>
            <a:pPr lvl="1"/>
            <a:r>
              <a:rPr lang="en-US" dirty="0"/>
              <a:t>"Let's think it through first" is the reflective learner's response.</a:t>
            </a:r>
          </a:p>
          <a:p>
            <a:r>
              <a:rPr lang="en-US" dirty="0"/>
              <a:t>Active learners tend to like group work more than reflective learners, who prefer working alone.</a:t>
            </a:r>
          </a:p>
          <a:p>
            <a:r>
              <a:rPr lang="en-US" dirty="0"/>
              <a:t>Sitting through lectures without getting to do anything physical but take notes is hard for both learning types, but particularly hard for active learners.</a:t>
            </a:r>
          </a:p>
        </p:txBody>
      </p:sp>
      <p:sp>
        <p:nvSpPr>
          <p:cNvPr id="4" name="TextBox 3"/>
          <p:cNvSpPr txBox="1"/>
          <p:nvPr/>
        </p:nvSpPr>
        <p:spPr>
          <a:xfrm>
            <a:off x="0" y="6019800"/>
            <a:ext cx="3728906" cy="461665"/>
          </a:xfrm>
          <a:prstGeom prst="rect">
            <a:avLst/>
          </a:prstGeom>
          <a:noFill/>
        </p:spPr>
        <p:txBody>
          <a:bodyPr wrap="none" rtlCol="0">
            <a:spAutoFit/>
          </a:bodyPr>
          <a:lstStyle/>
          <a:p>
            <a:r>
              <a:rPr lang="en-US" dirty="0"/>
              <a:t>See reading link on syllabus.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Sensing vs. Intuitive (1 of 2)</a:t>
            </a:r>
          </a:p>
        </p:txBody>
      </p:sp>
      <p:sp>
        <p:nvSpPr>
          <p:cNvPr id="3" name="Content Placeholder 2"/>
          <p:cNvSpPr>
            <a:spLocks noGrp="1"/>
          </p:cNvSpPr>
          <p:nvPr>
            <p:ph idx="1"/>
          </p:nvPr>
        </p:nvSpPr>
        <p:spPr/>
        <p:txBody>
          <a:bodyPr>
            <a:normAutofit/>
          </a:bodyPr>
          <a:lstStyle/>
          <a:p>
            <a:r>
              <a:rPr lang="en-US" dirty="0"/>
              <a:t>Sensing learners tend to like learning facts</a:t>
            </a:r>
          </a:p>
          <a:p>
            <a:r>
              <a:rPr lang="en-US" dirty="0"/>
              <a:t>Intuitive learners often prefer discovering possibilities and relationships.</a:t>
            </a:r>
          </a:p>
          <a:p>
            <a:r>
              <a:rPr lang="en-US" dirty="0"/>
              <a:t>Sensors often like solving problems by well-established methods and dislike complications and surprises; </a:t>
            </a:r>
          </a:p>
          <a:p>
            <a:r>
              <a:rPr lang="en-US" dirty="0" err="1"/>
              <a:t>Intuitors</a:t>
            </a:r>
            <a:r>
              <a:rPr lang="en-US" dirty="0"/>
              <a:t> like innovation and dislike repetition. </a:t>
            </a:r>
          </a:p>
          <a:p>
            <a:r>
              <a:rPr lang="en-US" dirty="0"/>
              <a:t>Sensors are more likely than </a:t>
            </a:r>
            <a:r>
              <a:rPr lang="en-US" dirty="0" err="1"/>
              <a:t>intuitors</a:t>
            </a:r>
            <a:r>
              <a:rPr lang="en-US" dirty="0"/>
              <a:t> to resent being tested on material that has not been explicitly covered in class.</a:t>
            </a:r>
          </a:p>
          <a:p>
            <a:pPr>
              <a:buNone/>
            </a:pPr>
            <a:endParaRPr lang="en-US" dirty="0"/>
          </a:p>
        </p:txBody>
      </p:sp>
      <p:sp>
        <p:nvSpPr>
          <p:cNvPr id="4" name="TextBox 3"/>
          <p:cNvSpPr txBox="1"/>
          <p:nvPr/>
        </p:nvSpPr>
        <p:spPr>
          <a:xfrm>
            <a:off x="0" y="6096000"/>
            <a:ext cx="3728906" cy="461665"/>
          </a:xfrm>
          <a:prstGeom prst="rect">
            <a:avLst/>
          </a:prstGeom>
          <a:noFill/>
        </p:spPr>
        <p:txBody>
          <a:bodyPr wrap="none" rtlCol="0">
            <a:spAutoFit/>
          </a:bodyPr>
          <a:lstStyle/>
          <a:p>
            <a:r>
              <a:rPr lang="en-US" dirty="0"/>
              <a:t>See reading link on syllabus.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Sensing vs. Intuitive (2 of 2)</a:t>
            </a:r>
          </a:p>
        </p:txBody>
      </p:sp>
      <p:sp>
        <p:nvSpPr>
          <p:cNvPr id="3" name="Content Placeholder 2"/>
          <p:cNvSpPr>
            <a:spLocks noGrp="1"/>
          </p:cNvSpPr>
          <p:nvPr>
            <p:ph idx="1"/>
          </p:nvPr>
        </p:nvSpPr>
        <p:spPr/>
        <p:txBody>
          <a:bodyPr>
            <a:normAutofit fontScale="85000" lnSpcReduction="10000"/>
          </a:bodyPr>
          <a:lstStyle/>
          <a:p>
            <a:r>
              <a:rPr lang="en-US" dirty="0"/>
              <a:t>Sensors tend to be patient with details and good at memorizing facts and doing hands-on (laboratory) work</a:t>
            </a:r>
          </a:p>
          <a:p>
            <a:r>
              <a:rPr lang="en-US" dirty="0" err="1"/>
              <a:t>Intuitors</a:t>
            </a:r>
            <a:r>
              <a:rPr lang="en-US" dirty="0"/>
              <a:t> may be better at grasping new concepts and are often more comfortable than sensors with abstractions and mathematical formulations.</a:t>
            </a:r>
          </a:p>
          <a:p>
            <a:r>
              <a:rPr lang="en-US" dirty="0"/>
              <a:t>Sensors tend to be more practical and careful than </a:t>
            </a:r>
            <a:r>
              <a:rPr lang="en-US" dirty="0" err="1"/>
              <a:t>intuitors</a:t>
            </a:r>
            <a:r>
              <a:rPr lang="en-US" dirty="0"/>
              <a:t>; </a:t>
            </a:r>
          </a:p>
          <a:p>
            <a:r>
              <a:rPr lang="en-US" dirty="0" err="1"/>
              <a:t>Intuitors</a:t>
            </a:r>
            <a:r>
              <a:rPr lang="en-US" dirty="0"/>
              <a:t> tend to work faster and to be more innovative than sensors.</a:t>
            </a:r>
          </a:p>
          <a:p>
            <a:r>
              <a:rPr lang="en-US" dirty="0"/>
              <a:t>Sensors don't like courses that have no apparent connection to the real world; </a:t>
            </a:r>
          </a:p>
          <a:p>
            <a:r>
              <a:rPr lang="en-US" dirty="0" err="1"/>
              <a:t>Intuitors</a:t>
            </a:r>
            <a:r>
              <a:rPr lang="en-US" dirty="0"/>
              <a:t> don't like "plug-and-chug" courses that involve a lot of memorization and routine calculations.</a:t>
            </a:r>
          </a:p>
        </p:txBody>
      </p:sp>
      <p:sp>
        <p:nvSpPr>
          <p:cNvPr id="4" name="TextBox 3"/>
          <p:cNvSpPr txBox="1"/>
          <p:nvPr/>
        </p:nvSpPr>
        <p:spPr>
          <a:xfrm>
            <a:off x="228600" y="6096000"/>
            <a:ext cx="3728906" cy="461665"/>
          </a:xfrm>
          <a:prstGeom prst="rect">
            <a:avLst/>
          </a:prstGeom>
          <a:noFill/>
        </p:spPr>
        <p:txBody>
          <a:bodyPr wrap="none" rtlCol="0">
            <a:spAutoFit/>
          </a:bodyPr>
          <a:lstStyle/>
          <a:p>
            <a:r>
              <a:rPr lang="en-US" dirty="0"/>
              <a:t>See reading link on syllabus.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Visual vs. Verbal</a:t>
            </a:r>
          </a:p>
        </p:txBody>
      </p:sp>
      <p:sp>
        <p:nvSpPr>
          <p:cNvPr id="3" name="Content Placeholder 2"/>
          <p:cNvSpPr>
            <a:spLocks noGrp="1"/>
          </p:cNvSpPr>
          <p:nvPr>
            <p:ph idx="1"/>
          </p:nvPr>
        </p:nvSpPr>
        <p:spPr/>
        <p:txBody>
          <a:bodyPr/>
          <a:lstStyle/>
          <a:p>
            <a:r>
              <a:rPr lang="en-US" dirty="0"/>
              <a:t>Visual learners remember best what they see</a:t>
            </a:r>
          </a:p>
          <a:p>
            <a:pPr lvl="1"/>
            <a:r>
              <a:rPr lang="en-US" dirty="0"/>
              <a:t>pictures, diagrams, flow charts, time lines, films, and demonstrations. </a:t>
            </a:r>
          </a:p>
          <a:p>
            <a:r>
              <a:rPr lang="en-US" dirty="0"/>
              <a:t>Verbal learners get more out of words--written and spoken explanations.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Sequential vs. Global</a:t>
            </a:r>
          </a:p>
        </p:txBody>
      </p:sp>
      <p:sp>
        <p:nvSpPr>
          <p:cNvPr id="3" name="Content Placeholder 2"/>
          <p:cNvSpPr>
            <a:spLocks noGrp="1"/>
          </p:cNvSpPr>
          <p:nvPr>
            <p:ph idx="1"/>
          </p:nvPr>
        </p:nvSpPr>
        <p:spPr>
          <a:xfrm>
            <a:off x="457200" y="1600200"/>
            <a:ext cx="8229600" cy="4784391"/>
          </a:xfrm>
        </p:spPr>
        <p:txBody>
          <a:bodyPr>
            <a:normAutofit fontScale="92500" lnSpcReduction="20000"/>
          </a:bodyPr>
          <a:lstStyle/>
          <a:p>
            <a:r>
              <a:rPr lang="en-US" dirty="0"/>
              <a:t>Sequential learners tend to gain understanding in linear steps, with each step following logically from the previous one. </a:t>
            </a:r>
          </a:p>
          <a:p>
            <a:r>
              <a:rPr lang="en-US" dirty="0"/>
              <a:t>Global learners tend to learn in large jumps, absorbing material almost randomly without seeing connections, and then suddenly "getting it.”</a:t>
            </a:r>
          </a:p>
          <a:p>
            <a:r>
              <a:rPr lang="en-US" dirty="0"/>
              <a:t>Sequential learners tend to follow logical stepwise paths in finding solutions; </a:t>
            </a:r>
          </a:p>
          <a:p>
            <a:r>
              <a:rPr lang="en-US" dirty="0"/>
              <a:t>Global learners may be able to solve complex problems quickly or put things together in novel ways once they have grasped the big picture, but they may have difficulty explaining how they did it.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Aware of Differences</a:t>
            </a:r>
          </a:p>
        </p:txBody>
      </p:sp>
      <p:sp>
        <p:nvSpPr>
          <p:cNvPr id="3" name="Content Placeholder 2"/>
          <p:cNvSpPr>
            <a:spLocks noGrp="1"/>
          </p:cNvSpPr>
          <p:nvPr>
            <p:ph idx="1"/>
          </p:nvPr>
        </p:nvSpPr>
        <p:spPr>
          <a:xfrm>
            <a:off x="457200" y="1600200"/>
            <a:ext cx="8229600" cy="4841600"/>
          </a:xfrm>
        </p:spPr>
        <p:txBody>
          <a:bodyPr>
            <a:normAutofit lnSpcReduction="10000"/>
          </a:bodyPr>
          <a:lstStyle/>
          <a:p>
            <a:r>
              <a:rPr lang="en-US" dirty="0"/>
              <a:t>Differences among people</a:t>
            </a:r>
          </a:p>
          <a:p>
            <a:r>
              <a:rPr lang="en-US" dirty="0"/>
              <a:t>Differences between faculty and students?</a:t>
            </a:r>
          </a:p>
          <a:p>
            <a:pPr lvl="1"/>
            <a:r>
              <a:rPr lang="en-US" dirty="0"/>
              <a:t>Claim college courses are biased toward:</a:t>
            </a:r>
          </a:p>
          <a:p>
            <a:pPr lvl="2"/>
            <a:r>
              <a:rPr lang="en-US" sz="3200" dirty="0"/>
              <a:t>Reflective, intuitive, verbal, sequential</a:t>
            </a:r>
          </a:p>
          <a:p>
            <a:r>
              <a:rPr lang="en-US" sz="3600" dirty="0"/>
              <a:t>This course:</a:t>
            </a:r>
          </a:p>
          <a:p>
            <a:pPr lvl="1"/>
            <a:r>
              <a:rPr lang="en-US" sz="3200" dirty="0"/>
              <a:t>Active, sensing?, visual, global</a:t>
            </a:r>
          </a:p>
          <a:p>
            <a:r>
              <a:rPr lang="en-US" sz="3600" dirty="0"/>
              <a:t>Read explanation</a:t>
            </a:r>
          </a:p>
          <a:p>
            <a:pPr lvl="1"/>
            <a:r>
              <a:rPr lang="en-US" sz="3200" dirty="0"/>
              <a:t>Being aware and how to cope useful for navigating all your courses at Penn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t>Poll</a:t>
            </a:r>
            <a:endParaRPr lang="en-US" dirty="0"/>
          </a:p>
        </p:txBody>
      </p:sp>
      <p:sp>
        <p:nvSpPr>
          <p:cNvPr id="17411" name="Content Placeholder 2"/>
          <p:cNvSpPr>
            <a:spLocks noGrp="1"/>
          </p:cNvSpPr>
          <p:nvPr>
            <p:ph idx="1"/>
          </p:nvPr>
        </p:nvSpPr>
        <p:spPr/>
        <p:txBody>
          <a:bodyPr/>
          <a:lstStyle/>
          <a:p>
            <a:r>
              <a:rPr lang="en-US" dirty="0"/>
              <a:t>How many of you have:</a:t>
            </a:r>
          </a:p>
          <a:p>
            <a:pPr lvl="1"/>
            <a:r>
              <a:rPr lang="en-US" dirty="0"/>
              <a:t>Cell phone ?</a:t>
            </a:r>
          </a:p>
          <a:p>
            <a:pPr lvl="1"/>
            <a:r>
              <a:rPr lang="en-US" dirty="0"/>
              <a:t>Digital Music Player (separate from phone?)</a:t>
            </a:r>
          </a:p>
          <a:p>
            <a:pPr lvl="1"/>
            <a:r>
              <a:rPr lang="en-US" dirty="0"/>
              <a:t>Digital camera (separate from phone?)</a:t>
            </a:r>
          </a:p>
          <a:p>
            <a:r>
              <a:rPr lang="en-US" dirty="0"/>
              <a:t>Use GPS?</a:t>
            </a:r>
          </a:p>
          <a:p>
            <a:r>
              <a:rPr lang="en-US" dirty="0"/>
              <a:t>How do you obtain music?</a:t>
            </a:r>
          </a:p>
          <a:p>
            <a:r>
              <a:rPr lang="en-US" dirty="0"/>
              <a:t>Communicate with friends outside of school?  </a:t>
            </a:r>
          </a:p>
          <a:p>
            <a:pPr lvl="1"/>
            <a:r>
              <a:rPr lang="en-US" dirty="0"/>
              <a:t>Voice phone, e-mail, text message, </a:t>
            </a:r>
            <a:r>
              <a:rPr lang="en-US" dirty="0" err="1"/>
              <a:t>facebook</a:t>
            </a:r>
            <a:r>
              <a:rPr lang="en-US" dirty="0"/>
              <a:t>, </a:t>
            </a:r>
            <a:r>
              <a:rPr lang="en-US" dirty="0" err="1"/>
              <a:t>skype</a:t>
            </a:r>
            <a:r>
              <a:rPr lang="en-US" dirty="0"/>
              <a:t>?</a:t>
            </a:r>
          </a:p>
          <a:p>
            <a:r>
              <a:rPr lang="en-US" dirty="0"/>
              <a:t>Where do you go to find answers?</a:t>
            </a:r>
          </a:p>
          <a:p>
            <a:pPr lvl="1"/>
            <a:r>
              <a:rPr lang="en-US" dirty="0"/>
              <a:t>Google</a:t>
            </a:r>
          </a:p>
          <a:p>
            <a:endParaRPr lang="en-US" dirty="0"/>
          </a:p>
        </p:txBody>
      </p:sp>
      <p:sp>
        <p:nvSpPr>
          <p:cNvPr id="4" name="Date Placeholder 3"/>
          <p:cNvSpPr>
            <a:spLocks noGrp="1"/>
          </p:cNvSpPr>
          <p:nvPr>
            <p:ph type="dt" sz="half" idx="10"/>
          </p:nvPr>
        </p:nvSpPr>
        <p:spPr/>
        <p:txBody>
          <a:bodyPr/>
          <a:lstStyle/>
          <a:p>
            <a:endParaRPr lang="en-US" dirty="0"/>
          </a:p>
        </p:txBody>
      </p:sp>
      <p:sp>
        <p:nvSpPr>
          <p:cNvPr id="18437" name="Slide Number Placeholder 4"/>
          <p:cNvSpPr>
            <a:spLocks noGrp="1"/>
          </p:cNvSpPr>
          <p:nvPr>
            <p:ph type="sldNum" sz="quarter" idx="12"/>
          </p:nvPr>
        </p:nvSpPr>
        <p:spPr/>
        <p:txBody>
          <a:bodyPr/>
          <a:lstStyle/>
          <a:p>
            <a:fld id="{0A165F43-C323-9C40-92A5-8448D8EDB606}" type="slidenum">
              <a:rPr lang="en-US" smtClean="0"/>
              <a:pPr/>
              <a:t>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1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411">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411">
                                            <p:txEl>
                                              <p:pRg st="6" end="6"/>
                                            </p:txEl>
                                          </p:spTgt>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0" nodeType="afterEffect">
                                  <p:stCondLst>
                                    <p:cond delay="0"/>
                                  </p:stCondLst>
                                  <p:childTnLst>
                                    <p:set>
                                      <p:cBhvr>
                                        <p:cTn id="25" dur="1" fill="hold">
                                          <p:stCondLst>
                                            <p:cond delay="0"/>
                                          </p:stCondLst>
                                        </p:cTn>
                                        <p:tgtEl>
                                          <p:spTgt spid="17411">
                                            <p:txEl>
                                              <p:pRg st="7" end="7"/>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7411">
                                            <p:txEl>
                                              <p:pRg st="8" end="8"/>
                                            </p:txEl>
                                          </p:spTgt>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grpId="0" nodeType="afterEffect">
                                  <p:stCondLst>
                                    <p:cond delay="0"/>
                                  </p:stCondLst>
                                  <p:childTnLst>
                                    <p:set>
                                      <p:cBhvr>
                                        <p:cTn id="32" dur="1" fill="hold">
                                          <p:stCondLst>
                                            <p:cond delay="0"/>
                                          </p:stCondLst>
                                        </p:cTn>
                                        <p:tgtEl>
                                          <p:spTgt spid="1741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bldLvl="3"/>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40</a:t>
            </a:fld>
            <a:endParaRPr lang="en-US" dirty="0"/>
          </a:p>
        </p:txBody>
      </p:sp>
      <p:sp>
        <p:nvSpPr>
          <p:cNvPr id="7" name="Title 6"/>
          <p:cNvSpPr>
            <a:spLocks noGrp="1"/>
          </p:cNvSpPr>
          <p:nvPr>
            <p:ph type="title"/>
          </p:nvPr>
        </p:nvSpPr>
        <p:spPr>
          <a:xfrm>
            <a:off x="4495799" y="2947085"/>
            <a:ext cx="4371475" cy="693638"/>
          </a:xfrm>
        </p:spPr>
        <p:txBody>
          <a:bodyPr>
            <a:noAutofit/>
          </a:bodyPr>
          <a:lstStyle/>
          <a:p>
            <a:r>
              <a:rPr lang="en-US" sz="3200" dirty="0"/>
              <a:t>Long Story</a:t>
            </a:r>
            <a:br>
              <a:rPr lang="en-US" sz="3200" dirty="0"/>
            </a:br>
            <a:br>
              <a:rPr lang="en-US" sz="3200" dirty="0"/>
            </a:br>
            <a:r>
              <a:rPr lang="en-US" sz="2000" dirty="0"/>
              <a:t>Week 1 &amp; Week to Week</a:t>
            </a:r>
          </a:p>
        </p:txBody>
      </p:sp>
      <p:cxnSp>
        <p:nvCxnSpPr>
          <p:cNvPr id="27" name="Straight Arrow Connector 26"/>
          <p:cNvCxnSpPr>
            <a:endCxn id="23" idx="3"/>
          </p:cNvCxnSpPr>
          <p:nvPr/>
        </p:nvCxnSpPr>
        <p:spPr>
          <a:xfrm rot="10800000" flipV="1">
            <a:off x="3429000" y="3293477"/>
            <a:ext cx="2667000" cy="57584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6200000" flipH="1">
            <a:off x="1856385" y="2709446"/>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6200000" flipH="1">
            <a:off x="1856385" y="3166647"/>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16200000" flipH="1">
            <a:off x="1856385" y="3623849"/>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16200000" flipH="1">
            <a:off x="1856385" y="4081051"/>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33400" y="2743200"/>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Course Introduction</a:t>
            </a:r>
          </a:p>
        </p:txBody>
      </p:sp>
      <p:sp>
        <p:nvSpPr>
          <p:cNvPr id="20" name="TextBox 19"/>
          <p:cNvSpPr txBox="1"/>
          <p:nvPr/>
        </p:nvSpPr>
        <p:spPr>
          <a:xfrm>
            <a:off x="533400" y="1828800"/>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History &amp; Motivation</a:t>
            </a:r>
          </a:p>
        </p:txBody>
      </p:sp>
      <p:sp>
        <p:nvSpPr>
          <p:cNvPr id="21" name="TextBox 20"/>
          <p:cNvSpPr txBox="1"/>
          <p:nvPr/>
        </p:nvSpPr>
        <p:spPr>
          <a:xfrm>
            <a:off x="533400" y="2286000"/>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Short Story / Overview</a:t>
            </a:r>
          </a:p>
        </p:txBody>
      </p:sp>
      <p:sp>
        <p:nvSpPr>
          <p:cNvPr id="23" name="TextBox 22"/>
          <p:cNvSpPr txBox="1"/>
          <p:nvPr/>
        </p:nvSpPr>
        <p:spPr>
          <a:xfrm>
            <a:off x="533400" y="3700046"/>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Long Story / Intro to Sound</a:t>
            </a:r>
          </a:p>
        </p:txBody>
      </p:sp>
      <p:sp>
        <p:nvSpPr>
          <p:cNvPr id="24" name="TextBox 23"/>
          <p:cNvSpPr txBox="1"/>
          <p:nvPr/>
        </p:nvSpPr>
        <p:spPr>
          <a:xfrm>
            <a:off x="533400" y="4157246"/>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Summary</a:t>
            </a:r>
          </a:p>
        </p:txBody>
      </p:sp>
      <p:sp>
        <p:nvSpPr>
          <p:cNvPr id="25" name="TextBox 24"/>
          <p:cNvSpPr txBox="1"/>
          <p:nvPr/>
        </p:nvSpPr>
        <p:spPr>
          <a:xfrm>
            <a:off x="533400" y="3200400"/>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Learning Styles</a:t>
            </a:r>
          </a:p>
        </p:txBody>
      </p:sp>
      <p:cxnSp>
        <p:nvCxnSpPr>
          <p:cNvPr id="26" name="Straight Arrow Connector 25"/>
          <p:cNvCxnSpPr/>
          <p:nvPr/>
        </p:nvCxnSpPr>
        <p:spPr>
          <a:xfrm rot="16200000" flipH="1">
            <a:off x="1828800" y="2209800"/>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9977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p:txBody>
          <a:bodyPr>
            <a:normAutofit/>
          </a:bodyPr>
          <a:lstStyle/>
          <a:p>
            <a:r>
              <a:rPr lang="en-US" dirty="0"/>
              <a:t>Week 1: Introduction to Sound</a:t>
            </a:r>
          </a:p>
        </p:txBody>
      </p:sp>
      <p:sp>
        <p:nvSpPr>
          <p:cNvPr id="174083" name="Rectangle 3"/>
          <p:cNvSpPr>
            <a:spLocks noGrp="1" noChangeArrowheads="1"/>
          </p:cNvSpPr>
          <p:nvPr>
            <p:ph idx="1"/>
          </p:nvPr>
        </p:nvSpPr>
        <p:spPr/>
        <p:txBody>
          <a:bodyPr/>
          <a:lstStyle/>
          <a:p>
            <a:r>
              <a:rPr lang="en-US"/>
              <a:t>Sound is a pressure wave</a:t>
            </a:r>
          </a:p>
        </p:txBody>
      </p:sp>
      <p:sp>
        <p:nvSpPr>
          <p:cNvPr id="7" name="Date Placeholder 3"/>
          <p:cNvSpPr>
            <a:spLocks noGrp="1"/>
          </p:cNvSpPr>
          <p:nvPr>
            <p:ph type="dt" sz="half" idx="10"/>
          </p:nvPr>
        </p:nvSpPr>
        <p:spPr/>
        <p:txBody>
          <a:bodyPr/>
          <a:lstStyle/>
          <a:p>
            <a:endParaRPr lang="en-US" dirty="0"/>
          </a:p>
        </p:txBody>
      </p:sp>
      <p:sp>
        <p:nvSpPr>
          <p:cNvPr id="9" name="Slide Number Placeholder 5"/>
          <p:cNvSpPr>
            <a:spLocks noGrp="1"/>
          </p:cNvSpPr>
          <p:nvPr>
            <p:ph type="sldNum" sz="quarter" idx="12"/>
          </p:nvPr>
        </p:nvSpPr>
        <p:spPr/>
        <p:txBody>
          <a:bodyPr/>
          <a:lstStyle/>
          <a:p>
            <a:fld id="{A0F8698C-4ED4-D14B-8C02-8C7E1D235D9E}" type="slidenum">
              <a:rPr lang="en-US" smtClean="0"/>
              <a:pPr/>
              <a:t>41</a:t>
            </a:fld>
            <a:endParaRPr lang="en-US"/>
          </a:p>
        </p:txBody>
      </p:sp>
      <p:pic>
        <p:nvPicPr>
          <p:cNvPr id="174084" name="Picture 4"/>
          <p:cNvPicPr>
            <a:picLocks noChangeAspect="1" noChangeArrowheads="1"/>
          </p:cNvPicPr>
          <p:nvPr/>
        </p:nvPicPr>
        <p:blipFill>
          <a:blip r:embed="rId3"/>
          <a:srcRect/>
          <a:stretch>
            <a:fillRect/>
          </a:stretch>
        </p:blipFill>
        <p:spPr bwMode="auto">
          <a:xfrm>
            <a:off x="838200" y="2895600"/>
            <a:ext cx="3657600" cy="2514600"/>
          </a:xfrm>
          <a:prstGeom prst="rect">
            <a:avLst/>
          </a:prstGeom>
          <a:noFill/>
          <a:ln w="9525">
            <a:noFill/>
            <a:miter lim="800000"/>
            <a:headEnd/>
            <a:tailEnd/>
          </a:ln>
          <a:effectLst/>
        </p:spPr>
      </p:pic>
      <p:pic>
        <p:nvPicPr>
          <p:cNvPr id="174085" name="Picture 5"/>
          <p:cNvPicPr>
            <a:picLocks noChangeAspect="1" noChangeArrowheads="1"/>
          </p:cNvPicPr>
          <p:nvPr/>
        </p:nvPicPr>
        <p:blipFill>
          <a:blip r:embed="rId4"/>
          <a:srcRect/>
          <a:stretch>
            <a:fillRect/>
          </a:stretch>
        </p:blipFill>
        <p:spPr bwMode="auto">
          <a:xfrm>
            <a:off x="4953000" y="2909888"/>
            <a:ext cx="3581400" cy="2462212"/>
          </a:xfrm>
          <a:prstGeom prst="rect">
            <a:avLst/>
          </a:prstGeom>
          <a:noFill/>
          <a:ln w="9525">
            <a:noFill/>
            <a:miter lim="800000"/>
            <a:headEnd/>
            <a:tailEnd/>
          </a:ln>
          <a:effectLst/>
        </p:spPr>
      </p:pic>
      <p:sp>
        <p:nvSpPr>
          <p:cNvPr id="174086" name="Text Box 6"/>
          <p:cNvSpPr txBox="1">
            <a:spLocks noChangeArrowheads="1"/>
          </p:cNvSpPr>
          <p:nvPr/>
        </p:nvSpPr>
        <p:spPr bwMode="auto">
          <a:xfrm>
            <a:off x="1752600" y="5867400"/>
            <a:ext cx="5969000" cy="457200"/>
          </a:xfrm>
          <a:prstGeom prst="rect">
            <a:avLst/>
          </a:prstGeom>
          <a:noFill/>
          <a:ln w="9525">
            <a:noFill/>
            <a:miter lim="800000"/>
            <a:headEnd/>
            <a:tailEnd/>
          </a:ln>
          <a:effectLst/>
        </p:spPr>
        <p:txBody>
          <a:bodyPr wrap="none">
            <a:prstTxWarp prst="textNoShape">
              <a:avLst/>
            </a:prstTxWarp>
            <a:spAutoFit/>
          </a:bodyPr>
          <a:lstStyle/>
          <a:p>
            <a:r>
              <a:rPr lang="en-US" dirty="0"/>
              <a:t>http://www.archive.org/details/SoundWavesAn</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5" name="Content Placeholder 9" descr="loudspkr.gif"/>
          <p:cNvPicPr>
            <a:picLocks noGrp="1" noChangeAspect="1"/>
          </p:cNvPicPr>
          <p:nvPr>
            <p:ph idx="1"/>
          </p:nvPr>
        </p:nvPicPr>
        <p:blipFill>
          <a:blip r:embed="rId4"/>
          <a:srcRect l="-20833" r="-20833"/>
          <a:stretch>
            <a:fillRect/>
          </a:stretch>
        </p:blipFill>
        <p:spPr>
          <a:xfrm>
            <a:off x="0" y="2743200"/>
            <a:ext cx="5037138" cy="2667000"/>
          </a:xfrm>
        </p:spPr>
      </p:pic>
      <p:sp>
        <p:nvSpPr>
          <p:cNvPr id="4" name="Date Placeholder 3"/>
          <p:cNvSpPr>
            <a:spLocks noGrp="1"/>
          </p:cNvSpPr>
          <p:nvPr>
            <p:ph type="dt" sz="half" idx="10"/>
          </p:nvPr>
        </p:nvSpPr>
        <p:spPr/>
        <p:txBody>
          <a:bodyPr/>
          <a:lstStyle/>
          <a:p>
            <a:pPr>
              <a:defRPr/>
            </a:pPr>
            <a:endParaRPr lang="en-US" dirty="0"/>
          </a:p>
        </p:txBody>
      </p:sp>
      <p:sp>
        <p:nvSpPr>
          <p:cNvPr id="38917" name="Slide Number Placeholder 4"/>
          <p:cNvSpPr>
            <a:spLocks noGrp="1"/>
          </p:cNvSpPr>
          <p:nvPr>
            <p:ph type="sldNum" sz="quarter" idx="12"/>
          </p:nvPr>
        </p:nvSpPr>
        <p:spPr>
          <a:noFill/>
        </p:spPr>
        <p:txBody>
          <a:bodyPr/>
          <a:lstStyle/>
          <a:p>
            <a:fld id="{EFB1E94B-44E9-3A4E-9F00-8A2C59C4C9B8}" type="slidenum">
              <a:rPr lang="en-US" smtClean="0">
                <a:latin typeface="Times New Roman" pitchFamily="1" charset="0"/>
                <a:ea typeface="ＭＳ Ｐゴシック" pitchFamily="1" charset="-128"/>
                <a:cs typeface="ＭＳ Ｐゴシック" pitchFamily="1" charset="-128"/>
              </a:rPr>
              <a:pPr/>
              <a:t>42</a:t>
            </a:fld>
            <a:endParaRPr lang="en-US">
              <a:latin typeface="Times New Roman" pitchFamily="1" charset="0"/>
              <a:ea typeface="ＭＳ Ｐゴシック" pitchFamily="1" charset="-128"/>
              <a:cs typeface="ＭＳ Ｐゴシック" pitchFamily="1" charset="-128"/>
            </a:endParaRPr>
          </a:p>
        </p:txBody>
      </p:sp>
      <p:pic>
        <p:nvPicPr>
          <p:cNvPr id="38918" name="Picture 8"/>
          <p:cNvPicPr>
            <a:picLocks noChangeAspect="1"/>
          </p:cNvPicPr>
          <p:nvPr/>
        </p:nvPicPr>
        <p:blipFill>
          <a:blip r:embed="rId5"/>
          <a:srcRect/>
          <a:stretch>
            <a:fillRect/>
          </a:stretch>
        </p:blipFill>
        <p:spPr bwMode="auto">
          <a:xfrm>
            <a:off x="5029200" y="2590800"/>
            <a:ext cx="3810000" cy="2413000"/>
          </a:xfrm>
          <a:prstGeom prst="rect">
            <a:avLst/>
          </a:prstGeom>
          <a:noFill/>
          <a:ln w="9525">
            <a:noFill/>
            <a:miter lim="800000"/>
            <a:headEnd/>
            <a:tailEnd/>
          </a:ln>
        </p:spPr>
      </p:pic>
      <p:sp>
        <p:nvSpPr>
          <p:cNvPr id="11" name="TextBox 10"/>
          <p:cNvSpPr txBox="1"/>
          <p:nvPr/>
        </p:nvSpPr>
        <p:spPr>
          <a:xfrm>
            <a:off x="-4763" y="6096000"/>
            <a:ext cx="9148763" cy="461963"/>
          </a:xfrm>
          <a:prstGeom prst="rect">
            <a:avLst/>
          </a:prstGeom>
          <a:noFill/>
        </p:spPr>
        <p:txBody>
          <a:bodyPr wrap="none">
            <a:spAutoFit/>
          </a:bodyPr>
          <a:lstStyle/>
          <a:p>
            <a:pPr eaLnBrk="0" hangingPunct="0">
              <a:defRPr/>
            </a:pPr>
            <a:r>
              <a:rPr lang="en-US" dirty="0">
                <a:latin typeface="+mn-lt"/>
                <a:ea typeface="+mn-ea"/>
                <a:cs typeface="+mn-cs"/>
              </a:rPr>
              <a:t>Source: http://www.mediacollege.com/audio/01/sound-waves.html</a:t>
            </a:r>
          </a:p>
        </p:txBody>
      </p:sp>
      <p:pic>
        <p:nvPicPr>
          <p:cNvPr id="8" name="tone1k-22-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rcRect/>
          <a:stretch>
            <a:fillRect/>
          </a:stretch>
        </p:blipFill>
        <p:spPr bwMode="auto">
          <a:xfrm>
            <a:off x="6629400" y="5257800"/>
            <a:ext cx="685800" cy="685800"/>
          </a:xfrm>
          <a:prstGeom prst="rect">
            <a:avLst/>
          </a:prstGeom>
          <a:noFill/>
          <a:ln w="9525">
            <a:noFill/>
            <a:miter lim="800000"/>
            <a:headEnd/>
            <a:tailEnd/>
          </a:ln>
        </p:spPr>
      </p:pic>
      <p:sp>
        <p:nvSpPr>
          <p:cNvPr id="9" name="TextBox 8"/>
          <p:cNvSpPr txBox="1"/>
          <p:nvPr/>
        </p:nvSpPr>
        <p:spPr>
          <a:xfrm>
            <a:off x="304800" y="1392381"/>
            <a:ext cx="4504759" cy="830997"/>
          </a:xfrm>
          <a:prstGeom prst="rect">
            <a:avLst/>
          </a:prstGeom>
          <a:noFill/>
        </p:spPr>
        <p:txBody>
          <a:bodyPr wrap="none">
            <a:spAutoFit/>
          </a:bodyPr>
          <a:lstStyle/>
          <a:p>
            <a:pPr>
              <a:defRPr/>
            </a:pPr>
            <a:r>
              <a:rPr lang="en-US" dirty="0">
                <a:latin typeface="+mn-lt"/>
                <a:ea typeface="ＭＳ Ｐゴシック" charset="-128"/>
                <a:cs typeface="ＭＳ Ｐゴシック" charset="-128"/>
              </a:rPr>
              <a:t>Cycle = 1 iteration of sine wave</a:t>
            </a:r>
          </a:p>
          <a:p>
            <a:pPr>
              <a:defRPr/>
            </a:pPr>
            <a:r>
              <a:rPr lang="en-US" dirty="0">
                <a:latin typeface="+mn-lt"/>
                <a:ea typeface="ＭＳ Ｐゴシック" charset="-128"/>
                <a:cs typeface="ＭＳ Ｐゴシック" charset="-128"/>
              </a:rPr>
              <a:t>Hertz (Hz) = 1 cycle per second</a:t>
            </a:r>
          </a:p>
        </p:txBody>
      </p:sp>
      <p:sp>
        <p:nvSpPr>
          <p:cNvPr id="10" name="TextBox 9"/>
          <p:cNvSpPr txBox="1"/>
          <p:nvPr/>
        </p:nvSpPr>
        <p:spPr>
          <a:xfrm>
            <a:off x="5383212" y="1651696"/>
            <a:ext cx="3101975" cy="461963"/>
          </a:xfrm>
          <a:prstGeom prst="rect">
            <a:avLst/>
          </a:prstGeom>
          <a:noFill/>
        </p:spPr>
        <p:txBody>
          <a:bodyPr wrap="none">
            <a:spAutoFit/>
          </a:bodyPr>
          <a:lstStyle/>
          <a:p>
            <a:pPr>
              <a:defRPr/>
            </a:pPr>
            <a:r>
              <a:rPr lang="en-US" dirty="0">
                <a:latin typeface="+mn-lt"/>
                <a:ea typeface="ＭＳ Ｐゴシック" charset="-128"/>
                <a:cs typeface="ＭＳ Ｐゴシック" charset="-128"/>
              </a:rPr>
              <a:t>1kHz = 1000 cycles/s</a:t>
            </a:r>
          </a:p>
        </p:txBody>
      </p:sp>
      <p:sp>
        <p:nvSpPr>
          <p:cNvPr id="16" name="Rectangle 2"/>
          <p:cNvSpPr>
            <a:spLocks noGrp="1" noChangeArrowheads="1"/>
          </p:cNvSpPr>
          <p:nvPr>
            <p:ph type="title"/>
          </p:nvPr>
        </p:nvSpPr>
        <p:spPr/>
        <p:txBody>
          <a:bodyPr/>
          <a:lstStyle/>
          <a:p>
            <a:r>
              <a:rPr lang="en-US" dirty="0"/>
              <a:t>Week 1: Introduction to Sound Waves</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00" fill="hold"/>
                                        <p:tgtEl>
                                          <p:spTgt spid="8"/>
                                        </p:tgtEl>
                                      </p:cBhvr>
                                    </p:cmd>
                                  </p:childTnLst>
                                </p:cTn>
                              </p:par>
                            </p:childTnLst>
                          </p:cTn>
                        </p:par>
                      </p:childTnLst>
                    </p:cTn>
                  </p:par>
                </p:childTnLst>
              </p:cTn>
              <p:nextCondLst>
                <p:cond evt="onClick" delay="0">
                  <p:tgtEl>
                    <p:spTgt spid="8"/>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lstStyle/>
          <a:p>
            <a:r>
              <a:rPr lang="en-US" dirty="0"/>
              <a:t>Week 1: Pressure to Voltage</a:t>
            </a:r>
          </a:p>
        </p:txBody>
      </p:sp>
      <p:sp>
        <p:nvSpPr>
          <p:cNvPr id="14" name="Date Placeholder 3"/>
          <p:cNvSpPr>
            <a:spLocks noGrp="1"/>
          </p:cNvSpPr>
          <p:nvPr>
            <p:ph type="dt" sz="half" idx="10"/>
          </p:nvPr>
        </p:nvSpPr>
        <p:spPr/>
        <p:txBody>
          <a:bodyPr/>
          <a:lstStyle/>
          <a:p>
            <a:endParaRPr lang="en-US" dirty="0"/>
          </a:p>
        </p:txBody>
      </p:sp>
      <p:sp>
        <p:nvSpPr>
          <p:cNvPr id="16" name="Slide Number Placeholder 5"/>
          <p:cNvSpPr>
            <a:spLocks noGrp="1"/>
          </p:cNvSpPr>
          <p:nvPr>
            <p:ph type="sldNum" sz="quarter" idx="12"/>
          </p:nvPr>
        </p:nvSpPr>
        <p:spPr/>
        <p:txBody>
          <a:bodyPr/>
          <a:lstStyle/>
          <a:p>
            <a:fld id="{F7F1342C-25A3-154E-A04E-38F2CE4AC670}" type="slidenum">
              <a:rPr lang="en-US" smtClean="0"/>
              <a:pPr/>
              <a:t>43</a:t>
            </a:fld>
            <a:endParaRPr lang="en-US"/>
          </a:p>
        </p:txBody>
      </p:sp>
      <p:sp>
        <p:nvSpPr>
          <p:cNvPr id="176131" name="Rectangle 3"/>
          <p:cNvSpPr>
            <a:spLocks noGrp="1" noChangeArrowheads="1"/>
          </p:cNvSpPr>
          <p:nvPr>
            <p:ph type="body" idx="4294967295"/>
          </p:nvPr>
        </p:nvSpPr>
        <p:spPr>
          <a:xfrm>
            <a:off x="0" y="1676400"/>
            <a:ext cx="9601200" cy="4114800"/>
          </a:xfrm>
        </p:spPr>
        <p:txBody>
          <a:bodyPr>
            <a:normAutofit/>
          </a:bodyPr>
          <a:lstStyle/>
          <a:p>
            <a:pPr>
              <a:lnSpc>
                <a:spcPct val="90000"/>
              </a:lnSpc>
            </a:pPr>
            <a:r>
              <a:rPr lang="en-US" sz="2800" dirty="0"/>
              <a:t>Microphones convert pressure to voltage</a:t>
            </a:r>
          </a:p>
          <a:p>
            <a:pPr lvl="1">
              <a:lnSpc>
                <a:spcPct val="90000"/>
              </a:lnSpc>
            </a:pPr>
            <a:r>
              <a:rPr lang="en-US" sz="2400" dirty="0"/>
              <a:t>(speakers/headphones voltage to pressure)</a:t>
            </a:r>
          </a:p>
          <a:p>
            <a:pPr lvl="1">
              <a:lnSpc>
                <a:spcPct val="90000"/>
              </a:lnSpc>
            </a:pPr>
            <a:r>
              <a:rPr lang="en-US" sz="2400" dirty="0"/>
              <a:t>Physical position to voltage</a:t>
            </a:r>
          </a:p>
          <a:p>
            <a:pPr>
              <a:lnSpc>
                <a:spcPct val="90000"/>
              </a:lnSpc>
            </a:pPr>
            <a:endParaRPr lang="en-US" sz="2800" dirty="0"/>
          </a:p>
          <a:p>
            <a:pPr>
              <a:lnSpc>
                <a:spcPct val="90000"/>
              </a:lnSpc>
            </a:pPr>
            <a:r>
              <a:rPr lang="en-US" sz="2800" dirty="0"/>
              <a:t>Reason as parallel place capacitor</a:t>
            </a:r>
          </a:p>
          <a:p>
            <a:pPr lvl="1">
              <a:lnSpc>
                <a:spcPct val="90000"/>
              </a:lnSpc>
            </a:pPr>
            <a:r>
              <a:rPr lang="en-US" sz="2400" dirty="0"/>
              <a:t>ESE 112 or PHYS 151</a:t>
            </a:r>
          </a:p>
          <a:p>
            <a:pPr lvl="1">
              <a:lnSpc>
                <a:spcPct val="90000"/>
              </a:lnSpc>
            </a:pPr>
            <a:endParaRPr lang="en-US" dirty="0"/>
          </a:p>
        </p:txBody>
      </p:sp>
      <p:grpSp>
        <p:nvGrpSpPr>
          <p:cNvPr id="176145" name="Group 17"/>
          <p:cNvGrpSpPr>
            <a:grpSpLocks/>
          </p:cNvGrpSpPr>
          <p:nvPr/>
        </p:nvGrpSpPr>
        <p:grpSpPr bwMode="auto">
          <a:xfrm flipH="1" flipV="1">
            <a:off x="7879788" y="3315923"/>
            <a:ext cx="1046163" cy="1549400"/>
            <a:chOff x="4944" y="1232"/>
            <a:chExt cx="659" cy="976"/>
          </a:xfrm>
        </p:grpSpPr>
        <p:sp>
          <p:nvSpPr>
            <p:cNvPr id="176138" name="Line 10"/>
            <p:cNvSpPr>
              <a:spLocks noChangeShapeType="1"/>
            </p:cNvSpPr>
            <p:nvPr/>
          </p:nvSpPr>
          <p:spPr bwMode="auto">
            <a:xfrm>
              <a:off x="4944" y="1248"/>
              <a:ext cx="0" cy="96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76139" name="Arc 11"/>
            <p:cNvSpPr>
              <a:spLocks/>
            </p:cNvSpPr>
            <p:nvPr/>
          </p:nvSpPr>
          <p:spPr bwMode="auto">
            <a:xfrm rot="34853851">
              <a:off x="4992" y="1344"/>
              <a:ext cx="611" cy="708"/>
            </a:xfrm>
            <a:custGeom>
              <a:avLst/>
              <a:gdLst>
                <a:gd name="G0" fmla="+- 253 0 0"/>
                <a:gd name="G1" fmla="+- 21600 0 0"/>
                <a:gd name="G2" fmla="+- 21600 0 0"/>
                <a:gd name="T0" fmla="*/ 0 w 21853"/>
                <a:gd name="T1" fmla="*/ 1 h 21600"/>
                <a:gd name="T2" fmla="*/ 21853 w 21853"/>
                <a:gd name="T3" fmla="*/ 21600 h 21600"/>
                <a:gd name="T4" fmla="*/ 253 w 21853"/>
                <a:gd name="T5" fmla="*/ 21600 h 21600"/>
              </a:gdLst>
              <a:ahLst/>
              <a:cxnLst>
                <a:cxn ang="0">
                  <a:pos x="T0" y="T1"/>
                </a:cxn>
                <a:cxn ang="0">
                  <a:pos x="T2" y="T3"/>
                </a:cxn>
                <a:cxn ang="0">
                  <a:pos x="T4" y="T5"/>
                </a:cxn>
              </a:cxnLst>
              <a:rect l="0" t="0" r="r" b="b"/>
              <a:pathLst>
                <a:path w="21853" h="21600" fill="none" extrusionOk="0">
                  <a:moveTo>
                    <a:pt x="0" y="1"/>
                  </a:moveTo>
                  <a:cubicBezTo>
                    <a:pt x="84" y="0"/>
                    <a:pt x="168" y="-1"/>
                    <a:pt x="253" y="-1"/>
                  </a:cubicBezTo>
                  <a:cubicBezTo>
                    <a:pt x="12182" y="-1"/>
                    <a:pt x="21853" y="9670"/>
                    <a:pt x="21853" y="21600"/>
                  </a:cubicBezTo>
                </a:path>
                <a:path w="21853" h="21600" stroke="0" extrusionOk="0">
                  <a:moveTo>
                    <a:pt x="0" y="1"/>
                  </a:moveTo>
                  <a:cubicBezTo>
                    <a:pt x="84" y="0"/>
                    <a:pt x="168" y="-1"/>
                    <a:pt x="253" y="-1"/>
                  </a:cubicBezTo>
                  <a:cubicBezTo>
                    <a:pt x="12182" y="-1"/>
                    <a:pt x="21853" y="9670"/>
                    <a:pt x="21853" y="21600"/>
                  </a:cubicBezTo>
                  <a:lnTo>
                    <a:pt x="253" y="21600"/>
                  </a:lnTo>
                  <a:close/>
                </a:path>
              </a:pathLst>
            </a:custGeom>
            <a:noFill/>
            <a:ln w="9525">
              <a:solidFill>
                <a:schemeClr val="tx1"/>
              </a:solidFill>
              <a:round/>
              <a:headEnd/>
              <a:tailEnd/>
            </a:ln>
            <a:effectLst/>
          </p:spPr>
          <p:txBody>
            <a:bodyPr wrap="none" anchor="ctr">
              <a:prstTxWarp prst="textNoShape">
                <a:avLst/>
              </a:prstTxWarp>
            </a:bodyPr>
            <a:lstStyle/>
            <a:p>
              <a:endParaRPr lang="en-US"/>
            </a:p>
          </p:txBody>
        </p:sp>
        <p:sp>
          <p:nvSpPr>
            <p:cNvPr id="176141" name="Line 13"/>
            <p:cNvSpPr>
              <a:spLocks noChangeShapeType="1"/>
            </p:cNvSpPr>
            <p:nvPr/>
          </p:nvSpPr>
          <p:spPr bwMode="auto">
            <a:xfrm>
              <a:off x="5296" y="1232"/>
              <a:ext cx="0" cy="960"/>
            </a:xfrm>
            <a:prstGeom prst="line">
              <a:avLst/>
            </a:prstGeom>
            <a:noFill/>
            <a:ln w="9525">
              <a:solidFill>
                <a:schemeClr val="tx1"/>
              </a:solidFill>
              <a:prstDash val="dash"/>
              <a:round/>
              <a:headEnd/>
              <a:tailEnd/>
            </a:ln>
            <a:effectLst/>
          </p:spPr>
          <p:txBody>
            <a:bodyPr>
              <a:prstTxWarp prst="textNoShape">
                <a:avLst/>
              </a:prstTxWarp>
            </a:bodyPr>
            <a:lstStyle/>
            <a:p>
              <a:endParaRPr lang="en-US"/>
            </a:p>
          </p:txBody>
        </p:sp>
      </p:grpSp>
      <p:sp>
        <p:nvSpPr>
          <p:cNvPr id="176142" name="Text Box 14"/>
          <p:cNvSpPr txBox="1">
            <a:spLocks noChangeArrowheads="1"/>
          </p:cNvSpPr>
          <p:nvPr/>
        </p:nvSpPr>
        <p:spPr bwMode="auto">
          <a:xfrm>
            <a:off x="8458200" y="2971800"/>
            <a:ext cx="404813" cy="457200"/>
          </a:xfrm>
          <a:prstGeom prst="rect">
            <a:avLst/>
          </a:prstGeom>
          <a:noFill/>
          <a:ln w="9525">
            <a:noFill/>
            <a:miter lim="800000"/>
            <a:headEnd/>
            <a:tailEnd/>
          </a:ln>
          <a:effectLst/>
        </p:spPr>
        <p:txBody>
          <a:bodyPr wrap="none">
            <a:prstTxWarp prst="textNoShape">
              <a:avLst/>
            </a:prstTxWarp>
            <a:spAutoFit/>
          </a:bodyPr>
          <a:lstStyle/>
          <a:p>
            <a:r>
              <a:rPr lang="en-US" dirty="0"/>
              <a:t>V</a:t>
            </a:r>
          </a:p>
        </p:txBody>
      </p:sp>
      <p:sp>
        <p:nvSpPr>
          <p:cNvPr id="176146" name="Line 18"/>
          <p:cNvSpPr>
            <a:spLocks noChangeShapeType="1"/>
          </p:cNvSpPr>
          <p:nvPr/>
        </p:nvSpPr>
        <p:spPr bwMode="auto">
          <a:xfrm>
            <a:off x="8686800" y="4191000"/>
            <a:ext cx="228600" cy="0"/>
          </a:xfrm>
          <a:prstGeom prst="line">
            <a:avLst/>
          </a:prstGeom>
          <a:noFill/>
          <a:ln w="9525">
            <a:solidFill>
              <a:schemeClr val="tx1"/>
            </a:solidFill>
            <a:round/>
            <a:headEnd type="triangle" w="med" len="med"/>
            <a:tailEnd type="triangle" w="med" len="med"/>
          </a:ln>
          <a:effectLst/>
        </p:spPr>
        <p:txBody>
          <a:bodyPr>
            <a:prstTxWarp prst="textNoShape">
              <a:avLst/>
            </a:prstTxWarp>
          </a:bodyPr>
          <a:lstStyle/>
          <a:p>
            <a:endParaRPr lang="en-US"/>
          </a:p>
        </p:txBody>
      </p:sp>
      <p:sp>
        <p:nvSpPr>
          <p:cNvPr id="176147" name="Text Box 19"/>
          <p:cNvSpPr txBox="1">
            <a:spLocks noChangeArrowheads="1"/>
          </p:cNvSpPr>
          <p:nvPr/>
        </p:nvSpPr>
        <p:spPr bwMode="auto">
          <a:xfrm>
            <a:off x="8534400" y="4267200"/>
            <a:ext cx="336550" cy="457200"/>
          </a:xfrm>
          <a:prstGeom prst="rect">
            <a:avLst/>
          </a:prstGeom>
          <a:noFill/>
          <a:ln w="9525">
            <a:noFill/>
            <a:miter lim="800000"/>
            <a:headEnd/>
            <a:tailEnd/>
          </a:ln>
          <a:effectLst/>
        </p:spPr>
        <p:txBody>
          <a:bodyPr wrap="none">
            <a:prstTxWarp prst="textNoShape">
              <a:avLst/>
            </a:prstTxWarp>
            <a:spAutoFit/>
          </a:bodyPr>
          <a:lstStyle/>
          <a:p>
            <a:r>
              <a:rPr lang="en-US"/>
              <a:t>d</a:t>
            </a:r>
          </a:p>
        </p:txBody>
      </p:sp>
      <p:sp>
        <p:nvSpPr>
          <p:cNvPr id="176153" name="Freeform 25"/>
          <p:cNvSpPr>
            <a:spLocks/>
          </p:cNvSpPr>
          <p:nvPr/>
        </p:nvSpPr>
        <p:spPr bwMode="auto">
          <a:xfrm>
            <a:off x="6781800" y="3784600"/>
            <a:ext cx="1447800" cy="901700"/>
          </a:xfrm>
          <a:custGeom>
            <a:avLst/>
            <a:gdLst/>
            <a:ahLst/>
            <a:cxnLst>
              <a:cxn ang="0">
                <a:pos x="912" y="256"/>
              </a:cxn>
              <a:cxn ang="0">
                <a:pos x="816" y="496"/>
              </a:cxn>
              <a:cxn ang="0">
                <a:pos x="624" y="544"/>
              </a:cxn>
              <a:cxn ang="0">
                <a:pos x="528" y="352"/>
              </a:cxn>
              <a:cxn ang="0">
                <a:pos x="432" y="64"/>
              </a:cxn>
              <a:cxn ang="0">
                <a:pos x="240" y="16"/>
              </a:cxn>
              <a:cxn ang="0">
                <a:pos x="96" y="160"/>
              </a:cxn>
              <a:cxn ang="0">
                <a:pos x="0" y="304"/>
              </a:cxn>
            </a:cxnLst>
            <a:rect l="0" t="0" r="r" b="b"/>
            <a:pathLst>
              <a:path w="912" h="568">
                <a:moveTo>
                  <a:pt x="912" y="256"/>
                </a:moveTo>
                <a:cubicBezTo>
                  <a:pt x="888" y="352"/>
                  <a:pt x="864" y="448"/>
                  <a:pt x="816" y="496"/>
                </a:cubicBezTo>
                <a:cubicBezTo>
                  <a:pt x="768" y="544"/>
                  <a:pt x="672" y="568"/>
                  <a:pt x="624" y="544"/>
                </a:cubicBezTo>
                <a:cubicBezTo>
                  <a:pt x="576" y="520"/>
                  <a:pt x="560" y="432"/>
                  <a:pt x="528" y="352"/>
                </a:cubicBezTo>
                <a:cubicBezTo>
                  <a:pt x="496" y="272"/>
                  <a:pt x="480" y="120"/>
                  <a:pt x="432" y="64"/>
                </a:cubicBezTo>
                <a:cubicBezTo>
                  <a:pt x="384" y="8"/>
                  <a:pt x="296" y="0"/>
                  <a:pt x="240" y="16"/>
                </a:cubicBezTo>
                <a:cubicBezTo>
                  <a:pt x="184" y="32"/>
                  <a:pt x="136" y="112"/>
                  <a:pt x="96" y="160"/>
                </a:cubicBezTo>
                <a:cubicBezTo>
                  <a:pt x="56" y="208"/>
                  <a:pt x="28" y="256"/>
                  <a:pt x="0" y="304"/>
                </a:cubicBezTo>
              </a:path>
            </a:pathLst>
          </a:custGeom>
          <a:noFill/>
          <a:ln w="9525">
            <a:solidFill>
              <a:schemeClr val="accent2"/>
            </a:solidFill>
            <a:round/>
            <a:headEnd/>
            <a:tailEnd/>
          </a:ln>
          <a:effectLst/>
        </p:spPr>
        <p:txBody>
          <a:bodyPr>
            <a:prstTxWarp prst="textNoShape">
              <a:avLst/>
            </a:prstTxWarp>
          </a:bodyPr>
          <a:lstStyle/>
          <a:p>
            <a:endParaRPr lang="en-US"/>
          </a:p>
        </p:txBody>
      </p:sp>
      <p:pic>
        <p:nvPicPr>
          <p:cNvPr id="17" name="Content Placeholder 9" descr="loudspkr.gif"/>
          <p:cNvPicPr>
            <a:picLocks noChangeAspect="1"/>
          </p:cNvPicPr>
          <p:nvPr/>
        </p:nvPicPr>
        <p:blipFill>
          <a:blip r:embed="rId3"/>
          <a:srcRect l="-20833" r="-20833"/>
          <a:stretch>
            <a:fillRect/>
          </a:stretch>
        </p:blipFill>
        <p:spPr bwMode="auto">
          <a:xfrm flipH="1">
            <a:off x="6781800" y="1143000"/>
            <a:ext cx="2446338" cy="1295400"/>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6" name="TextBox 5"/>
              <p:cNvSpPr txBox="1"/>
              <p:nvPr/>
            </p:nvSpPr>
            <p:spPr>
              <a:xfrm>
                <a:off x="3303024" y="4446834"/>
                <a:ext cx="1345176" cy="7861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𝐶</m:t>
                      </m:r>
                      <m:r>
                        <a:rPr lang="en-US" b="0" i="1" smtClean="0">
                          <a:latin typeface="Cambria Math" panose="02040503050406030204" pitchFamily="18" charset="0"/>
                          <a:ea typeface="Cambria Math"/>
                        </a:rPr>
                        <m:t>=</m:t>
                      </m:r>
                      <m:f>
                        <m:fPr>
                          <m:ctrlPr>
                            <a:rPr lang="en-US" b="0" i="1" smtClean="0">
                              <a:latin typeface="Cambria Math" panose="02040503050406030204" pitchFamily="18" charset="0"/>
                              <a:ea typeface="Cambria Math"/>
                            </a:rPr>
                          </m:ctrlPr>
                        </m:fPr>
                        <m:num>
                          <m:r>
                            <a:rPr lang="en-US" b="0" i="1" smtClean="0">
                              <a:latin typeface="Cambria Math" panose="02040503050406030204" pitchFamily="18" charset="0"/>
                              <a:ea typeface="Cambria Math"/>
                            </a:rPr>
                            <m:t>𝜀</m:t>
                          </m:r>
                          <m:r>
                            <a:rPr lang="en-US" b="0" i="1" smtClean="0">
                              <a:latin typeface="Cambria Math"/>
                              <a:ea typeface="Cambria Math"/>
                            </a:rPr>
                            <m:t>𝐴</m:t>
                          </m:r>
                        </m:num>
                        <m:den>
                          <m:r>
                            <a:rPr lang="en-US" b="0" i="1" smtClean="0">
                              <a:latin typeface="Cambria Math"/>
                              <a:ea typeface="Cambria Math"/>
                            </a:rPr>
                            <m:t>𝑑</m:t>
                          </m:r>
                        </m:den>
                      </m:f>
                      <m:r>
                        <a:rPr lang="en-US" b="0" i="1" smtClean="0">
                          <a:latin typeface="Cambria Math"/>
                          <a:ea typeface="Cambria Math"/>
                        </a:rPr>
                        <m:t>  </m:t>
                      </m:r>
                    </m:oMath>
                  </m:oMathPara>
                </a14:m>
                <a:endParaRPr lang="en-US" b="0" dirty="0">
                  <a:ea typeface="Cambria Math"/>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3303024" y="4446834"/>
                <a:ext cx="1345176" cy="786177"/>
              </a:xfrm>
              <a:prstGeom prst="rect">
                <a:avLst/>
              </a:prstGeom>
              <a:blipFill>
                <a:blip r:embed="rId4"/>
                <a:stretch>
                  <a:fillRect r="-935" b="-634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438400" y="5501183"/>
                <a:ext cx="1265666"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𝑄</m:t>
                      </m:r>
                      <m:r>
                        <a:rPr lang="en-US" b="0" i="1" smtClean="0">
                          <a:latin typeface="Cambria Math"/>
                        </a:rPr>
                        <m:t>=</m:t>
                      </m:r>
                      <m:r>
                        <a:rPr lang="en-US" b="0" i="1" smtClean="0">
                          <a:latin typeface="Cambria Math"/>
                        </a:rPr>
                        <m:t>𝐶𝑉</m:t>
                      </m:r>
                    </m:oMath>
                  </m:oMathPara>
                </a14:m>
                <a:endParaRPr lang="en-US" b="0" dirty="0"/>
              </a:p>
            </p:txBody>
          </p:sp>
        </mc:Choice>
        <mc:Fallback xmlns="">
          <p:sp>
            <p:nvSpPr>
              <p:cNvPr id="7" name="TextBox 6"/>
              <p:cNvSpPr txBox="1">
                <a:spLocks noRot="1" noChangeAspect="1" noMove="1" noResize="1" noEditPoints="1" noAdjustHandles="1" noChangeArrowheads="1" noChangeShapeType="1" noTextEdit="1"/>
              </p:cNvSpPr>
              <p:nvPr/>
            </p:nvSpPr>
            <p:spPr>
              <a:xfrm>
                <a:off x="2438400" y="5501183"/>
                <a:ext cx="1265666" cy="461665"/>
              </a:xfrm>
              <a:prstGeom prst="rect">
                <a:avLst/>
              </a:prstGeom>
              <a:blipFill>
                <a:blip r:embed="rId5"/>
                <a:stretch>
                  <a:fillRect b="-105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4872254" y="5348320"/>
                <a:ext cx="1081322" cy="7861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𝑉</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𝑄</m:t>
                          </m:r>
                        </m:num>
                        <m:den>
                          <m:r>
                            <a:rPr lang="en-US" b="0" i="1" smtClean="0">
                              <a:latin typeface="Cambria Math"/>
                            </a:rPr>
                            <m:t>𝐶</m:t>
                          </m:r>
                        </m:den>
                      </m:f>
                    </m:oMath>
                  </m:oMathPara>
                </a14:m>
                <a:endParaRPr lang="en-US" b="0" dirty="0"/>
              </a:p>
            </p:txBody>
          </p:sp>
        </mc:Choice>
        <mc:Fallback xmlns="">
          <p:sp>
            <p:nvSpPr>
              <p:cNvPr id="24" name="TextBox 23"/>
              <p:cNvSpPr txBox="1">
                <a:spLocks noRot="1" noChangeAspect="1" noMove="1" noResize="1" noEditPoints="1" noAdjustHandles="1" noChangeArrowheads="1" noChangeShapeType="1" noTextEdit="1"/>
              </p:cNvSpPr>
              <p:nvPr/>
            </p:nvSpPr>
            <p:spPr>
              <a:xfrm>
                <a:off x="4872254" y="5348320"/>
                <a:ext cx="1081322" cy="786177"/>
              </a:xfrm>
              <a:prstGeom prst="rect">
                <a:avLst/>
              </a:prstGeom>
              <a:blipFill>
                <a:blip r:embed="rId6"/>
                <a:stretch>
                  <a:fillRect b="-6349"/>
                </a:stretch>
              </a:blipFill>
            </p:spPr>
            <p:txBody>
              <a:bodyPr/>
              <a:lstStyle/>
              <a:p>
                <a:r>
                  <a:rPr lang="en-US">
                    <a:noFill/>
                  </a:rPr>
                  <a:t> </a:t>
                </a:r>
              </a:p>
            </p:txBody>
          </p:sp>
        </mc:Fallback>
      </mc:AlternateContent>
      <p:sp>
        <p:nvSpPr>
          <p:cNvPr id="9" name="Rectangle 8"/>
          <p:cNvSpPr/>
          <p:nvPr/>
        </p:nvSpPr>
        <p:spPr>
          <a:xfrm>
            <a:off x="4927957" y="2765879"/>
            <a:ext cx="2305952" cy="461665"/>
          </a:xfrm>
          <a:prstGeom prst="rect">
            <a:avLst/>
          </a:prstGeom>
          <a:ln>
            <a:solidFill>
              <a:schemeClr val="tx1"/>
            </a:solidFill>
          </a:ln>
        </p:spPr>
        <p:txBody>
          <a:bodyPr wrap="none">
            <a:spAutoFit/>
          </a:bodyPr>
          <a:lstStyle/>
          <a:p>
            <a:pPr marL="0" lvl="3">
              <a:spcBef>
                <a:spcPct val="30000"/>
              </a:spcBef>
              <a:defRPr/>
            </a:pPr>
            <a:r>
              <a:rPr lang="el-GR" dirty="0">
                <a:solidFill>
                  <a:srgbClr val="FF0000"/>
                </a:solidFill>
                <a:ea typeface="Arial" pitchFamily="-107" charset="0"/>
                <a:cs typeface="Arial" pitchFamily="-107" charset="0"/>
              </a:rPr>
              <a:t>Δ</a:t>
            </a:r>
            <a:r>
              <a:rPr lang="en-US" dirty="0">
                <a:solidFill>
                  <a:srgbClr val="FF0000"/>
                </a:solidFill>
                <a:ea typeface="Arial" pitchFamily="-107" charset="0"/>
                <a:cs typeface="Arial" pitchFamily="-107" charset="0"/>
              </a:rPr>
              <a:t>d </a:t>
            </a:r>
            <a:r>
              <a:rPr lang="en-US" dirty="0">
                <a:solidFill>
                  <a:srgbClr val="FF0000"/>
                </a:solidFill>
                <a:ea typeface="Arial" pitchFamily="-107" charset="0"/>
                <a:cs typeface="Arial" pitchFamily="-107" charset="0"/>
                <a:sym typeface="Wingdings" pitchFamily="-107" charset="2"/>
              </a:rPr>
              <a:t> </a:t>
            </a:r>
            <a:r>
              <a:rPr lang="el-GR" dirty="0">
                <a:solidFill>
                  <a:srgbClr val="FF0000"/>
                </a:solidFill>
                <a:ea typeface="Arial" pitchFamily="-107" charset="0"/>
                <a:cs typeface="Arial" pitchFamily="-107" charset="0"/>
              </a:rPr>
              <a:t>Δ</a:t>
            </a:r>
            <a:r>
              <a:rPr lang="en-US" dirty="0">
                <a:solidFill>
                  <a:srgbClr val="FF0000"/>
                </a:solidFill>
                <a:ea typeface="Arial" pitchFamily="-107" charset="0"/>
                <a:cs typeface="Arial" pitchFamily="-107" charset="0"/>
              </a:rPr>
              <a:t>C </a:t>
            </a:r>
            <a:r>
              <a:rPr lang="en-US" dirty="0">
                <a:solidFill>
                  <a:srgbClr val="FF0000"/>
                </a:solidFill>
                <a:ea typeface="Arial" pitchFamily="-107" charset="0"/>
                <a:cs typeface="Arial" pitchFamily="-107" charset="0"/>
                <a:sym typeface="Wingdings" pitchFamily="-107" charset="2"/>
              </a:rPr>
              <a:t> </a:t>
            </a:r>
            <a:r>
              <a:rPr lang="el-GR" dirty="0">
                <a:solidFill>
                  <a:srgbClr val="FF0000"/>
                </a:solidFill>
                <a:ea typeface="Arial" pitchFamily="-107" charset="0"/>
                <a:cs typeface="Arial" pitchFamily="-107" charset="0"/>
              </a:rPr>
              <a:t>Δ</a:t>
            </a:r>
            <a:r>
              <a:rPr lang="en-US" dirty="0">
                <a:solidFill>
                  <a:srgbClr val="FF0000"/>
                </a:solidFill>
                <a:ea typeface="Arial" pitchFamily="-107" charset="0"/>
                <a:cs typeface="Arial" pitchFamily="-107" charset="0"/>
              </a:rPr>
              <a:t>V </a:t>
            </a:r>
            <a:endParaRPr lang="el-GR" dirty="0">
              <a:solidFill>
                <a:srgbClr val="FF0000"/>
              </a:solidFill>
              <a:ea typeface="Arial"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6131">
                                            <p:txEl>
                                              <p:pRg st="1" end="1"/>
                                            </p:txEl>
                                          </p:spTgt>
                                        </p:tgtEl>
                                        <p:attrNameLst>
                                          <p:attrName>style.visibility</p:attrName>
                                        </p:attrNameLst>
                                      </p:cBhvr>
                                      <p:to>
                                        <p:strVal val="visible"/>
                                      </p:to>
                                    </p:set>
                                    <p:animEffect transition="in" filter="fade">
                                      <p:cBhvr>
                                        <p:cTn id="7" dur="500"/>
                                        <p:tgtEl>
                                          <p:spTgt spid="17613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6131">
                                            <p:txEl>
                                              <p:pRg st="2" end="2"/>
                                            </p:txEl>
                                          </p:spTgt>
                                        </p:tgtEl>
                                        <p:attrNameLst>
                                          <p:attrName>style.visibility</p:attrName>
                                        </p:attrNameLst>
                                      </p:cBhvr>
                                      <p:to>
                                        <p:strVal val="visible"/>
                                      </p:to>
                                    </p:set>
                                    <p:animEffect transition="in" filter="fade">
                                      <p:cBhvr>
                                        <p:cTn id="12" dur="500"/>
                                        <p:tgtEl>
                                          <p:spTgt spid="17613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6131">
                                            <p:txEl>
                                              <p:pRg st="4" end="4"/>
                                            </p:txEl>
                                          </p:spTgt>
                                        </p:tgtEl>
                                        <p:attrNameLst>
                                          <p:attrName>style.visibility</p:attrName>
                                        </p:attrNameLst>
                                      </p:cBhvr>
                                      <p:to>
                                        <p:strVal val="visible"/>
                                      </p:to>
                                    </p:set>
                                    <p:animEffect transition="in" filter="fade">
                                      <p:cBhvr>
                                        <p:cTn id="22" dur="500"/>
                                        <p:tgtEl>
                                          <p:spTgt spid="176131">
                                            <p:txEl>
                                              <p:pRg st="4" end="4"/>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176145"/>
                                        </p:tgtEl>
                                        <p:attrNameLst>
                                          <p:attrName>style.visibility</p:attrName>
                                        </p:attrNameLst>
                                      </p:cBhvr>
                                      <p:to>
                                        <p:strVal val="visible"/>
                                      </p:to>
                                    </p:set>
                                    <p:animEffect transition="in" filter="fade">
                                      <p:cBhvr>
                                        <p:cTn id="26" dur="500"/>
                                        <p:tgtEl>
                                          <p:spTgt spid="17614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76146"/>
                                        </p:tgtEl>
                                        <p:attrNameLst>
                                          <p:attrName>style.visibility</p:attrName>
                                        </p:attrNameLst>
                                      </p:cBhvr>
                                      <p:to>
                                        <p:strVal val="visible"/>
                                      </p:to>
                                    </p:set>
                                    <p:animEffect transition="in" filter="fade">
                                      <p:cBhvr>
                                        <p:cTn id="29" dur="500"/>
                                        <p:tgtEl>
                                          <p:spTgt spid="17614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76147"/>
                                        </p:tgtEl>
                                        <p:attrNameLst>
                                          <p:attrName>style.visibility</p:attrName>
                                        </p:attrNameLst>
                                      </p:cBhvr>
                                      <p:to>
                                        <p:strVal val="visible"/>
                                      </p:to>
                                    </p:set>
                                    <p:animEffect transition="in" filter="fade">
                                      <p:cBhvr>
                                        <p:cTn id="32" dur="500"/>
                                        <p:tgtEl>
                                          <p:spTgt spid="17614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76153"/>
                                        </p:tgtEl>
                                        <p:attrNameLst>
                                          <p:attrName>style.visibility</p:attrName>
                                        </p:attrNameLst>
                                      </p:cBhvr>
                                      <p:to>
                                        <p:strVal val="visible"/>
                                      </p:to>
                                    </p:set>
                                    <p:animEffect transition="in" filter="fade">
                                      <p:cBhvr>
                                        <p:cTn id="35" dur="500"/>
                                        <p:tgtEl>
                                          <p:spTgt spid="17615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76142"/>
                                        </p:tgtEl>
                                        <p:attrNameLst>
                                          <p:attrName>style.visibility</p:attrName>
                                        </p:attrNameLst>
                                      </p:cBhvr>
                                      <p:to>
                                        <p:strVal val="visible"/>
                                      </p:to>
                                    </p:set>
                                    <p:animEffect transition="in" filter="fade">
                                      <p:cBhvr>
                                        <p:cTn id="38" dur="500"/>
                                        <p:tgtEl>
                                          <p:spTgt spid="176142"/>
                                        </p:tgtEl>
                                      </p:cBhvr>
                                    </p:animEffect>
                                  </p:childTnLst>
                                </p:cTn>
                              </p:par>
                            </p:childTnLst>
                          </p:cTn>
                        </p:par>
                        <p:par>
                          <p:cTn id="39" fill="hold">
                            <p:stCondLst>
                              <p:cond delay="1000"/>
                            </p:stCondLst>
                            <p:childTnLst>
                              <p:par>
                                <p:cTn id="40" presetID="10" presetClass="entr" presetSubtype="0"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500"/>
                                        <p:tgtEl>
                                          <p:spTgt spid="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500"/>
                                        <p:tgtEl>
                                          <p:spTgt spid="24"/>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76131">
                                            <p:txEl>
                                              <p:pRg st="5" end="5"/>
                                            </p:txEl>
                                          </p:spTgt>
                                        </p:tgtEl>
                                        <p:attrNameLst>
                                          <p:attrName>style.visibility</p:attrName>
                                        </p:attrNameLst>
                                      </p:cBhvr>
                                      <p:to>
                                        <p:strVal val="visible"/>
                                      </p:to>
                                    </p:set>
                                    <p:animEffect transition="in" filter="fade">
                                      <p:cBhvr>
                                        <p:cTn id="53" dur="500"/>
                                        <p:tgtEl>
                                          <p:spTgt spid="17613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42" grpId="0"/>
      <p:bldP spid="176146" grpId="0" animBg="1"/>
      <p:bldP spid="176147" grpId="0"/>
      <p:bldP spid="176153" grpId="0" animBg="1"/>
      <p:bldP spid="6" grpId="0" animBg="1"/>
      <p:bldP spid="7" grpId="0" animBg="1"/>
      <p:bldP spid="24" grpId="0" animBg="1"/>
      <p:bldP spid="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US"/>
              <a:t>Course Map</a:t>
            </a:r>
          </a:p>
        </p:txBody>
      </p:sp>
      <p:sp>
        <p:nvSpPr>
          <p:cNvPr id="7" name="Slide Number Placeholder 5"/>
          <p:cNvSpPr>
            <a:spLocks noGrp="1"/>
          </p:cNvSpPr>
          <p:nvPr>
            <p:ph type="sldNum" sz="quarter" idx="12"/>
          </p:nvPr>
        </p:nvSpPr>
        <p:spPr/>
        <p:txBody>
          <a:bodyPr/>
          <a:lstStyle/>
          <a:p>
            <a:fld id="{3DB5F412-9866-D249-BF71-6D9420ED886F}" type="slidenum">
              <a:rPr lang="en-US"/>
              <a:pPr/>
              <a:t>44</a:t>
            </a:fld>
            <a:endParaRPr lang="en-US"/>
          </a:p>
        </p:txBody>
      </p:sp>
      <p:pic>
        <p:nvPicPr>
          <p:cNvPr id="177154" name="Picture 2" descr="http://cdn.scratch.mit.edu/static/site/projects/thumbnails/32/2502.png"/>
          <p:cNvPicPr>
            <a:picLocks noChangeAspect="1" noChangeArrowheads="1"/>
          </p:cNvPicPr>
          <p:nvPr/>
        </p:nvPicPr>
        <p:blipFill rotWithShape="1">
          <a:blip r:embed="rId3">
            <a:extLst>
              <a:ext uri="{28A0092B-C50C-407E-A947-70E740481C1C}">
                <a14:useLocalDpi xmlns:a14="http://schemas.microsoft.com/office/drawing/2010/main" val="0"/>
              </a:ext>
            </a:extLst>
          </a:blip>
          <a:srcRect l="2623"/>
          <a:stretch/>
        </p:blipFill>
        <p:spPr bwMode="auto">
          <a:xfrm>
            <a:off x="0" y="1364906"/>
            <a:ext cx="1885388"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77156" name="Picture 4" descr="Loudspeaker and Waveform"/>
          <p:cNvPicPr>
            <a:picLocks noChangeAspect="1" noChangeArrowheads="1"/>
          </p:cNvPicPr>
          <p:nvPr/>
        </p:nvPicPr>
        <p:blipFill rotWithShape="1">
          <a:blip r:embed="rId4">
            <a:extLst>
              <a:ext uri="{28A0092B-C50C-407E-A947-70E740481C1C}">
                <a14:useLocalDpi xmlns:a14="http://schemas.microsoft.com/office/drawing/2010/main" val="0"/>
              </a:ext>
            </a:extLst>
          </a:blip>
          <a:srcRect l="10927" r="49086" b="59789"/>
          <a:stretch/>
        </p:blipFill>
        <p:spPr bwMode="auto">
          <a:xfrm>
            <a:off x="1676400" y="1364906"/>
            <a:ext cx="1188055"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p:cNvPicPr>
            <a:picLocks noChangeAspect="1" noChangeArrowheads="1"/>
          </p:cNvPicPr>
          <p:nvPr/>
        </p:nvPicPr>
        <p:blipFill rotWithShape="1">
          <a:blip r:embed="rId5">
            <a:clrChange>
              <a:clrFrom>
                <a:srgbClr val="EAEAEA"/>
              </a:clrFrom>
              <a:clrTo>
                <a:srgbClr val="EAEAEA">
                  <a:alpha val="0"/>
                </a:srgbClr>
              </a:clrTo>
            </a:clrChange>
          </a:blip>
          <a:srcRect l="32523" t="50000" r="25121" b="10610"/>
          <a:stretch/>
        </p:blipFill>
        <p:spPr bwMode="auto">
          <a:xfrm>
            <a:off x="4876800" y="1423343"/>
            <a:ext cx="1611775" cy="1376308"/>
          </a:xfrm>
          <a:prstGeom prst="rect">
            <a:avLst/>
          </a:prstGeom>
          <a:noFill/>
          <a:ln w="9525">
            <a:noFill/>
            <a:miter lim="800000"/>
            <a:headEnd/>
            <a:tailEnd/>
          </a:ln>
          <a:effectLst/>
        </p:spPr>
      </p:pic>
      <p:pic>
        <p:nvPicPr>
          <p:cNvPr id="17715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3375900"/>
            <a:ext cx="1177810" cy="658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58" name="Picture 6"/>
          <p:cNvPicPr>
            <a:picLocks noChangeAspect="1" noChangeArrowheads="1"/>
          </p:cNvPicPr>
          <p:nvPr/>
        </p:nvPicPr>
        <p:blipFill rotWithShape="1">
          <a:blip r:embed="rId7">
            <a:extLst>
              <a:ext uri="{28A0092B-C50C-407E-A947-70E740481C1C}">
                <a14:useLocalDpi xmlns:a14="http://schemas.microsoft.com/office/drawing/2010/main" val="0"/>
              </a:ext>
            </a:extLst>
          </a:blip>
          <a:srcRect b="34834"/>
          <a:stretch/>
        </p:blipFill>
        <p:spPr bwMode="auto">
          <a:xfrm>
            <a:off x="3844810" y="3337682"/>
            <a:ext cx="965911" cy="696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59"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10125" y="3338250"/>
            <a:ext cx="1209675" cy="757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AutoShape 14" descr="http://hdwallres.com/wp-content/uploads/2013/10/internet-2014-PC-wallpaper.jpg"/>
          <p:cNvSpPr>
            <a:spLocks noChangeAspect="1" noChangeArrowheads="1"/>
          </p:cNvSpPr>
          <p:nvPr/>
        </p:nvSpPr>
        <p:spPr bwMode="auto">
          <a:xfrm>
            <a:off x="63500" y="-136525"/>
            <a:ext cx="7219950" cy="5410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7168" name="Picture 16"/>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09729" y="934450"/>
            <a:ext cx="1433294" cy="1219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70" name="Picture 18" descr="http://www.mushroomsys.com/websiteContent/graphics/DAP/cloudcomputing.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21209" y="3400480"/>
            <a:ext cx="1944532" cy="1552520"/>
          </a:xfrm>
          <a:prstGeom prst="rect">
            <a:avLst/>
          </a:prstGeom>
          <a:noFill/>
          <a:extLst>
            <a:ext uri="{909E8E84-426E-40DD-AFC4-6F175D3DCCD1}">
              <a14:hiddenFill xmlns:a14="http://schemas.microsoft.com/office/drawing/2010/main">
                <a:solidFill>
                  <a:srgbClr val="FFFFFF"/>
                </a:solidFill>
              </a14:hiddenFill>
            </a:ext>
          </a:extLst>
        </p:spPr>
      </p:pic>
      <p:pic>
        <p:nvPicPr>
          <p:cNvPr id="177173" name="Picture 21" descr="http://www.urmc.rochester.edu/libraries/miner/images/IPADwireless-network-symbol.jpg"/>
          <p:cNvPicPr>
            <a:picLocks noChangeAspect="1" noChangeArrowheads="1"/>
          </p:cNvPicPr>
          <p:nvPr/>
        </p:nvPicPr>
        <p:blipFill rotWithShape="1">
          <a:blip r:embed="rId11">
            <a:extLst>
              <a:ext uri="{28A0092B-C50C-407E-A947-70E740481C1C}">
                <a14:useLocalDpi xmlns:a14="http://schemas.microsoft.com/office/drawing/2010/main" val="0"/>
              </a:ext>
            </a:extLst>
          </a:blip>
          <a:srcRect l="8124" t="12495" r="8970" b="16065"/>
          <a:stretch/>
        </p:blipFill>
        <p:spPr bwMode="auto">
          <a:xfrm rot="9787514">
            <a:off x="7619625" y="2771955"/>
            <a:ext cx="980404" cy="744771"/>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p:cNvSpPr/>
          <p:nvPr/>
        </p:nvSpPr>
        <p:spPr>
          <a:xfrm>
            <a:off x="7561429" y="2362200"/>
            <a:ext cx="762000" cy="3655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NIC</a:t>
            </a:r>
          </a:p>
        </p:txBody>
      </p:sp>
      <p:sp>
        <p:nvSpPr>
          <p:cNvPr id="13" name="TextBox 12"/>
          <p:cNvSpPr txBox="1"/>
          <p:nvPr/>
        </p:nvSpPr>
        <p:spPr>
          <a:xfrm>
            <a:off x="6626735" y="528935"/>
            <a:ext cx="2212465" cy="461665"/>
          </a:xfrm>
          <a:prstGeom prst="rect">
            <a:avLst/>
          </a:prstGeom>
          <a:noFill/>
        </p:spPr>
        <p:txBody>
          <a:bodyPr wrap="none" rtlCol="0">
            <a:spAutoFit/>
          </a:bodyPr>
          <a:lstStyle/>
          <a:p>
            <a:r>
              <a:rPr lang="en-US" b="1" dirty="0">
                <a:latin typeface="Courier New" panose="02070309020205020404" pitchFamily="49" charset="0"/>
                <a:cs typeface="Courier New" panose="02070309020205020404" pitchFamily="49" charset="0"/>
              </a:rPr>
              <a:t>10101001101</a:t>
            </a:r>
          </a:p>
        </p:txBody>
      </p:sp>
      <p:sp>
        <p:nvSpPr>
          <p:cNvPr id="32" name="Rectangle 31"/>
          <p:cNvSpPr/>
          <p:nvPr/>
        </p:nvSpPr>
        <p:spPr>
          <a:xfrm>
            <a:off x="6082658" y="3331356"/>
            <a:ext cx="755671" cy="817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pic>
        <p:nvPicPr>
          <p:cNvPr id="177174" name="Picture 2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7069" y="4788975"/>
            <a:ext cx="2309929" cy="168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63520" y="5017575"/>
            <a:ext cx="853773" cy="14478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800" b="1" dirty="0">
                <a:solidFill>
                  <a:schemeClr val="tx1"/>
                </a:solidFill>
              </a:rPr>
              <a:t>EULA</a:t>
            </a:r>
          </a:p>
          <a:p>
            <a:pPr algn="ctr"/>
            <a:r>
              <a:rPr lang="en-US" sz="1800" b="1" dirty="0">
                <a:solidFill>
                  <a:schemeClr val="tx1"/>
                </a:solidFill>
              </a:rPr>
              <a:t>----------------</a:t>
            </a:r>
            <a:r>
              <a:rPr lang="en-US" sz="1800" b="1" i="1" dirty="0">
                <a:solidFill>
                  <a:schemeClr val="tx1"/>
                </a:solidFill>
              </a:rPr>
              <a:t>click</a:t>
            </a:r>
          </a:p>
          <a:p>
            <a:pPr algn="ctr"/>
            <a:r>
              <a:rPr lang="en-US" sz="1800" b="1" i="1" dirty="0">
                <a:solidFill>
                  <a:schemeClr val="tx1"/>
                </a:solidFill>
              </a:rPr>
              <a:t>OK</a:t>
            </a:r>
          </a:p>
        </p:txBody>
      </p:sp>
      <p:pic>
        <p:nvPicPr>
          <p:cNvPr id="37" name="Content Placeholder 9" descr="loudspkr.gif"/>
          <p:cNvPicPr>
            <a:picLocks noGrp="1" noChangeAspect="1"/>
          </p:cNvPicPr>
          <p:nvPr>
            <p:ph idx="1"/>
          </p:nvPr>
        </p:nvPicPr>
        <p:blipFill>
          <a:blip r:embed="rId13"/>
          <a:srcRect l="-20833" r="-20833"/>
          <a:stretch>
            <a:fillRect/>
          </a:stretch>
        </p:blipFill>
        <p:spPr>
          <a:xfrm flipH="1">
            <a:off x="1524000" y="4872017"/>
            <a:ext cx="2577606" cy="1364758"/>
          </a:xfrm>
        </p:spPr>
      </p:pic>
      <p:pic>
        <p:nvPicPr>
          <p:cNvPr id="39" name="Picture 5"/>
          <p:cNvPicPr>
            <a:picLocks noChangeAspect="1" noChangeArrowheads="1"/>
          </p:cNvPicPr>
          <p:nvPr/>
        </p:nvPicPr>
        <p:blipFill rotWithShape="1">
          <a:blip r:embed="rId5">
            <a:clrChange>
              <a:clrFrom>
                <a:srgbClr val="EAEAEA"/>
              </a:clrFrom>
              <a:clrTo>
                <a:srgbClr val="EAEAEA">
                  <a:alpha val="0"/>
                </a:srgbClr>
              </a:clrTo>
            </a:clrChange>
          </a:blip>
          <a:srcRect l="32523" t="50000" r="25121" b="10610"/>
          <a:stretch/>
        </p:blipFill>
        <p:spPr bwMode="auto">
          <a:xfrm>
            <a:off x="5041903" y="4981248"/>
            <a:ext cx="1281567" cy="1094341"/>
          </a:xfrm>
          <a:prstGeom prst="rect">
            <a:avLst/>
          </a:prstGeom>
          <a:noFill/>
          <a:ln w="9525">
            <a:noFill/>
            <a:miter lim="800000"/>
            <a:headEnd/>
            <a:tailEnd/>
          </a:ln>
          <a:effectLst/>
        </p:spPr>
      </p:pic>
      <p:pic>
        <p:nvPicPr>
          <p:cNvPr id="40" name="Picture 21" descr="http://www.urmc.rochester.edu/libraries/miner/images/IPADwireless-network-symbol.jpg"/>
          <p:cNvPicPr>
            <a:picLocks noChangeAspect="1" noChangeArrowheads="1"/>
          </p:cNvPicPr>
          <p:nvPr/>
        </p:nvPicPr>
        <p:blipFill rotWithShape="1">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l="8124" t="12495" r="8970" b="16065"/>
          <a:stretch/>
        </p:blipFill>
        <p:spPr bwMode="auto">
          <a:xfrm rot="2936238">
            <a:off x="6894380" y="4661437"/>
            <a:ext cx="980404" cy="744771"/>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40"/>
          <p:cNvSpPr/>
          <p:nvPr/>
        </p:nvSpPr>
        <p:spPr>
          <a:xfrm>
            <a:off x="6400800" y="5375943"/>
            <a:ext cx="762000" cy="3655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NIC</a:t>
            </a:r>
          </a:p>
        </p:txBody>
      </p:sp>
      <p:cxnSp>
        <p:nvCxnSpPr>
          <p:cNvPr id="17" name="Straight Connector 16"/>
          <p:cNvCxnSpPr/>
          <p:nvPr/>
        </p:nvCxnSpPr>
        <p:spPr>
          <a:xfrm flipV="1">
            <a:off x="2590800" y="2792878"/>
            <a:ext cx="400943" cy="850110"/>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4" name="Straight Connector 43"/>
          <p:cNvCxnSpPr/>
          <p:nvPr/>
        </p:nvCxnSpPr>
        <p:spPr>
          <a:xfrm flipH="1" flipV="1">
            <a:off x="6400800" y="2770674"/>
            <a:ext cx="437529" cy="565416"/>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72033" name="Straight Arrow Connector 172032"/>
          <p:cNvCxnSpPr>
            <a:stCxn id="10" idx="3"/>
          </p:cNvCxnSpPr>
          <p:nvPr/>
        </p:nvCxnSpPr>
        <p:spPr>
          <a:xfrm flipV="1">
            <a:off x="6488575" y="1905000"/>
            <a:ext cx="293225" cy="20649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2" name="Straight Arrow Connector 61"/>
          <p:cNvCxnSpPr>
            <a:stCxn id="10" idx="3"/>
            <a:endCxn id="30" idx="1"/>
          </p:cNvCxnSpPr>
          <p:nvPr/>
        </p:nvCxnSpPr>
        <p:spPr>
          <a:xfrm>
            <a:off x="6488575" y="2111497"/>
            <a:ext cx="1072854" cy="43346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72037" name="Rectangle 172036"/>
          <p:cNvSpPr/>
          <p:nvPr/>
        </p:nvSpPr>
        <p:spPr>
          <a:xfrm>
            <a:off x="5334000" y="1066800"/>
            <a:ext cx="728084" cy="400110"/>
          </a:xfrm>
          <a:prstGeom prst="rect">
            <a:avLst/>
          </a:prstGeom>
        </p:spPr>
        <p:txBody>
          <a:bodyPr wrap="none">
            <a:spAutoFit/>
          </a:bodyPr>
          <a:lstStyle/>
          <a:p>
            <a:r>
              <a:rPr lang="en-US" sz="2000" b="1" dirty="0">
                <a:latin typeface="+mj-lt"/>
              </a:rPr>
              <a:t>CPU</a:t>
            </a:r>
            <a:endParaRPr lang="en-US" sz="2000" dirty="0">
              <a:latin typeface="+mj-lt"/>
            </a:endParaRPr>
          </a:p>
        </p:txBody>
      </p:sp>
      <p:cxnSp>
        <p:nvCxnSpPr>
          <p:cNvPr id="66" name="Straight Arrow Connector 65"/>
          <p:cNvCxnSpPr>
            <a:endCxn id="4" idx="1"/>
          </p:cNvCxnSpPr>
          <p:nvPr/>
        </p:nvCxnSpPr>
        <p:spPr>
          <a:xfrm flipV="1">
            <a:off x="3739949" y="2094953"/>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8" name="Straight Arrow Connector 67"/>
          <p:cNvCxnSpPr/>
          <p:nvPr/>
        </p:nvCxnSpPr>
        <p:spPr>
          <a:xfrm flipV="1">
            <a:off x="4654349" y="2090976"/>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 name="Rectangle 3"/>
          <p:cNvSpPr/>
          <p:nvPr/>
        </p:nvSpPr>
        <p:spPr>
          <a:xfrm>
            <a:off x="3962400" y="1614573"/>
            <a:ext cx="762000" cy="9607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A/D</a:t>
            </a:r>
          </a:p>
        </p:txBody>
      </p:sp>
      <p:pic>
        <p:nvPicPr>
          <p:cNvPr id="17716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10800000">
            <a:off x="2857500" y="1337716"/>
            <a:ext cx="95250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3" name="Rectangle 72"/>
          <p:cNvSpPr/>
          <p:nvPr/>
        </p:nvSpPr>
        <p:spPr>
          <a:xfrm>
            <a:off x="2667000" y="3962400"/>
            <a:ext cx="1067921" cy="400110"/>
          </a:xfrm>
          <a:prstGeom prst="rect">
            <a:avLst/>
          </a:prstGeom>
        </p:spPr>
        <p:txBody>
          <a:bodyPr wrap="none">
            <a:spAutoFit/>
          </a:bodyPr>
          <a:lstStyle/>
          <a:p>
            <a:r>
              <a:rPr lang="en-US" sz="2000" b="1" dirty="0">
                <a:latin typeface="+mj-lt"/>
              </a:rPr>
              <a:t>sample</a:t>
            </a:r>
            <a:endParaRPr lang="en-US" sz="2000" dirty="0">
              <a:latin typeface="+mj-lt"/>
            </a:endParaRPr>
          </a:p>
        </p:txBody>
      </p:sp>
      <p:sp>
        <p:nvSpPr>
          <p:cNvPr id="74" name="Rectangle 73"/>
          <p:cNvSpPr/>
          <p:nvPr/>
        </p:nvSpPr>
        <p:spPr>
          <a:xfrm>
            <a:off x="3899024" y="2971800"/>
            <a:ext cx="1005403" cy="461665"/>
          </a:xfrm>
          <a:prstGeom prst="rect">
            <a:avLst/>
          </a:prstGeom>
        </p:spPr>
        <p:txBody>
          <a:bodyPr wrap="none">
            <a:spAutoFit/>
          </a:bodyPr>
          <a:lstStyle/>
          <a:p>
            <a:pPr algn="ctr"/>
            <a:r>
              <a:rPr lang="en-US" sz="1200" b="1" dirty="0">
                <a:latin typeface="+mj-lt"/>
              </a:rPr>
              <a:t>domain </a:t>
            </a:r>
          </a:p>
          <a:p>
            <a:pPr algn="ctr"/>
            <a:r>
              <a:rPr lang="en-US" sz="1200" b="1" dirty="0">
                <a:latin typeface="+mj-lt"/>
              </a:rPr>
              <a:t>conversion</a:t>
            </a:r>
            <a:endParaRPr lang="en-US" sz="1200" dirty="0">
              <a:latin typeface="+mj-lt"/>
            </a:endParaRPr>
          </a:p>
        </p:txBody>
      </p:sp>
      <p:cxnSp>
        <p:nvCxnSpPr>
          <p:cNvPr id="75" name="Straight Connector 74"/>
          <p:cNvCxnSpPr/>
          <p:nvPr/>
        </p:nvCxnSpPr>
        <p:spPr>
          <a:xfrm flipV="1">
            <a:off x="6219357" y="4162455"/>
            <a:ext cx="618972" cy="905123"/>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8" name="Straight Connector 77"/>
          <p:cNvCxnSpPr/>
          <p:nvPr/>
        </p:nvCxnSpPr>
        <p:spPr>
          <a:xfrm flipH="1" flipV="1">
            <a:off x="2590800" y="4095516"/>
            <a:ext cx="393372" cy="785381"/>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72051" name="Right Brace 172050"/>
          <p:cNvSpPr/>
          <p:nvPr/>
        </p:nvSpPr>
        <p:spPr>
          <a:xfrm rot="5400000">
            <a:off x="5423438" y="4432838"/>
            <a:ext cx="506924" cy="3428999"/>
          </a:xfrm>
          <a:prstGeom prst="rightBrace">
            <a:avLst>
              <a:gd name="adj1" fmla="val 8333"/>
              <a:gd name="adj2" fmla="val 11363"/>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86" name="Rectangle 85"/>
          <p:cNvSpPr/>
          <p:nvPr/>
        </p:nvSpPr>
        <p:spPr>
          <a:xfrm>
            <a:off x="6963595" y="6200001"/>
            <a:ext cx="2180405" cy="276999"/>
          </a:xfrm>
          <a:prstGeom prst="rect">
            <a:avLst/>
          </a:prstGeom>
        </p:spPr>
        <p:txBody>
          <a:bodyPr wrap="none">
            <a:spAutoFit/>
          </a:bodyPr>
          <a:lstStyle/>
          <a:p>
            <a:pPr algn="ctr"/>
            <a:r>
              <a:rPr lang="en-US" sz="1200" b="1" dirty="0">
                <a:latin typeface="+mj-lt"/>
              </a:rPr>
              <a:t>MP3 Player / iPhone / Droid</a:t>
            </a:r>
            <a:endParaRPr lang="en-US" sz="1200" dirty="0">
              <a:latin typeface="+mj-lt"/>
            </a:endParaRPr>
          </a:p>
        </p:txBody>
      </p:sp>
      <p:sp>
        <p:nvSpPr>
          <p:cNvPr id="87" name="Rectangle 86"/>
          <p:cNvSpPr/>
          <p:nvPr/>
        </p:nvSpPr>
        <p:spPr>
          <a:xfrm>
            <a:off x="8001000" y="990600"/>
            <a:ext cx="1096775" cy="707886"/>
          </a:xfrm>
          <a:prstGeom prst="rect">
            <a:avLst/>
          </a:prstGeom>
        </p:spPr>
        <p:txBody>
          <a:bodyPr wrap="none">
            <a:spAutoFit/>
          </a:bodyPr>
          <a:lstStyle/>
          <a:p>
            <a:r>
              <a:rPr lang="en-US" sz="2000" b="1" dirty="0">
                <a:latin typeface="+mj-lt"/>
              </a:rPr>
              <a:t>File-</a:t>
            </a:r>
          </a:p>
          <a:p>
            <a:r>
              <a:rPr lang="en-US" sz="2000" b="1" dirty="0">
                <a:latin typeface="+mj-lt"/>
              </a:rPr>
              <a:t>System</a:t>
            </a:r>
            <a:endParaRPr lang="en-US" sz="2000" dirty="0">
              <a:latin typeface="+mj-lt"/>
            </a:endParaRPr>
          </a:p>
        </p:txBody>
      </p:sp>
      <p:sp>
        <p:nvSpPr>
          <p:cNvPr id="88" name="TextBox 87"/>
          <p:cNvSpPr txBox="1"/>
          <p:nvPr/>
        </p:nvSpPr>
        <p:spPr>
          <a:xfrm rot="1293133">
            <a:off x="6333270" y="2269482"/>
            <a:ext cx="1207382" cy="276999"/>
          </a:xfrm>
          <a:prstGeom prst="rect">
            <a:avLst/>
          </a:prstGeom>
          <a:noFill/>
        </p:spPr>
        <p:txBody>
          <a:bodyPr wrap="none" rtlCol="0">
            <a:spAutoFit/>
          </a:bodyPr>
          <a:lstStyle/>
          <a:p>
            <a:r>
              <a:rPr lang="en-US" sz="1200" b="1" dirty="0">
                <a:latin typeface="Courier New" panose="02070309020205020404" pitchFamily="49" charset="0"/>
                <a:cs typeface="Courier New" panose="02070309020205020404" pitchFamily="49" charset="0"/>
              </a:rPr>
              <a:t>10101001101</a:t>
            </a:r>
          </a:p>
        </p:txBody>
      </p:sp>
      <p:sp>
        <p:nvSpPr>
          <p:cNvPr id="172052" name="TextBox 172051"/>
          <p:cNvSpPr txBox="1"/>
          <p:nvPr/>
        </p:nvSpPr>
        <p:spPr>
          <a:xfrm rot="2700000">
            <a:off x="5923325" y="3530654"/>
            <a:ext cx="1074333" cy="338554"/>
          </a:xfrm>
          <a:prstGeom prst="rect">
            <a:avLst/>
          </a:prstGeom>
          <a:noFill/>
        </p:spPr>
        <p:txBody>
          <a:bodyPr wrap="none" rtlCol="0">
            <a:spAutoFit/>
          </a:bodyPr>
          <a:lstStyle/>
          <a:p>
            <a:r>
              <a:rPr lang="en-US" sz="1600" dirty="0">
                <a:latin typeface="+mj-lt"/>
              </a:rPr>
              <a:t>compress</a:t>
            </a:r>
          </a:p>
        </p:txBody>
      </p:sp>
      <p:sp>
        <p:nvSpPr>
          <p:cNvPr id="90" name="Rectangle 89"/>
          <p:cNvSpPr/>
          <p:nvPr/>
        </p:nvSpPr>
        <p:spPr>
          <a:xfrm>
            <a:off x="3979427" y="3962400"/>
            <a:ext cx="668773" cy="400110"/>
          </a:xfrm>
          <a:prstGeom prst="rect">
            <a:avLst/>
          </a:prstGeom>
        </p:spPr>
        <p:txBody>
          <a:bodyPr wrap="none">
            <a:spAutoFit/>
          </a:bodyPr>
          <a:lstStyle/>
          <a:p>
            <a:r>
              <a:rPr lang="en-US" sz="2000" b="1" dirty="0" err="1">
                <a:latin typeface="+mj-lt"/>
              </a:rPr>
              <a:t>freq</a:t>
            </a:r>
            <a:endParaRPr lang="en-US" sz="2000" dirty="0">
              <a:latin typeface="+mj-lt"/>
            </a:endParaRPr>
          </a:p>
        </p:txBody>
      </p:sp>
      <p:sp>
        <p:nvSpPr>
          <p:cNvPr id="172054" name="Rectangle 172053"/>
          <p:cNvSpPr/>
          <p:nvPr/>
        </p:nvSpPr>
        <p:spPr>
          <a:xfrm>
            <a:off x="4889362" y="3962400"/>
            <a:ext cx="1130438" cy="584775"/>
          </a:xfrm>
          <a:prstGeom prst="rect">
            <a:avLst/>
          </a:prstGeom>
        </p:spPr>
        <p:txBody>
          <a:bodyPr wrap="none">
            <a:spAutoFit/>
          </a:bodyPr>
          <a:lstStyle/>
          <a:p>
            <a:pPr algn="ctr"/>
            <a:r>
              <a:rPr lang="en-US" sz="1600" b="1" dirty="0" err="1">
                <a:latin typeface="+mj-lt"/>
              </a:rPr>
              <a:t>pyscho</a:t>
            </a:r>
            <a:r>
              <a:rPr lang="en-US" sz="1600" b="1" dirty="0">
                <a:latin typeface="+mj-lt"/>
              </a:rPr>
              <a:t>-</a:t>
            </a:r>
          </a:p>
          <a:p>
            <a:pPr algn="ctr"/>
            <a:r>
              <a:rPr lang="en-US" sz="1600" b="1" dirty="0">
                <a:latin typeface="+mj-lt"/>
              </a:rPr>
              <a:t>acoustics</a:t>
            </a:r>
            <a:endParaRPr lang="en-US" sz="1600" dirty="0">
              <a:latin typeface="+mj-lt"/>
            </a:endParaRPr>
          </a:p>
        </p:txBody>
      </p:sp>
      <p:cxnSp>
        <p:nvCxnSpPr>
          <p:cNvPr id="94" name="Straight Arrow Connector 93"/>
          <p:cNvCxnSpPr/>
          <p:nvPr/>
        </p:nvCxnSpPr>
        <p:spPr>
          <a:xfrm flipH="1">
            <a:off x="3729548"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8" name="Rectangle 37"/>
          <p:cNvSpPr/>
          <p:nvPr/>
        </p:nvSpPr>
        <p:spPr>
          <a:xfrm>
            <a:off x="4038600" y="5170985"/>
            <a:ext cx="615026" cy="775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D/A</a:t>
            </a:r>
          </a:p>
        </p:txBody>
      </p:sp>
      <p:cxnSp>
        <p:nvCxnSpPr>
          <p:cNvPr id="99" name="Straight Arrow Connector 98"/>
          <p:cNvCxnSpPr/>
          <p:nvPr/>
        </p:nvCxnSpPr>
        <p:spPr>
          <a:xfrm flipH="1">
            <a:off x="4654642"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0" name="Straight Arrow Connector 99"/>
          <p:cNvCxnSpPr>
            <a:stCxn id="41" idx="1"/>
          </p:cNvCxnSpPr>
          <p:nvPr/>
        </p:nvCxnSpPr>
        <p:spPr>
          <a:xfrm flipH="1">
            <a:off x="6244148" y="5558709"/>
            <a:ext cx="1566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02" name="Rectangle 101"/>
          <p:cNvSpPr/>
          <p:nvPr/>
        </p:nvSpPr>
        <p:spPr>
          <a:xfrm>
            <a:off x="3200400" y="1090568"/>
            <a:ext cx="654346" cy="400110"/>
          </a:xfrm>
          <a:prstGeom prst="rect">
            <a:avLst/>
          </a:prstGeom>
        </p:spPr>
        <p:txBody>
          <a:bodyPr wrap="none">
            <a:spAutoFit/>
          </a:bodyPr>
          <a:lstStyle/>
          <a:p>
            <a:r>
              <a:rPr lang="en-US" sz="2000" b="1" dirty="0">
                <a:latin typeface="+mj-lt"/>
              </a:rPr>
              <a:t>MIC</a:t>
            </a:r>
            <a:endParaRPr lang="en-US" sz="2000" dirty="0">
              <a:latin typeface="+mj-lt"/>
            </a:endParaRPr>
          </a:p>
        </p:txBody>
      </p:sp>
      <p:sp>
        <p:nvSpPr>
          <p:cNvPr id="103" name="Rectangle 102"/>
          <p:cNvSpPr/>
          <p:nvPr/>
        </p:nvSpPr>
        <p:spPr>
          <a:xfrm>
            <a:off x="2819400" y="6153090"/>
            <a:ext cx="1154483" cy="400110"/>
          </a:xfrm>
          <a:prstGeom prst="rect">
            <a:avLst/>
          </a:prstGeom>
        </p:spPr>
        <p:txBody>
          <a:bodyPr wrap="none">
            <a:spAutoFit/>
          </a:bodyPr>
          <a:lstStyle/>
          <a:p>
            <a:r>
              <a:rPr lang="en-US" sz="2000" b="1" dirty="0">
                <a:latin typeface="+mj-lt"/>
              </a:rPr>
              <a:t>speaker</a:t>
            </a:r>
            <a:endParaRPr lang="en-US" sz="2000" dirty="0">
              <a:latin typeface="+mj-lt"/>
            </a:endParaRPr>
          </a:p>
        </p:txBody>
      </p:sp>
      <p:cxnSp>
        <p:nvCxnSpPr>
          <p:cNvPr id="104" name="Straight Arrow Connector 103"/>
          <p:cNvCxnSpPr/>
          <p:nvPr/>
        </p:nvCxnSpPr>
        <p:spPr>
          <a:xfrm flipV="1">
            <a:off x="3704053"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6" name="Straight Arrow Connector 105"/>
          <p:cNvCxnSpPr/>
          <p:nvPr/>
        </p:nvCxnSpPr>
        <p:spPr>
          <a:xfrm flipV="1">
            <a:off x="4667691"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9" name="Straight Arrow Connector 108"/>
          <p:cNvCxnSpPr/>
          <p:nvPr/>
        </p:nvCxnSpPr>
        <p:spPr>
          <a:xfrm flipV="1">
            <a:off x="5873549" y="3685884"/>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sp>
        <p:nvSpPr>
          <p:cNvPr id="42" name="TextBox 41"/>
          <p:cNvSpPr txBox="1"/>
          <p:nvPr/>
        </p:nvSpPr>
        <p:spPr>
          <a:xfrm>
            <a:off x="380509" y="2895600"/>
            <a:ext cx="838691" cy="369332"/>
          </a:xfrm>
          <a:prstGeom prst="rect">
            <a:avLst/>
          </a:prstGeom>
          <a:noFill/>
        </p:spPr>
        <p:txBody>
          <a:bodyPr wrap="none" rtlCol="0">
            <a:spAutoFit/>
          </a:bodyPr>
          <a:lstStyle/>
          <a:p>
            <a:r>
              <a:rPr lang="en-US" sz="1800" b="1" dirty="0">
                <a:latin typeface="+mj-lt"/>
              </a:rPr>
              <a:t>Music</a:t>
            </a:r>
          </a:p>
        </p:txBody>
      </p:sp>
    </p:spTree>
    <p:extLst>
      <p:ext uri="{BB962C8B-B14F-4D97-AF65-F5344CB8AC3E}">
        <p14:creationId xmlns:p14="http://schemas.microsoft.com/office/powerpoint/2010/main" val="3185284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US" dirty="0"/>
              <a:t>Course Map: Week 1</a:t>
            </a:r>
          </a:p>
        </p:txBody>
      </p:sp>
      <p:sp>
        <p:nvSpPr>
          <p:cNvPr id="7" name="Slide Number Placeholder 5"/>
          <p:cNvSpPr>
            <a:spLocks noGrp="1"/>
          </p:cNvSpPr>
          <p:nvPr>
            <p:ph type="sldNum" sz="quarter" idx="12"/>
          </p:nvPr>
        </p:nvSpPr>
        <p:spPr/>
        <p:txBody>
          <a:bodyPr/>
          <a:lstStyle/>
          <a:p>
            <a:fld id="{3DB5F412-9866-D249-BF71-6D9420ED886F}" type="slidenum">
              <a:rPr lang="en-US"/>
              <a:pPr/>
              <a:t>45</a:t>
            </a:fld>
            <a:endParaRPr lang="en-US"/>
          </a:p>
        </p:txBody>
      </p:sp>
      <p:pic>
        <p:nvPicPr>
          <p:cNvPr id="177154" name="Picture 2" descr="http://cdn.scratch.mit.edu/static/site/projects/thumbnails/32/2502.png"/>
          <p:cNvPicPr>
            <a:picLocks noChangeAspect="1" noChangeArrowheads="1"/>
          </p:cNvPicPr>
          <p:nvPr/>
        </p:nvPicPr>
        <p:blipFill rotWithShape="1">
          <a:blip r:embed="rId3">
            <a:extLst>
              <a:ext uri="{28A0092B-C50C-407E-A947-70E740481C1C}">
                <a14:useLocalDpi xmlns:a14="http://schemas.microsoft.com/office/drawing/2010/main" val="0"/>
              </a:ext>
            </a:extLst>
          </a:blip>
          <a:srcRect l="2623"/>
          <a:stretch/>
        </p:blipFill>
        <p:spPr bwMode="auto">
          <a:xfrm>
            <a:off x="0" y="1364906"/>
            <a:ext cx="1885388"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77156" name="Picture 4" descr="Loudspeaker and Waveform"/>
          <p:cNvPicPr>
            <a:picLocks noChangeAspect="1" noChangeArrowheads="1"/>
          </p:cNvPicPr>
          <p:nvPr/>
        </p:nvPicPr>
        <p:blipFill rotWithShape="1">
          <a:blip r:embed="rId4">
            <a:extLst>
              <a:ext uri="{28A0092B-C50C-407E-A947-70E740481C1C}">
                <a14:useLocalDpi xmlns:a14="http://schemas.microsoft.com/office/drawing/2010/main" val="0"/>
              </a:ext>
            </a:extLst>
          </a:blip>
          <a:srcRect l="10927" r="49086" b="59789"/>
          <a:stretch/>
        </p:blipFill>
        <p:spPr bwMode="auto">
          <a:xfrm>
            <a:off x="1676400" y="1364906"/>
            <a:ext cx="1188055" cy="1452142"/>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14" descr="http://hdwallres.com/wp-content/uploads/2013/10/internet-2014-PC-wallpaper.jpg"/>
          <p:cNvSpPr>
            <a:spLocks noChangeAspect="1" noChangeArrowheads="1"/>
          </p:cNvSpPr>
          <p:nvPr/>
        </p:nvSpPr>
        <p:spPr bwMode="auto">
          <a:xfrm>
            <a:off x="63500" y="-136525"/>
            <a:ext cx="7219950" cy="5410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7174" name="Picture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069" y="4788975"/>
            <a:ext cx="2309929" cy="168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63520" y="5017575"/>
            <a:ext cx="853773" cy="14478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800" b="1" dirty="0">
                <a:solidFill>
                  <a:schemeClr val="tx1"/>
                </a:solidFill>
              </a:rPr>
              <a:t>EULA</a:t>
            </a:r>
          </a:p>
          <a:p>
            <a:pPr algn="ctr"/>
            <a:r>
              <a:rPr lang="en-US" sz="1800" b="1" dirty="0">
                <a:solidFill>
                  <a:schemeClr val="tx1"/>
                </a:solidFill>
              </a:rPr>
              <a:t>----------------</a:t>
            </a:r>
            <a:r>
              <a:rPr lang="en-US" sz="1800" b="1" i="1" dirty="0">
                <a:solidFill>
                  <a:schemeClr val="tx1"/>
                </a:solidFill>
              </a:rPr>
              <a:t>click</a:t>
            </a:r>
          </a:p>
          <a:p>
            <a:pPr algn="ctr"/>
            <a:r>
              <a:rPr lang="en-US" sz="1800" b="1" i="1" dirty="0">
                <a:solidFill>
                  <a:schemeClr val="tx1"/>
                </a:solidFill>
              </a:rPr>
              <a:t>OK</a:t>
            </a:r>
          </a:p>
        </p:txBody>
      </p:sp>
      <p:pic>
        <p:nvPicPr>
          <p:cNvPr id="37" name="Content Placeholder 9" descr="loudspkr.gif"/>
          <p:cNvPicPr>
            <a:picLocks noGrp="1" noChangeAspect="1"/>
          </p:cNvPicPr>
          <p:nvPr>
            <p:ph idx="1"/>
          </p:nvPr>
        </p:nvPicPr>
        <p:blipFill>
          <a:blip r:embed="rId6"/>
          <a:srcRect l="-20833" r="-20833"/>
          <a:stretch>
            <a:fillRect/>
          </a:stretch>
        </p:blipFill>
        <p:spPr>
          <a:xfrm flipH="1">
            <a:off x="1524000" y="4872017"/>
            <a:ext cx="2577606" cy="1364758"/>
          </a:xfrm>
        </p:spPr>
      </p:pic>
      <p:cxnSp>
        <p:nvCxnSpPr>
          <p:cNvPr id="66" name="Straight Arrow Connector 65"/>
          <p:cNvCxnSpPr/>
          <p:nvPr/>
        </p:nvCxnSpPr>
        <p:spPr>
          <a:xfrm flipV="1">
            <a:off x="3739949" y="2094953"/>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pic>
        <p:nvPicPr>
          <p:cNvPr id="17716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2857500" y="1337716"/>
            <a:ext cx="95250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4" name="Straight Arrow Connector 93"/>
          <p:cNvCxnSpPr/>
          <p:nvPr/>
        </p:nvCxnSpPr>
        <p:spPr>
          <a:xfrm flipH="1">
            <a:off x="3729548"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02" name="Rectangle 101"/>
          <p:cNvSpPr/>
          <p:nvPr/>
        </p:nvSpPr>
        <p:spPr>
          <a:xfrm>
            <a:off x="3200400" y="1090568"/>
            <a:ext cx="654346" cy="400110"/>
          </a:xfrm>
          <a:prstGeom prst="rect">
            <a:avLst/>
          </a:prstGeom>
        </p:spPr>
        <p:txBody>
          <a:bodyPr wrap="none">
            <a:spAutoFit/>
          </a:bodyPr>
          <a:lstStyle/>
          <a:p>
            <a:r>
              <a:rPr lang="en-US" sz="2000" b="1" dirty="0">
                <a:latin typeface="+mj-lt"/>
              </a:rPr>
              <a:t>MIC</a:t>
            </a:r>
            <a:endParaRPr lang="en-US" sz="2000" dirty="0">
              <a:latin typeface="+mj-lt"/>
            </a:endParaRPr>
          </a:p>
        </p:txBody>
      </p:sp>
      <p:sp>
        <p:nvSpPr>
          <p:cNvPr id="103" name="Rectangle 102"/>
          <p:cNvSpPr/>
          <p:nvPr/>
        </p:nvSpPr>
        <p:spPr>
          <a:xfrm>
            <a:off x="2819400" y="6153090"/>
            <a:ext cx="1154483" cy="400110"/>
          </a:xfrm>
          <a:prstGeom prst="rect">
            <a:avLst/>
          </a:prstGeom>
        </p:spPr>
        <p:txBody>
          <a:bodyPr wrap="none">
            <a:spAutoFit/>
          </a:bodyPr>
          <a:lstStyle/>
          <a:p>
            <a:r>
              <a:rPr lang="en-US" sz="2000" b="1" dirty="0">
                <a:latin typeface="+mj-lt"/>
              </a:rPr>
              <a:t>speaker</a:t>
            </a:r>
            <a:endParaRPr lang="en-US" sz="2000" dirty="0">
              <a:latin typeface="+mj-lt"/>
            </a:endParaRPr>
          </a:p>
        </p:txBody>
      </p:sp>
      <p:sp>
        <p:nvSpPr>
          <p:cNvPr id="42" name="TextBox 41"/>
          <p:cNvSpPr txBox="1"/>
          <p:nvPr/>
        </p:nvSpPr>
        <p:spPr>
          <a:xfrm>
            <a:off x="380509" y="2895600"/>
            <a:ext cx="838691" cy="369332"/>
          </a:xfrm>
          <a:prstGeom prst="rect">
            <a:avLst/>
          </a:prstGeom>
          <a:noFill/>
        </p:spPr>
        <p:txBody>
          <a:bodyPr wrap="none" rtlCol="0">
            <a:spAutoFit/>
          </a:bodyPr>
          <a:lstStyle/>
          <a:p>
            <a:r>
              <a:rPr lang="en-US" sz="1800" b="1" dirty="0">
                <a:latin typeface="+mj-lt"/>
              </a:rPr>
              <a:t>Music</a:t>
            </a:r>
          </a:p>
        </p:txBody>
      </p:sp>
      <p:pic>
        <p:nvPicPr>
          <p:cNvPr id="82" name="Picture 8"/>
          <p:cNvPicPr>
            <a:picLocks noChangeAspect="1"/>
          </p:cNvPicPr>
          <p:nvPr/>
        </p:nvPicPr>
        <p:blipFill rotWithShape="1">
          <a:blip r:embed="rId8"/>
          <a:srcRect t="8376"/>
          <a:stretch/>
        </p:blipFill>
        <p:spPr bwMode="auto">
          <a:xfrm>
            <a:off x="3973883" y="1090568"/>
            <a:ext cx="3810000" cy="2210886"/>
          </a:xfrm>
          <a:prstGeom prst="rect">
            <a:avLst/>
          </a:prstGeom>
          <a:noFill/>
          <a:ln w="9525">
            <a:noFill/>
            <a:miter lim="800000"/>
            <a:headEnd/>
            <a:tailEnd/>
          </a:ln>
        </p:spPr>
      </p:pic>
      <p:pic>
        <p:nvPicPr>
          <p:cNvPr id="83" name="Picture 8"/>
          <p:cNvPicPr>
            <a:picLocks noChangeAspect="1"/>
          </p:cNvPicPr>
          <p:nvPr/>
        </p:nvPicPr>
        <p:blipFill rotWithShape="1">
          <a:blip r:embed="rId8"/>
          <a:srcRect t="8376"/>
          <a:stretch/>
        </p:blipFill>
        <p:spPr bwMode="auto">
          <a:xfrm>
            <a:off x="3962400" y="4266114"/>
            <a:ext cx="3810000" cy="2210886"/>
          </a:xfrm>
          <a:prstGeom prst="rect">
            <a:avLst/>
          </a:prstGeom>
          <a:noFill/>
          <a:ln w="9525">
            <a:noFill/>
            <a:miter lim="800000"/>
            <a:headEnd/>
            <a:tailEnd/>
          </a:ln>
        </p:spPr>
      </p:pic>
      <p:sp>
        <p:nvSpPr>
          <p:cNvPr id="3" name="TextBox 2"/>
          <p:cNvSpPr txBox="1"/>
          <p:nvPr/>
        </p:nvSpPr>
        <p:spPr>
          <a:xfrm>
            <a:off x="2209800" y="3581399"/>
            <a:ext cx="3676006" cy="461665"/>
          </a:xfrm>
          <a:prstGeom prst="rect">
            <a:avLst/>
          </a:prstGeom>
          <a:noFill/>
        </p:spPr>
        <p:txBody>
          <a:bodyPr wrap="none" rtlCol="0">
            <a:spAutoFit/>
          </a:bodyPr>
          <a:lstStyle/>
          <a:p>
            <a:r>
              <a:rPr lang="en-US" i="1" dirty="0">
                <a:latin typeface="+mj-lt"/>
              </a:rPr>
              <a:t>you will do this in first lab!</a:t>
            </a:r>
          </a:p>
        </p:txBody>
      </p:sp>
    </p:spTree>
    <p:extLst>
      <p:ext uri="{BB962C8B-B14F-4D97-AF65-F5344CB8AC3E}">
        <p14:creationId xmlns:p14="http://schemas.microsoft.com/office/powerpoint/2010/main" val="928895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83"/>
                                        </p:tgtEl>
                                        <p:attrNameLst>
                                          <p:attrName>style.visibility</p:attrName>
                                        </p:attrNameLst>
                                      </p:cBhvr>
                                      <p:to>
                                        <p:strVal val="visible"/>
                                      </p:to>
                                    </p:set>
                                    <p:animEffect transition="in" filter="wipe(right)">
                                      <p:cBhvr>
                                        <p:cTn id="12" dur="500"/>
                                        <p:tgtEl>
                                          <p:spTgt spid="8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dirty="0"/>
              <a:t>Before next slide…Mini-Quiz:</a:t>
            </a:r>
          </a:p>
        </p:txBody>
      </p:sp>
      <p:sp>
        <p:nvSpPr>
          <p:cNvPr id="33795" name="Content Placeholder 2"/>
          <p:cNvSpPr>
            <a:spLocks noGrp="1"/>
          </p:cNvSpPr>
          <p:nvPr>
            <p:ph idx="1"/>
          </p:nvPr>
        </p:nvSpPr>
        <p:spPr/>
        <p:txBody>
          <a:bodyPr>
            <a:normAutofit fontScale="92500" lnSpcReduction="10000"/>
          </a:bodyPr>
          <a:lstStyle/>
          <a:p>
            <a:r>
              <a:rPr lang="en-US" dirty="0">
                <a:solidFill>
                  <a:srgbClr val="FF6600"/>
                </a:solidFill>
              </a:rPr>
              <a:t>What is a bit (a </a:t>
            </a:r>
            <a:r>
              <a:rPr lang="en-US" u="sng" dirty="0">
                <a:solidFill>
                  <a:srgbClr val="FF6600"/>
                </a:solidFill>
              </a:rPr>
              <a:t>B</a:t>
            </a:r>
            <a:r>
              <a:rPr lang="en-US" dirty="0">
                <a:solidFill>
                  <a:srgbClr val="FF6600"/>
                </a:solidFill>
              </a:rPr>
              <a:t>inary Dig</a:t>
            </a:r>
            <a:r>
              <a:rPr lang="en-US" u="sng" dirty="0">
                <a:solidFill>
                  <a:srgbClr val="FF6600"/>
                </a:solidFill>
              </a:rPr>
              <a:t>it</a:t>
            </a:r>
            <a:r>
              <a:rPr lang="en-US" dirty="0">
                <a:solidFill>
                  <a:srgbClr val="FF6600"/>
                </a:solidFill>
              </a:rPr>
              <a:t>)?</a:t>
            </a:r>
          </a:p>
          <a:p>
            <a:pPr lvl="1"/>
            <a:r>
              <a:rPr lang="en-US" dirty="0"/>
              <a:t>Smallest piece of information we can store (on/off)</a:t>
            </a:r>
          </a:p>
          <a:p>
            <a:r>
              <a:rPr lang="en-US" dirty="0">
                <a:solidFill>
                  <a:srgbClr val="FF6600"/>
                </a:solidFill>
              </a:rPr>
              <a:t>How many bits in a byte?</a:t>
            </a:r>
          </a:p>
          <a:p>
            <a:pPr lvl="1"/>
            <a:r>
              <a:rPr lang="en-US" dirty="0"/>
              <a:t>8</a:t>
            </a:r>
          </a:p>
          <a:p>
            <a:r>
              <a:rPr lang="en-US" dirty="0">
                <a:solidFill>
                  <a:srgbClr val="FF6600"/>
                </a:solidFill>
              </a:rPr>
              <a:t>Bytes in a Kilobyte?</a:t>
            </a:r>
          </a:p>
          <a:p>
            <a:pPr lvl="1"/>
            <a:r>
              <a:rPr lang="en-US" dirty="0"/>
              <a:t>2</a:t>
            </a:r>
            <a:r>
              <a:rPr lang="en-US" baseline="30000" dirty="0"/>
              <a:t>10 </a:t>
            </a:r>
            <a:r>
              <a:rPr lang="en-US" dirty="0"/>
              <a:t>x 1 byte = 1024 bytes</a:t>
            </a:r>
          </a:p>
          <a:p>
            <a:r>
              <a:rPr lang="en-US" dirty="0">
                <a:solidFill>
                  <a:srgbClr val="FF6600"/>
                </a:solidFill>
              </a:rPr>
              <a:t>Bytes in a Megabyte?</a:t>
            </a:r>
          </a:p>
          <a:p>
            <a:pPr lvl="1"/>
            <a:r>
              <a:rPr lang="en-US" dirty="0"/>
              <a:t>2</a:t>
            </a:r>
            <a:r>
              <a:rPr lang="en-US" baseline="30000" dirty="0"/>
              <a:t>10</a:t>
            </a:r>
            <a:r>
              <a:rPr lang="en-US" dirty="0"/>
              <a:t> x 1KB = 1,048,576 bytes</a:t>
            </a:r>
          </a:p>
          <a:p>
            <a:r>
              <a:rPr lang="en-US" dirty="0">
                <a:solidFill>
                  <a:srgbClr val="FF6600"/>
                </a:solidFill>
              </a:rPr>
              <a:t>Bytes in a Gigabyte?</a:t>
            </a:r>
          </a:p>
          <a:p>
            <a:pPr lvl="1"/>
            <a:r>
              <a:rPr lang="en-US" dirty="0"/>
              <a:t>2</a:t>
            </a:r>
            <a:r>
              <a:rPr lang="en-US" baseline="30000" dirty="0"/>
              <a:t>10</a:t>
            </a:r>
            <a:r>
              <a:rPr lang="en-US" dirty="0"/>
              <a:t> x 1MB = 1,073,741,824 bytes</a:t>
            </a:r>
          </a:p>
          <a:p>
            <a:r>
              <a:rPr lang="en-US" dirty="0">
                <a:solidFill>
                  <a:srgbClr val="FF6600"/>
                </a:solidFill>
              </a:rPr>
              <a:t>How many bits to store a typical song?</a:t>
            </a:r>
          </a:p>
          <a:p>
            <a:endParaRPr lang="en-US" dirty="0"/>
          </a:p>
        </p:txBody>
      </p:sp>
      <p:sp>
        <p:nvSpPr>
          <p:cNvPr id="4" name="Date Placeholder 3"/>
          <p:cNvSpPr>
            <a:spLocks noGrp="1"/>
          </p:cNvSpPr>
          <p:nvPr>
            <p:ph type="dt" sz="half" idx="10"/>
          </p:nvPr>
        </p:nvSpPr>
        <p:spPr/>
        <p:txBody>
          <a:bodyPr/>
          <a:lstStyle/>
          <a:p>
            <a:endParaRPr lang="en-US" dirty="0"/>
          </a:p>
        </p:txBody>
      </p:sp>
      <p:sp>
        <p:nvSpPr>
          <p:cNvPr id="33797" name="Slide Number Placeholder 4"/>
          <p:cNvSpPr>
            <a:spLocks noGrp="1"/>
          </p:cNvSpPr>
          <p:nvPr>
            <p:ph type="sldNum" sz="quarter" idx="12"/>
          </p:nvPr>
        </p:nvSpPr>
        <p:spPr/>
        <p:txBody>
          <a:bodyPr/>
          <a:lstStyle/>
          <a:p>
            <a:fld id="{67B23C7F-4C18-2B49-82EC-613E55C5EFD5}" type="slidenum">
              <a:rPr lang="en-US" smtClean="0"/>
              <a:pPr/>
              <a:t>46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795">
                                            <p:txEl>
                                              <p:pRg st="1" end="1"/>
                                            </p:txEl>
                                          </p:spTgt>
                                        </p:tgtEl>
                                        <p:attrNameLst>
                                          <p:attrName>style.visibility</p:attrName>
                                        </p:attrNameLst>
                                      </p:cBhvr>
                                      <p:to>
                                        <p:strVal val="visible"/>
                                      </p:to>
                                    </p:set>
                                    <p:animEffect transition="in" filter="fade">
                                      <p:cBhvr>
                                        <p:cTn id="7" dur="500"/>
                                        <p:tgtEl>
                                          <p:spTgt spid="3379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795">
                                            <p:txEl>
                                              <p:pRg st="2" end="2"/>
                                            </p:txEl>
                                          </p:spTgt>
                                        </p:tgtEl>
                                        <p:attrNameLst>
                                          <p:attrName>style.visibility</p:attrName>
                                        </p:attrNameLst>
                                      </p:cBhvr>
                                      <p:to>
                                        <p:strVal val="visible"/>
                                      </p:to>
                                    </p:set>
                                    <p:animEffect transition="in" filter="fade">
                                      <p:cBhvr>
                                        <p:cTn id="12" dur="500"/>
                                        <p:tgtEl>
                                          <p:spTgt spid="3379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795">
                                            <p:txEl>
                                              <p:pRg st="3" end="3"/>
                                            </p:txEl>
                                          </p:spTgt>
                                        </p:tgtEl>
                                        <p:attrNameLst>
                                          <p:attrName>style.visibility</p:attrName>
                                        </p:attrNameLst>
                                      </p:cBhvr>
                                      <p:to>
                                        <p:strVal val="visible"/>
                                      </p:to>
                                    </p:set>
                                    <p:animEffect transition="in" filter="fade">
                                      <p:cBhvr>
                                        <p:cTn id="17" dur="500"/>
                                        <p:tgtEl>
                                          <p:spTgt spid="3379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3795">
                                            <p:txEl>
                                              <p:pRg st="4" end="4"/>
                                            </p:txEl>
                                          </p:spTgt>
                                        </p:tgtEl>
                                        <p:attrNameLst>
                                          <p:attrName>style.visibility</p:attrName>
                                        </p:attrNameLst>
                                      </p:cBhvr>
                                      <p:to>
                                        <p:strVal val="visible"/>
                                      </p:to>
                                    </p:set>
                                    <p:animEffect transition="in" filter="fade">
                                      <p:cBhvr>
                                        <p:cTn id="22" dur="500"/>
                                        <p:tgtEl>
                                          <p:spTgt spid="3379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3795">
                                            <p:txEl>
                                              <p:pRg st="5" end="5"/>
                                            </p:txEl>
                                          </p:spTgt>
                                        </p:tgtEl>
                                        <p:attrNameLst>
                                          <p:attrName>style.visibility</p:attrName>
                                        </p:attrNameLst>
                                      </p:cBhvr>
                                      <p:to>
                                        <p:strVal val="visible"/>
                                      </p:to>
                                    </p:set>
                                    <p:animEffect transition="in" filter="fade">
                                      <p:cBhvr>
                                        <p:cTn id="27" dur="500"/>
                                        <p:tgtEl>
                                          <p:spTgt spid="3379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3795">
                                            <p:txEl>
                                              <p:pRg st="6" end="6"/>
                                            </p:txEl>
                                          </p:spTgt>
                                        </p:tgtEl>
                                        <p:attrNameLst>
                                          <p:attrName>style.visibility</p:attrName>
                                        </p:attrNameLst>
                                      </p:cBhvr>
                                      <p:to>
                                        <p:strVal val="visible"/>
                                      </p:to>
                                    </p:set>
                                    <p:animEffect transition="in" filter="fade">
                                      <p:cBhvr>
                                        <p:cTn id="32" dur="500"/>
                                        <p:tgtEl>
                                          <p:spTgt spid="3379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3795">
                                            <p:txEl>
                                              <p:pRg st="7" end="7"/>
                                            </p:txEl>
                                          </p:spTgt>
                                        </p:tgtEl>
                                        <p:attrNameLst>
                                          <p:attrName>style.visibility</p:attrName>
                                        </p:attrNameLst>
                                      </p:cBhvr>
                                      <p:to>
                                        <p:strVal val="visible"/>
                                      </p:to>
                                    </p:set>
                                    <p:animEffect transition="in" filter="fade">
                                      <p:cBhvr>
                                        <p:cTn id="37" dur="500"/>
                                        <p:tgtEl>
                                          <p:spTgt spid="33795">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3795">
                                            <p:txEl>
                                              <p:pRg st="8" end="8"/>
                                            </p:txEl>
                                          </p:spTgt>
                                        </p:tgtEl>
                                        <p:attrNameLst>
                                          <p:attrName>style.visibility</p:attrName>
                                        </p:attrNameLst>
                                      </p:cBhvr>
                                      <p:to>
                                        <p:strVal val="visible"/>
                                      </p:to>
                                    </p:set>
                                    <p:animEffect transition="in" filter="fade">
                                      <p:cBhvr>
                                        <p:cTn id="42" dur="500"/>
                                        <p:tgtEl>
                                          <p:spTgt spid="33795">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3795">
                                            <p:txEl>
                                              <p:pRg st="9" end="9"/>
                                            </p:txEl>
                                          </p:spTgt>
                                        </p:tgtEl>
                                        <p:attrNameLst>
                                          <p:attrName>style.visibility</p:attrName>
                                        </p:attrNameLst>
                                      </p:cBhvr>
                                      <p:to>
                                        <p:strVal val="visible"/>
                                      </p:to>
                                    </p:set>
                                    <p:animEffect transition="in" filter="fade">
                                      <p:cBhvr>
                                        <p:cTn id="47" dur="500"/>
                                        <p:tgtEl>
                                          <p:spTgt spid="33795">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3795">
                                            <p:txEl>
                                              <p:pRg st="10" end="10"/>
                                            </p:txEl>
                                          </p:spTgt>
                                        </p:tgtEl>
                                        <p:attrNameLst>
                                          <p:attrName>style.visibility</p:attrName>
                                        </p:attrNameLst>
                                      </p:cBhvr>
                                      <p:to>
                                        <p:strVal val="visible"/>
                                      </p:to>
                                    </p:set>
                                    <p:animEffect transition="in" filter="fade">
                                      <p:cBhvr>
                                        <p:cTn id="52" dur="500"/>
                                        <p:tgtEl>
                                          <p:spTgt spid="3379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2"/>
          <p:cNvSpPr>
            <a:spLocks noGrp="1" noChangeArrowheads="1"/>
          </p:cNvSpPr>
          <p:nvPr>
            <p:ph type="title"/>
          </p:nvPr>
        </p:nvSpPr>
        <p:spPr/>
        <p:txBody>
          <a:bodyPr/>
          <a:lstStyle/>
          <a:p>
            <a:r>
              <a:rPr lang="en-US"/>
              <a:t>Week 2: Discrete Sampling</a:t>
            </a:r>
            <a:endParaRPr lang="en-US" dirty="0"/>
          </a:p>
        </p:txBody>
      </p:sp>
      <p:sp>
        <p:nvSpPr>
          <p:cNvPr id="185347" name="Rectangle 3"/>
          <p:cNvSpPr>
            <a:spLocks noGrp="1" noChangeArrowheads="1"/>
          </p:cNvSpPr>
          <p:nvPr>
            <p:ph idx="1"/>
          </p:nvPr>
        </p:nvSpPr>
        <p:spPr>
          <a:xfrm>
            <a:off x="304800" y="3429000"/>
            <a:ext cx="8686800" cy="2438400"/>
          </a:xfrm>
        </p:spPr>
        <p:txBody>
          <a:bodyPr>
            <a:normAutofit fontScale="85000" lnSpcReduction="20000"/>
          </a:bodyPr>
          <a:lstStyle/>
          <a:p>
            <a:r>
              <a:rPr lang="en-US" dirty="0"/>
              <a:t>Voltages can be sampled discretely</a:t>
            </a:r>
          </a:p>
          <a:p>
            <a:pPr lvl="1"/>
            <a:r>
              <a:rPr lang="en-US" dirty="0"/>
              <a:t>Both in time and amplitude </a:t>
            </a:r>
          </a:p>
          <a:p>
            <a:r>
              <a:rPr lang="en-US" dirty="0"/>
              <a:t>Can turn sound wave into sequence of bits</a:t>
            </a:r>
          </a:p>
          <a:p>
            <a:pPr lvl="1"/>
            <a:r>
              <a:rPr lang="en-US" dirty="0"/>
              <a:t>0111 1001 1011 1100 1101 1110 1110 1111 1111 ….</a:t>
            </a:r>
          </a:p>
          <a:p>
            <a:r>
              <a:rPr lang="en-US" dirty="0"/>
              <a:t>What precision do we need?</a:t>
            </a:r>
          </a:p>
          <a:p>
            <a:pPr lvl="1"/>
            <a:r>
              <a:rPr lang="en-US" dirty="0"/>
              <a:t>Compact Disks: 16bits at 44KHz</a:t>
            </a:r>
          </a:p>
          <a:p>
            <a:pPr lvl="2"/>
            <a:r>
              <a:rPr lang="en-US" dirty="0"/>
              <a:t>How many bits is a typical 3-minute song?</a:t>
            </a:r>
          </a:p>
          <a:p>
            <a:pPr lvl="1"/>
            <a:endParaRPr lang="en-US" dirty="0"/>
          </a:p>
        </p:txBody>
      </p:sp>
      <p:sp>
        <p:nvSpPr>
          <p:cNvPr id="44035" name="Slide Number Placeholder 6"/>
          <p:cNvSpPr>
            <a:spLocks noGrp="1"/>
          </p:cNvSpPr>
          <p:nvPr>
            <p:ph type="sldNum" sz="quarter" idx="12"/>
          </p:nvPr>
        </p:nvSpPr>
        <p:spPr/>
        <p:txBody>
          <a:bodyPr/>
          <a:lstStyle/>
          <a:p>
            <a:fld id="{40433508-2012-564A-AD3E-844C45842A6C}" type="slidenum">
              <a:rPr lang="en-US" smtClean="0"/>
              <a:pPr/>
              <a:t>47</a:t>
            </a:fld>
            <a:endParaRPr lang="en-US"/>
          </a:p>
        </p:txBody>
      </p:sp>
      <p:pic>
        <p:nvPicPr>
          <p:cNvPr id="44039" name="Picture 7"/>
          <p:cNvPicPr>
            <a:picLocks noChangeAspect="1" noChangeArrowheads="1"/>
          </p:cNvPicPr>
          <p:nvPr/>
        </p:nvPicPr>
        <p:blipFill>
          <a:blip r:embed="rId3"/>
          <a:srcRect/>
          <a:stretch>
            <a:fillRect/>
          </a:stretch>
        </p:blipFill>
        <p:spPr bwMode="auto">
          <a:xfrm>
            <a:off x="1524000" y="1433899"/>
            <a:ext cx="2463800" cy="1847850"/>
          </a:xfrm>
          <a:prstGeom prst="rect">
            <a:avLst/>
          </a:prstGeom>
          <a:noFill/>
          <a:ln w="9525">
            <a:noFill/>
            <a:miter lim="800000"/>
            <a:headEnd/>
            <a:tailEnd/>
          </a:ln>
        </p:spPr>
      </p:pic>
      <p:sp>
        <p:nvSpPr>
          <p:cNvPr id="44040" name="Rectangle 8"/>
          <p:cNvSpPr>
            <a:spLocks noChangeArrowheads="1"/>
          </p:cNvSpPr>
          <p:nvPr/>
        </p:nvSpPr>
        <p:spPr bwMode="auto">
          <a:xfrm>
            <a:off x="1306625" y="1156900"/>
            <a:ext cx="2898550" cy="276999"/>
          </a:xfrm>
          <a:prstGeom prst="rect">
            <a:avLst/>
          </a:prstGeom>
          <a:noFill/>
          <a:ln w="9525">
            <a:noFill/>
            <a:miter lim="800000"/>
            <a:headEnd/>
            <a:tailEnd/>
          </a:ln>
        </p:spPr>
        <p:txBody>
          <a:bodyPr wrap="none">
            <a:prstTxWarp prst="textNoShape">
              <a:avLst/>
            </a:prstTxWarp>
            <a:spAutoFit/>
          </a:bodyPr>
          <a:lstStyle/>
          <a:p>
            <a:pPr eaLnBrk="0" hangingPunct="0"/>
            <a:r>
              <a:rPr lang="en-US" sz="1200" dirty="0">
                <a:latin typeface="+mj-lt"/>
              </a:rPr>
              <a:t>http://en.wikipedia.org/wiki/File:Pcm.svg</a:t>
            </a:r>
          </a:p>
        </p:txBody>
      </p:sp>
      <p:grpSp>
        <p:nvGrpSpPr>
          <p:cNvPr id="2" name="Group 11"/>
          <p:cNvGrpSpPr>
            <a:grpSpLocks/>
          </p:cNvGrpSpPr>
          <p:nvPr/>
        </p:nvGrpSpPr>
        <p:grpSpPr bwMode="auto">
          <a:xfrm>
            <a:off x="5124606" y="1433899"/>
            <a:ext cx="3562194" cy="2098917"/>
            <a:chOff x="-437994" y="4114800"/>
            <a:chExt cx="3562194" cy="2098917"/>
          </a:xfrm>
        </p:grpSpPr>
        <p:pic>
          <p:nvPicPr>
            <p:cNvPr id="44042" name="Picture 7"/>
            <p:cNvPicPr>
              <a:picLocks noChangeAspect="1" noChangeArrowheads="1"/>
            </p:cNvPicPr>
            <p:nvPr/>
          </p:nvPicPr>
          <p:blipFill>
            <a:blip r:embed="rId4">
              <a:clrChange>
                <a:clrFrom>
                  <a:srgbClr val="000000"/>
                </a:clrFrom>
                <a:clrTo>
                  <a:srgbClr val="000000">
                    <a:alpha val="0"/>
                  </a:srgbClr>
                </a:clrTo>
              </a:clrChange>
            </a:blip>
            <a:srcRect/>
            <a:stretch>
              <a:fillRect/>
            </a:stretch>
          </p:blipFill>
          <p:spPr bwMode="auto">
            <a:xfrm>
              <a:off x="533400" y="4114800"/>
              <a:ext cx="1752600" cy="1722438"/>
            </a:xfrm>
            <a:prstGeom prst="rect">
              <a:avLst/>
            </a:prstGeom>
            <a:noFill/>
            <a:ln w="9525">
              <a:noFill/>
              <a:miter lim="800000"/>
              <a:headEnd/>
              <a:tailEnd/>
            </a:ln>
          </p:spPr>
        </p:pic>
        <p:sp>
          <p:nvSpPr>
            <p:cNvPr id="44043" name="Rectangle 8"/>
            <p:cNvSpPr>
              <a:spLocks noChangeArrowheads="1"/>
            </p:cNvSpPr>
            <p:nvPr/>
          </p:nvSpPr>
          <p:spPr bwMode="auto">
            <a:xfrm>
              <a:off x="-437994" y="5936718"/>
              <a:ext cx="3562194" cy="276999"/>
            </a:xfrm>
            <a:prstGeom prst="rect">
              <a:avLst/>
            </a:prstGeom>
            <a:noFill/>
            <a:ln w="9525">
              <a:noFill/>
              <a:miter lim="800000"/>
              <a:headEnd/>
              <a:tailEnd/>
            </a:ln>
          </p:spPr>
          <p:txBody>
            <a:bodyPr wrap="none">
              <a:prstTxWarp prst="textNoShape">
                <a:avLst/>
              </a:prstTxWarp>
              <a:spAutoFit/>
            </a:bodyPr>
            <a:lstStyle/>
            <a:p>
              <a:pPr eaLnBrk="0" hangingPunct="0"/>
              <a:r>
                <a:rPr lang="en-US" sz="1200" dirty="0">
                  <a:latin typeface="+mj-lt"/>
                </a:rPr>
                <a:t>http://en.wikipedia.org/wiki/File:Compact_disc.svg</a:t>
              </a:r>
            </a:p>
          </p:txBody>
        </p:sp>
      </p:grpSp>
      <p:sp>
        <p:nvSpPr>
          <p:cNvPr id="6" name="Rectangle 5"/>
          <p:cNvSpPr/>
          <p:nvPr/>
        </p:nvSpPr>
        <p:spPr>
          <a:xfrm>
            <a:off x="47289" y="1896070"/>
            <a:ext cx="1031051" cy="923330"/>
          </a:xfrm>
          <a:prstGeom prst="rect">
            <a:avLst/>
          </a:prstGeom>
        </p:spPr>
        <p:txBody>
          <a:bodyPr wrap="none">
            <a:spAutoFit/>
          </a:bodyPr>
          <a:lstStyle/>
          <a:p>
            <a:pPr algn="ctr"/>
            <a:r>
              <a:rPr lang="en-US" sz="1800" dirty="0">
                <a:latin typeface="+mj-lt"/>
              </a:rPr>
              <a:t>Discrete</a:t>
            </a:r>
          </a:p>
          <a:p>
            <a:pPr algn="ctr"/>
            <a:r>
              <a:rPr lang="en-US" sz="1800" dirty="0">
                <a:latin typeface="+mj-lt"/>
              </a:rPr>
              <a:t>Voltage</a:t>
            </a:r>
          </a:p>
          <a:p>
            <a:pPr algn="ctr"/>
            <a:r>
              <a:rPr lang="en-US" sz="1800" dirty="0">
                <a:latin typeface="+mj-lt"/>
              </a:rPr>
              <a:t>Levels</a:t>
            </a:r>
          </a:p>
        </p:txBody>
      </p:sp>
      <p:sp>
        <p:nvSpPr>
          <p:cNvPr id="7" name="Left Brace 6"/>
          <p:cNvSpPr/>
          <p:nvPr/>
        </p:nvSpPr>
        <p:spPr>
          <a:xfrm>
            <a:off x="1125629" y="1466927"/>
            <a:ext cx="304800" cy="1767750"/>
          </a:xfrm>
          <a:prstGeom prst="leftBrace">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 name="TextBox 7"/>
              <p:cNvSpPr txBox="1"/>
              <p:nvPr/>
            </p:nvSpPr>
            <p:spPr>
              <a:xfrm>
                <a:off x="62806" y="5699972"/>
                <a:ext cx="2142190" cy="7146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US" sz="1800" i="1" smtClean="0">
                              <a:latin typeface="Cambria Math" panose="02040503050406030204" pitchFamily="18" charset="0"/>
                            </a:rPr>
                          </m:ctrlPr>
                        </m:dPr>
                        <m:e>
                          <m:r>
                            <a:rPr lang="en-US" sz="1800" b="0" i="1" smtClean="0">
                              <a:latin typeface="Cambria Math"/>
                            </a:rPr>
                            <m:t>44,000 </m:t>
                          </m:r>
                          <m:f>
                            <m:fPr>
                              <m:ctrlPr>
                                <a:rPr lang="en-US" sz="1800" b="0" i="1" smtClean="0">
                                  <a:latin typeface="Cambria Math" panose="02040503050406030204" pitchFamily="18" charset="0"/>
                                </a:rPr>
                              </m:ctrlPr>
                            </m:fPr>
                            <m:num>
                              <m:r>
                                <a:rPr lang="en-US" sz="1800" b="0" i="1" smtClean="0">
                                  <a:latin typeface="Cambria Math"/>
                                </a:rPr>
                                <m:t>𝑠𝑎𝑚𝑝𝑙𝑒𝑠</m:t>
                              </m:r>
                            </m:num>
                            <m:den>
                              <m:r>
                                <a:rPr lang="en-US" sz="1800" b="0" i="1" smtClean="0">
                                  <a:latin typeface="Cambria Math"/>
                                </a:rPr>
                                <m:t>1 </m:t>
                              </m:r>
                              <m:r>
                                <a:rPr lang="en-US" sz="1800" b="0" i="1" smtClean="0">
                                  <a:latin typeface="Cambria Math"/>
                                </a:rPr>
                                <m:t>𝑠𝑒𝑐</m:t>
                              </m:r>
                            </m:den>
                          </m:f>
                        </m:e>
                      </m:d>
                    </m:oMath>
                  </m:oMathPara>
                </a14:m>
                <a:endParaRPr lang="en-US" sz="1800" dirty="0"/>
              </a:p>
            </p:txBody>
          </p:sp>
        </mc:Choice>
        <mc:Fallback xmlns="" xmlns:mv="urn:schemas-microsoft-com:mac:vml">
          <p:sp>
            <p:nvSpPr>
              <p:cNvPr id="8" name="TextBox 7"/>
              <p:cNvSpPr txBox="1">
                <a:spLocks noRot="1" noChangeAspect="1" noMove="1" noResize="1" noEditPoints="1" noAdjustHandles="1" noChangeArrowheads="1" noChangeShapeType="1" noTextEdit="1"/>
              </p:cNvSpPr>
              <p:nvPr/>
            </p:nvSpPr>
            <p:spPr>
              <a:xfrm>
                <a:off x="62806" y="5699972"/>
                <a:ext cx="2142190" cy="714683"/>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1967806" y="5699972"/>
                <a:ext cx="1602298"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sz="1800" i="1">
                              <a:latin typeface="Cambria Math" panose="02040503050406030204" pitchFamily="18" charset="0"/>
                            </a:rPr>
                          </m:ctrlPr>
                        </m:dPr>
                        <m:e>
                          <m:r>
                            <a:rPr lang="en-US" sz="1800" i="1">
                              <a:latin typeface="Cambria Math"/>
                            </a:rPr>
                            <m:t>16 </m:t>
                          </m:r>
                          <m:f>
                            <m:fPr>
                              <m:ctrlPr>
                                <a:rPr lang="en-US" sz="1800" i="1">
                                  <a:latin typeface="Cambria Math" panose="02040503050406030204" pitchFamily="18" charset="0"/>
                                </a:rPr>
                              </m:ctrlPr>
                            </m:fPr>
                            <m:num>
                              <m:r>
                                <a:rPr lang="en-US" sz="1800" i="1">
                                  <a:latin typeface="Cambria Math"/>
                                </a:rPr>
                                <m:t>𝑏𝑖𝑡𝑠</m:t>
                              </m:r>
                            </m:num>
                            <m:den>
                              <m:r>
                                <a:rPr lang="en-US" sz="1800" i="1">
                                  <a:latin typeface="Cambria Math"/>
                                </a:rPr>
                                <m:t>𝑠𝑎𝑚𝑝𝑙𝑒</m:t>
                              </m:r>
                            </m:den>
                          </m:f>
                        </m:e>
                      </m:d>
                    </m:oMath>
                  </m:oMathPara>
                </a14:m>
                <a:endParaRPr lang="en-US" sz="1800" dirty="0"/>
              </a:p>
            </p:txBody>
          </p:sp>
        </mc:Choice>
        <mc:Fallback xmlns="" xmlns:mv="urn:schemas-microsoft-com:mac:vml">
          <p:sp>
            <p:nvSpPr>
              <p:cNvPr id="10" name="Rectangle 9"/>
              <p:cNvSpPr>
                <a:spLocks noRot="1" noChangeAspect="1" noMove="1" noResize="1" noEditPoints="1" noAdjustHandles="1" noChangeArrowheads="1" noChangeShapeType="1" noTextEdit="1"/>
              </p:cNvSpPr>
              <p:nvPr/>
            </p:nvSpPr>
            <p:spPr>
              <a:xfrm>
                <a:off x="1967806" y="5699972"/>
                <a:ext cx="1602298" cy="714683"/>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3348284" y="5756308"/>
                <a:ext cx="1401025" cy="58214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sz="1800" i="1">
                              <a:latin typeface="Cambria Math" panose="02040503050406030204" pitchFamily="18" charset="0"/>
                            </a:rPr>
                          </m:ctrlPr>
                        </m:dPr>
                        <m:e>
                          <m:r>
                            <a:rPr lang="en-US" sz="1800" i="1">
                              <a:latin typeface="Cambria Math"/>
                            </a:rPr>
                            <m:t>60 </m:t>
                          </m:r>
                          <m:f>
                            <m:fPr>
                              <m:ctrlPr>
                                <a:rPr lang="en-US" sz="1800" i="1">
                                  <a:latin typeface="Cambria Math" panose="02040503050406030204" pitchFamily="18" charset="0"/>
                                </a:rPr>
                              </m:ctrlPr>
                            </m:fPr>
                            <m:num>
                              <m:r>
                                <a:rPr lang="en-US" sz="1800" i="1">
                                  <a:latin typeface="Cambria Math"/>
                                </a:rPr>
                                <m:t>𝑠𝑒𝑐</m:t>
                              </m:r>
                            </m:num>
                            <m:den>
                              <m:r>
                                <a:rPr lang="en-US" sz="1800" i="1">
                                  <a:latin typeface="Cambria Math"/>
                                </a:rPr>
                                <m:t>1 </m:t>
                              </m:r>
                              <m:r>
                                <a:rPr lang="en-US" sz="1800" i="1">
                                  <a:latin typeface="Cambria Math"/>
                                </a:rPr>
                                <m:t>𝑚𝑖𝑛</m:t>
                              </m:r>
                            </m:den>
                          </m:f>
                        </m:e>
                      </m:d>
                    </m:oMath>
                  </m:oMathPara>
                </a14:m>
                <a:endParaRPr lang="en-US" sz="1800" dirty="0"/>
              </a:p>
            </p:txBody>
          </p:sp>
        </mc:Choice>
        <mc:Fallback xmlns="" xmlns:mv="urn:schemas-microsoft-com:mac:vml">
          <p:sp>
            <p:nvSpPr>
              <p:cNvPr id="11" name="Rectangle 10"/>
              <p:cNvSpPr>
                <a:spLocks noRot="1" noChangeAspect="1" noMove="1" noResize="1" noEditPoints="1" noAdjustHandles="1" noChangeArrowheads="1" noChangeShapeType="1" noTextEdit="1"/>
              </p:cNvSpPr>
              <p:nvPr/>
            </p:nvSpPr>
            <p:spPr>
              <a:xfrm>
                <a:off x="3348284" y="5756308"/>
                <a:ext cx="1401025" cy="582147"/>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4543687" y="5699972"/>
                <a:ext cx="1234119"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sz="1800" i="1">
                              <a:latin typeface="Cambria Math" panose="02040503050406030204" pitchFamily="18" charset="0"/>
                            </a:rPr>
                          </m:ctrlPr>
                        </m:dPr>
                        <m:e>
                          <m:r>
                            <a:rPr lang="en-US" sz="1800" i="1">
                              <a:latin typeface="Cambria Math"/>
                            </a:rPr>
                            <m:t>3 </m:t>
                          </m:r>
                          <m:f>
                            <m:fPr>
                              <m:ctrlPr>
                                <a:rPr lang="en-US" sz="1800" i="1">
                                  <a:latin typeface="Cambria Math" panose="02040503050406030204" pitchFamily="18" charset="0"/>
                                </a:rPr>
                              </m:ctrlPr>
                            </m:fPr>
                            <m:num>
                              <m:r>
                                <a:rPr lang="en-US" sz="1800" i="1">
                                  <a:latin typeface="Cambria Math"/>
                                </a:rPr>
                                <m:t>𝑚𝑖𝑛</m:t>
                              </m:r>
                            </m:num>
                            <m:den>
                              <m:r>
                                <a:rPr lang="en-US" sz="1800" i="1">
                                  <a:latin typeface="Cambria Math"/>
                                </a:rPr>
                                <m:t>𝑠𝑜𝑛𝑔</m:t>
                              </m:r>
                            </m:den>
                          </m:f>
                        </m:e>
                      </m:d>
                    </m:oMath>
                  </m:oMathPara>
                </a14:m>
                <a:endParaRPr lang="en-US" sz="1800" dirty="0"/>
              </a:p>
            </p:txBody>
          </p:sp>
        </mc:Choice>
        <mc:Fallback xmlns="" xmlns:mv="urn:schemas-microsoft-com:mac:vml">
          <p:sp>
            <p:nvSpPr>
              <p:cNvPr id="12" name="Rectangle 11"/>
              <p:cNvSpPr>
                <a:spLocks noRot="1" noChangeAspect="1" noMove="1" noResize="1" noEditPoints="1" noAdjustHandles="1" noChangeArrowheads="1" noChangeShapeType="1" noTextEdit="1"/>
              </p:cNvSpPr>
              <p:nvPr/>
            </p:nvSpPr>
            <p:spPr>
              <a:xfrm>
                <a:off x="4543687" y="5699972"/>
                <a:ext cx="1234119" cy="714683"/>
              </a:xfrm>
              <a:prstGeom prst="rect">
                <a:avLst/>
              </a:prstGeom>
              <a:blipFill rotWithShape="1">
                <a:blip r:embed="rId8"/>
                <a:stretch>
                  <a:fillRect/>
                </a:stretch>
              </a:blipFill>
            </p:spPr>
            <p:txBody>
              <a:bodyPr/>
              <a:lstStyle/>
              <a:p>
                <a:r>
                  <a:rPr lang="en-US">
                    <a:noFill/>
                  </a:rPr>
                  <a:t> </a:t>
                </a:r>
              </a:p>
            </p:txBody>
          </p:sp>
        </mc:Fallback>
      </mc:AlternateContent>
      <p:cxnSp>
        <p:nvCxnSpPr>
          <p:cNvPr id="14" name="Straight Connector 13"/>
          <p:cNvCxnSpPr/>
          <p:nvPr/>
        </p:nvCxnSpPr>
        <p:spPr>
          <a:xfrm flipV="1">
            <a:off x="1210101" y="5699972"/>
            <a:ext cx="757705" cy="347409"/>
          </a:xfrm>
          <a:prstGeom prst="line">
            <a:avLst/>
          </a:prstGeom>
          <a:ln>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a:xfrm flipV="1">
            <a:off x="2562870" y="6033655"/>
            <a:ext cx="757705" cy="347409"/>
          </a:xfrm>
          <a:prstGeom prst="line">
            <a:avLst/>
          </a:prstGeom>
          <a:ln>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4" name="Straight Connector 23"/>
          <p:cNvCxnSpPr/>
          <p:nvPr/>
        </p:nvCxnSpPr>
        <p:spPr>
          <a:xfrm flipV="1">
            <a:off x="1210100" y="6045812"/>
            <a:ext cx="757705" cy="347409"/>
          </a:xfrm>
          <a:prstGeom prst="line">
            <a:avLst/>
          </a:prstGeom>
          <a:ln>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6" name="Straight Connector 25"/>
          <p:cNvCxnSpPr/>
          <p:nvPr/>
        </p:nvCxnSpPr>
        <p:spPr>
          <a:xfrm flipV="1">
            <a:off x="4148098" y="6108677"/>
            <a:ext cx="378852" cy="197364"/>
          </a:xfrm>
          <a:prstGeom prst="line">
            <a:avLst/>
          </a:prstGeom>
          <a:ln>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8" name="Straight Connector 27"/>
          <p:cNvCxnSpPr/>
          <p:nvPr/>
        </p:nvCxnSpPr>
        <p:spPr>
          <a:xfrm flipV="1">
            <a:off x="3986972" y="5774994"/>
            <a:ext cx="378852" cy="197364"/>
          </a:xfrm>
          <a:prstGeom prst="line">
            <a:avLst/>
          </a:prstGeom>
          <a:ln>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9" name="Straight Connector 28"/>
          <p:cNvCxnSpPr/>
          <p:nvPr/>
        </p:nvCxnSpPr>
        <p:spPr>
          <a:xfrm flipV="1">
            <a:off x="5134219" y="5782970"/>
            <a:ext cx="378852" cy="197364"/>
          </a:xfrm>
          <a:prstGeom prst="line">
            <a:avLst/>
          </a:prstGeom>
          <a:ln>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6" name="Rectangle 15"/>
              <p:cNvSpPr/>
              <p:nvPr/>
            </p:nvSpPr>
            <p:spPr>
              <a:xfrm rot="20450151">
                <a:off x="5569015" y="5242015"/>
                <a:ext cx="2181175" cy="6668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a:rPr>
                        <m:t>=</m:t>
                      </m:r>
                      <m:r>
                        <m:rPr>
                          <m:nor/>
                        </m:rPr>
                        <a:rPr lang="en-US" sz="1800"/>
                        <m:t>126</m:t>
                      </m:r>
                      <m:r>
                        <m:rPr>
                          <m:nor/>
                        </m:rPr>
                        <a:rPr lang="en-US" sz="1800" b="0" i="0" smtClean="0"/>
                        <m:t>,</m:t>
                      </m:r>
                      <m:r>
                        <m:rPr>
                          <m:nor/>
                        </m:rPr>
                        <a:rPr lang="en-US" sz="1800"/>
                        <m:t>720</m:t>
                      </m:r>
                      <m:r>
                        <m:rPr>
                          <m:nor/>
                        </m:rPr>
                        <a:rPr lang="en-US" sz="1800" b="0" i="0" smtClean="0"/>
                        <m:t>,</m:t>
                      </m:r>
                      <m:r>
                        <m:rPr>
                          <m:nor/>
                        </m:rPr>
                        <a:rPr lang="en-US" sz="1800"/>
                        <m:t>000</m:t>
                      </m:r>
                      <m:f>
                        <m:fPr>
                          <m:ctrlPr>
                            <a:rPr lang="en-US" sz="1800" i="1">
                              <a:latin typeface="Cambria Math" panose="02040503050406030204" pitchFamily="18" charset="0"/>
                            </a:rPr>
                          </m:ctrlPr>
                        </m:fPr>
                        <m:num>
                          <m:r>
                            <a:rPr lang="en-US" sz="1800" i="1">
                              <a:latin typeface="Cambria Math"/>
                            </a:rPr>
                            <m:t>𝑏𝑖𝑡𝑠</m:t>
                          </m:r>
                        </m:num>
                        <m:den>
                          <m:r>
                            <a:rPr lang="en-US" sz="1800" i="1">
                              <a:latin typeface="Cambria Math"/>
                            </a:rPr>
                            <m:t>𝑠𝑜𝑛𝑔</m:t>
                          </m:r>
                        </m:den>
                      </m:f>
                    </m:oMath>
                  </m:oMathPara>
                </a14:m>
                <a:endParaRPr lang="en-US" sz="1800" dirty="0"/>
              </a:p>
            </p:txBody>
          </p:sp>
        </mc:Choice>
        <mc:Fallback xmlns="" xmlns:mv="urn:schemas-microsoft-com:mac:vml">
          <p:sp>
            <p:nvSpPr>
              <p:cNvPr id="16" name="Rectangle 15"/>
              <p:cNvSpPr>
                <a:spLocks noRot="1" noChangeAspect="1" noMove="1" noResize="1" noEditPoints="1" noAdjustHandles="1" noChangeArrowheads="1" noChangeShapeType="1" noTextEdit="1"/>
              </p:cNvSpPr>
              <p:nvPr/>
            </p:nvSpPr>
            <p:spPr>
              <a:xfrm rot="20450151">
                <a:off x="5569015" y="5242015"/>
                <a:ext cx="2181175" cy="666849"/>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Rectangle 30"/>
              <p:cNvSpPr/>
              <p:nvPr/>
            </p:nvSpPr>
            <p:spPr>
              <a:xfrm>
                <a:off x="5638800" y="5733951"/>
                <a:ext cx="2263697" cy="6668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a:rPr>
                        <m:t>=15,840,000</m:t>
                      </m:r>
                      <m:r>
                        <a:rPr lang="en-US" sz="1800" i="1">
                          <a:latin typeface="Cambria Math"/>
                        </a:rPr>
                        <m:t> </m:t>
                      </m:r>
                      <m:f>
                        <m:fPr>
                          <m:ctrlPr>
                            <a:rPr lang="en-US" sz="1800" i="1">
                              <a:latin typeface="Cambria Math" panose="02040503050406030204" pitchFamily="18" charset="0"/>
                            </a:rPr>
                          </m:ctrlPr>
                        </m:fPr>
                        <m:num>
                          <m:r>
                            <a:rPr lang="en-US" sz="1800" i="1">
                              <a:latin typeface="Cambria Math"/>
                            </a:rPr>
                            <m:t>𝑏</m:t>
                          </m:r>
                          <m:r>
                            <a:rPr lang="en-US" sz="1800" b="0" i="1" smtClean="0">
                              <a:latin typeface="Cambria Math"/>
                            </a:rPr>
                            <m:t>𝑦𝑡𝑒𝑠</m:t>
                          </m:r>
                        </m:num>
                        <m:den>
                          <m:r>
                            <a:rPr lang="en-US" sz="1800" i="1">
                              <a:latin typeface="Cambria Math"/>
                            </a:rPr>
                            <m:t>𝑠𝑜𝑛𝑔</m:t>
                          </m:r>
                        </m:den>
                      </m:f>
                    </m:oMath>
                  </m:oMathPara>
                </a14:m>
                <a:endParaRPr lang="en-US" sz="1800" dirty="0"/>
              </a:p>
            </p:txBody>
          </p:sp>
        </mc:Choice>
        <mc:Fallback xmlns="" xmlns:mv="urn:schemas-microsoft-com:mac:vml">
          <p:sp>
            <p:nvSpPr>
              <p:cNvPr id="31" name="Rectangle 30"/>
              <p:cNvSpPr>
                <a:spLocks noRot="1" noChangeAspect="1" noMove="1" noResize="1" noEditPoints="1" noAdjustHandles="1" noChangeArrowheads="1" noChangeShapeType="1" noTextEdit="1"/>
              </p:cNvSpPr>
              <p:nvPr/>
            </p:nvSpPr>
            <p:spPr>
              <a:xfrm>
                <a:off x="5638800" y="5733951"/>
                <a:ext cx="2263697" cy="666849"/>
              </a:xfrm>
              <a:prstGeom prst="rect">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Rectangle 32"/>
              <p:cNvSpPr/>
              <p:nvPr/>
            </p:nvSpPr>
            <p:spPr>
              <a:xfrm>
                <a:off x="7696200" y="5723888"/>
                <a:ext cx="1511119" cy="65947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a:rPr>
                        <m:t>=15.1</m:t>
                      </m:r>
                      <m:r>
                        <a:rPr lang="en-US" sz="1800" i="1">
                          <a:latin typeface="Cambria Math"/>
                        </a:rPr>
                        <m:t> </m:t>
                      </m:r>
                      <m:f>
                        <m:fPr>
                          <m:ctrlPr>
                            <a:rPr lang="en-US" sz="1800" i="1">
                              <a:latin typeface="Cambria Math" panose="02040503050406030204" pitchFamily="18" charset="0"/>
                            </a:rPr>
                          </m:ctrlPr>
                        </m:fPr>
                        <m:num>
                          <m:r>
                            <a:rPr lang="en-US" sz="1800" b="0" i="1" smtClean="0">
                              <a:latin typeface="Cambria Math"/>
                            </a:rPr>
                            <m:t>𝑀𝐵</m:t>
                          </m:r>
                        </m:num>
                        <m:den>
                          <m:r>
                            <a:rPr lang="en-US" sz="1800" i="1">
                              <a:latin typeface="Cambria Math"/>
                            </a:rPr>
                            <m:t>𝑠𝑜𝑛𝑔</m:t>
                          </m:r>
                        </m:den>
                      </m:f>
                    </m:oMath>
                  </m:oMathPara>
                </a14:m>
                <a:endParaRPr lang="en-US" sz="1800" dirty="0"/>
              </a:p>
            </p:txBody>
          </p:sp>
        </mc:Choice>
        <mc:Fallback xmlns="" xmlns:mv="urn:schemas-microsoft-com:mac:vml">
          <p:sp>
            <p:nvSpPr>
              <p:cNvPr id="33" name="Rectangle 32"/>
              <p:cNvSpPr>
                <a:spLocks noRot="1" noChangeAspect="1" noMove="1" noResize="1" noEditPoints="1" noAdjustHandles="1" noChangeArrowheads="1" noChangeShapeType="1" noTextEdit="1"/>
              </p:cNvSpPr>
              <p:nvPr/>
            </p:nvSpPr>
            <p:spPr>
              <a:xfrm>
                <a:off x="7696200" y="5723888"/>
                <a:ext cx="1511119" cy="659476"/>
              </a:xfrm>
              <a:prstGeom prst="rect">
                <a:avLst/>
              </a:prstGeom>
              <a:blipFill rotWithShape="1">
                <a:blip r:embed="rId11"/>
                <a:stretch>
                  <a:fillRect/>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5347">
                                            <p:txEl>
                                              <p:pRg st="2" end="2"/>
                                            </p:txEl>
                                          </p:spTgt>
                                        </p:tgtEl>
                                        <p:attrNameLst>
                                          <p:attrName>style.visibility</p:attrName>
                                        </p:attrNameLst>
                                      </p:cBhvr>
                                      <p:to>
                                        <p:strVal val="visible"/>
                                      </p:to>
                                    </p:set>
                                    <p:animEffect transition="in" filter="fade">
                                      <p:cBhvr>
                                        <p:cTn id="7" dur="500"/>
                                        <p:tgtEl>
                                          <p:spTgt spid="185347">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85347">
                                            <p:txEl>
                                              <p:pRg st="3" end="3"/>
                                            </p:txEl>
                                          </p:spTgt>
                                        </p:tgtEl>
                                        <p:attrNameLst>
                                          <p:attrName>style.visibility</p:attrName>
                                        </p:attrNameLst>
                                      </p:cBhvr>
                                      <p:to>
                                        <p:strVal val="visible"/>
                                      </p:to>
                                    </p:set>
                                    <p:animEffect transition="in" filter="fade">
                                      <p:cBhvr>
                                        <p:cTn id="10" dur="500"/>
                                        <p:tgtEl>
                                          <p:spTgt spid="185347">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5347">
                                            <p:txEl>
                                              <p:pRg st="4" end="4"/>
                                            </p:txEl>
                                          </p:spTgt>
                                        </p:tgtEl>
                                        <p:attrNameLst>
                                          <p:attrName>style.visibility</p:attrName>
                                        </p:attrNameLst>
                                      </p:cBhvr>
                                      <p:to>
                                        <p:strVal val="visible"/>
                                      </p:to>
                                    </p:set>
                                    <p:animEffect transition="in" filter="fade">
                                      <p:cBhvr>
                                        <p:cTn id="15" dur="500"/>
                                        <p:tgtEl>
                                          <p:spTgt spid="185347">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85347">
                                            <p:txEl>
                                              <p:pRg st="5" end="5"/>
                                            </p:txEl>
                                          </p:spTgt>
                                        </p:tgtEl>
                                        <p:attrNameLst>
                                          <p:attrName>style.visibility</p:attrName>
                                        </p:attrNameLst>
                                      </p:cBhvr>
                                      <p:to>
                                        <p:strVal val="visible"/>
                                      </p:to>
                                    </p:set>
                                    <p:animEffect transition="in" filter="fade">
                                      <p:cBhvr>
                                        <p:cTn id="20" dur="500"/>
                                        <p:tgtEl>
                                          <p:spTgt spid="185347">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85347">
                                            <p:txEl>
                                              <p:pRg st="6" end="6"/>
                                            </p:txEl>
                                          </p:spTgt>
                                        </p:tgtEl>
                                        <p:attrNameLst>
                                          <p:attrName>style.visibility</p:attrName>
                                        </p:attrNameLst>
                                      </p:cBhvr>
                                      <p:to>
                                        <p:strVal val="visible"/>
                                      </p:to>
                                    </p:set>
                                    <p:animEffect transition="in" filter="fade">
                                      <p:cBhvr>
                                        <p:cTn id="28" dur="500"/>
                                        <p:tgtEl>
                                          <p:spTgt spid="185347">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left)">
                                      <p:cBhvr>
                                        <p:cTn id="43" dur="500"/>
                                        <p:tgtEl>
                                          <p:spTgt spid="14"/>
                                        </p:tgtEl>
                                      </p:cBhvr>
                                    </p:animEffect>
                                  </p:childTnLst>
                                </p:cTn>
                              </p:par>
                              <p:par>
                                <p:cTn id="44" presetID="22" presetClass="entr" presetSubtype="8" fill="hold"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wipe(left)">
                                      <p:cBhvr>
                                        <p:cTn id="46" dur="500"/>
                                        <p:tgtEl>
                                          <p:spTgt spid="23"/>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500"/>
                                        <p:tgtEl>
                                          <p:spTgt spid="11"/>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wipe(left)">
                                      <p:cBhvr>
                                        <p:cTn id="56" dur="500"/>
                                        <p:tgtEl>
                                          <p:spTgt spid="28"/>
                                        </p:tgtEl>
                                      </p:cBhvr>
                                    </p:animEffect>
                                  </p:childTnLst>
                                </p:cTn>
                              </p:par>
                              <p:par>
                                <p:cTn id="57" presetID="22" presetClass="entr" presetSubtype="8"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left)">
                                      <p:cBhvr>
                                        <p:cTn id="59" dur="500"/>
                                        <p:tgtEl>
                                          <p:spTgt spid="24"/>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fade">
                                      <p:cBhvr>
                                        <p:cTn id="64" dur="500"/>
                                        <p:tgtEl>
                                          <p:spTgt spid="12"/>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wipe(left)">
                                      <p:cBhvr>
                                        <p:cTn id="69" dur="500"/>
                                        <p:tgtEl>
                                          <p:spTgt spid="26"/>
                                        </p:tgtEl>
                                      </p:cBhvr>
                                    </p:animEffect>
                                  </p:childTnLst>
                                </p:cTn>
                              </p:par>
                              <p:par>
                                <p:cTn id="70" presetID="22" presetClass="entr" presetSubtype="8" fill="hold"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left)">
                                      <p:cBhvr>
                                        <p:cTn id="72" dur="500"/>
                                        <p:tgtEl>
                                          <p:spTgt spid="29"/>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fade">
                                      <p:cBhvr>
                                        <p:cTn id="77" dur="500"/>
                                        <p:tgtEl>
                                          <p:spTgt spid="16"/>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500"/>
                                        <p:tgtEl>
                                          <p:spTgt spid="31"/>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33"/>
                                        </p:tgtEl>
                                        <p:attrNameLst>
                                          <p:attrName>style.visibility</p:attrName>
                                        </p:attrNameLst>
                                      </p:cBhvr>
                                      <p:to>
                                        <p:strVal val="visible"/>
                                      </p:to>
                                    </p:set>
                                    <p:animEffect transition="in" filter="fade">
                                      <p:cBhvr>
                                        <p:cTn id="8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16" grpId="0" animBg="1"/>
      <p:bldP spid="31" grpId="0" animBg="1"/>
      <p:bldP spid="3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US"/>
              <a:t>Course Map</a:t>
            </a:r>
          </a:p>
        </p:txBody>
      </p:sp>
      <p:sp>
        <p:nvSpPr>
          <p:cNvPr id="7" name="Slide Number Placeholder 5"/>
          <p:cNvSpPr>
            <a:spLocks noGrp="1"/>
          </p:cNvSpPr>
          <p:nvPr>
            <p:ph type="sldNum" sz="quarter" idx="12"/>
          </p:nvPr>
        </p:nvSpPr>
        <p:spPr/>
        <p:txBody>
          <a:bodyPr/>
          <a:lstStyle/>
          <a:p>
            <a:fld id="{3DB5F412-9866-D249-BF71-6D9420ED886F}" type="slidenum">
              <a:rPr lang="en-US"/>
              <a:pPr/>
              <a:t>48</a:t>
            </a:fld>
            <a:endParaRPr lang="en-US"/>
          </a:p>
        </p:txBody>
      </p:sp>
      <p:pic>
        <p:nvPicPr>
          <p:cNvPr id="177154" name="Picture 2" descr="http://cdn.scratch.mit.edu/static/site/projects/thumbnails/32/2502.png"/>
          <p:cNvPicPr>
            <a:picLocks noChangeAspect="1" noChangeArrowheads="1"/>
          </p:cNvPicPr>
          <p:nvPr/>
        </p:nvPicPr>
        <p:blipFill rotWithShape="1">
          <a:blip r:embed="rId3">
            <a:extLst>
              <a:ext uri="{28A0092B-C50C-407E-A947-70E740481C1C}">
                <a14:useLocalDpi xmlns:a14="http://schemas.microsoft.com/office/drawing/2010/main" val="0"/>
              </a:ext>
            </a:extLst>
          </a:blip>
          <a:srcRect l="2623"/>
          <a:stretch/>
        </p:blipFill>
        <p:spPr bwMode="auto">
          <a:xfrm>
            <a:off x="0" y="1364906"/>
            <a:ext cx="1885388"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77156" name="Picture 4" descr="Loudspeaker and Waveform"/>
          <p:cNvPicPr>
            <a:picLocks noChangeAspect="1" noChangeArrowheads="1"/>
          </p:cNvPicPr>
          <p:nvPr/>
        </p:nvPicPr>
        <p:blipFill rotWithShape="1">
          <a:blip r:embed="rId4">
            <a:extLst>
              <a:ext uri="{28A0092B-C50C-407E-A947-70E740481C1C}">
                <a14:useLocalDpi xmlns:a14="http://schemas.microsoft.com/office/drawing/2010/main" val="0"/>
              </a:ext>
            </a:extLst>
          </a:blip>
          <a:srcRect l="10927" r="49086" b="59789"/>
          <a:stretch/>
        </p:blipFill>
        <p:spPr bwMode="auto">
          <a:xfrm>
            <a:off x="1676400" y="1364906"/>
            <a:ext cx="1188055"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p:cNvPicPr>
            <a:picLocks noChangeAspect="1" noChangeArrowheads="1"/>
          </p:cNvPicPr>
          <p:nvPr/>
        </p:nvPicPr>
        <p:blipFill rotWithShape="1">
          <a:blip r:embed="rId5">
            <a:clrChange>
              <a:clrFrom>
                <a:srgbClr val="EAEAEA"/>
              </a:clrFrom>
              <a:clrTo>
                <a:srgbClr val="EAEAEA">
                  <a:alpha val="0"/>
                </a:srgbClr>
              </a:clrTo>
            </a:clrChange>
          </a:blip>
          <a:srcRect l="32523" t="50000" r="25121" b="10610"/>
          <a:stretch/>
        </p:blipFill>
        <p:spPr bwMode="auto">
          <a:xfrm>
            <a:off x="4876800" y="1423343"/>
            <a:ext cx="1611775" cy="1376308"/>
          </a:xfrm>
          <a:prstGeom prst="rect">
            <a:avLst/>
          </a:prstGeom>
          <a:noFill/>
          <a:ln w="9525">
            <a:noFill/>
            <a:miter lim="800000"/>
            <a:headEnd/>
            <a:tailEnd/>
          </a:ln>
          <a:effectLst/>
        </p:spPr>
      </p:pic>
      <p:pic>
        <p:nvPicPr>
          <p:cNvPr id="17715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3375900"/>
            <a:ext cx="1177810" cy="658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58" name="Picture 6"/>
          <p:cNvPicPr>
            <a:picLocks noChangeAspect="1" noChangeArrowheads="1"/>
          </p:cNvPicPr>
          <p:nvPr/>
        </p:nvPicPr>
        <p:blipFill rotWithShape="1">
          <a:blip r:embed="rId7">
            <a:extLst>
              <a:ext uri="{28A0092B-C50C-407E-A947-70E740481C1C}">
                <a14:useLocalDpi xmlns:a14="http://schemas.microsoft.com/office/drawing/2010/main" val="0"/>
              </a:ext>
            </a:extLst>
          </a:blip>
          <a:srcRect b="34834"/>
          <a:stretch/>
        </p:blipFill>
        <p:spPr bwMode="auto">
          <a:xfrm>
            <a:off x="3844810" y="3337682"/>
            <a:ext cx="965911" cy="696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59"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10125" y="3338250"/>
            <a:ext cx="1209675" cy="757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AutoShape 14" descr="http://hdwallres.com/wp-content/uploads/2013/10/internet-2014-PC-wallpaper.jpg"/>
          <p:cNvSpPr>
            <a:spLocks noChangeAspect="1" noChangeArrowheads="1"/>
          </p:cNvSpPr>
          <p:nvPr/>
        </p:nvSpPr>
        <p:spPr bwMode="auto">
          <a:xfrm>
            <a:off x="63500" y="-136525"/>
            <a:ext cx="7219950" cy="5410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7168" name="Picture 16"/>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09729" y="934450"/>
            <a:ext cx="1433294" cy="1219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70" name="Picture 18" descr="http://www.mushroomsys.com/websiteContent/graphics/DAP/cloudcomputing.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21209" y="3400480"/>
            <a:ext cx="1944532" cy="1552520"/>
          </a:xfrm>
          <a:prstGeom prst="rect">
            <a:avLst/>
          </a:prstGeom>
          <a:noFill/>
          <a:extLst>
            <a:ext uri="{909E8E84-426E-40DD-AFC4-6F175D3DCCD1}">
              <a14:hiddenFill xmlns:a14="http://schemas.microsoft.com/office/drawing/2010/main">
                <a:solidFill>
                  <a:srgbClr val="FFFFFF"/>
                </a:solidFill>
              </a14:hiddenFill>
            </a:ext>
          </a:extLst>
        </p:spPr>
      </p:pic>
      <p:pic>
        <p:nvPicPr>
          <p:cNvPr id="177173" name="Picture 21" descr="http://www.urmc.rochester.edu/libraries/miner/images/IPADwireless-network-symbol.jpg"/>
          <p:cNvPicPr>
            <a:picLocks noChangeAspect="1" noChangeArrowheads="1"/>
          </p:cNvPicPr>
          <p:nvPr/>
        </p:nvPicPr>
        <p:blipFill rotWithShape="1">
          <a:blip r:embed="rId11">
            <a:extLst>
              <a:ext uri="{28A0092B-C50C-407E-A947-70E740481C1C}">
                <a14:useLocalDpi xmlns:a14="http://schemas.microsoft.com/office/drawing/2010/main" val="0"/>
              </a:ext>
            </a:extLst>
          </a:blip>
          <a:srcRect l="8124" t="12495" r="8970" b="16065"/>
          <a:stretch/>
        </p:blipFill>
        <p:spPr bwMode="auto">
          <a:xfrm rot="9787514">
            <a:off x="7619625" y="2771955"/>
            <a:ext cx="980404" cy="744771"/>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p:cNvSpPr/>
          <p:nvPr/>
        </p:nvSpPr>
        <p:spPr>
          <a:xfrm>
            <a:off x="7561429" y="2362200"/>
            <a:ext cx="762000" cy="3655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NIC</a:t>
            </a:r>
          </a:p>
        </p:txBody>
      </p:sp>
      <p:sp>
        <p:nvSpPr>
          <p:cNvPr id="13" name="TextBox 12"/>
          <p:cNvSpPr txBox="1"/>
          <p:nvPr/>
        </p:nvSpPr>
        <p:spPr>
          <a:xfrm>
            <a:off x="6626735" y="528935"/>
            <a:ext cx="2212465" cy="461665"/>
          </a:xfrm>
          <a:prstGeom prst="rect">
            <a:avLst/>
          </a:prstGeom>
          <a:noFill/>
        </p:spPr>
        <p:txBody>
          <a:bodyPr wrap="none" rtlCol="0">
            <a:spAutoFit/>
          </a:bodyPr>
          <a:lstStyle/>
          <a:p>
            <a:r>
              <a:rPr lang="en-US" b="1" dirty="0">
                <a:latin typeface="Courier New" panose="02070309020205020404" pitchFamily="49" charset="0"/>
                <a:cs typeface="Courier New" panose="02070309020205020404" pitchFamily="49" charset="0"/>
              </a:rPr>
              <a:t>10101001101</a:t>
            </a:r>
          </a:p>
        </p:txBody>
      </p:sp>
      <p:sp>
        <p:nvSpPr>
          <p:cNvPr id="32" name="Rectangle 31"/>
          <p:cNvSpPr/>
          <p:nvPr/>
        </p:nvSpPr>
        <p:spPr>
          <a:xfrm>
            <a:off x="6082658" y="3331356"/>
            <a:ext cx="755671" cy="817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pic>
        <p:nvPicPr>
          <p:cNvPr id="177174" name="Picture 2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7069" y="4788975"/>
            <a:ext cx="2309929" cy="168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63520" y="5017575"/>
            <a:ext cx="853773" cy="14478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800" b="1" dirty="0">
                <a:solidFill>
                  <a:schemeClr val="tx1"/>
                </a:solidFill>
              </a:rPr>
              <a:t>EULA</a:t>
            </a:r>
          </a:p>
          <a:p>
            <a:pPr algn="ctr"/>
            <a:r>
              <a:rPr lang="en-US" sz="1800" b="1" dirty="0">
                <a:solidFill>
                  <a:schemeClr val="tx1"/>
                </a:solidFill>
              </a:rPr>
              <a:t>----------------</a:t>
            </a:r>
            <a:r>
              <a:rPr lang="en-US" sz="1800" b="1" i="1" dirty="0">
                <a:solidFill>
                  <a:schemeClr val="tx1"/>
                </a:solidFill>
              </a:rPr>
              <a:t>click</a:t>
            </a:r>
          </a:p>
          <a:p>
            <a:pPr algn="ctr"/>
            <a:r>
              <a:rPr lang="en-US" sz="1800" b="1" i="1" dirty="0">
                <a:solidFill>
                  <a:schemeClr val="tx1"/>
                </a:solidFill>
              </a:rPr>
              <a:t>OK</a:t>
            </a:r>
          </a:p>
        </p:txBody>
      </p:sp>
      <p:pic>
        <p:nvPicPr>
          <p:cNvPr id="37" name="Content Placeholder 9" descr="loudspkr.gif"/>
          <p:cNvPicPr>
            <a:picLocks noGrp="1" noChangeAspect="1"/>
          </p:cNvPicPr>
          <p:nvPr>
            <p:ph idx="1"/>
          </p:nvPr>
        </p:nvPicPr>
        <p:blipFill>
          <a:blip r:embed="rId13"/>
          <a:srcRect l="-20833" r="-20833"/>
          <a:stretch>
            <a:fillRect/>
          </a:stretch>
        </p:blipFill>
        <p:spPr>
          <a:xfrm flipH="1">
            <a:off x="1524000" y="4872017"/>
            <a:ext cx="2577606" cy="1364758"/>
          </a:xfrm>
        </p:spPr>
      </p:pic>
      <p:pic>
        <p:nvPicPr>
          <p:cNvPr id="39" name="Picture 5"/>
          <p:cNvPicPr>
            <a:picLocks noChangeAspect="1" noChangeArrowheads="1"/>
          </p:cNvPicPr>
          <p:nvPr/>
        </p:nvPicPr>
        <p:blipFill rotWithShape="1">
          <a:blip r:embed="rId5">
            <a:clrChange>
              <a:clrFrom>
                <a:srgbClr val="EAEAEA"/>
              </a:clrFrom>
              <a:clrTo>
                <a:srgbClr val="EAEAEA">
                  <a:alpha val="0"/>
                </a:srgbClr>
              </a:clrTo>
            </a:clrChange>
          </a:blip>
          <a:srcRect l="32523" t="50000" r="25121" b="10610"/>
          <a:stretch/>
        </p:blipFill>
        <p:spPr bwMode="auto">
          <a:xfrm>
            <a:off x="5041903" y="4981248"/>
            <a:ext cx="1281567" cy="1094341"/>
          </a:xfrm>
          <a:prstGeom prst="rect">
            <a:avLst/>
          </a:prstGeom>
          <a:noFill/>
          <a:ln w="9525">
            <a:noFill/>
            <a:miter lim="800000"/>
            <a:headEnd/>
            <a:tailEnd/>
          </a:ln>
          <a:effectLst/>
        </p:spPr>
      </p:pic>
      <p:pic>
        <p:nvPicPr>
          <p:cNvPr id="40" name="Picture 21" descr="http://www.urmc.rochester.edu/libraries/miner/images/IPADwireless-network-symbol.jpg"/>
          <p:cNvPicPr>
            <a:picLocks noChangeAspect="1" noChangeArrowheads="1"/>
          </p:cNvPicPr>
          <p:nvPr/>
        </p:nvPicPr>
        <p:blipFill rotWithShape="1">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l="8124" t="12495" r="8970" b="16065"/>
          <a:stretch/>
        </p:blipFill>
        <p:spPr bwMode="auto">
          <a:xfrm rot="2936238">
            <a:off x="6894380" y="4661437"/>
            <a:ext cx="980404" cy="744771"/>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40"/>
          <p:cNvSpPr/>
          <p:nvPr/>
        </p:nvSpPr>
        <p:spPr>
          <a:xfrm>
            <a:off x="6400800" y="5375943"/>
            <a:ext cx="762000" cy="3655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NIC</a:t>
            </a:r>
          </a:p>
        </p:txBody>
      </p:sp>
      <p:cxnSp>
        <p:nvCxnSpPr>
          <p:cNvPr id="17" name="Straight Connector 16"/>
          <p:cNvCxnSpPr/>
          <p:nvPr/>
        </p:nvCxnSpPr>
        <p:spPr>
          <a:xfrm flipV="1">
            <a:off x="2590800" y="2792878"/>
            <a:ext cx="400943" cy="850110"/>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4" name="Straight Connector 43"/>
          <p:cNvCxnSpPr/>
          <p:nvPr/>
        </p:nvCxnSpPr>
        <p:spPr>
          <a:xfrm flipH="1" flipV="1">
            <a:off x="6400800" y="2770674"/>
            <a:ext cx="437529" cy="565416"/>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72033" name="Straight Arrow Connector 172032"/>
          <p:cNvCxnSpPr>
            <a:stCxn id="10" idx="3"/>
          </p:cNvCxnSpPr>
          <p:nvPr/>
        </p:nvCxnSpPr>
        <p:spPr>
          <a:xfrm flipV="1">
            <a:off x="6488575" y="1905000"/>
            <a:ext cx="293225" cy="20649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2" name="Straight Arrow Connector 61"/>
          <p:cNvCxnSpPr>
            <a:stCxn id="10" idx="3"/>
            <a:endCxn id="30" idx="1"/>
          </p:cNvCxnSpPr>
          <p:nvPr/>
        </p:nvCxnSpPr>
        <p:spPr>
          <a:xfrm>
            <a:off x="6488575" y="2111497"/>
            <a:ext cx="1072854" cy="43346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72037" name="Rectangle 172036"/>
          <p:cNvSpPr/>
          <p:nvPr/>
        </p:nvSpPr>
        <p:spPr>
          <a:xfrm>
            <a:off x="5334000" y="1066800"/>
            <a:ext cx="728084" cy="400110"/>
          </a:xfrm>
          <a:prstGeom prst="rect">
            <a:avLst/>
          </a:prstGeom>
        </p:spPr>
        <p:txBody>
          <a:bodyPr wrap="none">
            <a:spAutoFit/>
          </a:bodyPr>
          <a:lstStyle/>
          <a:p>
            <a:r>
              <a:rPr lang="en-US" sz="2000" b="1" dirty="0">
                <a:latin typeface="+mj-lt"/>
              </a:rPr>
              <a:t>CPU</a:t>
            </a:r>
            <a:endParaRPr lang="en-US" sz="2000" dirty="0">
              <a:latin typeface="+mj-lt"/>
            </a:endParaRPr>
          </a:p>
        </p:txBody>
      </p:sp>
      <p:cxnSp>
        <p:nvCxnSpPr>
          <p:cNvPr id="66" name="Straight Arrow Connector 65"/>
          <p:cNvCxnSpPr>
            <a:endCxn id="4" idx="1"/>
          </p:cNvCxnSpPr>
          <p:nvPr/>
        </p:nvCxnSpPr>
        <p:spPr>
          <a:xfrm flipV="1">
            <a:off x="3739949" y="2094953"/>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8" name="Straight Arrow Connector 67"/>
          <p:cNvCxnSpPr/>
          <p:nvPr/>
        </p:nvCxnSpPr>
        <p:spPr>
          <a:xfrm flipV="1">
            <a:off x="4654349" y="2090976"/>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 name="Rectangle 3"/>
          <p:cNvSpPr/>
          <p:nvPr/>
        </p:nvSpPr>
        <p:spPr>
          <a:xfrm>
            <a:off x="3962400" y="1614573"/>
            <a:ext cx="762000" cy="9607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A/D</a:t>
            </a:r>
          </a:p>
        </p:txBody>
      </p:sp>
      <p:pic>
        <p:nvPicPr>
          <p:cNvPr id="17716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10800000">
            <a:off x="2857500" y="1337716"/>
            <a:ext cx="95250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3" name="Rectangle 72"/>
          <p:cNvSpPr/>
          <p:nvPr/>
        </p:nvSpPr>
        <p:spPr>
          <a:xfrm>
            <a:off x="2667000" y="3962400"/>
            <a:ext cx="1067921" cy="400110"/>
          </a:xfrm>
          <a:prstGeom prst="rect">
            <a:avLst/>
          </a:prstGeom>
        </p:spPr>
        <p:txBody>
          <a:bodyPr wrap="none">
            <a:spAutoFit/>
          </a:bodyPr>
          <a:lstStyle/>
          <a:p>
            <a:r>
              <a:rPr lang="en-US" sz="2000" b="1" dirty="0">
                <a:latin typeface="+mj-lt"/>
              </a:rPr>
              <a:t>sample</a:t>
            </a:r>
            <a:endParaRPr lang="en-US" sz="2000" dirty="0">
              <a:latin typeface="+mj-lt"/>
            </a:endParaRPr>
          </a:p>
        </p:txBody>
      </p:sp>
      <p:sp>
        <p:nvSpPr>
          <p:cNvPr id="74" name="Rectangle 73"/>
          <p:cNvSpPr/>
          <p:nvPr/>
        </p:nvSpPr>
        <p:spPr>
          <a:xfrm>
            <a:off x="3899024" y="2971800"/>
            <a:ext cx="1005403" cy="461665"/>
          </a:xfrm>
          <a:prstGeom prst="rect">
            <a:avLst/>
          </a:prstGeom>
        </p:spPr>
        <p:txBody>
          <a:bodyPr wrap="none">
            <a:spAutoFit/>
          </a:bodyPr>
          <a:lstStyle/>
          <a:p>
            <a:pPr algn="ctr"/>
            <a:r>
              <a:rPr lang="en-US" sz="1200" b="1" dirty="0">
                <a:latin typeface="+mj-lt"/>
              </a:rPr>
              <a:t>domain </a:t>
            </a:r>
          </a:p>
          <a:p>
            <a:pPr algn="ctr"/>
            <a:r>
              <a:rPr lang="en-US" sz="1200" b="1" dirty="0">
                <a:latin typeface="+mj-lt"/>
              </a:rPr>
              <a:t>conversion</a:t>
            </a:r>
            <a:endParaRPr lang="en-US" sz="1200" dirty="0">
              <a:latin typeface="+mj-lt"/>
            </a:endParaRPr>
          </a:p>
        </p:txBody>
      </p:sp>
      <p:cxnSp>
        <p:nvCxnSpPr>
          <p:cNvPr id="75" name="Straight Connector 74"/>
          <p:cNvCxnSpPr/>
          <p:nvPr/>
        </p:nvCxnSpPr>
        <p:spPr>
          <a:xfrm flipV="1">
            <a:off x="6219357" y="4162455"/>
            <a:ext cx="618972" cy="905123"/>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8" name="Straight Connector 77"/>
          <p:cNvCxnSpPr/>
          <p:nvPr/>
        </p:nvCxnSpPr>
        <p:spPr>
          <a:xfrm flipH="1" flipV="1">
            <a:off x="2590800" y="4095516"/>
            <a:ext cx="393372" cy="785381"/>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72051" name="Right Brace 172050"/>
          <p:cNvSpPr/>
          <p:nvPr/>
        </p:nvSpPr>
        <p:spPr>
          <a:xfrm rot="5400000">
            <a:off x="5423438" y="4432838"/>
            <a:ext cx="506924" cy="3428999"/>
          </a:xfrm>
          <a:prstGeom prst="rightBrace">
            <a:avLst>
              <a:gd name="adj1" fmla="val 8333"/>
              <a:gd name="adj2" fmla="val 11363"/>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86" name="Rectangle 85"/>
          <p:cNvSpPr/>
          <p:nvPr/>
        </p:nvSpPr>
        <p:spPr>
          <a:xfrm>
            <a:off x="6963595" y="6200001"/>
            <a:ext cx="2180405" cy="276999"/>
          </a:xfrm>
          <a:prstGeom prst="rect">
            <a:avLst/>
          </a:prstGeom>
        </p:spPr>
        <p:txBody>
          <a:bodyPr wrap="none">
            <a:spAutoFit/>
          </a:bodyPr>
          <a:lstStyle/>
          <a:p>
            <a:pPr algn="ctr"/>
            <a:r>
              <a:rPr lang="en-US" sz="1200" b="1" dirty="0">
                <a:latin typeface="+mj-lt"/>
              </a:rPr>
              <a:t>MP3 Player / iPhone / Droid</a:t>
            </a:r>
            <a:endParaRPr lang="en-US" sz="1200" dirty="0">
              <a:latin typeface="+mj-lt"/>
            </a:endParaRPr>
          </a:p>
        </p:txBody>
      </p:sp>
      <p:sp>
        <p:nvSpPr>
          <p:cNvPr id="87" name="Rectangle 86"/>
          <p:cNvSpPr/>
          <p:nvPr/>
        </p:nvSpPr>
        <p:spPr>
          <a:xfrm>
            <a:off x="8001000" y="990600"/>
            <a:ext cx="1096775" cy="707886"/>
          </a:xfrm>
          <a:prstGeom prst="rect">
            <a:avLst/>
          </a:prstGeom>
        </p:spPr>
        <p:txBody>
          <a:bodyPr wrap="none">
            <a:spAutoFit/>
          </a:bodyPr>
          <a:lstStyle/>
          <a:p>
            <a:r>
              <a:rPr lang="en-US" sz="2000" b="1" dirty="0">
                <a:latin typeface="+mj-lt"/>
              </a:rPr>
              <a:t>File-</a:t>
            </a:r>
          </a:p>
          <a:p>
            <a:r>
              <a:rPr lang="en-US" sz="2000" b="1" dirty="0">
                <a:latin typeface="+mj-lt"/>
              </a:rPr>
              <a:t>System</a:t>
            </a:r>
            <a:endParaRPr lang="en-US" sz="2000" dirty="0">
              <a:latin typeface="+mj-lt"/>
            </a:endParaRPr>
          </a:p>
        </p:txBody>
      </p:sp>
      <p:sp>
        <p:nvSpPr>
          <p:cNvPr id="88" name="TextBox 87"/>
          <p:cNvSpPr txBox="1"/>
          <p:nvPr/>
        </p:nvSpPr>
        <p:spPr>
          <a:xfrm rot="1293133">
            <a:off x="6333270" y="2269482"/>
            <a:ext cx="1207382" cy="276999"/>
          </a:xfrm>
          <a:prstGeom prst="rect">
            <a:avLst/>
          </a:prstGeom>
          <a:noFill/>
        </p:spPr>
        <p:txBody>
          <a:bodyPr wrap="none" rtlCol="0">
            <a:spAutoFit/>
          </a:bodyPr>
          <a:lstStyle/>
          <a:p>
            <a:r>
              <a:rPr lang="en-US" sz="1200" b="1" dirty="0">
                <a:latin typeface="Courier New" panose="02070309020205020404" pitchFamily="49" charset="0"/>
                <a:cs typeface="Courier New" panose="02070309020205020404" pitchFamily="49" charset="0"/>
              </a:rPr>
              <a:t>10101001101</a:t>
            </a:r>
          </a:p>
        </p:txBody>
      </p:sp>
      <p:sp>
        <p:nvSpPr>
          <p:cNvPr id="172052" name="TextBox 172051"/>
          <p:cNvSpPr txBox="1"/>
          <p:nvPr/>
        </p:nvSpPr>
        <p:spPr>
          <a:xfrm rot="2700000">
            <a:off x="5923325" y="3530654"/>
            <a:ext cx="1074333" cy="338554"/>
          </a:xfrm>
          <a:prstGeom prst="rect">
            <a:avLst/>
          </a:prstGeom>
          <a:noFill/>
        </p:spPr>
        <p:txBody>
          <a:bodyPr wrap="none" rtlCol="0">
            <a:spAutoFit/>
          </a:bodyPr>
          <a:lstStyle/>
          <a:p>
            <a:r>
              <a:rPr lang="en-US" sz="1600" dirty="0">
                <a:latin typeface="+mj-lt"/>
              </a:rPr>
              <a:t>compress</a:t>
            </a:r>
          </a:p>
        </p:txBody>
      </p:sp>
      <p:sp>
        <p:nvSpPr>
          <p:cNvPr id="90" name="Rectangle 89"/>
          <p:cNvSpPr/>
          <p:nvPr/>
        </p:nvSpPr>
        <p:spPr>
          <a:xfrm>
            <a:off x="3979427" y="3962400"/>
            <a:ext cx="668773" cy="400110"/>
          </a:xfrm>
          <a:prstGeom prst="rect">
            <a:avLst/>
          </a:prstGeom>
        </p:spPr>
        <p:txBody>
          <a:bodyPr wrap="none">
            <a:spAutoFit/>
          </a:bodyPr>
          <a:lstStyle/>
          <a:p>
            <a:r>
              <a:rPr lang="en-US" sz="2000" b="1" dirty="0" err="1">
                <a:latin typeface="+mj-lt"/>
              </a:rPr>
              <a:t>freq</a:t>
            </a:r>
            <a:endParaRPr lang="en-US" sz="2000" dirty="0">
              <a:latin typeface="+mj-lt"/>
            </a:endParaRPr>
          </a:p>
        </p:txBody>
      </p:sp>
      <p:sp>
        <p:nvSpPr>
          <p:cNvPr id="172054" name="Rectangle 172053"/>
          <p:cNvSpPr/>
          <p:nvPr/>
        </p:nvSpPr>
        <p:spPr>
          <a:xfrm>
            <a:off x="4889362" y="3962400"/>
            <a:ext cx="1130438" cy="584775"/>
          </a:xfrm>
          <a:prstGeom prst="rect">
            <a:avLst/>
          </a:prstGeom>
        </p:spPr>
        <p:txBody>
          <a:bodyPr wrap="none">
            <a:spAutoFit/>
          </a:bodyPr>
          <a:lstStyle/>
          <a:p>
            <a:pPr algn="ctr"/>
            <a:r>
              <a:rPr lang="en-US" sz="1600" b="1" dirty="0" err="1">
                <a:latin typeface="+mj-lt"/>
              </a:rPr>
              <a:t>pyscho</a:t>
            </a:r>
            <a:r>
              <a:rPr lang="en-US" sz="1600" b="1" dirty="0">
                <a:latin typeface="+mj-lt"/>
              </a:rPr>
              <a:t>-</a:t>
            </a:r>
          </a:p>
          <a:p>
            <a:pPr algn="ctr"/>
            <a:r>
              <a:rPr lang="en-US" sz="1600" b="1" dirty="0">
                <a:latin typeface="+mj-lt"/>
              </a:rPr>
              <a:t>acoustics</a:t>
            </a:r>
            <a:endParaRPr lang="en-US" sz="1600" dirty="0">
              <a:latin typeface="+mj-lt"/>
            </a:endParaRPr>
          </a:p>
        </p:txBody>
      </p:sp>
      <p:cxnSp>
        <p:nvCxnSpPr>
          <p:cNvPr id="94" name="Straight Arrow Connector 93"/>
          <p:cNvCxnSpPr/>
          <p:nvPr/>
        </p:nvCxnSpPr>
        <p:spPr>
          <a:xfrm flipH="1">
            <a:off x="3729548"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8" name="Rectangle 37"/>
          <p:cNvSpPr/>
          <p:nvPr/>
        </p:nvSpPr>
        <p:spPr>
          <a:xfrm>
            <a:off x="4038600" y="5170985"/>
            <a:ext cx="615026" cy="775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D/A</a:t>
            </a:r>
          </a:p>
        </p:txBody>
      </p:sp>
      <p:cxnSp>
        <p:nvCxnSpPr>
          <p:cNvPr id="99" name="Straight Arrow Connector 98"/>
          <p:cNvCxnSpPr/>
          <p:nvPr/>
        </p:nvCxnSpPr>
        <p:spPr>
          <a:xfrm flipH="1">
            <a:off x="4654642"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0" name="Straight Arrow Connector 99"/>
          <p:cNvCxnSpPr>
            <a:stCxn id="41" idx="1"/>
          </p:cNvCxnSpPr>
          <p:nvPr/>
        </p:nvCxnSpPr>
        <p:spPr>
          <a:xfrm flipH="1">
            <a:off x="6244148" y="5558709"/>
            <a:ext cx="1566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02" name="Rectangle 101"/>
          <p:cNvSpPr/>
          <p:nvPr/>
        </p:nvSpPr>
        <p:spPr>
          <a:xfrm>
            <a:off x="3200400" y="1090568"/>
            <a:ext cx="654346" cy="400110"/>
          </a:xfrm>
          <a:prstGeom prst="rect">
            <a:avLst/>
          </a:prstGeom>
        </p:spPr>
        <p:txBody>
          <a:bodyPr wrap="none">
            <a:spAutoFit/>
          </a:bodyPr>
          <a:lstStyle/>
          <a:p>
            <a:r>
              <a:rPr lang="en-US" sz="2000" b="1" dirty="0">
                <a:latin typeface="+mj-lt"/>
              </a:rPr>
              <a:t>MIC</a:t>
            </a:r>
            <a:endParaRPr lang="en-US" sz="2000" dirty="0">
              <a:latin typeface="+mj-lt"/>
            </a:endParaRPr>
          </a:p>
        </p:txBody>
      </p:sp>
      <p:sp>
        <p:nvSpPr>
          <p:cNvPr id="103" name="Rectangle 102"/>
          <p:cNvSpPr/>
          <p:nvPr/>
        </p:nvSpPr>
        <p:spPr>
          <a:xfrm>
            <a:off x="2819400" y="6153090"/>
            <a:ext cx="1154483" cy="400110"/>
          </a:xfrm>
          <a:prstGeom prst="rect">
            <a:avLst/>
          </a:prstGeom>
        </p:spPr>
        <p:txBody>
          <a:bodyPr wrap="none">
            <a:spAutoFit/>
          </a:bodyPr>
          <a:lstStyle/>
          <a:p>
            <a:r>
              <a:rPr lang="en-US" sz="2000" b="1" dirty="0">
                <a:latin typeface="+mj-lt"/>
              </a:rPr>
              <a:t>speaker</a:t>
            </a:r>
            <a:endParaRPr lang="en-US" sz="2000" dirty="0">
              <a:latin typeface="+mj-lt"/>
            </a:endParaRPr>
          </a:p>
        </p:txBody>
      </p:sp>
      <p:cxnSp>
        <p:nvCxnSpPr>
          <p:cNvPr id="104" name="Straight Arrow Connector 103"/>
          <p:cNvCxnSpPr/>
          <p:nvPr/>
        </p:nvCxnSpPr>
        <p:spPr>
          <a:xfrm flipV="1">
            <a:off x="3704053"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6" name="Straight Arrow Connector 105"/>
          <p:cNvCxnSpPr/>
          <p:nvPr/>
        </p:nvCxnSpPr>
        <p:spPr>
          <a:xfrm flipV="1">
            <a:off x="4667691"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9" name="Straight Arrow Connector 108"/>
          <p:cNvCxnSpPr/>
          <p:nvPr/>
        </p:nvCxnSpPr>
        <p:spPr>
          <a:xfrm flipV="1">
            <a:off x="5873549" y="3685884"/>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grpSp>
        <p:nvGrpSpPr>
          <p:cNvPr id="35" name="Group 34"/>
          <p:cNvGrpSpPr/>
          <p:nvPr/>
        </p:nvGrpSpPr>
        <p:grpSpPr>
          <a:xfrm>
            <a:off x="3158686" y="4284202"/>
            <a:ext cx="545367" cy="516398"/>
            <a:chOff x="1447800" y="3446002"/>
            <a:chExt cx="545367" cy="516398"/>
          </a:xfrm>
        </p:grpSpPr>
        <p:sp>
          <p:nvSpPr>
            <p:cNvPr id="33" name="Oval 32"/>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063" name="TextBox 172062"/>
            <p:cNvSpPr txBox="1"/>
            <p:nvPr/>
          </p:nvSpPr>
          <p:spPr>
            <a:xfrm>
              <a:off x="1447800" y="3505200"/>
              <a:ext cx="327308" cy="400110"/>
            </a:xfrm>
            <a:prstGeom prst="rect">
              <a:avLst/>
            </a:prstGeom>
            <a:noFill/>
          </p:spPr>
          <p:txBody>
            <a:bodyPr wrap="none" rtlCol="0">
              <a:spAutoFit/>
            </a:bodyPr>
            <a:lstStyle/>
            <a:p>
              <a:r>
                <a:rPr lang="en-US" sz="2000" dirty="0">
                  <a:latin typeface="+mj-lt"/>
                </a:rPr>
                <a:t>2</a:t>
              </a:r>
            </a:p>
          </p:txBody>
        </p:sp>
      </p:grpSp>
      <p:grpSp>
        <p:nvGrpSpPr>
          <p:cNvPr id="113" name="Group 112"/>
          <p:cNvGrpSpPr/>
          <p:nvPr/>
        </p:nvGrpSpPr>
        <p:grpSpPr>
          <a:xfrm>
            <a:off x="4161479" y="4343400"/>
            <a:ext cx="410521" cy="411444"/>
            <a:chOff x="1447800" y="3446002"/>
            <a:chExt cx="545367" cy="546593"/>
          </a:xfrm>
        </p:grpSpPr>
        <p:sp>
          <p:nvSpPr>
            <p:cNvPr id="114" name="Oval 113"/>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1487018" y="3461059"/>
              <a:ext cx="434855" cy="531536"/>
            </a:xfrm>
            <a:prstGeom prst="rect">
              <a:avLst/>
            </a:prstGeom>
            <a:noFill/>
          </p:spPr>
          <p:txBody>
            <a:bodyPr wrap="none" rtlCol="0">
              <a:spAutoFit/>
            </a:bodyPr>
            <a:lstStyle/>
            <a:p>
              <a:r>
                <a:rPr lang="en-US" sz="2000" dirty="0">
                  <a:latin typeface="+mj-lt"/>
                </a:rPr>
                <a:t>4</a:t>
              </a:r>
            </a:p>
          </p:txBody>
        </p:sp>
      </p:grpSp>
      <p:grpSp>
        <p:nvGrpSpPr>
          <p:cNvPr id="116" name="Group 115"/>
          <p:cNvGrpSpPr/>
          <p:nvPr/>
        </p:nvGrpSpPr>
        <p:grpSpPr>
          <a:xfrm>
            <a:off x="5209701" y="3170178"/>
            <a:ext cx="570730" cy="411444"/>
            <a:chOff x="1447800" y="3446002"/>
            <a:chExt cx="758201" cy="546593"/>
          </a:xfrm>
        </p:grpSpPr>
        <p:sp>
          <p:nvSpPr>
            <p:cNvPr id="117" name="Oval 116"/>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TextBox 117"/>
            <p:cNvSpPr txBox="1"/>
            <p:nvPr/>
          </p:nvSpPr>
          <p:spPr>
            <a:xfrm>
              <a:off x="1487018" y="3461059"/>
              <a:ext cx="718983" cy="531536"/>
            </a:xfrm>
            <a:prstGeom prst="rect">
              <a:avLst/>
            </a:prstGeom>
            <a:noFill/>
          </p:spPr>
          <p:txBody>
            <a:bodyPr wrap="none" rtlCol="0">
              <a:spAutoFit/>
            </a:bodyPr>
            <a:lstStyle/>
            <a:p>
              <a:r>
                <a:rPr lang="en-US" sz="2000" dirty="0">
                  <a:latin typeface="+mj-lt"/>
                </a:rPr>
                <a:t>5,6</a:t>
              </a:r>
            </a:p>
          </p:txBody>
        </p:sp>
      </p:grpSp>
      <p:grpSp>
        <p:nvGrpSpPr>
          <p:cNvPr id="119" name="Group 118"/>
          <p:cNvGrpSpPr/>
          <p:nvPr/>
        </p:nvGrpSpPr>
        <p:grpSpPr>
          <a:xfrm>
            <a:off x="6142679" y="4191002"/>
            <a:ext cx="410521" cy="411589"/>
            <a:chOff x="1447800" y="3415614"/>
            <a:chExt cx="545367" cy="546786"/>
          </a:xfrm>
        </p:grpSpPr>
        <p:sp>
          <p:nvSpPr>
            <p:cNvPr id="120" name="Oval 119"/>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p:cNvSpPr txBox="1"/>
            <p:nvPr/>
          </p:nvSpPr>
          <p:spPr>
            <a:xfrm>
              <a:off x="1473199" y="3415614"/>
              <a:ext cx="434855" cy="531535"/>
            </a:xfrm>
            <a:prstGeom prst="rect">
              <a:avLst/>
            </a:prstGeom>
            <a:noFill/>
          </p:spPr>
          <p:txBody>
            <a:bodyPr wrap="none" rtlCol="0">
              <a:spAutoFit/>
            </a:bodyPr>
            <a:lstStyle/>
            <a:p>
              <a:r>
                <a:rPr lang="en-US" sz="2000" dirty="0">
                  <a:latin typeface="+mj-lt"/>
                </a:rPr>
                <a:t>3</a:t>
              </a:r>
            </a:p>
          </p:txBody>
        </p:sp>
      </p:grpSp>
      <p:grpSp>
        <p:nvGrpSpPr>
          <p:cNvPr id="125" name="Group 124"/>
          <p:cNvGrpSpPr/>
          <p:nvPr/>
        </p:nvGrpSpPr>
        <p:grpSpPr>
          <a:xfrm>
            <a:off x="5410200" y="457200"/>
            <a:ext cx="755110" cy="516398"/>
            <a:chOff x="1447800" y="3446002"/>
            <a:chExt cx="755110" cy="516398"/>
          </a:xfrm>
        </p:grpSpPr>
        <p:sp>
          <p:nvSpPr>
            <p:cNvPr id="126" name="Oval 125"/>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TextBox 126"/>
            <p:cNvSpPr txBox="1"/>
            <p:nvPr/>
          </p:nvSpPr>
          <p:spPr>
            <a:xfrm>
              <a:off x="1447800" y="3505200"/>
              <a:ext cx="755110" cy="400110"/>
            </a:xfrm>
            <a:prstGeom prst="rect">
              <a:avLst/>
            </a:prstGeom>
            <a:noFill/>
          </p:spPr>
          <p:txBody>
            <a:bodyPr wrap="none" rtlCol="0">
              <a:spAutoFit/>
            </a:bodyPr>
            <a:lstStyle/>
            <a:p>
              <a:r>
                <a:rPr lang="en-US" sz="2000" dirty="0">
                  <a:latin typeface="+mj-lt"/>
                </a:rPr>
                <a:t>7,8,9</a:t>
              </a:r>
            </a:p>
          </p:txBody>
        </p:sp>
      </p:grpSp>
      <p:grpSp>
        <p:nvGrpSpPr>
          <p:cNvPr id="131" name="Group 130"/>
          <p:cNvGrpSpPr/>
          <p:nvPr/>
        </p:nvGrpSpPr>
        <p:grpSpPr>
          <a:xfrm>
            <a:off x="8292999" y="1698486"/>
            <a:ext cx="470000" cy="411444"/>
            <a:chOff x="1407375" y="3446002"/>
            <a:chExt cx="624383" cy="546593"/>
          </a:xfrm>
        </p:grpSpPr>
        <p:sp>
          <p:nvSpPr>
            <p:cNvPr id="132" name="Oval 131"/>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TextBox 132"/>
            <p:cNvSpPr txBox="1"/>
            <p:nvPr/>
          </p:nvSpPr>
          <p:spPr>
            <a:xfrm>
              <a:off x="1407375" y="3461059"/>
              <a:ext cx="624383" cy="531536"/>
            </a:xfrm>
            <a:prstGeom prst="rect">
              <a:avLst/>
            </a:prstGeom>
            <a:noFill/>
          </p:spPr>
          <p:txBody>
            <a:bodyPr wrap="none" rtlCol="0">
              <a:spAutoFit/>
            </a:bodyPr>
            <a:lstStyle/>
            <a:p>
              <a:r>
                <a:rPr lang="en-US" sz="2000" dirty="0">
                  <a:latin typeface="+mj-lt"/>
                </a:rPr>
                <a:t>10</a:t>
              </a:r>
            </a:p>
          </p:txBody>
        </p:sp>
      </p:grpSp>
      <p:grpSp>
        <p:nvGrpSpPr>
          <p:cNvPr id="134" name="Group 133"/>
          <p:cNvGrpSpPr/>
          <p:nvPr/>
        </p:nvGrpSpPr>
        <p:grpSpPr>
          <a:xfrm>
            <a:off x="8636825" y="4800600"/>
            <a:ext cx="450957" cy="411444"/>
            <a:chOff x="1407375" y="3446002"/>
            <a:chExt cx="599085" cy="546593"/>
          </a:xfrm>
        </p:grpSpPr>
        <p:sp>
          <p:nvSpPr>
            <p:cNvPr id="135" name="Oval 134"/>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TextBox 135"/>
            <p:cNvSpPr txBox="1"/>
            <p:nvPr/>
          </p:nvSpPr>
          <p:spPr>
            <a:xfrm>
              <a:off x="1407375" y="3461059"/>
              <a:ext cx="599085" cy="531536"/>
            </a:xfrm>
            <a:prstGeom prst="rect">
              <a:avLst/>
            </a:prstGeom>
            <a:noFill/>
          </p:spPr>
          <p:txBody>
            <a:bodyPr wrap="none" rtlCol="0">
              <a:spAutoFit/>
            </a:bodyPr>
            <a:lstStyle/>
            <a:p>
              <a:r>
                <a:rPr lang="en-US" sz="2000" dirty="0">
                  <a:latin typeface="+mj-lt"/>
                </a:rPr>
                <a:t>11</a:t>
              </a:r>
            </a:p>
          </p:txBody>
        </p:sp>
      </p:grpSp>
      <p:grpSp>
        <p:nvGrpSpPr>
          <p:cNvPr id="137" name="Group 136"/>
          <p:cNvGrpSpPr/>
          <p:nvPr/>
        </p:nvGrpSpPr>
        <p:grpSpPr>
          <a:xfrm>
            <a:off x="264927" y="4556854"/>
            <a:ext cx="470000" cy="411444"/>
            <a:chOff x="1407375" y="3446002"/>
            <a:chExt cx="624383" cy="546593"/>
          </a:xfrm>
        </p:grpSpPr>
        <p:sp>
          <p:nvSpPr>
            <p:cNvPr id="138" name="Oval 137"/>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TextBox 138"/>
            <p:cNvSpPr txBox="1"/>
            <p:nvPr/>
          </p:nvSpPr>
          <p:spPr>
            <a:xfrm>
              <a:off x="1407375" y="3461059"/>
              <a:ext cx="624383" cy="531536"/>
            </a:xfrm>
            <a:prstGeom prst="rect">
              <a:avLst/>
            </a:prstGeom>
            <a:noFill/>
          </p:spPr>
          <p:txBody>
            <a:bodyPr wrap="none" rtlCol="0">
              <a:spAutoFit/>
            </a:bodyPr>
            <a:lstStyle/>
            <a:p>
              <a:r>
                <a:rPr lang="en-US" sz="2000" dirty="0">
                  <a:latin typeface="+mj-lt"/>
                </a:rPr>
                <a:t>13</a:t>
              </a:r>
            </a:p>
          </p:txBody>
        </p:sp>
      </p:grpSp>
      <p:grpSp>
        <p:nvGrpSpPr>
          <p:cNvPr id="140" name="Group 139"/>
          <p:cNvGrpSpPr/>
          <p:nvPr/>
        </p:nvGrpSpPr>
        <p:grpSpPr>
          <a:xfrm>
            <a:off x="7759600" y="6446556"/>
            <a:ext cx="470000" cy="411444"/>
            <a:chOff x="1407375" y="3446002"/>
            <a:chExt cx="624383" cy="546593"/>
          </a:xfrm>
        </p:grpSpPr>
        <p:sp>
          <p:nvSpPr>
            <p:cNvPr id="141" name="Oval 140"/>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TextBox 141"/>
            <p:cNvSpPr txBox="1"/>
            <p:nvPr/>
          </p:nvSpPr>
          <p:spPr>
            <a:xfrm>
              <a:off x="1407375" y="3461059"/>
              <a:ext cx="624383" cy="531536"/>
            </a:xfrm>
            <a:prstGeom prst="rect">
              <a:avLst/>
            </a:prstGeom>
            <a:noFill/>
          </p:spPr>
          <p:txBody>
            <a:bodyPr wrap="none" rtlCol="0">
              <a:spAutoFit/>
            </a:bodyPr>
            <a:lstStyle/>
            <a:p>
              <a:r>
                <a:rPr lang="en-US" sz="2000" dirty="0">
                  <a:latin typeface="+mj-lt"/>
                </a:rPr>
                <a:t>12</a:t>
              </a:r>
            </a:p>
          </p:txBody>
        </p:sp>
      </p:grpSp>
      <p:sp>
        <p:nvSpPr>
          <p:cNvPr id="42" name="TextBox 41"/>
          <p:cNvSpPr txBox="1"/>
          <p:nvPr/>
        </p:nvSpPr>
        <p:spPr>
          <a:xfrm>
            <a:off x="380509" y="2895600"/>
            <a:ext cx="838691" cy="369332"/>
          </a:xfrm>
          <a:prstGeom prst="rect">
            <a:avLst/>
          </a:prstGeom>
          <a:noFill/>
        </p:spPr>
        <p:txBody>
          <a:bodyPr wrap="none" rtlCol="0">
            <a:spAutoFit/>
          </a:bodyPr>
          <a:lstStyle/>
          <a:p>
            <a:r>
              <a:rPr lang="en-US" sz="1800" b="1" dirty="0">
                <a:latin typeface="+mj-lt"/>
              </a:rPr>
              <a:t>Music</a:t>
            </a:r>
          </a:p>
        </p:txBody>
      </p:sp>
      <p:sp>
        <p:nvSpPr>
          <p:cNvPr id="43" name="Rectangle 42"/>
          <p:cNvSpPr/>
          <p:nvPr/>
        </p:nvSpPr>
        <p:spPr>
          <a:xfrm>
            <a:off x="473930" y="3512403"/>
            <a:ext cx="1593758" cy="830997"/>
          </a:xfrm>
          <a:prstGeom prst="rect">
            <a:avLst/>
          </a:prstGeom>
        </p:spPr>
        <p:txBody>
          <a:bodyPr wrap="square">
            <a:spAutoFit/>
          </a:bodyPr>
          <a:lstStyle/>
          <a:p>
            <a:pPr algn="ctr"/>
            <a:r>
              <a:rPr lang="en-US" sz="1600" i="1" dirty="0">
                <a:solidFill>
                  <a:schemeClr val="accent2"/>
                </a:solidFill>
                <a:latin typeface="Arial" pitchFamily="-107" charset="0"/>
                <a:ea typeface="Arial" pitchFamily="-107" charset="0"/>
                <a:cs typeface="Arial" pitchFamily="-107" charset="0"/>
              </a:rPr>
              <a:t>Numbers correspond to course weeks</a:t>
            </a:r>
          </a:p>
        </p:txBody>
      </p:sp>
      <p:grpSp>
        <p:nvGrpSpPr>
          <p:cNvPr id="145" name="Group 144"/>
          <p:cNvGrpSpPr/>
          <p:nvPr/>
        </p:nvGrpSpPr>
        <p:grpSpPr>
          <a:xfrm>
            <a:off x="1680127" y="2919767"/>
            <a:ext cx="410521" cy="411589"/>
            <a:chOff x="1447800" y="3415614"/>
            <a:chExt cx="545367" cy="546786"/>
          </a:xfrm>
        </p:grpSpPr>
        <p:sp>
          <p:nvSpPr>
            <p:cNvPr id="146" name="Oval 145"/>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TextBox 146"/>
            <p:cNvSpPr txBox="1"/>
            <p:nvPr/>
          </p:nvSpPr>
          <p:spPr>
            <a:xfrm>
              <a:off x="1514142" y="3415614"/>
              <a:ext cx="434855" cy="531536"/>
            </a:xfrm>
            <a:prstGeom prst="rect">
              <a:avLst/>
            </a:prstGeom>
            <a:noFill/>
          </p:spPr>
          <p:txBody>
            <a:bodyPr wrap="none" rtlCol="0">
              <a:spAutoFit/>
            </a:bodyPr>
            <a:lstStyle/>
            <a:p>
              <a:r>
                <a:rPr lang="en-US" sz="2000" dirty="0">
                  <a:latin typeface="+mj-lt"/>
                </a:rPr>
                <a:t>1</a:t>
              </a:r>
            </a:p>
          </p:txBody>
        </p:sp>
      </p:grpSp>
    </p:spTree>
    <p:extLst>
      <p:ext uri="{BB962C8B-B14F-4D97-AF65-F5344CB8AC3E}">
        <p14:creationId xmlns:p14="http://schemas.microsoft.com/office/powerpoint/2010/main" val="1195312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US" dirty="0"/>
              <a:t>Course Map: Week 2</a:t>
            </a:r>
          </a:p>
        </p:txBody>
      </p:sp>
      <p:sp>
        <p:nvSpPr>
          <p:cNvPr id="7" name="Slide Number Placeholder 5"/>
          <p:cNvSpPr>
            <a:spLocks noGrp="1"/>
          </p:cNvSpPr>
          <p:nvPr>
            <p:ph type="sldNum" sz="quarter" idx="12"/>
          </p:nvPr>
        </p:nvSpPr>
        <p:spPr/>
        <p:txBody>
          <a:bodyPr/>
          <a:lstStyle/>
          <a:p>
            <a:fld id="{3DB5F412-9866-D249-BF71-6D9420ED886F}" type="slidenum">
              <a:rPr lang="en-US"/>
              <a:pPr/>
              <a:t>49</a:t>
            </a:fld>
            <a:endParaRPr lang="en-US"/>
          </a:p>
        </p:txBody>
      </p:sp>
      <p:pic>
        <p:nvPicPr>
          <p:cNvPr id="177154" name="Picture 2" descr="http://cdn.scratch.mit.edu/static/site/projects/thumbnails/32/2502.png"/>
          <p:cNvPicPr>
            <a:picLocks noChangeAspect="1" noChangeArrowheads="1"/>
          </p:cNvPicPr>
          <p:nvPr/>
        </p:nvPicPr>
        <p:blipFill rotWithShape="1">
          <a:blip r:embed="rId3">
            <a:extLst>
              <a:ext uri="{28A0092B-C50C-407E-A947-70E740481C1C}">
                <a14:useLocalDpi xmlns:a14="http://schemas.microsoft.com/office/drawing/2010/main" val="0"/>
              </a:ext>
            </a:extLst>
          </a:blip>
          <a:srcRect l="2623"/>
          <a:stretch/>
        </p:blipFill>
        <p:spPr bwMode="auto">
          <a:xfrm>
            <a:off x="0" y="1364906"/>
            <a:ext cx="1885388"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77156" name="Picture 4" descr="Loudspeaker and Waveform"/>
          <p:cNvPicPr>
            <a:picLocks noChangeAspect="1" noChangeArrowheads="1"/>
          </p:cNvPicPr>
          <p:nvPr/>
        </p:nvPicPr>
        <p:blipFill rotWithShape="1">
          <a:blip r:embed="rId4">
            <a:extLst>
              <a:ext uri="{28A0092B-C50C-407E-A947-70E740481C1C}">
                <a14:useLocalDpi xmlns:a14="http://schemas.microsoft.com/office/drawing/2010/main" val="0"/>
              </a:ext>
            </a:extLst>
          </a:blip>
          <a:srcRect l="10927" r="49086" b="59789"/>
          <a:stretch/>
        </p:blipFill>
        <p:spPr bwMode="auto">
          <a:xfrm>
            <a:off x="1676400" y="1364906"/>
            <a:ext cx="1188055"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7715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3375900"/>
            <a:ext cx="1177810" cy="658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AutoShape 14" descr="http://hdwallres.com/wp-content/uploads/2013/10/internet-2014-PC-wallpaper.jpg"/>
          <p:cNvSpPr>
            <a:spLocks noChangeAspect="1" noChangeArrowheads="1"/>
          </p:cNvSpPr>
          <p:nvPr/>
        </p:nvSpPr>
        <p:spPr bwMode="auto">
          <a:xfrm>
            <a:off x="63500" y="-136525"/>
            <a:ext cx="7219950" cy="5410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7174" name="Picture 2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7069" y="4788975"/>
            <a:ext cx="2309929" cy="168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63520" y="5017575"/>
            <a:ext cx="853773" cy="14478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800" b="1" dirty="0">
                <a:solidFill>
                  <a:schemeClr val="tx1"/>
                </a:solidFill>
              </a:rPr>
              <a:t>EULA</a:t>
            </a:r>
          </a:p>
          <a:p>
            <a:pPr algn="ctr"/>
            <a:r>
              <a:rPr lang="en-US" sz="1800" b="1" dirty="0">
                <a:solidFill>
                  <a:schemeClr val="tx1"/>
                </a:solidFill>
              </a:rPr>
              <a:t>----------------</a:t>
            </a:r>
            <a:r>
              <a:rPr lang="en-US" sz="1800" b="1" i="1" dirty="0">
                <a:solidFill>
                  <a:schemeClr val="tx1"/>
                </a:solidFill>
              </a:rPr>
              <a:t>click</a:t>
            </a:r>
          </a:p>
          <a:p>
            <a:pPr algn="ctr"/>
            <a:r>
              <a:rPr lang="en-US" sz="1800" b="1" i="1" dirty="0">
                <a:solidFill>
                  <a:schemeClr val="tx1"/>
                </a:solidFill>
              </a:rPr>
              <a:t>OK</a:t>
            </a:r>
          </a:p>
        </p:txBody>
      </p:sp>
      <p:pic>
        <p:nvPicPr>
          <p:cNvPr id="37" name="Content Placeholder 9" descr="loudspkr.gif"/>
          <p:cNvPicPr>
            <a:picLocks noGrp="1" noChangeAspect="1"/>
          </p:cNvPicPr>
          <p:nvPr>
            <p:ph idx="1"/>
          </p:nvPr>
        </p:nvPicPr>
        <p:blipFill>
          <a:blip r:embed="rId7"/>
          <a:srcRect l="-20833" r="-20833"/>
          <a:stretch>
            <a:fillRect/>
          </a:stretch>
        </p:blipFill>
        <p:spPr>
          <a:xfrm flipH="1">
            <a:off x="1524000" y="4872017"/>
            <a:ext cx="2577606" cy="1364758"/>
          </a:xfrm>
        </p:spPr>
      </p:pic>
      <p:cxnSp>
        <p:nvCxnSpPr>
          <p:cNvPr id="17" name="Straight Connector 16"/>
          <p:cNvCxnSpPr/>
          <p:nvPr/>
        </p:nvCxnSpPr>
        <p:spPr>
          <a:xfrm flipV="1">
            <a:off x="2590800" y="2792878"/>
            <a:ext cx="400943" cy="850110"/>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6" name="Straight Arrow Connector 65"/>
          <p:cNvCxnSpPr>
            <a:endCxn id="4" idx="1"/>
          </p:cNvCxnSpPr>
          <p:nvPr/>
        </p:nvCxnSpPr>
        <p:spPr>
          <a:xfrm flipV="1">
            <a:off x="3739949" y="2094953"/>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 name="Rectangle 3"/>
          <p:cNvSpPr/>
          <p:nvPr/>
        </p:nvSpPr>
        <p:spPr>
          <a:xfrm>
            <a:off x="3962400" y="1614573"/>
            <a:ext cx="762000" cy="9607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A/D</a:t>
            </a:r>
          </a:p>
        </p:txBody>
      </p:sp>
      <p:pic>
        <p:nvPicPr>
          <p:cNvPr id="17716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0800000">
            <a:off x="2857500" y="1337716"/>
            <a:ext cx="95250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3" name="Rectangle 72"/>
          <p:cNvSpPr/>
          <p:nvPr/>
        </p:nvSpPr>
        <p:spPr>
          <a:xfrm>
            <a:off x="2667000" y="3962400"/>
            <a:ext cx="1067921" cy="400110"/>
          </a:xfrm>
          <a:prstGeom prst="rect">
            <a:avLst/>
          </a:prstGeom>
        </p:spPr>
        <p:txBody>
          <a:bodyPr wrap="none">
            <a:spAutoFit/>
          </a:bodyPr>
          <a:lstStyle/>
          <a:p>
            <a:r>
              <a:rPr lang="en-US" sz="2000" b="1" dirty="0">
                <a:latin typeface="+mj-lt"/>
              </a:rPr>
              <a:t>sample</a:t>
            </a:r>
            <a:endParaRPr lang="en-US" sz="2000" dirty="0">
              <a:latin typeface="+mj-lt"/>
            </a:endParaRPr>
          </a:p>
        </p:txBody>
      </p:sp>
      <p:cxnSp>
        <p:nvCxnSpPr>
          <p:cNvPr id="78" name="Straight Connector 77"/>
          <p:cNvCxnSpPr/>
          <p:nvPr/>
        </p:nvCxnSpPr>
        <p:spPr>
          <a:xfrm flipH="1" flipV="1">
            <a:off x="2590800" y="4095516"/>
            <a:ext cx="393372" cy="785381"/>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4" name="Straight Arrow Connector 93"/>
          <p:cNvCxnSpPr/>
          <p:nvPr/>
        </p:nvCxnSpPr>
        <p:spPr>
          <a:xfrm flipH="1">
            <a:off x="3729548"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8" name="Rectangle 37"/>
          <p:cNvSpPr/>
          <p:nvPr/>
        </p:nvSpPr>
        <p:spPr>
          <a:xfrm>
            <a:off x="4038600" y="5170985"/>
            <a:ext cx="615026" cy="775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D/A</a:t>
            </a:r>
          </a:p>
        </p:txBody>
      </p:sp>
      <p:sp>
        <p:nvSpPr>
          <p:cNvPr id="102" name="Rectangle 101"/>
          <p:cNvSpPr/>
          <p:nvPr/>
        </p:nvSpPr>
        <p:spPr>
          <a:xfrm>
            <a:off x="3200400" y="1090568"/>
            <a:ext cx="654346" cy="400110"/>
          </a:xfrm>
          <a:prstGeom prst="rect">
            <a:avLst/>
          </a:prstGeom>
        </p:spPr>
        <p:txBody>
          <a:bodyPr wrap="none">
            <a:spAutoFit/>
          </a:bodyPr>
          <a:lstStyle/>
          <a:p>
            <a:r>
              <a:rPr lang="en-US" sz="2000" b="1" dirty="0">
                <a:latin typeface="+mj-lt"/>
              </a:rPr>
              <a:t>MIC</a:t>
            </a:r>
            <a:endParaRPr lang="en-US" sz="2000" dirty="0">
              <a:latin typeface="+mj-lt"/>
            </a:endParaRPr>
          </a:p>
        </p:txBody>
      </p:sp>
      <p:sp>
        <p:nvSpPr>
          <p:cNvPr id="103" name="Rectangle 102"/>
          <p:cNvSpPr/>
          <p:nvPr/>
        </p:nvSpPr>
        <p:spPr>
          <a:xfrm>
            <a:off x="2819400" y="6153090"/>
            <a:ext cx="1154483" cy="400110"/>
          </a:xfrm>
          <a:prstGeom prst="rect">
            <a:avLst/>
          </a:prstGeom>
        </p:spPr>
        <p:txBody>
          <a:bodyPr wrap="none">
            <a:spAutoFit/>
          </a:bodyPr>
          <a:lstStyle/>
          <a:p>
            <a:r>
              <a:rPr lang="en-US" sz="2000" b="1" dirty="0">
                <a:latin typeface="+mj-lt"/>
              </a:rPr>
              <a:t>speaker</a:t>
            </a:r>
            <a:endParaRPr lang="en-US" sz="2000" dirty="0">
              <a:latin typeface="+mj-lt"/>
            </a:endParaRPr>
          </a:p>
        </p:txBody>
      </p:sp>
      <p:grpSp>
        <p:nvGrpSpPr>
          <p:cNvPr id="35" name="Group 34"/>
          <p:cNvGrpSpPr/>
          <p:nvPr/>
        </p:nvGrpSpPr>
        <p:grpSpPr>
          <a:xfrm>
            <a:off x="3158686" y="4284202"/>
            <a:ext cx="545367" cy="516398"/>
            <a:chOff x="1447800" y="3446002"/>
            <a:chExt cx="545367" cy="516398"/>
          </a:xfrm>
        </p:grpSpPr>
        <p:sp>
          <p:nvSpPr>
            <p:cNvPr id="33" name="Oval 32"/>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063" name="TextBox 172062"/>
            <p:cNvSpPr txBox="1"/>
            <p:nvPr/>
          </p:nvSpPr>
          <p:spPr>
            <a:xfrm>
              <a:off x="1447800" y="3505200"/>
              <a:ext cx="327308" cy="400110"/>
            </a:xfrm>
            <a:prstGeom prst="rect">
              <a:avLst/>
            </a:prstGeom>
            <a:noFill/>
          </p:spPr>
          <p:txBody>
            <a:bodyPr wrap="none" rtlCol="0">
              <a:spAutoFit/>
            </a:bodyPr>
            <a:lstStyle/>
            <a:p>
              <a:r>
                <a:rPr lang="en-US" sz="2000" dirty="0">
                  <a:latin typeface="+mj-lt"/>
                </a:rPr>
                <a:t>2</a:t>
              </a:r>
            </a:p>
          </p:txBody>
        </p:sp>
      </p:grpSp>
      <p:sp>
        <p:nvSpPr>
          <p:cNvPr id="42" name="TextBox 41"/>
          <p:cNvSpPr txBox="1"/>
          <p:nvPr/>
        </p:nvSpPr>
        <p:spPr>
          <a:xfrm>
            <a:off x="380509" y="2895600"/>
            <a:ext cx="838691" cy="369332"/>
          </a:xfrm>
          <a:prstGeom prst="rect">
            <a:avLst/>
          </a:prstGeom>
          <a:noFill/>
        </p:spPr>
        <p:txBody>
          <a:bodyPr wrap="none" rtlCol="0">
            <a:spAutoFit/>
          </a:bodyPr>
          <a:lstStyle/>
          <a:p>
            <a:r>
              <a:rPr lang="en-US" sz="1800" b="1" dirty="0">
                <a:latin typeface="+mj-lt"/>
              </a:rPr>
              <a:t>Music</a:t>
            </a:r>
          </a:p>
        </p:txBody>
      </p:sp>
      <p:sp>
        <p:nvSpPr>
          <p:cNvPr id="43" name="Rectangle 42"/>
          <p:cNvSpPr/>
          <p:nvPr/>
        </p:nvSpPr>
        <p:spPr>
          <a:xfrm>
            <a:off x="473930" y="3512403"/>
            <a:ext cx="1593758" cy="830997"/>
          </a:xfrm>
          <a:prstGeom prst="rect">
            <a:avLst/>
          </a:prstGeom>
        </p:spPr>
        <p:txBody>
          <a:bodyPr wrap="square">
            <a:spAutoFit/>
          </a:bodyPr>
          <a:lstStyle/>
          <a:p>
            <a:pPr algn="ctr"/>
            <a:r>
              <a:rPr lang="en-US" sz="1600" i="1" dirty="0">
                <a:solidFill>
                  <a:schemeClr val="accent2"/>
                </a:solidFill>
                <a:latin typeface="Arial" pitchFamily="-107" charset="0"/>
                <a:ea typeface="Arial" pitchFamily="-107" charset="0"/>
                <a:cs typeface="Arial" pitchFamily="-107" charset="0"/>
              </a:rPr>
              <a:t>Numbers correspond to course weeks</a:t>
            </a:r>
          </a:p>
        </p:txBody>
      </p:sp>
      <p:grpSp>
        <p:nvGrpSpPr>
          <p:cNvPr id="145" name="Group 144"/>
          <p:cNvGrpSpPr/>
          <p:nvPr/>
        </p:nvGrpSpPr>
        <p:grpSpPr>
          <a:xfrm>
            <a:off x="1680127" y="2919767"/>
            <a:ext cx="410521" cy="411589"/>
            <a:chOff x="1447800" y="3415614"/>
            <a:chExt cx="545367" cy="546786"/>
          </a:xfrm>
        </p:grpSpPr>
        <p:sp>
          <p:nvSpPr>
            <p:cNvPr id="146" name="Oval 145"/>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TextBox 146"/>
            <p:cNvSpPr txBox="1"/>
            <p:nvPr/>
          </p:nvSpPr>
          <p:spPr>
            <a:xfrm>
              <a:off x="1514142" y="3415614"/>
              <a:ext cx="434855" cy="531536"/>
            </a:xfrm>
            <a:prstGeom prst="rect">
              <a:avLst/>
            </a:prstGeom>
            <a:noFill/>
          </p:spPr>
          <p:txBody>
            <a:bodyPr wrap="none" rtlCol="0">
              <a:spAutoFit/>
            </a:bodyPr>
            <a:lstStyle/>
            <a:p>
              <a:r>
                <a:rPr lang="en-US" sz="2000" dirty="0">
                  <a:latin typeface="+mj-lt"/>
                </a:rPr>
                <a:t>1</a:t>
              </a:r>
            </a:p>
          </p:txBody>
        </p:sp>
      </p:grpSp>
    </p:spTree>
    <p:extLst>
      <p:ext uri="{BB962C8B-B14F-4D97-AF65-F5344CB8AC3E}">
        <p14:creationId xmlns:p14="http://schemas.microsoft.com/office/powerpoint/2010/main" val="27628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lstStyle/>
          <a:p>
            <a:r>
              <a:rPr lang="en-US" dirty="0" err="1"/>
              <a:t>Chaning</a:t>
            </a:r>
            <a:r>
              <a:rPr lang="en-US" dirty="0"/>
              <a:t> World</a:t>
            </a:r>
          </a:p>
        </p:txBody>
      </p:sp>
      <p:sp>
        <p:nvSpPr>
          <p:cNvPr id="139267" name="Rectangle 3"/>
          <p:cNvSpPr>
            <a:spLocks noGrp="1" noChangeArrowheads="1"/>
          </p:cNvSpPr>
          <p:nvPr>
            <p:ph idx="1"/>
          </p:nvPr>
        </p:nvSpPr>
        <p:spPr>
          <a:xfrm>
            <a:off x="0" y="4800576"/>
            <a:ext cx="9144000" cy="1676400"/>
          </a:xfrm>
        </p:spPr>
        <p:txBody>
          <a:bodyPr>
            <a:noAutofit/>
          </a:bodyPr>
          <a:lstStyle/>
          <a:p>
            <a:r>
              <a:rPr lang="en-US" sz="2400" dirty="0"/>
              <a:t>Moore’s Law: </a:t>
            </a:r>
            <a:r>
              <a:rPr lang="en-US" sz="2000" dirty="0"/>
              <a:t>Every 18 months, size of transistor will be halved</a:t>
            </a:r>
          </a:p>
          <a:p>
            <a:pPr lvl="1"/>
            <a:r>
              <a:rPr lang="en-US" sz="2000" dirty="0"/>
              <a:t>Who cares?  </a:t>
            </a:r>
          </a:p>
          <a:p>
            <a:pPr lvl="2"/>
            <a:r>
              <a:rPr lang="en-US" sz="1800" dirty="0"/>
              <a:t>In same area, can fit twice as many transistors, twice the computing power!</a:t>
            </a:r>
          </a:p>
          <a:p>
            <a:pPr lvl="2"/>
            <a:r>
              <a:rPr lang="en-US" sz="1800" dirty="0"/>
              <a:t>Also, generally: if you make a transistor smaller, it gets a bit faster</a:t>
            </a:r>
          </a:p>
          <a:p>
            <a:pPr lvl="2"/>
            <a:endParaRPr lang="en-US" sz="1800" dirty="0"/>
          </a:p>
        </p:txBody>
      </p:sp>
      <p:sp>
        <p:nvSpPr>
          <p:cNvPr id="5" name="Date Placeholder 3"/>
          <p:cNvSpPr>
            <a:spLocks noGrp="1"/>
          </p:cNvSpPr>
          <p:nvPr>
            <p:ph type="dt" sz="half" idx="10"/>
          </p:nvPr>
        </p:nvSpPr>
        <p:spPr/>
        <p:txBody>
          <a:bodyPr/>
          <a:lstStyle/>
          <a:p>
            <a:endParaRPr lang="en-US" dirty="0"/>
          </a:p>
        </p:txBody>
      </p:sp>
      <p:sp>
        <p:nvSpPr>
          <p:cNvPr id="7" name="Slide Number Placeholder 5"/>
          <p:cNvSpPr>
            <a:spLocks noGrp="1"/>
          </p:cNvSpPr>
          <p:nvPr>
            <p:ph type="sldNum" sz="quarter" idx="12"/>
          </p:nvPr>
        </p:nvSpPr>
        <p:spPr/>
        <p:txBody>
          <a:bodyPr/>
          <a:lstStyle/>
          <a:p>
            <a:fld id="{6EE85900-60A0-7E42-9BD5-1EC23CDBE6FE}" type="slidenum">
              <a:rPr lang="en-US" smtClean="0"/>
              <a:pPr/>
              <a:t>5</a:t>
            </a:fld>
            <a:endParaRPr lang="en-US"/>
          </a:p>
        </p:txBody>
      </p:sp>
      <p:pic>
        <p:nvPicPr>
          <p:cNvPr id="139268" name="Picture 4" descr="mooreslaw_intel_1970to2006"/>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600200" y="876300"/>
            <a:ext cx="5922181" cy="3962400"/>
          </a:xfrm>
          <a:prstGeom prst="rect">
            <a:avLst/>
          </a:prstGeom>
          <a:noFill/>
        </p:spPr>
      </p:pic>
    </p:spTree>
    <p:extLst>
      <p:ext uri="{BB962C8B-B14F-4D97-AF65-F5344CB8AC3E}">
        <p14:creationId xmlns:p14="http://schemas.microsoft.com/office/powerpoint/2010/main" val="4446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9267">
                                            <p:txEl>
                                              <p:pRg st="0" end="0"/>
                                            </p:txEl>
                                          </p:spTgt>
                                        </p:tgtEl>
                                        <p:attrNameLst>
                                          <p:attrName>style.visibility</p:attrName>
                                        </p:attrNameLst>
                                      </p:cBhvr>
                                      <p:to>
                                        <p:strVal val="visible"/>
                                      </p:to>
                                    </p:set>
                                    <p:animEffect transition="in" filter="fade">
                                      <p:cBhvr>
                                        <p:cTn id="7" dur="500"/>
                                        <p:tgtEl>
                                          <p:spTgt spid="1392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9267">
                                            <p:txEl>
                                              <p:pRg st="1" end="1"/>
                                            </p:txEl>
                                          </p:spTgt>
                                        </p:tgtEl>
                                        <p:attrNameLst>
                                          <p:attrName>style.visibility</p:attrName>
                                        </p:attrNameLst>
                                      </p:cBhvr>
                                      <p:to>
                                        <p:strVal val="visible"/>
                                      </p:to>
                                    </p:set>
                                    <p:animEffect transition="in" filter="fade">
                                      <p:cBhvr>
                                        <p:cTn id="12" dur="500"/>
                                        <p:tgtEl>
                                          <p:spTgt spid="139267">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39267">
                                            <p:txEl>
                                              <p:pRg st="2" end="2"/>
                                            </p:txEl>
                                          </p:spTgt>
                                        </p:tgtEl>
                                        <p:attrNameLst>
                                          <p:attrName>style.visibility</p:attrName>
                                        </p:attrNameLst>
                                      </p:cBhvr>
                                      <p:to>
                                        <p:strVal val="visible"/>
                                      </p:to>
                                    </p:set>
                                    <p:animEffect transition="in" filter="fade">
                                      <p:cBhvr>
                                        <p:cTn id="15" dur="500"/>
                                        <p:tgtEl>
                                          <p:spTgt spid="139267">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39267">
                                            <p:txEl>
                                              <p:pRg st="3" end="3"/>
                                            </p:txEl>
                                          </p:spTgt>
                                        </p:tgtEl>
                                        <p:attrNameLst>
                                          <p:attrName>style.visibility</p:attrName>
                                        </p:attrNameLst>
                                      </p:cBhvr>
                                      <p:to>
                                        <p:strVal val="visible"/>
                                      </p:to>
                                    </p:set>
                                    <p:animEffect transition="in" filter="fade">
                                      <p:cBhvr>
                                        <p:cTn id="18" dur="500"/>
                                        <p:tgtEl>
                                          <p:spTgt spid="1392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p:txBody>
          <a:bodyPr/>
          <a:lstStyle/>
          <a:p>
            <a:r>
              <a:rPr lang="en-US"/>
              <a:t>Digital Storage (week 10)</a:t>
            </a:r>
          </a:p>
        </p:txBody>
      </p:sp>
      <p:sp>
        <p:nvSpPr>
          <p:cNvPr id="190467" name="Rectangle 3"/>
          <p:cNvSpPr>
            <a:spLocks noGrp="1" noChangeArrowheads="1"/>
          </p:cNvSpPr>
          <p:nvPr>
            <p:ph idx="1"/>
          </p:nvPr>
        </p:nvSpPr>
        <p:spPr/>
        <p:txBody>
          <a:bodyPr/>
          <a:lstStyle/>
          <a:p>
            <a:r>
              <a:rPr lang="en-US"/>
              <a:t>Record bits to non-volatile memory</a:t>
            </a:r>
          </a:p>
          <a:p>
            <a:pPr lvl="1"/>
            <a:r>
              <a:rPr lang="en-US"/>
              <a:t>Store and reproduce sound</a:t>
            </a:r>
          </a:p>
          <a:p>
            <a:r>
              <a:rPr lang="en-US"/>
              <a:t>Media: CD, Hard Disk, Flash</a:t>
            </a:r>
          </a:p>
        </p:txBody>
      </p:sp>
      <p:sp>
        <p:nvSpPr>
          <p:cNvPr id="10" name="Date Placeholder 3"/>
          <p:cNvSpPr>
            <a:spLocks noGrp="1"/>
          </p:cNvSpPr>
          <p:nvPr>
            <p:ph type="dt" sz="half" idx="10"/>
          </p:nvPr>
        </p:nvSpPr>
        <p:spPr/>
        <p:txBody>
          <a:bodyPr/>
          <a:lstStyle/>
          <a:p>
            <a:endParaRPr lang="en-US" dirty="0"/>
          </a:p>
        </p:txBody>
      </p:sp>
      <p:sp>
        <p:nvSpPr>
          <p:cNvPr id="12" name="Slide Number Placeholder 5"/>
          <p:cNvSpPr>
            <a:spLocks noGrp="1"/>
          </p:cNvSpPr>
          <p:nvPr>
            <p:ph type="sldNum" sz="quarter" idx="12"/>
          </p:nvPr>
        </p:nvSpPr>
        <p:spPr/>
        <p:txBody>
          <a:bodyPr/>
          <a:lstStyle/>
          <a:p>
            <a:fld id="{F1587E19-D32F-D94C-8D1A-37A8DD28CD52}" type="slidenum">
              <a:rPr lang="en-US"/>
              <a:pPr/>
              <a:t>50</a:t>
            </a:fld>
            <a:endParaRPr lang="en-US"/>
          </a:p>
        </p:txBody>
      </p:sp>
      <p:pic>
        <p:nvPicPr>
          <p:cNvPr id="190469" name="Picture 5"/>
          <p:cNvPicPr>
            <a:picLocks noChangeAspect="1" noChangeArrowheads="1"/>
          </p:cNvPicPr>
          <p:nvPr/>
        </p:nvPicPr>
        <p:blipFill>
          <a:blip r:embed="rId3"/>
          <a:srcRect/>
          <a:stretch>
            <a:fillRect/>
          </a:stretch>
        </p:blipFill>
        <p:spPr bwMode="auto">
          <a:xfrm>
            <a:off x="2819400" y="3860800"/>
            <a:ext cx="3200400" cy="2132013"/>
          </a:xfrm>
          <a:prstGeom prst="rect">
            <a:avLst/>
          </a:prstGeom>
          <a:noFill/>
          <a:ln w="9525">
            <a:noFill/>
            <a:miter lim="800000"/>
            <a:headEnd/>
            <a:tailEnd/>
          </a:ln>
          <a:effectLst/>
        </p:spPr>
      </p:pic>
      <p:sp>
        <p:nvSpPr>
          <p:cNvPr id="190470" name="Rectangle 6"/>
          <p:cNvSpPr>
            <a:spLocks noChangeArrowheads="1"/>
          </p:cNvSpPr>
          <p:nvPr/>
        </p:nvSpPr>
        <p:spPr bwMode="auto">
          <a:xfrm>
            <a:off x="2362200" y="6248400"/>
            <a:ext cx="4248279" cy="261610"/>
          </a:xfrm>
          <a:prstGeom prst="rect">
            <a:avLst/>
          </a:prstGeom>
          <a:noFill/>
          <a:ln w="9525">
            <a:noFill/>
            <a:miter lim="800000"/>
            <a:headEnd/>
            <a:tailEnd/>
          </a:ln>
          <a:effectLst/>
        </p:spPr>
        <p:txBody>
          <a:bodyPr wrap="none">
            <a:prstTxWarp prst="textNoShape">
              <a:avLst/>
            </a:prstTxWarp>
            <a:spAutoFit/>
          </a:bodyPr>
          <a:lstStyle/>
          <a:p>
            <a:r>
              <a:rPr lang="en-US" sz="1100">
                <a:latin typeface="+mj-lt"/>
              </a:rPr>
              <a:t>http://en.wikipedia.org/wiki/File:Hard_disk_platters_and_head.jpg</a:t>
            </a:r>
          </a:p>
        </p:txBody>
      </p:sp>
      <p:pic>
        <p:nvPicPr>
          <p:cNvPr id="190471" name="Picture 7"/>
          <p:cNvPicPr>
            <a:picLocks noChangeAspect="1" noChangeArrowheads="1"/>
          </p:cNvPicPr>
          <p:nvPr/>
        </p:nvPicPr>
        <p:blipFill>
          <a:blip r:embed="rId4"/>
          <a:srcRect/>
          <a:stretch>
            <a:fillRect/>
          </a:stretch>
        </p:blipFill>
        <p:spPr bwMode="auto">
          <a:xfrm>
            <a:off x="533400" y="4114800"/>
            <a:ext cx="1752600" cy="1722438"/>
          </a:xfrm>
          <a:prstGeom prst="rect">
            <a:avLst/>
          </a:prstGeom>
          <a:noFill/>
          <a:ln w="9525">
            <a:noFill/>
            <a:miter lim="800000"/>
            <a:headEnd/>
            <a:tailEnd/>
          </a:ln>
          <a:effectLst/>
        </p:spPr>
      </p:pic>
      <p:sp>
        <p:nvSpPr>
          <p:cNvPr id="190472" name="Rectangle 8"/>
          <p:cNvSpPr>
            <a:spLocks noChangeArrowheads="1"/>
          </p:cNvSpPr>
          <p:nvPr/>
        </p:nvSpPr>
        <p:spPr bwMode="auto">
          <a:xfrm>
            <a:off x="228600" y="6019800"/>
            <a:ext cx="3289683" cy="261610"/>
          </a:xfrm>
          <a:prstGeom prst="rect">
            <a:avLst/>
          </a:prstGeom>
          <a:noFill/>
          <a:ln w="9525">
            <a:noFill/>
            <a:miter lim="800000"/>
            <a:headEnd/>
            <a:tailEnd/>
          </a:ln>
          <a:effectLst/>
        </p:spPr>
        <p:txBody>
          <a:bodyPr wrap="none">
            <a:prstTxWarp prst="textNoShape">
              <a:avLst/>
            </a:prstTxWarp>
            <a:spAutoFit/>
          </a:bodyPr>
          <a:lstStyle/>
          <a:p>
            <a:r>
              <a:rPr lang="en-US" sz="1100" dirty="0">
                <a:latin typeface="+mj-lt"/>
              </a:rPr>
              <a:t>http://en.wikipedia.org/wiki/File:Compact_disc.svg</a:t>
            </a:r>
          </a:p>
        </p:txBody>
      </p:sp>
      <p:pic>
        <p:nvPicPr>
          <p:cNvPr id="190474" name="Picture 10"/>
          <p:cNvPicPr>
            <a:picLocks noChangeAspect="1" noChangeArrowheads="1"/>
          </p:cNvPicPr>
          <p:nvPr/>
        </p:nvPicPr>
        <p:blipFill>
          <a:blip r:embed="rId5"/>
          <a:srcRect/>
          <a:stretch>
            <a:fillRect/>
          </a:stretch>
        </p:blipFill>
        <p:spPr bwMode="auto">
          <a:xfrm>
            <a:off x="6172200" y="3886200"/>
            <a:ext cx="2819400" cy="2114550"/>
          </a:xfrm>
          <a:prstGeom prst="rect">
            <a:avLst/>
          </a:prstGeom>
          <a:noFill/>
          <a:ln w="9525">
            <a:noFill/>
            <a:miter lim="800000"/>
            <a:headEnd/>
            <a:tailEnd/>
          </a:ln>
          <a:effectLst/>
        </p:spPr>
      </p:pic>
      <p:sp>
        <p:nvSpPr>
          <p:cNvPr id="190475" name="Rectangle 11"/>
          <p:cNvSpPr>
            <a:spLocks noChangeArrowheads="1"/>
          </p:cNvSpPr>
          <p:nvPr/>
        </p:nvSpPr>
        <p:spPr bwMode="auto">
          <a:xfrm>
            <a:off x="5867400" y="6019800"/>
            <a:ext cx="3414524" cy="276999"/>
          </a:xfrm>
          <a:prstGeom prst="rect">
            <a:avLst/>
          </a:prstGeom>
          <a:noFill/>
          <a:ln w="9525">
            <a:noFill/>
            <a:miter lim="800000"/>
            <a:headEnd/>
            <a:tailEnd/>
          </a:ln>
          <a:effectLst/>
        </p:spPr>
        <p:txBody>
          <a:bodyPr wrap="none">
            <a:prstTxWarp prst="textNoShape">
              <a:avLst/>
            </a:prstTxWarp>
            <a:spAutoFit/>
          </a:bodyPr>
          <a:lstStyle/>
          <a:p>
            <a:r>
              <a:rPr lang="en-US" sz="1200">
                <a:latin typeface="+mj-lt"/>
              </a:rPr>
              <a:t>http://en.wikipedia.org/wiki/File:DSCN0411.JPG</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dirty="0">
                <a:ea typeface="ＭＳ Ｐゴシック" pitchFamily="1" charset="-128"/>
                <a:cs typeface="ＭＳ Ｐゴシック" pitchFamily="1" charset="-128"/>
              </a:rPr>
              <a:t>Calculating Capacity</a:t>
            </a:r>
          </a:p>
        </p:txBody>
      </p:sp>
      <p:sp>
        <p:nvSpPr>
          <p:cNvPr id="48131" name="Content Placeholder 2"/>
          <p:cNvSpPr>
            <a:spLocks noGrp="1"/>
          </p:cNvSpPr>
          <p:nvPr>
            <p:ph idx="1"/>
          </p:nvPr>
        </p:nvSpPr>
        <p:spPr/>
        <p:txBody>
          <a:bodyPr/>
          <a:lstStyle/>
          <a:p>
            <a:r>
              <a:rPr lang="en-US" dirty="0">
                <a:solidFill>
                  <a:srgbClr val="FF6600"/>
                </a:solidFill>
                <a:ea typeface="ＭＳ Ｐゴシック" pitchFamily="1" charset="-128"/>
                <a:cs typeface="ＭＳ Ｐゴシック" pitchFamily="1" charset="-128"/>
              </a:rPr>
              <a:t>How many songs can we fit on a CD?</a:t>
            </a:r>
          </a:p>
          <a:p>
            <a:pPr lvl="1"/>
            <a:r>
              <a:rPr lang="en-US" dirty="0">
                <a:solidFill>
                  <a:schemeClr val="tx1"/>
                </a:solidFill>
                <a:ea typeface="ＭＳ Ｐゴシック" pitchFamily="1" charset="-128"/>
                <a:cs typeface="ＭＳ Ｐゴシック" pitchFamily="1" charset="-128"/>
              </a:rPr>
              <a:t>How many MB can a CD hold?</a:t>
            </a:r>
          </a:p>
          <a:p>
            <a:pPr lvl="2"/>
            <a:r>
              <a:rPr lang="en-US" dirty="0">
                <a:solidFill>
                  <a:schemeClr val="tx1"/>
                </a:solidFill>
                <a:ea typeface="ＭＳ Ｐゴシック" pitchFamily="1" charset="-128"/>
                <a:cs typeface="ＭＳ Ｐゴシック" pitchFamily="1" charset="-128"/>
              </a:rPr>
              <a:t>650 MB (for Data)</a:t>
            </a:r>
          </a:p>
          <a:p>
            <a:pPr lvl="2"/>
            <a:r>
              <a:rPr lang="en-US" dirty="0">
                <a:solidFill>
                  <a:schemeClr val="tx1"/>
                </a:solidFill>
                <a:ea typeface="ＭＳ Ｐゴシック" pitchFamily="1" charset="-128"/>
                <a:cs typeface="ＭＳ Ｐゴシック" pitchFamily="1" charset="-128"/>
              </a:rPr>
              <a:t>About </a:t>
            </a:r>
            <a:r>
              <a:rPr lang="en-US" dirty="0">
                <a:solidFill>
                  <a:srgbClr val="FF0000"/>
                </a:solidFill>
                <a:ea typeface="ＭＳ Ｐゴシック" pitchFamily="1" charset="-128"/>
                <a:cs typeface="ＭＳ Ｐゴシック" pitchFamily="1" charset="-128"/>
              </a:rPr>
              <a:t>780 MB</a:t>
            </a:r>
            <a:r>
              <a:rPr lang="en-US" dirty="0">
                <a:solidFill>
                  <a:schemeClr val="tx1"/>
                </a:solidFill>
                <a:ea typeface="ＭＳ Ｐゴシック" pitchFamily="1" charset="-128"/>
                <a:cs typeface="ＭＳ Ｐゴシック" pitchFamily="1" charset="-128"/>
              </a:rPr>
              <a:t> (for Audio)</a:t>
            </a:r>
          </a:p>
          <a:p>
            <a:pPr lvl="1"/>
            <a:r>
              <a:rPr lang="en-US" dirty="0">
                <a:solidFill>
                  <a:srgbClr val="FF6600"/>
                </a:solidFill>
                <a:ea typeface="ＭＳ Ｐゴシック" pitchFamily="1" charset="-128"/>
                <a:cs typeface="ＭＳ Ｐゴシック" pitchFamily="1" charset="-128"/>
              </a:rPr>
              <a:t>If 3 minute song = 15.1 MB…</a:t>
            </a:r>
          </a:p>
          <a:p>
            <a:pPr lvl="2"/>
            <a:r>
              <a:rPr lang="en-US" dirty="0">
                <a:solidFill>
                  <a:schemeClr val="tx1"/>
                </a:solidFill>
                <a:ea typeface="ＭＳ Ｐゴシック" pitchFamily="1" charset="-128"/>
                <a:cs typeface="ＭＳ Ｐゴシック" pitchFamily="1" charset="-128"/>
              </a:rPr>
              <a:t>1 minute audio ~ 5.04MB</a:t>
            </a:r>
          </a:p>
          <a:p>
            <a:pPr lvl="2"/>
            <a:r>
              <a:rPr lang="en-US" dirty="0">
                <a:solidFill>
                  <a:schemeClr val="tx1"/>
                </a:solidFill>
                <a:ea typeface="ＭＳ Ｐゴシック" pitchFamily="1" charset="-128"/>
                <a:cs typeface="ＭＳ Ｐゴシック" pitchFamily="1" charset="-128"/>
              </a:rPr>
              <a:t>But, we record in stereo: (R/L)</a:t>
            </a:r>
          </a:p>
          <a:p>
            <a:pPr lvl="3"/>
            <a:r>
              <a:rPr lang="en-US" dirty="0">
                <a:solidFill>
                  <a:schemeClr val="tx1"/>
                </a:solidFill>
                <a:ea typeface="ＭＳ Ｐゴシック" pitchFamily="1" charset="-128"/>
                <a:cs typeface="ＭＳ Ｐゴシック" pitchFamily="1" charset="-128"/>
              </a:rPr>
              <a:t>5.04 MB x 2 = 10.07 MB per minute</a:t>
            </a:r>
          </a:p>
          <a:p>
            <a:pPr lvl="2"/>
            <a:r>
              <a:rPr lang="en-US" dirty="0">
                <a:solidFill>
                  <a:schemeClr val="tx1"/>
                </a:solidFill>
                <a:ea typeface="ＭＳ Ｐゴシック" pitchFamily="1" charset="-128"/>
                <a:cs typeface="ＭＳ Ｐゴシック" pitchFamily="1" charset="-128"/>
              </a:rPr>
              <a:t>780 MB / 10.0 MB per minute ~ </a:t>
            </a:r>
            <a:r>
              <a:rPr lang="en-US" dirty="0">
                <a:solidFill>
                  <a:srgbClr val="FF0000"/>
                </a:solidFill>
                <a:ea typeface="ＭＳ Ｐゴシック" pitchFamily="1" charset="-128"/>
                <a:cs typeface="ＭＳ Ｐゴシック" pitchFamily="1" charset="-128"/>
              </a:rPr>
              <a:t>78 minutes</a:t>
            </a:r>
          </a:p>
          <a:p>
            <a:r>
              <a:rPr lang="en-US" sz="2400" dirty="0">
                <a:solidFill>
                  <a:srgbClr val="FF6600"/>
                </a:solidFill>
                <a:ea typeface="ＭＳ Ｐゴシック" pitchFamily="1" charset="-128"/>
                <a:cs typeface="ＭＳ Ｐゴシック" pitchFamily="1" charset="-128"/>
              </a:rPr>
              <a:t>How much memory does your MP3 player have?</a:t>
            </a:r>
          </a:p>
          <a:p>
            <a:pPr lvl="1"/>
            <a:r>
              <a:rPr lang="en-US" sz="2000" dirty="0">
                <a:solidFill>
                  <a:schemeClr val="tx1"/>
                </a:solidFill>
                <a:ea typeface="ＭＳ Ｐゴシック" pitchFamily="1" charset="-128"/>
                <a:cs typeface="ＭＳ Ｐゴシック" pitchFamily="1" charset="-128"/>
              </a:rPr>
              <a:t>Given unit of information to store, we can architecture storage!</a:t>
            </a:r>
          </a:p>
        </p:txBody>
      </p:sp>
      <p:sp>
        <p:nvSpPr>
          <p:cNvPr id="4" name="Date Placeholder 3"/>
          <p:cNvSpPr>
            <a:spLocks noGrp="1"/>
          </p:cNvSpPr>
          <p:nvPr>
            <p:ph type="dt" sz="half" idx="10"/>
          </p:nvPr>
        </p:nvSpPr>
        <p:spPr/>
        <p:txBody>
          <a:bodyPr/>
          <a:lstStyle/>
          <a:p>
            <a:pPr>
              <a:defRPr/>
            </a:pPr>
            <a:endParaRPr lang="en-US" dirty="0"/>
          </a:p>
        </p:txBody>
      </p:sp>
      <p:sp>
        <p:nvSpPr>
          <p:cNvPr id="48133" name="Slide Number Placeholder 4"/>
          <p:cNvSpPr>
            <a:spLocks noGrp="1"/>
          </p:cNvSpPr>
          <p:nvPr>
            <p:ph type="sldNum" sz="quarter" idx="12"/>
          </p:nvPr>
        </p:nvSpPr>
        <p:spPr>
          <a:noFill/>
        </p:spPr>
        <p:txBody>
          <a:bodyPr/>
          <a:lstStyle/>
          <a:p>
            <a:fld id="{5B457F68-C0CD-C645-B7F3-87310A6D738F}" type="slidenum">
              <a:rPr lang="en-US" smtClean="0">
                <a:latin typeface="Times New Roman" pitchFamily="1" charset="0"/>
                <a:ea typeface="ＭＳ Ｐゴシック" pitchFamily="1" charset="-128"/>
                <a:cs typeface="ＭＳ Ｐゴシック" pitchFamily="1" charset="-128"/>
              </a:rPr>
              <a:pPr/>
              <a:t>51</a:t>
            </a:fld>
            <a:endParaRPr lang="en-US">
              <a:latin typeface="Times New Roman" pitchFamily="1" charset="0"/>
              <a:ea typeface="ＭＳ Ｐゴシック" pitchFamily="1" charset="-128"/>
              <a:cs typeface="ＭＳ Ｐゴシック" pitchFamily="1"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131">
                                            <p:txEl>
                                              <p:pRg st="1" end="1"/>
                                            </p:txEl>
                                          </p:spTgt>
                                        </p:tgtEl>
                                        <p:attrNameLst>
                                          <p:attrName>style.visibility</p:attrName>
                                        </p:attrNameLst>
                                      </p:cBhvr>
                                      <p:to>
                                        <p:strVal val="visible"/>
                                      </p:to>
                                    </p:set>
                                    <p:animEffect transition="in" filter="fade">
                                      <p:cBhvr>
                                        <p:cTn id="7" dur="500"/>
                                        <p:tgtEl>
                                          <p:spTgt spid="4813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8131">
                                            <p:txEl>
                                              <p:pRg st="2" end="2"/>
                                            </p:txEl>
                                          </p:spTgt>
                                        </p:tgtEl>
                                        <p:attrNameLst>
                                          <p:attrName>style.visibility</p:attrName>
                                        </p:attrNameLst>
                                      </p:cBhvr>
                                      <p:to>
                                        <p:strVal val="visible"/>
                                      </p:to>
                                    </p:set>
                                    <p:animEffect transition="in" filter="fade">
                                      <p:cBhvr>
                                        <p:cTn id="12" dur="500"/>
                                        <p:tgtEl>
                                          <p:spTgt spid="4813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8131">
                                            <p:txEl>
                                              <p:pRg st="3" end="3"/>
                                            </p:txEl>
                                          </p:spTgt>
                                        </p:tgtEl>
                                        <p:attrNameLst>
                                          <p:attrName>style.visibility</p:attrName>
                                        </p:attrNameLst>
                                      </p:cBhvr>
                                      <p:to>
                                        <p:strVal val="visible"/>
                                      </p:to>
                                    </p:set>
                                    <p:animEffect transition="in" filter="fade">
                                      <p:cBhvr>
                                        <p:cTn id="17" dur="500"/>
                                        <p:tgtEl>
                                          <p:spTgt spid="4813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8131">
                                            <p:txEl>
                                              <p:pRg st="4" end="4"/>
                                            </p:txEl>
                                          </p:spTgt>
                                        </p:tgtEl>
                                        <p:attrNameLst>
                                          <p:attrName>style.visibility</p:attrName>
                                        </p:attrNameLst>
                                      </p:cBhvr>
                                      <p:to>
                                        <p:strVal val="visible"/>
                                      </p:to>
                                    </p:set>
                                    <p:animEffect transition="in" filter="fade">
                                      <p:cBhvr>
                                        <p:cTn id="22" dur="500"/>
                                        <p:tgtEl>
                                          <p:spTgt spid="48131">
                                            <p:txEl>
                                              <p:pRg st="4" end="4"/>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48131">
                                            <p:txEl>
                                              <p:pRg st="5" end="5"/>
                                            </p:txEl>
                                          </p:spTgt>
                                        </p:tgtEl>
                                        <p:attrNameLst>
                                          <p:attrName>style.visibility</p:attrName>
                                        </p:attrNameLst>
                                      </p:cBhvr>
                                      <p:to>
                                        <p:strVal val="visible"/>
                                      </p:to>
                                    </p:set>
                                    <p:animEffect transition="in" filter="fade">
                                      <p:cBhvr>
                                        <p:cTn id="26" dur="500"/>
                                        <p:tgtEl>
                                          <p:spTgt spid="48131">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8131">
                                            <p:txEl>
                                              <p:pRg st="6" end="6"/>
                                            </p:txEl>
                                          </p:spTgt>
                                        </p:tgtEl>
                                        <p:attrNameLst>
                                          <p:attrName>style.visibility</p:attrName>
                                        </p:attrNameLst>
                                      </p:cBhvr>
                                      <p:to>
                                        <p:strVal val="visible"/>
                                      </p:to>
                                    </p:set>
                                    <p:animEffect transition="in" filter="fade">
                                      <p:cBhvr>
                                        <p:cTn id="31" dur="500"/>
                                        <p:tgtEl>
                                          <p:spTgt spid="48131">
                                            <p:txEl>
                                              <p:pRg st="6" end="6"/>
                                            </p:txEl>
                                          </p:spTgt>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48131">
                                            <p:txEl>
                                              <p:pRg st="7" end="7"/>
                                            </p:txEl>
                                          </p:spTgt>
                                        </p:tgtEl>
                                        <p:attrNameLst>
                                          <p:attrName>style.visibility</p:attrName>
                                        </p:attrNameLst>
                                      </p:cBhvr>
                                      <p:to>
                                        <p:strVal val="visible"/>
                                      </p:to>
                                    </p:set>
                                    <p:animEffect transition="in" filter="fade">
                                      <p:cBhvr>
                                        <p:cTn id="35" dur="500"/>
                                        <p:tgtEl>
                                          <p:spTgt spid="48131">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48131">
                                            <p:txEl>
                                              <p:pRg st="8" end="8"/>
                                            </p:txEl>
                                          </p:spTgt>
                                        </p:tgtEl>
                                        <p:attrNameLst>
                                          <p:attrName>style.visibility</p:attrName>
                                        </p:attrNameLst>
                                      </p:cBhvr>
                                      <p:to>
                                        <p:strVal val="visible"/>
                                      </p:to>
                                    </p:set>
                                    <p:animEffect transition="in" filter="fade">
                                      <p:cBhvr>
                                        <p:cTn id="40" dur="500"/>
                                        <p:tgtEl>
                                          <p:spTgt spid="48131">
                                            <p:txEl>
                                              <p:pRg st="8" end="8"/>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48131">
                                            <p:txEl>
                                              <p:pRg st="9" end="9"/>
                                            </p:txEl>
                                          </p:spTgt>
                                        </p:tgtEl>
                                        <p:attrNameLst>
                                          <p:attrName>style.visibility</p:attrName>
                                        </p:attrNameLst>
                                      </p:cBhvr>
                                      <p:to>
                                        <p:strVal val="visible"/>
                                      </p:to>
                                    </p:set>
                                    <p:animEffect transition="in" filter="fade">
                                      <p:cBhvr>
                                        <p:cTn id="45" dur="500"/>
                                        <p:tgtEl>
                                          <p:spTgt spid="48131">
                                            <p:txEl>
                                              <p:pRg st="9" end="9"/>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48131">
                                            <p:txEl>
                                              <p:pRg st="10" end="10"/>
                                            </p:txEl>
                                          </p:spTgt>
                                        </p:tgtEl>
                                        <p:attrNameLst>
                                          <p:attrName>style.visibility</p:attrName>
                                        </p:attrNameLst>
                                      </p:cBhvr>
                                      <p:to>
                                        <p:strVal val="visible"/>
                                      </p:to>
                                    </p:set>
                                    <p:animEffect transition="in" filter="fade">
                                      <p:cBhvr>
                                        <p:cTn id="50" dur="500"/>
                                        <p:tgtEl>
                                          <p:spTgt spid="4813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US"/>
              <a:t>Course Map</a:t>
            </a:r>
          </a:p>
        </p:txBody>
      </p:sp>
      <p:sp>
        <p:nvSpPr>
          <p:cNvPr id="7" name="Slide Number Placeholder 5"/>
          <p:cNvSpPr>
            <a:spLocks noGrp="1"/>
          </p:cNvSpPr>
          <p:nvPr>
            <p:ph type="sldNum" sz="quarter" idx="12"/>
          </p:nvPr>
        </p:nvSpPr>
        <p:spPr/>
        <p:txBody>
          <a:bodyPr/>
          <a:lstStyle/>
          <a:p>
            <a:fld id="{3DB5F412-9866-D249-BF71-6D9420ED886F}" type="slidenum">
              <a:rPr lang="en-US"/>
              <a:pPr/>
              <a:t>52</a:t>
            </a:fld>
            <a:endParaRPr lang="en-US" dirty="0"/>
          </a:p>
        </p:txBody>
      </p:sp>
      <p:pic>
        <p:nvPicPr>
          <p:cNvPr id="177154" name="Picture 2" descr="http://cdn.scratch.mit.edu/static/site/projects/thumbnails/32/2502.png"/>
          <p:cNvPicPr>
            <a:picLocks noChangeAspect="1" noChangeArrowheads="1"/>
          </p:cNvPicPr>
          <p:nvPr/>
        </p:nvPicPr>
        <p:blipFill rotWithShape="1">
          <a:blip r:embed="rId3">
            <a:extLst>
              <a:ext uri="{28A0092B-C50C-407E-A947-70E740481C1C}">
                <a14:useLocalDpi xmlns:a14="http://schemas.microsoft.com/office/drawing/2010/main" val="0"/>
              </a:ext>
            </a:extLst>
          </a:blip>
          <a:srcRect l="2623"/>
          <a:stretch/>
        </p:blipFill>
        <p:spPr bwMode="auto">
          <a:xfrm>
            <a:off x="0" y="1364906"/>
            <a:ext cx="1885388"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77156" name="Picture 4" descr="Loudspeaker and Waveform"/>
          <p:cNvPicPr>
            <a:picLocks noChangeAspect="1" noChangeArrowheads="1"/>
          </p:cNvPicPr>
          <p:nvPr/>
        </p:nvPicPr>
        <p:blipFill rotWithShape="1">
          <a:blip r:embed="rId4">
            <a:extLst>
              <a:ext uri="{28A0092B-C50C-407E-A947-70E740481C1C}">
                <a14:useLocalDpi xmlns:a14="http://schemas.microsoft.com/office/drawing/2010/main" val="0"/>
              </a:ext>
            </a:extLst>
          </a:blip>
          <a:srcRect l="10927" r="49086" b="59789"/>
          <a:stretch/>
        </p:blipFill>
        <p:spPr bwMode="auto">
          <a:xfrm>
            <a:off x="1676400" y="1364906"/>
            <a:ext cx="1188055"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p:cNvPicPr>
            <a:picLocks noChangeAspect="1" noChangeArrowheads="1"/>
          </p:cNvPicPr>
          <p:nvPr/>
        </p:nvPicPr>
        <p:blipFill rotWithShape="1">
          <a:blip r:embed="rId5">
            <a:clrChange>
              <a:clrFrom>
                <a:srgbClr val="EAEAEA"/>
              </a:clrFrom>
              <a:clrTo>
                <a:srgbClr val="EAEAEA">
                  <a:alpha val="0"/>
                </a:srgbClr>
              </a:clrTo>
            </a:clrChange>
          </a:blip>
          <a:srcRect l="32523" t="50000" r="25121" b="10610"/>
          <a:stretch/>
        </p:blipFill>
        <p:spPr bwMode="auto">
          <a:xfrm>
            <a:off x="4876800" y="1423343"/>
            <a:ext cx="1611775" cy="1376308"/>
          </a:xfrm>
          <a:prstGeom prst="rect">
            <a:avLst/>
          </a:prstGeom>
          <a:noFill/>
          <a:ln w="9525">
            <a:noFill/>
            <a:miter lim="800000"/>
            <a:headEnd/>
            <a:tailEnd/>
          </a:ln>
          <a:effectLst/>
        </p:spPr>
      </p:pic>
      <p:pic>
        <p:nvPicPr>
          <p:cNvPr id="17715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3375900"/>
            <a:ext cx="1177810" cy="658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58" name="Picture 6"/>
          <p:cNvPicPr>
            <a:picLocks noChangeAspect="1" noChangeArrowheads="1"/>
          </p:cNvPicPr>
          <p:nvPr/>
        </p:nvPicPr>
        <p:blipFill rotWithShape="1">
          <a:blip r:embed="rId7">
            <a:extLst>
              <a:ext uri="{28A0092B-C50C-407E-A947-70E740481C1C}">
                <a14:useLocalDpi xmlns:a14="http://schemas.microsoft.com/office/drawing/2010/main" val="0"/>
              </a:ext>
            </a:extLst>
          </a:blip>
          <a:srcRect b="34834"/>
          <a:stretch/>
        </p:blipFill>
        <p:spPr bwMode="auto">
          <a:xfrm>
            <a:off x="3844810" y="3337682"/>
            <a:ext cx="965911" cy="696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59"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10125" y="3338250"/>
            <a:ext cx="1209675" cy="757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AutoShape 14" descr="http://hdwallres.com/wp-content/uploads/2013/10/internet-2014-PC-wallpaper.jpg"/>
          <p:cNvSpPr>
            <a:spLocks noChangeAspect="1" noChangeArrowheads="1"/>
          </p:cNvSpPr>
          <p:nvPr/>
        </p:nvSpPr>
        <p:spPr bwMode="auto">
          <a:xfrm>
            <a:off x="63500" y="-136525"/>
            <a:ext cx="7219950" cy="5410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7168" name="Picture 16"/>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09729" y="934450"/>
            <a:ext cx="1433294" cy="1219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70" name="Picture 18" descr="http://www.mushroomsys.com/websiteContent/graphics/DAP/cloudcomputing.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21209" y="3400480"/>
            <a:ext cx="1944532" cy="1552520"/>
          </a:xfrm>
          <a:prstGeom prst="rect">
            <a:avLst/>
          </a:prstGeom>
          <a:noFill/>
          <a:extLst>
            <a:ext uri="{909E8E84-426E-40DD-AFC4-6F175D3DCCD1}">
              <a14:hiddenFill xmlns:a14="http://schemas.microsoft.com/office/drawing/2010/main">
                <a:solidFill>
                  <a:srgbClr val="FFFFFF"/>
                </a:solidFill>
              </a14:hiddenFill>
            </a:ext>
          </a:extLst>
        </p:spPr>
      </p:pic>
      <p:pic>
        <p:nvPicPr>
          <p:cNvPr id="177173" name="Picture 21" descr="http://www.urmc.rochester.edu/libraries/miner/images/IPADwireless-network-symbol.jpg"/>
          <p:cNvPicPr>
            <a:picLocks noChangeAspect="1" noChangeArrowheads="1"/>
          </p:cNvPicPr>
          <p:nvPr/>
        </p:nvPicPr>
        <p:blipFill rotWithShape="1">
          <a:blip r:embed="rId11">
            <a:extLst>
              <a:ext uri="{28A0092B-C50C-407E-A947-70E740481C1C}">
                <a14:useLocalDpi xmlns:a14="http://schemas.microsoft.com/office/drawing/2010/main" val="0"/>
              </a:ext>
            </a:extLst>
          </a:blip>
          <a:srcRect l="8124" t="12495" r="8970" b="16065"/>
          <a:stretch/>
        </p:blipFill>
        <p:spPr bwMode="auto">
          <a:xfrm rot="9787514">
            <a:off x="7619625" y="2771955"/>
            <a:ext cx="980404" cy="744771"/>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p:cNvSpPr/>
          <p:nvPr/>
        </p:nvSpPr>
        <p:spPr>
          <a:xfrm>
            <a:off x="7561429" y="2362200"/>
            <a:ext cx="762000" cy="3655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NIC</a:t>
            </a:r>
          </a:p>
        </p:txBody>
      </p:sp>
      <p:sp>
        <p:nvSpPr>
          <p:cNvPr id="13" name="TextBox 12"/>
          <p:cNvSpPr txBox="1"/>
          <p:nvPr/>
        </p:nvSpPr>
        <p:spPr>
          <a:xfrm>
            <a:off x="6626735" y="528935"/>
            <a:ext cx="2212465" cy="461665"/>
          </a:xfrm>
          <a:prstGeom prst="rect">
            <a:avLst/>
          </a:prstGeom>
          <a:noFill/>
        </p:spPr>
        <p:txBody>
          <a:bodyPr wrap="none" rtlCol="0">
            <a:spAutoFit/>
          </a:bodyPr>
          <a:lstStyle/>
          <a:p>
            <a:r>
              <a:rPr lang="en-US" b="1" dirty="0">
                <a:latin typeface="Courier New" panose="02070309020205020404" pitchFamily="49" charset="0"/>
                <a:cs typeface="Courier New" panose="02070309020205020404" pitchFamily="49" charset="0"/>
              </a:rPr>
              <a:t>10101001101</a:t>
            </a:r>
          </a:p>
        </p:txBody>
      </p:sp>
      <p:sp>
        <p:nvSpPr>
          <p:cNvPr id="32" name="Rectangle 31"/>
          <p:cNvSpPr/>
          <p:nvPr/>
        </p:nvSpPr>
        <p:spPr>
          <a:xfrm>
            <a:off x="6082658" y="3331356"/>
            <a:ext cx="755671" cy="817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pic>
        <p:nvPicPr>
          <p:cNvPr id="177174" name="Picture 2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7069" y="4788975"/>
            <a:ext cx="2309929" cy="168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63520" y="5017575"/>
            <a:ext cx="853773" cy="14478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800" b="1" dirty="0">
                <a:solidFill>
                  <a:schemeClr val="tx1"/>
                </a:solidFill>
              </a:rPr>
              <a:t>EULA</a:t>
            </a:r>
          </a:p>
          <a:p>
            <a:pPr algn="ctr"/>
            <a:r>
              <a:rPr lang="en-US" sz="1800" b="1" dirty="0">
                <a:solidFill>
                  <a:schemeClr val="tx1"/>
                </a:solidFill>
              </a:rPr>
              <a:t>----------------</a:t>
            </a:r>
            <a:r>
              <a:rPr lang="en-US" sz="1800" b="1" i="1" dirty="0">
                <a:solidFill>
                  <a:schemeClr val="tx1"/>
                </a:solidFill>
              </a:rPr>
              <a:t>click</a:t>
            </a:r>
          </a:p>
          <a:p>
            <a:pPr algn="ctr"/>
            <a:r>
              <a:rPr lang="en-US" sz="1800" b="1" i="1" dirty="0">
                <a:solidFill>
                  <a:schemeClr val="tx1"/>
                </a:solidFill>
              </a:rPr>
              <a:t>OK</a:t>
            </a:r>
          </a:p>
        </p:txBody>
      </p:sp>
      <p:pic>
        <p:nvPicPr>
          <p:cNvPr id="37" name="Content Placeholder 9" descr="loudspkr.gif"/>
          <p:cNvPicPr>
            <a:picLocks noGrp="1" noChangeAspect="1"/>
          </p:cNvPicPr>
          <p:nvPr>
            <p:ph idx="1"/>
          </p:nvPr>
        </p:nvPicPr>
        <p:blipFill>
          <a:blip r:embed="rId13"/>
          <a:srcRect l="-20833" r="-20833"/>
          <a:stretch>
            <a:fillRect/>
          </a:stretch>
        </p:blipFill>
        <p:spPr>
          <a:xfrm flipH="1">
            <a:off x="1524000" y="4872017"/>
            <a:ext cx="2577606" cy="1364758"/>
          </a:xfrm>
        </p:spPr>
      </p:pic>
      <p:pic>
        <p:nvPicPr>
          <p:cNvPr id="39" name="Picture 5"/>
          <p:cNvPicPr>
            <a:picLocks noChangeAspect="1" noChangeArrowheads="1"/>
          </p:cNvPicPr>
          <p:nvPr/>
        </p:nvPicPr>
        <p:blipFill rotWithShape="1">
          <a:blip r:embed="rId5">
            <a:clrChange>
              <a:clrFrom>
                <a:srgbClr val="EAEAEA"/>
              </a:clrFrom>
              <a:clrTo>
                <a:srgbClr val="EAEAEA">
                  <a:alpha val="0"/>
                </a:srgbClr>
              </a:clrTo>
            </a:clrChange>
          </a:blip>
          <a:srcRect l="32523" t="50000" r="25121" b="10610"/>
          <a:stretch/>
        </p:blipFill>
        <p:spPr bwMode="auto">
          <a:xfrm>
            <a:off x="5041903" y="4981248"/>
            <a:ext cx="1281567" cy="1094341"/>
          </a:xfrm>
          <a:prstGeom prst="rect">
            <a:avLst/>
          </a:prstGeom>
          <a:noFill/>
          <a:ln w="9525">
            <a:noFill/>
            <a:miter lim="800000"/>
            <a:headEnd/>
            <a:tailEnd/>
          </a:ln>
          <a:effectLst/>
        </p:spPr>
      </p:pic>
      <p:pic>
        <p:nvPicPr>
          <p:cNvPr id="40" name="Picture 21" descr="http://www.urmc.rochester.edu/libraries/miner/images/IPADwireless-network-symbol.jpg"/>
          <p:cNvPicPr>
            <a:picLocks noChangeAspect="1" noChangeArrowheads="1"/>
          </p:cNvPicPr>
          <p:nvPr/>
        </p:nvPicPr>
        <p:blipFill rotWithShape="1">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l="8124" t="12495" r="8970" b="16065"/>
          <a:stretch/>
        </p:blipFill>
        <p:spPr bwMode="auto">
          <a:xfrm rot="2936238">
            <a:off x="6894380" y="4661437"/>
            <a:ext cx="980404" cy="744771"/>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40"/>
          <p:cNvSpPr/>
          <p:nvPr/>
        </p:nvSpPr>
        <p:spPr>
          <a:xfrm>
            <a:off x="6400800" y="5375943"/>
            <a:ext cx="762000" cy="3655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NIC</a:t>
            </a:r>
          </a:p>
        </p:txBody>
      </p:sp>
      <p:cxnSp>
        <p:nvCxnSpPr>
          <p:cNvPr id="17" name="Straight Connector 16"/>
          <p:cNvCxnSpPr/>
          <p:nvPr/>
        </p:nvCxnSpPr>
        <p:spPr>
          <a:xfrm flipV="1">
            <a:off x="2590800" y="2792878"/>
            <a:ext cx="400943" cy="850110"/>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4" name="Straight Connector 43"/>
          <p:cNvCxnSpPr/>
          <p:nvPr/>
        </p:nvCxnSpPr>
        <p:spPr>
          <a:xfrm flipH="1" flipV="1">
            <a:off x="6400800" y="2770674"/>
            <a:ext cx="437529" cy="565416"/>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72033" name="Straight Arrow Connector 172032"/>
          <p:cNvCxnSpPr>
            <a:stCxn id="10" idx="3"/>
          </p:cNvCxnSpPr>
          <p:nvPr/>
        </p:nvCxnSpPr>
        <p:spPr>
          <a:xfrm flipV="1">
            <a:off x="6488575" y="1905000"/>
            <a:ext cx="293225" cy="20649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2" name="Straight Arrow Connector 61"/>
          <p:cNvCxnSpPr>
            <a:stCxn id="10" idx="3"/>
            <a:endCxn id="30" idx="1"/>
          </p:cNvCxnSpPr>
          <p:nvPr/>
        </p:nvCxnSpPr>
        <p:spPr>
          <a:xfrm>
            <a:off x="6488575" y="2111497"/>
            <a:ext cx="1072854" cy="43346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72037" name="Rectangle 172036"/>
          <p:cNvSpPr/>
          <p:nvPr/>
        </p:nvSpPr>
        <p:spPr>
          <a:xfrm>
            <a:off x="5334000" y="1066800"/>
            <a:ext cx="728084" cy="400110"/>
          </a:xfrm>
          <a:prstGeom prst="rect">
            <a:avLst/>
          </a:prstGeom>
        </p:spPr>
        <p:txBody>
          <a:bodyPr wrap="none">
            <a:spAutoFit/>
          </a:bodyPr>
          <a:lstStyle/>
          <a:p>
            <a:r>
              <a:rPr lang="en-US" sz="2000" b="1" dirty="0">
                <a:latin typeface="+mj-lt"/>
              </a:rPr>
              <a:t>CPU</a:t>
            </a:r>
            <a:endParaRPr lang="en-US" sz="2000" dirty="0">
              <a:latin typeface="+mj-lt"/>
            </a:endParaRPr>
          </a:p>
        </p:txBody>
      </p:sp>
      <p:cxnSp>
        <p:nvCxnSpPr>
          <p:cNvPr id="66" name="Straight Arrow Connector 65"/>
          <p:cNvCxnSpPr>
            <a:endCxn id="4" idx="1"/>
          </p:cNvCxnSpPr>
          <p:nvPr/>
        </p:nvCxnSpPr>
        <p:spPr>
          <a:xfrm flipV="1">
            <a:off x="3739949" y="2094953"/>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8" name="Straight Arrow Connector 67"/>
          <p:cNvCxnSpPr/>
          <p:nvPr/>
        </p:nvCxnSpPr>
        <p:spPr>
          <a:xfrm flipV="1">
            <a:off x="4654349" y="2090976"/>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 name="Rectangle 3"/>
          <p:cNvSpPr/>
          <p:nvPr/>
        </p:nvSpPr>
        <p:spPr>
          <a:xfrm>
            <a:off x="3962400" y="1614573"/>
            <a:ext cx="762000" cy="9607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A/D</a:t>
            </a:r>
          </a:p>
        </p:txBody>
      </p:sp>
      <p:pic>
        <p:nvPicPr>
          <p:cNvPr id="17716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10800000">
            <a:off x="2857500" y="1337716"/>
            <a:ext cx="95250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3" name="Rectangle 72"/>
          <p:cNvSpPr/>
          <p:nvPr/>
        </p:nvSpPr>
        <p:spPr>
          <a:xfrm>
            <a:off x="2667000" y="3962400"/>
            <a:ext cx="1067921" cy="400110"/>
          </a:xfrm>
          <a:prstGeom prst="rect">
            <a:avLst/>
          </a:prstGeom>
        </p:spPr>
        <p:txBody>
          <a:bodyPr wrap="none">
            <a:spAutoFit/>
          </a:bodyPr>
          <a:lstStyle/>
          <a:p>
            <a:r>
              <a:rPr lang="en-US" sz="2000" b="1" dirty="0">
                <a:latin typeface="+mj-lt"/>
              </a:rPr>
              <a:t>sample</a:t>
            </a:r>
            <a:endParaRPr lang="en-US" sz="2000" dirty="0">
              <a:latin typeface="+mj-lt"/>
            </a:endParaRPr>
          </a:p>
        </p:txBody>
      </p:sp>
      <p:sp>
        <p:nvSpPr>
          <p:cNvPr id="74" name="Rectangle 73"/>
          <p:cNvSpPr/>
          <p:nvPr/>
        </p:nvSpPr>
        <p:spPr>
          <a:xfrm>
            <a:off x="3899024" y="2971800"/>
            <a:ext cx="1005403" cy="461665"/>
          </a:xfrm>
          <a:prstGeom prst="rect">
            <a:avLst/>
          </a:prstGeom>
        </p:spPr>
        <p:txBody>
          <a:bodyPr wrap="none">
            <a:spAutoFit/>
          </a:bodyPr>
          <a:lstStyle/>
          <a:p>
            <a:pPr algn="ctr"/>
            <a:r>
              <a:rPr lang="en-US" sz="1200" b="1" dirty="0">
                <a:latin typeface="+mj-lt"/>
              </a:rPr>
              <a:t>domain </a:t>
            </a:r>
          </a:p>
          <a:p>
            <a:pPr algn="ctr"/>
            <a:r>
              <a:rPr lang="en-US" sz="1200" b="1" dirty="0">
                <a:latin typeface="+mj-lt"/>
              </a:rPr>
              <a:t>conversion</a:t>
            </a:r>
            <a:endParaRPr lang="en-US" sz="1200" dirty="0">
              <a:latin typeface="+mj-lt"/>
            </a:endParaRPr>
          </a:p>
        </p:txBody>
      </p:sp>
      <p:cxnSp>
        <p:nvCxnSpPr>
          <p:cNvPr id="75" name="Straight Connector 74"/>
          <p:cNvCxnSpPr/>
          <p:nvPr/>
        </p:nvCxnSpPr>
        <p:spPr>
          <a:xfrm flipV="1">
            <a:off x="6219357" y="4162455"/>
            <a:ext cx="618972" cy="905123"/>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8" name="Straight Connector 77"/>
          <p:cNvCxnSpPr/>
          <p:nvPr/>
        </p:nvCxnSpPr>
        <p:spPr>
          <a:xfrm flipH="1" flipV="1">
            <a:off x="2590800" y="4095516"/>
            <a:ext cx="393372" cy="785381"/>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72051" name="Right Brace 172050"/>
          <p:cNvSpPr/>
          <p:nvPr/>
        </p:nvSpPr>
        <p:spPr>
          <a:xfrm rot="5400000">
            <a:off x="5423438" y="4432838"/>
            <a:ext cx="506924" cy="3428999"/>
          </a:xfrm>
          <a:prstGeom prst="rightBrace">
            <a:avLst>
              <a:gd name="adj1" fmla="val 8333"/>
              <a:gd name="adj2" fmla="val 11363"/>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86" name="Rectangle 85"/>
          <p:cNvSpPr/>
          <p:nvPr/>
        </p:nvSpPr>
        <p:spPr>
          <a:xfrm>
            <a:off x="6963595" y="6200001"/>
            <a:ext cx="2180405" cy="276999"/>
          </a:xfrm>
          <a:prstGeom prst="rect">
            <a:avLst/>
          </a:prstGeom>
        </p:spPr>
        <p:txBody>
          <a:bodyPr wrap="none">
            <a:spAutoFit/>
          </a:bodyPr>
          <a:lstStyle/>
          <a:p>
            <a:pPr algn="ctr"/>
            <a:r>
              <a:rPr lang="en-US" sz="1200" b="1" dirty="0">
                <a:latin typeface="+mj-lt"/>
              </a:rPr>
              <a:t>MP3 Player / iPhone / Droid</a:t>
            </a:r>
            <a:endParaRPr lang="en-US" sz="1200" dirty="0">
              <a:latin typeface="+mj-lt"/>
            </a:endParaRPr>
          </a:p>
        </p:txBody>
      </p:sp>
      <p:sp>
        <p:nvSpPr>
          <p:cNvPr id="87" name="Rectangle 86"/>
          <p:cNvSpPr/>
          <p:nvPr/>
        </p:nvSpPr>
        <p:spPr>
          <a:xfrm>
            <a:off x="8001000" y="990600"/>
            <a:ext cx="1096775" cy="707886"/>
          </a:xfrm>
          <a:prstGeom prst="rect">
            <a:avLst/>
          </a:prstGeom>
        </p:spPr>
        <p:txBody>
          <a:bodyPr wrap="none">
            <a:spAutoFit/>
          </a:bodyPr>
          <a:lstStyle/>
          <a:p>
            <a:r>
              <a:rPr lang="en-US" sz="2000" b="1" dirty="0">
                <a:latin typeface="+mj-lt"/>
              </a:rPr>
              <a:t>File-</a:t>
            </a:r>
          </a:p>
          <a:p>
            <a:r>
              <a:rPr lang="en-US" sz="2000" b="1" dirty="0">
                <a:latin typeface="+mj-lt"/>
              </a:rPr>
              <a:t>System</a:t>
            </a:r>
            <a:endParaRPr lang="en-US" sz="2000" dirty="0">
              <a:latin typeface="+mj-lt"/>
            </a:endParaRPr>
          </a:p>
        </p:txBody>
      </p:sp>
      <p:sp>
        <p:nvSpPr>
          <p:cNvPr id="88" name="TextBox 87"/>
          <p:cNvSpPr txBox="1"/>
          <p:nvPr/>
        </p:nvSpPr>
        <p:spPr>
          <a:xfrm rot="1293133">
            <a:off x="6333270" y="2269482"/>
            <a:ext cx="1207382" cy="276999"/>
          </a:xfrm>
          <a:prstGeom prst="rect">
            <a:avLst/>
          </a:prstGeom>
          <a:noFill/>
        </p:spPr>
        <p:txBody>
          <a:bodyPr wrap="none" rtlCol="0">
            <a:spAutoFit/>
          </a:bodyPr>
          <a:lstStyle/>
          <a:p>
            <a:r>
              <a:rPr lang="en-US" sz="1200" b="1" dirty="0">
                <a:latin typeface="Courier New" panose="02070309020205020404" pitchFamily="49" charset="0"/>
                <a:cs typeface="Courier New" panose="02070309020205020404" pitchFamily="49" charset="0"/>
              </a:rPr>
              <a:t>10101001101</a:t>
            </a:r>
          </a:p>
        </p:txBody>
      </p:sp>
      <p:sp>
        <p:nvSpPr>
          <p:cNvPr id="172052" name="TextBox 172051"/>
          <p:cNvSpPr txBox="1"/>
          <p:nvPr/>
        </p:nvSpPr>
        <p:spPr>
          <a:xfrm rot="2700000">
            <a:off x="5923325" y="3530654"/>
            <a:ext cx="1074333" cy="338554"/>
          </a:xfrm>
          <a:prstGeom prst="rect">
            <a:avLst/>
          </a:prstGeom>
          <a:noFill/>
        </p:spPr>
        <p:txBody>
          <a:bodyPr wrap="none" rtlCol="0">
            <a:spAutoFit/>
          </a:bodyPr>
          <a:lstStyle/>
          <a:p>
            <a:r>
              <a:rPr lang="en-US" sz="1600" dirty="0">
                <a:latin typeface="+mj-lt"/>
              </a:rPr>
              <a:t>compress</a:t>
            </a:r>
          </a:p>
        </p:txBody>
      </p:sp>
      <p:sp>
        <p:nvSpPr>
          <p:cNvPr id="90" name="Rectangle 89"/>
          <p:cNvSpPr/>
          <p:nvPr/>
        </p:nvSpPr>
        <p:spPr>
          <a:xfrm>
            <a:off x="3979427" y="3962400"/>
            <a:ext cx="668773" cy="400110"/>
          </a:xfrm>
          <a:prstGeom prst="rect">
            <a:avLst/>
          </a:prstGeom>
        </p:spPr>
        <p:txBody>
          <a:bodyPr wrap="none">
            <a:spAutoFit/>
          </a:bodyPr>
          <a:lstStyle/>
          <a:p>
            <a:r>
              <a:rPr lang="en-US" sz="2000" b="1" dirty="0" err="1">
                <a:latin typeface="+mj-lt"/>
              </a:rPr>
              <a:t>freq</a:t>
            </a:r>
            <a:endParaRPr lang="en-US" sz="2000" dirty="0">
              <a:latin typeface="+mj-lt"/>
            </a:endParaRPr>
          </a:p>
        </p:txBody>
      </p:sp>
      <p:sp>
        <p:nvSpPr>
          <p:cNvPr id="172054" name="Rectangle 172053"/>
          <p:cNvSpPr/>
          <p:nvPr/>
        </p:nvSpPr>
        <p:spPr>
          <a:xfrm>
            <a:off x="4889362" y="3962400"/>
            <a:ext cx="1130438" cy="584775"/>
          </a:xfrm>
          <a:prstGeom prst="rect">
            <a:avLst/>
          </a:prstGeom>
        </p:spPr>
        <p:txBody>
          <a:bodyPr wrap="none">
            <a:spAutoFit/>
          </a:bodyPr>
          <a:lstStyle/>
          <a:p>
            <a:pPr algn="ctr"/>
            <a:r>
              <a:rPr lang="en-US" sz="1600" b="1" dirty="0" err="1">
                <a:latin typeface="+mj-lt"/>
              </a:rPr>
              <a:t>pyscho</a:t>
            </a:r>
            <a:r>
              <a:rPr lang="en-US" sz="1600" b="1" dirty="0">
                <a:latin typeface="+mj-lt"/>
              </a:rPr>
              <a:t>-</a:t>
            </a:r>
          </a:p>
          <a:p>
            <a:pPr algn="ctr"/>
            <a:r>
              <a:rPr lang="en-US" sz="1600" b="1" dirty="0">
                <a:latin typeface="+mj-lt"/>
              </a:rPr>
              <a:t>acoustics</a:t>
            </a:r>
            <a:endParaRPr lang="en-US" sz="1600" dirty="0">
              <a:latin typeface="+mj-lt"/>
            </a:endParaRPr>
          </a:p>
        </p:txBody>
      </p:sp>
      <p:cxnSp>
        <p:nvCxnSpPr>
          <p:cNvPr id="94" name="Straight Arrow Connector 93"/>
          <p:cNvCxnSpPr/>
          <p:nvPr/>
        </p:nvCxnSpPr>
        <p:spPr>
          <a:xfrm flipH="1">
            <a:off x="3729548"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8" name="Rectangle 37"/>
          <p:cNvSpPr/>
          <p:nvPr/>
        </p:nvSpPr>
        <p:spPr>
          <a:xfrm>
            <a:off x="4038600" y="5170985"/>
            <a:ext cx="615026" cy="775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D/A</a:t>
            </a:r>
          </a:p>
        </p:txBody>
      </p:sp>
      <p:cxnSp>
        <p:nvCxnSpPr>
          <p:cNvPr id="99" name="Straight Arrow Connector 98"/>
          <p:cNvCxnSpPr/>
          <p:nvPr/>
        </p:nvCxnSpPr>
        <p:spPr>
          <a:xfrm flipH="1">
            <a:off x="4654642"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0" name="Straight Arrow Connector 99"/>
          <p:cNvCxnSpPr>
            <a:stCxn id="41" idx="1"/>
          </p:cNvCxnSpPr>
          <p:nvPr/>
        </p:nvCxnSpPr>
        <p:spPr>
          <a:xfrm flipH="1">
            <a:off x="6244148" y="5558709"/>
            <a:ext cx="1566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02" name="Rectangle 101"/>
          <p:cNvSpPr/>
          <p:nvPr/>
        </p:nvSpPr>
        <p:spPr>
          <a:xfrm>
            <a:off x="3200400" y="1090568"/>
            <a:ext cx="654346" cy="400110"/>
          </a:xfrm>
          <a:prstGeom prst="rect">
            <a:avLst/>
          </a:prstGeom>
        </p:spPr>
        <p:txBody>
          <a:bodyPr wrap="none">
            <a:spAutoFit/>
          </a:bodyPr>
          <a:lstStyle/>
          <a:p>
            <a:r>
              <a:rPr lang="en-US" sz="2000" b="1" dirty="0">
                <a:latin typeface="+mj-lt"/>
              </a:rPr>
              <a:t>MIC</a:t>
            </a:r>
            <a:endParaRPr lang="en-US" sz="2000" dirty="0">
              <a:latin typeface="+mj-lt"/>
            </a:endParaRPr>
          </a:p>
        </p:txBody>
      </p:sp>
      <p:sp>
        <p:nvSpPr>
          <p:cNvPr id="103" name="Rectangle 102"/>
          <p:cNvSpPr/>
          <p:nvPr/>
        </p:nvSpPr>
        <p:spPr>
          <a:xfrm>
            <a:off x="2819400" y="6153090"/>
            <a:ext cx="1154483" cy="400110"/>
          </a:xfrm>
          <a:prstGeom prst="rect">
            <a:avLst/>
          </a:prstGeom>
        </p:spPr>
        <p:txBody>
          <a:bodyPr wrap="none">
            <a:spAutoFit/>
          </a:bodyPr>
          <a:lstStyle/>
          <a:p>
            <a:r>
              <a:rPr lang="en-US" sz="2000" b="1" dirty="0">
                <a:latin typeface="+mj-lt"/>
              </a:rPr>
              <a:t>speaker</a:t>
            </a:r>
            <a:endParaRPr lang="en-US" sz="2000" dirty="0">
              <a:latin typeface="+mj-lt"/>
            </a:endParaRPr>
          </a:p>
        </p:txBody>
      </p:sp>
      <p:cxnSp>
        <p:nvCxnSpPr>
          <p:cNvPr id="104" name="Straight Arrow Connector 103"/>
          <p:cNvCxnSpPr/>
          <p:nvPr/>
        </p:nvCxnSpPr>
        <p:spPr>
          <a:xfrm flipV="1">
            <a:off x="3704053"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6" name="Straight Arrow Connector 105"/>
          <p:cNvCxnSpPr/>
          <p:nvPr/>
        </p:nvCxnSpPr>
        <p:spPr>
          <a:xfrm flipV="1">
            <a:off x="4667691"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9" name="Straight Arrow Connector 108"/>
          <p:cNvCxnSpPr/>
          <p:nvPr/>
        </p:nvCxnSpPr>
        <p:spPr>
          <a:xfrm flipV="1">
            <a:off x="5873549" y="3685884"/>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grpSp>
        <p:nvGrpSpPr>
          <p:cNvPr id="35" name="Group 34"/>
          <p:cNvGrpSpPr/>
          <p:nvPr/>
        </p:nvGrpSpPr>
        <p:grpSpPr>
          <a:xfrm>
            <a:off x="3158686" y="4284202"/>
            <a:ext cx="545367" cy="516398"/>
            <a:chOff x="1447800" y="3446002"/>
            <a:chExt cx="545367" cy="516398"/>
          </a:xfrm>
        </p:grpSpPr>
        <p:sp>
          <p:nvSpPr>
            <p:cNvPr id="33" name="Oval 32"/>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063" name="TextBox 172062"/>
            <p:cNvSpPr txBox="1"/>
            <p:nvPr/>
          </p:nvSpPr>
          <p:spPr>
            <a:xfrm>
              <a:off x="1447800" y="3505200"/>
              <a:ext cx="327308" cy="400110"/>
            </a:xfrm>
            <a:prstGeom prst="rect">
              <a:avLst/>
            </a:prstGeom>
            <a:noFill/>
          </p:spPr>
          <p:txBody>
            <a:bodyPr wrap="none" rtlCol="0">
              <a:spAutoFit/>
            </a:bodyPr>
            <a:lstStyle/>
            <a:p>
              <a:r>
                <a:rPr lang="en-US" sz="2000" dirty="0">
                  <a:latin typeface="+mj-lt"/>
                </a:rPr>
                <a:t>2</a:t>
              </a:r>
            </a:p>
          </p:txBody>
        </p:sp>
      </p:grpSp>
      <p:grpSp>
        <p:nvGrpSpPr>
          <p:cNvPr id="113" name="Group 112"/>
          <p:cNvGrpSpPr/>
          <p:nvPr/>
        </p:nvGrpSpPr>
        <p:grpSpPr>
          <a:xfrm>
            <a:off x="4161479" y="4343400"/>
            <a:ext cx="410521" cy="411444"/>
            <a:chOff x="1447800" y="3446002"/>
            <a:chExt cx="545367" cy="546593"/>
          </a:xfrm>
        </p:grpSpPr>
        <p:sp>
          <p:nvSpPr>
            <p:cNvPr id="114" name="Oval 113"/>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1487018" y="3461059"/>
              <a:ext cx="434855" cy="531536"/>
            </a:xfrm>
            <a:prstGeom prst="rect">
              <a:avLst/>
            </a:prstGeom>
            <a:noFill/>
          </p:spPr>
          <p:txBody>
            <a:bodyPr wrap="none" rtlCol="0">
              <a:spAutoFit/>
            </a:bodyPr>
            <a:lstStyle/>
            <a:p>
              <a:r>
                <a:rPr lang="en-US" sz="2000" dirty="0">
                  <a:latin typeface="+mj-lt"/>
                </a:rPr>
                <a:t>4</a:t>
              </a:r>
            </a:p>
          </p:txBody>
        </p:sp>
      </p:grpSp>
      <p:grpSp>
        <p:nvGrpSpPr>
          <p:cNvPr id="116" name="Group 115"/>
          <p:cNvGrpSpPr/>
          <p:nvPr/>
        </p:nvGrpSpPr>
        <p:grpSpPr>
          <a:xfrm>
            <a:off x="5209701" y="3170178"/>
            <a:ext cx="570730" cy="411444"/>
            <a:chOff x="1447800" y="3446002"/>
            <a:chExt cx="758201" cy="546593"/>
          </a:xfrm>
        </p:grpSpPr>
        <p:sp>
          <p:nvSpPr>
            <p:cNvPr id="117" name="Oval 116"/>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TextBox 117"/>
            <p:cNvSpPr txBox="1"/>
            <p:nvPr/>
          </p:nvSpPr>
          <p:spPr>
            <a:xfrm>
              <a:off x="1487018" y="3461059"/>
              <a:ext cx="718983" cy="531536"/>
            </a:xfrm>
            <a:prstGeom prst="rect">
              <a:avLst/>
            </a:prstGeom>
            <a:noFill/>
          </p:spPr>
          <p:txBody>
            <a:bodyPr wrap="none" rtlCol="0">
              <a:spAutoFit/>
            </a:bodyPr>
            <a:lstStyle/>
            <a:p>
              <a:r>
                <a:rPr lang="en-US" sz="2000" dirty="0">
                  <a:latin typeface="+mj-lt"/>
                </a:rPr>
                <a:t>5,6</a:t>
              </a:r>
            </a:p>
          </p:txBody>
        </p:sp>
      </p:grpSp>
      <p:grpSp>
        <p:nvGrpSpPr>
          <p:cNvPr id="119" name="Group 118"/>
          <p:cNvGrpSpPr/>
          <p:nvPr/>
        </p:nvGrpSpPr>
        <p:grpSpPr>
          <a:xfrm>
            <a:off x="6142679" y="4191002"/>
            <a:ext cx="410521" cy="411589"/>
            <a:chOff x="1447800" y="3415614"/>
            <a:chExt cx="545367" cy="546786"/>
          </a:xfrm>
        </p:grpSpPr>
        <p:sp>
          <p:nvSpPr>
            <p:cNvPr id="120" name="Oval 119"/>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p:cNvSpPr txBox="1"/>
            <p:nvPr/>
          </p:nvSpPr>
          <p:spPr>
            <a:xfrm>
              <a:off x="1473199" y="3415614"/>
              <a:ext cx="434855" cy="531535"/>
            </a:xfrm>
            <a:prstGeom prst="rect">
              <a:avLst/>
            </a:prstGeom>
            <a:noFill/>
          </p:spPr>
          <p:txBody>
            <a:bodyPr wrap="none" rtlCol="0">
              <a:spAutoFit/>
            </a:bodyPr>
            <a:lstStyle/>
            <a:p>
              <a:r>
                <a:rPr lang="en-US" sz="2000" dirty="0">
                  <a:latin typeface="+mj-lt"/>
                </a:rPr>
                <a:t>3</a:t>
              </a:r>
            </a:p>
          </p:txBody>
        </p:sp>
      </p:grpSp>
      <p:grpSp>
        <p:nvGrpSpPr>
          <p:cNvPr id="125" name="Group 124"/>
          <p:cNvGrpSpPr/>
          <p:nvPr/>
        </p:nvGrpSpPr>
        <p:grpSpPr>
          <a:xfrm>
            <a:off x="5410200" y="457200"/>
            <a:ext cx="755110" cy="516398"/>
            <a:chOff x="1447800" y="3446002"/>
            <a:chExt cx="755110" cy="516398"/>
          </a:xfrm>
        </p:grpSpPr>
        <p:sp>
          <p:nvSpPr>
            <p:cNvPr id="126" name="Oval 125"/>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TextBox 126"/>
            <p:cNvSpPr txBox="1"/>
            <p:nvPr/>
          </p:nvSpPr>
          <p:spPr>
            <a:xfrm>
              <a:off x="1447800" y="3505200"/>
              <a:ext cx="755110" cy="400110"/>
            </a:xfrm>
            <a:prstGeom prst="rect">
              <a:avLst/>
            </a:prstGeom>
            <a:noFill/>
          </p:spPr>
          <p:txBody>
            <a:bodyPr wrap="none" rtlCol="0">
              <a:spAutoFit/>
            </a:bodyPr>
            <a:lstStyle/>
            <a:p>
              <a:r>
                <a:rPr lang="en-US" sz="2000" dirty="0">
                  <a:latin typeface="+mj-lt"/>
                </a:rPr>
                <a:t>7,8,9</a:t>
              </a:r>
            </a:p>
          </p:txBody>
        </p:sp>
      </p:grpSp>
      <p:grpSp>
        <p:nvGrpSpPr>
          <p:cNvPr id="131" name="Group 130"/>
          <p:cNvGrpSpPr/>
          <p:nvPr/>
        </p:nvGrpSpPr>
        <p:grpSpPr>
          <a:xfrm>
            <a:off x="8292999" y="1698486"/>
            <a:ext cx="470000" cy="411444"/>
            <a:chOff x="1407375" y="3446002"/>
            <a:chExt cx="624383" cy="546593"/>
          </a:xfrm>
        </p:grpSpPr>
        <p:sp>
          <p:nvSpPr>
            <p:cNvPr id="132" name="Oval 131"/>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TextBox 132"/>
            <p:cNvSpPr txBox="1"/>
            <p:nvPr/>
          </p:nvSpPr>
          <p:spPr>
            <a:xfrm>
              <a:off x="1407375" y="3461059"/>
              <a:ext cx="624383" cy="531536"/>
            </a:xfrm>
            <a:prstGeom prst="rect">
              <a:avLst/>
            </a:prstGeom>
            <a:noFill/>
          </p:spPr>
          <p:txBody>
            <a:bodyPr wrap="none" rtlCol="0">
              <a:spAutoFit/>
            </a:bodyPr>
            <a:lstStyle/>
            <a:p>
              <a:r>
                <a:rPr lang="en-US" sz="2000" dirty="0">
                  <a:latin typeface="+mj-lt"/>
                </a:rPr>
                <a:t>10</a:t>
              </a:r>
            </a:p>
          </p:txBody>
        </p:sp>
      </p:grpSp>
      <p:grpSp>
        <p:nvGrpSpPr>
          <p:cNvPr id="134" name="Group 133"/>
          <p:cNvGrpSpPr/>
          <p:nvPr/>
        </p:nvGrpSpPr>
        <p:grpSpPr>
          <a:xfrm>
            <a:off x="8636825" y="4800600"/>
            <a:ext cx="450957" cy="411444"/>
            <a:chOff x="1407375" y="3446002"/>
            <a:chExt cx="599085" cy="546593"/>
          </a:xfrm>
        </p:grpSpPr>
        <p:sp>
          <p:nvSpPr>
            <p:cNvPr id="135" name="Oval 134"/>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TextBox 135"/>
            <p:cNvSpPr txBox="1"/>
            <p:nvPr/>
          </p:nvSpPr>
          <p:spPr>
            <a:xfrm>
              <a:off x="1407375" y="3461059"/>
              <a:ext cx="599085" cy="531536"/>
            </a:xfrm>
            <a:prstGeom prst="rect">
              <a:avLst/>
            </a:prstGeom>
            <a:noFill/>
          </p:spPr>
          <p:txBody>
            <a:bodyPr wrap="none" rtlCol="0">
              <a:spAutoFit/>
            </a:bodyPr>
            <a:lstStyle/>
            <a:p>
              <a:r>
                <a:rPr lang="en-US" sz="2000" dirty="0">
                  <a:latin typeface="+mj-lt"/>
                </a:rPr>
                <a:t>11</a:t>
              </a:r>
            </a:p>
          </p:txBody>
        </p:sp>
      </p:grpSp>
      <p:grpSp>
        <p:nvGrpSpPr>
          <p:cNvPr id="137" name="Group 136"/>
          <p:cNvGrpSpPr/>
          <p:nvPr/>
        </p:nvGrpSpPr>
        <p:grpSpPr>
          <a:xfrm>
            <a:off x="264928" y="4556854"/>
            <a:ext cx="469950" cy="411444"/>
            <a:chOff x="1407375" y="3446002"/>
            <a:chExt cx="624316" cy="546593"/>
          </a:xfrm>
        </p:grpSpPr>
        <p:sp>
          <p:nvSpPr>
            <p:cNvPr id="138" name="Oval 137"/>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TextBox 138"/>
            <p:cNvSpPr txBox="1"/>
            <p:nvPr/>
          </p:nvSpPr>
          <p:spPr>
            <a:xfrm>
              <a:off x="1407375" y="3461059"/>
              <a:ext cx="624316" cy="531536"/>
            </a:xfrm>
            <a:prstGeom prst="rect">
              <a:avLst/>
            </a:prstGeom>
            <a:noFill/>
          </p:spPr>
          <p:txBody>
            <a:bodyPr wrap="none" rtlCol="0">
              <a:spAutoFit/>
            </a:bodyPr>
            <a:lstStyle/>
            <a:p>
              <a:r>
                <a:rPr lang="en-US" sz="2000" dirty="0">
                  <a:latin typeface="+mj-lt"/>
                </a:rPr>
                <a:t>13</a:t>
              </a:r>
            </a:p>
          </p:txBody>
        </p:sp>
      </p:grpSp>
      <p:grpSp>
        <p:nvGrpSpPr>
          <p:cNvPr id="140" name="Group 139"/>
          <p:cNvGrpSpPr/>
          <p:nvPr/>
        </p:nvGrpSpPr>
        <p:grpSpPr>
          <a:xfrm>
            <a:off x="7759601" y="6446556"/>
            <a:ext cx="469950" cy="411444"/>
            <a:chOff x="1407375" y="3446002"/>
            <a:chExt cx="624316" cy="546593"/>
          </a:xfrm>
        </p:grpSpPr>
        <p:sp>
          <p:nvSpPr>
            <p:cNvPr id="141" name="Oval 140"/>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TextBox 141"/>
            <p:cNvSpPr txBox="1"/>
            <p:nvPr/>
          </p:nvSpPr>
          <p:spPr>
            <a:xfrm>
              <a:off x="1407375" y="3461059"/>
              <a:ext cx="624316" cy="531536"/>
            </a:xfrm>
            <a:prstGeom prst="rect">
              <a:avLst/>
            </a:prstGeom>
            <a:noFill/>
          </p:spPr>
          <p:txBody>
            <a:bodyPr wrap="none" rtlCol="0">
              <a:spAutoFit/>
            </a:bodyPr>
            <a:lstStyle/>
            <a:p>
              <a:r>
                <a:rPr lang="en-US" sz="2000" dirty="0">
                  <a:latin typeface="+mj-lt"/>
                </a:rPr>
                <a:t>12</a:t>
              </a:r>
            </a:p>
          </p:txBody>
        </p:sp>
      </p:grpSp>
      <p:sp>
        <p:nvSpPr>
          <p:cNvPr id="42" name="TextBox 41"/>
          <p:cNvSpPr txBox="1"/>
          <p:nvPr/>
        </p:nvSpPr>
        <p:spPr>
          <a:xfrm>
            <a:off x="380509" y="2895600"/>
            <a:ext cx="838691" cy="369332"/>
          </a:xfrm>
          <a:prstGeom prst="rect">
            <a:avLst/>
          </a:prstGeom>
          <a:noFill/>
        </p:spPr>
        <p:txBody>
          <a:bodyPr wrap="none" rtlCol="0">
            <a:spAutoFit/>
          </a:bodyPr>
          <a:lstStyle/>
          <a:p>
            <a:r>
              <a:rPr lang="en-US" sz="1800" b="1" dirty="0">
                <a:latin typeface="+mj-lt"/>
              </a:rPr>
              <a:t>Music</a:t>
            </a:r>
          </a:p>
        </p:txBody>
      </p:sp>
      <p:sp>
        <p:nvSpPr>
          <p:cNvPr id="43" name="Rectangle 42"/>
          <p:cNvSpPr/>
          <p:nvPr/>
        </p:nvSpPr>
        <p:spPr>
          <a:xfrm>
            <a:off x="473930" y="3512403"/>
            <a:ext cx="1593758" cy="830997"/>
          </a:xfrm>
          <a:prstGeom prst="rect">
            <a:avLst/>
          </a:prstGeom>
        </p:spPr>
        <p:txBody>
          <a:bodyPr wrap="square">
            <a:spAutoFit/>
          </a:bodyPr>
          <a:lstStyle/>
          <a:p>
            <a:pPr algn="ctr"/>
            <a:r>
              <a:rPr lang="en-US" sz="1600" i="1" dirty="0">
                <a:solidFill>
                  <a:schemeClr val="accent2"/>
                </a:solidFill>
                <a:latin typeface="Arial" pitchFamily="-107" charset="0"/>
                <a:ea typeface="Arial" pitchFamily="-107" charset="0"/>
                <a:cs typeface="Arial" pitchFamily="-107" charset="0"/>
              </a:rPr>
              <a:t>Numbers correspond to course weeks</a:t>
            </a:r>
          </a:p>
        </p:txBody>
      </p:sp>
      <p:grpSp>
        <p:nvGrpSpPr>
          <p:cNvPr id="145" name="Group 144"/>
          <p:cNvGrpSpPr/>
          <p:nvPr/>
        </p:nvGrpSpPr>
        <p:grpSpPr>
          <a:xfrm>
            <a:off x="1680127" y="2919767"/>
            <a:ext cx="410521" cy="411589"/>
            <a:chOff x="1447800" y="3415614"/>
            <a:chExt cx="545367" cy="546786"/>
          </a:xfrm>
        </p:grpSpPr>
        <p:sp>
          <p:nvSpPr>
            <p:cNvPr id="146" name="Oval 145"/>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TextBox 146"/>
            <p:cNvSpPr txBox="1"/>
            <p:nvPr/>
          </p:nvSpPr>
          <p:spPr>
            <a:xfrm>
              <a:off x="1514142" y="3415614"/>
              <a:ext cx="434855" cy="531536"/>
            </a:xfrm>
            <a:prstGeom prst="rect">
              <a:avLst/>
            </a:prstGeom>
            <a:noFill/>
          </p:spPr>
          <p:txBody>
            <a:bodyPr wrap="none" rtlCol="0">
              <a:spAutoFit/>
            </a:bodyPr>
            <a:lstStyle/>
            <a:p>
              <a:r>
                <a:rPr lang="en-US" sz="2000" dirty="0">
                  <a:latin typeface="+mj-lt"/>
                </a:rPr>
                <a:t>1</a:t>
              </a:r>
            </a:p>
          </p:txBody>
        </p:sp>
      </p:grpSp>
    </p:spTree>
    <p:extLst>
      <p:ext uri="{BB962C8B-B14F-4D97-AF65-F5344CB8AC3E}">
        <p14:creationId xmlns:p14="http://schemas.microsoft.com/office/powerpoint/2010/main" val="660565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US" dirty="0"/>
              <a:t>Course Map: Week 10</a:t>
            </a:r>
          </a:p>
        </p:txBody>
      </p:sp>
      <p:pic>
        <p:nvPicPr>
          <p:cNvPr id="177154" name="Picture 2" descr="http://cdn.scratch.mit.edu/static/site/projects/thumbnails/32/2502.png"/>
          <p:cNvPicPr>
            <a:picLocks noChangeAspect="1" noChangeArrowheads="1"/>
          </p:cNvPicPr>
          <p:nvPr/>
        </p:nvPicPr>
        <p:blipFill rotWithShape="1">
          <a:blip r:embed="rId3">
            <a:extLst>
              <a:ext uri="{28A0092B-C50C-407E-A947-70E740481C1C}">
                <a14:useLocalDpi xmlns:a14="http://schemas.microsoft.com/office/drawing/2010/main" val="0"/>
              </a:ext>
            </a:extLst>
          </a:blip>
          <a:srcRect l="2623"/>
          <a:stretch/>
        </p:blipFill>
        <p:spPr bwMode="auto">
          <a:xfrm>
            <a:off x="0" y="1364906"/>
            <a:ext cx="1885388"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77156" name="Picture 4" descr="Loudspeaker and Waveform"/>
          <p:cNvPicPr>
            <a:picLocks noChangeAspect="1" noChangeArrowheads="1"/>
          </p:cNvPicPr>
          <p:nvPr/>
        </p:nvPicPr>
        <p:blipFill rotWithShape="1">
          <a:blip r:embed="rId4">
            <a:extLst>
              <a:ext uri="{28A0092B-C50C-407E-A947-70E740481C1C}">
                <a14:useLocalDpi xmlns:a14="http://schemas.microsoft.com/office/drawing/2010/main" val="0"/>
              </a:ext>
            </a:extLst>
          </a:blip>
          <a:srcRect l="10927" r="49086" b="59789"/>
          <a:stretch/>
        </p:blipFill>
        <p:spPr bwMode="auto">
          <a:xfrm>
            <a:off x="1676400" y="1364906"/>
            <a:ext cx="1188055"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7715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3375900"/>
            <a:ext cx="1177810" cy="658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AutoShape 14" descr="http://hdwallres.com/wp-content/uploads/2013/10/internet-2014-PC-wallpaper.jpg"/>
          <p:cNvSpPr>
            <a:spLocks noChangeAspect="1" noChangeArrowheads="1"/>
          </p:cNvSpPr>
          <p:nvPr/>
        </p:nvSpPr>
        <p:spPr bwMode="auto">
          <a:xfrm>
            <a:off x="63500" y="-136525"/>
            <a:ext cx="7219950" cy="5410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7168" name="Picture 16"/>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09729" y="934450"/>
            <a:ext cx="1433294" cy="1219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6626735" y="528935"/>
            <a:ext cx="2212465" cy="461665"/>
          </a:xfrm>
          <a:prstGeom prst="rect">
            <a:avLst/>
          </a:prstGeom>
          <a:noFill/>
        </p:spPr>
        <p:txBody>
          <a:bodyPr wrap="none" rtlCol="0">
            <a:spAutoFit/>
          </a:bodyPr>
          <a:lstStyle/>
          <a:p>
            <a:r>
              <a:rPr lang="en-US" b="1" dirty="0">
                <a:latin typeface="Courier New" panose="02070309020205020404" pitchFamily="49" charset="0"/>
                <a:cs typeface="Courier New" panose="02070309020205020404" pitchFamily="49" charset="0"/>
              </a:rPr>
              <a:t>10101001101</a:t>
            </a:r>
          </a:p>
        </p:txBody>
      </p:sp>
      <p:cxnSp>
        <p:nvCxnSpPr>
          <p:cNvPr id="17" name="Straight Connector 16"/>
          <p:cNvCxnSpPr/>
          <p:nvPr/>
        </p:nvCxnSpPr>
        <p:spPr>
          <a:xfrm flipV="1">
            <a:off x="2590800" y="2792878"/>
            <a:ext cx="400943" cy="850110"/>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6" name="Straight Arrow Connector 65"/>
          <p:cNvCxnSpPr>
            <a:endCxn id="4" idx="1"/>
          </p:cNvCxnSpPr>
          <p:nvPr/>
        </p:nvCxnSpPr>
        <p:spPr>
          <a:xfrm flipV="1">
            <a:off x="3739949" y="2094953"/>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 name="Rectangle 3"/>
          <p:cNvSpPr/>
          <p:nvPr/>
        </p:nvSpPr>
        <p:spPr>
          <a:xfrm>
            <a:off x="3962400" y="1614573"/>
            <a:ext cx="762000" cy="9607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A/D</a:t>
            </a:r>
          </a:p>
        </p:txBody>
      </p:sp>
      <p:pic>
        <p:nvPicPr>
          <p:cNvPr id="17716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2857500" y="1337716"/>
            <a:ext cx="95250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3" name="Rectangle 72"/>
          <p:cNvSpPr/>
          <p:nvPr/>
        </p:nvSpPr>
        <p:spPr>
          <a:xfrm>
            <a:off x="2667000" y="3962400"/>
            <a:ext cx="1067921" cy="400110"/>
          </a:xfrm>
          <a:prstGeom prst="rect">
            <a:avLst/>
          </a:prstGeom>
        </p:spPr>
        <p:txBody>
          <a:bodyPr wrap="none">
            <a:spAutoFit/>
          </a:bodyPr>
          <a:lstStyle/>
          <a:p>
            <a:r>
              <a:rPr lang="en-US" sz="2000" b="1" dirty="0">
                <a:latin typeface="+mj-lt"/>
              </a:rPr>
              <a:t>sample</a:t>
            </a:r>
            <a:endParaRPr lang="en-US" sz="2000" dirty="0">
              <a:latin typeface="+mj-lt"/>
            </a:endParaRPr>
          </a:p>
        </p:txBody>
      </p:sp>
      <p:sp>
        <p:nvSpPr>
          <p:cNvPr id="87" name="Rectangle 86"/>
          <p:cNvSpPr/>
          <p:nvPr/>
        </p:nvSpPr>
        <p:spPr>
          <a:xfrm>
            <a:off x="8001000" y="990600"/>
            <a:ext cx="1096775" cy="707886"/>
          </a:xfrm>
          <a:prstGeom prst="rect">
            <a:avLst/>
          </a:prstGeom>
        </p:spPr>
        <p:txBody>
          <a:bodyPr wrap="none">
            <a:spAutoFit/>
          </a:bodyPr>
          <a:lstStyle/>
          <a:p>
            <a:r>
              <a:rPr lang="en-US" sz="2000" b="1" dirty="0">
                <a:latin typeface="+mj-lt"/>
              </a:rPr>
              <a:t>File-</a:t>
            </a:r>
          </a:p>
          <a:p>
            <a:r>
              <a:rPr lang="en-US" sz="2000" b="1" dirty="0">
                <a:latin typeface="+mj-lt"/>
              </a:rPr>
              <a:t>System</a:t>
            </a:r>
            <a:endParaRPr lang="en-US" sz="2000" dirty="0">
              <a:latin typeface="+mj-lt"/>
            </a:endParaRPr>
          </a:p>
        </p:txBody>
      </p:sp>
      <p:sp>
        <p:nvSpPr>
          <p:cNvPr id="102" name="Rectangle 101"/>
          <p:cNvSpPr/>
          <p:nvPr/>
        </p:nvSpPr>
        <p:spPr>
          <a:xfrm>
            <a:off x="3200400" y="1090568"/>
            <a:ext cx="654346" cy="400110"/>
          </a:xfrm>
          <a:prstGeom prst="rect">
            <a:avLst/>
          </a:prstGeom>
        </p:spPr>
        <p:txBody>
          <a:bodyPr wrap="none">
            <a:spAutoFit/>
          </a:bodyPr>
          <a:lstStyle/>
          <a:p>
            <a:r>
              <a:rPr lang="en-US" sz="2000" b="1" dirty="0">
                <a:latin typeface="+mj-lt"/>
              </a:rPr>
              <a:t>MIC</a:t>
            </a:r>
            <a:endParaRPr lang="en-US" sz="2000" dirty="0">
              <a:latin typeface="+mj-lt"/>
            </a:endParaRPr>
          </a:p>
        </p:txBody>
      </p:sp>
      <p:cxnSp>
        <p:nvCxnSpPr>
          <p:cNvPr id="104" name="Straight Arrow Connector 103"/>
          <p:cNvCxnSpPr/>
          <p:nvPr/>
        </p:nvCxnSpPr>
        <p:spPr>
          <a:xfrm flipV="1">
            <a:off x="3704053"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grpSp>
        <p:nvGrpSpPr>
          <p:cNvPr id="131" name="Group 130"/>
          <p:cNvGrpSpPr/>
          <p:nvPr/>
        </p:nvGrpSpPr>
        <p:grpSpPr>
          <a:xfrm>
            <a:off x="8292999" y="1698486"/>
            <a:ext cx="470000" cy="411444"/>
            <a:chOff x="1407375" y="3446002"/>
            <a:chExt cx="624383" cy="546593"/>
          </a:xfrm>
        </p:grpSpPr>
        <p:sp>
          <p:nvSpPr>
            <p:cNvPr id="132" name="Oval 131"/>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TextBox 132"/>
            <p:cNvSpPr txBox="1"/>
            <p:nvPr/>
          </p:nvSpPr>
          <p:spPr>
            <a:xfrm>
              <a:off x="1407375" y="3461059"/>
              <a:ext cx="624383" cy="531536"/>
            </a:xfrm>
            <a:prstGeom prst="rect">
              <a:avLst/>
            </a:prstGeom>
            <a:noFill/>
          </p:spPr>
          <p:txBody>
            <a:bodyPr wrap="none" rtlCol="0">
              <a:spAutoFit/>
            </a:bodyPr>
            <a:lstStyle/>
            <a:p>
              <a:r>
                <a:rPr lang="en-US" sz="2000" dirty="0">
                  <a:latin typeface="+mj-lt"/>
                </a:rPr>
                <a:t>10</a:t>
              </a:r>
            </a:p>
          </p:txBody>
        </p:sp>
      </p:grpSp>
      <p:sp>
        <p:nvSpPr>
          <p:cNvPr id="42" name="TextBox 41"/>
          <p:cNvSpPr txBox="1"/>
          <p:nvPr/>
        </p:nvSpPr>
        <p:spPr>
          <a:xfrm>
            <a:off x="380509" y="2895600"/>
            <a:ext cx="838691" cy="369332"/>
          </a:xfrm>
          <a:prstGeom prst="rect">
            <a:avLst/>
          </a:prstGeom>
          <a:noFill/>
        </p:spPr>
        <p:txBody>
          <a:bodyPr wrap="none" rtlCol="0">
            <a:spAutoFit/>
          </a:bodyPr>
          <a:lstStyle/>
          <a:p>
            <a:r>
              <a:rPr lang="en-US" sz="1800" b="1" dirty="0">
                <a:latin typeface="+mj-lt"/>
              </a:rPr>
              <a:t>Music</a:t>
            </a:r>
          </a:p>
        </p:txBody>
      </p:sp>
      <p:sp>
        <p:nvSpPr>
          <p:cNvPr id="43" name="Rectangle 42"/>
          <p:cNvSpPr/>
          <p:nvPr/>
        </p:nvSpPr>
        <p:spPr>
          <a:xfrm>
            <a:off x="473930" y="3512403"/>
            <a:ext cx="1593758" cy="830997"/>
          </a:xfrm>
          <a:prstGeom prst="rect">
            <a:avLst/>
          </a:prstGeom>
        </p:spPr>
        <p:txBody>
          <a:bodyPr wrap="square">
            <a:spAutoFit/>
          </a:bodyPr>
          <a:lstStyle/>
          <a:p>
            <a:pPr algn="ctr"/>
            <a:r>
              <a:rPr lang="en-US" sz="1600" i="1" dirty="0">
                <a:solidFill>
                  <a:schemeClr val="accent2"/>
                </a:solidFill>
                <a:latin typeface="Arial" pitchFamily="-107" charset="0"/>
                <a:ea typeface="Arial" pitchFamily="-107" charset="0"/>
                <a:cs typeface="Arial" pitchFamily="-107" charset="0"/>
              </a:rPr>
              <a:t>Numbers correspond to course weeks</a:t>
            </a:r>
          </a:p>
        </p:txBody>
      </p:sp>
      <p:grpSp>
        <p:nvGrpSpPr>
          <p:cNvPr id="145" name="Group 144"/>
          <p:cNvGrpSpPr/>
          <p:nvPr/>
        </p:nvGrpSpPr>
        <p:grpSpPr>
          <a:xfrm>
            <a:off x="1680127" y="2919767"/>
            <a:ext cx="410521" cy="411589"/>
            <a:chOff x="1447800" y="3415614"/>
            <a:chExt cx="545367" cy="546786"/>
          </a:xfrm>
        </p:grpSpPr>
        <p:sp>
          <p:nvSpPr>
            <p:cNvPr id="146" name="Oval 145"/>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TextBox 146"/>
            <p:cNvSpPr txBox="1"/>
            <p:nvPr/>
          </p:nvSpPr>
          <p:spPr>
            <a:xfrm>
              <a:off x="1514142" y="3415614"/>
              <a:ext cx="434855" cy="531536"/>
            </a:xfrm>
            <a:prstGeom prst="rect">
              <a:avLst/>
            </a:prstGeom>
            <a:noFill/>
          </p:spPr>
          <p:txBody>
            <a:bodyPr wrap="none" rtlCol="0">
              <a:spAutoFit/>
            </a:bodyPr>
            <a:lstStyle/>
            <a:p>
              <a:r>
                <a:rPr lang="en-US" sz="2000" dirty="0">
                  <a:latin typeface="+mj-lt"/>
                </a:rPr>
                <a:t>1</a:t>
              </a:r>
            </a:p>
          </p:txBody>
        </p:sp>
      </p:grpSp>
      <p:sp>
        <p:nvSpPr>
          <p:cNvPr id="85" name="Slide Number Placeholder 5"/>
          <p:cNvSpPr>
            <a:spLocks noGrp="1"/>
          </p:cNvSpPr>
          <p:nvPr>
            <p:ph type="sldNum" sz="quarter" idx="12"/>
          </p:nvPr>
        </p:nvSpPr>
        <p:spPr>
          <a:xfrm>
            <a:off x="8229600" y="6534912"/>
            <a:ext cx="758952" cy="246888"/>
          </a:xfrm>
        </p:spPr>
        <p:txBody>
          <a:bodyPr/>
          <a:lstStyle/>
          <a:p>
            <a:fld id="{3DB5F412-9866-D249-BF71-6D9420ED886F}" type="slidenum">
              <a:rPr lang="en-US"/>
              <a:pPr/>
              <a:t>53</a:t>
            </a:fld>
            <a:endParaRPr lang="en-US" dirty="0"/>
          </a:p>
        </p:txBody>
      </p:sp>
      <p:grpSp>
        <p:nvGrpSpPr>
          <p:cNvPr id="89" name="Group 88"/>
          <p:cNvGrpSpPr/>
          <p:nvPr/>
        </p:nvGrpSpPr>
        <p:grpSpPr>
          <a:xfrm>
            <a:off x="3158686" y="4284202"/>
            <a:ext cx="545367" cy="516398"/>
            <a:chOff x="1447800" y="3446002"/>
            <a:chExt cx="545367" cy="516398"/>
          </a:xfrm>
        </p:grpSpPr>
        <p:sp>
          <p:nvSpPr>
            <p:cNvPr id="91" name="Oval 90"/>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1447800" y="3505200"/>
              <a:ext cx="327308" cy="400110"/>
            </a:xfrm>
            <a:prstGeom prst="rect">
              <a:avLst/>
            </a:prstGeom>
            <a:noFill/>
          </p:spPr>
          <p:txBody>
            <a:bodyPr wrap="none" rtlCol="0">
              <a:spAutoFit/>
            </a:bodyPr>
            <a:lstStyle/>
            <a:p>
              <a:r>
                <a:rPr lang="en-US" sz="2000" dirty="0">
                  <a:latin typeface="+mj-lt"/>
                </a:rPr>
                <a:t>2</a:t>
              </a:r>
            </a:p>
          </p:txBody>
        </p:sp>
      </p:grpSp>
    </p:spTree>
    <p:extLst>
      <p:ext uri="{BB962C8B-B14F-4D97-AF65-F5344CB8AC3E}">
        <p14:creationId xmlns:p14="http://schemas.microsoft.com/office/powerpoint/2010/main" val="2336498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2"/>
          <p:cNvSpPr>
            <a:spLocks noGrp="1" noChangeArrowheads="1"/>
          </p:cNvSpPr>
          <p:nvPr>
            <p:ph type="title"/>
          </p:nvPr>
        </p:nvSpPr>
        <p:spPr/>
        <p:txBody>
          <a:bodyPr/>
          <a:lstStyle/>
          <a:p>
            <a:r>
              <a:rPr lang="en-US" sz="4000" dirty="0">
                <a:ea typeface="ＭＳ Ｐゴシック" pitchFamily="1" charset="-128"/>
                <a:cs typeface="ＭＳ Ｐゴシック" pitchFamily="1" charset="-128"/>
              </a:rPr>
              <a:t> Week 3: Lossless Compression</a:t>
            </a:r>
          </a:p>
        </p:txBody>
      </p:sp>
      <p:sp>
        <p:nvSpPr>
          <p:cNvPr id="188419" name="Rectangle 3"/>
          <p:cNvSpPr>
            <a:spLocks noGrp="1" noChangeArrowheads="1"/>
          </p:cNvSpPr>
          <p:nvPr>
            <p:ph idx="1"/>
          </p:nvPr>
        </p:nvSpPr>
        <p:spPr>
          <a:xfrm>
            <a:off x="304800" y="4495800"/>
            <a:ext cx="8686800" cy="1985962"/>
          </a:xfrm>
        </p:spPr>
        <p:txBody>
          <a:bodyPr>
            <a:normAutofit fontScale="92500" lnSpcReduction="10000"/>
          </a:bodyPr>
          <a:lstStyle/>
          <a:p>
            <a:pPr>
              <a:lnSpc>
                <a:spcPct val="90000"/>
              </a:lnSpc>
            </a:pPr>
            <a:r>
              <a:rPr lang="en-US" sz="2400" dirty="0">
                <a:ea typeface="ＭＳ Ｐゴシック" pitchFamily="1" charset="-128"/>
                <a:cs typeface="ＭＳ Ｐゴシック" pitchFamily="1" charset="-128"/>
              </a:rPr>
              <a:t>Statistics of data allow  compression</a:t>
            </a:r>
          </a:p>
          <a:p>
            <a:pPr>
              <a:lnSpc>
                <a:spcPct val="90000"/>
              </a:lnSpc>
            </a:pPr>
            <a:r>
              <a:rPr lang="en-US" sz="2400" dirty="0">
                <a:ea typeface="ＭＳ Ｐゴシック" pitchFamily="1" charset="-128"/>
                <a:cs typeface="ＭＳ Ｐゴシック" pitchFamily="1" charset="-128"/>
              </a:rPr>
              <a:t>If all symbols (characters, voltages) aren’t equally likely, </a:t>
            </a:r>
          </a:p>
          <a:p>
            <a:pPr lvl="1">
              <a:lnSpc>
                <a:spcPct val="90000"/>
              </a:lnSpc>
            </a:pPr>
            <a:r>
              <a:rPr lang="en-US" sz="2000" dirty="0"/>
              <a:t>Can assign shorter bit sequences to most common cases</a:t>
            </a:r>
          </a:p>
          <a:p>
            <a:pPr lvl="1">
              <a:lnSpc>
                <a:spcPct val="90000"/>
              </a:lnSpc>
            </a:pPr>
            <a:r>
              <a:rPr lang="en-US" sz="2000" dirty="0"/>
              <a:t>and reduce bits required to store or transmit!</a:t>
            </a:r>
          </a:p>
          <a:p>
            <a:pPr>
              <a:lnSpc>
                <a:spcPct val="90000"/>
              </a:lnSpc>
            </a:pPr>
            <a:r>
              <a:rPr lang="en-US" sz="2400" dirty="0">
                <a:ea typeface="ＭＳ Ｐゴシック" pitchFamily="1" charset="-128"/>
                <a:cs typeface="ＭＳ Ｐゴシック" pitchFamily="1" charset="-128"/>
              </a:rPr>
              <a:t>Famous Example of statistical storage: Morse Code: </a:t>
            </a:r>
          </a:p>
          <a:p>
            <a:pPr>
              <a:lnSpc>
                <a:spcPct val="90000"/>
              </a:lnSpc>
            </a:pPr>
            <a:r>
              <a:rPr lang="en-US" sz="2400" dirty="0">
                <a:ea typeface="ＭＳ Ｐゴシック" pitchFamily="1" charset="-128"/>
                <a:cs typeface="ＭＳ Ｐゴシック" pitchFamily="1" charset="-128"/>
              </a:rPr>
              <a:t>T</a:t>
            </a:r>
            <a:r>
              <a:rPr lang="en-US" sz="2400" dirty="0">
                <a:solidFill>
                  <a:srgbClr val="FF6600"/>
                </a:solidFill>
                <a:ea typeface="ＭＳ Ｐゴシック" pitchFamily="1" charset="-128"/>
                <a:cs typeface="ＭＳ Ｐゴシック" pitchFamily="1" charset="-128"/>
              </a:rPr>
              <a:t>H</a:t>
            </a:r>
            <a:r>
              <a:rPr lang="en-US" sz="2400" dirty="0">
                <a:solidFill>
                  <a:srgbClr val="33CC33"/>
                </a:solidFill>
                <a:ea typeface="ＭＳ Ｐゴシック" pitchFamily="1" charset="-128"/>
                <a:cs typeface="ＭＳ Ｐゴシック" pitchFamily="1" charset="-128"/>
              </a:rPr>
              <a:t>E  =  </a:t>
            </a:r>
            <a:r>
              <a:rPr lang="en-US" sz="2000" dirty="0">
                <a:solidFill>
                  <a:schemeClr val="accent2"/>
                </a:solidFill>
                <a:ea typeface="Arial" pitchFamily="1" charset="0"/>
                <a:cs typeface="Arial" pitchFamily="1" charset="0"/>
              </a:rPr>
              <a:t>   </a:t>
            </a:r>
            <a:r>
              <a:rPr lang="en-US" sz="2000" dirty="0">
                <a:solidFill>
                  <a:schemeClr val="tx1"/>
                </a:solidFill>
                <a:ea typeface="Arial" pitchFamily="1" charset="0"/>
                <a:cs typeface="Arial" pitchFamily="1" charset="0"/>
              </a:rPr>
              <a:t>—</a:t>
            </a:r>
            <a:r>
              <a:rPr lang="en-US" sz="2000" dirty="0">
                <a:ea typeface="Arial" pitchFamily="1" charset="0"/>
                <a:cs typeface="Arial" pitchFamily="1" charset="0"/>
              </a:rPr>
              <a:t>   </a:t>
            </a:r>
            <a:r>
              <a:rPr lang="en-US" sz="2000" dirty="0">
                <a:solidFill>
                  <a:srgbClr val="FF6600"/>
                </a:solidFill>
                <a:ea typeface="Arial" pitchFamily="1" charset="0"/>
                <a:cs typeface="Arial" pitchFamily="1" charset="0"/>
              </a:rPr>
              <a:t>● ● ● ●</a:t>
            </a:r>
            <a:r>
              <a:rPr lang="en-US" sz="2000" dirty="0">
                <a:ea typeface="Arial" pitchFamily="1" charset="0"/>
                <a:cs typeface="Arial" pitchFamily="1" charset="0"/>
              </a:rPr>
              <a:t>    </a:t>
            </a:r>
            <a:r>
              <a:rPr lang="en-US" sz="2000" dirty="0">
                <a:solidFill>
                  <a:srgbClr val="33CC33"/>
                </a:solidFill>
                <a:ea typeface="Arial" pitchFamily="1" charset="0"/>
                <a:cs typeface="Arial" pitchFamily="1" charset="0"/>
              </a:rPr>
              <a:t>●</a:t>
            </a:r>
            <a:r>
              <a:rPr lang="en-US" sz="2000" dirty="0">
                <a:ea typeface="Arial" pitchFamily="1" charset="0"/>
                <a:cs typeface="Arial" pitchFamily="1" charset="0"/>
              </a:rPr>
              <a:t>   =  6 symbols   (not 18 as you might expect)</a:t>
            </a:r>
          </a:p>
        </p:txBody>
      </p:sp>
      <p:sp>
        <p:nvSpPr>
          <p:cNvPr id="58371" name="Slide Number Placeholder 6"/>
          <p:cNvSpPr>
            <a:spLocks noGrp="1"/>
          </p:cNvSpPr>
          <p:nvPr>
            <p:ph type="sldNum" sz="quarter" idx="12"/>
          </p:nvPr>
        </p:nvSpPr>
        <p:spPr>
          <a:noFill/>
        </p:spPr>
        <p:txBody>
          <a:bodyPr/>
          <a:lstStyle/>
          <a:p>
            <a:fld id="{27EB4972-71D0-6046-BE97-016CA6483DBC}" type="slidenum">
              <a:rPr lang="en-US">
                <a:latin typeface="Times New Roman" pitchFamily="1" charset="0"/>
                <a:ea typeface="ＭＳ Ｐゴシック" pitchFamily="1" charset="-128"/>
                <a:cs typeface="ＭＳ Ｐゴシック" pitchFamily="1" charset="-128"/>
              </a:rPr>
              <a:pPr/>
              <a:t>54</a:t>
            </a:fld>
            <a:endParaRPr lang="en-US">
              <a:latin typeface="Times New Roman" pitchFamily="1" charset="0"/>
              <a:ea typeface="ＭＳ Ｐゴシック" pitchFamily="1" charset="-128"/>
              <a:cs typeface="ＭＳ Ｐゴシック" pitchFamily="1" charset="-128"/>
            </a:endParaRPr>
          </a:p>
        </p:txBody>
      </p:sp>
      <p:pic>
        <p:nvPicPr>
          <p:cNvPr id="58375" name="Picture 4"/>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667000" y="1143000"/>
            <a:ext cx="4572000" cy="3271838"/>
          </a:xfrm>
          <a:prstGeom prst="rect">
            <a:avLst/>
          </a:prstGeom>
          <a:noFill/>
          <a:ln w="9525">
            <a:noFill/>
            <a:miter lim="800000"/>
            <a:headEnd/>
            <a:tailEnd/>
          </a:ln>
        </p:spPr>
      </p:pic>
      <p:sp>
        <p:nvSpPr>
          <p:cNvPr id="58376" name="Text Box 6"/>
          <p:cNvSpPr txBox="1">
            <a:spLocks noChangeArrowheads="1"/>
          </p:cNvSpPr>
          <p:nvPr/>
        </p:nvSpPr>
        <p:spPr bwMode="auto">
          <a:xfrm>
            <a:off x="4962933" y="2968823"/>
            <a:ext cx="4028667" cy="307777"/>
          </a:xfrm>
          <a:prstGeom prst="rect">
            <a:avLst/>
          </a:prstGeom>
          <a:noFill/>
          <a:ln w="9525">
            <a:noFill/>
            <a:miter lim="800000"/>
            <a:headEnd/>
            <a:tailEnd/>
          </a:ln>
        </p:spPr>
        <p:txBody>
          <a:bodyPr wrap="none">
            <a:prstTxWarp prst="textNoShape">
              <a:avLst/>
            </a:prstTxWarp>
            <a:spAutoFit/>
          </a:bodyPr>
          <a:lstStyle/>
          <a:p>
            <a:pPr eaLnBrk="0" hangingPunct="0"/>
            <a:r>
              <a:rPr lang="en-US" sz="1400" dirty="0">
                <a:latin typeface="+mj-lt"/>
              </a:rPr>
              <a:t>http://en.wikipedia.org/wiki/File:English-slf2.PNG</a:t>
            </a:r>
          </a:p>
        </p:txBody>
      </p:sp>
      <p:sp>
        <p:nvSpPr>
          <p:cNvPr id="9" name="TextBox 8"/>
          <p:cNvSpPr txBox="1"/>
          <p:nvPr/>
        </p:nvSpPr>
        <p:spPr>
          <a:xfrm>
            <a:off x="4857606" y="1733550"/>
            <a:ext cx="4211782" cy="830997"/>
          </a:xfrm>
          <a:prstGeom prst="rect">
            <a:avLst/>
          </a:prstGeom>
          <a:noFill/>
        </p:spPr>
        <p:txBody>
          <a:bodyPr wrap="square">
            <a:spAutoFit/>
          </a:bodyPr>
          <a:lstStyle/>
          <a:p>
            <a:pPr>
              <a:defRPr/>
            </a:pPr>
            <a:r>
              <a:rPr lang="en-US" dirty="0">
                <a:latin typeface="+mn-lt"/>
                <a:ea typeface="ＭＳ Ｐゴシック" charset="-128"/>
                <a:cs typeface="ＭＳ Ｐゴシック" charset="-128"/>
              </a:rPr>
              <a:t>Enables: Kindle to store 1500 books in 2GB, SMS text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8419">
                                            <p:txEl>
                                              <p:pRg st="1" end="1"/>
                                            </p:txEl>
                                          </p:spTgt>
                                        </p:tgtEl>
                                        <p:attrNameLst>
                                          <p:attrName>style.visibility</p:attrName>
                                        </p:attrNameLst>
                                      </p:cBhvr>
                                      <p:to>
                                        <p:strVal val="visible"/>
                                      </p:to>
                                    </p:set>
                                    <p:animEffect transition="in" filter="fade">
                                      <p:cBhvr>
                                        <p:cTn id="7" dur="500"/>
                                        <p:tgtEl>
                                          <p:spTgt spid="188419">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88419">
                                            <p:txEl>
                                              <p:pRg st="2" end="2"/>
                                            </p:txEl>
                                          </p:spTgt>
                                        </p:tgtEl>
                                        <p:attrNameLst>
                                          <p:attrName>style.visibility</p:attrName>
                                        </p:attrNameLst>
                                      </p:cBhvr>
                                      <p:to>
                                        <p:strVal val="visible"/>
                                      </p:to>
                                    </p:set>
                                    <p:animEffect transition="in" filter="fade">
                                      <p:cBhvr>
                                        <p:cTn id="11" dur="500"/>
                                        <p:tgtEl>
                                          <p:spTgt spid="188419">
                                            <p:txEl>
                                              <p:pRg st="2" end="2"/>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188419">
                                            <p:txEl>
                                              <p:pRg st="3" end="3"/>
                                            </p:txEl>
                                          </p:spTgt>
                                        </p:tgtEl>
                                        <p:attrNameLst>
                                          <p:attrName>style.visibility</p:attrName>
                                        </p:attrNameLst>
                                      </p:cBhvr>
                                      <p:to>
                                        <p:strVal val="visible"/>
                                      </p:to>
                                    </p:set>
                                    <p:animEffect transition="in" filter="fade">
                                      <p:cBhvr>
                                        <p:cTn id="14" dur="500"/>
                                        <p:tgtEl>
                                          <p:spTgt spid="188419">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88419">
                                            <p:txEl>
                                              <p:pRg st="4" end="4"/>
                                            </p:txEl>
                                          </p:spTgt>
                                        </p:tgtEl>
                                        <p:attrNameLst>
                                          <p:attrName>style.visibility</p:attrName>
                                        </p:attrNameLst>
                                      </p:cBhvr>
                                      <p:to>
                                        <p:strVal val="visible"/>
                                      </p:to>
                                    </p:set>
                                    <p:animEffect transition="in" filter="fade">
                                      <p:cBhvr>
                                        <p:cTn id="19" dur="500"/>
                                        <p:tgtEl>
                                          <p:spTgt spid="188419">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88419">
                                            <p:txEl>
                                              <p:pRg st="5" end="5"/>
                                            </p:txEl>
                                          </p:spTgt>
                                        </p:tgtEl>
                                        <p:attrNameLst>
                                          <p:attrName>style.visibility</p:attrName>
                                        </p:attrNameLst>
                                      </p:cBhvr>
                                      <p:to>
                                        <p:strVal val="visible"/>
                                      </p:to>
                                    </p:set>
                                    <p:animEffect transition="in" filter="fade">
                                      <p:cBhvr>
                                        <p:cTn id="24" dur="500"/>
                                        <p:tgtEl>
                                          <p:spTgt spid="188419">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US"/>
              <a:t>Course Map</a:t>
            </a:r>
          </a:p>
        </p:txBody>
      </p:sp>
      <p:sp>
        <p:nvSpPr>
          <p:cNvPr id="7" name="Slide Number Placeholder 5"/>
          <p:cNvSpPr>
            <a:spLocks noGrp="1"/>
          </p:cNvSpPr>
          <p:nvPr>
            <p:ph type="sldNum" sz="quarter" idx="12"/>
          </p:nvPr>
        </p:nvSpPr>
        <p:spPr/>
        <p:txBody>
          <a:bodyPr/>
          <a:lstStyle/>
          <a:p>
            <a:fld id="{3DB5F412-9866-D249-BF71-6D9420ED886F}" type="slidenum">
              <a:rPr lang="en-US"/>
              <a:pPr/>
              <a:t>55</a:t>
            </a:fld>
            <a:endParaRPr lang="en-US" dirty="0"/>
          </a:p>
        </p:txBody>
      </p:sp>
      <p:pic>
        <p:nvPicPr>
          <p:cNvPr id="177154" name="Picture 2" descr="http://cdn.scratch.mit.edu/static/site/projects/thumbnails/32/2502.png"/>
          <p:cNvPicPr>
            <a:picLocks noChangeAspect="1" noChangeArrowheads="1"/>
          </p:cNvPicPr>
          <p:nvPr/>
        </p:nvPicPr>
        <p:blipFill rotWithShape="1">
          <a:blip r:embed="rId3">
            <a:extLst>
              <a:ext uri="{28A0092B-C50C-407E-A947-70E740481C1C}">
                <a14:useLocalDpi xmlns:a14="http://schemas.microsoft.com/office/drawing/2010/main" val="0"/>
              </a:ext>
            </a:extLst>
          </a:blip>
          <a:srcRect l="2623"/>
          <a:stretch/>
        </p:blipFill>
        <p:spPr bwMode="auto">
          <a:xfrm>
            <a:off x="0" y="1364906"/>
            <a:ext cx="1885388"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77156" name="Picture 4" descr="Loudspeaker and Waveform"/>
          <p:cNvPicPr>
            <a:picLocks noChangeAspect="1" noChangeArrowheads="1"/>
          </p:cNvPicPr>
          <p:nvPr/>
        </p:nvPicPr>
        <p:blipFill rotWithShape="1">
          <a:blip r:embed="rId4">
            <a:extLst>
              <a:ext uri="{28A0092B-C50C-407E-A947-70E740481C1C}">
                <a14:useLocalDpi xmlns:a14="http://schemas.microsoft.com/office/drawing/2010/main" val="0"/>
              </a:ext>
            </a:extLst>
          </a:blip>
          <a:srcRect l="10927" r="49086" b="59789"/>
          <a:stretch/>
        </p:blipFill>
        <p:spPr bwMode="auto">
          <a:xfrm>
            <a:off x="1676400" y="1364906"/>
            <a:ext cx="1188055"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p:cNvPicPr>
            <a:picLocks noChangeAspect="1" noChangeArrowheads="1"/>
          </p:cNvPicPr>
          <p:nvPr/>
        </p:nvPicPr>
        <p:blipFill rotWithShape="1">
          <a:blip r:embed="rId5">
            <a:clrChange>
              <a:clrFrom>
                <a:srgbClr val="EAEAEA"/>
              </a:clrFrom>
              <a:clrTo>
                <a:srgbClr val="EAEAEA">
                  <a:alpha val="0"/>
                </a:srgbClr>
              </a:clrTo>
            </a:clrChange>
          </a:blip>
          <a:srcRect l="32523" t="50000" r="25121" b="10610"/>
          <a:stretch/>
        </p:blipFill>
        <p:spPr bwMode="auto">
          <a:xfrm>
            <a:off x="4876800" y="1423343"/>
            <a:ext cx="1611775" cy="1376308"/>
          </a:xfrm>
          <a:prstGeom prst="rect">
            <a:avLst/>
          </a:prstGeom>
          <a:noFill/>
          <a:ln w="9525">
            <a:noFill/>
            <a:miter lim="800000"/>
            <a:headEnd/>
            <a:tailEnd/>
          </a:ln>
          <a:effectLst/>
        </p:spPr>
      </p:pic>
      <p:pic>
        <p:nvPicPr>
          <p:cNvPr id="17715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3375900"/>
            <a:ext cx="1177810" cy="658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58" name="Picture 6"/>
          <p:cNvPicPr>
            <a:picLocks noChangeAspect="1" noChangeArrowheads="1"/>
          </p:cNvPicPr>
          <p:nvPr/>
        </p:nvPicPr>
        <p:blipFill rotWithShape="1">
          <a:blip r:embed="rId7">
            <a:extLst>
              <a:ext uri="{28A0092B-C50C-407E-A947-70E740481C1C}">
                <a14:useLocalDpi xmlns:a14="http://schemas.microsoft.com/office/drawing/2010/main" val="0"/>
              </a:ext>
            </a:extLst>
          </a:blip>
          <a:srcRect b="34834"/>
          <a:stretch/>
        </p:blipFill>
        <p:spPr bwMode="auto">
          <a:xfrm>
            <a:off x="3844810" y="3337682"/>
            <a:ext cx="965911" cy="696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59"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10125" y="3338250"/>
            <a:ext cx="1209675" cy="757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AutoShape 14" descr="http://hdwallres.com/wp-content/uploads/2013/10/internet-2014-PC-wallpaper.jpg"/>
          <p:cNvSpPr>
            <a:spLocks noChangeAspect="1" noChangeArrowheads="1"/>
          </p:cNvSpPr>
          <p:nvPr/>
        </p:nvSpPr>
        <p:spPr bwMode="auto">
          <a:xfrm>
            <a:off x="63500" y="-136525"/>
            <a:ext cx="7219950" cy="5410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7168" name="Picture 16"/>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09729" y="934450"/>
            <a:ext cx="1433294" cy="1219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70" name="Picture 18" descr="http://www.mushroomsys.com/websiteContent/graphics/DAP/cloudcomputing.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21209" y="3400480"/>
            <a:ext cx="1944532" cy="1552520"/>
          </a:xfrm>
          <a:prstGeom prst="rect">
            <a:avLst/>
          </a:prstGeom>
          <a:noFill/>
          <a:extLst>
            <a:ext uri="{909E8E84-426E-40DD-AFC4-6F175D3DCCD1}">
              <a14:hiddenFill xmlns:a14="http://schemas.microsoft.com/office/drawing/2010/main">
                <a:solidFill>
                  <a:srgbClr val="FFFFFF"/>
                </a:solidFill>
              </a14:hiddenFill>
            </a:ext>
          </a:extLst>
        </p:spPr>
      </p:pic>
      <p:pic>
        <p:nvPicPr>
          <p:cNvPr id="177173" name="Picture 21" descr="http://www.urmc.rochester.edu/libraries/miner/images/IPADwireless-network-symbol.jpg"/>
          <p:cNvPicPr>
            <a:picLocks noChangeAspect="1" noChangeArrowheads="1"/>
          </p:cNvPicPr>
          <p:nvPr/>
        </p:nvPicPr>
        <p:blipFill rotWithShape="1">
          <a:blip r:embed="rId11">
            <a:extLst>
              <a:ext uri="{28A0092B-C50C-407E-A947-70E740481C1C}">
                <a14:useLocalDpi xmlns:a14="http://schemas.microsoft.com/office/drawing/2010/main" val="0"/>
              </a:ext>
            </a:extLst>
          </a:blip>
          <a:srcRect l="8124" t="12495" r="8970" b="16065"/>
          <a:stretch/>
        </p:blipFill>
        <p:spPr bwMode="auto">
          <a:xfrm rot="9787514">
            <a:off x="7619625" y="2771955"/>
            <a:ext cx="980404" cy="744771"/>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p:cNvSpPr/>
          <p:nvPr/>
        </p:nvSpPr>
        <p:spPr>
          <a:xfrm>
            <a:off x="7561429" y="2362200"/>
            <a:ext cx="762000" cy="3655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NIC</a:t>
            </a:r>
          </a:p>
        </p:txBody>
      </p:sp>
      <p:sp>
        <p:nvSpPr>
          <p:cNvPr id="13" name="TextBox 12"/>
          <p:cNvSpPr txBox="1"/>
          <p:nvPr/>
        </p:nvSpPr>
        <p:spPr>
          <a:xfrm>
            <a:off x="6626735" y="528935"/>
            <a:ext cx="2212465" cy="461665"/>
          </a:xfrm>
          <a:prstGeom prst="rect">
            <a:avLst/>
          </a:prstGeom>
          <a:noFill/>
        </p:spPr>
        <p:txBody>
          <a:bodyPr wrap="none" rtlCol="0">
            <a:spAutoFit/>
          </a:bodyPr>
          <a:lstStyle/>
          <a:p>
            <a:r>
              <a:rPr lang="en-US" b="1" dirty="0">
                <a:latin typeface="Courier New" panose="02070309020205020404" pitchFamily="49" charset="0"/>
                <a:cs typeface="Courier New" panose="02070309020205020404" pitchFamily="49" charset="0"/>
              </a:rPr>
              <a:t>10101001101</a:t>
            </a:r>
          </a:p>
        </p:txBody>
      </p:sp>
      <p:sp>
        <p:nvSpPr>
          <p:cNvPr id="32" name="Rectangle 31"/>
          <p:cNvSpPr/>
          <p:nvPr/>
        </p:nvSpPr>
        <p:spPr>
          <a:xfrm>
            <a:off x="6082658" y="3331356"/>
            <a:ext cx="755671" cy="817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pic>
        <p:nvPicPr>
          <p:cNvPr id="177174" name="Picture 2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7069" y="4788975"/>
            <a:ext cx="2309929" cy="168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63520" y="5017575"/>
            <a:ext cx="853773" cy="14478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800" b="1" dirty="0">
                <a:solidFill>
                  <a:schemeClr val="tx1"/>
                </a:solidFill>
              </a:rPr>
              <a:t>EULA</a:t>
            </a:r>
          </a:p>
          <a:p>
            <a:pPr algn="ctr"/>
            <a:r>
              <a:rPr lang="en-US" sz="1800" b="1" dirty="0">
                <a:solidFill>
                  <a:schemeClr val="tx1"/>
                </a:solidFill>
              </a:rPr>
              <a:t>----------------</a:t>
            </a:r>
            <a:r>
              <a:rPr lang="en-US" sz="1800" b="1" i="1" dirty="0">
                <a:solidFill>
                  <a:schemeClr val="tx1"/>
                </a:solidFill>
              </a:rPr>
              <a:t>click</a:t>
            </a:r>
          </a:p>
          <a:p>
            <a:pPr algn="ctr"/>
            <a:r>
              <a:rPr lang="en-US" sz="1800" b="1" i="1" dirty="0">
                <a:solidFill>
                  <a:schemeClr val="tx1"/>
                </a:solidFill>
              </a:rPr>
              <a:t>OK</a:t>
            </a:r>
          </a:p>
        </p:txBody>
      </p:sp>
      <p:pic>
        <p:nvPicPr>
          <p:cNvPr id="37" name="Content Placeholder 9" descr="loudspkr.gif"/>
          <p:cNvPicPr>
            <a:picLocks noGrp="1" noChangeAspect="1"/>
          </p:cNvPicPr>
          <p:nvPr>
            <p:ph idx="1"/>
          </p:nvPr>
        </p:nvPicPr>
        <p:blipFill>
          <a:blip r:embed="rId13"/>
          <a:srcRect l="-20833" r="-20833"/>
          <a:stretch>
            <a:fillRect/>
          </a:stretch>
        </p:blipFill>
        <p:spPr>
          <a:xfrm flipH="1">
            <a:off x="1524000" y="4872017"/>
            <a:ext cx="2577606" cy="1364758"/>
          </a:xfrm>
        </p:spPr>
      </p:pic>
      <p:pic>
        <p:nvPicPr>
          <p:cNvPr id="39" name="Picture 5"/>
          <p:cNvPicPr>
            <a:picLocks noChangeAspect="1" noChangeArrowheads="1"/>
          </p:cNvPicPr>
          <p:nvPr/>
        </p:nvPicPr>
        <p:blipFill rotWithShape="1">
          <a:blip r:embed="rId5">
            <a:clrChange>
              <a:clrFrom>
                <a:srgbClr val="EAEAEA"/>
              </a:clrFrom>
              <a:clrTo>
                <a:srgbClr val="EAEAEA">
                  <a:alpha val="0"/>
                </a:srgbClr>
              </a:clrTo>
            </a:clrChange>
          </a:blip>
          <a:srcRect l="32523" t="50000" r="25121" b="10610"/>
          <a:stretch/>
        </p:blipFill>
        <p:spPr bwMode="auto">
          <a:xfrm>
            <a:off x="5041903" y="4981248"/>
            <a:ext cx="1281567" cy="1094341"/>
          </a:xfrm>
          <a:prstGeom prst="rect">
            <a:avLst/>
          </a:prstGeom>
          <a:noFill/>
          <a:ln w="9525">
            <a:noFill/>
            <a:miter lim="800000"/>
            <a:headEnd/>
            <a:tailEnd/>
          </a:ln>
          <a:effectLst/>
        </p:spPr>
      </p:pic>
      <p:pic>
        <p:nvPicPr>
          <p:cNvPr id="40" name="Picture 21" descr="http://www.urmc.rochester.edu/libraries/miner/images/IPADwireless-network-symbol.jpg"/>
          <p:cNvPicPr>
            <a:picLocks noChangeAspect="1" noChangeArrowheads="1"/>
          </p:cNvPicPr>
          <p:nvPr/>
        </p:nvPicPr>
        <p:blipFill rotWithShape="1">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l="8124" t="12495" r="8970" b="16065"/>
          <a:stretch/>
        </p:blipFill>
        <p:spPr bwMode="auto">
          <a:xfrm rot="2936238">
            <a:off x="6894380" y="4661437"/>
            <a:ext cx="980404" cy="744771"/>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40"/>
          <p:cNvSpPr/>
          <p:nvPr/>
        </p:nvSpPr>
        <p:spPr>
          <a:xfrm>
            <a:off x="6400800" y="5375943"/>
            <a:ext cx="762000" cy="3655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NIC</a:t>
            </a:r>
          </a:p>
        </p:txBody>
      </p:sp>
      <p:cxnSp>
        <p:nvCxnSpPr>
          <p:cNvPr id="17" name="Straight Connector 16"/>
          <p:cNvCxnSpPr/>
          <p:nvPr/>
        </p:nvCxnSpPr>
        <p:spPr>
          <a:xfrm flipV="1">
            <a:off x="2590800" y="2792878"/>
            <a:ext cx="400943" cy="850110"/>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4" name="Straight Connector 43"/>
          <p:cNvCxnSpPr/>
          <p:nvPr/>
        </p:nvCxnSpPr>
        <p:spPr>
          <a:xfrm flipH="1" flipV="1">
            <a:off x="6400800" y="2770674"/>
            <a:ext cx="437529" cy="565416"/>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72033" name="Straight Arrow Connector 172032"/>
          <p:cNvCxnSpPr>
            <a:stCxn id="10" idx="3"/>
          </p:cNvCxnSpPr>
          <p:nvPr/>
        </p:nvCxnSpPr>
        <p:spPr>
          <a:xfrm flipV="1">
            <a:off x="6488575" y="1905000"/>
            <a:ext cx="293225" cy="20649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2" name="Straight Arrow Connector 61"/>
          <p:cNvCxnSpPr>
            <a:stCxn id="10" idx="3"/>
            <a:endCxn id="30" idx="1"/>
          </p:cNvCxnSpPr>
          <p:nvPr/>
        </p:nvCxnSpPr>
        <p:spPr>
          <a:xfrm>
            <a:off x="6488575" y="2111497"/>
            <a:ext cx="1072854" cy="43346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72037" name="Rectangle 172036"/>
          <p:cNvSpPr/>
          <p:nvPr/>
        </p:nvSpPr>
        <p:spPr>
          <a:xfrm>
            <a:off x="5334000" y="1066800"/>
            <a:ext cx="728084" cy="400110"/>
          </a:xfrm>
          <a:prstGeom prst="rect">
            <a:avLst/>
          </a:prstGeom>
        </p:spPr>
        <p:txBody>
          <a:bodyPr wrap="none">
            <a:spAutoFit/>
          </a:bodyPr>
          <a:lstStyle/>
          <a:p>
            <a:r>
              <a:rPr lang="en-US" sz="2000" b="1" dirty="0">
                <a:latin typeface="+mj-lt"/>
              </a:rPr>
              <a:t>CPU</a:t>
            </a:r>
            <a:endParaRPr lang="en-US" sz="2000" dirty="0">
              <a:latin typeface="+mj-lt"/>
            </a:endParaRPr>
          </a:p>
        </p:txBody>
      </p:sp>
      <p:cxnSp>
        <p:nvCxnSpPr>
          <p:cNvPr id="66" name="Straight Arrow Connector 65"/>
          <p:cNvCxnSpPr>
            <a:endCxn id="4" idx="1"/>
          </p:cNvCxnSpPr>
          <p:nvPr/>
        </p:nvCxnSpPr>
        <p:spPr>
          <a:xfrm flipV="1">
            <a:off x="3739949" y="2094953"/>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8" name="Straight Arrow Connector 67"/>
          <p:cNvCxnSpPr/>
          <p:nvPr/>
        </p:nvCxnSpPr>
        <p:spPr>
          <a:xfrm flipV="1">
            <a:off x="4654349" y="2090976"/>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 name="Rectangle 3"/>
          <p:cNvSpPr/>
          <p:nvPr/>
        </p:nvSpPr>
        <p:spPr>
          <a:xfrm>
            <a:off x="3962400" y="1614573"/>
            <a:ext cx="762000" cy="9607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A/D</a:t>
            </a:r>
          </a:p>
        </p:txBody>
      </p:sp>
      <p:pic>
        <p:nvPicPr>
          <p:cNvPr id="17716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10800000">
            <a:off x="2857500" y="1337716"/>
            <a:ext cx="95250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3" name="Rectangle 72"/>
          <p:cNvSpPr/>
          <p:nvPr/>
        </p:nvSpPr>
        <p:spPr>
          <a:xfrm>
            <a:off x="2667000" y="3962400"/>
            <a:ext cx="1067921" cy="400110"/>
          </a:xfrm>
          <a:prstGeom prst="rect">
            <a:avLst/>
          </a:prstGeom>
        </p:spPr>
        <p:txBody>
          <a:bodyPr wrap="none">
            <a:spAutoFit/>
          </a:bodyPr>
          <a:lstStyle/>
          <a:p>
            <a:r>
              <a:rPr lang="en-US" sz="2000" b="1" dirty="0">
                <a:latin typeface="+mj-lt"/>
              </a:rPr>
              <a:t>sample</a:t>
            </a:r>
            <a:endParaRPr lang="en-US" sz="2000" dirty="0">
              <a:latin typeface="+mj-lt"/>
            </a:endParaRPr>
          </a:p>
        </p:txBody>
      </p:sp>
      <p:sp>
        <p:nvSpPr>
          <p:cNvPr id="74" name="Rectangle 73"/>
          <p:cNvSpPr/>
          <p:nvPr/>
        </p:nvSpPr>
        <p:spPr>
          <a:xfrm>
            <a:off x="3899024" y="2971800"/>
            <a:ext cx="1005403" cy="461665"/>
          </a:xfrm>
          <a:prstGeom prst="rect">
            <a:avLst/>
          </a:prstGeom>
        </p:spPr>
        <p:txBody>
          <a:bodyPr wrap="none">
            <a:spAutoFit/>
          </a:bodyPr>
          <a:lstStyle/>
          <a:p>
            <a:pPr algn="ctr"/>
            <a:r>
              <a:rPr lang="en-US" sz="1200" b="1" dirty="0">
                <a:latin typeface="+mj-lt"/>
              </a:rPr>
              <a:t>domain </a:t>
            </a:r>
          </a:p>
          <a:p>
            <a:pPr algn="ctr"/>
            <a:r>
              <a:rPr lang="en-US" sz="1200" b="1" dirty="0">
                <a:latin typeface="+mj-lt"/>
              </a:rPr>
              <a:t>conversion</a:t>
            </a:r>
            <a:endParaRPr lang="en-US" sz="1200" dirty="0">
              <a:latin typeface="+mj-lt"/>
            </a:endParaRPr>
          </a:p>
        </p:txBody>
      </p:sp>
      <p:cxnSp>
        <p:nvCxnSpPr>
          <p:cNvPr id="75" name="Straight Connector 74"/>
          <p:cNvCxnSpPr/>
          <p:nvPr/>
        </p:nvCxnSpPr>
        <p:spPr>
          <a:xfrm flipV="1">
            <a:off x="6219357" y="4162455"/>
            <a:ext cx="618972" cy="905123"/>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8" name="Straight Connector 77"/>
          <p:cNvCxnSpPr/>
          <p:nvPr/>
        </p:nvCxnSpPr>
        <p:spPr>
          <a:xfrm flipH="1" flipV="1">
            <a:off x="2590800" y="4095516"/>
            <a:ext cx="393372" cy="785381"/>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72051" name="Right Brace 172050"/>
          <p:cNvSpPr/>
          <p:nvPr/>
        </p:nvSpPr>
        <p:spPr>
          <a:xfrm rot="5400000">
            <a:off x="5423438" y="4432838"/>
            <a:ext cx="506924" cy="3428999"/>
          </a:xfrm>
          <a:prstGeom prst="rightBrace">
            <a:avLst>
              <a:gd name="adj1" fmla="val 8333"/>
              <a:gd name="adj2" fmla="val 11363"/>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86" name="Rectangle 85"/>
          <p:cNvSpPr/>
          <p:nvPr/>
        </p:nvSpPr>
        <p:spPr>
          <a:xfrm>
            <a:off x="6963595" y="6200001"/>
            <a:ext cx="2180405" cy="276999"/>
          </a:xfrm>
          <a:prstGeom prst="rect">
            <a:avLst/>
          </a:prstGeom>
        </p:spPr>
        <p:txBody>
          <a:bodyPr wrap="none">
            <a:spAutoFit/>
          </a:bodyPr>
          <a:lstStyle/>
          <a:p>
            <a:pPr algn="ctr"/>
            <a:r>
              <a:rPr lang="en-US" sz="1200" b="1" dirty="0">
                <a:latin typeface="+mj-lt"/>
              </a:rPr>
              <a:t>MP3 Player / iPhone / Droid</a:t>
            </a:r>
            <a:endParaRPr lang="en-US" sz="1200" dirty="0">
              <a:latin typeface="+mj-lt"/>
            </a:endParaRPr>
          </a:p>
        </p:txBody>
      </p:sp>
      <p:sp>
        <p:nvSpPr>
          <p:cNvPr id="87" name="Rectangle 86"/>
          <p:cNvSpPr/>
          <p:nvPr/>
        </p:nvSpPr>
        <p:spPr>
          <a:xfrm>
            <a:off x="8001000" y="990600"/>
            <a:ext cx="1096775" cy="707886"/>
          </a:xfrm>
          <a:prstGeom prst="rect">
            <a:avLst/>
          </a:prstGeom>
        </p:spPr>
        <p:txBody>
          <a:bodyPr wrap="none">
            <a:spAutoFit/>
          </a:bodyPr>
          <a:lstStyle/>
          <a:p>
            <a:r>
              <a:rPr lang="en-US" sz="2000" b="1" dirty="0">
                <a:latin typeface="+mj-lt"/>
              </a:rPr>
              <a:t>File-</a:t>
            </a:r>
          </a:p>
          <a:p>
            <a:r>
              <a:rPr lang="en-US" sz="2000" b="1" dirty="0">
                <a:latin typeface="+mj-lt"/>
              </a:rPr>
              <a:t>System</a:t>
            </a:r>
            <a:endParaRPr lang="en-US" sz="2000" dirty="0">
              <a:latin typeface="+mj-lt"/>
            </a:endParaRPr>
          </a:p>
        </p:txBody>
      </p:sp>
      <p:sp>
        <p:nvSpPr>
          <p:cNvPr id="88" name="TextBox 87"/>
          <p:cNvSpPr txBox="1"/>
          <p:nvPr/>
        </p:nvSpPr>
        <p:spPr>
          <a:xfrm rot="1293133">
            <a:off x="6333270" y="2269482"/>
            <a:ext cx="1207382" cy="276999"/>
          </a:xfrm>
          <a:prstGeom prst="rect">
            <a:avLst/>
          </a:prstGeom>
          <a:noFill/>
        </p:spPr>
        <p:txBody>
          <a:bodyPr wrap="none" rtlCol="0">
            <a:spAutoFit/>
          </a:bodyPr>
          <a:lstStyle/>
          <a:p>
            <a:r>
              <a:rPr lang="en-US" sz="1200" b="1" dirty="0">
                <a:latin typeface="Courier New" panose="02070309020205020404" pitchFamily="49" charset="0"/>
                <a:cs typeface="Courier New" panose="02070309020205020404" pitchFamily="49" charset="0"/>
              </a:rPr>
              <a:t>10101001101</a:t>
            </a:r>
          </a:p>
        </p:txBody>
      </p:sp>
      <p:sp>
        <p:nvSpPr>
          <p:cNvPr id="172052" name="TextBox 172051"/>
          <p:cNvSpPr txBox="1"/>
          <p:nvPr/>
        </p:nvSpPr>
        <p:spPr>
          <a:xfrm rot="2700000">
            <a:off x="5923325" y="3530654"/>
            <a:ext cx="1074333" cy="338554"/>
          </a:xfrm>
          <a:prstGeom prst="rect">
            <a:avLst/>
          </a:prstGeom>
          <a:noFill/>
        </p:spPr>
        <p:txBody>
          <a:bodyPr wrap="none" rtlCol="0">
            <a:spAutoFit/>
          </a:bodyPr>
          <a:lstStyle/>
          <a:p>
            <a:r>
              <a:rPr lang="en-US" sz="1600" dirty="0">
                <a:latin typeface="+mj-lt"/>
              </a:rPr>
              <a:t>compress</a:t>
            </a:r>
          </a:p>
        </p:txBody>
      </p:sp>
      <p:sp>
        <p:nvSpPr>
          <p:cNvPr id="90" name="Rectangle 89"/>
          <p:cNvSpPr/>
          <p:nvPr/>
        </p:nvSpPr>
        <p:spPr>
          <a:xfrm>
            <a:off x="3979427" y="3962400"/>
            <a:ext cx="668773" cy="400110"/>
          </a:xfrm>
          <a:prstGeom prst="rect">
            <a:avLst/>
          </a:prstGeom>
        </p:spPr>
        <p:txBody>
          <a:bodyPr wrap="none">
            <a:spAutoFit/>
          </a:bodyPr>
          <a:lstStyle/>
          <a:p>
            <a:r>
              <a:rPr lang="en-US" sz="2000" b="1" dirty="0" err="1">
                <a:latin typeface="+mj-lt"/>
              </a:rPr>
              <a:t>freq</a:t>
            </a:r>
            <a:endParaRPr lang="en-US" sz="2000" dirty="0">
              <a:latin typeface="+mj-lt"/>
            </a:endParaRPr>
          </a:p>
        </p:txBody>
      </p:sp>
      <p:sp>
        <p:nvSpPr>
          <p:cNvPr id="172054" name="Rectangle 172053"/>
          <p:cNvSpPr/>
          <p:nvPr/>
        </p:nvSpPr>
        <p:spPr>
          <a:xfrm>
            <a:off x="4889362" y="3962400"/>
            <a:ext cx="1130438" cy="584775"/>
          </a:xfrm>
          <a:prstGeom prst="rect">
            <a:avLst/>
          </a:prstGeom>
        </p:spPr>
        <p:txBody>
          <a:bodyPr wrap="none">
            <a:spAutoFit/>
          </a:bodyPr>
          <a:lstStyle/>
          <a:p>
            <a:pPr algn="ctr"/>
            <a:r>
              <a:rPr lang="en-US" sz="1600" b="1" dirty="0" err="1">
                <a:latin typeface="+mj-lt"/>
              </a:rPr>
              <a:t>pyscho</a:t>
            </a:r>
            <a:r>
              <a:rPr lang="en-US" sz="1600" b="1" dirty="0">
                <a:latin typeface="+mj-lt"/>
              </a:rPr>
              <a:t>-</a:t>
            </a:r>
          </a:p>
          <a:p>
            <a:pPr algn="ctr"/>
            <a:r>
              <a:rPr lang="en-US" sz="1600" b="1" dirty="0">
                <a:latin typeface="+mj-lt"/>
              </a:rPr>
              <a:t>acoustics</a:t>
            </a:r>
            <a:endParaRPr lang="en-US" sz="1600" dirty="0">
              <a:latin typeface="+mj-lt"/>
            </a:endParaRPr>
          </a:p>
        </p:txBody>
      </p:sp>
      <p:cxnSp>
        <p:nvCxnSpPr>
          <p:cNvPr id="94" name="Straight Arrow Connector 93"/>
          <p:cNvCxnSpPr/>
          <p:nvPr/>
        </p:nvCxnSpPr>
        <p:spPr>
          <a:xfrm flipH="1">
            <a:off x="3729548"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8" name="Rectangle 37"/>
          <p:cNvSpPr/>
          <p:nvPr/>
        </p:nvSpPr>
        <p:spPr>
          <a:xfrm>
            <a:off x="4038600" y="5170985"/>
            <a:ext cx="615026" cy="775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D/A</a:t>
            </a:r>
          </a:p>
        </p:txBody>
      </p:sp>
      <p:cxnSp>
        <p:nvCxnSpPr>
          <p:cNvPr id="99" name="Straight Arrow Connector 98"/>
          <p:cNvCxnSpPr/>
          <p:nvPr/>
        </p:nvCxnSpPr>
        <p:spPr>
          <a:xfrm flipH="1">
            <a:off x="4654642"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0" name="Straight Arrow Connector 99"/>
          <p:cNvCxnSpPr>
            <a:stCxn id="41" idx="1"/>
          </p:cNvCxnSpPr>
          <p:nvPr/>
        </p:nvCxnSpPr>
        <p:spPr>
          <a:xfrm flipH="1">
            <a:off x="6244148" y="5558709"/>
            <a:ext cx="1566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02" name="Rectangle 101"/>
          <p:cNvSpPr/>
          <p:nvPr/>
        </p:nvSpPr>
        <p:spPr>
          <a:xfrm>
            <a:off x="3200400" y="1090568"/>
            <a:ext cx="654346" cy="400110"/>
          </a:xfrm>
          <a:prstGeom prst="rect">
            <a:avLst/>
          </a:prstGeom>
        </p:spPr>
        <p:txBody>
          <a:bodyPr wrap="none">
            <a:spAutoFit/>
          </a:bodyPr>
          <a:lstStyle/>
          <a:p>
            <a:r>
              <a:rPr lang="en-US" sz="2000" b="1" dirty="0">
                <a:latin typeface="+mj-lt"/>
              </a:rPr>
              <a:t>MIC</a:t>
            </a:r>
            <a:endParaRPr lang="en-US" sz="2000" dirty="0">
              <a:latin typeface="+mj-lt"/>
            </a:endParaRPr>
          </a:p>
        </p:txBody>
      </p:sp>
      <p:sp>
        <p:nvSpPr>
          <p:cNvPr id="103" name="Rectangle 102"/>
          <p:cNvSpPr/>
          <p:nvPr/>
        </p:nvSpPr>
        <p:spPr>
          <a:xfrm>
            <a:off x="2819400" y="6153090"/>
            <a:ext cx="1154483" cy="400110"/>
          </a:xfrm>
          <a:prstGeom prst="rect">
            <a:avLst/>
          </a:prstGeom>
        </p:spPr>
        <p:txBody>
          <a:bodyPr wrap="none">
            <a:spAutoFit/>
          </a:bodyPr>
          <a:lstStyle/>
          <a:p>
            <a:r>
              <a:rPr lang="en-US" sz="2000" b="1" dirty="0">
                <a:latin typeface="+mj-lt"/>
              </a:rPr>
              <a:t>speaker</a:t>
            </a:r>
            <a:endParaRPr lang="en-US" sz="2000" dirty="0">
              <a:latin typeface="+mj-lt"/>
            </a:endParaRPr>
          </a:p>
        </p:txBody>
      </p:sp>
      <p:cxnSp>
        <p:nvCxnSpPr>
          <p:cNvPr id="104" name="Straight Arrow Connector 103"/>
          <p:cNvCxnSpPr/>
          <p:nvPr/>
        </p:nvCxnSpPr>
        <p:spPr>
          <a:xfrm flipV="1">
            <a:off x="3704053"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6" name="Straight Arrow Connector 105"/>
          <p:cNvCxnSpPr/>
          <p:nvPr/>
        </p:nvCxnSpPr>
        <p:spPr>
          <a:xfrm flipV="1">
            <a:off x="4667691"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9" name="Straight Arrow Connector 108"/>
          <p:cNvCxnSpPr/>
          <p:nvPr/>
        </p:nvCxnSpPr>
        <p:spPr>
          <a:xfrm flipV="1">
            <a:off x="5873549" y="3685884"/>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grpSp>
        <p:nvGrpSpPr>
          <p:cNvPr id="35" name="Group 34"/>
          <p:cNvGrpSpPr/>
          <p:nvPr/>
        </p:nvGrpSpPr>
        <p:grpSpPr>
          <a:xfrm>
            <a:off x="3158686" y="4284202"/>
            <a:ext cx="545367" cy="516398"/>
            <a:chOff x="1447800" y="3446002"/>
            <a:chExt cx="545367" cy="516398"/>
          </a:xfrm>
        </p:grpSpPr>
        <p:sp>
          <p:nvSpPr>
            <p:cNvPr id="33" name="Oval 32"/>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063" name="TextBox 172062"/>
            <p:cNvSpPr txBox="1"/>
            <p:nvPr/>
          </p:nvSpPr>
          <p:spPr>
            <a:xfrm>
              <a:off x="1447800" y="3505200"/>
              <a:ext cx="327308" cy="400110"/>
            </a:xfrm>
            <a:prstGeom prst="rect">
              <a:avLst/>
            </a:prstGeom>
            <a:noFill/>
          </p:spPr>
          <p:txBody>
            <a:bodyPr wrap="none" rtlCol="0">
              <a:spAutoFit/>
            </a:bodyPr>
            <a:lstStyle/>
            <a:p>
              <a:r>
                <a:rPr lang="en-US" sz="2000" dirty="0">
                  <a:latin typeface="+mj-lt"/>
                </a:rPr>
                <a:t>2</a:t>
              </a:r>
            </a:p>
          </p:txBody>
        </p:sp>
      </p:grpSp>
      <p:grpSp>
        <p:nvGrpSpPr>
          <p:cNvPr id="113" name="Group 112"/>
          <p:cNvGrpSpPr/>
          <p:nvPr/>
        </p:nvGrpSpPr>
        <p:grpSpPr>
          <a:xfrm>
            <a:off x="4161479" y="4343400"/>
            <a:ext cx="410521" cy="411444"/>
            <a:chOff x="1447800" y="3446002"/>
            <a:chExt cx="545367" cy="546593"/>
          </a:xfrm>
        </p:grpSpPr>
        <p:sp>
          <p:nvSpPr>
            <p:cNvPr id="114" name="Oval 113"/>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1487018" y="3461059"/>
              <a:ext cx="434855" cy="531536"/>
            </a:xfrm>
            <a:prstGeom prst="rect">
              <a:avLst/>
            </a:prstGeom>
            <a:noFill/>
          </p:spPr>
          <p:txBody>
            <a:bodyPr wrap="none" rtlCol="0">
              <a:spAutoFit/>
            </a:bodyPr>
            <a:lstStyle/>
            <a:p>
              <a:r>
                <a:rPr lang="en-US" sz="2000" dirty="0">
                  <a:latin typeface="+mj-lt"/>
                </a:rPr>
                <a:t>4</a:t>
              </a:r>
            </a:p>
          </p:txBody>
        </p:sp>
      </p:grpSp>
      <p:grpSp>
        <p:nvGrpSpPr>
          <p:cNvPr id="116" name="Group 115"/>
          <p:cNvGrpSpPr/>
          <p:nvPr/>
        </p:nvGrpSpPr>
        <p:grpSpPr>
          <a:xfrm>
            <a:off x="5105400" y="3200399"/>
            <a:ext cx="541209" cy="400110"/>
            <a:chOff x="1346570" y="3446002"/>
            <a:chExt cx="718983" cy="531536"/>
          </a:xfrm>
        </p:grpSpPr>
        <p:sp>
          <p:nvSpPr>
            <p:cNvPr id="117" name="Oval 116"/>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TextBox 117"/>
            <p:cNvSpPr txBox="1"/>
            <p:nvPr/>
          </p:nvSpPr>
          <p:spPr>
            <a:xfrm>
              <a:off x="1346570" y="3446002"/>
              <a:ext cx="718983" cy="531536"/>
            </a:xfrm>
            <a:prstGeom prst="rect">
              <a:avLst/>
            </a:prstGeom>
            <a:noFill/>
          </p:spPr>
          <p:txBody>
            <a:bodyPr wrap="square" rtlCol="0">
              <a:spAutoFit/>
            </a:bodyPr>
            <a:lstStyle/>
            <a:p>
              <a:r>
                <a:rPr lang="en-US" sz="2000" dirty="0">
                  <a:latin typeface="+mj-lt"/>
                </a:rPr>
                <a:t>5,6</a:t>
              </a:r>
            </a:p>
          </p:txBody>
        </p:sp>
      </p:grpSp>
      <p:grpSp>
        <p:nvGrpSpPr>
          <p:cNvPr id="119" name="Group 118"/>
          <p:cNvGrpSpPr/>
          <p:nvPr/>
        </p:nvGrpSpPr>
        <p:grpSpPr>
          <a:xfrm>
            <a:off x="6142679" y="4191002"/>
            <a:ext cx="410521" cy="411589"/>
            <a:chOff x="1447800" y="3415614"/>
            <a:chExt cx="545367" cy="546786"/>
          </a:xfrm>
        </p:grpSpPr>
        <p:sp>
          <p:nvSpPr>
            <p:cNvPr id="120" name="Oval 119"/>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p:cNvSpPr txBox="1"/>
            <p:nvPr/>
          </p:nvSpPr>
          <p:spPr>
            <a:xfrm>
              <a:off x="1473199" y="3415614"/>
              <a:ext cx="434855" cy="531535"/>
            </a:xfrm>
            <a:prstGeom prst="rect">
              <a:avLst/>
            </a:prstGeom>
            <a:noFill/>
          </p:spPr>
          <p:txBody>
            <a:bodyPr wrap="none" rtlCol="0">
              <a:spAutoFit/>
            </a:bodyPr>
            <a:lstStyle/>
            <a:p>
              <a:r>
                <a:rPr lang="en-US" sz="2000" dirty="0">
                  <a:latin typeface="+mj-lt"/>
                </a:rPr>
                <a:t>3</a:t>
              </a:r>
            </a:p>
          </p:txBody>
        </p:sp>
      </p:grpSp>
      <p:grpSp>
        <p:nvGrpSpPr>
          <p:cNvPr id="125" name="Group 124"/>
          <p:cNvGrpSpPr/>
          <p:nvPr/>
        </p:nvGrpSpPr>
        <p:grpSpPr>
          <a:xfrm>
            <a:off x="5410200" y="457200"/>
            <a:ext cx="755110" cy="516398"/>
            <a:chOff x="1447800" y="3446002"/>
            <a:chExt cx="755110" cy="516398"/>
          </a:xfrm>
        </p:grpSpPr>
        <p:sp>
          <p:nvSpPr>
            <p:cNvPr id="126" name="Oval 125"/>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TextBox 126"/>
            <p:cNvSpPr txBox="1"/>
            <p:nvPr/>
          </p:nvSpPr>
          <p:spPr>
            <a:xfrm>
              <a:off x="1447800" y="3505200"/>
              <a:ext cx="755110" cy="400110"/>
            </a:xfrm>
            <a:prstGeom prst="rect">
              <a:avLst/>
            </a:prstGeom>
            <a:noFill/>
          </p:spPr>
          <p:txBody>
            <a:bodyPr wrap="none" rtlCol="0">
              <a:spAutoFit/>
            </a:bodyPr>
            <a:lstStyle/>
            <a:p>
              <a:r>
                <a:rPr lang="en-US" sz="2000" dirty="0">
                  <a:latin typeface="+mj-lt"/>
                </a:rPr>
                <a:t>7,8,9</a:t>
              </a:r>
            </a:p>
          </p:txBody>
        </p:sp>
      </p:grpSp>
      <p:grpSp>
        <p:nvGrpSpPr>
          <p:cNvPr id="131" name="Group 130"/>
          <p:cNvGrpSpPr/>
          <p:nvPr/>
        </p:nvGrpSpPr>
        <p:grpSpPr>
          <a:xfrm>
            <a:off x="8292999" y="1698486"/>
            <a:ext cx="470000" cy="411444"/>
            <a:chOff x="1407375" y="3446002"/>
            <a:chExt cx="624383" cy="546593"/>
          </a:xfrm>
        </p:grpSpPr>
        <p:sp>
          <p:nvSpPr>
            <p:cNvPr id="132" name="Oval 131"/>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TextBox 132"/>
            <p:cNvSpPr txBox="1"/>
            <p:nvPr/>
          </p:nvSpPr>
          <p:spPr>
            <a:xfrm>
              <a:off x="1407375" y="3461059"/>
              <a:ext cx="624383" cy="531536"/>
            </a:xfrm>
            <a:prstGeom prst="rect">
              <a:avLst/>
            </a:prstGeom>
            <a:noFill/>
          </p:spPr>
          <p:txBody>
            <a:bodyPr wrap="none" rtlCol="0">
              <a:spAutoFit/>
            </a:bodyPr>
            <a:lstStyle/>
            <a:p>
              <a:r>
                <a:rPr lang="en-US" sz="2000" dirty="0">
                  <a:latin typeface="+mj-lt"/>
                </a:rPr>
                <a:t>10</a:t>
              </a:r>
            </a:p>
          </p:txBody>
        </p:sp>
      </p:grpSp>
      <p:grpSp>
        <p:nvGrpSpPr>
          <p:cNvPr id="134" name="Group 133"/>
          <p:cNvGrpSpPr/>
          <p:nvPr/>
        </p:nvGrpSpPr>
        <p:grpSpPr>
          <a:xfrm>
            <a:off x="8636825" y="4800600"/>
            <a:ext cx="450957" cy="411444"/>
            <a:chOff x="1407375" y="3446002"/>
            <a:chExt cx="599085" cy="546593"/>
          </a:xfrm>
        </p:grpSpPr>
        <p:sp>
          <p:nvSpPr>
            <p:cNvPr id="135" name="Oval 134"/>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TextBox 135"/>
            <p:cNvSpPr txBox="1"/>
            <p:nvPr/>
          </p:nvSpPr>
          <p:spPr>
            <a:xfrm>
              <a:off x="1407375" y="3461059"/>
              <a:ext cx="599085" cy="531536"/>
            </a:xfrm>
            <a:prstGeom prst="rect">
              <a:avLst/>
            </a:prstGeom>
            <a:noFill/>
          </p:spPr>
          <p:txBody>
            <a:bodyPr wrap="none" rtlCol="0">
              <a:spAutoFit/>
            </a:bodyPr>
            <a:lstStyle/>
            <a:p>
              <a:r>
                <a:rPr lang="en-US" sz="2000" dirty="0">
                  <a:latin typeface="+mj-lt"/>
                </a:rPr>
                <a:t>11</a:t>
              </a:r>
            </a:p>
          </p:txBody>
        </p:sp>
      </p:grpSp>
      <p:grpSp>
        <p:nvGrpSpPr>
          <p:cNvPr id="137" name="Group 136"/>
          <p:cNvGrpSpPr/>
          <p:nvPr/>
        </p:nvGrpSpPr>
        <p:grpSpPr>
          <a:xfrm>
            <a:off x="264927" y="4556854"/>
            <a:ext cx="470000" cy="411444"/>
            <a:chOff x="1407375" y="3446002"/>
            <a:chExt cx="624383" cy="546593"/>
          </a:xfrm>
        </p:grpSpPr>
        <p:sp>
          <p:nvSpPr>
            <p:cNvPr id="138" name="Oval 137"/>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TextBox 138"/>
            <p:cNvSpPr txBox="1"/>
            <p:nvPr/>
          </p:nvSpPr>
          <p:spPr>
            <a:xfrm>
              <a:off x="1407375" y="3461059"/>
              <a:ext cx="624383" cy="531536"/>
            </a:xfrm>
            <a:prstGeom prst="rect">
              <a:avLst/>
            </a:prstGeom>
            <a:noFill/>
          </p:spPr>
          <p:txBody>
            <a:bodyPr wrap="none" rtlCol="0">
              <a:spAutoFit/>
            </a:bodyPr>
            <a:lstStyle/>
            <a:p>
              <a:r>
                <a:rPr lang="en-US" sz="2000" dirty="0">
                  <a:latin typeface="+mj-lt"/>
                </a:rPr>
                <a:t>13</a:t>
              </a:r>
            </a:p>
          </p:txBody>
        </p:sp>
      </p:grpSp>
      <p:grpSp>
        <p:nvGrpSpPr>
          <p:cNvPr id="140" name="Group 139"/>
          <p:cNvGrpSpPr/>
          <p:nvPr/>
        </p:nvGrpSpPr>
        <p:grpSpPr>
          <a:xfrm>
            <a:off x="7759600" y="6446556"/>
            <a:ext cx="440951" cy="411444"/>
            <a:chOff x="1407375" y="3446002"/>
            <a:chExt cx="585792" cy="546593"/>
          </a:xfrm>
        </p:grpSpPr>
        <p:sp>
          <p:nvSpPr>
            <p:cNvPr id="141" name="Oval 140"/>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TextBox 141"/>
            <p:cNvSpPr txBox="1"/>
            <p:nvPr/>
          </p:nvSpPr>
          <p:spPr>
            <a:xfrm>
              <a:off x="1407375" y="3461059"/>
              <a:ext cx="434820" cy="531536"/>
            </a:xfrm>
            <a:prstGeom prst="rect">
              <a:avLst/>
            </a:prstGeom>
            <a:noFill/>
          </p:spPr>
          <p:txBody>
            <a:bodyPr wrap="none" rtlCol="0">
              <a:spAutoFit/>
            </a:bodyPr>
            <a:lstStyle/>
            <a:p>
              <a:r>
                <a:rPr lang="en-US" sz="2000" dirty="0">
                  <a:latin typeface="+mj-lt"/>
                </a:rPr>
                <a:t>2</a:t>
              </a:r>
            </a:p>
          </p:txBody>
        </p:sp>
      </p:grpSp>
      <p:sp>
        <p:nvSpPr>
          <p:cNvPr id="42" name="TextBox 41"/>
          <p:cNvSpPr txBox="1"/>
          <p:nvPr/>
        </p:nvSpPr>
        <p:spPr>
          <a:xfrm>
            <a:off x="380509" y="2895600"/>
            <a:ext cx="838691" cy="369332"/>
          </a:xfrm>
          <a:prstGeom prst="rect">
            <a:avLst/>
          </a:prstGeom>
          <a:noFill/>
        </p:spPr>
        <p:txBody>
          <a:bodyPr wrap="none" rtlCol="0">
            <a:spAutoFit/>
          </a:bodyPr>
          <a:lstStyle/>
          <a:p>
            <a:r>
              <a:rPr lang="en-US" sz="1800" b="1" dirty="0">
                <a:latin typeface="+mj-lt"/>
              </a:rPr>
              <a:t>Music</a:t>
            </a:r>
          </a:p>
        </p:txBody>
      </p:sp>
      <p:sp>
        <p:nvSpPr>
          <p:cNvPr id="43" name="Rectangle 42"/>
          <p:cNvSpPr/>
          <p:nvPr/>
        </p:nvSpPr>
        <p:spPr>
          <a:xfrm>
            <a:off x="473930" y="3512403"/>
            <a:ext cx="1593758" cy="830997"/>
          </a:xfrm>
          <a:prstGeom prst="rect">
            <a:avLst/>
          </a:prstGeom>
        </p:spPr>
        <p:txBody>
          <a:bodyPr wrap="square">
            <a:spAutoFit/>
          </a:bodyPr>
          <a:lstStyle/>
          <a:p>
            <a:pPr algn="ctr"/>
            <a:r>
              <a:rPr lang="en-US" sz="1600" i="1" dirty="0">
                <a:solidFill>
                  <a:schemeClr val="accent2"/>
                </a:solidFill>
                <a:latin typeface="Arial" pitchFamily="-107" charset="0"/>
                <a:ea typeface="Arial" pitchFamily="-107" charset="0"/>
                <a:cs typeface="Arial" pitchFamily="-107" charset="0"/>
              </a:rPr>
              <a:t>Numbers correspond to course weeks</a:t>
            </a:r>
          </a:p>
        </p:txBody>
      </p:sp>
      <p:grpSp>
        <p:nvGrpSpPr>
          <p:cNvPr id="145" name="Group 144"/>
          <p:cNvGrpSpPr/>
          <p:nvPr/>
        </p:nvGrpSpPr>
        <p:grpSpPr>
          <a:xfrm>
            <a:off x="1680127" y="2919767"/>
            <a:ext cx="410521" cy="411589"/>
            <a:chOff x="1447800" y="3415614"/>
            <a:chExt cx="545367" cy="546786"/>
          </a:xfrm>
        </p:grpSpPr>
        <p:sp>
          <p:nvSpPr>
            <p:cNvPr id="146" name="Oval 145"/>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TextBox 146"/>
            <p:cNvSpPr txBox="1"/>
            <p:nvPr/>
          </p:nvSpPr>
          <p:spPr>
            <a:xfrm>
              <a:off x="1514142" y="3415614"/>
              <a:ext cx="434855" cy="531536"/>
            </a:xfrm>
            <a:prstGeom prst="rect">
              <a:avLst/>
            </a:prstGeom>
            <a:noFill/>
          </p:spPr>
          <p:txBody>
            <a:bodyPr wrap="none" rtlCol="0">
              <a:spAutoFit/>
            </a:bodyPr>
            <a:lstStyle/>
            <a:p>
              <a:r>
                <a:rPr lang="en-US" sz="2000" dirty="0">
                  <a:latin typeface="+mj-lt"/>
                </a:rPr>
                <a:t>1</a:t>
              </a:r>
            </a:p>
          </p:txBody>
        </p:sp>
      </p:grpSp>
    </p:spTree>
    <p:extLst>
      <p:ext uri="{BB962C8B-B14F-4D97-AF65-F5344CB8AC3E}">
        <p14:creationId xmlns:p14="http://schemas.microsoft.com/office/powerpoint/2010/main" val="3294847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US" dirty="0"/>
              <a:t>Course Map: Week 3</a:t>
            </a:r>
          </a:p>
        </p:txBody>
      </p:sp>
      <p:sp>
        <p:nvSpPr>
          <p:cNvPr id="7" name="Slide Number Placeholder 5"/>
          <p:cNvSpPr>
            <a:spLocks noGrp="1"/>
          </p:cNvSpPr>
          <p:nvPr>
            <p:ph type="sldNum" sz="quarter" idx="12"/>
          </p:nvPr>
        </p:nvSpPr>
        <p:spPr/>
        <p:txBody>
          <a:bodyPr/>
          <a:lstStyle/>
          <a:p>
            <a:fld id="{3DB5F412-9866-D249-BF71-6D9420ED886F}" type="slidenum">
              <a:rPr lang="en-US"/>
              <a:pPr/>
              <a:t>56</a:t>
            </a:fld>
            <a:endParaRPr lang="en-US" dirty="0"/>
          </a:p>
        </p:txBody>
      </p:sp>
      <p:pic>
        <p:nvPicPr>
          <p:cNvPr id="177154" name="Picture 2" descr="http://cdn.scratch.mit.edu/static/site/projects/thumbnails/32/2502.png"/>
          <p:cNvPicPr>
            <a:picLocks noChangeAspect="1" noChangeArrowheads="1"/>
          </p:cNvPicPr>
          <p:nvPr/>
        </p:nvPicPr>
        <p:blipFill rotWithShape="1">
          <a:blip r:embed="rId3">
            <a:extLst>
              <a:ext uri="{28A0092B-C50C-407E-A947-70E740481C1C}">
                <a14:useLocalDpi xmlns:a14="http://schemas.microsoft.com/office/drawing/2010/main" val="0"/>
              </a:ext>
            </a:extLst>
          </a:blip>
          <a:srcRect l="2623"/>
          <a:stretch/>
        </p:blipFill>
        <p:spPr bwMode="auto">
          <a:xfrm>
            <a:off x="0" y="1364906"/>
            <a:ext cx="1885388"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77156" name="Picture 4" descr="Loudspeaker and Waveform"/>
          <p:cNvPicPr>
            <a:picLocks noChangeAspect="1" noChangeArrowheads="1"/>
          </p:cNvPicPr>
          <p:nvPr/>
        </p:nvPicPr>
        <p:blipFill rotWithShape="1">
          <a:blip r:embed="rId4">
            <a:extLst>
              <a:ext uri="{28A0092B-C50C-407E-A947-70E740481C1C}">
                <a14:useLocalDpi xmlns:a14="http://schemas.microsoft.com/office/drawing/2010/main" val="0"/>
              </a:ext>
            </a:extLst>
          </a:blip>
          <a:srcRect l="10927" r="49086" b="59789"/>
          <a:stretch/>
        </p:blipFill>
        <p:spPr bwMode="auto">
          <a:xfrm>
            <a:off x="1676400" y="1364906"/>
            <a:ext cx="1188055"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7715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3375900"/>
            <a:ext cx="1177810" cy="658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AutoShape 14" descr="http://hdwallres.com/wp-content/uploads/2013/10/internet-2014-PC-wallpaper.jpg"/>
          <p:cNvSpPr>
            <a:spLocks noChangeAspect="1" noChangeArrowheads="1"/>
          </p:cNvSpPr>
          <p:nvPr/>
        </p:nvSpPr>
        <p:spPr bwMode="auto">
          <a:xfrm>
            <a:off x="63500" y="-136525"/>
            <a:ext cx="7219950" cy="5410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7168" name="Picture 16"/>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09729" y="934450"/>
            <a:ext cx="1433294" cy="1219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6626735" y="528935"/>
            <a:ext cx="2212465" cy="461665"/>
          </a:xfrm>
          <a:prstGeom prst="rect">
            <a:avLst/>
          </a:prstGeom>
          <a:noFill/>
        </p:spPr>
        <p:txBody>
          <a:bodyPr wrap="none" rtlCol="0">
            <a:spAutoFit/>
          </a:bodyPr>
          <a:lstStyle/>
          <a:p>
            <a:r>
              <a:rPr lang="en-US" b="1" dirty="0">
                <a:latin typeface="Courier New" panose="02070309020205020404" pitchFamily="49" charset="0"/>
                <a:cs typeface="Courier New" panose="02070309020205020404" pitchFamily="49" charset="0"/>
              </a:rPr>
              <a:t>10101001101</a:t>
            </a:r>
          </a:p>
        </p:txBody>
      </p:sp>
      <p:sp>
        <p:nvSpPr>
          <p:cNvPr id="32" name="Rectangle 31"/>
          <p:cNvSpPr/>
          <p:nvPr/>
        </p:nvSpPr>
        <p:spPr>
          <a:xfrm>
            <a:off x="6082658" y="3331356"/>
            <a:ext cx="755671" cy="817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pic>
        <p:nvPicPr>
          <p:cNvPr id="177174" name="Picture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7069" y="4788975"/>
            <a:ext cx="2309929" cy="168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Content Placeholder 9" descr="loudspkr.gif"/>
          <p:cNvPicPr>
            <a:picLocks noGrp="1" noChangeAspect="1"/>
          </p:cNvPicPr>
          <p:nvPr>
            <p:ph idx="1"/>
          </p:nvPr>
        </p:nvPicPr>
        <p:blipFill>
          <a:blip r:embed="rId8"/>
          <a:srcRect l="-20833" r="-20833"/>
          <a:stretch>
            <a:fillRect/>
          </a:stretch>
        </p:blipFill>
        <p:spPr>
          <a:xfrm flipH="1">
            <a:off x="1524000" y="4872017"/>
            <a:ext cx="2577606" cy="1364758"/>
          </a:xfrm>
        </p:spPr>
      </p:pic>
      <p:cxnSp>
        <p:nvCxnSpPr>
          <p:cNvPr id="17" name="Straight Connector 16"/>
          <p:cNvCxnSpPr/>
          <p:nvPr/>
        </p:nvCxnSpPr>
        <p:spPr>
          <a:xfrm flipV="1">
            <a:off x="2590800" y="2792878"/>
            <a:ext cx="400943" cy="850110"/>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6" name="Straight Arrow Connector 65"/>
          <p:cNvCxnSpPr>
            <a:endCxn id="4" idx="1"/>
          </p:cNvCxnSpPr>
          <p:nvPr/>
        </p:nvCxnSpPr>
        <p:spPr>
          <a:xfrm flipV="1">
            <a:off x="3739949" y="2094953"/>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 name="Rectangle 3"/>
          <p:cNvSpPr/>
          <p:nvPr/>
        </p:nvSpPr>
        <p:spPr>
          <a:xfrm>
            <a:off x="3962400" y="1614573"/>
            <a:ext cx="762000" cy="9607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A/D</a:t>
            </a:r>
          </a:p>
        </p:txBody>
      </p:sp>
      <p:pic>
        <p:nvPicPr>
          <p:cNvPr id="177160"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0800000">
            <a:off x="2857500" y="1337716"/>
            <a:ext cx="95250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3" name="Rectangle 72"/>
          <p:cNvSpPr/>
          <p:nvPr/>
        </p:nvSpPr>
        <p:spPr>
          <a:xfrm>
            <a:off x="2667000" y="3962400"/>
            <a:ext cx="1067921" cy="400110"/>
          </a:xfrm>
          <a:prstGeom prst="rect">
            <a:avLst/>
          </a:prstGeom>
        </p:spPr>
        <p:txBody>
          <a:bodyPr wrap="none">
            <a:spAutoFit/>
          </a:bodyPr>
          <a:lstStyle/>
          <a:p>
            <a:r>
              <a:rPr lang="en-US" sz="2000" b="1" dirty="0">
                <a:latin typeface="+mj-lt"/>
              </a:rPr>
              <a:t>sample</a:t>
            </a:r>
            <a:endParaRPr lang="en-US" sz="2000" dirty="0">
              <a:latin typeface="+mj-lt"/>
            </a:endParaRPr>
          </a:p>
        </p:txBody>
      </p:sp>
      <p:cxnSp>
        <p:nvCxnSpPr>
          <p:cNvPr id="78" name="Straight Connector 77"/>
          <p:cNvCxnSpPr/>
          <p:nvPr/>
        </p:nvCxnSpPr>
        <p:spPr>
          <a:xfrm flipH="1" flipV="1">
            <a:off x="2590800" y="4095516"/>
            <a:ext cx="393372" cy="785381"/>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87" name="Rectangle 86"/>
          <p:cNvSpPr/>
          <p:nvPr/>
        </p:nvSpPr>
        <p:spPr>
          <a:xfrm>
            <a:off x="8001000" y="990600"/>
            <a:ext cx="1096775" cy="707886"/>
          </a:xfrm>
          <a:prstGeom prst="rect">
            <a:avLst/>
          </a:prstGeom>
        </p:spPr>
        <p:txBody>
          <a:bodyPr wrap="none">
            <a:spAutoFit/>
          </a:bodyPr>
          <a:lstStyle/>
          <a:p>
            <a:r>
              <a:rPr lang="en-US" sz="2000" b="1" dirty="0">
                <a:latin typeface="+mj-lt"/>
              </a:rPr>
              <a:t>File-</a:t>
            </a:r>
          </a:p>
          <a:p>
            <a:r>
              <a:rPr lang="en-US" sz="2000" b="1" dirty="0">
                <a:latin typeface="+mj-lt"/>
              </a:rPr>
              <a:t>System</a:t>
            </a:r>
            <a:endParaRPr lang="en-US" sz="2000" dirty="0">
              <a:latin typeface="+mj-lt"/>
            </a:endParaRPr>
          </a:p>
        </p:txBody>
      </p:sp>
      <p:sp>
        <p:nvSpPr>
          <p:cNvPr id="172052" name="TextBox 172051"/>
          <p:cNvSpPr txBox="1"/>
          <p:nvPr/>
        </p:nvSpPr>
        <p:spPr>
          <a:xfrm rot="2700000">
            <a:off x="5923325" y="3530654"/>
            <a:ext cx="1074333" cy="338554"/>
          </a:xfrm>
          <a:prstGeom prst="rect">
            <a:avLst/>
          </a:prstGeom>
          <a:noFill/>
        </p:spPr>
        <p:txBody>
          <a:bodyPr wrap="none" rtlCol="0">
            <a:spAutoFit/>
          </a:bodyPr>
          <a:lstStyle/>
          <a:p>
            <a:r>
              <a:rPr lang="en-US" sz="1600" dirty="0">
                <a:latin typeface="+mj-lt"/>
              </a:rPr>
              <a:t>compress</a:t>
            </a:r>
          </a:p>
        </p:txBody>
      </p:sp>
      <p:sp>
        <p:nvSpPr>
          <p:cNvPr id="102" name="Rectangle 101"/>
          <p:cNvSpPr/>
          <p:nvPr/>
        </p:nvSpPr>
        <p:spPr>
          <a:xfrm>
            <a:off x="3200400" y="1090568"/>
            <a:ext cx="654346" cy="400110"/>
          </a:xfrm>
          <a:prstGeom prst="rect">
            <a:avLst/>
          </a:prstGeom>
        </p:spPr>
        <p:txBody>
          <a:bodyPr wrap="none">
            <a:spAutoFit/>
          </a:bodyPr>
          <a:lstStyle/>
          <a:p>
            <a:r>
              <a:rPr lang="en-US" sz="2000" b="1" dirty="0">
                <a:latin typeface="+mj-lt"/>
              </a:rPr>
              <a:t>MIC</a:t>
            </a:r>
            <a:endParaRPr lang="en-US" sz="2000" dirty="0">
              <a:latin typeface="+mj-lt"/>
            </a:endParaRPr>
          </a:p>
        </p:txBody>
      </p:sp>
      <p:sp>
        <p:nvSpPr>
          <p:cNvPr id="103" name="Rectangle 102"/>
          <p:cNvSpPr/>
          <p:nvPr/>
        </p:nvSpPr>
        <p:spPr>
          <a:xfrm>
            <a:off x="2819400" y="6153090"/>
            <a:ext cx="1154483" cy="400110"/>
          </a:xfrm>
          <a:prstGeom prst="rect">
            <a:avLst/>
          </a:prstGeom>
        </p:spPr>
        <p:txBody>
          <a:bodyPr wrap="none">
            <a:spAutoFit/>
          </a:bodyPr>
          <a:lstStyle/>
          <a:p>
            <a:r>
              <a:rPr lang="en-US" sz="2000" b="1" dirty="0">
                <a:latin typeface="+mj-lt"/>
              </a:rPr>
              <a:t>speaker</a:t>
            </a:r>
            <a:endParaRPr lang="en-US" sz="2000" dirty="0">
              <a:latin typeface="+mj-lt"/>
            </a:endParaRPr>
          </a:p>
        </p:txBody>
      </p:sp>
      <p:cxnSp>
        <p:nvCxnSpPr>
          <p:cNvPr id="104" name="Straight Arrow Connector 103"/>
          <p:cNvCxnSpPr/>
          <p:nvPr/>
        </p:nvCxnSpPr>
        <p:spPr>
          <a:xfrm flipV="1">
            <a:off x="3704053"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grpSp>
        <p:nvGrpSpPr>
          <p:cNvPr id="35" name="Group 34"/>
          <p:cNvGrpSpPr/>
          <p:nvPr/>
        </p:nvGrpSpPr>
        <p:grpSpPr>
          <a:xfrm>
            <a:off x="3158686" y="4284202"/>
            <a:ext cx="545367" cy="516398"/>
            <a:chOff x="1447800" y="3446002"/>
            <a:chExt cx="545367" cy="516398"/>
          </a:xfrm>
        </p:grpSpPr>
        <p:sp>
          <p:nvSpPr>
            <p:cNvPr id="33" name="Oval 32"/>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063" name="TextBox 172062"/>
            <p:cNvSpPr txBox="1"/>
            <p:nvPr/>
          </p:nvSpPr>
          <p:spPr>
            <a:xfrm>
              <a:off x="1447800" y="3505200"/>
              <a:ext cx="327308" cy="400110"/>
            </a:xfrm>
            <a:prstGeom prst="rect">
              <a:avLst/>
            </a:prstGeom>
            <a:noFill/>
          </p:spPr>
          <p:txBody>
            <a:bodyPr wrap="none" rtlCol="0">
              <a:spAutoFit/>
            </a:bodyPr>
            <a:lstStyle/>
            <a:p>
              <a:r>
                <a:rPr lang="en-US" sz="2000" dirty="0">
                  <a:latin typeface="+mj-lt"/>
                </a:rPr>
                <a:t>2</a:t>
              </a:r>
            </a:p>
          </p:txBody>
        </p:sp>
      </p:grpSp>
      <p:grpSp>
        <p:nvGrpSpPr>
          <p:cNvPr id="119" name="Group 118"/>
          <p:cNvGrpSpPr/>
          <p:nvPr/>
        </p:nvGrpSpPr>
        <p:grpSpPr>
          <a:xfrm>
            <a:off x="6142679" y="4191002"/>
            <a:ext cx="410521" cy="411589"/>
            <a:chOff x="1447800" y="3415614"/>
            <a:chExt cx="545367" cy="546786"/>
          </a:xfrm>
        </p:grpSpPr>
        <p:sp>
          <p:nvSpPr>
            <p:cNvPr id="120" name="Oval 119"/>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p:cNvSpPr txBox="1"/>
            <p:nvPr/>
          </p:nvSpPr>
          <p:spPr>
            <a:xfrm>
              <a:off x="1473199" y="3415614"/>
              <a:ext cx="434855" cy="531535"/>
            </a:xfrm>
            <a:prstGeom prst="rect">
              <a:avLst/>
            </a:prstGeom>
            <a:noFill/>
          </p:spPr>
          <p:txBody>
            <a:bodyPr wrap="none" rtlCol="0">
              <a:spAutoFit/>
            </a:bodyPr>
            <a:lstStyle/>
            <a:p>
              <a:r>
                <a:rPr lang="en-US" sz="2000" dirty="0">
                  <a:latin typeface="+mj-lt"/>
                </a:rPr>
                <a:t>3</a:t>
              </a:r>
            </a:p>
          </p:txBody>
        </p:sp>
      </p:grpSp>
      <p:grpSp>
        <p:nvGrpSpPr>
          <p:cNvPr id="131" name="Group 130"/>
          <p:cNvGrpSpPr/>
          <p:nvPr/>
        </p:nvGrpSpPr>
        <p:grpSpPr>
          <a:xfrm>
            <a:off x="8292999" y="1698486"/>
            <a:ext cx="470000" cy="411444"/>
            <a:chOff x="1407375" y="3446002"/>
            <a:chExt cx="624383" cy="546593"/>
          </a:xfrm>
        </p:grpSpPr>
        <p:sp>
          <p:nvSpPr>
            <p:cNvPr id="132" name="Oval 131"/>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TextBox 132"/>
            <p:cNvSpPr txBox="1"/>
            <p:nvPr/>
          </p:nvSpPr>
          <p:spPr>
            <a:xfrm>
              <a:off x="1407375" y="3461059"/>
              <a:ext cx="624383" cy="531536"/>
            </a:xfrm>
            <a:prstGeom prst="rect">
              <a:avLst/>
            </a:prstGeom>
            <a:noFill/>
          </p:spPr>
          <p:txBody>
            <a:bodyPr wrap="none" rtlCol="0">
              <a:spAutoFit/>
            </a:bodyPr>
            <a:lstStyle/>
            <a:p>
              <a:r>
                <a:rPr lang="en-US" sz="2000" dirty="0">
                  <a:latin typeface="+mj-lt"/>
                </a:rPr>
                <a:t>10</a:t>
              </a:r>
            </a:p>
          </p:txBody>
        </p:sp>
      </p:grpSp>
      <p:sp>
        <p:nvSpPr>
          <p:cNvPr id="42" name="TextBox 41"/>
          <p:cNvSpPr txBox="1"/>
          <p:nvPr/>
        </p:nvSpPr>
        <p:spPr>
          <a:xfrm>
            <a:off x="380509" y="2895600"/>
            <a:ext cx="838691" cy="369332"/>
          </a:xfrm>
          <a:prstGeom prst="rect">
            <a:avLst/>
          </a:prstGeom>
          <a:noFill/>
        </p:spPr>
        <p:txBody>
          <a:bodyPr wrap="none" rtlCol="0">
            <a:spAutoFit/>
          </a:bodyPr>
          <a:lstStyle/>
          <a:p>
            <a:r>
              <a:rPr lang="en-US" sz="1800" b="1" dirty="0">
                <a:latin typeface="+mj-lt"/>
              </a:rPr>
              <a:t>Music</a:t>
            </a:r>
          </a:p>
        </p:txBody>
      </p:sp>
      <p:sp>
        <p:nvSpPr>
          <p:cNvPr id="43" name="Rectangle 42"/>
          <p:cNvSpPr/>
          <p:nvPr/>
        </p:nvSpPr>
        <p:spPr>
          <a:xfrm>
            <a:off x="473930" y="3512403"/>
            <a:ext cx="1593758" cy="830997"/>
          </a:xfrm>
          <a:prstGeom prst="rect">
            <a:avLst/>
          </a:prstGeom>
        </p:spPr>
        <p:txBody>
          <a:bodyPr wrap="square">
            <a:spAutoFit/>
          </a:bodyPr>
          <a:lstStyle/>
          <a:p>
            <a:pPr algn="ctr"/>
            <a:r>
              <a:rPr lang="en-US" sz="1600" i="1" dirty="0">
                <a:solidFill>
                  <a:schemeClr val="accent2"/>
                </a:solidFill>
                <a:latin typeface="Arial" pitchFamily="-107" charset="0"/>
                <a:ea typeface="Arial" pitchFamily="-107" charset="0"/>
                <a:cs typeface="Arial" pitchFamily="-107" charset="0"/>
              </a:rPr>
              <a:t>Numbers correspond to course weeks</a:t>
            </a:r>
          </a:p>
        </p:txBody>
      </p:sp>
      <p:grpSp>
        <p:nvGrpSpPr>
          <p:cNvPr id="145" name="Group 144"/>
          <p:cNvGrpSpPr/>
          <p:nvPr/>
        </p:nvGrpSpPr>
        <p:grpSpPr>
          <a:xfrm>
            <a:off x="1680127" y="2919767"/>
            <a:ext cx="410521" cy="411589"/>
            <a:chOff x="1447800" y="3415614"/>
            <a:chExt cx="545367" cy="546786"/>
          </a:xfrm>
        </p:grpSpPr>
        <p:sp>
          <p:nvSpPr>
            <p:cNvPr id="146" name="Oval 145"/>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TextBox 146"/>
            <p:cNvSpPr txBox="1"/>
            <p:nvPr/>
          </p:nvSpPr>
          <p:spPr>
            <a:xfrm>
              <a:off x="1514142" y="3415614"/>
              <a:ext cx="434855" cy="531536"/>
            </a:xfrm>
            <a:prstGeom prst="rect">
              <a:avLst/>
            </a:prstGeom>
            <a:noFill/>
          </p:spPr>
          <p:txBody>
            <a:bodyPr wrap="none" rtlCol="0">
              <a:spAutoFit/>
            </a:bodyPr>
            <a:lstStyle/>
            <a:p>
              <a:r>
                <a:rPr lang="en-US" sz="2000" dirty="0">
                  <a:latin typeface="+mj-lt"/>
                </a:rPr>
                <a:t>1</a:t>
              </a:r>
            </a:p>
          </p:txBody>
        </p:sp>
      </p:grpSp>
    </p:spTree>
    <p:extLst>
      <p:ext uri="{BB962C8B-B14F-4D97-AF65-F5344CB8AC3E}">
        <p14:creationId xmlns:p14="http://schemas.microsoft.com/office/powerpoint/2010/main" val="3138052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Slide Number Placeholder 5"/>
          <p:cNvSpPr>
            <a:spLocks noGrp="1"/>
          </p:cNvSpPr>
          <p:nvPr>
            <p:ph type="sldNum" sz="quarter" idx="12"/>
          </p:nvPr>
        </p:nvSpPr>
        <p:spPr>
          <a:noFill/>
        </p:spPr>
        <p:txBody>
          <a:bodyPr/>
          <a:lstStyle/>
          <a:p>
            <a:fld id="{DF20029E-B53F-CD4E-9C99-45345D798245}" type="slidenum">
              <a:rPr lang="en-US">
                <a:latin typeface="Times New Roman" pitchFamily="1" charset="0"/>
                <a:ea typeface="ＭＳ Ｐゴシック" pitchFamily="1" charset="-128"/>
                <a:cs typeface="ＭＳ Ｐゴシック" pitchFamily="1" charset="-128"/>
              </a:rPr>
              <a:pPr/>
              <a:t>57</a:t>
            </a:fld>
            <a:endParaRPr lang="en-US">
              <a:latin typeface="Times New Roman" pitchFamily="1" charset="0"/>
              <a:ea typeface="ＭＳ Ｐゴシック" pitchFamily="1" charset="-128"/>
              <a:cs typeface="ＭＳ Ｐゴシック" pitchFamily="1" charset="-128"/>
            </a:endParaRPr>
          </a:p>
        </p:txBody>
      </p:sp>
      <p:sp>
        <p:nvSpPr>
          <p:cNvPr id="62468" name="Rectangle 2"/>
          <p:cNvSpPr>
            <a:spLocks noGrp="1" noChangeArrowheads="1"/>
          </p:cNvSpPr>
          <p:nvPr>
            <p:ph type="title"/>
          </p:nvPr>
        </p:nvSpPr>
        <p:spPr/>
        <p:txBody>
          <a:bodyPr/>
          <a:lstStyle/>
          <a:p>
            <a:r>
              <a:rPr lang="en-US">
                <a:ea typeface="ＭＳ Ｐゴシック" pitchFamily="1" charset="-128"/>
                <a:cs typeface="ＭＳ Ｐゴシック" pitchFamily="1" charset="-128"/>
              </a:rPr>
              <a:t>Time-Frequency Conversion</a:t>
            </a:r>
          </a:p>
        </p:txBody>
      </p:sp>
      <p:sp>
        <p:nvSpPr>
          <p:cNvPr id="62469" name="Rectangle 3"/>
          <p:cNvSpPr>
            <a:spLocks noGrp="1" noChangeArrowheads="1"/>
          </p:cNvSpPr>
          <p:nvPr>
            <p:ph type="body" idx="1"/>
          </p:nvPr>
        </p:nvSpPr>
        <p:spPr>
          <a:xfrm>
            <a:off x="304800" y="1752600"/>
            <a:ext cx="8153400" cy="4114800"/>
          </a:xfrm>
        </p:spPr>
        <p:txBody>
          <a:bodyPr/>
          <a:lstStyle/>
          <a:p>
            <a:r>
              <a:rPr lang="en-US">
                <a:ea typeface="ＭＳ Ｐゴシック" pitchFamily="1" charset="-128"/>
                <a:cs typeface="ＭＳ Ｐゴシック" pitchFamily="1" charset="-128"/>
              </a:rPr>
              <a:t>There are other ways to represent</a:t>
            </a:r>
          </a:p>
        </p:txBody>
      </p:sp>
      <p:pic>
        <p:nvPicPr>
          <p:cNvPr id="62471" name="Picture 7"/>
          <p:cNvPicPr>
            <a:picLocks noChangeAspect="1" noChangeArrowheads="1"/>
          </p:cNvPicPr>
          <p:nvPr/>
        </p:nvPicPr>
        <p:blipFill>
          <a:blip r:embed="rId3"/>
          <a:srcRect/>
          <a:stretch>
            <a:fillRect/>
          </a:stretch>
        </p:blipFill>
        <p:spPr bwMode="auto">
          <a:xfrm>
            <a:off x="5715000" y="4914900"/>
            <a:ext cx="2362200" cy="1771650"/>
          </a:xfrm>
          <a:prstGeom prst="rect">
            <a:avLst/>
          </a:prstGeom>
          <a:noFill/>
          <a:ln w="9525">
            <a:noFill/>
            <a:miter lim="800000"/>
            <a:headEnd/>
            <a:tailEnd/>
          </a:ln>
        </p:spPr>
      </p:pic>
      <p:sp>
        <p:nvSpPr>
          <p:cNvPr id="30" name="TextBox 29"/>
          <p:cNvSpPr txBox="1"/>
          <p:nvPr/>
        </p:nvSpPr>
        <p:spPr>
          <a:xfrm>
            <a:off x="1371600" y="5105400"/>
            <a:ext cx="4146550" cy="1200150"/>
          </a:xfrm>
          <a:prstGeom prst="rect">
            <a:avLst/>
          </a:prstGeom>
          <a:noFill/>
        </p:spPr>
        <p:txBody>
          <a:bodyPr wrap="none">
            <a:spAutoFit/>
          </a:bodyPr>
          <a:lstStyle/>
          <a:p>
            <a:pPr>
              <a:defRPr/>
            </a:pPr>
            <a:r>
              <a:rPr lang="en-US" dirty="0">
                <a:solidFill>
                  <a:srgbClr val="FF6600"/>
                </a:solidFill>
                <a:latin typeface="+mn-lt"/>
                <a:ea typeface="ＭＳ Ｐゴシック" charset="-128"/>
                <a:cs typeface="ＭＳ Ｐゴシック" charset="-128"/>
              </a:rPr>
              <a:t>How does the musical staff</a:t>
            </a:r>
          </a:p>
          <a:p>
            <a:pPr>
              <a:defRPr/>
            </a:pPr>
            <a:r>
              <a:rPr lang="en-US" dirty="0">
                <a:solidFill>
                  <a:srgbClr val="FF6600"/>
                </a:solidFill>
                <a:latin typeface="+mn-lt"/>
                <a:ea typeface="ＭＳ Ｐゴシック" charset="-128"/>
                <a:cs typeface="ＭＳ Ｐゴシック" charset="-128"/>
              </a:rPr>
              <a:t>   representation of sound</a:t>
            </a:r>
          </a:p>
          <a:p>
            <a:pPr>
              <a:defRPr/>
            </a:pPr>
            <a:r>
              <a:rPr lang="en-US" dirty="0">
                <a:solidFill>
                  <a:srgbClr val="FF6600"/>
                </a:solidFill>
                <a:latin typeface="+mn-lt"/>
                <a:ea typeface="ＭＳ Ｐゴシック" charset="-128"/>
                <a:cs typeface="ＭＳ Ｐゴシック" charset="-128"/>
              </a:rPr>
              <a:t>      differ from time samples?</a:t>
            </a:r>
          </a:p>
        </p:txBody>
      </p:sp>
      <p:pic>
        <p:nvPicPr>
          <p:cNvPr id="29" name="Picture 28" descr="1000px-Beethoven_symphony_5_opening.svg.png"/>
          <p:cNvPicPr>
            <a:picLocks noChangeAspect="1"/>
          </p:cNvPicPr>
          <p:nvPr/>
        </p:nvPicPr>
        <p:blipFill>
          <a:blip r:embed="rId4"/>
          <a:stretch>
            <a:fillRect/>
          </a:stretch>
        </p:blipFill>
        <p:spPr>
          <a:xfrm>
            <a:off x="533400" y="2819400"/>
            <a:ext cx="8153400" cy="1924202"/>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quarter" idx="10"/>
          </p:nvPr>
        </p:nvSpPr>
        <p:spPr/>
        <p:txBody>
          <a:bodyPr/>
          <a:lstStyle/>
          <a:p>
            <a:pPr>
              <a:defRPr/>
            </a:pPr>
            <a:r>
              <a:rPr lang="en-US"/>
              <a:t>Penn WICS April 2017 -- DeHon</a:t>
            </a:r>
          </a:p>
        </p:txBody>
      </p:sp>
      <p:sp>
        <p:nvSpPr>
          <p:cNvPr id="64515" name="Slide Number Placeholder 5"/>
          <p:cNvSpPr>
            <a:spLocks noGrp="1"/>
          </p:cNvSpPr>
          <p:nvPr>
            <p:ph type="sldNum" sz="quarter" idx="12"/>
          </p:nvPr>
        </p:nvSpPr>
        <p:spPr>
          <a:noFill/>
        </p:spPr>
        <p:txBody>
          <a:bodyPr/>
          <a:lstStyle/>
          <a:p>
            <a:fld id="{5774335B-63A2-E149-893F-52651B182046}" type="slidenum">
              <a:rPr lang="en-US">
                <a:latin typeface="Times New Roman" pitchFamily="1" charset="0"/>
                <a:ea typeface="ＭＳ Ｐゴシック" pitchFamily="1" charset="-128"/>
                <a:cs typeface="ＭＳ Ｐゴシック" pitchFamily="1" charset="-128"/>
              </a:rPr>
              <a:pPr/>
              <a:t>58</a:t>
            </a:fld>
            <a:endParaRPr lang="en-US">
              <a:latin typeface="Times New Roman" pitchFamily="1" charset="0"/>
              <a:ea typeface="ＭＳ Ｐゴシック" pitchFamily="1" charset="-128"/>
              <a:cs typeface="ＭＳ Ｐゴシック" pitchFamily="1" charset="-128"/>
            </a:endParaRPr>
          </a:p>
        </p:txBody>
      </p:sp>
      <p:sp>
        <p:nvSpPr>
          <p:cNvPr id="64516" name="Rectangle 2"/>
          <p:cNvSpPr>
            <a:spLocks noGrp="1" noChangeArrowheads="1"/>
          </p:cNvSpPr>
          <p:nvPr>
            <p:ph type="title"/>
          </p:nvPr>
        </p:nvSpPr>
        <p:spPr/>
        <p:txBody>
          <a:bodyPr/>
          <a:lstStyle/>
          <a:p>
            <a:r>
              <a:rPr lang="en-US" dirty="0">
                <a:ea typeface="ＭＳ Ｐゴシック" pitchFamily="1" charset="-128"/>
                <a:cs typeface="ＭＳ Ｐゴシック" pitchFamily="1" charset="-128"/>
              </a:rPr>
              <a:t>Week 4: Time-Frequency Conversion</a:t>
            </a:r>
          </a:p>
        </p:txBody>
      </p:sp>
      <p:sp>
        <p:nvSpPr>
          <p:cNvPr id="64517" name="Rectangle 3"/>
          <p:cNvSpPr>
            <a:spLocks noGrp="1" noChangeArrowheads="1"/>
          </p:cNvSpPr>
          <p:nvPr>
            <p:ph type="body" idx="1"/>
          </p:nvPr>
        </p:nvSpPr>
        <p:spPr>
          <a:xfrm>
            <a:off x="304800" y="1752600"/>
            <a:ext cx="8153400" cy="4114800"/>
          </a:xfrm>
        </p:spPr>
        <p:txBody>
          <a:bodyPr/>
          <a:lstStyle/>
          <a:p>
            <a:r>
              <a:rPr lang="en-US" dirty="0">
                <a:ea typeface="ＭＳ Ｐゴシック" pitchFamily="1" charset="-128"/>
                <a:cs typeface="ＭＳ Ｐゴシック" pitchFamily="1" charset="-128"/>
              </a:rPr>
              <a:t>There are other ways to represent</a:t>
            </a:r>
          </a:p>
          <a:p>
            <a:pPr lvl="1"/>
            <a:r>
              <a:rPr lang="en-US" dirty="0"/>
              <a:t>Frequency representation particularly efficient</a:t>
            </a:r>
          </a:p>
        </p:txBody>
      </p:sp>
      <p:sp>
        <p:nvSpPr>
          <p:cNvPr id="35" name="TextBox 34"/>
          <p:cNvSpPr txBox="1"/>
          <p:nvPr/>
        </p:nvSpPr>
        <p:spPr>
          <a:xfrm>
            <a:off x="7620000" y="4876800"/>
            <a:ext cx="698178" cy="461665"/>
          </a:xfrm>
          <a:prstGeom prst="rect">
            <a:avLst/>
          </a:prstGeom>
          <a:noFill/>
        </p:spPr>
        <p:txBody>
          <a:bodyPr wrap="none">
            <a:spAutoFit/>
          </a:bodyPr>
          <a:lstStyle/>
          <a:p>
            <a:pPr eaLnBrk="0" hangingPunct="0">
              <a:defRPr/>
            </a:pPr>
            <a:r>
              <a:rPr lang="en-US" dirty="0">
                <a:solidFill>
                  <a:schemeClr val="accent2"/>
                </a:solidFill>
                <a:latin typeface="+mn-lt"/>
                <a:ea typeface="+mn-ea"/>
                <a:cs typeface="+mn-cs"/>
              </a:rPr>
              <a:t>294</a:t>
            </a:r>
          </a:p>
        </p:txBody>
      </p:sp>
      <p:sp>
        <p:nvSpPr>
          <p:cNvPr id="36" name="TextBox 35"/>
          <p:cNvSpPr txBox="1"/>
          <p:nvPr/>
        </p:nvSpPr>
        <p:spPr>
          <a:xfrm>
            <a:off x="6096000" y="4876800"/>
            <a:ext cx="698178" cy="461665"/>
          </a:xfrm>
          <a:prstGeom prst="rect">
            <a:avLst/>
          </a:prstGeom>
          <a:noFill/>
        </p:spPr>
        <p:txBody>
          <a:bodyPr wrap="none">
            <a:spAutoFit/>
          </a:bodyPr>
          <a:lstStyle/>
          <a:p>
            <a:pPr eaLnBrk="0" hangingPunct="0">
              <a:defRPr/>
            </a:pPr>
            <a:r>
              <a:rPr lang="en-US" dirty="0">
                <a:solidFill>
                  <a:schemeClr val="accent2"/>
                </a:solidFill>
                <a:latin typeface="+mn-lt"/>
                <a:ea typeface="+mn-ea"/>
                <a:cs typeface="+mn-cs"/>
              </a:rPr>
              <a:t>348</a:t>
            </a:r>
          </a:p>
        </p:txBody>
      </p:sp>
      <p:sp>
        <p:nvSpPr>
          <p:cNvPr id="37" name="TextBox 36"/>
          <p:cNvSpPr txBox="1"/>
          <p:nvPr/>
        </p:nvSpPr>
        <p:spPr>
          <a:xfrm>
            <a:off x="3352800" y="4876800"/>
            <a:ext cx="698500" cy="461963"/>
          </a:xfrm>
          <a:prstGeom prst="rect">
            <a:avLst/>
          </a:prstGeom>
          <a:noFill/>
        </p:spPr>
        <p:txBody>
          <a:bodyPr wrap="none">
            <a:spAutoFit/>
          </a:bodyPr>
          <a:lstStyle/>
          <a:p>
            <a:pPr eaLnBrk="0" hangingPunct="0">
              <a:defRPr/>
            </a:pPr>
            <a:r>
              <a:rPr lang="en-US" dirty="0">
                <a:solidFill>
                  <a:schemeClr val="accent2"/>
                </a:solidFill>
                <a:latin typeface="+mn-lt"/>
                <a:ea typeface="+mn-ea"/>
                <a:cs typeface="+mn-cs"/>
              </a:rPr>
              <a:t>392</a:t>
            </a:r>
          </a:p>
        </p:txBody>
      </p:sp>
      <p:sp>
        <p:nvSpPr>
          <p:cNvPr id="38" name="TextBox 37"/>
          <p:cNvSpPr txBox="1"/>
          <p:nvPr/>
        </p:nvSpPr>
        <p:spPr>
          <a:xfrm>
            <a:off x="4419600" y="4876800"/>
            <a:ext cx="914400" cy="461963"/>
          </a:xfrm>
          <a:prstGeom prst="rect">
            <a:avLst/>
          </a:prstGeom>
          <a:noFill/>
        </p:spPr>
        <p:txBody>
          <a:bodyPr>
            <a:spAutoFit/>
          </a:bodyPr>
          <a:lstStyle/>
          <a:p>
            <a:pPr eaLnBrk="0" hangingPunct="0">
              <a:defRPr/>
            </a:pPr>
            <a:r>
              <a:rPr lang="en-US" dirty="0">
                <a:solidFill>
                  <a:schemeClr val="accent2"/>
                </a:solidFill>
                <a:latin typeface="+mn-lt"/>
                <a:ea typeface="+mn-ea"/>
                <a:cs typeface="+mn-cs"/>
              </a:rPr>
              <a:t>311</a:t>
            </a:r>
          </a:p>
        </p:txBody>
      </p:sp>
      <p:sp>
        <p:nvSpPr>
          <p:cNvPr id="39" name="TextBox 38"/>
          <p:cNvSpPr txBox="1"/>
          <p:nvPr/>
        </p:nvSpPr>
        <p:spPr>
          <a:xfrm>
            <a:off x="4191000" y="5715000"/>
            <a:ext cx="3024188" cy="461963"/>
          </a:xfrm>
          <a:prstGeom prst="rect">
            <a:avLst/>
          </a:prstGeom>
          <a:noFill/>
        </p:spPr>
        <p:txBody>
          <a:bodyPr wrap="none">
            <a:spAutoFit/>
          </a:bodyPr>
          <a:lstStyle/>
          <a:p>
            <a:pPr eaLnBrk="0" hangingPunct="0">
              <a:defRPr/>
            </a:pPr>
            <a:r>
              <a:rPr lang="en-US" dirty="0">
                <a:solidFill>
                  <a:srgbClr val="3333CC"/>
                </a:solidFill>
                <a:latin typeface="+mn-lt"/>
                <a:ea typeface="+mn-ea"/>
                <a:cs typeface="+mn-cs"/>
              </a:rPr>
              <a:t>Frequencies in Hertz</a:t>
            </a:r>
          </a:p>
        </p:txBody>
      </p:sp>
      <p:pic>
        <p:nvPicPr>
          <p:cNvPr id="33" name="Picture 32" descr="1000px-Beethoven_symphony_5_opening.svg.png"/>
          <p:cNvPicPr>
            <a:picLocks noChangeAspect="1"/>
          </p:cNvPicPr>
          <p:nvPr/>
        </p:nvPicPr>
        <p:blipFill>
          <a:blip r:embed="rId3"/>
          <a:stretch>
            <a:fillRect/>
          </a:stretch>
        </p:blipFill>
        <p:spPr>
          <a:xfrm>
            <a:off x="533400" y="2819400"/>
            <a:ext cx="8153400" cy="1924202"/>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quarter" idx="10"/>
          </p:nvPr>
        </p:nvSpPr>
        <p:spPr/>
        <p:txBody>
          <a:bodyPr/>
          <a:lstStyle/>
          <a:p>
            <a:pPr>
              <a:defRPr/>
            </a:pPr>
            <a:r>
              <a:rPr lang="en-US"/>
              <a:t>Penn WICS April 2017 -- DeHon</a:t>
            </a:r>
          </a:p>
        </p:txBody>
      </p:sp>
      <p:sp>
        <p:nvSpPr>
          <p:cNvPr id="66563" name="Slide Number Placeholder 5"/>
          <p:cNvSpPr>
            <a:spLocks noGrp="1"/>
          </p:cNvSpPr>
          <p:nvPr>
            <p:ph type="sldNum" sz="quarter" idx="12"/>
          </p:nvPr>
        </p:nvSpPr>
        <p:spPr>
          <a:noFill/>
        </p:spPr>
        <p:txBody>
          <a:bodyPr/>
          <a:lstStyle/>
          <a:p>
            <a:fld id="{03F38F66-1A75-744D-AF94-AC301858053D}" type="slidenum">
              <a:rPr lang="en-US">
                <a:latin typeface="Times New Roman" pitchFamily="1" charset="0"/>
                <a:ea typeface="ＭＳ Ｐゴシック" pitchFamily="1" charset="-128"/>
                <a:cs typeface="ＭＳ Ｐゴシック" pitchFamily="1" charset="-128"/>
              </a:rPr>
              <a:pPr/>
              <a:t>59</a:t>
            </a:fld>
            <a:endParaRPr lang="en-US">
              <a:latin typeface="Times New Roman" pitchFamily="1" charset="0"/>
              <a:ea typeface="ＭＳ Ｐゴシック" pitchFamily="1" charset="-128"/>
              <a:cs typeface="ＭＳ Ｐゴシック" pitchFamily="1" charset="-128"/>
            </a:endParaRPr>
          </a:p>
        </p:txBody>
      </p:sp>
      <p:sp>
        <p:nvSpPr>
          <p:cNvPr id="66564" name="Rectangle 2"/>
          <p:cNvSpPr>
            <a:spLocks noGrp="1" noChangeArrowheads="1"/>
          </p:cNvSpPr>
          <p:nvPr>
            <p:ph type="title"/>
          </p:nvPr>
        </p:nvSpPr>
        <p:spPr>
          <a:xfrm>
            <a:off x="685800" y="457200"/>
            <a:ext cx="7772400" cy="1143000"/>
          </a:xfrm>
        </p:spPr>
        <p:txBody>
          <a:bodyPr/>
          <a:lstStyle/>
          <a:p>
            <a:r>
              <a:rPr lang="en-US">
                <a:ea typeface="ＭＳ Ｐゴシック" pitchFamily="1" charset="-128"/>
                <a:cs typeface="ＭＳ Ｐゴシック" pitchFamily="1" charset="-128"/>
              </a:rPr>
              <a:t>Time-Frequency Conversion</a:t>
            </a:r>
          </a:p>
        </p:txBody>
      </p:sp>
      <p:sp>
        <p:nvSpPr>
          <p:cNvPr id="59397" name="Rectangle 3"/>
          <p:cNvSpPr>
            <a:spLocks noGrp="1" noChangeArrowheads="1"/>
          </p:cNvSpPr>
          <p:nvPr>
            <p:ph type="body" idx="1"/>
          </p:nvPr>
        </p:nvSpPr>
        <p:spPr>
          <a:xfrm>
            <a:off x="304800" y="1752600"/>
            <a:ext cx="8153400" cy="4114800"/>
          </a:xfrm>
        </p:spPr>
        <p:txBody>
          <a:bodyPr/>
          <a:lstStyle/>
          <a:p>
            <a:r>
              <a:rPr lang="en-US" dirty="0">
                <a:ea typeface="ＭＳ Ｐゴシック" pitchFamily="1" charset="-128"/>
                <a:cs typeface="ＭＳ Ｐゴシック" pitchFamily="1" charset="-128"/>
              </a:rPr>
              <a:t>1s / quarter note </a:t>
            </a:r>
            <a:r>
              <a:rPr lang="en-US" dirty="0" err="1">
                <a:ea typeface="ＭＳ Ｐゴシック" pitchFamily="1" charset="-128"/>
                <a:cs typeface="ＭＳ Ｐゴシック" pitchFamily="1" charset="-128"/>
                <a:sym typeface="Wingdings" pitchFamily="1" charset="2"/>
              </a:rPr>
              <a:t></a:t>
            </a:r>
            <a:r>
              <a:rPr lang="en-US" dirty="0">
                <a:ea typeface="ＭＳ Ｐゴシック" pitchFamily="1" charset="-128"/>
                <a:cs typeface="ＭＳ Ｐゴシック" pitchFamily="1" charset="-128"/>
                <a:sym typeface="Wingdings" pitchFamily="1" charset="2"/>
              </a:rPr>
              <a:t> 10s of sound</a:t>
            </a:r>
          </a:p>
          <a:p>
            <a:pPr lvl="1"/>
            <a:r>
              <a:rPr lang="en-US" dirty="0">
                <a:sym typeface="Wingdings" pitchFamily="1" charset="2"/>
              </a:rPr>
              <a:t>44K Hz </a:t>
            </a:r>
            <a:r>
              <a:rPr lang="en-US" dirty="0" err="1">
                <a:sym typeface="Wingdings" pitchFamily="1" charset="2"/>
              </a:rPr>
              <a:t>x</a:t>
            </a:r>
            <a:r>
              <a:rPr lang="en-US" dirty="0">
                <a:sym typeface="Wingdings" pitchFamily="1" charset="2"/>
              </a:rPr>
              <a:t> 16b/sample </a:t>
            </a:r>
            <a:r>
              <a:rPr lang="en-US" dirty="0" err="1">
                <a:sym typeface="Wingdings" pitchFamily="1" charset="2"/>
              </a:rPr>
              <a:t>x</a:t>
            </a:r>
            <a:r>
              <a:rPr lang="en-US" dirty="0">
                <a:sym typeface="Wingdings" pitchFamily="1" charset="2"/>
              </a:rPr>
              <a:t> 10s = 7040K =7Mbits</a:t>
            </a:r>
          </a:p>
          <a:p>
            <a:r>
              <a:rPr lang="en-US" dirty="0">
                <a:solidFill>
                  <a:srgbClr val="FF6600"/>
                </a:solidFill>
                <a:sym typeface="Wingdings" pitchFamily="1" charset="2"/>
              </a:rPr>
              <a:t>How many keys on piano?  </a:t>
            </a:r>
          </a:p>
          <a:p>
            <a:pPr lvl="1"/>
            <a:r>
              <a:rPr lang="en-US" dirty="0">
                <a:sym typeface="Wingdings" pitchFamily="1" charset="2"/>
              </a:rPr>
              <a:t>(7b/note+8b/duration) </a:t>
            </a:r>
            <a:r>
              <a:rPr lang="en-US" dirty="0" err="1">
                <a:sym typeface="Wingdings" pitchFamily="1" charset="2"/>
              </a:rPr>
              <a:t>x</a:t>
            </a:r>
            <a:r>
              <a:rPr lang="en-US" dirty="0">
                <a:sym typeface="Wingdings" pitchFamily="1" charset="2"/>
              </a:rPr>
              <a:t> 7 note = 105 bits?</a:t>
            </a:r>
            <a:endParaRPr lang="en-US" dirty="0"/>
          </a:p>
        </p:txBody>
      </p:sp>
      <p:sp>
        <p:nvSpPr>
          <p:cNvPr id="28" name="Rectangle 27"/>
          <p:cNvSpPr/>
          <p:nvPr/>
        </p:nvSpPr>
        <p:spPr>
          <a:xfrm>
            <a:off x="838200" y="6172200"/>
            <a:ext cx="7924800" cy="338554"/>
          </a:xfrm>
          <a:prstGeom prst="rect">
            <a:avLst/>
          </a:prstGeom>
        </p:spPr>
        <p:txBody>
          <a:bodyPr wrap="square">
            <a:spAutoFit/>
          </a:bodyPr>
          <a:lstStyle/>
          <a:p>
            <a:r>
              <a:rPr lang="en-US" sz="1600" dirty="0" err="1">
                <a:latin typeface="+mn-lt"/>
              </a:rPr>
              <a:t>AlwaysAngry</a:t>
            </a:r>
            <a:r>
              <a:rPr lang="en-US" sz="1600" dirty="0">
                <a:latin typeface="+mn-lt"/>
              </a:rPr>
              <a:t>: https://commons.wikimedia.org/wiki/File%3APiano_Frequencies.svg</a:t>
            </a:r>
          </a:p>
        </p:txBody>
      </p:sp>
      <p:pic>
        <p:nvPicPr>
          <p:cNvPr id="29" name="Picture 28" descr="1024px-Piano_Frequencies.svg.png"/>
          <p:cNvPicPr>
            <a:picLocks noChangeAspect="1"/>
          </p:cNvPicPr>
          <p:nvPr/>
        </p:nvPicPr>
        <p:blipFill>
          <a:blip r:embed="rId3"/>
          <a:stretch>
            <a:fillRect/>
          </a:stretch>
        </p:blipFill>
        <p:spPr>
          <a:xfrm>
            <a:off x="609600" y="4876800"/>
            <a:ext cx="8001000" cy="1539255"/>
          </a:xfrm>
          <a:prstGeom prst="rect">
            <a:avLst/>
          </a:prstGeom>
        </p:spPr>
      </p:pic>
      <p:pic>
        <p:nvPicPr>
          <p:cNvPr id="30" name="Picture 29" descr="1000px-Beethoven_symphony_5_opening.svg.png"/>
          <p:cNvPicPr>
            <a:picLocks noChangeAspect="1"/>
          </p:cNvPicPr>
          <p:nvPr/>
        </p:nvPicPr>
        <p:blipFill>
          <a:blip r:embed="rId4"/>
          <a:stretch>
            <a:fillRect/>
          </a:stretch>
        </p:blipFill>
        <p:spPr>
          <a:xfrm>
            <a:off x="3124200" y="3779215"/>
            <a:ext cx="5486400" cy="12947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39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39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939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939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7" grpId="0" build="p" bldLvl="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2BB2B3AC-9291-4847-ACC0-FA86C136BE1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43250" y="997803"/>
            <a:ext cx="5715000" cy="4572000"/>
          </a:xfrm>
          <a:prstGeom prst="rect">
            <a:avLst/>
          </a:prstGeom>
        </p:spPr>
      </p:pic>
      <p:sp>
        <p:nvSpPr>
          <p:cNvPr id="141314" name="Rectangle 2"/>
          <p:cNvSpPr>
            <a:spLocks noGrp="1" noChangeArrowheads="1"/>
          </p:cNvSpPr>
          <p:nvPr>
            <p:ph type="title"/>
          </p:nvPr>
        </p:nvSpPr>
        <p:spPr/>
        <p:txBody>
          <a:bodyPr/>
          <a:lstStyle/>
          <a:p>
            <a:r>
              <a:rPr lang="en-US" dirty="0" err="1"/>
              <a:t>Chaning</a:t>
            </a:r>
            <a:r>
              <a:rPr lang="en-US" dirty="0"/>
              <a:t> World</a:t>
            </a:r>
          </a:p>
        </p:txBody>
      </p:sp>
      <p:sp>
        <p:nvSpPr>
          <p:cNvPr id="141315" name="Rectangle 3"/>
          <p:cNvSpPr>
            <a:spLocks noGrp="1" noChangeArrowheads="1"/>
          </p:cNvSpPr>
          <p:nvPr>
            <p:ph idx="1"/>
          </p:nvPr>
        </p:nvSpPr>
        <p:spPr/>
        <p:txBody>
          <a:bodyPr/>
          <a:lstStyle/>
          <a:p>
            <a:r>
              <a:rPr lang="en-US"/>
              <a:t>Moore’s Law</a:t>
            </a:r>
          </a:p>
          <a:p>
            <a:r>
              <a:rPr lang="en-US"/>
              <a:t>Internet Grew </a:t>
            </a:r>
          </a:p>
        </p:txBody>
      </p:sp>
      <p:sp>
        <p:nvSpPr>
          <p:cNvPr id="5" name="Date Placeholder 3"/>
          <p:cNvSpPr>
            <a:spLocks noGrp="1"/>
          </p:cNvSpPr>
          <p:nvPr>
            <p:ph type="dt" sz="half" idx="10"/>
          </p:nvPr>
        </p:nvSpPr>
        <p:spPr/>
        <p:txBody>
          <a:bodyPr/>
          <a:lstStyle/>
          <a:p>
            <a:endParaRPr lang="en-US" dirty="0"/>
          </a:p>
        </p:txBody>
      </p:sp>
      <p:sp>
        <p:nvSpPr>
          <p:cNvPr id="7" name="Slide Number Placeholder 5"/>
          <p:cNvSpPr>
            <a:spLocks noGrp="1"/>
          </p:cNvSpPr>
          <p:nvPr>
            <p:ph type="sldNum" sz="quarter" idx="12"/>
          </p:nvPr>
        </p:nvSpPr>
        <p:spPr/>
        <p:txBody>
          <a:bodyPr/>
          <a:lstStyle/>
          <a:p>
            <a:fld id="{9C3B5ECD-0734-2C4F-B73B-C69B177D1842}" type="slidenum">
              <a:rPr lang="en-US" smtClean="0"/>
              <a:pPr/>
              <a:t>6</a:t>
            </a:fld>
            <a:endParaRPr lang="en-US"/>
          </a:p>
        </p:txBody>
      </p:sp>
      <p:sp>
        <p:nvSpPr>
          <p:cNvPr id="3" name="Rectangle 2">
            <a:extLst>
              <a:ext uri="{FF2B5EF4-FFF2-40B4-BE49-F238E27FC236}">
                <a16:creationId xmlns:a16="http://schemas.microsoft.com/office/drawing/2014/main" id="{308B46ED-9FD5-D644-A035-5662CAA9E2FB}"/>
              </a:ext>
            </a:extLst>
          </p:cNvPr>
          <p:cNvSpPr/>
          <p:nvPr/>
        </p:nvSpPr>
        <p:spPr>
          <a:xfrm>
            <a:off x="285750" y="5569803"/>
            <a:ext cx="8153400" cy="830997"/>
          </a:xfrm>
          <a:prstGeom prst="rect">
            <a:avLst/>
          </a:prstGeom>
        </p:spPr>
        <p:txBody>
          <a:bodyPr wrap="square">
            <a:spAutoFit/>
          </a:bodyPr>
          <a:lstStyle/>
          <a:p>
            <a:r>
              <a:rPr lang="en-US" dirty="0"/>
              <a:t>By </a:t>
            </a:r>
            <a:r>
              <a:rPr lang="en-US" dirty="0" err="1"/>
              <a:t>Kopiersperre</a:t>
            </a:r>
            <a:r>
              <a:rPr lang="en-US" dirty="0"/>
              <a:t> , Ke4roh - Own work, CC BY-SA 3.0, https://</a:t>
            </a:r>
            <a:r>
              <a:rPr lang="en-US" dirty="0" err="1"/>
              <a:t>commons.wikimedia.org</a:t>
            </a:r>
            <a:r>
              <a:rPr lang="en-US" dirty="0"/>
              <a:t>/w/</a:t>
            </a:r>
            <a:r>
              <a:rPr lang="en-US" dirty="0" err="1"/>
              <a:t>index.php?curid</a:t>
            </a:r>
            <a:r>
              <a:rPr lang="en-US" dirty="0"/>
              <a:t>=36391402</a:t>
            </a:r>
          </a:p>
        </p:txBody>
      </p:sp>
    </p:spTree>
    <p:extLst>
      <p:ext uri="{BB962C8B-B14F-4D97-AF65-F5344CB8AC3E}">
        <p14:creationId xmlns:p14="http://schemas.microsoft.com/office/powerpoint/2010/main" val="8761104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endParaRPr lang="en-US" dirty="0"/>
          </a:p>
        </p:txBody>
      </p:sp>
      <p:pic>
        <p:nvPicPr>
          <p:cNvPr id="6" name="Content Placeholder 5" descr="piano_D274.jpg"/>
          <p:cNvPicPr>
            <a:picLocks noGrp="1" noChangeAspect="1"/>
          </p:cNvPicPr>
          <p:nvPr>
            <p:ph idx="1"/>
          </p:nvPr>
        </p:nvPicPr>
        <p:blipFill>
          <a:blip r:embed="rId2"/>
          <a:srcRect l="-20833" r="-20833"/>
          <a:stretch>
            <a:fillRect/>
          </a:stretch>
        </p:blipFill>
        <p:spPr>
          <a:xfrm>
            <a:off x="533400" y="1524000"/>
            <a:ext cx="7772400" cy="4114800"/>
          </a:xfrm>
        </p:spPr>
      </p:pic>
      <p:sp>
        <p:nvSpPr>
          <p:cNvPr id="4" name="Date Placeholder 3"/>
          <p:cNvSpPr>
            <a:spLocks noGrp="1"/>
          </p:cNvSpPr>
          <p:nvPr>
            <p:ph type="dt" sz="half" idx="10"/>
          </p:nvPr>
        </p:nvSpPr>
        <p:spPr/>
        <p:txBody>
          <a:bodyPr/>
          <a:lstStyle/>
          <a:p>
            <a:pPr>
              <a:defRPr/>
            </a:pPr>
            <a:r>
              <a:rPr lang="en-US"/>
              <a:t>Penn WICS April 2017 -- DeHon</a:t>
            </a:r>
          </a:p>
        </p:txBody>
      </p:sp>
      <p:sp>
        <p:nvSpPr>
          <p:cNvPr id="5" name="Slide Number Placeholder 4"/>
          <p:cNvSpPr>
            <a:spLocks noGrp="1"/>
          </p:cNvSpPr>
          <p:nvPr>
            <p:ph type="sldNum" sz="quarter" idx="12"/>
          </p:nvPr>
        </p:nvSpPr>
        <p:spPr/>
        <p:txBody>
          <a:bodyPr/>
          <a:lstStyle/>
          <a:p>
            <a:pPr>
              <a:defRPr/>
            </a:pPr>
            <a:fld id="{A8EAA9BD-BD65-054D-A875-8CE63F494A10}" type="slidenum">
              <a:rPr lang="en-US" smtClean="0"/>
              <a:pPr>
                <a:defRPr/>
              </a:pPr>
              <a:t>60</a:t>
            </a:fld>
            <a:endParaRPr lang="en-US"/>
          </a:p>
        </p:txBody>
      </p:sp>
      <p:sp>
        <p:nvSpPr>
          <p:cNvPr id="7" name="TextBox 6"/>
          <p:cNvSpPr txBox="1"/>
          <p:nvPr/>
        </p:nvSpPr>
        <p:spPr>
          <a:xfrm>
            <a:off x="914400" y="5791200"/>
            <a:ext cx="7455887" cy="461665"/>
          </a:xfrm>
          <a:prstGeom prst="rect">
            <a:avLst/>
          </a:prstGeom>
          <a:noFill/>
        </p:spPr>
        <p:txBody>
          <a:bodyPr wrap="none" rtlCol="0">
            <a:spAutoFit/>
          </a:bodyPr>
          <a:lstStyle/>
          <a:p>
            <a:r>
              <a:rPr lang="en-US" dirty="0">
                <a:latin typeface="+mn-lt"/>
              </a:rPr>
              <a:t>Hamburg Steinway D-274 Piano photo by Karl </a:t>
            </a:r>
            <a:r>
              <a:rPr lang="en-US" dirty="0" err="1">
                <a:latin typeface="+mn-lt"/>
              </a:rPr>
              <a:t>Kunde</a:t>
            </a:r>
            <a:endParaRPr lang="en-US" dirty="0">
              <a:latin typeface="+mn-lt"/>
            </a:endParaRPr>
          </a:p>
        </p:txBody>
      </p:sp>
      <p:sp>
        <p:nvSpPr>
          <p:cNvPr id="8" name="TextBox 7"/>
          <p:cNvSpPr txBox="1"/>
          <p:nvPr/>
        </p:nvSpPr>
        <p:spPr>
          <a:xfrm>
            <a:off x="2286000" y="6248400"/>
            <a:ext cx="5786535" cy="400110"/>
          </a:xfrm>
          <a:prstGeom prst="rect">
            <a:avLst/>
          </a:prstGeom>
          <a:noFill/>
        </p:spPr>
        <p:txBody>
          <a:bodyPr wrap="none" rtlCol="0">
            <a:spAutoFit/>
          </a:bodyPr>
          <a:lstStyle/>
          <a:p>
            <a:r>
              <a:rPr lang="en-US" sz="2000" dirty="0">
                <a:latin typeface="+mn-lt"/>
              </a:rPr>
              <a:t>https://commons.wikimedia.org/wiki/File:D274.jpg</a:t>
            </a:r>
          </a:p>
        </p:txBody>
      </p:sp>
      <p:pic>
        <p:nvPicPr>
          <p:cNvPr id="9" name="Picture 8" descr="1024px-Piano_Frequencies.svg.png"/>
          <p:cNvPicPr>
            <a:picLocks noChangeAspect="1"/>
          </p:cNvPicPr>
          <p:nvPr/>
        </p:nvPicPr>
        <p:blipFill>
          <a:blip r:embed="rId3"/>
          <a:stretch>
            <a:fillRect/>
          </a:stretch>
        </p:blipFill>
        <p:spPr>
          <a:xfrm>
            <a:off x="2286000" y="457200"/>
            <a:ext cx="4511660" cy="867967"/>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a:t>Penn WICS April 2017 -- DeHon</a:t>
            </a:r>
          </a:p>
        </p:txBody>
      </p:sp>
      <p:sp>
        <p:nvSpPr>
          <p:cNvPr id="5" name="Slide Number Placeholder 4"/>
          <p:cNvSpPr>
            <a:spLocks noGrp="1"/>
          </p:cNvSpPr>
          <p:nvPr>
            <p:ph type="sldNum" sz="quarter" idx="12"/>
          </p:nvPr>
        </p:nvSpPr>
        <p:spPr/>
        <p:txBody>
          <a:bodyPr/>
          <a:lstStyle/>
          <a:p>
            <a:pPr>
              <a:defRPr/>
            </a:pPr>
            <a:fld id="{A8EAA9BD-BD65-054D-A875-8CE63F494A10}" type="slidenum">
              <a:rPr lang="en-US" smtClean="0"/>
              <a:pPr>
                <a:defRPr/>
              </a:pPr>
              <a:t>61</a:t>
            </a:fld>
            <a:endParaRPr lang="en-US"/>
          </a:p>
        </p:txBody>
      </p:sp>
      <p:pic>
        <p:nvPicPr>
          <p:cNvPr id="8" name="Content Placeholder 7" descr="musrange.gif"/>
          <p:cNvPicPr>
            <a:picLocks noGrp="1" noChangeAspect="1"/>
          </p:cNvPicPr>
          <p:nvPr>
            <p:ph idx="1"/>
          </p:nvPr>
        </p:nvPicPr>
        <p:blipFill>
          <a:blip r:embed="rId2"/>
          <a:srcRect l="-31642" r="-31642"/>
          <a:stretch>
            <a:fillRect/>
          </a:stretch>
        </p:blipFill>
        <p:spPr>
          <a:xfrm>
            <a:off x="-1295400" y="152400"/>
            <a:ext cx="11082867" cy="5867400"/>
          </a:xfrm>
        </p:spPr>
      </p:pic>
      <p:sp>
        <p:nvSpPr>
          <p:cNvPr id="9" name="TextBox 8"/>
          <p:cNvSpPr txBox="1"/>
          <p:nvPr/>
        </p:nvSpPr>
        <p:spPr>
          <a:xfrm>
            <a:off x="2286000" y="6096000"/>
            <a:ext cx="5637293" cy="369332"/>
          </a:xfrm>
          <a:prstGeom prst="rect">
            <a:avLst/>
          </a:prstGeom>
          <a:noFill/>
        </p:spPr>
        <p:txBody>
          <a:bodyPr wrap="none" rtlCol="0">
            <a:spAutoFit/>
          </a:bodyPr>
          <a:lstStyle/>
          <a:p>
            <a:r>
              <a:rPr lang="en-US" sz="1800" dirty="0">
                <a:latin typeface="+mn-lt"/>
              </a:rPr>
              <a:t>Larry </a:t>
            </a:r>
            <a:r>
              <a:rPr lang="en-US" sz="1800" dirty="0" err="1">
                <a:latin typeface="+mn-lt"/>
              </a:rPr>
              <a:t>Solomn</a:t>
            </a:r>
            <a:r>
              <a:rPr lang="en-US" sz="1800" dirty="0">
                <a:latin typeface="+mn-lt"/>
              </a:rPr>
              <a:t>: http://</a:t>
            </a:r>
            <a:r>
              <a:rPr lang="en-US" sz="1800" dirty="0" err="1">
                <a:latin typeface="+mn-lt"/>
              </a:rPr>
              <a:t>solomonsmusic.net/insrange.htm</a:t>
            </a:r>
            <a:endParaRPr lang="en-US" sz="1800" dirty="0">
              <a:latin typeface="+mn-lt"/>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US"/>
              <a:t>Course Map</a:t>
            </a:r>
          </a:p>
        </p:txBody>
      </p:sp>
      <p:sp>
        <p:nvSpPr>
          <p:cNvPr id="7" name="Slide Number Placeholder 5"/>
          <p:cNvSpPr>
            <a:spLocks noGrp="1"/>
          </p:cNvSpPr>
          <p:nvPr>
            <p:ph type="sldNum" sz="quarter" idx="12"/>
          </p:nvPr>
        </p:nvSpPr>
        <p:spPr/>
        <p:txBody>
          <a:bodyPr/>
          <a:lstStyle/>
          <a:p>
            <a:fld id="{3DB5F412-9866-D249-BF71-6D9420ED886F}" type="slidenum">
              <a:rPr lang="en-US"/>
              <a:pPr/>
              <a:t>62</a:t>
            </a:fld>
            <a:endParaRPr lang="en-US" dirty="0"/>
          </a:p>
        </p:txBody>
      </p:sp>
      <p:pic>
        <p:nvPicPr>
          <p:cNvPr id="177154" name="Picture 2" descr="http://cdn.scratch.mit.edu/static/site/projects/thumbnails/32/2502.png"/>
          <p:cNvPicPr>
            <a:picLocks noChangeAspect="1" noChangeArrowheads="1"/>
          </p:cNvPicPr>
          <p:nvPr/>
        </p:nvPicPr>
        <p:blipFill rotWithShape="1">
          <a:blip r:embed="rId3">
            <a:extLst>
              <a:ext uri="{28A0092B-C50C-407E-A947-70E740481C1C}">
                <a14:useLocalDpi xmlns:a14="http://schemas.microsoft.com/office/drawing/2010/main" val="0"/>
              </a:ext>
            </a:extLst>
          </a:blip>
          <a:srcRect l="2623"/>
          <a:stretch/>
        </p:blipFill>
        <p:spPr bwMode="auto">
          <a:xfrm>
            <a:off x="0" y="1364906"/>
            <a:ext cx="1885388"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77156" name="Picture 4" descr="Loudspeaker and Waveform"/>
          <p:cNvPicPr>
            <a:picLocks noChangeAspect="1" noChangeArrowheads="1"/>
          </p:cNvPicPr>
          <p:nvPr/>
        </p:nvPicPr>
        <p:blipFill rotWithShape="1">
          <a:blip r:embed="rId4">
            <a:extLst>
              <a:ext uri="{28A0092B-C50C-407E-A947-70E740481C1C}">
                <a14:useLocalDpi xmlns:a14="http://schemas.microsoft.com/office/drawing/2010/main" val="0"/>
              </a:ext>
            </a:extLst>
          </a:blip>
          <a:srcRect l="10927" r="49086" b="59789"/>
          <a:stretch/>
        </p:blipFill>
        <p:spPr bwMode="auto">
          <a:xfrm>
            <a:off x="1676400" y="1364906"/>
            <a:ext cx="1188055"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p:cNvPicPr>
            <a:picLocks noChangeAspect="1" noChangeArrowheads="1"/>
          </p:cNvPicPr>
          <p:nvPr/>
        </p:nvPicPr>
        <p:blipFill rotWithShape="1">
          <a:blip r:embed="rId5">
            <a:clrChange>
              <a:clrFrom>
                <a:srgbClr val="EAEAEA"/>
              </a:clrFrom>
              <a:clrTo>
                <a:srgbClr val="EAEAEA">
                  <a:alpha val="0"/>
                </a:srgbClr>
              </a:clrTo>
            </a:clrChange>
          </a:blip>
          <a:srcRect l="32523" t="50000" r="25121" b="10610"/>
          <a:stretch/>
        </p:blipFill>
        <p:spPr bwMode="auto">
          <a:xfrm>
            <a:off x="4876800" y="1423343"/>
            <a:ext cx="1611775" cy="1376308"/>
          </a:xfrm>
          <a:prstGeom prst="rect">
            <a:avLst/>
          </a:prstGeom>
          <a:noFill/>
          <a:ln w="9525">
            <a:noFill/>
            <a:miter lim="800000"/>
            <a:headEnd/>
            <a:tailEnd/>
          </a:ln>
          <a:effectLst/>
        </p:spPr>
      </p:pic>
      <p:pic>
        <p:nvPicPr>
          <p:cNvPr id="17715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3375900"/>
            <a:ext cx="1177810" cy="658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58" name="Picture 6"/>
          <p:cNvPicPr>
            <a:picLocks noChangeAspect="1" noChangeArrowheads="1"/>
          </p:cNvPicPr>
          <p:nvPr/>
        </p:nvPicPr>
        <p:blipFill rotWithShape="1">
          <a:blip r:embed="rId7">
            <a:extLst>
              <a:ext uri="{28A0092B-C50C-407E-A947-70E740481C1C}">
                <a14:useLocalDpi xmlns:a14="http://schemas.microsoft.com/office/drawing/2010/main" val="0"/>
              </a:ext>
            </a:extLst>
          </a:blip>
          <a:srcRect b="34834"/>
          <a:stretch/>
        </p:blipFill>
        <p:spPr bwMode="auto">
          <a:xfrm>
            <a:off x="3844810" y="3337682"/>
            <a:ext cx="965911" cy="696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59"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10125" y="3338250"/>
            <a:ext cx="1209675" cy="757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AutoShape 14" descr="http://hdwallres.com/wp-content/uploads/2013/10/internet-2014-PC-wallpaper.jpg"/>
          <p:cNvSpPr>
            <a:spLocks noChangeAspect="1" noChangeArrowheads="1"/>
          </p:cNvSpPr>
          <p:nvPr/>
        </p:nvSpPr>
        <p:spPr bwMode="auto">
          <a:xfrm>
            <a:off x="63500" y="-136525"/>
            <a:ext cx="7219950" cy="5410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7168" name="Picture 16"/>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09729" y="934450"/>
            <a:ext cx="1433294" cy="1219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70" name="Picture 18" descr="http://www.mushroomsys.com/websiteContent/graphics/DAP/cloudcomputing.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21209" y="3400480"/>
            <a:ext cx="1944532" cy="1552520"/>
          </a:xfrm>
          <a:prstGeom prst="rect">
            <a:avLst/>
          </a:prstGeom>
          <a:noFill/>
          <a:extLst>
            <a:ext uri="{909E8E84-426E-40DD-AFC4-6F175D3DCCD1}">
              <a14:hiddenFill xmlns:a14="http://schemas.microsoft.com/office/drawing/2010/main">
                <a:solidFill>
                  <a:srgbClr val="FFFFFF"/>
                </a:solidFill>
              </a14:hiddenFill>
            </a:ext>
          </a:extLst>
        </p:spPr>
      </p:pic>
      <p:pic>
        <p:nvPicPr>
          <p:cNvPr id="177173" name="Picture 21" descr="http://www.urmc.rochester.edu/libraries/miner/images/IPADwireless-network-symbol.jpg"/>
          <p:cNvPicPr>
            <a:picLocks noChangeAspect="1" noChangeArrowheads="1"/>
          </p:cNvPicPr>
          <p:nvPr/>
        </p:nvPicPr>
        <p:blipFill rotWithShape="1">
          <a:blip r:embed="rId11">
            <a:extLst>
              <a:ext uri="{28A0092B-C50C-407E-A947-70E740481C1C}">
                <a14:useLocalDpi xmlns:a14="http://schemas.microsoft.com/office/drawing/2010/main" val="0"/>
              </a:ext>
            </a:extLst>
          </a:blip>
          <a:srcRect l="8124" t="12495" r="8970" b="16065"/>
          <a:stretch/>
        </p:blipFill>
        <p:spPr bwMode="auto">
          <a:xfrm rot="9787514">
            <a:off x="7619625" y="2771955"/>
            <a:ext cx="980404" cy="744771"/>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p:cNvSpPr/>
          <p:nvPr/>
        </p:nvSpPr>
        <p:spPr>
          <a:xfrm>
            <a:off x="7561429" y="2362200"/>
            <a:ext cx="762000" cy="3655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NIC</a:t>
            </a:r>
          </a:p>
        </p:txBody>
      </p:sp>
      <p:sp>
        <p:nvSpPr>
          <p:cNvPr id="13" name="TextBox 12"/>
          <p:cNvSpPr txBox="1"/>
          <p:nvPr/>
        </p:nvSpPr>
        <p:spPr>
          <a:xfrm>
            <a:off x="6626735" y="528935"/>
            <a:ext cx="2212465" cy="461665"/>
          </a:xfrm>
          <a:prstGeom prst="rect">
            <a:avLst/>
          </a:prstGeom>
          <a:noFill/>
        </p:spPr>
        <p:txBody>
          <a:bodyPr wrap="none" rtlCol="0">
            <a:spAutoFit/>
          </a:bodyPr>
          <a:lstStyle/>
          <a:p>
            <a:r>
              <a:rPr lang="en-US" b="1" dirty="0">
                <a:latin typeface="Courier New" panose="02070309020205020404" pitchFamily="49" charset="0"/>
                <a:cs typeface="Courier New" panose="02070309020205020404" pitchFamily="49" charset="0"/>
              </a:rPr>
              <a:t>10101001101</a:t>
            </a:r>
          </a:p>
        </p:txBody>
      </p:sp>
      <p:sp>
        <p:nvSpPr>
          <p:cNvPr id="32" name="Rectangle 31"/>
          <p:cNvSpPr/>
          <p:nvPr/>
        </p:nvSpPr>
        <p:spPr>
          <a:xfrm>
            <a:off x="6082658" y="3331356"/>
            <a:ext cx="755671" cy="817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pic>
        <p:nvPicPr>
          <p:cNvPr id="177174" name="Picture 2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7069" y="4788975"/>
            <a:ext cx="2309929" cy="168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63520" y="5017575"/>
            <a:ext cx="853773" cy="14478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800" b="1" dirty="0">
                <a:solidFill>
                  <a:schemeClr val="tx1"/>
                </a:solidFill>
              </a:rPr>
              <a:t>EULA</a:t>
            </a:r>
          </a:p>
          <a:p>
            <a:pPr algn="ctr"/>
            <a:r>
              <a:rPr lang="en-US" sz="1800" b="1" dirty="0">
                <a:solidFill>
                  <a:schemeClr val="tx1"/>
                </a:solidFill>
              </a:rPr>
              <a:t>----------------</a:t>
            </a:r>
            <a:r>
              <a:rPr lang="en-US" sz="1800" b="1" i="1" dirty="0">
                <a:solidFill>
                  <a:schemeClr val="tx1"/>
                </a:solidFill>
              </a:rPr>
              <a:t>click</a:t>
            </a:r>
          </a:p>
          <a:p>
            <a:pPr algn="ctr"/>
            <a:r>
              <a:rPr lang="en-US" sz="1800" b="1" i="1" dirty="0">
                <a:solidFill>
                  <a:schemeClr val="tx1"/>
                </a:solidFill>
              </a:rPr>
              <a:t>OK</a:t>
            </a:r>
          </a:p>
        </p:txBody>
      </p:sp>
      <p:pic>
        <p:nvPicPr>
          <p:cNvPr id="37" name="Content Placeholder 9" descr="loudspkr.gif"/>
          <p:cNvPicPr>
            <a:picLocks noGrp="1" noChangeAspect="1"/>
          </p:cNvPicPr>
          <p:nvPr>
            <p:ph idx="1"/>
          </p:nvPr>
        </p:nvPicPr>
        <p:blipFill>
          <a:blip r:embed="rId13"/>
          <a:srcRect l="-20833" r="-20833"/>
          <a:stretch>
            <a:fillRect/>
          </a:stretch>
        </p:blipFill>
        <p:spPr>
          <a:xfrm flipH="1">
            <a:off x="1524000" y="4872017"/>
            <a:ext cx="2577606" cy="1364758"/>
          </a:xfrm>
        </p:spPr>
      </p:pic>
      <p:pic>
        <p:nvPicPr>
          <p:cNvPr id="39" name="Picture 5"/>
          <p:cNvPicPr>
            <a:picLocks noChangeAspect="1" noChangeArrowheads="1"/>
          </p:cNvPicPr>
          <p:nvPr/>
        </p:nvPicPr>
        <p:blipFill rotWithShape="1">
          <a:blip r:embed="rId5">
            <a:clrChange>
              <a:clrFrom>
                <a:srgbClr val="EAEAEA"/>
              </a:clrFrom>
              <a:clrTo>
                <a:srgbClr val="EAEAEA">
                  <a:alpha val="0"/>
                </a:srgbClr>
              </a:clrTo>
            </a:clrChange>
          </a:blip>
          <a:srcRect l="32523" t="50000" r="25121" b="10610"/>
          <a:stretch/>
        </p:blipFill>
        <p:spPr bwMode="auto">
          <a:xfrm>
            <a:off x="5041903" y="4981248"/>
            <a:ext cx="1281567" cy="1094341"/>
          </a:xfrm>
          <a:prstGeom prst="rect">
            <a:avLst/>
          </a:prstGeom>
          <a:noFill/>
          <a:ln w="9525">
            <a:noFill/>
            <a:miter lim="800000"/>
            <a:headEnd/>
            <a:tailEnd/>
          </a:ln>
          <a:effectLst/>
        </p:spPr>
      </p:pic>
      <p:pic>
        <p:nvPicPr>
          <p:cNvPr id="40" name="Picture 21" descr="http://www.urmc.rochester.edu/libraries/miner/images/IPADwireless-network-symbol.jpg"/>
          <p:cNvPicPr>
            <a:picLocks noChangeAspect="1" noChangeArrowheads="1"/>
          </p:cNvPicPr>
          <p:nvPr/>
        </p:nvPicPr>
        <p:blipFill rotWithShape="1">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l="8124" t="12495" r="8970" b="16065"/>
          <a:stretch/>
        </p:blipFill>
        <p:spPr bwMode="auto">
          <a:xfrm rot="2936238">
            <a:off x="6894380" y="4661437"/>
            <a:ext cx="980404" cy="744771"/>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40"/>
          <p:cNvSpPr/>
          <p:nvPr/>
        </p:nvSpPr>
        <p:spPr>
          <a:xfrm>
            <a:off x="6400800" y="5375943"/>
            <a:ext cx="762000" cy="3655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NIC</a:t>
            </a:r>
          </a:p>
        </p:txBody>
      </p:sp>
      <p:cxnSp>
        <p:nvCxnSpPr>
          <p:cNvPr id="17" name="Straight Connector 16"/>
          <p:cNvCxnSpPr/>
          <p:nvPr/>
        </p:nvCxnSpPr>
        <p:spPr>
          <a:xfrm flipV="1">
            <a:off x="2590800" y="2792878"/>
            <a:ext cx="400943" cy="850110"/>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4" name="Straight Connector 43"/>
          <p:cNvCxnSpPr/>
          <p:nvPr/>
        </p:nvCxnSpPr>
        <p:spPr>
          <a:xfrm flipH="1" flipV="1">
            <a:off x="6400800" y="2770674"/>
            <a:ext cx="437529" cy="565416"/>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72033" name="Straight Arrow Connector 172032"/>
          <p:cNvCxnSpPr>
            <a:stCxn id="10" idx="3"/>
          </p:cNvCxnSpPr>
          <p:nvPr/>
        </p:nvCxnSpPr>
        <p:spPr>
          <a:xfrm flipV="1">
            <a:off x="6488575" y="1905000"/>
            <a:ext cx="293225" cy="20649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2" name="Straight Arrow Connector 61"/>
          <p:cNvCxnSpPr>
            <a:stCxn id="10" idx="3"/>
            <a:endCxn id="30" idx="1"/>
          </p:cNvCxnSpPr>
          <p:nvPr/>
        </p:nvCxnSpPr>
        <p:spPr>
          <a:xfrm>
            <a:off x="6488575" y="2111497"/>
            <a:ext cx="1072854" cy="43346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72037" name="Rectangle 172036"/>
          <p:cNvSpPr/>
          <p:nvPr/>
        </p:nvSpPr>
        <p:spPr>
          <a:xfrm>
            <a:off x="5334000" y="1066800"/>
            <a:ext cx="728084" cy="400110"/>
          </a:xfrm>
          <a:prstGeom prst="rect">
            <a:avLst/>
          </a:prstGeom>
        </p:spPr>
        <p:txBody>
          <a:bodyPr wrap="none">
            <a:spAutoFit/>
          </a:bodyPr>
          <a:lstStyle/>
          <a:p>
            <a:r>
              <a:rPr lang="en-US" sz="2000" b="1" dirty="0">
                <a:latin typeface="+mj-lt"/>
              </a:rPr>
              <a:t>CPU</a:t>
            </a:r>
            <a:endParaRPr lang="en-US" sz="2000" dirty="0">
              <a:latin typeface="+mj-lt"/>
            </a:endParaRPr>
          </a:p>
        </p:txBody>
      </p:sp>
      <p:cxnSp>
        <p:nvCxnSpPr>
          <p:cNvPr id="66" name="Straight Arrow Connector 65"/>
          <p:cNvCxnSpPr>
            <a:endCxn id="4" idx="1"/>
          </p:cNvCxnSpPr>
          <p:nvPr/>
        </p:nvCxnSpPr>
        <p:spPr>
          <a:xfrm flipV="1">
            <a:off x="3739949" y="2094953"/>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8" name="Straight Arrow Connector 67"/>
          <p:cNvCxnSpPr/>
          <p:nvPr/>
        </p:nvCxnSpPr>
        <p:spPr>
          <a:xfrm flipV="1">
            <a:off x="4654349" y="2090976"/>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 name="Rectangle 3"/>
          <p:cNvSpPr/>
          <p:nvPr/>
        </p:nvSpPr>
        <p:spPr>
          <a:xfrm>
            <a:off x="3962400" y="1614573"/>
            <a:ext cx="762000" cy="9607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A/D</a:t>
            </a:r>
          </a:p>
        </p:txBody>
      </p:sp>
      <p:pic>
        <p:nvPicPr>
          <p:cNvPr id="17716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10800000">
            <a:off x="2857500" y="1337716"/>
            <a:ext cx="95250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3" name="Rectangle 72"/>
          <p:cNvSpPr/>
          <p:nvPr/>
        </p:nvSpPr>
        <p:spPr>
          <a:xfrm>
            <a:off x="2667000" y="3962400"/>
            <a:ext cx="1067921" cy="400110"/>
          </a:xfrm>
          <a:prstGeom prst="rect">
            <a:avLst/>
          </a:prstGeom>
        </p:spPr>
        <p:txBody>
          <a:bodyPr wrap="none">
            <a:spAutoFit/>
          </a:bodyPr>
          <a:lstStyle/>
          <a:p>
            <a:r>
              <a:rPr lang="en-US" sz="2000" b="1" dirty="0">
                <a:latin typeface="+mj-lt"/>
              </a:rPr>
              <a:t>sample</a:t>
            </a:r>
            <a:endParaRPr lang="en-US" sz="2000" dirty="0">
              <a:latin typeface="+mj-lt"/>
            </a:endParaRPr>
          </a:p>
        </p:txBody>
      </p:sp>
      <p:sp>
        <p:nvSpPr>
          <p:cNvPr id="74" name="Rectangle 73"/>
          <p:cNvSpPr/>
          <p:nvPr/>
        </p:nvSpPr>
        <p:spPr>
          <a:xfrm>
            <a:off x="3899024" y="2971800"/>
            <a:ext cx="1005403" cy="461665"/>
          </a:xfrm>
          <a:prstGeom prst="rect">
            <a:avLst/>
          </a:prstGeom>
        </p:spPr>
        <p:txBody>
          <a:bodyPr wrap="none">
            <a:spAutoFit/>
          </a:bodyPr>
          <a:lstStyle/>
          <a:p>
            <a:pPr algn="ctr"/>
            <a:r>
              <a:rPr lang="en-US" sz="1200" b="1" dirty="0">
                <a:latin typeface="+mj-lt"/>
              </a:rPr>
              <a:t>domain </a:t>
            </a:r>
          </a:p>
          <a:p>
            <a:pPr algn="ctr"/>
            <a:r>
              <a:rPr lang="en-US" sz="1200" b="1" dirty="0">
                <a:latin typeface="+mj-lt"/>
              </a:rPr>
              <a:t>conversion</a:t>
            </a:r>
            <a:endParaRPr lang="en-US" sz="1200" dirty="0">
              <a:latin typeface="+mj-lt"/>
            </a:endParaRPr>
          </a:p>
        </p:txBody>
      </p:sp>
      <p:cxnSp>
        <p:nvCxnSpPr>
          <p:cNvPr id="75" name="Straight Connector 74"/>
          <p:cNvCxnSpPr/>
          <p:nvPr/>
        </p:nvCxnSpPr>
        <p:spPr>
          <a:xfrm flipV="1">
            <a:off x="6219357" y="4162455"/>
            <a:ext cx="618972" cy="905123"/>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8" name="Straight Connector 77"/>
          <p:cNvCxnSpPr/>
          <p:nvPr/>
        </p:nvCxnSpPr>
        <p:spPr>
          <a:xfrm flipH="1" flipV="1">
            <a:off x="2590800" y="4095516"/>
            <a:ext cx="393372" cy="785381"/>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72051" name="Right Brace 172050"/>
          <p:cNvSpPr/>
          <p:nvPr/>
        </p:nvSpPr>
        <p:spPr>
          <a:xfrm rot="5400000">
            <a:off x="5423438" y="4432838"/>
            <a:ext cx="506924" cy="3428999"/>
          </a:xfrm>
          <a:prstGeom prst="rightBrace">
            <a:avLst>
              <a:gd name="adj1" fmla="val 8333"/>
              <a:gd name="adj2" fmla="val 11363"/>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86" name="Rectangle 85"/>
          <p:cNvSpPr/>
          <p:nvPr/>
        </p:nvSpPr>
        <p:spPr>
          <a:xfrm>
            <a:off x="6963595" y="6200001"/>
            <a:ext cx="2180405" cy="276999"/>
          </a:xfrm>
          <a:prstGeom prst="rect">
            <a:avLst/>
          </a:prstGeom>
        </p:spPr>
        <p:txBody>
          <a:bodyPr wrap="none">
            <a:spAutoFit/>
          </a:bodyPr>
          <a:lstStyle/>
          <a:p>
            <a:pPr algn="ctr"/>
            <a:r>
              <a:rPr lang="en-US" sz="1200" b="1" dirty="0">
                <a:latin typeface="+mj-lt"/>
              </a:rPr>
              <a:t>MP3 Player / iPhone / Droid</a:t>
            </a:r>
            <a:endParaRPr lang="en-US" sz="1200" dirty="0">
              <a:latin typeface="+mj-lt"/>
            </a:endParaRPr>
          </a:p>
        </p:txBody>
      </p:sp>
      <p:sp>
        <p:nvSpPr>
          <p:cNvPr id="87" name="Rectangle 86"/>
          <p:cNvSpPr/>
          <p:nvPr/>
        </p:nvSpPr>
        <p:spPr>
          <a:xfrm>
            <a:off x="8001000" y="990600"/>
            <a:ext cx="1096775" cy="707886"/>
          </a:xfrm>
          <a:prstGeom prst="rect">
            <a:avLst/>
          </a:prstGeom>
        </p:spPr>
        <p:txBody>
          <a:bodyPr wrap="none">
            <a:spAutoFit/>
          </a:bodyPr>
          <a:lstStyle/>
          <a:p>
            <a:r>
              <a:rPr lang="en-US" sz="2000" b="1" dirty="0">
                <a:latin typeface="+mj-lt"/>
              </a:rPr>
              <a:t>File-</a:t>
            </a:r>
          </a:p>
          <a:p>
            <a:r>
              <a:rPr lang="en-US" sz="2000" b="1" dirty="0">
                <a:latin typeface="+mj-lt"/>
              </a:rPr>
              <a:t>System</a:t>
            </a:r>
            <a:endParaRPr lang="en-US" sz="2000" dirty="0">
              <a:latin typeface="+mj-lt"/>
            </a:endParaRPr>
          </a:p>
        </p:txBody>
      </p:sp>
      <p:sp>
        <p:nvSpPr>
          <p:cNvPr id="88" name="TextBox 87"/>
          <p:cNvSpPr txBox="1"/>
          <p:nvPr/>
        </p:nvSpPr>
        <p:spPr>
          <a:xfrm rot="1293133">
            <a:off x="6333270" y="2269482"/>
            <a:ext cx="1207382" cy="276999"/>
          </a:xfrm>
          <a:prstGeom prst="rect">
            <a:avLst/>
          </a:prstGeom>
          <a:noFill/>
        </p:spPr>
        <p:txBody>
          <a:bodyPr wrap="none" rtlCol="0">
            <a:spAutoFit/>
          </a:bodyPr>
          <a:lstStyle/>
          <a:p>
            <a:r>
              <a:rPr lang="en-US" sz="1200" b="1" dirty="0">
                <a:latin typeface="Courier New" panose="02070309020205020404" pitchFamily="49" charset="0"/>
                <a:cs typeface="Courier New" panose="02070309020205020404" pitchFamily="49" charset="0"/>
              </a:rPr>
              <a:t>10101001101</a:t>
            </a:r>
          </a:p>
        </p:txBody>
      </p:sp>
      <p:sp>
        <p:nvSpPr>
          <p:cNvPr id="172052" name="TextBox 172051"/>
          <p:cNvSpPr txBox="1"/>
          <p:nvPr/>
        </p:nvSpPr>
        <p:spPr>
          <a:xfrm rot="2700000">
            <a:off x="5923325" y="3530654"/>
            <a:ext cx="1074333" cy="338554"/>
          </a:xfrm>
          <a:prstGeom prst="rect">
            <a:avLst/>
          </a:prstGeom>
          <a:noFill/>
        </p:spPr>
        <p:txBody>
          <a:bodyPr wrap="none" rtlCol="0">
            <a:spAutoFit/>
          </a:bodyPr>
          <a:lstStyle/>
          <a:p>
            <a:r>
              <a:rPr lang="en-US" sz="1600" dirty="0">
                <a:latin typeface="+mj-lt"/>
              </a:rPr>
              <a:t>compress</a:t>
            </a:r>
          </a:p>
        </p:txBody>
      </p:sp>
      <p:sp>
        <p:nvSpPr>
          <p:cNvPr id="90" name="Rectangle 89"/>
          <p:cNvSpPr/>
          <p:nvPr/>
        </p:nvSpPr>
        <p:spPr>
          <a:xfrm>
            <a:off x="3979427" y="3962400"/>
            <a:ext cx="668773" cy="400110"/>
          </a:xfrm>
          <a:prstGeom prst="rect">
            <a:avLst/>
          </a:prstGeom>
        </p:spPr>
        <p:txBody>
          <a:bodyPr wrap="none">
            <a:spAutoFit/>
          </a:bodyPr>
          <a:lstStyle/>
          <a:p>
            <a:r>
              <a:rPr lang="en-US" sz="2000" b="1" dirty="0" err="1">
                <a:latin typeface="+mj-lt"/>
              </a:rPr>
              <a:t>freq</a:t>
            </a:r>
            <a:endParaRPr lang="en-US" sz="2000" dirty="0">
              <a:latin typeface="+mj-lt"/>
            </a:endParaRPr>
          </a:p>
        </p:txBody>
      </p:sp>
      <p:sp>
        <p:nvSpPr>
          <p:cNvPr id="172054" name="Rectangle 172053"/>
          <p:cNvSpPr/>
          <p:nvPr/>
        </p:nvSpPr>
        <p:spPr>
          <a:xfrm>
            <a:off x="4889362" y="3962400"/>
            <a:ext cx="1130438" cy="584775"/>
          </a:xfrm>
          <a:prstGeom prst="rect">
            <a:avLst/>
          </a:prstGeom>
        </p:spPr>
        <p:txBody>
          <a:bodyPr wrap="none">
            <a:spAutoFit/>
          </a:bodyPr>
          <a:lstStyle/>
          <a:p>
            <a:pPr algn="ctr"/>
            <a:r>
              <a:rPr lang="en-US" sz="1600" b="1" dirty="0" err="1">
                <a:latin typeface="+mj-lt"/>
              </a:rPr>
              <a:t>pyscho</a:t>
            </a:r>
            <a:r>
              <a:rPr lang="en-US" sz="1600" b="1" dirty="0">
                <a:latin typeface="+mj-lt"/>
              </a:rPr>
              <a:t>-</a:t>
            </a:r>
          </a:p>
          <a:p>
            <a:pPr algn="ctr"/>
            <a:r>
              <a:rPr lang="en-US" sz="1600" b="1" dirty="0">
                <a:latin typeface="+mj-lt"/>
              </a:rPr>
              <a:t>acoustics</a:t>
            </a:r>
            <a:endParaRPr lang="en-US" sz="1600" dirty="0">
              <a:latin typeface="+mj-lt"/>
            </a:endParaRPr>
          </a:p>
        </p:txBody>
      </p:sp>
      <p:cxnSp>
        <p:nvCxnSpPr>
          <p:cNvPr id="94" name="Straight Arrow Connector 93"/>
          <p:cNvCxnSpPr/>
          <p:nvPr/>
        </p:nvCxnSpPr>
        <p:spPr>
          <a:xfrm flipH="1">
            <a:off x="3729548"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8" name="Rectangle 37"/>
          <p:cNvSpPr/>
          <p:nvPr/>
        </p:nvSpPr>
        <p:spPr>
          <a:xfrm>
            <a:off x="4038600" y="5170985"/>
            <a:ext cx="615026" cy="775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D/A</a:t>
            </a:r>
          </a:p>
        </p:txBody>
      </p:sp>
      <p:cxnSp>
        <p:nvCxnSpPr>
          <p:cNvPr id="99" name="Straight Arrow Connector 98"/>
          <p:cNvCxnSpPr/>
          <p:nvPr/>
        </p:nvCxnSpPr>
        <p:spPr>
          <a:xfrm flipH="1">
            <a:off x="4654642"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0" name="Straight Arrow Connector 99"/>
          <p:cNvCxnSpPr>
            <a:stCxn id="41" idx="1"/>
          </p:cNvCxnSpPr>
          <p:nvPr/>
        </p:nvCxnSpPr>
        <p:spPr>
          <a:xfrm flipH="1">
            <a:off x="6244148" y="5558709"/>
            <a:ext cx="1566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02" name="Rectangle 101"/>
          <p:cNvSpPr/>
          <p:nvPr/>
        </p:nvSpPr>
        <p:spPr>
          <a:xfrm>
            <a:off x="3200400" y="1090568"/>
            <a:ext cx="654346" cy="400110"/>
          </a:xfrm>
          <a:prstGeom prst="rect">
            <a:avLst/>
          </a:prstGeom>
        </p:spPr>
        <p:txBody>
          <a:bodyPr wrap="none">
            <a:spAutoFit/>
          </a:bodyPr>
          <a:lstStyle/>
          <a:p>
            <a:r>
              <a:rPr lang="en-US" sz="2000" b="1" dirty="0">
                <a:latin typeface="+mj-lt"/>
              </a:rPr>
              <a:t>MIC</a:t>
            </a:r>
            <a:endParaRPr lang="en-US" sz="2000" dirty="0">
              <a:latin typeface="+mj-lt"/>
            </a:endParaRPr>
          </a:p>
        </p:txBody>
      </p:sp>
      <p:sp>
        <p:nvSpPr>
          <p:cNvPr id="103" name="Rectangle 102"/>
          <p:cNvSpPr/>
          <p:nvPr/>
        </p:nvSpPr>
        <p:spPr>
          <a:xfrm>
            <a:off x="2819400" y="6153090"/>
            <a:ext cx="1154483" cy="400110"/>
          </a:xfrm>
          <a:prstGeom prst="rect">
            <a:avLst/>
          </a:prstGeom>
        </p:spPr>
        <p:txBody>
          <a:bodyPr wrap="none">
            <a:spAutoFit/>
          </a:bodyPr>
          <a:lstStyle/>
          <a:p>
            <a:r>
              <a:rPr lang="en-US" sz="2000" b="1" dirty="0">
                <a:latin typeface="+mj-lt"/>
              </a:rPr>
              <a:t>speaker</a:t>
            </a:r>
            <a:endParaRPr lang="en-US" sz="2000" dirty="0">
              <a:latin typeface="+mj-lt"/>
            </a:endParaRPr>
          </a:p>
        </p:txBody>
      </p:sp>
      <p:cxnSp>
        <p:nvCxnSpPr>
          <p:cNvPr id="104" name="Straight Arrow Connector 103"/>
          <p:cNvCxnSpPr/>
          <p:nvPr/>
        </p:nvCxnSpPr>
        <p:spPr>
          <a:xfrm flipV="1">
            <a:off x="3704053"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6" name="Straight Arrow Connector 105"/>
          <p:cNvCxnSpPr/>
          <p:nvPr/>
        </p:nvCxnSpPr>
        <p:spPr>
          <a:xfrm flipV="1">
            <a:off x="4667691"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9" name="Straight Arrow Connector 108"/>
          <p:cNvCxnSpPr/>
          <p:nvPr/>
        </p:nvCxnSpPr>
        <p:spPr>
          <a:xfrm flipV="1">
            <a:off x="5873549" y="3685884"/>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grpSp>
        <p:nvGrpSpPr>
          <p:cNvPr id="35" name="Group 34"/>
          <p:cNvGrpSpPr/>
          <p:nvPr/>
        </p:nvGrpSpPr>
        <p:grpSpPr>
          <a:xfrm>
            <a:off x="3158686" y="4284202"/>
            <a:ext cx="545367" cy="516398"/>
            <a:chOff x="1447800" y="3446002"/>
            <a:chExt cx="545367" cy="516398"/>
          </a:xfrm>
        </p:grpSpPr>
        <p:sp>
          <p:nvSpPr>
            <p:cNvPr id="33" name="Oval 32"/>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063" name="TextBox 172062"/>
            <p:cNvSpPr txBox="1"/>
            <p:nvPr/>
          </p:nvSpPr>
          <p:spPr>
            <a:xfrm>
              <a:off x="1447800" y="3505200"/>
              <a:ext cx="327308" cy="400110"/>
            </a:xfrm>
            <a:prstGeom prst="rect">
              <a:avLst/>
            </a:prstGeom>
            <a:noFill/>
          </p:spPr>
          <p:txBody>
            <a:bodyPr wrap="none" rtlCol="0">
              <a:spAutoFit/>
            </a:bodyPr>
            <a:lstStyle/>
            <a:p>
              <a:r>
                <a:rPr lang="en-US" sz="2000" dirty="0">
                  <a:latin typeface="+mj-lt"/>
                </a:rPr>
                <a:t>2</a:t>
              </a:r>
            </a:p>
          </p:txBody>
        </p:sp>
      </p:grpSp>
      <p:grpSp>
        <p:nvGrpSpPr>
          <p:cNvPr id="113" name="Group 112"/>
          <p:cNvGrpSpPr/>
          <p:nvPr/>
        </p:nvGrpSpPr>
        <p:grpSpPr>
          <a:xfrm>
            <a:off x="4161479" y="4343400"/>
            <a:ext cx="410521" cy="411444"/>
            <a:chOff x="1447800" y="3446002"/>
            <a:chExt cx="545367" cy="546593"/>
          </a:xfrm>
        </p:grpSpPr>
        <p:sp>
          <p:nvSpPr>
            <p:cNvPr id="114" name="Oval 113"/>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1487018" y="3461059"/>
              <a:ext cx="434855" cy="531536"/>
            </a:xfrm>
            <a:prstGeom prst="rect">
              <a:avLst/>
            </a:prstGeom>
            <a:noFill/>
          </p:spPr>
          <p:txBody>
            <a:bodyPr wrap="none" rtlCol="0">
              <a:spAutoFit/>
            </a:bodyPr>
            <a:lstStyle/>
            <a:p>
              <a:r>
                <a:rPr lang="en-US" sz="2000" dirty="0">
                  <a:latin typeface="+mj-lt"/>
                </a:rPr>
                <a:t>4</a:t>
              </a:r>
            </a:p>
          </p:txBody>
        </p:sp>
      </p:grpSp>
      <p:grpSp>
        <p:nvGrpSpPr>
          <p:cNvPr id="116" name="Group 115"/>
          <p:cNvGrpSpPr/>
          <p:nvPr/>
        </p:nvGrpSpPr>
        <p:grpSpPr>
          <a:xfrm>
            <a:off x="5209701" y="3170178"/>
            <a:ext cx="570730" cy="411444"/>
            <a:chOff x="1447800" y="3446002"/>
            <a:chExt cx="758201" cy="546593"/>
          </a:xfrm>
        </p:grpSpPr>
        <p:sp>
          <p:nvSpPr>
            <p:cNvPr id="117" name="Oval 116"/>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TextBox 117"/>
            <p:cNvSpPr txBox="1"/>
            <p:nvPr/>
          </p:nvSpPr>
          <p:spPr>
            <a:xfrm>
              <a:off x="1487018" y="3461059"/>
              <a:ext cx="718983" cy="531536"/>
            </a:xfrm>
            <a:prstGeom prst="rect">
              <a:avLst/>
            </a:prstGeom>
            <a:noFill/>
          </p:spPr>
          <p:txBody>
            <a:bodyPr wrap="none" rtlCol="0">
              <a:spAutoFit/>
            </a:bodyPr>
            <a:lstStyle/>
            <a:p>
              <a:r>
                <a:rPr lang="en-US" sz="2000" dirty="0">
                  <a:latin typeface="+mj-lt"/>
                </a:rPr>
                <a:t>5,6</a:t>
              </a:r>
            </a:p>
          </p:txBody>
        </p:sp>
      </p:grpSp>
      <p:grpSp>
        <p:nvGrpSpPr>
          <p:cNvPr id="119" name="Group 118"/>
          <p:cNvGrpSpPr/>
          <p:nvPr/>
        </p:nvGrpSpPr>
        <p:grpSpPr>
          <a:xfrm>
            <a:off x="6142679" y="4191002"/>
            <a:ext cx="410521" cy="411589"/>
            <a:chOff x="1447800" y="3415614"/>
            <a:chExt cx="545367" cy="546786"/>
          </a:xfrm>
        </p:grpSpPr>
        <p:sp>
          <p:nvSpPr>
            <p:cNvPr id="120" name="Oval 119"/>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p:cNvSpPr txBox="1"/>
            <p:nvPr/>
          </p:nvSpPr>
          <p:spPr>
            <a:xfrm>
              <a:off x="1473199" y="3415614"/>
              <a:ext cx="434855" cy="531535"/>
            </a:xfrm>
            <a:prstGeom prst="rect">
              <a:avLst/>
            </a:prstGeom>
            <a:noFill/>
          </p:spPr>
          <p:txBody>
            <a:bodyPr wrap="none" rtlCol="0">
              <a:spAutoFit/>
            </a:bodyPr>
            <a:lstStyle/>
            <a:p>
              <a:r>
                <a:rPr lang="en-US" sz="2000" dirty="0">
                  <a:latin typeface="+mj-lt"/>
                </a:rPr>
                <a:t>3</a:t>
              </a:r>
            </a:p>
          </p:txBody>
        </p:sp>
      </p:grpSp>
      <p:grpSp>
        <p:nvGrpSpPr>
          <p:cNvPr id="125" name="Group 124"/>
          <p:cNvGrpSpPr/>
          <p:nvPr/>
        </p:nvGrpSpPr>
        <p:grpSpPr>
          <a:xfrm>
            <a:off x="5410200" y="457200"/>
            <a:ext cx="755110" cy="516398"/>
            <a:chOff x="1447800" y="3446002"/>
            <a:chExt cx="755110" cy="516398"/>
          </a:xfrm>
        </p:grpSpPr>
        <p:sp>
          <p:nvSpPr>
            <p:cNvPr id="126" name="Oval 125"/>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TextBox 126"/>
            <p:cNvSpPr txBox="1"/>
            <p:nvPr/>
          </p:nvSpPr>
          <p:spPr>
            <a:xfrm>
              <a:off x="1447800" y="3505200"/>
              <a:ext cx="755110" cy="400110"/>
            </a:xfrm>
            <a:prstGeom prst="rect">
              <a:avLst/>
            </a:prstGeom>
            <a:noFill/>
          </p:spPr>
          <p:txBody>
            <a:bodyPr wrap="none" rtlCol="0">
              <a:spAutoFit/>
            </a:bodyPr>
            <a:lstStyle/>
            <a:p>
              <a:r>
                <a:rPr lang="en-US" sz="2000" dirty="0">
                  <a:latin typeface="+mj-lt"/>
                </a:rPr>
                <a:t>7,8,9</a:t>
              </a:r>
            </a:p>
          </p:txBody>
        </p:sp>
      </p:grpSp>
      <p:grpSp>
        <p:nvGrpSpPr>
          <p:cNvPr id="131" name="Group 130"/>
          <p:cNvGrpSpPr/>
          <p:nvPr/>
        </p:nvGrpSpPr>
        <p:grpSpPr>
          <a:xfrm>
            <a:off x="8292999" y="1698486"/>
            <a:ext cx="470000" cy="411444"/>
            <a:chOff x="1407375" y="3446002"/>
            <a:chExt cx="624383" cy="546593"/>
          </a:xfrm>
        </p:grpSpPr>
        <p:sp>
          <p:nvSpPr>
            <p:cNvPr id="132" name="Oval 131"/>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TextBox 132"/>
            <p:cNvSpPr txBox="1"/>
            <p:nvPr/>
          </p:nvSpPr>
          <p:spPr>
            <a:xfrm>
              <a:off x="1407375" y="3461059"/>
              <a:ext cx="624383" cy="531536"/>
            </a:xfrm>
            <a:prstGeom prst="rect">
              <a:avLst/>
            </a:prstGeom>
            <a:noFill/>
          </p:spPr>
          <p:txBody>
            <a:bodyPr wrap="none" rtlCol="0">
              <a:spAutoFit/>
            </a:bodyPr>
            <a:lstStyle/>
            <a:p>
              <a:r>
                <a:rPr lang="en-US" sz="2000" dirty="0">
                  <a:latin typeface="+mj-lt"/>
                </a:rPr>
                <a:t>10</a:t>
              </a:r>
            </a:p>
          </p:txBody>
        </p:sp>
      </p:grpSp>
      <p:grpSp>
        <p:nvGrpSpPr>
          <p:cNvPr id="134" name="Group 133"/>
          <p:cNvGrpSpPr/>
          <p:nvPr/>
        </p:nvGrpSpPr>
        <p:grpSpPr>
          <a:xfrm>
            <a:off x="8636825" y="4800600"/>
            <a:ext cx="450957" cy="411444"/>
            <a:chOff x="1407375" y="3446002"/>
            <a:chExt cx="599085" cy="546593"/>
          </a:xfrm>
        </p:grpSpPr>
        <p:sp>
          <p:nvSpPr>
            <p:cNvPr id="135" name="Oval 134"/>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TextBox 135"/>
            <p:cNvSpPr txBox="1"/>
            <p:nvPr/>
          </p:nvSpPr>
          <p:spPr>
            <a:xfrm>
              <a:off x="1407375" y="3461059"/>
              <a:ext cx="599085" cy="531536"/>
            </a:xfrm>
            <a:prstGeom prst="rect">
              <a:avLst/>
            </a:prstGeom>
            <a:noFill/>
          </p:spPr>
          <p:txBody>
            <a:bodyPr wrap="none" rtlCol="0">
              <a:spAutoFit/>
            </a:bodyPr>
            <a:lstStyle/>
            <a:p>
              <a:r>
                <a:rPr lang="en-US" sz="2000" dirty="0">
                  <a:latin typeface="+mj-lt"/>
                </a:rPr>
                <a:t>11</a:t>
              </a:r>
            </a:p>
          </p:txBody>
        </p:sp>
      </p:grpSp>
      <p:grpSp>
        <p:nvGrpSpPr>
          <p:cNvPr id="137" name="Group 136"/>
          <p:cNvGrpSpPr/>
          <p:nvPr/>
        </p:nvGrpSpPr>
        <p:grpSpPr>
          <a:xfrm>
            <a:off x="264928" y="4556854"/>
            <a:ext cx="469950" cy="411444"/>
            <a:chOff x="1407375" y="3446002"/>
            <a:chExt cx="624316" cy="546593"/>
          </a:xfrm>
        </p:grpSpPr>
        <p:sp>
          <p:nvSpPr>
            <p:cNvPr id="138" name="Oval 137"/>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TextBox 138"/>
            <p:cNvSpPr txBox="1"/>
            <p:nvPr/>
          </p:nvSpPr>
          <p:spPr>
            <a:xfrm>
              <a:off x="1407375" y="3461059"/>
              <a:ext cx="624316" cy="531536"/>
            </a:xfrm>
            <a:prstGeom prst="rect">
              <a:avLst/>
            </a:prstGeom>
            <a:noFill/>
          </p:spPr>
          <p:txBody>
            <a:bodyPr wrap="none" rtlCol="0">
              <a:spAutoFit/>
            </a:bodyPr>
            <a:lstStyle/>
            <a:p>
              <a:r>
                <a:rPr lang="en-US" sz="2000" dirty="0">
                  <a:latin typeface="+mj-lt"/>
                </a:rPr>
                <a:t>13</a:t>
              </a:r>
            </a:p>
          </p:txBody>
        </p:sp>
      </p:grpSp>
      <p:grpSp>
        <p:nvGrpSpPr>
          <p:cNvPr id="140" name="Group 139"/>
          <p:cNvGrpSpPr/>
          <p:nvPr/>
        </p:nvGrpSpPr>
        <p:grpSpPr>
          <a:xfrm>
            <a:off x="7759601" y="6446556"/>
            <a:ext cx="469950" cy="411444"/>
            <a:chOff x="1407375" y="3446002"/>
            <a:chExt cx="624316" cy="546593"/>
          </a:xfrm>
        </p:grpSpPr>
        <p:sp>
          <p:nvSpPr>
            <p:cNvPr id="141" name="Oval 140"/>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TextBox 141"/>
            <p:cNvSpPr txBox="1"/>
            <p:nvPr/>
          </p:nvSpPr>
          <p:spPr>
            <a:xfrm>
              <a:off x="1407375" y="3461059"/>
              <a:ext cx="624316" cy="531536"/>
            </a:xfrm>
            <a:prstGeom prst="rect">
              <a:avLst/>
            </a:prstGeom>
            <a:noFill/>
          </p:spPr>
          <p:txBody>
            <a:bodyPr wrap="none" rtlCol="0">
              <a:spAutoFit/>
            </a:bodyPr>
            <a:lstStyle/>
            <a:p>
              <a:r>
                <a:rPr lang="en-US" sz="2000" dirty="0">
                  <a:latin typeface="+mj-lt"/>
                </a:rPr>
                <a:t>12</a:t>
              </a:r>
            </a:p>
          </p:txBody>
        </p:sp>
      </p:grpSp>
      <p:sp>
        <p:nvSpPr>
          <p:cNvPr id="42" name="TextBox 41"/>
          <p:cNvSpPr txBox="1"/>
          <p:nvPr/>
        </p:nvSpPr>
        <p:spPr>
          <a:xfrm>
            <a:off x="380509" y="2895600"/>
            <a:ext cx="838691" cy="369332"/>
          </a:xfrm>
          <a:prstGeom prst="rect">
            <a:avLst/>
          </a:prstGeom>
          <a:noFill/>
        </p:spPr>
        <p:txBody>
          <a:bodyPr wrap="none" rtlCol="0">
            <a:spAutoFit/>
          </a:bodyPr>
          <a:lstStyle/>
          <a:p>
            <a:r>
              <a:rPr lang="en-US" sz="1800" b="1" dirty="0">
                <a:latin typeface="+mj-lt"/>
              </a:rPr>
              <a:t>Music</a:t>
            </a:r>
          </a:p>
        </p:txBody>
      </p:sp>
      <p:sp>
        <p:nvSpPr>
          <p:cNvPr id="43" name="Rectangle 42"/>
          <p:cNvSpPr/>
          <p:nvPr/>
        </p:nvSpPr>
        <p:spPr>
          <a:xfrm>
            <a:off x="473930" y="3512403"/>
            <a:ext cx="1593758" cy="830997"/>
          </a:xfrm>
          <a:prstGeom prst="rect">
            <a:avLst/>
          </a:prstGeom>
        </p:spPr>
        <p:txBody>
          <a:bodyPr wrap="square">
            <a:spAutoFit/>
          </a:bodyPr>
          <a:lstStyle/>
          <a:p>
            <a:pPr algn="ctr"/>
            <a:r>
              <a:rPr lang="en-US" sz="1600" i="1" dirty="0">
                <a:solidFill>
                  <a:schemeClr val="accent2"/>
                </a:solidFill>
                <a:latin typeface="Arial" pitchFamily="-107" charset="0"/>
                <a:ea typeface="Arial" pitchFamily="-107" charset="0"/>
                <a:cs typeface="Arial" pitchFamily="-107" charset="0"/>
              </a:rPr>
              <a:t>Numbers correspond to course weeks</a:t>
            </a:r>
          </a:p>
        </p:txBody>
      </p:sp>
      <p:grpSp>
        <p:nvGrpSpPr>
          <p:cNvPr id="145" name="Group 144"/>
          <p:cNvGrpSpPr/>
          <p:nvPr/>
        </p:nvGrpSpPr>
        <p:grpSpPr>
          <a:xfrm>
            <a:off x="1680127" y="2919767"/>
            <a:ext cx="410521" cy="411589"/>
            <a:chOff x="1447800" y="3415614"/>
            <a:chExt cx="545367" cy="546786"/>
          </a:xfrm>
        </p:grpSpPr>
        <p:sp>
          <p:nvSpPr>
            <p:cNvPr id="146" name="Oval 145"/>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TextBox 146"/>
            <p:cNvSpPr txBox="1"/>
            <p:nvPr/>
          </p:nvSpPr>
          <p:spPr>
            <a:xfrm>
              <a:off x="1514142" y="3415614"/>
              <a:ext cx="434855" cy="531536"/>
            </a:xfrm>
            <a:prstGeom prst="rect">
              <a:avLst/>
            </a:prstGeom>
            <a:noFill/>
          </p:spPr>
          <p:txBody>
            <a:bodyPr wrap="none" rtlCol="0">
              <a:spAutoFit/>
            </a:bodyPr>
            <a:lstStyle/>
            <a:p>
              <a:r>
                <a:rPr lang="en-US" sz="2000" dirty="0">
                  <a:latin typeface="+mj-lt"/>
                </a:rPr>
                <a:t>1</a:t>
              </a:r>
            </a:p>
          </p:txBody>
        </p:sp>
      </p:grpSp>
    </p:spTree>
    <p:extLst>
      <p:ext uri="{BB962C8B-B14F-4D97-AF65-F5344CB8AC3E}">
        <p14:creationId xmlns:p14="http://schemas.microsoft.com/office/powerpoint/2010/main" val="760948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US"/>
              <a:t>Course Map: Week 4</a:t>
            </a:r>
          </a:p>
        </p:txBody>
      </p:sp>
      <p:sp>
        <p:nvSpPr>
          <p:cNvPr id="7" name="Slide Number Placeholder 5"/>
          <p:cNvSpPr>
            <a:spLocks noGrp="1"/>
          </p:cNvSpPr>
          <p:nvPr>
            <p:ph type="sldNum" sz="quarter" idx="12"/>
          </p:nvPr>
        </p:nvSpPr>
        <p:spPr/>
        <p:txBody>
          <a:bodyPr/>
          <a:lstStyle/>
          <a:p>
            <a:fld id="{3DB5F412-9866-D249-BF71-6D9420ED886F}" type="slidenum">
              <a:rPr lang="en-US"/>
              <a:pPr/>
              <a:t>63</a:t>
            </a:fld>
            <a:endParaRPr lang="en-US" dirty="0"/>
          </a:p>
        </p:txBody>
      </p:sp>
      <p:pic>
        <p:nvPicPr>
          <p:cNvPr id="177154" name="Picture 2" descr="http://cdn.scratch.mit.edu/static/site/projects/thumbnails/32/2502.png"/>
          <p:cNvPicPr>
            <a:picLocks noChangeAspect="1" noChangeArrowheads="1"/>
          </p:cNvPicPr>
          <p:nvPr/>
        </p:nvPicPr>
        <p:blipFill rotWithShape="1">
          <a:blip r:embed="rId3">
            <a:extLst>
              <a:ext uri="{28A0092B-C50C-407E-A947-70E740481C1C}">
                <a14:useLocalDpi xmlns:a14="http://schemas.microsoft.com/office/drawing/2010/main" val="0"/>
              </a:ext>
            </a:extLst>
          </a:blip>
          <a:srcRect l="2623"/>
          <a:stretch/>
        </p:blipFill>
        <p:spPr bwMode="auto">
          <a:xfrm>
            <a:off x="0" y="1364906"/>
            <a:ext cx="1885388"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77156" name="Picture 4" descr="Loudspeaker and Waveform"/>
          <p:cNvPicPr>
            <a:picLocks noChangeAspect="1" noChangeArrowheads="1"/>
          </p:cNvPicPr>
          <p:nvPr/>
        </p:nvPicPr>
        <p:blipFill rotWithShape="1">
          <a:blip r:embed="rId4">
            <a:extLst>
              <a:ext uri="{28A0092B-C50C-407E-A947-70E740481C1C}">
                <a14:useLocalDpi xmlns:a14="http://schemas.microsoft.com/office/drawing/2010/main" val="0"/>
              </a:ext>
            </a:extLst>
          </a:blip>
          <a:srcRect l="10927" r="49086" b="59789"/>
          <a:stretch/>
        </p:blipFill>
        <p:spPr bwMode="auto">
          <a:xfrm>
            <a:off x="1676400" y="1364906"/>
            <a:ext cx="1188055"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7715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3375900"/>
            <a:ext cx="1177810" cy="658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58" name="Picture 6"/>
          <p:cNvPicPr>
            <a:picLocks noChangeAspect="1" noChangeArrowheads="1"/>
          </p:cNvPicPr>
          <p:nvPr/>
        </p:nvPicPr>
        <p:blipFill rotWithShape="1">
          <a:blip r:embed="rId6">
            <a:extLst>
              <a:ext uri="{28A0092B-C50C-407E-A947-70E740481C1C}">
                <a14:useLocalDpi xmlns:a14="http://schemas.microsoft.com/office/drawing/2010/main" val="0"/>
              </a:ext>
            </a:extLst>
          </a:blip>
          <a:srcRect b="34834"/>
          <a:stretch/>
        </p:blipFill>
        <p:spPr bwMode="auto">
          <a:xfrm>
            <a:off x="3844810" y="3337682"/>
            <a:ext cx="965911" cy="696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AutoShape 14" descr="http://hdwallres.com/wp-content/uploads/2013/10/internet-2014-PC-wallpaper.jpg"/>
          <p:cNvSpPr>
            <a:spLocks noChangeAspect="1" noChangeArrowheads="1"/>
          </p:cNvSpPr>
          <p:nvPr/>
        </p:nvSpPr>
        <p:spPr bwMode="auto">
          <a:xfrm>
            <a:off x="63500" y="-136525"/>
            <a:ext cx="7219950" cy="5410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7168" name="Picture 16"/>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09729" y="934450"/>
            <a:ext cx="1433294" cy="1219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6626735" y="528935"/>
            <a:ext cx="2212465" cy="461665"/>
          </a:xfrm>
          <a:prstGeom prst="rect">
            <a:avLst/>
          </a:prstGeom>
          <a:noFill/>
        </p:spPr>
        <p:txBody>
          <a:bodyPr wrap="none" rtlCol="0">
            <a:spAutoFit/>
          </a:bodyPr>
          <a:lstStyle/>
          <a:p>
            <a:r>
              <a:rPr lang="en-US" b="1" dirty="0">
                <a:latin typeface="Courier New" panose="02070309020205020404" pitchFamily="49" charset="0"/>
                <a:cs typeface="Courier New" panose="02070309020205020404" pitchFamily="49" charset="0"/>
              </a:rPr>
              <a:t>10101001101</a:t>
            </a:r>
          </a:p>
        </p:txBody>
      </p:sp>
      <p:sp>
        <p:nvSpPr>
          <p:cNvPr id="32" name="Rectangle 31"/>
          <p:cNvSpPr/>
          <p:nvPr/>
        </p:nvSpPr>
        <p:spPr>
          <a:xfrm>
            <a:off x="6082658" y="3331356"/>
            <a:ext cx="755671" cy="817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pic>
        <p:nvPicPr>
          <p:cNvPr id="177174" name="Picture 2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7069" y="4788975"/>
            <a:ext cx="2309929" cy="168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Content Placeholder 9" descr="loudspkr.gif"/>
          <p:cNvPicPr>
            <a:picLocks noGrp="1" noChangeAspect="1"/>
          </p:cNvPicPr>
          <p:nvPr>
            <p:ph idx="1"/>
          </p:nvPr>
        </p:nvPicPr>
        <p:blipFill>
          <a:blip r:embed="rId9"/>
          <a:srcRect l="-20833" r="-20833"/>
          <a:stretch>
            <a:fillRect/>
          </a:stretch>
        </p:blipFill>
        <p:spPr>
          <a:xfrm flipH="1">
            <a:off x="1524000" y="4872017"/>
            <a:ext cx="2577606" cy="1364758"/>
          </a:xfrm>
        </p:spPr>
      </p:pic>
      <p:cxnSp>
        <p:nvCxnSpPr>
          <p:cNvPr id="17" name="Straight Connector 16"/>
          <p:cNvCxnSpPr/>
          <p:nvPr/>
        </p:nvCxnSpPr>
        <p:spPr>
          <a:xfrm flipV="1">
            <a:off x="2590800" y="2792878"/>
            <a:ext cx="400943" cy="850110"/>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6" name="Straight Arrow Connector 65"/>
          <p:cNvCxnSpPr>
            <a:endCxn id="4" idx="1"/>
          </p:cNvCxnSpPr>
          <p:nvPr/>
        </p:nvCxnSpPr>
        <p:spPr>
          <a:xfrm flipV="1">
            <a:off x="3739949" y="2094953"/>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8" name="Straight Arrow Connector 67"/>
          <p:cNvCxnSpPr/>
          <p:nvPr/>
        </p:nvCxnSpPr>
        <p:spPr>
          <a:xfrm flipV="1">
            <a:off x="4654349" y="2090976"/>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 name="Rectangle 3"/>
          <p:cNvSpPr/>
          <p:nvPr/>
        </p:nvSpPr>
        <p:spPr>
          <a:xfrm>
            <a:off x="3962400" y="1614573"/>
            <a:ext cx="762000" cy="9607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A/D</a:t>
            </a:r>
          </a:p>
        </p:txBody>
      </p:sp>
      <p:pic>
        <p:nvPicPr>
          <p:cNvPr id="177160"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0800000">
            <a:off x="2857500" y="1337716"/>
            <a:ext cx="95250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3" name="Rectangle 72"/>
          <p:cNvSpPr/>
          <p:nvPr/>
        </p:nvSpPr>
        <p:spPr>
          <a:xfrm>
            <a:off x="2667000" y="3962400"/>
            <a:ext cx="1067921" cy="400110"/>
          </a:xfrm>
          <a:prstGeom prst="rect">
            <a:avLst/>
          </a:prstGeom>
        </p:spPr>
        <p:txBody>
          <a:bodyPr wrap="none">
            <a:spAutoFit/>
          </a:bodyPr>
          <a:lstStyle/>
          <a:p>
            <a:r>
              <a:rPr lang="en-US" sz="2000" b="1" dirty="0">
                <a:latin typeface="+mj-lt"/>
              </a:rPr>
              <a:t>sample</a:t>
            </a:r>
            <a:endParaRPr lang="en-US" sz="2000" dirty="0">
              <a:latin typeface="+mj-lt"/>
            </a:endParaRPr>
          </a:p>
        </p:txBody>
      </p:sp>
      <p:sp>
        <p:nvSpPr>
          <p:cNvPr id="74" name="Rectangle 73"/>
          <p:cNvSpPr/>
          <p:nvPr/>
        </p:nvSpPr>
        <p:spPr>
          <a:xfrm>
            <a:off x="3899024" y="2971800"/>
            <a:ext cx="1005403" cy="461665"/>
          </a:xfrm>
          <a:prstGeom prst="rect">
            <a:avLst/>
          </a:prstGeom>
        </p:spPr>
        <p:txBody>
          <a:bodyPr wrap="none">
            <a:spAutoFit/>
          </a:bodyPr>
          <a:lstStyle/>
          <a:p>
            <a:pPr algn="ctr"/>
            <a:r>
              <a:rPr lang="en-US" sz="1200" b="1" dirty="0">
                <a:latin typeface="+mj-lt"/>
              </a:rPr>
              <a:t>domain </a:t>
            </a:r>
          </a:p>
          <a:p>
            <a:pPr algn="ctr"/>
            <a:r>
              <a:rPr lang="en-US" sz="1200" b="1" dirty="0">
                <a:latin typeface="+mj-lt"/>
              </a:rPr>
              <a:t>conversion</a:t>
            </a:r>
            <a:endParaRPr lang="en-US" sz="1200" dirty="0">
              <a:latin typeface="+mj-lt"/>
            </a:endParaRPr>
          </a:p>
        </p:txBody>
      </p:sp>
      <p:cxnSp>
        <p:nvCxnSpPr>
          <p:cNvPr id="78" name="Straight Connector 77"/>
          <p:cNvCxnSpPr/>
          <p:nvPr/>
        </p:nvCxnSpPr>
        <p:spPr>
          <a:xfrm flipH="1" flipV="1">
            <a:off x="2590800" y="4095516"/>
            <a:ext cx="393372" cy="785381"/>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87" name="Rectangle 86"/>
          <p:cNvSpPr/>
          <p:nvPr/>
        </p:nvSpPr>
        <p:spPr>
          <a:xfrm>
            <a:off x="8001000" y="990600"/>
            <a:ext cx="1096775" cy="707886"/>
          </a:xfrm>
          <a:prstGeom prst="rect">
            <a:avLst/>
          </a:prstGeom>
        </p:spPr>
        <p:txBody>
          <a:bodyPr wrap="none">
            <a:spAutoFit/>
          </a:bodyPr>
          <a:lstStyle/>
          <a:p>
            <a:r>
              <a:rPr lang="en-US" sz="2000" b="1" dirty="0">
                <a:latin typeface="+mj-lt"/>
              </a:rPr>
              <a:t>File-</a:t>
            </a:r>
          </a:p>
          <a:p>
            <a:r>
              <a:rPr lang="en-US" sz="2000" b="1" dirty="0">
                <a:latin typeface="+mj-lt"/>
              </a:rPr>
              <a:t>System</a:t>
            </a:r>
            <a:endParaRPr lang="en-US" sz="2000" dirty="0">
              <a:latin typeface="+mj-lt"/>
            </a:endParaRPr>
          </a:p>
        </p:txBody>
      </p:sp>
      <p:sp>
        <p:nvSpPr>
          <p:cNvPr id="172052" name="TextBox 172051"/>
          <p:cNvSpPr txBox="1"/>
          <p:nvPr/>
        </p:nvSpPr>
        <p:spPr>
          <a:xfrm rot="2700000">
            <a:off x="5923325" y="3530654"/>
            <a:ext cx="1074333" cy="338554"/>
          </a:xfrm>
          <a:prstGeom prst="rect">
            <a:avLst/>
          </a:prstGeom>
          <a:noFill/>
        </p:spPr>
        <p:txBody>
          <a:bodyPr wrap="none" rtlCol="0">
            <a:spAutoFit/>
          </a:bodyPr>
          <a:lstStyle/>
          <a:p>
            <a:r>
              <a:rPr lang="en-US" sz="1600" dirty="0">
                <a:latin typeface="+mj-lt"/>
              </a:rPr>
              <a:t>compress</a:t>
            </a:r>
          </a:p>
        </p:txBody>
      </p:sp>
      <p:sp>
        <p:nvSpPr>
          <p:cNvPr id="90" name="Rectangle 89"/>
          <p:cNvSpPr/>
          <p:nvPr/>
        </p:nvSpPr>
        <p:spPr>
          <a:xfrm>
            <a:off x="3979427" y="3962400"/>
            <a:ext cx="668773" cy="400110"/>
          </a:xfrm>
          <a:prstGeom prst="rect">
            <a:avLst/>
          </a:prstGeom>
        </p:spPr>
        <p:txBody>
          <a:bodyPr wrap="none">
            <a:spAutoFit/>
          </a:bodyPr>
          <a:lstStyle/>
          <a:p>
            <a:r>
              <a:rPr lang="en-US" sz="2000" b="1" dirty="0" err="1">
                <a:latin typeface="+mj-lt"/>
              </a:rPr>
              <a:t>freq</a:t>
            </a:r>
            <a:endParaRPr lang="en-US" sz="2000" dirty="0">
              <a:latin typeface="+mj-lt"/>
            </a:endParaRPr>
          </a:p>
        </p:txBody>
      </p:sp>
      <p:cxnSp>
        <p:nvCxnSpPr>
          <p:cNvPr id="94" name="Straight Arrow Connector 93"/>
          <p:cNvCxnSpPr/>
          <p:nvPr/>
        </p:nvCxnSpPr>
        <p:spPr>
          <a:xfrm flipH="1">
            <a:off x="3729548"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8" name="Rectangle 37"/>
          <p:cNvSpPr/>
          <p:nvPr/>
        </p:nvSpPr>
        <p:spPr>
          <a:xfrm>
            <a:off x="4038600" y="5170985"/>
            <a:ext cx="615026" cy="775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D/A</a:t>
            </a:r>
          </a:p>
        </p:txBody>
      </p:sp>
      <p:sp>
        <p:nvSpPr>
          <p:cNvPr id="102" name="Rectangle 101"/>
          <p:cNvSpPr/>
          <p:nvPr/>
        </p:nvSpPr>
        <p:spPr>
          <a:xfrm>
            <a:off x="3200400" y="1090568"/>
            <a:ext cx="654346" cy="400110"/>
          </a:xfrm>
          <a:prstGeom prst="rect">
            <a:avLst/>
          </a:prstGeom>
        </p:spPr>
        <p:txBody>
          <a:bodyPr wrap="none">
            <a:spAutoFit/>
          </a:bodyPr>
          <a:lstStyle/>
          <a:p>
            <a:r>
              <a:rPr lang="en-US" sz="2000" b="1" dirty="0">
                <a:latin typeface="+mj-lt"/>
              </a:rPr>
              <a:t>MIC</a:t>
            </a:r>
            <a:endParaRPr lang="en-US" sz="2000" dirty="0">
              <a:latin typeface="+mj-lt"/>
            </a:endParaRPr>
          </a:p>
        </p:txBody>
      </p:sp>
      <p:sp>
        <p:nvSpPr>
          <p:cNvPr id="103" name="Rectangle 102"/>
          <p:cNvSpPr/>
          <p:nvPr/>
        </p:nvSpPr>
        <p:spPr>
          <a:xfrm>
            <a:off x="2819400" y="6153090"/>
            <a:ext cx="1154483" cy="400110"/>
          </a:xfrm>
          <a:prstGeom prst="rect">
            <a:avLst/>
          </a:prstGeom>
        </p:spPr>
        <p:txBody>
          <a:bodyPr wrap="none">
            <a:spAutoFit/>
          </a:bodyPr>
          <a:lstStyle/>
          <a:p>
            <a:r>
              <a:rPr lang="en-US" sz="2000" b="1" dirty="0">
                <a:latin typeface="+mj-lt"/>
              </a:rPr>
              <a:t>speaker</a:t>
            </a:r>
            <a:endParaRPr lang="en-US" sz="2000" dirty="0">
              <a:latin typeface="+mj-lt"/>
            </a:endParaRPr>
          </a:p>
        </p:txBody>
      </p:sp>
      <p:cxnSp>
        <p:nvCxnSpPr>
          <p:cNvPr id="104" name="Straight Arrow Connector 103"/>
          <p:cNvCxnSpPr/>
          <p:nvPr/>
        </p:nvCxnSpPr>
        <p:spPr>
          <a:xfrm flipV="1">
            <a:off x="3704053"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6" name="Straight Arrow Connector 105"/>
          <p:cNvCxnSpPr/>
          <p:nvPr/>
        </p:nvCxnSpPr>
        <p:spPr>
          <a:xfrm flipV="1">
            <a:off x="4667691"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9" name="Straight Arrow Connector 108"/>
          <p:cNvCxnSpPr/>
          <p:nvPr/>
        </p:nvCxnSpPr>
        <p:spPr>
          <a:xfrm flipV="1">
            <a:off x="5873549" y="3685884"/>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grpSp>
        <p:nvGrpSpPr>
          <p:cNvPr id="35" name="Group 34"/>
          <p:cNvGrpSpPr/>
          <p:nvPr/>
        </p:nvGrpSpPr>
        <p:grpSpPr>
          <a:xfrm>
            <a:off x="3158686" y="4284202"/>
            <a:ext cx="545367" cy="516398"/>
            <a:chOff x="1447800" y="3446002"/>
            <a:chExt cx="545367" cy="516398"/>
          </a:xfrm>
        </p:grpSpPr>
        <p:sp>
          <p:nvSpPr>
            <p:cNvPr id="33" name="Oval 32"/>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063" name="TextBox 172062"/>
            <p:cNvSpPr txBox="1"/>
            <p:nvPr/>
          </p:nvSpPr>
          <p:spPr>
            <a:xfrm>
              <a:off x="1447800" y="3505200"/>
              <a:ext cx="327308" cy="400110"/>
            </a:xfrm>
            <a:prstGeom prst="rect">
              <a:avLst/>
            </a:prstGeom>
            <a:noFill/>
          </p:spPr>
          <p:txBody>
            <a:bodyPr wrap="none" rtlCol="0">
              <a:spAutoFit/>
            </a:bodyPr>
            <a:lstStyle/>
            <a:p>
              <a:r>
                <a:rPr lang="en-US" sz="2000" dirty="0">
                  <a:latin typeface="+mj-lt"/>
                </a:rPr>
                <a:t>2</a:t>
              </a:r>
            </a:p>
          </p:txBody>
        </p:sp>
      </p:grpSp>
      <p:grpSp>
        <p:nvGrpSpPr>
          <p:cNvPr id="113" name="Group 112"/>
          <p:cNvGrpSpPr/>
          <p:nvPr/>
        </p:nvGrpSpPr>
        <p:grpSpPr>
          <a:xfrm>
            <a:off x="4161479" y="4343400"/>
            <a:ext cx="410521" cy="411444"/>
            <a:chOff x="1447800" y="3446002"/>
            <a:chExt cx="545367" cy="546593"/>
          </a:xfrm>
        </p:grpSpPr>
        <p:sp>
          <p:nvSpPr>
            <p:cNvPr id="114" name="Oval 113"/>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1487018" y="3461059"/>
              <a:ext cx="434855" cy="531536"/>
            </a:xfrm>
            <a:prstGeom prst="rect">
              <a:avLst/>
            </a:prstGeom>
            <a:noFill/>
          </p:spPr>
          <p:txBody>
            <a:bodyPr wrap="none" rtlCol="0">
              <a:spAutoFit/>
            </a:bodyPr>
            <a:lstStyle/>
            <a:p>
              <a:r>
                <a:rPr lang="en-US" sz="2000" dirty="0">
                  <a:latin typeface="+mj-lt"/>
                </a:rPr>
                <a:t>4</a:t>
              </a:r>
            </a:p>
          </p:txBody>
        </p:sp>
      </p:grpSp>
      <p:grpSp>
        <p:nvGrpSpPr>
          <p:cNvPr id="119" name="Group 118"/>
          <p:cNvGrpSpPr/>
          <p:nvPr/>
        </p:nvGrpSpPr>
        <p:grpSpPr>
          <a:xfrm>
            <a:off x="6142679" y="4191002"/>
            <a:ext cx="410521" cy="411589"/>
            <a:chOff x="1447800" y="3415614"/>
            <a:chExt cx="545367" cy="546786"/>
          </a:xfrm>
        </p:grpSpPr>
        <p:sp>
          <p:nvSpPr>
            <p:cNvPr id="120" name="Oval 119"/>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p:cNvSpPr txBox="1"/>
            <p:nvPr/>
          </p:nvSpPr>
          <p:spPr>
            <a:xfrm>
              <a:off x="1473199" y="3415614"/>
              <a:ext cx="434855" cy="531535"/>
            </a:xfrm>
            <a:prstGeom prst="rect">
              <a:avLst/>
            </a:prstGeom>
            <a:noFill/>
          </p:spPr>
          <p:txBody>
            <a:bodyPr wrap="none" rtlCol="0">
              <a:spAutoFit/>
            </a:bodyPr>
            <a:lstStyle/>
            <a:p>
              <a:r>
                <a:rPr lang="en-US" sz="2000" dirty="0">
                  <a:latin typeface="+mj-lt"/>
                </a:rPr>
                <a:t>3</a:t>
              </a:r>
            </a:p>
          </p:txBody>
        </p:sp>
      </p:grpSp>
      <p:grpSp>
        <p:nvGrpSpPr>
          <p:cNvPr id="131" name="Group 130"/>
          <p:cNvGrpSpPr/>
          <p:nvPr/>
        </p:nvGrpSpPr>
        <p:grpSpPr>
          <a:xfrm>
            <a:off x="8292999" y="1698486"/>
            <a:ext cx="470000" cy="411444"/>
            <a:chOff x="1407375" y="3446002"/>
            <a:chExt cx="624383" cy="546593"/>
          </a:xfrm>
        </p:grpSpPr>
        <p:sp>
          <p:nvSpPr>
            <p:cNvPr id="132" name="Oval 131"/>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TextBox 132"/>
            <p:cNvSpPr txBox="1"/>
            <p:nvPr/>
          </p:nvSpPr>
          <p:spPr>
            <a:xfrm>
              <a:off x="1407375" y="3461059"/>
              <a:ext cx="624383" cy="531536"/>
            </a:xfrm>
            <a:prstGeom prst="rect">
              <a:avLst/>
            </a:prstGeom>
            <a:noFill/>
          </p:spPr>
          <p:txBody>
            <a:bodyPr wrap="none" rtlCol="0">
              <a:spAutoFit/>
            </a:bodyPr>
            <a:lstStyle/>
            <a:p>
              <a:r>
                <a:rPr lang="en-US" sz="2000" dirty="0">
                  <a:latin typeface="+mj-lt"/>
                </a:rPr>
                <a:t>10</a:t>
              </a:r>
            </a:p>
          </p:txBody>
        </p:sp>
      </p:grpSp>
      <p:sp>
        <p:nvSpPr>
          <p:cNvPr id="42" name="TextBox 41"/>
          <p:cNvSpPr txBox="1"/>
          <p:nvPr/>
        </p:nvSpPr>
        <p:spPr>
          <a:xfrm>
            <a:off x="380509" y="2895600"/>
            <a:ext cx="838691" cy="369332"/>
          </a:xfrm>
          <a:prstGeom prst="rect">
            <a:avLst/>
          </a:prstGeom>
          <a:noFill/>
        </p:spPr>
        <p:txBody>
          <a:bodyPr wrap="none" rtlCol="0">
            <a:spAutoFit/>
          </a:bodyPr>
          <a:lstStyle/>
          <a:p>
            <a:r>
              <a:rPr lang="en-US" sz="1800" b="1" dirty="0">
                <a:latin typeface="+mj-lt"/>
              </a:rPr>
              <a:t>Music</a:t>
            </a:r>
          </a:p>
        </p:txBody>
      </p:sp>
      <p:sp>
        <p:nvSpPr>
          <p:cNvPr id="43" name="Rectangle 42"/>
          <p:cNvSpPr/>
          <p:nvPr/>
        </p:nvSpPr>
        <p:spPr>
          <a:xfrm>
            <a:off x="473930" y="3512403"/>
            <a:ext cx="1593758" cy="830997"/>
          </a:xfrm>
          <a:prstGeom prst="rect">
            <a:avLst/>
          </a:prstGeom>
        </p:spPr>
        <p:txBody>
          <a:bodyPr wrap="square">
            <a:spAutoFit/>
          </a:bodyPr>
          <a:lstStyle/>
          <a:p>
            <a:pPr algn="ctr"/>
            <a:r>
              <a:rPr lang="en-US" sz="1600" i="1" dirty="0">
                <a:solidFill>
                  <a:schemeClr val="accent2"/>
                </a:solidFill>
                <a:latin typeface="Arial" pitchFamily="-107" charset="0"/>
                <a:ea typeface="Arial" pitchFamily="-107" charset="0"/>
                <a:cs typeface="Arial" pitchFamily="-107" charset="0"/>
              </a:rPr>
              <a:t>Numbers correspond to course weeks</a:t>
            </a:r>
          </a:p>
        </p:txBody>
      </p:sp>
      <p:grpSp>
        <p:nvGrpSpPr>
          <p:cNvPr id="145" name="Group 144"/>
          <p:cNvGrpSpPr/>
          <p:nvPr/>
        </p:nvGrpSpPr>
        <p:grpSpPr>
          <a:xfrm>
            <a:off x="1680127" y="2919767"/>
            <a:ext cx="410521" cy="411589"/>
            <a:chOff x="1447800" y="3415614"/>
            <a:chExt cx="545367" cy="546786"/>
          </a:xfrm>
        </p:grpSpPr>
        <p:sp>
          <p:nvSpPr>
            <p:cNvPr id="146" name="Oval 145"/>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TextBox 146"/>
            <p:cNvSpPr txBox="1"/>
            <p:nvPr/>
          </p:nvSpPr>
          <p:spPr>
            <a:xfrm>
              <a:off x="1514142" y="3415614"/>
              <a:ext cx="434855" cy="531536"/>
            </a:xfrm>
            <a:prstGeom prst="rect">
              <a:avLst/>
            </a:prstGeom>
            <a:noFill/>
          </p:spPr>
          <p:txBody>
            <a:bodyPr wrap="none" rtlCol="0">
              <a:spAutoFit/>
            </a:bodyPr>
            <a:lstStyle/>
            <a:p>
              <a:r>
                <a:rPr lang="en-US" sz="2000" dirty="0">
                  <a:latin typeface="+mj-lt"/>
                </a:rPr>
                <a:t>1</a:t>
              </a:r>
            </a:p>
          </p:txBody>
        </p:sp>
      </p:grpSp>
    </p:spTree>
    <p:extLst>
      <p:ext uri="{BB962C8B-B14F-4D97-AF65-F5344CB8AC3E}">
        <p14:creationId xmlns:p14="http://schemas.microsoft.com/office/powerpoint/2010/main" val="1831209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p:txBody>
          <a:bodyPr/>
          <a:lstStyle/>
          <a:p>
            <a:r>
              <a:rPr lang="en-US" dirty="0"/>
              <a:t>Week 2: </a:t>
            </a:r>
            <a:r>
              <a:rPr lang="en-US" dirty="0" err="1"/>
              <a:t>Nyquist</a:t>
            </a:r>
            <a:r>
              <a:rPr lang="en-US" dirty="0"/>
              <a:t>-Shannon</a:t>
            </a:r>
          </a:p>
        </p:txBody>
      </p:sp>
      <p:sp>
        <p:nvSpPr>
          <p:cNvPr id="200707" name="Rectangle 3"/>
          <p:cNvSpPr>
            <a:spLocks noGrp="1" noChangeArrowheads="1"/>
          </p:cNvSpPr>
          <p:nvPr>
            <p:ph idx="1"/>
          </p:nvPr>
        </p:nvSpPr>
        <p:spPr/>
        <p:txBody>
          <a:bodyPr>
            <a:normAutofit/>
          </a:bodyPr>
          <a:lstStyle/>
          <a:p>
            <a:r>
              <a:rPr lang="en-US" sz="2400" dirty="0"/>
              <a:t>Sampling Theorem:</a:t>
            </a:r>
          </a:p>
          <a:p>
            <a:pPr lvl="1"/>
            <a:r>
              <a:rPr lang="en-US" sz="2000" dirty="0"/>
              <a:t>Only need to </a:t>
            </a:r>
            <a:r>
              <a:rPr lang="en-US" sz="2000" dirty="0">
                <a:solidFill>
                  <a:schemeClr val="tx1"/>
                </a:solidFill>
              </a:rPr>
              <a:t>sample 2 x </a:t>
            </a:r>
            <a:r>
              <a:rPr lang="en-US" sz="2000" dirty="0"/>
              <a:t>maximum frequency component of a signal</a:t>
            </a:r>
          </a:p>
          <a:p>
            <a:r>
              <a:rPr lang="en-US" sz="2400" dirty="0"/>
              <a:t>Range of human hearing?</a:t>
            </a:r>
          </a:p>
          <a:p>
            <a:pPr lvl="1"/>
            <a:r>
              <a:rPr lang="en-US" dirty="0"/>
              <a:t>20 Hz </a:t>
            </a:r>
            <a:r>
              <a:rPr lang="en-US" dirty="0">
                <a:sym typeface="Wingdings" pitchFamily="2" charset="2"/>
              </a:rPr>
              <a:t></a:t>
            </a:r>
            <a:r>
              <a:rPr lang="en-US" dirty="0"/>
              <a:t> 20 kHz</a:t>
            </a:r>
          </a:p>
          <a:p>
            <a:r>
              <a:rPr lang="en-US" sz="2400" dirty="0"/>
              <a:t>How many samples?</a:t>
            </a:r>
          </a:p>
          <a:p>
            <a:pPr lvl="1"/>
            <a:r>
              <a:rPr lang="en-US" dirty="0"/>
              <a:t>2 x 20 kHz = 40 kHz</a:t>
            </a:r>
          </a:p>
          <a:p>
            <a:r>
              <a:rPr lang="en-US" sz="2400" dirty="0"/>
              <a:t>CD samples /sec:</a:t>
            </a:r>
          </a:p>
          <a:p>
            <a:pPr lvl="1"/>
            <a:r>
              <a:rPr lang="en-US" dirty="0"/>
              <a:t>44,000 Samples / sec</a:t>
            </a:r>
          </a:p>
        </p:txBody>
      </p:sp>
      <p:sp>
        <p:nvSpPr>
          <p:cNvPr id="8" name="Date Placeholder 3"/>
          <p:cNvSpPr>
            <a:spLocks noGrp="1"/>
          </p:cNvSpPr>
          <p:nvPr>
            <p:ph type="dt" sz="half" idx="10"/>
          </p:nvPr>
        </p:nvSpPr>
        <p:spPr/>
        <p:txBody>
          <a:bodyPr/>
          <a:lstStyle/>
          <a:p>
            <a:endParaRPr lang="en-US" dirty="0"/>
          </a:p>
        </p:txBody>
      </p:sp>
      <p:sp>
        <p:nvSpPr>
          <p:cNvPr id="10" name="Slide Number Placeholder 5"/>
          <p:cNvSpPr>
            <a:spLocks noGrp="1"/>
          </p:cNvSpPr>
          <p:nvPr>
            <p:ph type="sldNum" sz="quarter" idx="12"/>
          </p:nvPr>
        </p:nvSpPr>
        <p:spPr/>
        <p:txBody>
          <a:bodyPr/>
          <a:lstStyle/>
          <a:p>
            <a:fld id="{E68C1405-EBD1-4541-B6FB-0ED4AFCF33C7}" type="slidenum">
              <a:rPr lang="en-US"/>
              <a:pPr/>
              <a:t>64</a:t>
            </a:fld>
            <a:endParaRPr lang="en-US"/>
          </a:p>
        </p:txBody>
      </p:sp>
      <p:pic>
        <p:nvPicPr>
          <p:cNvPr id="200708" name="Picture 4"/>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4495800" y="2743200"/>
            <a:ext cx="4267200" cy="3200400"/>
          </a:xfrm>
          <a:prstGeom prst="rect">
            <a:avLst/>
          </a:prstGeom>
          <a:noFill/>
          <a:ln w="9525">
            <a:noFill/>
            <a:miter lim="800000"/>
            <a:headEnd/>
            <a:tailEnd/>
          </a:ln>
          <a:effectLst/>
        </p:spPr>
      </p:pic>
      <p:sp>
        <p:nvSpPr>
          <p:cNvPr id="200709" name="Rectangle 5"/>
          <p:cNvSpPr>
            <a:spLocks noChangeArrowheads="1"/>
          </p:cNvSpPr>
          <p:nvPr/>
        </p:nvSpPr>
        <p:spPr bwMode="auto">
          <a:xfrm>
            <a:off x="4284518" y="5964814"/>
            <a:ext cx="4000500" cy="366713"/>
          </a:xfrm>
          <a:prstGeom prst="rect">
            <a:avLst/>
          </a:prstGeom>
          <a:noFill/>
          <a:ln w="9525">
            <a:noFill/>
            <a:miter lim="800000"/>
            <a:headEnd/>
            <a:tailEnd/>
          </a:ln>
          <a:effectLst/>
        </p:spPr>
        <p:txBody>
          <a:bodyPr wrap="none">
            <a:prstTxWarp prst="textNoShape">
              <a:avLst/>
            </a:prstTxWarp>
            <a:spAutoFit/>
          </a:bodyPr>
          <a:lstStyle/>
          <a:p>
            <a:r>
              <a:rPr lang="en-US" sz="1800" dirty="0"/>
              <a:t>http://en.wikipedia.org/wiki/File:Pcm.svg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0707">
                                            <p:txEl>
                                              <p:pRg st="4" end="4"/>
                                            </p:txEl>
                                          </p:spTgt>
                                        </p:tgtEl>
                                        <p:attrNameLst>
                                          <p:attrName>style.visibility</p:attrName>
                                        </p:attrNameLst>
                                      </p:cBhvr>
                                      <p:to>
                                        <p:strVal val="visible"/>
                                      </p:to>
                                    </p:set>
                                    <p:animEffect transition="in" filter="fade">
                                      <p:cBhvr>
                                        <p:cTn id="7" dur="500"/>
                                        <p:tgtEl>
                                          <p:spTgt spid="200707">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00707">
                                            <p:txEl>
                                              <p:pRg st="5" end="5"/>
                                            </p:txEl>
                                          </p:spTgt>
                                        </p:tgtEl>
                                        <p:attrNameLst>
                                          <p:attrName>style.visibility</p:attrName>
                                        </p:attrNameLst>
                                      </p:cBhvr>
                                      <p:to>
                                        <p:strVal val="visible"/>
                                      </p:to>
                                    </p:set>
                                    <p:animEffect transition="in" filter="fade">
                                      <p:cBhvr>
                                        <p:cTn id="10" dur="500"/>
                                        <p:tgtEl>
                                          <p:spTgt spid="200707">
                                            <p:txEl>
                                              <p:pRg st="5" end="5"/>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0707">
                                            <p:txEl>
                                              <p:pRg st="6" end="6"/>
                                            </p:txEl>
                                          </p:spTgt>
                                        </p:tgtEl>
                                        <p:attrNameLst>
                                          <p:attrName>style.visibility</p:attrName>
                                        </p:attrNameLst>
                                      </p:cBhvr>
                                      <p:to>
                                        <p:strVal val="visible"/>
                                      </p:to>
                                    </p:set>
                                    <p:animEffect transition="in" filter="fade">
                                      <p:cBhvr>
                                        <p:cTn id="15" dur="500"/>
                                        <p:tgtEl>
                                          <p:spTgt spid="200707">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00707">
                                            <p:txEl>
                                              <p:pRg st="7" end="7"/>
                                            </p:txEl>
                                          </p:spTgt>
                                        </p:tgtEl>
                                        <p:attrNameLst>
                                          <p:attrName>style.visibility</p:attrName>
                                        </p:attrNameLst>
                                      </p:cBhvr>
                                      <p:to>
                                        <p:strVal val="visible"/>
                                      </p:to>
                                    </p:set>
                                    <p:animEffect transition="in" filter="fade">
                                      <p:cBhvr>
                                        <p:cTn id="18" dur="500"/>
                                        <p:tgtEl>
                                          <p:spTgt spid="20070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US"/>
              <a:t>Course Map</a:t>
            </a:r>
          </a:p>
        </p:txBody>
      </p:sp>
      <p:sp>
        <p:nvSpPr>
          <p:cNvPr id="7" name="Slide Number Placeholder 5"/>
          <p:cNvSpPr>
            <a:spLocks noGrp="1"/>
          </p:cNvSpPr>
          <p:nvPr>
            <p:ph type="sldNum" sz="quarter" idx="12"/>
          </p:nvPr>
        </p:nvSpPr>
        <p:spPr/>
        <p:txBody>
          <a:bodyPr/>
          <a:lstStyle/>
          <a:p>
            <a:fld id="{3DB5F412-9866-D249-BF71-6D9420ED886F}" type="slidenum">
              <a:rPr lang="en-US"/>
              <a:pPr/>
              <a:t>65</a:t>
            </a:fld>
            <a:endParaRPr lang="en-US" dirty="0"/>
          </a:p>
        </p:txBody>
      </p:sp>
      <p:pic>
        <p:nvPicPr>
          <p:cNvPr id="177154" name="Picture 2" descr="http://cdn.scratch.mit.edu/static/site/projects/thumbnails/32/2502.png"/>
          <p:cNvPicPr>
            <a:picLocks noChangeAspect="1" noChangeArrowheads="1"/>
          </p:cNvPicPr>
          <p:nvPr/>
        </p:nvPicPr>
        <p:blipFill rotWithShape="1">
          <a:blip r:embed="rId3">
            <a:extLst>
              <a:ext uri="{28A0092B-C50C-407E-A947-70E740481C1C}">
                <a14:useLocalDpi xmlns:a14="http://schemas.microsoft.com/office/drawing/2010/main" val="0"/>
              </a:ext>
            </a:extLst>
          </a:blip>
          <a:srcRect l="2623"/>
          <a:stretch/>
        </p:blipFill>
        <p:spPr bwMode="auto">
          <a:xfrm>
            <a:off x="0" y="1364906"/>
            <a:ext cx="1885388"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77156" name="Picture 4" descr="Loudspeaker and Waveform"/>
          <p:cNvPicPr>
            <a:picLocks noChangeAspect="1" noChangeArrowheads="1"/>
          </p:cNvPicPr>
          <p:nvPr/>
        </p:nvPicPr>
        <p:blipFill rotWithShape="1">
          <a:blip r:embed="rId4">
            <a:extLst>
              <a:ext uri="{28A0092B-C50C-407E-A947-70E740481C1C}">
                <a14:useLocalDpi xmlns:a14="http://schemas.microsoft.com/office/drawing/2010/main" val="0"/>
              </a:ext>
            </a:extLst>
          </a:blip>
          <a:srcRect l="10927" r="49086" b="59789"/>
          <a:stretch/>
        </p:blipFill>
        <p:spPr bwMode="auto">
          <a:xfrm>
            <a:off x="1676400" y="1364906"/>
            <a:ext cx="1188055"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p:cNvPicPr>
            <a:picLocks noChangeAspect="1" noChangeArrowheads="1"/>
          </p:cNvPicPr>
          <p:nvPr/>
        </p:nvPicPr>
        <p:blipFill rotWithShape="1">
          <a:blip r:embed="rId5">
            <a:clrChange>
              <a:clrFrom>
                <a:srgbClr val="EAEAEA"/>
              </a:clrFrom>
              <a:clrTo>
                <a:srgbClr val="EAEAEA">
                  <a:alpha val="0"/>
                </a:srgbClr>
              </a:clrTo>
            </a:clrChange>
          </a:blip>
          <a:srcRect l="32523" t="50000" r="25121" b="10610"/>
          <a:stretch/>
        </p:blipFill>
        <p:spPr bwMode="auto">
          <a:xfrm>
            <a:off x="4876800" y="1423343"/>
            <a:ext cx="1611775" cy="1376308"/>
          </a:xfrm>
          <a:prstGeom prst="rect">
            <a:avLst/>
          </a:prstGeom>
          <a:noFill/>
          <a:ln w="9525">
            <a:noFill/>
            <a:miter lim="800000"/>
            <a:headEnd/>
            <a:tailEnd/>
          </a:ln>
          <a:effectLst/>
        </p:spPr>
      </p:pic>
      <p:pic>
        <p:nvPicPr>
          <p:cNvPr id="17715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3375900"/>
            <a:ext cx="1177810" cy="658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58" name="Picture 6"/>
          <p:cNvPicPr>
            <a:picLocks noChangeAspect="1" noChangeArrowheads="1"/>
          </p:cNvPicPr>
          <p:nvPr/>
        </p:nvPicPr>
        <p:blipFill rotWithShape="1">
          <a:blip r:embed="rId7">
            <a:extLst>
              <a:ext uri="{28A0092B-C50C-407E-A947-70E740481C1C}">
                <a14:useLocalDpi xmlns:a14="http://schemas.microsoft.com/office/drawing/2010/main" val="0"/>
              </a:ext>
            </a:extLst>
          </a:blip>
          <a:srcRect b="34834"/>
          <a:stretch/>
        </p:blipFill>
        <p:spPr bwMode="auto">
          <a:xfrm>
            <a:off x="3844810" y="3337682"/>
            <a:ext cx="965911" cy="696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59"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10125" y="3338250"/>
            <a:ext cx="1209675" cy="757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AutoShape 14" descr="http://hdwallres.com/wp-content/uploads/2013/10/internet-2014-PC-wallpaper.jpg"/>
          <p:cNvSpPr>
            <a:spLocks noChangeAspect="1" noChangeArrowheads="1"/>
          </p:cNvSpPr>
          <p:nvPr/>
        </p:nvSpPr>
        <p:spPr bwMode="auto">
          <a:xfrm>
            <a:off x="63500" y="-136525"/>
            <a:ext cx="7219950" cy="5410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7168" name="Picture 16"/>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09729" y="934450"/>
            <a:ext cx="1433294" cy="1219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70" name="Picture 18" descr="http://www.mushroomsys.com/websiteContent/graphics/DAP/cloudcomputing.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21209" y="3400480"/>
            <a:ext cx="1944532" cy="1552520"/>
          </a:xfrm>
          <a:prstGeom prst="rect">
            <a:avLst/>
          </a:prstGeom>
          <a:noFill/>
          <a:extLst>
            <a:ext uri="{909E8E84-426E-40DD-AFC4-6F175D3DCCD1}">
              <a14:hiddenFill xmlns:a14="http://schemas.microsoft.com/office/drawing/2010/main">
                <a:solidFill>
                  <a:srgbClr val="FFFFFF"/>
                </a:solidFill>
              </a14:hiddenFill>
            </a:ext>
          </a:extLst>
        </p:spPr>
      </p:pic>
      <p:pic>
        <p:nvPicPr>
          <p:cNvPr id="177173" name="Picture 21" descr="http://www.urmc.rochester.edu/libraries/miner/images/IPADwireless-network-symbol.jpg"/>
          <p:cNvPicPr>
            <a:picLocks noChangeAspect="1" noChangeArrowheads="1"/>
          </p:cNvPicPr>
          <p:nvPr/>
        </p:nvPicPr>
        <p:blipFill rotWithShape="1">
          <a:blip r:embed="rId11">
            <a:extLst>
              <a:ext uri="{28A0092B-C50C-407E-A947-70E740481C1C}">
                <a14:useLocalDpi xmlns:a14="http://schemas.microsoft.com/office/drawing/2010/main" val="0"/>
              </a:ext>
            </a:extLst>
          </a:blip>
          <a:srcRect l="8124" t="12495" r="8970" b="16065"/>
          <a:stretch/>
        </p:blipFill>
        <p:spPr bwMode="auto">
          <a:xfrm rot="9787514">
            <a:off x="7619625" y="2771955"/>
            <a:ext cx="980404" cy="744771"/>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p:cNvSpPr/>
          <p:nvPr/>
        </p:nvSpPr>
        <p:spPr>
          <a:xfrm>
            <a:off x="7561429" y="2362200"/>
            <a:ext cx="762000" cy="3655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NIC</a:t>
            </a:r>
          </a:p>
        </p:txBody>
      </p:sp>
      <p:sp>
        <p:nvSpPr>
          <p:cNvPr id="13" name="TextBox 12"/>
          <p:cNvSpPr txBox="1"/>
          <p:nvPr/>
        </p:nvSpPr>
        <p:spPr>
          <a:xfrm>
            <a:off x="6626735" y="528935"/>
            <a:ext cx="2212465" cy="461665"/>
          </a:xfrm>
          <a:prstGeom prst="rect">
            <a:avLst/>
          </a:prstGeom>
          <a:noFill/>
        </p:spPr>
        <p:txBody>
          <a:bodyPr wrap="none" rtlCol="0">
            <a:spAutoFit/>
          </a:bodyPr>
          <a:lstStyle/>
          <a:p>
            <a:r>
              <a:rPr lang="en-US" b="1" dirty="0">
                <a:latin typeface="Courier New" panose="02070309020205020404" pitchFamily="49" charset="0"/>
                <a:cs typeface="Courier New" panose="02070309020205020404" pitchFamily="49" charset="0"/>
              </a:rPr>
              <a:t>10101001101</a:t>
            </a:r>
          </a:p>
        </p:txBody>
      </p:sp>
      <p:sp>
        <p:nvSpPr>
          <p:cNvPr id="32" name="Rectangle 31"/>
          <p:cNvSpPr/>
          <p:nvPr/>
        </p:nvSpPr>
        <p:spPr>
          <a:xfrm>
            <a:off x="6082658" y="3331356"/>
            <a:ext cx="755671" cy="817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pic>
        <p:nvPicPr>
          <p:cNvPr id="177174" name="Picture 2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7069" y="4788975"/>
            <a:ext cx="2309929" cy="168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63520" y="5017575"/>
            <a:ext cx="853773" cy="14478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800" b="1" dirty="0">
                <a:solidFill>
                  <a:schemeClr val="tx1"/>
                </a:solidFill>
              </a:rPr>
              <a:t>EULA</a:t>
            </a:r>
          </a:p>
          <a:p>
            <a:pPr algn="ctr"/>
            <a:r>
              <a:rPr lang="en-US" sz="1800" b="1" dirty="0">
                <a:solidFill>
                  <a:schemeClr val="tx1"/>
                </a:solidFill>
              </a:rPr>
              <a:t>----------------</a:t>
            </a:r>
            <a:r>
              <a:rPr lang="en-US" sz="1800" b="1" i="1" dirty="0">
                <a:solidFill>
                  <a:schemeClr val="tx1"/>
                </a:solidFill>
              </a:rPr>
              <a:t>click</a:t>
            </a:r>
          </a:p>
          <a:p>
            <a:pPr algn="ctr"/>
            <a:r>
              <a:rPr lang="en-US" sz="1800" b="1" i="1" dirty="0">
                <a:solidFill>
                  <a:schemeClr val="tx1"/>
                </a:solidFill>
              </a:rPr>
              <a:t>OK</a:t>
            </a:r>
          </a:p>
        </p:txBody>
      </p:sp>
      <p:pic>
        <p:nvPicPr>
          <p:cNvPr id="37" name="Content Placeholder 9" descr="loudspkr.gif"/>
          <p:cNvPicPr>
            <a:picLocks noGrp="1" noChangeAspect="1"/>
          </p:cNvPicPr>
          <p:nvPr>
            <p:ph idx="1"/>
          </p:nvPr>
        </p:nvPicPr>
        <p:blipFill>
          <a:blip r:embed="rId13"/>
          <a:srcRect l="-20833" r="-20833"/>
          <a:stretch>
            <a:fillRect/>
          </a:stretch>
        </p:blipFill>
        <p:spPr>
          <a:xfrm flipH="1">
            <a:off x="1524000" y="4872017"/>
            <a:ext cx="2577606" cy="1364758"/>
          </a:xfrm>
        </p:spPr>
      </p:pic>
      <p:pic>
        <p:nvPicPr>
          <p:cNvPr id="39" name="Picture 5"/>
          <p:cNvPicPr>
            <a:picLocks noChangeAspect="1" noChangeArrowheads="1"/>
          </p:cNvPicPr>
          <p:nvPr/>
        </p:nvPicPr>
        <p:blipFill rotWithShape="1">
          <a:blip r:embed="rId5">
            <a:clrChange>
              <a:clrFrom>
                <a:srgbClr val="EAEAEA"/>
              </a:clrFrom>
              <a:clrTo>
                <a:srgbClr val="EAEAEA">
                  <a:alpha val="0"/>
                </a:srgbClr>
              </a:clrTo>
            </a:clrChange>
          </a:blip>
          <a:srcRect l="32523" t="50000" r="25121" b="10610"/>
          <a:stretch/>
        </p:blipFill>
        <p:spPr bwMode="auto">
          <a:xfrm>
            <a:off x="5041903" y="4981248"/>
            <a:ext cx="1281567" cy="1094341"/>
          </a:xfrm>
          <a:prstGeom prst="rect">
            <a:avLst/>
          </a:prstGeom>
          <a:noFill/>
          <a:ln w="9525">
            <a:noFill/>
            <a:miter lim="800000"/>
            <a:headEnd/>
            <a:tailEnd/>
          </a:ln>
          <a:effectLst/>
        </p:spPr>
      </p:pic>
      <p:pic>
        <p:nvPicPr>
          <p:cNvPr id="40" name="Picture 21" descr="http://www.urmc.rochester.edu/libraries/miner/images/IPADwireless-network-symbol.jpg"/>
          <p:cNvPicPr>
            <a:picLocks noChangeAspect="1" noChangeArrowheads="1"/>
          </p:cNvPicPr>
          <p:nvPr/>
        </p:nvPicPr>
        <p:blipFill rotWithShape="1">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l="8124" t="12495" r="8970" b="16065"/>
          <a:stretch/>
        </p:blipFill>
        <p:spPr bwMode="auto">
          <a:xfrm rot="2936238">
            <a:off x="6894380" y="4661437"/>
            <a:ext cx="980404" cy="744771"/>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40"/>
          <p:cNvSpPr/>
          <p:nvPr/>
        </p:nvSpPr>
        <p:spPr>
          <a:xfrm>
            <a:off x="6400800" y="5375943"/>
            <a:ext cx="762000" cy="3655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NIC</a:t>
            </a:r>
          </a:p>
        </p:txBody>
      </p:sp>
      <p:cxnSp>
        <p:nvCxnSpPr>
          <p:cNvPr id="17" name="Straight Connector 16"/>
          <p:cNvCxnSpPr/>
          <p:nvPr/>
        </p:nvCxnSpPr>
        <p:spPr>
          <a:xfrm flipV="1">
            <a:off x="2590800" y="2792878"/>
            <a:ext cx="400943" cy="850110"/>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4" name="Straight Connector 43"/>
          <p:cNvCxnSpPr/>
          <p:nvPr/>
        </p:nvCxnSpPr>
        <p:spPr>
          <a:xfrm flipH="1" flipV="1">
            <a:off x="6400800" y="2770674"/>
            <a:ext cx="437529" cy="565416"/>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72033" name="Straight Arrow Connector 172032"/>
          <p:cNvCxnSpPr>
            <a:stCxn id="10" idx="3"/>
          </p:cNvCxnSpPr>
          <p:nvPr/>
        </p:nvCxnSpPr>
        <p:spPr>
          <a:xfrm flipV="1">
            <a:off x="6488575" y="1905000"/>
            <a:ext cx="293225" cy="20649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2" name="Straight Arrow Connector 61"/>
          <p:cNvCxnSpPr>
            <a:stCxn id="10" idx="3"/>
            <a:endCxn id="30" idx="1"/>
          </p:cNvCxnSpPr>
          <p:nvPr/>
        </p:nvCxnSpPr>
        <p:spPr>
          <a:xfrm>
            <a:off x="6488575" y="2111497"/>
            <a:ext cx="1072854" cy="43346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72037" name="Rectangle 172036"/>
          <p:cNvSpPr/>
          <p:nvPr/>
        </p:nvSpPr>
        <p:spPr>
          <a:xfrm>
            <a:off x="5334000" y="1066800"/>
            <a:ext cx="728084" cy="400110"/>
          </a:xfrm>
          <a:prstGeom prst="rect">
            <a:avLst/>
          </a:prstGeom>
        </p:spPr>
        <p:txBody>
          <a:bodyPr wrap="none">
            <a:spAutoFit/>
          </a:bodyPr>
          <a:lstStyle/>
          <a:p>
            <a:r>
              <a:rPr lang="en-US" sz="2000" b="1" dirty="0">
                <a:latin typeface="+mj-lt"/>
              </a:rPr>
              <a:t>CPU</a:t>
            </a:r>
            <a:endParaRPr lang="en-US" sz="2000" dirty="0">
              <a:latin typeface="+mj-lt"/>
            </a:endParaRPr>
          </a:p>
        </p:txBody>
      </p:sp>
      <p:cxnSp>
        <p:nvCxnSpPr>
          <p:cNvPr id="66" name="Straight Arrow Connector 65"/>
          <p:cNvCxnSpPr>
            <a:endCxn id="4" idx="1"/>
          </p:cNvCxnSpPr>
          <p:nvPr/>
        </p:nvCxnSpPr>
        <p:spPr>
          <a:xfrm flipV="1">
            <a:off x="3739949" y="2094953"/>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8" name="Straight Arrow Connector 67"/>
          <p:cNvCxnSpPr/>
          <p:nvPr/>
        </p:nvCxnSpPr>
        <p:spPr>
          <a:xfrm flipV="1">
            <a:off x="4654349" y="2090976"/>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 name="Rectangle 3"/>
          <p:cNvSpPr/>
          <p:nvPr/>
        </p:nvSpPr>
        <p:spPr>
          <a:xfrm>
            <a:off x="3962400" y="1614573"/>
            <a:ext cx="762000" cy="9607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A/D</a:t>
            </a:r>
          </a:p>
        </p:txBody>
      </p:sp>
      <p:pic>
        <p:nvPicPr>
          <p:cNvPr id="17716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10800000">
            <a:off x="2857500" y="1337716"/>
            <a:ext cx="95250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3" name="Rectangle 72"/>
          <p:cNvSpPr/>
          <p:nvPr/>
        </p:nvSpPr>
        <p:spPr>
          <a:xfrm>
            <a:off x="2667000" y="3962400"/>
            <a:ext cx="1067921" cy="400110"/>
          </a:xfrm>
          <a:prstGeom prst="rect">
            <a:avLst/>
          </a:prstGeom>
        </p:spPr>
        <p:txBody>
          <a:bodyPr wrap="none">
            <a:spAutoFit/>
          </a:bodyPr>
          <a:lstStyle/>
          <a:p>
            <a:r>
              <a:rPr lang="en-US" sz="2000" b="1" dirty="0">
                <a:latin typeface="+mj-lt"/>
              </a:rPr>
              <a:t>sample</a:t>
            </a:r>
            <a:endParaRPr lang="en-US" sz="2000" dirty="0">
              <a:latin typeface="+mj-lt"/>
            </a:endParaRPr>
          </a:p>
        </p:txBody>
      </p:sp>
      <p:sp>
        <p:nvSpPr>
          <p:cNvPr id="74" name="Rectangle 73"/>
          <p:cNvSpPr/>
          <p:nvPr/>
        </p:nvSpPr>
        <p:spPr>
          <a:xfrm>
            <a:off x="3899024" y="2971800"/>
            <a:ext cx="1005403" cy="461665"/>
          </a:xfrm>
          <a:prstGeom prst="rect">
            <a:avLst/>
          </a:prstGeom>
        </p:spPr>
        <p:txBody>
          <a:bodyPr wrap="none">
            <a:spAutoFit/>
          </a:bodyPr>
          <a:lstStyle/>
          <a:p>
            <a:pPr algn="ctr"/>
            <a:r>
              <a:rPr lang="en-US" sz="1200" b="1" dirty="0">
                <a:latin typeface="+mj-lt"/>
              </a:rPr>
              <a:t>domain </a:t>
            </a:r>
          </a:p>
          <a:p>
            <a:pPr algn="ctr"/>
            <a:r>
              <a:rPr lang="en-US" sz="1200" b="1" dirty="0">
                <a:latin typeface="+mj-lt"/>
              </a:rPr>
              <a:t>conversion</a:t>
            </a:r>
            <a:endParaRPr lang="en-US" sz="1200" dirty="0">
              <a:latin typeface="+mj-lt"/>
            </a:endParaRPr>
          </a:p>
        </p:txBody>
      </p:sp>
      <p:cxnSp>
        <p:nvCxnSpPr>
          <p:cNvPr id="75" name="Straight Connector 74"/>
          <p:cNvCxnSpPr/>
          <p:nvPr/>
        </p:nvCxnSpPr>
        <p:spPr>
          <a:xfrm flipV="1">
            <a:off x="6219357" y="4162455"/>
            <a:ext cx="618972" cy="905123"/>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8" name="Straight Connector 77"/>
          <p:cNvCxnSpPr/>
          <p:nvPr/>
        </p:nvCxnSpPr>
        <p:spPr>
          <a:xfrm flipH="1" flipV="1">
            <a:off x="2590800" y="4095516"/>
            <a:ext cx="393372" cy="785381"/>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72051" name="Right Brace 172050"/>
          <p:cNvSpPr/>
          <p:nvPr/>
        </p:nvSpPr>
        <p:spPr>
          <a:xfrm rot="5400000">
            <a:off x="5423438" y="4432838"/>
            <a:ext cx="506924" cy="3428999"/>
          </a:xfrm>
          <a:prstGeom prst="rightBrace">
            <a:avLst>
              <a:gd name="adj1" fmla="val 8333"/>
              <a:gd name="adj2" fmla="val 11363"/>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86" name="Rectangle 85"/>
          <p:cNvSpPr/>
          <p:nvPr/>
        </p:nvSpPr>
        <p:spPr>
          <a:xfrm>
            <a:off x="6963595" y="6200001"/>
            <a:ext cx="2180405" cy="276999"/>
          </a:xfrm>
          <a:prstGeom prst="rect">
            <a:avLst/>
          </a:prstGeom>
        </p:spPr>
        <p:txBody>
          <a:bodyPr wrap="none">
            <a:spAutoFit/>
          </a:bodyPr>
          <a:lstStyle/>
          <a:p>
            <a:pPr algn="ctr"/>
            <a:r>
              <a:rPr lang="en-US" sz="1200" b="1" dirty="0">
                <a:latin typeface="+mj-lt"/>
              </a:rPr>
              <a:t>MP3 Player / iPhone / Droid</a:t>
            </a:r>
            <a:endParaRPr lang="en-US" sz="1200" dirty="0">
              <a:latin typeface="+mj-lt"/>
            </a:endParaRPr>
          </a:p>
        </p:txBody>
      </p:sp>
      <p:sp>
        <p:nvSpPr>
          <p:cNvPr id="87" name="Rectangle 86"/>
          <p:cNvSpPr/>
          <p:nvPr/>
        </p:nvSpPr>
        <p:spPr>
          <a:xfrm>
            <a:off x="8001000" y="990600"/>
            <a:ext cx="1096775" cy="707886"/>
          </a:xfrm>
          <a:prstGeom prst="rect">
            <a:avLst/>
          </a:prstGeom>
        </p:spPr>
        <p:txBody>
          <a:bodyPr wrap="none">
            <a:spAutoFit/>
          </a:bodyPr>
          <a:lstStyle/>
          <a:p>
            <a:r>
              <a:rPr lang="en-US" sz="2000" b="1" dirty="0">
                <a:latin typeface="+mj-lt"/>
              </a:rPr>
              <a:t>File-</a:t>
            </a:r>
          </a:p>
          <a:p>
            <a:r>
              <a:rPr lang="en-US" sz="2000" b="1" dirty="0">
                <a:latin typeface="+mj-lt"/>
              </a:rPr>
              <a:t>System</a:t>
            </a:r>
            <a:endParaRPr lang="en-US" sz="2000" dirty="0">
              <a:latin typeface="+mj-lt"/>
            </a:endParaRPr>
          </a:p>
        </p:txBody>
      </p:sp>
      <p:sp>
        <p:nvSpPr>
          <p:cNvPr id="88" name="TextBox 87"/>
          <p:cNvSpPr txBox="1"/>
          <p:nvPr/>
        </p:nvSpPr>
        <p:spPr>
          <a:xfrm rot="1293133">
            <a:off x="6333270" y="2269482"/>
            <a:ext cx="1207382" cy="276999"/>
          </a:xfrm>
          <a:prstGeom prst="rect">
            <a:avLst/>
          </a:prstGeom>
          <a:noFill/>
        </p:spPr>
        <p:txBody>
          <a:bodyPr wrap="none" rtlCol="0">
            <a:spAutoFit/>
          </a:bodyPr>
          <a:lstStyle/>
          <a:p>
            <a:r>
              <a:rPr lang="en-US" sz="1200" b="1" dirty="0">
                <a:latin typeface="Courier New" panose="02070309020205020404" pitchFamily="49" charset="0"/>
                <a:cs typeface="Courier New" panose="02070309020205020404" pitchFamily="49" charset="0"/>
              </a:rPr>
              <a:t>10101001101</a:t>
            </a:r>
          </a:p>
        </p:txBody>
      </p:sp>
      <p:sp>
        <p:nvSpPr>
          <p:cNvPr id="172052" name="TextBox 172051"/>
          <p:cNvSpPr txBox="1"/>
          <p:nvPr/>
        </p:nvSpPr>
        <p:spPr>
          <a:xfrm rot="2700000">
            <a:off x="5923325" y="3530654"/>
            <a:ext cx="1074333" cy="338554"/>
          </a:xfrm>
          <a:prstGeom prst="rect">
            <a:avLst/>
          </a:prstGeom>
          <a:noFill/>
        </p:spPr>
        <p:txBody>
          <a:bodyPr wrap="none" rtlCol="0">
            <a:spAutoFit/>
          </a:bodyPr>
          <a:lstStyle/>
          <a:p>
            <a:r>
              <a:rPr lang="en-US" sz="1600" dirty="0">
                <a:latin typeface="+mj-lt"/>
              </a:rPr>
              <a:t>compress</a:t>
            </a:r>
          </a:p>
        </p:txBody>
      </p:sp>
      <p:sp>
        <p:nvSpPr>
          <p:cNvPr id="90" name="Rectangle 89"/>
          <p:cNvSpPr/>
          <p:nvPr/>
        </p:nvSpPr>
        <p:spPr>
          <a:xfrm>
            <a:off x="3979427" y="3962400"/>
            <a:ext cx="668773" cy="400110"/>
          </a:xfrm>
          <a:prstGeom prst="rect">
            <a:avLst/>
          </a:prstGeom>
        </p:spPr>
        <p:txBody>
          <a:bodyPr wrap="none">
            <a:spAutoFit/>
          </a:bodyPr>
          <a:lstStyle/>
          <a:p>
            <a:r>
              <a:rPr lang="en-US" sz="2000" b="1" dirty="0" err="1">
                <a:latin typeface="+mj-lt"/>
              </a:rPr>
              <a:t>freq</a:t>
            </a:r>
            <a:endParaRPr lang="en-US" sz="2000" dirty="0">
              <a:latin typeface="+mj-lt"/>
            </a:endParaRPr>
          </a:p>
        </p:txBody>
      </p:sp>
      <p:sp>
        <p:nvSpPr>
          <p:cNvPr id="172054" name="Rectangle 172053"/>
          <p:cNvSpPr/>
          <p:nvPr/>
        </p:nvSpPr>
        <p:spPr>
          <a:xfrm>
            <a:off x="4889362" y="3962400"/>
            <a:ext cx="1130438" cy="584775"/>
          </a:xfrm>
          <a:prstGeom prst="rect">
            <a:avLst/>
          </a:prstGeom>
        </p:spPr>
        <p:txBody>
          <a:bodyPr wrap="none">
            <a:spAutoFit/>
          </a:bodyPr>
          <a:lstStyle/>
          <a:p>
            <a:pPr algn="ctr"/>
            <a:r>
              <a:rPr lang="en-US" sz="1600" b="1" dirty="0" err="1">
                <a:latin typeface="+mj-lt"/>
              </a:rPr>
              <a:t>pyscho</a:t>
            </a:r>
            <a:r>
              <a:rPr lang="en-US" sz="1600" b="1" dirty="0">
                <a:latin typeface="+mj-lt"/>
              </a:rPr>
              <a:t>-</a:t>
            </a:r>
          </a:p>
          <a:p>
            <a:pPr algn="ctr"/>
            <a:r>
              <a:rPr lang="en-US" sz="1600" b="1" dirty="0">
                <a:latin typeface="+mj-lt"/>
              </a:rPr>
              <a:t>acoustics</a:t>
            </a:r>
            <a:endParaRPr lang="en-US" sz="1600" dirty="0">
              <a:latin typeface="+mj-lt"/>
            </a:endParaRPr>
          </a:p>
        </p:txBody>
      </p:sp>
      <p:cxnSp>
        <p:nvCxnSpPr>
          <p:cNvPr id="94" name="Straight Arrow Connector 93"/>
          <p:cNvCxnSpPr/>
          <p:nvPr/>
        </p:nvCxnSpPr>
        <p:spPr>
          <a:xfrm flipH="1">
            <a:off x="3729548"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8" name="Rectangle 37"/>
          <p:cNvSpPr/>
          <p:nvPr/>
        </p:nvSpPr>
        <p:spPr>
          <a:xfrm>
            <a:off x="4038600" y="5170985"/>
            <a:ext cx="615026" cy="775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D/A</a:t>
            </a:r>
          </a:p>
        </p:txBody>
      </p:sp>
      <p:cxnSp>
        <p:nvCxnSpPr>
          <p:cNvPr id="99" name="Straight Arrow Connector 98"/>
          <p:cNvCxnSpPr/>
          <p:nvPr/>
        </p:nvCxnSpPr>
        <p:spPr>
          <a:xfrm flipH="1">
            <a:off x="4654642"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0" name="Straight Arrow Connector 99"/>
          <p:cNvCxnSpPr>
            <a:stCxn id="41" idx="1"/>
          </p:cNvCxnSpPr>
          <p:nvPr/>
        </p:nvCxnSpPr>
        <p:spPr>
          <a:xfrm flipH="1">
            <a:off x="6244148" y="5558709"/>
            <a:ext cx="1566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02" name="Rectangle 101"/>
          <p:cNvSpPr/>
          <p:nvPr/>
        </p:nvSpPr>
        <p:spPr>
          <a:xfrm>
            <a:off x="3200400" y="1090568"/>
            <a:ext cx="654346" cy="400110"/>
          </a:xfrm>
          <a:prstGeom prst="rect">
            <a:avLst/>
          </a:prstGeom>
        </p:spPr>
        <p:txBody>
          <a:bodyPr wrap="none">
            <a:spAutoFit/>
          </a:bodyPr>
          <a:lstStyle/>
          <a:p>
            <a:r>
              <a:rPr lang="en-US" sz="2000" b="1" dirty="0">
                <a:latin typeface="+mj-lt"/>
              </a:rPr>
              <a:t>MIC</a:t>
            </a:r>
            <a:endParaRPr lang="en-US" sz="2000" dirty="0">
              <a:latin typeface="+mj-lt"/>
            </a:endParaRPr>
          </a:p>
        </p:txBody>
      </p:sp>
      <p:sp>
        <p:nvSpPr>
          <p:cNvPr id="103" name="Rectangle 102"/>
          <p:cNvSpPr/>
          <p:nvPr/>
        </p:nvSpPr>
        <p:spPr>
          <a:xfrm>
            <a:off x="2819400" y="6153090"/>
            <a:ext cx="1154483" cy="400110"/>
          </a:xfrm>
          <a:prstGeom prst="rect">
            <a:avLst/>
          </a:prstGeom>
        </p:spPr>
        <p:txBody>
          <a:bodyPr wrap="none">
            <a:spAutoFit/>
          </a:bodyPr>
          <a:lstStyle/>
          <a:p>
            <a:r>
              <a:rPr lang="en-US" sz="2000" b="1" dirty="0">
                <a:latin typeface="+mj-lt"/>
              </a:rPr>
              <a:t>speaker</a:t>
            </a:r>
            <a:endParaRPr lang="en-US" sz="2000" dirty="0">
              <a:latin typeface="+mj-lt"/>
            </a:endParaRPr>
          </a:p>
        </p:txBody>
      </p:sp>
      <p:cxnSp>
        <p:nvCxnSpPr>
          <p:cNvPr id="104" name="Straight Arrow Connector 103"/>
          <p:cNvCxnSpPr/>
          <p:nvPr/>
        </p:nvCxnSpPr>
        <p:spPr>
          <a:xfrm flipV="1">
            <a:off x="3704053"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6" name="Straight Arrow Connector 105"/>
          <p:cNvCxnSpPr/>
          <p:nvPr/>
        </p:nvCxnSpPr>
        <p:spPr>
          <a:xfrm flipV="1">
            <a:off x="4667691"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9" name="Straight Arrow Connector 108"/>
          <p:cNvCxnSpPr/>
          <p:nvPr/>
        </p:nvCxnSpPr>
        <p:spPr>
          <a:xfrm flipV="1">
            <a:off x="5873549" y="3685884"/>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grpSp>
        <p:nvGrpSpPr>
          <p:cNvPr id="35" name="Group 34"/>
          <p:cNvGrpSpPr/>
          <p:nvPr/>
        </p:nvGrpSpPr>
        <p:grpSpPr>
          <a:xfrm>
            <a:off x="3158686" y="4284202"/>
            <a:ext cx="545367" cy="516398"/>
            <a:chOff x="1447800" y="3446002"/>
            <a:chExt cx="545367" cy="516398"/>
          </a:xfrm>
        </p:grpSpPr>
        <p:sp>
          <p:nvSpPr>
            <p:cNvPr id="33" name="Oval 32"/>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063" name="TextBox 172062"/>
            <p:cNvSpPr txBox="1"/>
            <p:nvPr/>
          </p:nvSpPr>
          <p:spPr>
            <a:xfrm>
              <a:off x="1447800" y="3505200"/>
              <a:ext cx="327308" cy="400110"/>
            </a:xfrm>
            <a:prstGeom prst="rect">
              <a:avLst/>
            </a:prstGeom>
            <a:noFill/>
          </p:spPr>
          <p:txBody>
            <a:bodyPr wrap="none" rtlCol="0">
              <a:spAutoFit/>
            </a:bodyPr>
            <a:lstStyle/>
            <a:p>
              <a:r>
                <a:rPr lang="en-US" sz="2000" dirty="0">
                  <a:latin typeface="+mj-lt"/>
                </a:rPr>
                <a:t>2</a:t>
              </a:r>
            </a:p>
          </p:txBody>
        </p:sp>
      </p:grpSp>
      <p:grpSp>
        <p:nvGrpSpPr>
          <p:cNvPr id="113" name="Group 112"/>
          <p:cNvGrpSpPr/>
          <p:nvPr/>
        </p:nvGrpSpPr>
        <p:grpSpPr>
          <a:xfrm>
            <a:off x="4161479" y="4343400"/>
            <a:ext cx="410521" cy="411444"/>
            <a:chOff x="1447800" y="3446002"/>
            <a:chExt cx="545367" cy="546593"/>
          </a:xfrm>
        </p:grpSpPr>
        <p:sp>
          <p:nvSpPr>
            <p:cNvPr id="114" name="Oval 113"/>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1487018" y="3461059"/>
              <a:ext cx="434855" cy="531536"/>
            </a:xfrm>
            <a:prstGeom prst="rect">
              <a:avLst/>
            </a:prstGeom>
            <a:noFill/>
          </p:spPr>
          <p:txBody>
            <a:bodyPr wrap="none" rtlCol="0">
              <a:spAutoFit/>
            </a:bodyPr>
            <a:lstStyle/>
            <a:p>
              <a:r>
                <a:rPr lang="en-US" sz="2000" dirty="0">
                  <a:latin typeface="+mj-lt"/>
                </a:rPr>
                <a:t>4</a:t>
              </a:r>
            </a:p>
          </p:txBody>
        </p:sp>
      </p:grpSp>
      <p:grpSp>
        <p:nvGrpSpPr>
          <p:cNvPr id="116" name="Group 115"/>
          <p:cNvGrpSpPr/>
          <p:nvPr/>
        </p:nvGrpSpPr>
        <p:grpSpPr>
          <a:xfrm>
            <a:off x="5209701" y="3170178"/>
            <a:ext cx="570730" cy="411444"/>
            <a:chOff x="1447800" y="3446002"/>
            <a:chExt cx="758201" cy="546593"/>
          </a:xfrm>
        </p:grpSpPr>
        <p:sp>
          <p:nvSpPr>
            <p:cNvPr id="117" name="Oval 116"/>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TextBox 117"/>
            <p:cNvSpPr txBox="1"/>
            <p:nvPr/>
          </p:nvSpPr>
          <p:spPr>
            <a:xfrm>
              <a:off x="1487018" y="3461059"/>
              <a:ext cx="718983" cy="531536"/>
            </a:xfrm>
            <a:prstGeom prst="rect">
              <a:avLst/>
            </a:prstGeom>
            <a:noFill/>
          </p:spPr>
          <p:txBody>
            <a:bodyPr wrap="none" rtlCol="0">
              <a:spAutoFit/>
            </a:bodyPr>
            <a:lstStyle/>
            <a:p>
              <a:r>
                <a:rPr lang="en-US" sz="2000" dirty="0">
                  <a:latin typeface="+mj-lt"/>
                </a:rPr>
                <a:t>5,6</a:t>
              </a:r>
            </a:p>
          </p:txBody>
        </p:sp>
      </p:grpSp>
      <p:grpSp>
        <p:nvGrpSpPr>
          <p:cNvPr id="119" name="Group 118"/>
          <p:cNvGrpSpPr/>
          <p:nvPr/>
        </p:nvGrpSpPr>
        <p:grpSpPr>
          <a:xfrm>
            <a:off x="6142679" y="4191002"/>
            <a:ext cx="410521" cy="411589"/>
            <a:chOff x="1447800" y="3415614"/>
            <a:chExt cx="545367" cy="546786"/>
          </a:xfrm>
        </p:grpSpPr>
        <p:sp>
          <p:nvSpPr>
            <p:cNvPr id="120" name="Oval 119"/>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p:cNvSpPr txBox="1"/>
            <p:nvPr/>
          </p:nvSpPr>
          <p:spPr>
            <a:xfrm>
              <a:off x="1473199" y="3415614"/>
              <a:ext cx="434855" cy="531535"/>
            </a:xfrm>
            <a:prstGeom prst="rect">
              <a:avLst/>
            </a:prstGeom>
            <a:noFill/>
          </p:spPr>
          <p:txBody>
            <a:bodyPr wrap="none" rtlCol="0">
              <a:spAutoFit/>
            </a:bodyPr>
            <a:lstStyle/>
            <a:p>
              <a:r>
                <a:rPr lang="en-US" sz="2000" dirty="0">
                  <a:latin typeface="+mj-lt"/>
                </a:rPr>
                <a:t>3</a:t>
              </a:r>
            </a:p>
          </p:txBody>
        </p:sp>
      </p:grpSp>
      <p:grpSp>
        <p:nvGrpSpPr>
          <p:cNvPr id="125" name="Group 124"/>
          <p:cNvGrpSpPr/>
          <p:nvPr/>
        </p:nvGrpSpPr>
        <p:grpSpPr>
          <a:xfrm>
            <a:off x="5410200" y="457200"/>
            <a:ext cx="755110" cy="516398"/>
            <a:chOff x="1447800" y="3446002"/>
            <a:chExt cx="755110" cy="516398"/>
          </a:xfrm>
        </p:grpSpPr>
        <p:sp>
          <p:nvSpPr>
            <p:cNvPr id="126" name="Oval 125"/>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TextBox 126"/>
            <p:cNvSpPr txBox="1"/>
            <p:nvPr/>
          </p:nvSpPr>
          <p:spPr>
            <a:xfrm>
              <a:off x="1447800" y="3505200"/>
              <a:ext cx="755110" cy="400110"/>
            </a:xfrm>
            <a:prstGeom prst="rect">
              <a:avLst/>
            </a:prstGeom>
            <a:noFill/>
          </p:spPr>
          <p:txBody>
            <a:bodyPr wrap="none" rtlCol="0">
              <a:spAutoFit/>
            </a:bodyPr>
            <a:lstStyle/>
            <a:p>
              <a:r>
                <a:rPr lang="en-US" sz="2000" dirty="0">
                  <a:latin typeface="+mj-lt"/>
                </a:rPr>
                <a:t>7,8,9</a:t>
              </a:r>
            </a:p>
          </p:txBody>
        </p:sp>
      </p:grpSp>
      <p:grpSp>
        <p:nvGrpSpPr>
          <p:cNvPr id="131" name="Group 130"/>
          <p:cNvGrpSpPr/>
          <p:nvPr/>
        </p:nvGrpSpPr>
        <p:grpSpPr>
          <a:xfrm>
            <a:off x="8292999" y="1698486"/>
            <a:ext cx="470000" cy="411444"/>
            <a:chOff x="1407375" y="3446002"/>
            <a:chExt cx="624383" cy="546593"/>
          </a:xfrm>
        </p:grpSpPr>
        <p:sp>
          <p:nvSpPr>
            <p:cNvPr id="132" name="Oval 131"/>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TextBox 132"/>
            <p:cNvSpPr txBox="1"/>
            <p:nvPr/>
          </p:nvSpPr>
          <p:spPr>
            <a:xfrm>
              <a:off x="1407375" y="3461059"/>
              <a:ext cx="624383" cy="531536"/>
            </a:xfrm>
            <a:prstGeom prst="rect">
              <a:avLst/>
            </a:prstGeom>
            <a:noFill/>
          </p:spPr>
          <p:txBody>
            <a:bodyPr wrap="none" rtlCol="0">
              <a:spAutoFit/>
            </a:bodyPr>
            <a:lstStyle/>
            <a:p>
              <a:r>
                <a:rPr lang="en-US" sz="2000" dirty="0">
                  <a:latin typeface="+mj-lt"/>
                </a:rPr>
                <a:t>10</a:t>
              </a:r>
            </a:p>
          </p:txBody>
        </p:sp>
      </p:grpSp>
      <p:grpSp>
        <p:nvGrpSpPr>
          <p:cNvPr id="134" name="Group 133"/>
          <p:cNvGrpSpPr/>
          <p:nvPr/>
        </p:nvGrpSpPr>
        <p:grpSpPr>
          <a:xfrm>
            <a:off x="8636825" y="4800600"/>
            <a:ext cx="450957" cy="411444"/>
            <a:chOff x="1407375" y="3446002"/>
            <a:chExt cx="599085" cy="546593"/>
          </a:xfrm>
        </p:grpSpPr>
        <p:sp>
          <p:nvSpPr>
            <p:cNvPr id="135" name="Oval 134"/>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TextBox 135"/>
            <p:cNvSpPr txBox="1"/>
            <p:nvPr/>
          </p:nvSpPr>
          <p:spPr>
            <a:xfrm>
              <a:off x="1407375" y="3461059"/>
              <a:ext cx="599085" cy="531536"/>
            </a:xfrm>
            <a:prstGeom prst="rect">
              <a:avLst/>
            </a:prstGeom>
            <a:noFill/>
          </p:spPr>
          <p:txBody>
            <a:bodyPr wrap="none" rtlCol="0">
              <a:spAutoFit/>
            </a:bodyPr>
            <a:lstStyle/>
            <a:p>
              <a:r>
                <a:rPr lang="en-US" sz="2000" dirty="0">
                  <a:latin typeface="+mj-lt"/>
                </a:rPr>
                <a:t>11</a:t>
              </a:r>
            </a:p>
          </p:txBody>
        </p:sp>
      </p:grpSp>
      <p:grpSp>
        <p:nvGrpSpPr>
          <p:cNvPr id="137" name="Group 136"/>
          <p:cNvGrpSpPr/>
          <p:nvPr/>
        </p:nvGrpSpPr>
        <p:grpSpPr>
          <a:xfrm>
            <a:off x="264928" y="4556854"/>
            <a:ext cx="469950" cy="411444"/>
            <a:chOff x="1407375" y="3446002"/>
            <a:chExt cx="624316" cy="546593"/>
          </a:xfrm>
        </p:grpSpPr>
        <p:sp>
          <p:nvSpPr>
            <p:cNvPr id="138" name="Oval 137"/>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TextBox 138"/>
            <p:cNvSpPr txBox="1"/>
            <p:nvPr/>
          </p:nvSpPr>
          <p:spPr>
            <a:xfrm>
              <a:off x="1407375" y="3461059"/>
              <a:ext cx="624316" cy="531536"/>
            </a:xfrm>
            <a:prstGeom prst="rect">
              <a:avLst/>
            </a:prstGeom>
            <a:noFill/>
          </p:spPr>
          <p:txBody>
            <a:bodyPr wrap="none" rtlCol="0">
              <a:spAutoFit/>
            </a:bodyPr>
            <a:lstStyle/>
            <a:p>
              <a:r>
                <a:rPr lang="en-US" sz="2000" dirty="0">
                  <a:latin typeface="+mj-lt"/>
                </a:rPr>
                <a:t>13</a:t>
              </a:r>
            </a:p>
          </p:txBody>
        </p:sp>
      </p:grpSp>
      <p:grpSp>
        <p:nvGrpSpPr>
          <p:cNvPr id="140" name="Group 139"/>
          <p:cNvGrpSpPr/>
          <p:nvPr/>
        </p:nvGrpSpPr>
        <p:grpSpPr>
          <a:xfrm>
            <a:off x="7759601" y="6446556"/>
            <a:ext cx="469950" cy="411444"/>
            <a:chOff x="1407375" y="3446002"/>
            <a:chExt cx="624316" cy="546593"/>
          </a:xfrm>
        </p:grpSpPr>
        <p:sp>
          <p:nvSpPr>
            <p:cNvPr id="141" name="Oval 140"/>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TextBox 141"/>
            <p:cNvSpPr txBox="1"/>
            <p:nvPr/>
          </p:nvSpPr>
          <p:spPr>
            <a:xfrm>
              <a:off x="1407375" y="3461059"/>
              <a:ext cx="624316" cy="531536"/>
            </a:xfrm>
            <a:prstGeom prst="rect">
              <a:avLst/>
            </a:prstGeom>
            <a:noFill/>
          </p:spPr>
          <p:txBody>
            <a:bodyPr wrap="none" rtlCol="0">
              <a:spAutoFit/>
            </a:bodyPr>
            <a:lstStyle/>
            <a:p>
              <a:r>
                <a:rPr lang="en-US" sz="2000" dirty="0">
                  <a:latin typeface="+mj-lt"/>
                </a:rPr>
                <a:t>12</a:t>
              </a:r>
            </a:p>
          </p:txBody>
        </p:sp>
      </p:grpSp>
      <p:sp>
        <p:nvSpPr>
          <p:cNvPr id="42" name="TextBox 41"/>
          <p:cNvSpPr txBox="1"/>
          <p:nvPr/>
        </p:nvSpPr>
        <p:spPr>
          <a:xfrm>
            <a:off x="380509" y="2895600"/>
            <a:ext cx="838691" cy="369332"/>
          </a:xfrm>
          <a:prstGeom prst="rect">
            <a:avLst/>
          </a:prstGeom>
          <a:noFill/>
        </p:spPr>
        <p:txBody>
          <a:bodyPr wrap="none" rtlCol="0">
            <a:spAutoFit/>
          </a:bodyPr>
          <a:lstStyle/>
          <a:p>
            <a:r>
              <a:rPr lang="en-US" sz="1800" b="1" dirty="0">
                <a:latin typeface="+mj-lt"/>
              </a:rPr>
              <a:t>Music</a:t>
            </a:r>
          </a:p>
        </p:txBody>
      </p:sp>
      <p:sp>
        <p:nvSpPr>
          <p:cNvPr id="43" name="Rectangle 42"/>
          <p:cNvSpPr/>
          <p:nvPr/>
        </p:nvSpPr>
        <p:spPr>
          <a:xfrm>
            <a:off x="473930" y="3512403"/>
            <a:ext cx="1593758" cy="830997"/>
          </a:xfrm>
          <a:prstGeom prst="rect">
            <a:avLst/>
          </a:prstGeom>
        </p:spPr>
        <p:txBody>
          <a:bodyPr wrap="square">
            <a:spAutoFit/>
          </a:bodyPr>
          <a:lstStyle/>
          <a:p>
            <a:pPr algn="ctr"/>
            <a:r>
              <a:rPr lang="en-US" sz="1600" i="1" dirty="0">
                <a:solidFill>
                  <a:schemeClr val="accent2"/>
                </a:solidFill>
                <a:latin typeface="Arial" pitchFamily="-107" charset="0"/>
                <a:ea typeface="Arial" pitchFamily="-107" charset="0"/>
                <a:cs typeface="Arial" pitchFamily="-107" charset="0"/>
              </a:rPr>
              <a:t>Numbers correspond to course weeks</a:t>
            </a:r>
          </a:p>
        </p:txBody>
      </p:sp>
      <p:grpSp>
        <p:nvGrpSpPr>
          <p:cNvPr id="145" name="Group 144"/>
          <p:cNvGrpSpPr/>
          <p:nvPr/>
        </p:nvGrpSpPr>
        <p:grpSpPr>
          <a:xfrm>
            <a:off x="1680127" y="2919767"/>
            <a:ext cx="410521" cy="411589"/>
            <a:chOff x="1447800" y="3415614"/>
            <a:chExt cx="545367" cy="546786"/>
          </a:xfrm>
        </p:grpSpPr>
        <p:sp>
          <p:nvSpPr>
            <p:cNvPr id="146" name="Oval 145"/>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TextBox 146"/>
            <p:cNvSpPr txBox="1"/>
            <p:nvPr/>
          </p:nvSpPr>
          <p:spPr>
            <a:xfrm>
              <a:off x="1514142" y="3415614"/>
              <a:ext cx="434855" cy="531536"/>
            </a:xfrm>
            <a:prstGeom prst="rect">
              <a:avLst/>
            </a:prstGeom>
            <a:noFill/>
          </p:spPr>
          <p:txBody>
            <a:bodyPr wrap="none" rtlCol="0">
              <a:spAutoFit/>
            </a:bodyPr>
            <a:lstStyle/>
            <a:p>
              <a:r>
                <a:rPr lang="en-US" sz="2000" dirty="0">
                  <a:latin typeface="+mj-lt"/>
                </a:rPr>
                <a:t>1</a:t>
              </a:r>
            </a:p>
          </p:txBody>
        </p:sp>
      </p:grpSp>
    </p:spTree>
    <p:extLst>
      <p:ext uri="{BB962C8B-B14F-4D97-AF65-F5344CB8AC3E}">
        <p14:creationId xmlns:p14="http://schemas.microsoft.com/office/powerpoint/2010/main" val="2326566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US" dirty="0"/>
              <a:t>Course Map: Week 5</a:t>
            </a:r>
          </a:p>
        </p:txBody>
      </p:sp>
      <p:sp>
        <p:nvSpPr>
          <p:cNvPr id="7" name="Slide Number Placeholder 5"/>
          <p:cNvSpPr>
            <a:spLocks noGrp="1"/>
          </p:cNvSpPr>
          <p:nvPr>
            <p:ph type="sldNum" sz="quarter" idx="12"/>
          </p:nvPr>
        </p:nvSpPr>
        <p:spPr/>
        <p:txBody>
          <a:bodyPr/>
          <a:lstStyle/>
          <a:p>
            <a:fld id="{3DB5F412-9866-D249-BF71-6D9420ED886F}" type="slidenum">
              <a:rPr lang="en-US"/>
              <a:pPr/>
              <a:t>66</a:t>
            </a:fld>
            <a:endParaRPr lang="en-US" dirty="0"/>
          </a:p>
        </p:txBody>
      </p:sp>
      <p:pic>
        <p:nvPicPr>
          <p:cNvPr id="177154" name="Picture 2" descr="http://cdn.scratch.mit.edu/static/site/projects/thumbnails/32/2502.png"/>
          <p:cNvPicPr>
            <a:picLocks noChangeAspect="1" noChangeArrowheads="1"/>
          </p:cNvPicPr>
          <p:nvPr/>
        </p:nvPicPr>
        <p:blipFill rotWithShape="1">
          <a:blip r:embed="rId3">
            <a:extLst>
              <a:ext uri="{28A0092B-C50C-407E-A947-70E740481C1C}">
                <a14:useLocalDpi xmlns:a14="http://schemas.microsoft.com/office/drawing/2010/main" val="0"/>
              </a:ext>
            </a:extLst>
          </a:blip>
          <a:srcRect l="2623"/>
          <a:stretch/>
        </p:blipFill>
        <p:spPr bwMode="auto">
          <a:xfrm>
            <a:off x="0" y="1364906"/>
            <a:ext cx="1885388"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77156" name="Picture 4" descr="Loudspeaker and Waveform"/>
          <p:cNvPicPr>
            <a:picLocks noChangeAspect="1" noChangeArrowheads="1"/>
          </p:cNvPicPr>
          <p:nvPr/>
        </p:nvPicPr>
        <p:blipFill rotWithShape="1">
          <a:blip r:embed="rId4">
            <a:extLst>
              <a:ext uri="{28A0092B-C50C-407E-A947-70E740481C1C}">
                <a14:useLocalDpi xmlns:a14="http://schemas.microsoft.com/office/drawing/2010/main" val="0"/>
              </a:ext>
            </a:extLst>
          </a:blip>
          <a:srcRect l="10927" r="49086" b="59789"/>
          <a:stretch/>
        </p:blipFill>
        <p:spPr bwMode="auto">
          <a:xfrm>
            <a:off x="1676400" y="1364906"/>
            <a:ext cx="1188055"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7715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3375900"/>
            <a:ext cx="1177810" cy="658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58" name="Picture 6"/>
          <p:cNvPicPr>
            <a:picLocks noChangeAspect="1" noChangeArrowheads="1"/>
          </p:cNvPicPr>
          <p:nvPr/>
        </p:nvPicPr>
        <p:blipFill rotWithShape="1">
          <a:blip r:embed="rId6">
            <a:extLst>
              <a:ext uri="{28A0092B-C50C-407E-A947-70E740481C1C}">
                <a14:useLocalDpi xmlns:a14="http://schemas.microsoft.com/office/drawing/2010/main" val="0"/>
              </a:ext>
            </a:extLst>
          </a:blip>
          <a:srcRect b="34834"/>
          <a:stretch/>
        </p:blipFill>
        <p:spPr bwMode="auto">
          <a:xfrm>
            <a:off x="3844810" y="3337682"/>
            <a:ext cx="965911" cy="696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AutoShape 14" descr="http://hdwallres.com/wp-content/uploads/2013/10/internet-2014-PC-wallpaper.jpg"/>
          <p:cNvSpPr>
            <a:spLocks noChangeAspect="1" noChangeArrowheads="1"/>
          </p:cNvSpPr>
          <p:nvPr/>
        </p:nvSpPr>
        <p:spPr bwMode="auto">
          <a:xfrm>
            <a:off x="63500" y="-136525"/>
            <a:ext cx="7219950" cy="5410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7168" name="Picture 16"/>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09729" y="934450"/>
            <a:ext cx="1433294" cy="1219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6626735" y="528935"/>
            <a:ext cx="2212465" cy="461665"/>
          </a:xfrm>
          <a:prstGeom prst="rect">
            <a:avLst/>
          </a:prstGeom>
          <a:noFill/>
        </p:spPr>
        <p:txBody>
          <a:bodyPr wrap="none" rtlCol="0">
            <a:spAutoFit/>
          </a:bodyPr>
          <a:lstStyle/>
          <a:p>
            <a:r>
              <a:rPr lang="en-US" b="1" dirty="0">
                <a:latin typeface="Courier New" panose="02070309020205020404" pitchFamily="49" charset="0"/>
                <a:cs typeface="Courier New" panose="02070309020205020404" pitchFamily="49" charset="0"/>
              </a:rPr>
              <a:t>10101001101</a:t>
            </a:r>
          </a:p>
        </p:txBody>
      </p:sp>
      <p:sp>
        <p:nvSpPr>
          <p:cNvPr id="32" name="Rectangle 31"/>
          <p:cNvSpPr/>
          <p:nvPr/>
        </p:nvSpPr>
        <p:spPr>
          <a:xfrm>
            <a:off x="6082658" y="3331356"/>
            <a:ext cx="755671" cy="817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pic>
        <p:nvPicPr>
          <p:cNvPr id="177174" name="Picture 2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7069" y="4788975"/>
            <a:ext cx="2309929" cy="168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Content Placeholder 9" descr="loudspkr.gif"/>
          <p:cNvPicPr>
            <a:picLocks noGrp="1" noChangeAspect="1"/>
          </p:cNvPicPr>
          <p:nvPr>
            <p:ph idx="1"/>
          </p:nvPr>
        </p:nvPicPr>
        <p:blipFill>
          <a:blip r:embed="rId9"/>
          <a:srcRect l="-20833" r="-20833"/>
          <a:stretch>
            <a:fillRect/>
          </a:stretch>
        </p:blipFill>
        <p:spPr>
          <a:xfrm flipH="1">
            <a:off x="1524000" y="4872017"/>
            <a:ext cx="2577606" cy="1364758"/>
          </a:xfrm>
        </p:spPr>
      </p:pic>
      <p:cxnSp>
        <p:nvCxnSpPr>
          <p:cNvPr id="17" name="Straight Connector 16"/>
          <p:cNvCxnSpPr/>
          <p:nvPr/>
        </p:nvCxnSpPr>
        <p:spPr>
          <a:xfrm flipV="1">
            <a:off x="2590800" y="2792878"/>
            <a:ext cx="400943" cy="850110"/>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6" name="Straight Arrow Connector 65"/>
          <p:cNvCxnSpPr>
            <a:endCxn id="4" idx="1"/>
          </p:cNvCxnSpPr>
          <p:nvPr/>
        </p:nvCxnSpPr>
        <p:spPr>
          <a:xfrm flipV="1">
            <a:off x="3739949" y="2094953"/>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8" name="Straight Arrow Connector 67"/>
          <p:cNvCxnSpPr/>
          <p:nvPr/>
        </p:nvCxnSpPr>
        <p:spPr>
          <a:xfrm flipV="1">
            <a:off x="4654349" y="2090976"/>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 name="Rectangle 3"/>
          <p:cNvSpPr/>
          <p:nvPr/>
        </p:nvSpPr>
        <p:spPr>
          <a:xfrm>
            <a:off x="3962400" y="1614573"/>
            <a:ext cx="762000" cy="9607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A/D</a:t>
            </a:r>
          </a:p>
        </p:txBody>
      </p:sp>
      <p:pic>
        <p:nvPicPr>
          <p:cNvPr id="177160"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0800000">
            <a:off x="2857500" y="1337716"/>
            <a:ext cx="95250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3" name="Rectangle 72"/>
          <p:cNvSpPr/>
          <p:nvPr/>
        </p:nvSpPr>
        <p:spPr>
          <a:xfrm>
            <a:off x="2667000" y="3962400"/>
            <a:ext cx="1067921" cy="400110"/>
          </a:xfrm>
          <a:prstGeom prst="rect">
            <a:avLst/>
          </a:prstGeom>
        </p:spPr>
        <p:txBody>
          <a:bodyPr wrap="none">
            <a:spAutoFit/>
          </a:bodyPr>
          <a:lstStyle/>
          <a:p>
            <a:r>
              <a:rPr lang="en-US" sz="2000" b="1" dirty="0">
                <a:latin typeface="+mj-lt"/>
              </a:rPr>
              <a:t>sample</a:t>
            </a:r>
            <a:endParaRPr lang="en-US" sz="2000" dirty="0">
              <a:latin typeface="+mj-lt"/>
            </a:endParaRPr>
          </a:p>
        </p:txBody>
      </p:sp>
      <p:sp>
        <p:nvSpPr>
          <p:cNvPr id="74" name="Rectangle 73"/>
          <p:cNvSpPr/>
          <p:nvPr/>
        </p:nvSpPr>
        <p:spPr>
          <a:xfrm>
            <a:off x="3899024" y="2971800"/>
            <a:ext cx="1005403" cy="461665"/>
          </a:xfrm>
          <a:prstGeom prst="rect">
            <a:avLst/>
          </a:prstGeom>
        </p:spPr>
        <p:txBody>
          <a:bodyPr wrap="none">
            <a:spAutoFit/>
          </a:bodyPr>
          <a:lstStyle/>
          <a:p>
            <a:pPr algn="ctr"/>
            <a:r>
              <a:rPr lang="en-US" sz="1200" b="1" dirty="0">
                <a:latin typeface="+mj-lt"/>
              </a:rPr>
              <a:t>domain </a:t>
            </a:r>
          </a:p>
          <a:p>
            <a:pPr algn="ctr"/>
            <a:r>
              <a:rPr lang="en-US" sz="1200" b="1" dirty="0">
                <a:latin typeface="+mj-lt"/>
              </a:rPr>
              <a:t>conversion</a:t>
            </a:r>
            <a:endParaRPr lang="en-US" sz="1200" dirty="0">
              <a:latin typeface="+mj-lt"/>
            </a:endParaRPr>
          </a:p>
        </p:txBody>
      </p:sp>
      <p:cxnSp>
        <p:nvCxnSpPr>
          <p:cNvPr id="78" name="Straight Connector 77"/>
          <p:cNvCxnSpPr/>
          <p:nvPr/>
        </p:nvCxnSpPr>
        <p:spPr>
          <a:xfrm flipH="1" flipV="1">
            <a:off x="2590800" y="4095516"/>
            <a:ext cx="393372" cy="785381"/>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87" name="Rectangle 86"/>
          <p:cNvSpPr/>
          <p:nvPr/>
        </p:nvSpPr>
        <p:spPr>
          <a:xfrm>
            <a:off x="8001000" y="990600"/>
            <a:ext cx="1096775" cy="707886"/>
          </a:xfrm>
          <a:prstGeom prst="rect">
            <a:avLst/>
          </a:prstGeom>
        </p:spPr>
        <p:txBody>
          <a:bodyPr wrap="none">
            <a:spAutoFit/>
          </a:bodyPr>
          <a:lstStyle/>
          <a:p>
            <a:r>
              <a:rPr lang="en-US" sz="2000" b="1" dirty="0">
                <a:latin typeface="+mj-lt"/>
              </a:rPr>
              <a:t>File-</a:t>
            </a:r>
          </a:p>
          <a:p>
            <a:r>
              <a:rPr lang="en-US" sz="2000" b="1" dirty="0">
                <a:latin typeface="+mj-lt"/>
              </a:rPr>
              <a:t>System</a:t>
            </a:r>
            <a:endParaRPr lang="en-US" sz="2000" dirty="0">
              <a:latin typeface="+mj-lt"/>
            </a:endParaRPr>
          </a:p>
        </p:txBody>
      </p:sp>
      <p:sp>
        <p:nvSpPr>
          <p:cNvPr id="172052" name="TextBox 172051"/>
          <p:cNvSpPr txBox="1"/>
          <p:nvPr/>
        </p:nvSpPr>
        <p:spPr>
          <a:xfrm rot="2700000">
            <a:off x="5923325" y="3530654"/>
            <a:ext cx="1074333" cy="338554"/>
          </a:xfrm>
          <a:prstGeom prst="rect">
            <a:avLst/>
          </a:prstGeom>
          <a:noFill/>
        </p:spPr>
        <p:txBody>
          <a:bodyPr wrap="none" rtlCol="0">
            <a:spAutoFit/>
          </a:bodyPr>
          <a:lstStyle/>
          <a:p>
            <a:r>
              <a:rPr lang="en-US" sz="1600" dirty="0">
                <a:latin typeface="+mj-lt"/>
              </a:rPr>
              <a:t>compress</a:t>
            </a:r>
          </a:p>
        </p:txBody>
      </p:sp>
      <p:sp>
        <p:nvSpPr>
          <p:cNvPr id="90" name="Rectangle 89"/>
          <p:cNvSpPr/>
          <p:nvPr/>
        </p:nvSpPr>
        <p:spPr>
          <a:xfrm>
            <a:off x="3979427" y="3962400"/>
            <a:ext cx="668773" cy="400110"/>
          </a:xfrm>
          <a:prstGeom prst="rect">
            <a:avLst/>
          </a:prstGeom>
        </p:spPr>
        <p:txBody>
          <a:bodyPr wrap="none">
            <a:spAutoFit/>
          </a:bodyPr>
          <a:lstStyle/>
          <a:p>
            <a:r>
              <a:rPr lang="en-US" sz="2000" b="1" dirty="0" err="1">
                <a:latin typeface="+mj-lt"/>
              </a:rPr>
              <a:t>freq</a:t>
            </a:r>
            <a:endParaRPr lang="en-US" sz="2000" dirty="0">
              <a:latin typeface="+mj-lt"/>
            </a:endParaRPr>
          </a:p>
        </p:txBody>
      </p:sp>
      <p:cxnSp>
        <p:nvCxnSpPr>
          <p:cNvPr id="94" name="Straight Arrow Connector 93"/>
          <p:cNvCxnSpPr/>
          <p:nvPr/>
        </p:nvCxnSpPr>
        <p:spPr>
          <a:xfrm flipH="1">
            <a:off x="3729548"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8" name="Rectangle 37"/>
          <p:cNvSpPr/>
          <p:nvPr/>
        </p:nvSpPr>
        <p:spPr>
          <a:xfrm>
            <a:off x="4038600" y="5170985"/>
            <a:ext cx="615026" cy="775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D/A</a:t>
            </a:r>
          </a:p>
        </p:txBody>
      </p:sp>
      <p:sp>
        <p:nvSpPr>
          <p:cNvPr id="102" name="Rectangle 101"/>
          <p:cNvSpPr/>
          <p:nvPr/>
        </p:nvSpPr>
        <p:spPr>
          <a:xfrm>
            <a:off x="3200400" y="1090568"/>
            <a:ext cx="654346" cy="400110"/>
          </a:xfrm>
          <a:prstGeom prst="rect">
            <a:avLst/>
          </a:prstGeom>
        </p:spPr>
        <p:txBody>
          <a:bodyPr wrap="none">
            <a:spAutoFit/>
          </a:bodyPr>
          <a:lstStyle/>
          <a:p>
            <a:r>
              <a:rPr lang="en-US" sz="2000" b="1" dirty="0">
                <a:latin typeface="+mj-lt"/>
              </a:rPr>
              <a:t>MIC</a:t>
            </a:r>
            <a:endParaRPr lang="en-US" sz="2000" dirty="0">
              <a:latin typeface="+mj-lt"/>
            </a:endParaRPr>
          </a:p>
        </p:txBody>
      </p:sp>
      <p:sp>
        <p:nvSpPr>
          <p:cNvPr id="103" name="Rectangle 102"/>
          <p:cNvSpPr/>
          <p:nvPr/>
        </p:nvSpPr>
        <p:spPr>
          <a:xfrm>
            <a:off x="2819400" y="6153090"/>
            <a:ext cx="1154483" cy="400110"/>
          </a:xfrm>
          <a:prstGeom prst="rect">
            <a:avLst/>
          </a:prstGeom>
        </p:spPr>
        <p:txBody>
          <a:bodyPr wrap="none">
            <a:spAutoFit/>
          </a:bodyPr>
          <a:lstStyle/>
          <a:p>
            <a:r>
              <a:rPr lang="en-US" sz="2000" b="1" dirty="0">
                <a:latin typeface="+mj-lt"/>
              </a:rPr>
              <a:t>speaker</a:t>
            </a:r>
            <a:endParaRPr lang="en-US" sz="2000" dirty="0">
              <a:latin typeface="+mj-lt"/>
            </a:endParaRPr>
          </a:p>
        </p:txBody>
      </p:sp>
      <p:cxnSp>
        <p:nvCxnSpPr>
          <p:cNvPr id="104" name="Straight Arrow Connector 103"/>
          <p:cNvCxnSpPr/>
          <p:nvPr/>
        </p:nvCxnSpPr>
        <p:spPr>
          <a:xfrm flipV="1">
            <a:off x="3704053"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6" name="Straight Arrow Connector 105"/>
          <p:cNvCxnSpPr/>
          <p:nvPr/>
        </p:nvCxnSpPr>
        <p:spPr>
          <a:xfrm flipV="1">
            <a:off x="4667691"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9" name="Straight Arrow Connector 108"/>
          <p:cNvCxnSpPr/>
          <p:nvPr/>
        </p:nvCxnSpPr>
        <p:spPr>
          <a:xfrm flipV="1">
            <a:off x="5873549" y="3685884"/>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grpSp>
        <p:nvGrpSpPr>
          <p:cNvPr id="35" name="Group 34"/>
          <p:cNvGrpSpPr/>
          <p:nvPr/>
        </p:nvGrpSpPr>
        <p:grpSpPr>
          <a:xfrm>
            <a:off x="3158686" y="4284202"/>
            <a:ext cx="545367" cy="516398"/>
            <a:chOff x="1447800" y="3446002"/>
            <a:chExt cx="545367" cy="516398"/>
          </a:xfrm>
        </p:grpSpPr>
        <p:sp>
          <p:nvSpPr>
            <p:cNvPr id="33" name="Oval 32"/>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063" name="TextBox 172062"/>
            <p:cNvSpPr txBox="1"/>
            <p:nvPr/>
          </p:nvSpPr>
          <p:spPr>
            <a:xfrm>
              <a:off x="1447800" y="3505200"/>
              <a:ext cx="327308" cy="400110"/>
            </a:xfrm>
            <a:prstGeom prst="rect">
              <a:avLst/>
            </a:prstGeom>
            <a:noFill/>
          </p:spPr>
          <p:txBody>
            <a:bodyPr wrap="none" rtlCol="0">
              <a:spAutoFit/>
            </a:bodyPr>
            <a:lstStyle/>
            <a:p>
              <a:r>
                <a:rPr lang="en-US" sz="2000" dirty="0">
                  <a:latin typeface="+mj-lt"/>
                </a:rPr>
                <a:t>2</a:t>
              </a:r>
            </a:p>
          </p:txBody>
        </p:sp>
      </p:grpSp>
      <p:grpSp>
        <p:nvGrpSpPr>
          <p:cNvPr id="113" name="Group 112"/>
          <p:cNvGrpSpPr/>
          <p:nvPr/>
        </p:nvGrpSpPr>
        <p:grpSpPr>
          <a:xfrm>
            <a:off x="4161479" y="4343400"/>
            <a:ext cx="410521" cy="411444"/>
            <a:chOff x="1447800" y="3446002"/>
            <a:chExt cx="545367" cy="546593"/>
          </a:xfrm>
        </p:grpSpPr>
        <p:sp>
          <p:nvSpPr>
            <p:cNvPr id="114" name="Oval 113"/>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1487018" y="3461059"/>
              <a:ext cx="434855" cy="531536"/>
            </a:xfrm>
            <a:prstGeom prst="rect">
              <a:avLst/>
            </a:prstGeom>
            <a:noFill/>
          </p:spPr>
          <p:txBody>
            <a:bodyPr wrap="none" rtlCol="0">
              <a:spAutoFit/>
            </a:bodyPr>
            <a:lstStyle/>
            <a:p>
              <a:r>
                <a:rPr lang="en-US" sz="2000" dirty="0">
                  <a:latin typeface="+mj-lt"/>
                </a:rPr>
                <a:t>4</a:t>
              </a:r>
            </a:p>
          </p:txBody>
        </p:sp>
      </p:grpSp>
      <p:grpSp>
        <p:nvGrpSpPr>
          <p:cNvPr id="119" name="Group 118"/>
          <p:cNvGrpSpPr/>
          <p:nvPr/>
        </p:nvGrpSpPr>
        <p:grpSpPr>
          <a:xfrm>
            <a:off x="6142679" y="4191002"/>
            <a:ext cx="410521" cy="411589"/>
            <a:chOff x="1447800" y="3415614"/>
            <a:chExt cx="545367" cy="546786"/>
          </a:xfrm>
        </p:grpSpPr>
        <p:sp>
          <p:nvSpPr>
            <p:cNvPr id="120" name="Oval 119"/>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p:cNvSpPr txBox="1"/>
            <p:nvPr/>
          </p:nvSpPr>
          <p:spPr>
            <a:xfrm>
              <a:off x="1473199" y="3415614"/>
              <a:ext cx="434855" cy="531535"/>
            </a:xfrm>
            <a:prstGeom prst="rect">
              <a:avLst/>
            </a:prstGeom>
            <a:noFill/>
          </p:spPr>
          <p:txBody>
            <a:bodyPr wrap="none" rtlCol="0">
              <a:spAutoFit/>
            </a:bodyPr>
            <a:lstStyle/>
            <a:p>
              <a:r>
                <a:rPr lang="en-US" sz="2000" dirty="0">
                  <a:latin typeface="+mj-lt"/>
                </a:rPr>
                <a:t>3</a:t>
              </a:r>
            </a:p>
          </p:txBody>
        </p:sp>
      </p:grpSp>
      <p:grpSp>
        <p:nvGrpSpPr>
          <p:cNvPr id="131" name="Group 130"/>
          <p:cNvGrpSpPr/>
          <p:nvPr/>
        </p:nvGrpSpPr>
        <p:grpSpPr>
          <a:xfrm>
            <a:off x="8292999" y="1698486"/>
            <a:ext cx="470000" cy="411444"/>
            <a:chOff x="1407375" y="3446002"/>
            <a:chExt cx="624383" cy="546593"/>
          </a:xfrm>
        </p:grpSpPr>
        <p:sp>
          <p:nvSpPr>
            <p:cNvPr id="132" name="Oval 131"/>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TextBox 132"/>
            <p:cNvSpPr txBox="1"/>
            <p:nvPr/>
          </p:nvSpPr>
          <p:spPr>
            <a:xfrm>
              <a:off x="1407375" y="3461059"/>
              <a:ext cx="624383" cy="531536"/>
            </a:xfrm>
            <a:prstGeom prst="rect">
              <a:avLst/>
            </a:prstGeom>
            <a:noFill/>
          </p:spPr>
          <p:txBody>
            <a:bodyPr wrap="none" rtlCol="0">
              <a:spAutoFit/>
            </a:bodyPr>
            <a:lstStyle/>
            <a:p>
              <a:r>
                <a:rPr lang="en-US" sz="2000" dirty="0">
                  <a:latin typeface="+mj-lt"/>
                </a:rPr>
                <a:t>10</a:t>
              </a:r>
            </a:p>
          </p:txBody>
        </p:sp>
      </p:grpSp>
      <p:sp>
        <p:nvSpPr>
          <p:cNvPr id="42" name="TextBox 41"/>
          <p:cNvSpPr txBox="1"/>
          <p:nvPr/>
        </p:nvSpPr>
        <p:spPr>
          <a:xfrm>
            <a:off x="380509" y="2895600"/>
            <a:ext cx="838691" cy="369332"/>
          </a:xfrm>
          <a:prstGeom prst="rect">
            <a:avLst/>
          </a:prstGeom>
          <a:noFill/>
        </p:spPr>
        <p:txBody>
          <a:bodyPr wrap="none" rtlCol="0">
            <a:spAutoFit/>
          </a:bodyPr>
          <a:lstStyle/>
          <a:p>
            <a:r>
              <a:rPr lang="en-US" sz="1800" b="1" dirty="0">
                <a:latin typeface="+mj-lt"/>
              </a:rPr>
              <a:t>Music</a:t>
            </a:r>
          </a:p>
        </p:txBody>
      </p:sp>
      <p:sp>
        <p:nvSpPr>
          <p:cNvPr id="43" name="Rectangle 42"/>
          <p:cNvSpPr/>
          <p:nvPr/>
        </p:nvSpPr>
        <p:spPr>
          <a:xfrm>
            <a:off x="473930" y="3512403"/>
            <a:ext cx="1593758" cy="830997"/>
          </a:xfrm>
          <a:prstGeom prst="rect">
            <a:avLst/>
          </a:prstGeom>
        </p:spPr>
        <p:txBody>
          <a:bodyPr wrap="square">
            <a:spAutoFit/>
          </a:bodyPr>
          <a:lstStyle/>
          <a:p>
            <a:pPr algn="ctr"/>
            <a:r>
              <a:rPr lang="en-US" sz="1600" i="1" dirty="0">
                <a:solidFill>
                  <a:schemeClr val="accent2"/>
                </a:solidFill>
                <a:latin typeface="Arial" pitchFamily="-107" charset="0"/>
                <a:ea typeface="Arial" pitchFamily="-107" charset="0"/>
                <a:cs typeface="Arial" pitchFamily="-107" charset="0"/>
              </a:rPr>
              <a:t>Numbers correspond to course weeks</a:t>
            </a:r>
          </a:p>
        </p:txBody>
      </p:sp>
      <p:grpSp>
        <p:nvGrpSpPr>
          <p:cNvPr id="145" name="Group 144"/>
          <p:cNvGrpSpPr/>
          <p:nvPr/>
        </p:nvGrpSpPr>
        <p:grpSpPr>
          <a:xfrm>
            <a:off x="1680127" y="2919767"/>
            <a:ext cx="410521" cy="411589"/>
            <a:chOff x="1447800" y="3415614"/>
            <a:chExt cx="545367" cy="546786"/>
          </a:xfrm>
        </p:grpSpPr>
        <p:sp>
          <p:nvSpPr>
            <p:cNvPr id="146" name="Oval 145"/>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TextBox 146"/>
            <p:cNvSpPr txBox="1"/>
            <p:nvPr/>
          </p:nvSpPr>
          <p:spPr>
            <a:xfrm>
              <a:off x="1514142" y="3415614"/>
              <a:ext cx="434855" cy="531536"/>
            </a:xfrm>
            <a:prstGeom prst="rect">
              <a:avLst/>
            </a:prstGeom>
            <a:noFill/>
          </p:spPr>
          <p:txBody>
            <a:bodyPr wrap="none" rtlCol="0">
              <a:spAutoFit/>
            </a:bodyPr>
            <a:lstStyle/>
            <a:p>
              <a:r>
                <a:rPr lang="en-US" sz="2000" dirty="0">
                  <a:latin typeface="+mj-lt"/>
                </a:rPr>
                <a:t>1</a:t>
              </a:r>
            </a:p>
          </p:txBody>
        </p:sp>
      </p:grpSp>
    </p:spTree>
    <p:extLst>
      <p:ext uri="{BB962C8B-B14F-4D97-AF65-F5344CB8AC3E}">
        <p14:creationId xmlns:p14="http://schemas.microsoft.com/office/powerpoint/2010/main" val="1432351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down)">
                                      <p:cBhvr>
                                        <p:cTn id="7" dur="580">
                                          <p:stCondLst>
                                            <p:cond delay="0"/>
                                          </p:stCondLst>
                                        </p:cTn>
                                        <p:tgtEl>
                                          <p:spTgt spid="35"/>
                                        </p:tgtEl>
                                      </p:cBhvr>
                                    </p:animEffect>
                                    <p:anim calcmode="lin" valueType="num">
                                      <p:cBhvr>
                                        <p:cTn id="8" dur="1822"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5"/>
                                        </p:tgtEl>
                                        <p:attrNameLst>
                                          <p:attrName>ppt_y</p:attrName>
                                        </p:attrNameLst>
                                      </p:cBhvr>
                                      <p:tavLst>
                                        <p:tav tm="0" fmla="#ppt_y-sin(pi*$)/81">
                                          <p:val>
                                            <p:fltVal val="0"/>
                                          </p:val>
                                        </p:tav>
                                        <p:tav tm="100000">
                                          <p:val>
                                            <p:fltVal val="1"/>
                                          </p:val>
                                        </p:tav>
                                      </p:tavLst>
                                    </p:anim>
                                    <p:animScale>
                                      <p:cBhvr>
                                        <p:cTn id="13" dur="26">
                                          <p:stCondLst>
                                            <p:cond delay="650"/>
                                          </p:stCondLst>
                                        </p:cTn>
                                        <p:tgtEl>
                                          <p:spTgt spid="35"/>
                                        </p:tgtEl>
                                      </p:cBhvr>
                                      <p:to x="100000" y="60000"/>
                                    </p:animScale>
                                    <p:animScale>
                                      <p:cBhvr>
                                        <p:cTn id="14" dur="166" decel="50000">
                                          <p:stCondLst>
                                            <p:cond delay="676"/>
                                          </p:stCondLst>
                                        </p:cTn>
                                        <p:tgtEl>
                                          <p:spTgt spid="35"/>
                                        </p:tgtEl>
                                      </p:cBhvr>
                                      <p:to x="100000" y="100000"/>
                                    </p:animScale>
                                    <p:animScale>
                                      <p:cBhvr>
                                        <p:cTn id="15" dur="26">
                                          <p:stCondLst>
                                            <p:cond delay="1312"/>
                                          </p:stCondLst>
                                        </p:cTn>
                                        <p:tgtEl>
                                          <p:spTgt spid="35"/>
                                        </p:tgtEl>
                                      </p:cBhvr>
                                      <p:to x="100000" y="80000"/>
                                    </p:animScale>
                                    <p:animScale>
                                      <p:cBhvr>
                                        <p:cTn id="16" dur="166" decel="50000">
                                          <p:stCondLst>
                                            <p:cond delay="1338"/>
                                          </p:stCondLst>
                                        </p:cTn>
                                        <p:tgtEl>
                                          <p:spTgt spid="35"/>
                                        </p:tgtEl>
                                      </p:cBhvr>
                                      <p:to x="100000" y="100000"/>
                                    </p:animScale>
                                    <p:animScale>
                                      <p:cBhvr>
                                        <p:cTn id="17" dur="26">
                                          <p:stCondLst>
                                            <p:cond delay="1642"/>
                                          </p:stCondLst>
                                        </p:cTn>
                                        <p:tgtEl>
                                          <p:spTgt spid="35"/>
                                        </p:tgtEl>
                                      </p:cBhvr>
                                      <p:to x="100000" y="90000"/>
                                    </p:animScale>
                                    <p:animScale>
                                      <p:cBhvr>
                                        <p:cTn id="18" dur="166" decel="50000">
                                          <p:stCondLst>
                                            <p:cond delay="1668"/>
                                          </p:stCondLst>
                                        </p:cTn>
                                        <p:tgtEl>
                                          <p:spTgt spid="35"/>
                                        </p:tgtEl>
                                      </p:cBhvr>
                                      <p:to x="100000" y="100000"/>
                                    </p:animScale>
                                    <p:animScale>
                                      <p:cBhvr>
                                        <p:cTn id="19" dur="26">
                                          <p:stCondLst>
                                            <p:cond delay="1808"/>
                                          </p:stCondLst>
                                        </p:cTn>
                                        <p:tgtEl>
                                          <p:spTgt spid="35"/>
                                        </p:tgtEl>
                                      </p:cBhvr>
                                      <p:to x="100000" y="95000"/>
                                    </p:animScale>
                                    <p:animScale>
                                      <p:cBhvr>
                                        <p:cTn id="20" dur="166" decel="50000">
                                          <p:stCondLst>
                                            <p:cond delay="1834"/>
                                          </p:stCondLst>
                                        </p:cTn>
                                        <p:tgtEl>
                                          <p:spTgt spid="3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p:txBody>
          <a:bodyPr/>
          <a:lstStyle/>
          <a:p>
            <a:r>
              <a:rPr lang="en-US" dirty="0"/>
              <a:t>Week 5: Psychoacoustics </a:t>
            </a:r>
          </a:p>
        </p:txBody>
      </p:sp>
      <p:sp>
        <p:nvSpPr>
          <p:cNvPr id="197635" name="Rectangle 3"/>
          <p:cNvSpPr>
            <a:spLocks noGrp="1" noChangeArrowheads="1"/>
          </p:cNvSpPr>
          <p:nvPr>
            <p:ph idx="1"/>
          </p:nvPr>
        </p:nvSpPr>
        <p:spPr>
          <a:xfrm>
            <a:off x="304800" y="4571999"/>
            <a:ext cx="8686800" cy="1828799"/>
          </a:xfrm>
        </p:spPr>
        <p:txBody>
          <a:bodyPr>
            <a:normAutofit/>
          </a:bodyPr>
          <a:lstStyle/>
          <a:p>
            <a:r>
              <a:rPr lang="en-US" sz="2400" dirty="0"/>
              <a:t>Human input apparatus is limited</a:t>
            </a:r>
          </a:p>
          <a:p>
            <a:r>
              <a:rPr lang="en-US" sz="2400" dirty="0"/>
              <a:t>If we only care about human perception</a:t>
            </a:r>
          </a:p>
          <a:p>
            <a:pPr lvl="1"/>
            <a:r>
              <a:rPr lang="en-US" sz="2000" dirty="0"/>
              <a:t>…that reduces the information needed (reduces samples/sec)</a:t>
            </a:r>
          </a:p>
          <a:p>
            <a:r>
              <a:rPr lang="en-US" sz="2400" dirty="0"/>
              <a:t>Limited maximum frequency</a:t>
            </a:r>
          </a:p>
        </p:txBody>
      </p:sp>
      <p:sp>
        <p:nvSpPr>
          <p:cNvPr id="8" name="Date Placeholder 4"/>
          <p:cNvSpPr>
            <a:spLocks noGrp="1"/>
          </p:cNvSpPr>
          <p:nvPr>
            <p:ph type="dt" sz="half" idx="10"/>
          </p:nvPr>
        </p:nvSpPr>
        <p:spPr/>
        <p:txBody>
          <a:bodyPr/>
          <a:lstStyle/>
          <a:p>
            <a:endParaRPr lang="en-US" dirty="0"/>
          </a:p>
        </p:txBody>
      </p:sp>
      <p:sp>
        <p:nvSpPr>
          <p:cNvPr id="10" name="Slide Number Placeholder 6"/>
          <p:cNvSpPr>
            <a:spLocks noGrp="1"/>
          </p:cNvSpPr>
          <p:nvPr>
            <p:ph type="sldNum" sz="quarter" idx="12"/>
          </p:nvPr>
        </p:nvSpPr>
        <p:spPr/>
        <p:txBody>
          <a:bodyPr/>
          <a:lstStyle/>
          <a:p>
            <a:fld id="{54A620CA-661C-714A-89A0-0AB1584356E8}" type="slidenum">
              <a:rPr lang="en-US"/>
              <a:pPr/>
              <a:t>67</a:t>
            </a:fld>
            <a:endParaRPr lang="en-US"/>
          </a:p>
        </p:txBody>
      </p:sp>
      <p:pic>
        <p:nvPicPr>
          <p:cNvPr id="197636" name="Picture 4"/>
          <p:cNvPicPr>
            <a:picLocks noChangeAspect="1" noChangeArrowheads="1"/>
          </p:cNvPicPr>
          <p:nvPr/>
        </p:nvPicPr>
        <p:blipFill>
          <a:blip r:embed="rId3"/>
          <a:srcRect/>
          <a:stretch>
            <a:fillRect/>
          </a:stretch>
        </p:blipFill>
        <p:spPr bwMode="auto">
          <a:xfrm>
            <a:off x="457199" y="1248764"/>
            <a:ext cx="4469684" cy="3399436"/>
          </a:xfrm>
          <a:prstGeom prst="rect">
            <a:avLst/>
          </a:prstGeom>
          <a:noFill/>
          <a:ln w="9525">
            <a:noFill/>
            <a:miter lim="800000"/>
            <a:headEnd/>
            <a:tailEnd/>
          </a:ln>
          <a:effectLst/>
        </p:spPr>
      </p:pic>
      <p:sp>
        <p:nvSpPr>
          <p:cNvPr id="197639" name="Text Box 7"/>
          <p:cNvSpPr txBox="1">
            <a:spLocks noChangeArrowheads="1"/>
          </p:cNvSpPr>
          <p:nvPr/>
        </p:nvSpPr>
        <p:spPr bwMode="auto">
          <a:xfrm>
            <a:off x="4876800" y="1600200"/>
            <a:ext cx="3482877" cy="461665"/>
          </a:xfrm>
          <a:prstGeom prst="rect">
            <a:avLst/>
          </a:prstGeom>
          <a:noFill/>
          <a:ln w="9525">
            <a:noFill/>
            <a:miter lim="800000"/>
            <a:headEnd/>
            <a:tailEnd/>
          </a:ln>
          <a:effectLst/>
        </p:spPr>
        <p:txBody>
          <a:bodyPr wrap="none">
            <a:prstTxWarp prst="textNoShape">
              <a:avLst/>
            </a:prstTxWarp>
            <a:spAutoFit/>
          </a:bodyPr>
          <a:lstStyle/>
          <a:p>
            <a:r>
              <a:rPr lang="en-US" i="1" dirty="0">
                <a:latin typeface="+mj-lt"/>
              </a:rPr>
              <a:t>The Theory behind MP3</a:t>
            </a:r>
          </a:p>
        </p:txBody>
      </p:sp>
      <p:sp>
        <p:nvSpPr>
          <p:cNvPr id="197640" name="Text Box 8"/>
          <p:cNvSpPr txBox="1">
            <a:spLocks noChangeArrowheads="1"/>
          </p:cNvSpPr>
          <p:nvPr/>
        </p:nvSpPr>
        <p:spPr bwMode="auto">
          <a:xfrm>
            <a:off x="4876800" y="2057400"/>
            <a:ext cx="3525324" cy="246221"/>
          </a:xfrm>
          <a:prstGeom prst="rect">
            <a:avLst/>
          </a:prstGeom>
          <a:noFill/>
          <a:ln w="9525">
            <a:noFill/>
            <a:miter lim="800000"/>
            <a:headEnd/>
            <a:tailEnd/>
          </a:ln>
          <a:effectLst/>
        </p:spPr>
        <p:txBody>
          <a:bodyPr wrap="none">
            <a:prstTxWarp prst="textNoShape">
              <a:avLst/>
            </a:prstTxWarp>
            <a:spAutoFit/>
          </a:bodyPr>
          <a:lstStyle/>
          <a:p>
            <a:r>
              <a:rPr lang="en-US" sz="1000" dirty="0">
                <a:latin typeface="+mj-lt"/>
              </a:rPr>
              <a:t>http://www.mp3-tech.org/programmer/docs/mp3_theory.pdf</a:t>
            </a:r>
          </a:p>
        </p:txBody>
      </p:sp>
      <p:pic>
        <p:nvPicPr>
          <p:cNvPr id="11" name="Picture 4"/>
          <p:cNvPicPr>
            <a:picLocks noChangeAspect="1" noChangeArrowheads="1"/>
          </p:cNvPicPr>
          <p:nvPr/>
        </p:nvPicPr>
        <p:blipFill>
          <a:blip r:embed="rId4"/>
          <a:srcRect/>
          <a:stretch>
            <a:fillRect/>
          </a:stretch>
        </p:blipFill>
        <p:spPr bwMode="auto">
          <a:xfrm>
            <a:off x="5997982" y="2514549"/>
            <a:ext cx="1524000" cy="1143000"/>
          </a:xfrm>
          <a:prstGeom prst="rect">
            <a:avLst/>
          </a:prstGeom>
          <a:noFill/>
          <a:ln w="9525">
            <a:noFill/>
            <a:miter lim="800000"/>
            <a:headEnd/>
            <a:tailEnd/>
          </a:ln>
          <a:effectLst/>
        </p:spPr>
      </p:pic>
      <p:sp>
        <p:nvSpPr>
          <p:cNvPr id="12" name="Rectangle 5"/>
          <p:cNvSpPr>
            <a:spLocks noChangeArrowheads="1"/>
          </p:cNvSpPr>
          <p:nvPr/>
        </p:nvSpPr>
        <p:spPr bwMode="auto">
          <a:xfrm>
            <a:off x="5539135" y="3702525"/>
            <a:ext cx="2441694" cy="246221"/>
          </a:xfrm>
          <a:prstGeom prst="rect">
            <a:avLst/>
          </a:prstGeom>
          <a:noFill/>
          <a:ln w="9525">
            <a:noFill/>
            <a:miter lim="800000"/>
            <a:headEnd/>
            <a:tailEnd/>
          </a:ln>
          <a:effectLst/>
        </p:spPr>
        <p:txBody>
          <a:bodyPr wrap="none">
            <a:prstTxWarp prst="textNoShape">
              <a:avLst/>
            </a:prstTxWarp>
            <a:spAutoFit/>
          </a:bodyPr>
          <a:lstStyle/>
          <a:p>
            <a:r>
              <a:rPr lang="en-US" sz="1000" dirty="0">
                <a:latin typeface="+mj-lt"/>
              </a:rPr>
              <a:t>http://</a:t>
            </a:r>
            <a:r>
              <a:rPr lang="en-US" sz="1000" dirty="0" err="1">
                <a:latin typeface="+mj-lt"/>
              </a:rPr>
              <a:t>en.wikipedia.org/wiki/File:Pcm.svg</a:t>
            </a:r>
            <a:endParaRPr lang="en-US" sz="10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763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763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763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US"/>
              <a:t>Course Map</a:t>
            </a:r>
          </a:p>
        </p:txBody>
      </p:sp>
      <p:sp>
        <p:nvSpPr>
          <p:cNvPr id="7" name="Slide Number Placeholder 5"/>
          <p:cNvSpPr>
            <a:spLocks noGrp="1"/>
          </p:cNvSpPr>
          <p:nvPr>
            <p:ph type="sldNum" sz="quarter" idx="12"/>
          </p:nvPr>
        </p:nvSpPr>
        <p:spPr/>
        <p:txBody>
          <a:bodyPr/>
          <a:lstStyle/>
          <a:p>
            <a:fld id="{3DB5F412-9866-D249-BF71-6D9420ED886F}" type="slidenum">
              <a:rPr lang="en-US"/>
              <a:pPr/>
              <a:t>68</a:t>
            </a:fld>
            <a:endParaRPr lang="en-US" dirty="0"/>
          </a:p>
        </p:txBody>
      </p:sp>
      <p:pic>
        <p:nvPicPr>
          <p:cNvPr id="177154" name="Picture 2" descr="http://cdn.scratch.mit.edu/static/site/projects/thumbnails/32/2502.png"/>
          <p:cNvPicPr>
            <a:picLocks noChangeAspect="1" noChangeArrowheads="1"/>
          </p:cNvPicPr>
          <p:nvPr/>
        </p:nvPicPr>
        <p:blipFill rotWithShape="1">
          <a:blip r:embed="rId3">
            <a:extLst>
              <a:ext uri="{28A0092B-C50C-407E-A947-70E740481C1C}">
                <a14:useLocalDpi xmlns:a14="http://schemas.microsoft.com/office/drawing/2010/main" val="0"/>
              </a:ext>
            </a:extLst>
          </a:blip>
          <a:srcRect l="2623"/>
          <a:stretch/>
        </p:blipFill>
        <p:spPr bwMode="auto">
          <a:xfrm>
            <a:off x="0" y="1364906"/>
            <a:ext cx="1885388"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77156" name="Picture 4" descr="Loudspeaker and Waveform"/>
          <p:cNvPicPr>
            <a:picLocks noChangeAspect="1" noChangeArrowheads="1"/>
          </p:cNvPicPr>
          <p:nvPr/>
        </p:nvPicPr>
        <p:blipFill rotWithShape="1">
          <a:blip r:embed="rId4">
            <a:extLst>
              <a:ext uri="{28A0092B-C50C-407E-A947-70E740481C1C}">
                <a14:useLocalDpi xmlns:a14="http://schemas.microsoft.com/office/drawing/2010/main" val="0"/>
              </a:ext>
            </a:extLst>
          </a:blip>
          <a:srcRect l="10927" r="49086" b="59789"/>
          <a:stretch/>
        </p:blipFill>
        <p:spPr bwMode="auto">
          <a:xfrm>
            <a:off x="1676400" y="1364906"/>
            <a:ext cx="1188055"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p:cNvPicPr>
            <a:picLocks noChangeAspect="1" noChangeArrowheads="1"/>
          </p:cNvPicPr>
          <p:nvPr/>
        </p:nvPicPr>
        <p:blipFill rotWithShape="1">
          <a:blip r:embed="rId5">
            <a:clrChange>
              <a:clrFrom>
                <a:srgbClr val="EAEAEA"/>
              </a:clrFrom>
              <a:clrTo>
                <a:srgbClr val="EAEAEA">
                  <a:alpha val="0"/>
                </a:srgbClr>
              </a:clrTo>
            </a:clrChange>
          </a:blip>
          <a:srcRect l="32523" t="50000" r="25121" b="10610"/>
          <a:stretch/>
        </p:blipFill>
        <p:spPr bwMode="auto">
          <a:xfrm>
            <a:off x="4876800" y="1423343"/>
            <a:ext cx="1611775" cy="1376308"/>
          </a:xfrm>
          <a:prstGeom prst="rect">
            <a:avLst/>
          </a:prstGeom>
          <a:noFill/>
          <a:ln w="9525">
            <a:noFill/>
            <a:miter lim="800000"/>
            <a:headEnd/>
            <a:tailEnd/>
          </a:ln>
          <a:effectLst/>
        </p:spPr>
      </p:pic>
      <p:pic>
        <p:nvPicPr>
          <p:cNvPr id="17715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3375900"/>
            <a:ext cx="1177810" cy="658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58" name="Picture 6"/>
          <p:cNvPicPr>
            <a:picLocks noChangeAspect="1" noChangeArrowheads="1"/>
          </p:cNvPicPr>
          <p:nvPr/>
        </p:nvPicPr>
        <p:blipFill rotWithShape="1">
          <a:blip r:embed="rId7">
            <a:extLst>
              <a:ext uri="{28A0092B-C50C-407E-A947-70E740481C1C}">
                <a14:useLocalDpi xmlns:a14="http://schemas.microsoft.com/office/drawing/2010/main" val="0"/>
              </a:ext>
            </a:extLst>
          </a:blip>
          <a:srcRect b="34834"/>
          <a:stretch/>
        </p:blipFill>
        <p:spPr bwMode="auto">
          <a:xfrm>
            <a:off x="3844810" y="3337682"/>
            <a:ext cx="965911" cy="696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59"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10125" y="3338250"/>
            <a:ext cx="1209675" cy="757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AutoShape 14" descr="http://hdwallres.com/wp-content/uploads/2013/10/internet-2014-PC-wallpaper.jpg"/>
          <p:cNvSpPr>
            <a:spLocks noChangeAspect="1" noChangeArrowheads="1"/>
          </p:cNvSpPr>
          <p:nvPr/>
        </p:nvSpPr>
        <p:spPr bwMode="auto">
          <a:xfrm>
            <a:off x="63500" y="-136525"/>
            <a:ext cx="7219950" cy="5410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7168" name="Picture 16"/>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09729" y="934450"/>
            <a:ext cx="1433294" cy="1219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70" name="Picture 18" descr="http://www.mushroomsys.com/websiteContent/graphics/DAP/cloudcomputing.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21209" y="3400480"/>
            <a:ext cx="1944532" cy="1552520"/>
          </a:xfrm>
          <a:prstGeom prst="rect">
            <a:avLst/>
          </a:prstGeom>
          <a:noFill/>
          <a:extLst>
            <a:ext uri="{909E8E84-426E-40DD-AFC4-6F175D3DCCD1}">
              <a14:hiddenFill xmlns:a14="http://schemas.microsoft.com/office/drawing/2010/main">
                <a:solidFill>
                  <a:srgbClr val="FFFFFF"/>
                </a:solidFill>
              </a14:hiddenFill>
            </a:ext>
          </a:extLst>
        </p:spPr>
      </p:pic>
      <p:pic>
        <p:nvPicPr>
          <p:cNvPr id="177173" name="Picture 21" descr="http://www.urmc.rochester.edu/libraries/miner/images/IPADwireless-network-symbol.jpg"/>
          <p:cNvPicPr>
            <a:picLocks noChangeAspect="1" noChangeArrowheads="1"/>
          </p:cNvPicPr>
          <p:nvPr/>
        </p:nvPicPr>
        <p:blipFill rotWithShape="1">
          <a:blip r:embed="rId11">
            <a:extLst>
              <a:ext uri="{28A0092B-C50C-407E-A947-70E740481C1C}">
                <a14:useLocalDpi xmlns:a14="http://schemas.microsoft.com/office/drawing/2010/main" val="0"/>
              </a:ext>
            </a:extLst>
          </a:blip>
          <a:srcRect l="8124" t="12495" r="8970" b="16065"/>
          <a:stretch/>
        </p:blipFill>
        <p:spPr bwMode="auto">
          <a:xfrm rot="9787514">
            <a:off x="7619625" y="2771955"/>
            <a:ext cx="980404" cy="744771"/>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p:cNvSpPr/>
          <p:nvPr/>
        </p:nvSpPr>
        <p:spPr>
          <a:xfrm>
            <a:off x="7561429" y="2362200"/>
            <a:ext cx="762000" cy="3655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NIC</a:t>
            </a:r>
          </a:p>
        </p:txBody>
      </p:sp>
      <p:sp>
        <p:nvSpPr>
          <p:cNvPr id="13" name="TextBox 12"/>
          <p:cNvSpPr txBox="1"/>
          <p:nvPr/>
        </p:nvSpPr>
        <p:spPr>
          <a:xfrm>
            <a:off x="6626735" y="528935"/>
            <a:ext cx="2212465" cy="461665"/>
          </a:xfrm>
          <a:prstGeom prst="rect">
            <a:avLst/>
          </a:prstGeom>
          <a:noFill/>
        </p:spPr>
        <p:txBody>
          <a:bodyPr wrap="none" rtlCol="0">
            <a:spAutoFit/>
          </a:bodyPr>
          <a:lstStyle/>
          <a:p>
            <a:r>
              <a:rPr lang="en-US" b="1" dirty="0">
                <a:latin typeface="Courier New" panose="02070309020205020404" pitchFamily="49" charset="0"/>
                <a:cs typeface="Courier New" panose="02070309020205020404" pitchFamily="49" charset="0"/>
              </a:rPr>
              <a:t>10101001101</a:t>
            </a:r>
          </a:p>
        </p:txBody>
      </p:sp>
      <p:sp>
        <p:nvSpPr>
          <p:cNvPr id="32" name="Rectangle 31"/>
          <p:cNvSpPr/>
          <p:nvPr/>
        </p:nvSpPr>
        <p:spPr>
          <a:xfrm>
            <a:off x="6082658" y="3331356"/>
            <a:ext cx="755671" cy="817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pic>
        <p:nvPicPr>
          <p:cNvPr id="177174" name="Picture 2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7069" y="4788975"/>
            <a:ext cx="2309929" cy="168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63520" y="5017575"/>
            <a:ext cx="853773" cy="14478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800" b="1" dirty="0">
                <a:solidFill>
                  <a:schemeClr val="tx1"/>
                </a:solidFill>
              </a:rPr>
              <a:t>EULA</a:t>
            </a:r>
          </a:p>
          <a:p>
            <a:pPr algn="ctr"/>
            <a:r>
              <a:rPr lang="en-US" sz="1800" b="1" dirty="0">
                <a:solidFill>
                  <a:schemeClr val="tx1"/>
                </a:solidFill>
              </a:rPr>
              <a:t>----------------</a:t>
            </a:r>
            <a:r>
              <a:rPr lang="en-US" sz="1800" b="1" i="1" dirty="0">
                <a:solidFill>
                  <a:schemeClr val="tx1"/>
                </a:solidFill>
              </a:rPr>
              <a:t>click</a:t>
            </a:r>
          </a:p>
          <a:p>
            <a:pPr algn="ctr"/>
            <a:r>
              <a:rPr lang="en-US" sz="1800" b="1" i="1" dirty="0">
                <a:solidFill>
                  <a:schemeClr val="tx1"/>
                </a:solidFill>
              </a:rPr>
              <a:t>OK</a:t>
            </a:r>
          </a:p>
        </p:txBody>
      </p:sp>
      <p:pic>
        <p:nvPicPr>
          <p:cNvPr id="37" name="Content Placeholder 9" descr="loudspkr.gif"/>
          <p:cNvPicPr>
            <a:picLocks noGrp="1" noChangeAspect="1"/>
          </p:cNvPicPr>
          <p:nvPr>
            <p:ph idx="1"/>
          </p:nvPr>
        </p:nvPicPr>
        <p:blipFill>
          <a:blip r:embed="rId13"/>
          <a:srcRect l="-20833" r="-20833"/>
          <a:stretch>
            <a:fillRect/>
          </a:stretch>
        </p:blipFill>
        <p:spPr>
          <a:xfrm flipH="1">
            <a:off x="1524000" y="4872017"/>
            <a:ext cx="2577606" cy="1364758"/>
          </a:xfrm>
        </p:spPr>
      </p:pic>
      <p:pic>
        <p:nvPicPr>
          <p:cNvPr id="39" name="Picture 5"/>
          <p:cNvPicPr>
            <a:picLocks noChangeAspect="1" noChangeArrowheads="1"/>
          </p:cNvPicPr>
          <p:nvPr/>
        </p:nvPicPr>
        <p:blipFill rotWithShape="1">
          <a:blip r:embed="rId5">
            <a:clrChange>
              <a:clrFrom>
                <a:srgbClr val="EAEAEA"/>
              </a:clrFrom>
              <a:clrTo>
                <a:srgbClr val="EAEAEA">
                  <a:alpha val="0"/>
                </a:srgbClr>
              </a:clrTo>
            </a:clrChange>
          </a:blip>
          <a:srcRect l="32523" t="50000" r="25121" b="10610"/>
          <a:stretch/>
        </p:blipFill>
        <p:spPr bwMode="auto">
          <a:xfrm>
            <a:off x="5041903" y="4981248"/>
            <a:ext cx="1281567" cy="1094341"/>
          </a:xfrm>
          <a:prstGeom prst="rect">
            <a:avLst/>
          </a:prstGeom>
          <a:noFill/>
          <a:ln w="9525">
            <a:noFill/>
            <a:miter lim="800000"/>
            <a:headEnd/>
            <a:tailEnd/>
          </a:ln>
          <a:effectLst/>
        </p:spPr>
      </p:pic>
      <p:pic>
        <p:nvPicPr>
          <p:cNvPr id="40" name="Picture 21" descr="http://www.urmc.rochester.edu/libraries/miner/images/IPADwireless-network-symbol.jpg"/>
          <p:cNvPicPr>
            <a:picLocks noChangeAspect="1" noChangeArrowheads="1"/>
          </p:cNvPicPr>
          <p:nvPr/>
        </p:nvPicPr>
        <p:blipFill rotWithShape="1">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l="8124" t="12495" r="8970" b="16065"/>
          <a:stretch/>
        </p:blipFill>
        <p:spPr bwMode="auto">
          <a:xfrm rot="2936238">
            <a:off x="6894380" y="4661437"/>
            <a:ext cx="980404" cy="744771"/>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40"/>
          <p:cNvSpPr/>
          <p:nvPr/>
        </p:nvSpPr>
        <p:spPr>
          <a:xfrm>
            <a:off x="6400800" y="5375943"/>
            <a:ext cx="762000" cy="3655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NIC</a:t>
            </a:r>
          </a:p>
        </p:txBody>
      </p:sp>
      <p:cxnSp>
        <p:nvCxnSpPr>
          <p:cNvPr id="17" name="Straight Connector 16"/>
          <p:cNvCxnSpPr/>
          <p:nvPr/>
        </p:nvCxnSpPr>
        <p:spPr>
          <a:xfrm flipV="1">
            <a:off x="2590800" y="2792878"/>
            <a:ext cx="400943" cy="850110"/>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4" name="Straight Connector 43"/>
          <p:cNvCxnSpPr/>
          <p:nvPr/>
        </p:nvCxnSpPr>
        <p:spPr>
          <a:xfrm flipH="1" flipV="1">
            <a:off x="6400800" y="2770674"/>
            <a:ext cx="437529" cy="565416"/>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72033" name="Straight Arrow Connector 172032"/>
          <p:cNvCxnSpPr>
            <a:stCxn id="10" idx="3"/>
          </p:cNvCxnSpPr>
          <p:nvPr/>
        </p:nvCxnSpPr>
        <p:spPr>
          <a:xfrm flipV="1">
            <a:off x="6488575" y="1905000"/>
            <a:ext cx="293225" cy="20649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2" name="Straight Arrow Connector 61"/>
          <p:cNvCxnSpPr>
            <a:stCxn id="10" idx="3"/>
            <a:endCxn id="30" idx="1"/>
          </p:cNvCxnSpPr>
          <p:nvPr/>
        </p:nvCxnSpPr>
        <p:spPr>
          <a:xfrm>
            <a:off x="6488575" y="2111497"/>
            <a:ext cx="1072854" cy="43346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72037" name="Rectangle 172036"/>
          <p:cNvSpPr/>
          <p:nvPr/>
        </p:nvSpPr>
        <p:spPr>
          <a:xfrm>
            <a:off x="5334000" y="1066800"/>
            <a:ext cx="728084" cy="400110"/>
          </a:xfrm>
          <a:prstGeom prst="rect">
            <a:avLst/>
          </a:prstGeom>
        </p:spPr>
        <p:txBody>
          <a:bodyPr wrap="none">
            <a:spAutoFit/>
          </a:bodyPr>
          <a:lstStyle/>
          <a:p>
            <a:r>
              <a:rPr lang="en-US" sz="2000" b="1" dirty="0">
                <a:latin typeface="+mj-lt"/>
              </a:rPr>
              <a:t>CPU</a:t>
            </a:r>
            <a:endParaRPr lang="en-US" sz="2000" dirty="0">
              <a:latin typeface="+mj-lt"/>
            </a:endParaRPr>
          </a:p>
        </p:txBody>
      </p:sp>
      <p:cxnSp>
        <p:nvCxnSpPr>
          <p:cNvPr id="66" name="Straight Arrow Connector 65"/>
          <p:cNvCxnSpPr>
            <a:endCxn id="4" idx="1"/>
          </p:cNvCxnSpPr>
          <p:nvPr/>
        </p:nvCxnSpPr>
        <p:spPr>
          <a:xfrm flipV="1">
            <a:off x="3739949" y="2094953"/>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8" name="Straight Arrow Connector 67"/>
          <p:cNvCxnSpPr/>
          <p:nvPr/>
        </p:nvCxnSpPr>
        <p:spPr>
          <a:xfrm flipV="1">
            <a:off x="4654349" y="2090976"/>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 name="Rectangle 3"/>
          <p:cNvSpPr/>
          <p:nvPr/>
        </p:nvSpPr>
        <p:spPr>
          <a:xfrm>
            <a:off x="3962400" y="1614573"/>
            <a:ext cx="762000" cy="9607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A/D</a:t>
            </a:r>
          </a:p>
        </p:txBody>
      </p:sp>
      <p:pic>
        <p:nvPicPr>
          <p:cNvPr id="17716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10800000">
            <a:off x="2857500" y="1337716"/>
            <a:ext cx="95250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3" name="Rectangle 72"/>
          <p:cNvSpPr/>
          <p:nvPr/>
        </p:nvSpPr>
        <p:spPr>
          <a:xfrm>
            <a:off x="2667000" y="3962400"/>
            <a:ext cx="1067921" cy="400110"/>
          </a:xfrm>
          <a:prstGeom prst="rect">
            <a:avLst/>
          </a:prstGeom>
        </p:spPr>
        <p:txBody>
          <a:bodyPr wrap="none">
            <a:spAutoFit/>
          </a:bodyPr>
          <a:lstStyle/>
          <a:p>
            <a:r>
              <a:rPr lang="en-US" sz="2000" b="1" dirty="0">
                <a:latin typeface="+mj-lt"/>
              </a:rPr>
              <a:t>sample</a:t>
            </a:r>
            <a:endParaRPr lang="en-US" sz="2000" dirty="0">
              <a:latin typeface="+mj-lt"/>
            </a:endParaRPr>
          </a:p>
        </p:txBody>
      </p:sp>
      <p:sp>
        <p:nvSpPr>
          <p:cNvPr id="74" name="Rectangle 73"/>
          <p:cNvSpPr/>
          <p:nvPr/>
        </p:nvSpPr>
        <p:spPr>
          <a:xfrm>
            <a:off x="3899024" y="2971800"/>
            <a:ext cx="1005403" cy="461665"/>
          </a:xfrm>
          <a:prstGeom prst="rect">
            <a:avLst/>
          </a:prstGeom>
        </p:spPr>
        <p:txBody>
          <a:bodyPr wrap="none">
            <a:spAutoFit/>
          </a:bodyPr>
          <a:lstStyle/>
          <a:p>
            <a:pPr algn="ctr"/>
            <a:r>
              <a:rPr lang="en-US" sz="1200" b="1" dirty="0">
                <a:latin typeface="+mj-lt"/>
              </a:rPr>
              <a:t>domain </a:t>
            </a:r>
          </a:p>
          <a:p>
            <a:pPr algn="ctr"/>
            <a:r>
              <a:rPr lang="en-US" sz="1200" b="1" dirty="0">
                <a:latin typeface="+mj-lt"/>
              </a:rPr>
              <a:t>conversion</a:t>
            </a:r>
            <a:endParaRPr lang="en-US" sz="1200" dirty="0">
              <a:latin typeface="+mj-lt"/>
            </a:endParaRPr>
          </a:p>
        </p:txBody>
      </p:sp>
      <p:cxnSp>
        <p:nvCxnSpPr>
          <p:cNvPr id="75" name="Straight Connector 74"/>
          <p:cNvCxnSpPr/>
          <p:nvPr/>
        </p:nvCxnSpPr>
        <p:spPr>
          <a:xfrm flipV="1">
            <a:off x="6219357" y="4162455"/>
            <a:ext cx="618972" cy="905123"/>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8" name="Straight Connector 77"/>
          <p:cNvCxnSpPr/>
          <p:nvPr/>
        </p:nvCxnSpPr>
        <p:spPr>
          <a:xfrm flipH="1" flipV="1">
            <a:off x="2590800" y="4095516"/>
            <a:ext cx="393372" cy="785381"/>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72051" name="Right Brace 172050"/>
          <p:cNvSpPr/>
          <p:nvPr/>
        </p:nvSpPr>
        <p:spPr>
          <a:xfrm rot="5400000">
            <a:off x="5423438" y="4432838"/>
            <a:ext cx="506924" cy="3428999"/>
          </a:xfrm>
          <a:prstGeom prst="rightBrace">
            <a:avLst>
              <a:gd name="adj1" fmla="val 8333"/>
              <a:gd name="adj2" fmla="val 11363"/>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86" name="Rectangle 85"/>
          <p:cNvSpPr/>
          <p:nvPr/>
        </p:nvSpPr>
        <p:spPr>
          <a:xfrm>
            <a:off x="6963595" y="6200001"/>
            <a:ext cx="2180405" cy="276999"/>
          </a:xfrm>
          <a:prstGeom prst="rect">
            <a:avLst/>
          </a:prstGeom>
        </p:spPr>
        <p:txBody>
          <a:bodyPr wrap="none">
            <a:spAutoFit/>
          </a:bodyPr>
          <a:lstStyle/>
          <a:p>
            <a:pPr algn="ctr"/>
            <a:r>
              <a:rPr lang="en-US" sz="1200" b="1" dirty="0">
                <a:latin typeface="+mj-lt"/>
              </a:rPr>
              <a:t>MP3 Player / iPhone / Droid</a:t>
            </a:r>
            <a:endParaRPr lang="en-US" sz="1200" dirty="0">
              <a:latin typeface="+mj-lt"/>
            </a:endParaRPr>
          </a:p>
        </p:txBody>
      </p:sp>
      <p:sp>
        <p:nvSpPr>
          <p:cNvPr id="87" name="Rectangle 86"/>
          <p:cNvSpPr/>
          <p:nvPr/>
        </p:nvSpPr>
        <p:spPr>
          <a:xfrm>
            <a:off x="8001000" y="990600"/>
            <a:ext cx="1096775" cy="707886"/>
          </a:xfrm>
          <a:prstGeom prst="rect">
            <a:avLst/>
          </a:prstGeom>
        </p:spPr>
        <p:txBody>
          <a:bodyPr wrap="none">
            <a:spAutoFit/>
          </a:bodyPr>
          <a:lstStyle/>
          <a:p>
            <a:r>
              <a:rPr lang="en-US" sz="2000" b="1" dirty="0">
                <a:latin typeface="+mj-lt"/>
              </a:rPr>
              <a:t>File-</a:t>
            </a:r>
          </a:p>
          <a:p>
            <a:r>
              <a:rPr lang="en-US" sz="2000" b="1" dirty="0">
                <a:latin typeface="+mj-lt"/>
              </a:rPr>
              <a:t>System</a:t>
            </a:r>
            <a:endParaRPr lang="en-US" sz="2000" dirty="0">
              <a:latin typeface="+mj-lt"/>
            </a:endParaRPr>
          </a:p>
        </p:txBody>
      </p:sp>
      <p:sp>
        <p:nvSpPr>
          <p:cNvPr id="88" name="TextBox 87"/>
          <p:cNvSpPr txBox="1"/>
          <p:nvPr/>
        </p:nvSpPr>
        <p:spPr>
          <a:xfrm rot="1293133">
            <a:off x="6333270" y="2269482"/>
            <a:ext cx="1207382" cy="276999"/>
          </a:xfrm>
          <a:prstGeom prst="rect">
            <a:avLst/>
          </a:prstGeom>
          <a:noFill/>
        </p:spPr>
        <p:txBody>
          <a:bodyPr wrap="none" rtlCol="0">
            <a:spAutoFit/>
          </a:bodyPr>
          <a:lstStyle/>
          <a:p>
            <a:r>
              <a:rPr lang="en-US" sz="1200" b="1" dirty="0">
                <a:latin typeface="Courier New" panose="02070309020205020404" pitchFamily="49" charset="0"/>
                <a:cs typeface="Courier New" panose="02070309020205020404" pitchFamily="49" charset="0"/>
              </a:rPr>
              <a:t>10101001101</a:t>
            </a:r>
          </a:p>
        </p:txBody>
      </p:sp>
      <p:sp>
        <p:nvSpPr>
          <p:cNvPr id="172052" name="TextBox 172051"/>
          <p:cNvSpPr txBox="1"/>
          <p:nvPr/>
        </p:nvSpPr>
        <p:spPr>
          <a:xfrm rot="2700000">
            <a:off x="5923325" y="3530654"/>
            <a:ext cx="1074333" cy="338554"/>
          </a:xfrm>
          <a:prstGeom prst="rect">
            <a:avLst/>
          </a:prstGeom>
          <a:noFill/>
        </p:spPr>
        <p:txBody>
          <a:bodyPr wrap="none" rtlCol="0">
            <a:spAutoFit/>
          </a:bodyPr>
          <a:lstStyle/>
          <a:p>
            <a:r>
              <a:rPr lang="en-US" sz="1600" dirty="0">
                <a:latin typeface="+mj-lt"/>
              </a:rPr>
              <a:t>compress</a:t>
            </a:r>
          </a:p>
        </p:txBody>
      </p:sp>
      <p:sp>
        <p:nvSpPr>
          <p:cNvPr id="90" name="Rectangle 89"/>
          <p:cNvSpPr/>
          <p:nvPr/>
        </p:nvSpPr>
        <p:spPr>
          <a:xfrm>
            <a:off x="3979427" y="3962400"/>
            <a:ext cx="668773" cy="400110"/>
          </a:xfrm>
          <a:prstGeom prst="rect">
            <a:avLst/>
          </a:prstGeom>
        </p:spPr>
        <p:txBody>
          <a:bodyPr wrap="none">
            <a:spAutoFit/>
          </a:bodyPr>
          <a:lstStyle/>
          <a:p>
            <a:r>
              <a:rPr lang="en-US" sz="2000" b="1" dirty="0" err="1">
                <a:latin typeface="+mj-lt"/>
              </a:rPr>
              <a:t>freq</a:t>
            </a:r>
            <a:endParaRPr lang="en-US" sz="2000" dirty="0">
              <a:latin typeface="+mj-lt"/>
            </a:endParaRPr>
          </a:p>
        </p:txBody>
      </p:sp>
      <p:sp>
        <p:nvSpPr>
          <p:cNvPr id="172054" name="Rectangle 172053"/>
          <p:cNvSpPr/>
          <p:nvPr/>
        </p:nvSpPr>
        <p:spPr>
          <a:xfrm>
            <a:off x="4889362" y="3962400"/>
            <a:ext cx="1130438" cy="584775"/>
          </a:xfrm>
          <a:prstGeom prst="rect">
            <a:avLst/>
          </a:prstGeom>
        </p:spPr>
        <p:txBody>
          <a:bodyPr wrap="none">
            <a:spAutoFit/>
          </a:bodyPr>
          <a:lstStyle/>
          <a:p>
            <a:pPr algn="ctr"/>
            <a:r>
              <a:rPr lang="en-US" sz="1600" b="1" dirty="0" err="1">
                <a:latin typeface="+mj-lt"/>
              </a:rPr>
              <a:t>pyscho</a:t>
            </a:r>
            <a:r>
              <a:rPr lang="en-US" sz="1600" b="1" dirty="0">
                <a:latin typeface="+mj-lt"/>
              </a:rPr>
              <a:t>-</a:t>
            </a:r>
          </a:p>
          <a:p>
            <a:pPr algn="ctr"/>
            <a:r>
              <a:rPr lang="en-US" sz="1600" b="1" dirty="0">
                <a:latin typeface="+mj-lt"/>
              </a:rPr>
              <a:t>acoustics</a:t>
            </a:r>
            <a:endParaRPr lang="en-US" sz="1600" dirty="0">
              <a:latin typeface="+mj-lt"/>
            </a:endParaRPr>
          </a:p>
        </p:txBody>
      </p:sp>
      <p:cxnSp>
        <p:nvCxnSpPr>
          <p:cNvPr id="94" name="Straight Arrow Connector 93"/>
          <p:cNvCxnSpPr/>
          <p:nvPr/>
        </p:nvCxnSpPr>
        <p:spPr>
          <a:xfrm flipH="1">
            <a:off x="3729548"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8" name="Rectangle 37"/>
          <p:cNvSpPr/>
          <p:nvPr/>
        </p:nvSpPr>
        <p:spPr>
          <a:xfrm>
            <a:off x="4038600" y="5170985"/>
            <a:ext cx="615026" cy="775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D/A</a:t>
            </a:r>
          </a:p>
        </p:txBody>
      </p:sp>
      <p:cxnSp>
        <p:nvCxnSpPr>
          <p:cNvPr id="99" name="Straight Arrow Connector 98"/>
          <p:cNvCxnSpPr/>
          <p:nvPr/>
        </p:nvCxnSpPr>
        <p:spPr>
          <a:xfrm flipH="1">
            <a:off x="4654642"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0" name="Straight Arrow Connector 99"/>
          <p:cNvCxnSpPr>
            <a:stCxn id="41" idx="1"/>
          </p:cNvCxnSpPr>
          <p:nvPr/>
        </p:nvCxnSpPr>
        <p:spPr>
          <a:xfrm flipH="1">
            <a:off x="6244148" y="5558709"/>
            <a:ext cx="1566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02" name="Rectangle 101"/>
          <p:cNvSpPr/>
          <p:nvPr/>
        </p:nvSpPr>
        <p:spPr>
          <a:xfrm>
            <a:off x="3200400" y="1090568"/>
            <a:ext cx="654346" cy="400110"/>
          </a:xfrm>
          <a:prstGeom prst="rect">
            <a:avLst/>
          </a:prstGeom>
        </p:spPr>
        <p:txBody>
          <a:bodyPr wrap="none">
            <a:spAutoFit/>
          </a:bodyPr>
          <a:lstStyle/>
          <a:p>
            <a:r>
              <a:rPr lang="en-US" sz="2000" b="1" dirty="0">
                <a:latin typeface="+mj-lt"/>
              </a:rPr>
              <a:t>MIC</a:t>
            </a:r>
            <a:endParaRPr lang="en-US" sz="2000" dirty="0">
              <a:latin typeface="+mj-lt"/>
            </a:endParaRPr>
          </a:p>
        </p:txBody>
      </p:sp>
      <p:sp>
        <p:nvSpPr>
          <p:cNvPr id="103" name="Rectangle 102"/>
          <p:cNvSpPr/>
          <p:nvPr/>
        </p:nvSpPr>
        <p:spPr>
          <a:xfrm>
            <a:off x="2819400" y="6153090"/>
            <a:ext cx="1154483" cy="400110"/>
          </a:xfrm>
          <a:prstGeom prst="rect">
            <a:avLst/>
          </a:prstGeom>
        </p:spPr>
        <p:txBody>
          <a:bodyPr wrap="none">
            <a:spAutoFit/>
          </a:bodyPr>
          <a:lstStyle/>
          <a:p>
            <a:r>
              <a:rPr lang="en-US" sz="2000" b="1" dirty="0">
                <a:latin typeface="+mj-lt"/>
              </a:rPr>
              <a:t>speaker</a:t>
            </a:r>
            <a:endParaRPr lang="en-US" sz="2000" dirty="0">
              <a:latin typeface="+mj-lt"/>
            </a:endParaRPr>
          </a:p>
        </p:txBody>
      </p:sp>
      <p:cxnSp>
        <p:nvCxnSpPr>
          <p:cNvPr id="104" name="Straight Arrow Connector 103"/>
          <p:cNvCxnSpPr/>
          <p:nvPr/>
        </p:nvCxnSpPr>
        <p:spPr>
          <a:xfrm flipV="1">
            <a:off x="3704053"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6" name="Straight Arrow Connector 105"/>
          <p:cNvCxnSpPr/>
          <p:nvPr/>
        </p:nvCxnSpPr>
        <p:spPr>
          <a:xfrm flipV="1">
            <a:off x="4667691"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9" name="Straight Arrow Connector 108"/>
          <p:cNvCxnSpPr/>
          <p:nvPr/>
        </p:nvCxnSpPr>
        <p:spPr>
          <a:xfrm flipV="1">
            <a:off x="5873549" y="3685884"/>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grpSp>
        <p:nvGrpSpPr>
          <p:cNvPr id="35" name="Group 34"/>
          <p:cNvGrpSpPr/>
          <p:nvPr/>
        </p:nvGrpSpPr>
        <p:grpSpPr>
          <a:xfrm>
            <a:off x="3158686" y="4284202"/>
            <a:ext cx="545367" cy="516398"/>
            <a:chOff x="1447800" y="3446002"/>
            <a:chExt cx="545367" cy="516398"/>
          </a:xfrm>
        </p:grpSpPr>
        <p:sp>
          <p:nvSpPr>
            <p:cNvPr id="33" name="Oval 32"/>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063" name="TextBox 172062"/>
            <p:cNvSpPr txBox="1"/>
            <p:nvPr/>
          </p:nvSpPr>
          <p:spPr>
            <a:xfrm>
              <a:off x="1447800" y="3505200"/>
              <a:ext cx="327308" cy="400110"/>
            </a:xfrm>
            <a:prstGeom prst="rect">
              <a:avLst/>
            </a:prstGeom>
            <a:noFill/>
          </p:spPr>
          <p:txBody>
            <a:bodyPr wrap="none" rtlCol="0">
              <a:spAutoFit/>
            </a:bodyPr>
            <a:lstStyle/>
            <a:p>
              <a:r>
                <a:rPr lang="en-US" sz="2000" dirty="0">
                  <a:latin typeface="+mj-lt"/>
                </a:rPr>
                <a:t>2</a:t>
              </a:r>
            </a:p>
          </p:txBody>
        </p:sp>
      </p:grpSp>
      <p:grpSp>
        <p:nvGrpSpPr>
          <p:cNvPr id="113" name="Group 112"/>
          <p:cNvGrpSpPr/>
          <p:nvPr/>
        </p:nvGrpSpPr>
        <p:grpSpPr>
          <a:xfrm>
            <a:off x="4161479" y="4343400"/>
            <a:ext cx="410521" cy="411444"/>
            <a:chOff x="1447800" y="3446002"/>
            <a:chExt cx="545367" cy="546593"/>
          </a:xfrm>
        </p:grpSpPr>
        <p:sp>
          <p:nvSpPr>
            <p:cNvPr id="114" name="Oval 113"/>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1487018" y="3461059"/>
              <a:ext cx="434855" cy="531536"/>
            </a:xfrm>
            <a:prstGeom prst="rect">
              <a:avLst/>
            </a:prstGeom>
            <a:noFill/>
          </p:spPr>
          <p:txBody>
            <a:bodyPr wrap="none" rtlCol="0">
              <a:spAutoFit/>
            </a:bodyPr>
            <a:lstStyle/>
            <a:p>
              <a:r>
                <a:rPr lang="en-US" sz="2000" dirty="0">
                  <a:latin typeface="+mj-lt"/>
                </a:rPr>
                <a:t>4</a:t>
              </a:r>
            </a:p>
          </p:txBody>
        </p:sp>
      </p:grpSp>
      <p:grpSp>
        <p:nvGrpSpPr>
          <p:cNvPr id="116" name="Group 115"/>
          <p:cNvGrpSpPr/>
          <p:nvPr/>
        </p:nvGrpSpPr>
        <p:grpSpPr>
          <a:xfrm>
            <a:off x="5209701" y="3170178"/>
            <a:ext cx="570730" cy="411444"/>
            <a:chOff x="1447800" y="3446002"/>
            <a:chExt cx="758201" cy="546593"/>
          </a:xfrm>
        </p:grpSpPr>
        <p:sp>
          <p:nvSpPr>
            <p:cNvPr id="117" name="Oval 116"/>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TextBox 117"/>
            <p:cNvSpPr txBox="1"/>
            <p:nvPr/>
          </p:nvSpPr>
          <p:spPr>
            <a:xfrm>
              <a:off x="1487018" y="3461059"/>
              <a:ext cx="718983" cy="531536"/>
            </a:xfrm>
            <a:prstGeom prst="rect">
              <a:avLst/>
            </a:prstGeom>
            <a:noFill/>
          </p:spPr>
          <p:txBody>
            <a:bodyPr wrap="none" rtlCol="0">
              <a:spAutoFit/>
            </a:bodyPr>
            <a:lstStyle/>
            <a:p>
              <a:r>
                <a:rPr lang="en-US" sz="2000" dirty="0">
                  <a:latin typeface="+mj-lt"/>
                </a:rPr>
                <a:t>5,6</a:t>
              </a:r>
            </a:p>
          </p:txBody>
        </p:sp>
      </p:grpSp>
      <p:grpSp>
        <p:nvGrpSpPr>
          <p:cNvPr id="119" name="Group 118"/>
          <p:cNvGrpSpPr/>
          <p:nvPr/>
        </p:nvGrpSpPr>
        <p:grpSpPr>
          <a:xfrm>
            <a:off x="6142679" y="4191002"/>
            <a:ext cx="410521" cy="411589"/>
            <a:chOff x="1447800" y="3415614"/>
            <a:chExt cx="545367" cy="546786"/>
          </a:xfrm>
        </p:grpSpPr>
        <p:sp>
          <p:nvSpPr>
            <p:cNvPr id="120" name="Oval 119"/>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p:cNvSpPr txBox="1"/>
            <p:nvPr/>
          </p:nvSpPr>
          <p:spPr>
            <a:xfrm>
              <a:off x="1473199" y="3415614"/>
              <a:ext cx="434855" cy="531535"/>
            </a:xfrm>
            <a:prstGeom prst="rect">
              <a:avLst/>
            </a:prstGeom>
            <a:noFill/>
          </p:spPr>
          <p:txBody>
            <a:bodyPr wrap="none" rtlCol="0">
              <a:spAutoFit/>
            </a:bodyPr>
            <a:lstStyle/>
            <a:p>
              <a:r>
                <a:rPr lang="en-US" sz="2000" dirty="0">
                  <a:latin typeface="+mj-lt"/>
                </a:rPr>
                <a:t>3</a:t>
              </a:r>
            </a:p>
          </p:txBody>
        </p:sp>
      </p:grpSp>
      <p:grpSp>
        <p:nvGrpSpPr>
          <p:cNvPr id="125" name="Group 124"/>
          <p:cNvGrpSpPr/>
          <p:nvPr/>
        </p:nvGrpSpPr>
        <p:grpSpPr>
          <a:xfrm>
            <a:off x="5410200" y="457200"/>
            <a:ext cx="755110" cy="516398"/>
            <a:chOff x="1447800" y="3446002"/>
            <a:chExt cx="755110" cy="516398"/>
          </a:xfrm>
        </p:grpSpPr>
        <p:sp>
          <p:nvSpPr>
            <p:cNvPr id="126" name="Oval 125"/>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TextBox 126"/>
            <p:cNvSpPr txBox="1"/>
            <p:nvPr/>
          </p:nvSpPr>
          <p:spPr>
            <a:xfrm>
              <a:off x="1447800" y="3505200"/>
              <a:ext cx="755110" cy="400110"/>
            </a:xfrm>
            <a:prstGeom prst="rect">
              <a:avLst/>
            </a:prstGeom>
            <a:noFill/>
          </p:spPr>
          <p:txBody>
            <a:bodyPr wrap="none" rtlCol="0">
              <a:spAutoFit/>
            </a:bodyPr>
            <a:lstStyle/>
            <a:p>
              <a:r>
                <a:rPr lang="en-US" sz="2000" dirty="0">
                  <a:latin typeface="+mj-lt"/>
                </a:rPr>
                <a:t>7,8,9</a:t>
              </a:r>
            </a:p>
          </p:txBody>
        </p:sp>
      </p:grpSp>
      <p:grpSp>
        <p:nvGrpSpPr>
          <p:cNvPr id="131" name="Group 130"/>
          <p:cNvGrpSpPr/>
          <p:nvPr/>
        </p:nvGrpSpPr>
        <p:grpSpPr>
          <a:xfrm>
            <a:off x="8292999" y="1698486"/>
            <a:ext cx="470000" cy="411444"/>
            <a:chOff x="1407375" y="3446002"/>
            <a:chExt cx="624383" cy="546593"/>
          </a:xfrm>
        </p:grpSpPr>
        <p:sp>
          <p:nvSpPr>
            <p:cNvPr id="132" name="Oval 131"/>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TextBox 132"/>
            <p:cNvSpPr txBox="1"/>
            <p:nvPr/>
          </p:nvSpPr>
          <p:spPr>
            <a:xfrm>
              <a:off x="1407375" y="3461059"/>
              <a:ext cx="624383" cy="531536"/>
            </a:xfrm>
            <a:prstGeom prst="rect">
              <a:avLst/>
            </a:prstGeom>
            <a:noFill/>
          </p:spPr>
          <p:txBody>
            <a:bodyPr wrap="none" rtlCol="0">
              <a:spAutoFit/>
            </a:bodyPr>
            <a:lstStyle/>
            <a:p>
              <a:r>
                <a:rPr lang="en-US" sz="2000" dirty="0">
                  <a:latin typeface="+mj-lt"/>
                </a:rPr>
                <a:t>10</a:t>
              </a:r>
            </a:p>
          </p:txBody>
        </p:sp>
      </p:grpSp>
      <p:grpSp>
        <p:nvGrpSpPr>
          <p:cNvPr id="134" name="Group 133"/>
          <p:cNvGrpSpPr/>
          <p:nvPr/>
        </p:nvGrpSpPr>
        <p:grpSpPr>
          <a:xfrm>
            <a:off x="8636825" y="4800600"/>
            <a:ext cx="450957" cy="411444"/>
            <a:chOff x="1407375" y="3446002"/>
            <a:chExt cx="599085" cy="546593"/>
          </a:xfrm>
        </p:grpSpPr>
        <p:sp>
          <p:nvSpPr>
            <p:cNvPr id="135" name="Oval 134"/>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TextBox 135"/>
            <p:cNvSpPr txBox="1"/>
            <p:nvPr/>
          </p:nvSpPr>
          <p:spPr>
            <a:xfrm>
              <a:off x="1407375" y="3461059"/>
              <a:ext cx="599085" cy="531536"/>
            </a:xfrm>
            <a:prstGeom prst="rect">
              <a:avLst/>
            </a:prstGeom>
            <a:noFill/>
          </p:spPr>
          <p:txBody>
            <a:bodyPr wrap="none" rtlCol="0">
              <a:spAutoFit/>
            </a:bodyPr>
            <a:lstStyle/>
            <a:p>
              <a:r>
                <a:rPr lang="en-US" sz="2000" dirty="0">
                  <a:latin typeface="+mj-lt"/>
                </a:rPr>
                <a:t>11</a:t>
              </a:r>
            </a:p>
          </p:txBody>
        </p:sp>
      </p:grpSp>
      <p:grpSp>
        <p:nvGrpSpPr>
          <p:cNvPr id="137" name="Group 136"/>
          <p:cNvGrpSpPr/>
          <p:nvPr/>
        </p:nvGrpSpPr>
        <p:grpSpPr>
          <a:xfrm>
            <a:off x="264928" y="4556854"/>
            <a:ext cx="469950" cy="411444"/>
            <a:chOff x="1407375" y="3446002"/>
            <a:chExt cx="624316" cy="546593"/>
          </a:xfrm>
        </p:grpSpPr>
        <p:sp>
          <p:nvSpPr>
            <p:cNvPr id="138" name="Oval 137"/>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TextBox 138"/>
            <p:cNvSpPr txBox="1"/>
            <p:nvPr/>
          </p:nvSpPr>
          <p:spPr>
            <a:xfrm>
              <a:off x="1407375" y="3461059"/>
              <a:ext cx="624316" cy="531536"/>
            </a:xfrm>
            <a:prstGeom prst="rect">
              <a:avLst/>
            </a:prstGeom>
            <a:noFill/>
          </p:spPr>
          <p:txBody>
            <a:bodyPr wrap="none" rtlCol="0">
              <a:spAutoFit/>
            </a:bodyPr>
            <a:lstStyle/>
            <a:p>
              <a:r>
                <a:rPr lang="en-US" sz="2000" dirty="0">
                  <a:latin typeface="+mj-lt"/>
                </a:rPr>
                <a:t>13</a:t>
              </a:r>
            </a:p>
          </p:txBody>
        </p:sp>
      </p:grpSp>
      <p:grpSp>
        <p:nvGrpSpPr>
          <p:cNvPr id="140" name="Group 139"/>
          <p:cNvGrpSpPr/>
          <p:nvPr/>
        </p:nvGrpSpPr>
        <p:grpSpPr>
          <a:xfrm>
            <a:off x="7759601" y="6446556"/>
            <a:ext cx="469950" cy="411444"/>
            <a:chOff x="1407375" y="3446002"/>
            <a:chExt cx="624316" cy="546593"/>
          </a:xfrm>
        </p:grpSpPr>
        <p:sp>
          <p:nvSpPr>
            <p:cNvPr id="141" name="Oval 140"/>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TextBox 141"/>
            <p:cNvSpPr txBox="1"/>
            <p:nvPr/>
          </p:nvSpPr>
          <p:spPr>
            <a:xfrm>
              <a:off x="1407375" y="3461059"/>
              <a:ext cx="624316" cy="531536"/>
            </a:xfrm>
            <a:prstGeom prst="rect">
              <a:avLst/>
            </a:prstGeom>
            <a:noFill/>
          </p:spPr>
          <p:txBody>
            <a:bodyPr wrap="none" rtlCol="0">
              <a:spAutoFit/>
            </a:bodyPr>
            <a:lstStyle/>
            <a:p>
              <a:r>
                <a:rPr lang="en-US" sz="2000" dirty="0">
                  <a:latin typeface="+mj-lt"/>
                </a:rPr>
                <a:t>12</a:t>
              </a:r>
            </a:p>
          </p:txBody>
        </p:sp>
      </p:grpSp>
      <p:sp>
        <p:nvSpPr>
          <p:cNvPr id="42" name="TextBox 41"/>
          <p:cNvSpPr txBox="1"/>
          <p:nvPr/>
        </p:nvSpPr>
        <p:spPr>
          <a:xfrm>
            <a:off x="380509" y="2895600"/>
            <a:ext cx="838691" cy="369332"/>
          </a:xfrm>
          <a:prstGeom prst="rect">
            <a:avLst/>
          </a:prstGeom>
          <a:noFill/>
        </p:spPr>
        <p:txBody>
          <a:bodyPr wrap="none" rtlCol="0">
            <a:spAutoFit/>
          </a:bodyPr>
          <a:lstStyle/>
          <a:p>
            <a:r>
              <a:rPr lang="en-US" sz="1800" b="1" dirty="0">
                <a:latin typeface="+mj-lt"/>
              </a:rPr>
              <a:t>Music</a:t>
            </a:r>
          </a:p>
        </p:txBody>
      </p:sp>
      <p:sp>
        <p:nvSpPr>
          <p:cNvPr id="43" name="Rectangle 42"/>
          <p:cNvSpPr/>
          <p:nvPr/>
        </p:nvSpPr>
        <p:spPr>
          <a:xfrm>
            <a:off x="473930" y="3512403"/>
            <a:ext cx="1593758" cy="830997"/>
          </a:xfrm>
          <a:prstGeom prst="rect">
            <a:avLst/>
          </a:prstGeom>
        </p:spPr>
        <p:txBody>
          <a:bodyPr wrap="square">
            <a:spAutoFit/>
          </a:bodyPr>
          <a:lstStyle/>
          <a:p>
            <a:pPr algn="ctr"/>
            <a:r>
              <a:rPr lang="en-US" sz="1600" i="1" dirty="0">
                <a:solidFill>
                  <a:schemeClr val="accent2"/>
                </a:solidFill>
                <a:latin typeface="Arial" pitchFamily="-107" charset="0"/>
                <a:ea typeface="Arial" pitchFamily="-107" charset="0"/>
                <a:cs typeface="Arial" pitchFamily="-107" charset="0"/>
              </a:rPr>
              <a:t>Numbers correspond to course weeks</a:t>
            </a:r>
          </a:p>
        </p:txBody>
      </p:sp>
      <p:grpSp>
        <p:nvGrpSpPr>
          <p:cNvPr id="145" name="Group 144"/>
          <p:cNvGrpSpPr/>
          <p:nvPr/>
        </p:nvGrpSpPr>
        <p:grpSpPr>
          <a:xfrm>
            <a:off x="1680127" y="2919767"/>
            <a:ext cx="410521" cy="411589"/>
            <a:chOff x="1447800" y="3415614"/>
            <a:chExt cx="545367" cy="546786"/>
          </a:xfrm>
        </p:grpSpPr>
        <p:sp>
          <p:nvSpPr>
            <p:cNvPr id="146" name="Oval 145"/>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TextBox 146"/>
            <p:cNvSpPr txBox="1"/>
            <p:nvPr/>
          </p:nvSpPr>
          <p:spPr>
            <a:xfrm>
              <a:off x="1514142" y="3415614"/>
              <a:ext cx="434855" cy="531536"/>
            </a:xfrm>
            <a:prstGeom prst="rect">
              <a:avLst/>
            </a:prstGeom>
            <a:noFill/>
          </p:spPr>
          <p:txBody>
            <a:bodyPr wrap="none" rtlCol="0">
              <a:spAutoFit/>
            </a:bodyPr>
            <a:lstStyle/>
            <a:p>
              <a:r>
                <a:rPr lang="en-US" sz="2000" dirty="0">
                  <a:latin typeface="+mj-lt"/>
                </a:rPr>
                <a:t>1</a:t>
              </a:r>
            </a:p>
          </p:txBody>
        </p:sp>
      </p:grpSp>
    </p:spTree>
    <p:extLst>
      <p:ext uri="{BB962C8B-B14F-4D97-AF65-F5344CB8AC3E}">
        <p14:creationId xmlns:p14="http://schemas.microsoft.com/office/powerpoint/2010/main" val="1273703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US" dirty="0"/>
              <a:t>Course Map: Week 6</a:t>
            </a:r>
          </a:p>
        </p:txBody>
      </p:sp>
      <p:sp>
        <p:nvSpPr>
          <p:cNvPr id="7" name="Slide Number Placeholder 5"/>
          <p:cNvSpPr>
            <a:spLocks noGrp="1"/>
          </p:cNvSpPr>
          <p:nvPr>
            <p:ph type="sldNum" sz="quarter" idx="12"/>
          </p:nvPr>
        </p:nvSpPr>
        <p:spPr/>
        <p:txBody>
          <a:bodyPr/>
          <a:lstStyle/>
          <a:p>
            <a:fld id="{3DB5F412-9866-D249-BF71-6D9420ED886F}" type="slidenum">
              <a:rPr lang="en-US"/>
              <a:pPr/>
              <a:t>69</a:t>
            </a:fld>
            <a:endParaRPr lang="en-US" dirty="0"/>
          </a:p>
        </p:txBody>
      </p:sp>
      <p:pic>
        <p:nvPicPr>
          <p:cNvPr id="177154" name="Picture 2" descr="http://cdn.scratch.mit.edu/static/site/projects/thumbnails/32/2502.png"/>
          <p:cNvPicPr>
            <a:picLocks noChangeAspect="1" noChangeArrowheads="1"/>
          </p:cNvPicPr>
          <p:nvPr/>
        </p:nvPicPr>
        <p:blipFill rotWithShape="1">
          <a:blip r:embed="rId3">
            <a:extLst>
              <a:ext uri="{28A0092B-C50C-407E-A947-70E740481C1C}">
                <a14:useLocalDpi xmlns:a14="http://schemas.microsoft.com/office/drawing/2010/main" val="0"/>
              </a:ext>
            </a:extLst>
          </a:blip>
          <a:srcRect l="2623"/>
          <a:stretch/>
        </p:blipFill>
        <p:spPr bwMode="auto">
          <a:xfrm>
            <a:off x="0" y="1364906"/>
            <a:ext cx="1885388"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77156" name="Picture 4" descr="Loudspeaker and Waveform"/>
          <p:cNvPicPr>
            <a:picLocks noChangeAspect="1" noChangeArrowheads="1"/>
          </p:cNvPicPr>
          <p:nvPr/>
        </p:nvPicPr>
        <p:blipFill rotWithShape="1">
          <a:blip r:embed="rId4">
            <a:extLst>
              <a:ext uri="{28A0092B-C50C-407E-A947-70E740481C1C}">
                <a14:useLocalDpi xmlns:a14="http://schemas.microsoft.com/office/drawing/2010/main" val="0"/>
              </a:ext>
            </a:extLst>
          </a:blip>
          <a:srcRect l="10927" r="49086" b="59789"/>
          <a:stretch/>
        </p:blipFill>
        <p:spPr bwMode="auto">
          <a:xfrm>
            <a:off x="1676400" y="1364906"/>
            <a:ext cx="1188055"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7715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3375900"/>
            <a:ext cx="1177810" cy="658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58" name="Picture 6"/>
          <p:cNvPicPr>
            <a:picLocks noChangeAspect="1" noChangeArrowheads="1"/>
          </p:cNvPicPr>
          <p:nvPr/>
        </p:nvPicPr>
        <p:blipFill rotWithShape="1">
          <a:blip r:embed="rId6">
            <a:extLst>
              <a:ext uri="{28A0092B-C50C-407E-A947-70E740481C1C}">
                <a14:useLocalDpi xmlns:a14="http://schemas.microsoft.com/office/drawing/2010/main" val="0"/>
              </a:ext>
            </a:extLst>
          </a:blip>
          <a:srcRect b="34834"/>
          <a:stretch/>
        </p:blipFill>
        <p:spPr bwMode="auto">
          <a:xfrm>
            <a:off x="3844810" y="3337682"/>
            <a:ext cx="965911" cy="696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5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10125" y="3338250"/>
            <a:ext cx="1209675" cy="757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AutoShape 14" descr="http://hdwallres.com/wp-content/uploads/2013/10/internet-2014-PC-wallpaper.jpg"/>
          <p:cNvSpPr>
            <a:spLocks noChangeAspect="1" noChangeArrowheads="1"/>
          </p:cNvSpPr>
          <p:nvPr/>
        </p:nvSpPr>
        <p:spPr bwMode="auto">
          <a:xfrm>
            <a:off x="63500" y="-136525"/>
            <a:ext cx="7219950" cy="5410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7168" name="Picture 16"/>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09729" y="934450"/>
            <a:ext cx="1433294" cy="1219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6626735" y="528935"/>
            <a:ext cx="2212465" cy="461665"/>
          </a:xfrm>
          <a:prstGeom prst="rect">
            <a:avLst/>
          </a:prstGeom>
          <a:noFill/>
        </p:spPr>
        <p:txBody>
          <a:bodyPr wrap="none" rtlCol="0">
            <a:spAutoFit/>
          </a:bodyPr>
          <a:lstStyle/>
          <a:p>
            <a:r>
              <a:rPr lang="en-US" b="1" dirty="0">
                <a:latin typeface="Courier New" panose="02070309020205020404" pitchFamily="49" charset="0"/>
                <a:cs typeface="Courier New" panose="02070309020205020404" pitchFamily="49" charset="0"/>
              </a:rPr>
              <a:t>10101001101</a:t>
            </a:r>
          </a:p>
        </p:txBody>
      </p:sp>
      <p:sp>
        <p:nvSpPr>
          <p:cNvPr id="32" name="Rectangle 31"/>
          <p:cNvSpPr/>
          <p:nvPr/>
        </p:nvSpPr>
        <p:spPr>
          <a:xfrm>
            <a:off x="6082658" y="3331356"/>
            <a:ext cx="755671" cy="817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pic>
        <p:nvPicPr>
          <p:cNvPr id="177174" name="Picture 2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7069" y="4788975"/>
            <a:ext cx="2309929" cy="168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Content Placeholder 9" descr="loudspkr.gif"/>
          <p:cNvPicPr>
            <a:picLocks noGrp="1" noChangeAspect="1"/>
          </p:cNvPicPr>
          <p:nvPr>
            <p:ph idx="1"/>
          </p:nvPr>
        </p:nvPicPr>
        <p:blipFill>
          <a:blip r:embed="rId10"/>
          <a:srcRect l="-20833" r="-20833"/>
          <a:stretch>
            <a:fillRect/>
          </a:stretch>
        </p:blipFill>
        <p:spPr>
          <a:xfrm flipH="1">
            <a:off x="1524000" y="4872017"/>
            <a:ext cx="2577606" cy="1364758"/>
          </a:xfrm>
        </p:spPr>
      </p:pic>
      <p:cxnSp>
        <p:nvCxnSpPr>
          <p:cNvPr id="17" name="Straight Connector 16"/>
          <p:cNvCxnSpPr/>
          <p:nvPr/>
        </p:nvCxnSpPr>
        <p:spPr>
          <a:xfrm flipV="1">
            <a:off x="2590800" y="2792878"/>
            <a:ext cx="400943" cy="850110"/>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72033" name="Straight Arrow Connector 172032"/>
          <p:cNvCxnSpPr/>
          <p:nvPr/>
        </p:nvCxnSpPr>
        <p:spPr>
          <a:xfrm flipV="1">
            <a:off x="6488575" y="1905000"/>
            <a:ext cx="293225" cy="20649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6" name="Straight Arrow Connector 65"/>
          <p:cNvCxnSpPr>
            <a:endCxn id="4" idx="1"/>
          </p:cNvCxnSpPr>
          <p:nvPr/>
        </p:nvCxnSpPr>
        <p:spPr>
          <a:xfrm flipV="1">
            <a:off x="3739949" y="2094953"/>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8" name="Straight Arrow Connector 67"/>
          <p:cNvCxnSpPr/>
          <p:nvPr/>
        </p:nvCxnSpPr>
        <p:spPr>
          <a:xfrm flipV="1">
            <a:off x="4654349" y="2090976"/>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 name="Rectangle 3"/>
          <p:cNvSpPr/>
          <p:nvPr/>
        </p:nvSpPr>
        <p:spPr>
          <a:xfrm>
            <a:off x="3962400" y="1614573"/>
            <a:ext cx="762000" cy="9607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A/D</a:t>
            </a:r>
          </a:p>
        </p:txBody>
      </p:sp>
      <p:pic>
        <p:nvPicPr>
          <p:cNvPr id="177160" name="Picture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10800000">
            <a:off x="2857500" y="1337716"/>
            <a:ext cx="95250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3" name="Rectangle 72"/>
          <p:cNvSpPr/>
          <p:nvPr/>
        </p:nvSpPr>
        <p:spPr>
          <a:xfrm>
            <a:off x="2667000" y="3962400"/>
            <a:ext cx="1067921" cy="400110"/>
          </a:xfrm>
          <a:prstGeom prst="rect">
            <a:avLst/>
          </a:prstGeom>
        </p:spPr>
        <p:txBody>
          <a:bodyPr wrap="none">
            <a:spAutoFit/>
          </a:bodyPr>
          <a:lstStyle/>
          <a:p>
            <a:r>
              <a:rPr lang="en-US" sz="2000" b="1" dirty="0">
                <a:latin typeface="+mj-lt"/>
              </a:rPr>
              <a:t>sample</a:t>
            </a:r>
            <a:endParaRPr lang="en-US" sz="2000" dirty="0">
              <a:latin typeface="+mj-lt"/>
            </a:endParaRPr>
          </a:p>
        </p:txBody>
      </p:sp>
      <p:sp>
        <p:nvSpPr>
          <p:cNvPr id="74" name="Rectangle 73"/>
          <p:cNvSpPr/>
          <p:nvPr/>
        </p:nvSpPr>
        <p:spPr>
          <a:xfrm>
            <a:off x="3899024" y="2971800"/>
            <a:ext cx="1005403" cy="461665"/>
          </a:xfrm>
          <a:prstGeom prst="rect">
            <a:avLst/>
          </a:prstGeom>
        </p:spPr>
        <p:txBody>
          <a:bodyPr wrap="none">
            <a:spAutoFit/>
          </a:bodyPr>
          <a:lstStyle/>
          <a:p>
            <a:pPr algn="ctr"/>
            <a:r>
              <a:rPr lang="en-US" sz="1200" b="1" dirty="0">
                <a:latin typeface="+mj-lt"/>
              </a:rPr>
              <a:t>domain </a:t>
            </a:r>
          </a:p>
          <a:p>
            <a:pPr algn="ctr"/>
            <a:r>
              <a:rPr lang="en-US" sz="1200" b="1" dirty="0">
                <a:latin typeface="+mj-lt"/>
              </a:rPr>
              <a:t>conversion</a:t>
            </a:r>
            <a:endParaRPr lang="en-US" sz="1200" dirty="0">
              <a:latin typeface="+mj-lt"/>
            </a:endParaRPr>
          </a:p>
        </p:txBody>
      </p:sp>
      <p:cxnSp>
        <p:nvCxnSpPr>
          <p:cNvPr id="78" name="Straight Connector 77"/>
          <p:cNvCxnSpPr/>
          <p:nvPr/>
        </p:nvCxnSpPr>
        <p:spPr>
          <a:xfrm flipH="1" flipV="1">
            <a:off x="2590800" y="4095516"/>
            <a:ext cx="393372" cy="785381"/>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87" name="Rectangle 86"/>
          <p:cNvSpPr/>
          <p:nvPr/>
        </p:nvSpPr>
        <p:spPr>
          <a:xfrm>
            <a:off x="8001000" y="990600"/>
            <a:ext cx="1096775" cy="707886"/>
          </a:xfrm>
          <a:prstGeom prst="rect">
            <a:avLst/>
          </a:prstGeom>
        </p:spPr>
        <p:txBody>
          <a:bodyPr wrap="none">
            <a:spAutoFit/>
          </a:bodyPr>
          <a:lstStyle/>
          <a:p>
            <a:r>
              <a:rPr lang="en-US" sz="2000" b="1" dirty="0">
                <a:latin typeface="+mj-lt"/>
              </a:rPr>
              <a:t>File-</a:t>
            </a:r>
          </a:p>
          <a:p>
            <a:r>
              <a:rPr lang="en-US" sz="2000" b="1" dirty="0">
                <a:latin typeface="+mj-lt"/>
              </a:rPr>
              <a:t>System</a:t>
            </a:r>
            <a:endParaRPr lang="en-US" sz="2000" dirty="0">
              <a:latin typeface="+mj-lt"/>
            </a:endParaRPr>
          </a:p>
        </p:txBody>
      </p:sp>
      <p:sp>
        <p:nvSpPr>
          <p:cNvPr id="172052" name="TextBox 172051"/>
          <p:cNvSpPr txBox="1"/>
          <p:nvPr/>
        </p:nvSpPr>
        <p:spPr>
          <a:xfrm rot="2700000">
            <a:off x="5923325" y="3530654"/>
            <a:ext cx="1074333" cy="338554"/>
          </a:xfrm>
          <a:prstGeom prst="rect">
            <a:avLst/>
          </a:prstGeom>
          <a:noFill/>
        </p:spPr>
        <p:txBody>
          <a:bodyPr wrap="none" rtlCol="0">
            <a:spAutoFit/>
          </a:bodyPr>
          <a:lstStyle/>
          <a:p>
            <a:r>
              <a:rPr lang="en-US" sz="1600" dirty="0">
                <a:latin typeface="+mj-lt"/>
              </a:rPr>
              <a:t>compress</a:t>
            </a:r>
          </a:p>
        </p:txBody>
      </p:sp>
      <p:sp>
        <p:nvSpPr>
          <p:cNvPr id="90" name="Rectangle 89"/>
          <p:cNvSpPr/>
          <p:nvPr/>
        </p:nvSpPr>
        <p:spPr>
          <a:xfrm>
            <a:off x="3979427" y="3962400"/>
            <a:ext cx="668773" cy="400110"/>
          </a:xfrm>
          <a:prstGeom prst="rect">
            <a:avLst/>
          </a:prstGeom>
        </p:spPr>
        <p:txBody>
          <a:bodyPr wrap="none">
            <a:spAutoFit/>
          </a:bodyPr>
          <a:lstStyle/>
          <a:p>
            <a:r>
              <a:rPr lang="en-US" sz="2000" b="1" dirty="0" err="1">
                <a:latin typeface="+mj-lt"/>
              </a:rPr>
              <a:t>freq</a:t>
            </a:r>
            <a:endParaRPr lang="en-US" sz="2000" dirty="0">
              <a:latin typeface="+mj-lt"/>
            </a:endParaRPr>
          </a:p>
        </p:txBody>
      </p:sp>
      <p:sp>
        <p:nvSpPr>
          <p:cNvPr id="172054" name="Rectangle 172053"/>
          <p:cNvSpPr/>
          <p:nvPr/>
        </p:nvSpPr>
        <p:spPr>
          <a:xfrm>
            <a:off x="4889362" y="3962400"/>
            <a:ext cx="1130438" cy="584775"/>
          </a:xfrm>
          <a:prstGeom prst="rect">
            <a:avLst/>
          </a:prstGeom>
        </p:spPr>
        <p:txBody>
          <a:bodyPr wrap="none">
            <a:spAutoFit/>
          </a:bodyPr>
          <a:lstStyle/>
          <a:p>
            <a:pPr algn="ctr"/>
            <a:r>
              <a:rPr lang="en-US" sz="1600" b="1" dirty="0" err="1">
                <a:latin typeface="+mj-lt"/>
              </a:rPr>
              <a:t>pyscho</a:t>
            </a:r>
            <a:r>
              <a:rPr lang="en-US" sz="1600" b="1" dirty="0">
                <a:latin typeface="+mj-lt"/>
              </a:rPr>
              <a:t>-</a:t>
            </a:r>
          </a:p>
          <a:p>
            <a:pPr algn="ctr"/>
            <a:r>
              <a:rPr lang="en-US" sz="1600" b="1" dirty="0">
                <a:latin typeface="+mj-lt"/>
              </a:rPr>
              <a:t>acoustics</a:t>
            </a:r>
            <a:endParaRPr lang="en-US" sz="1600" dirty="0">
              <a:latin typeface="+mj-lt"/>
            </a:endParaRPr>
          </a:p>
        </p:txBody>
      </p:sp>
      <p:cxnSp>
        <p:nvCxnSpPr>
          <p:cNvPr id="94" name="Straight Arrow Connector 93"/>
          <p:cNvCxnSpPr/>
          <p:nvPr/>
        </p:nvCxnSpPr>
        <p:spPr>
          <a:xfrm flipH="1">
            <a:off x="3729548"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8" name="Rectangle 37"/>
          <p:cNvSpPr/>
          <p:nvPr/>
        </p:nvSpPr>
        <p:spPr>
          <a:xfrm>
            <a:off x="4038600" y="5170985"/>
            <a:ext cx="615026" cy="775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D/A</a:t>
            </a:r>
          </a:p>
        </p:txBody>
      </p:sp>
      <p:sp>
        <p:nvSpPr>
          <p:cNvPr id="102" name="Rectangle 101"/>
          <p:cNvSpPr/>
          <p:nvPr/>
        </p:nvSpPr>
        <p:spPr>
          <a:xfrm>
            <a:off x="3200400" y="1090568"/>
            <a:ext cx="654346" cy="400110"/>
          </a:xfrm>
          <a:prstGeom prst="rect">
            <a:avLst/>
          </a:prstGeom>
        </p:spPr>
        <p:txBody>
          <a:bodyPr wrap="none">
            <a:spAutoFit/>
          </a:bodyPr>
          <a:lstStyle/>
          <a:p>
            <a:r>
              <a:rPr lang="en-US" sz="2000" b="1" dirty="0">
                <a:latin typeface="+mj-lt"/>
              </a:rPr>
              <a:t>MIC</a:t>
            </a:r>
            <a:endParaRPr lang="en-US" sz="2000" dirty="0">
              <a:latin typeface="+mj-lt"/>
            </a:endParaRPr>
          </a:p>
        </p:txBody>
      </p:sp>
      <p:sp>
        <p:nvSpPr>
          <p:cNvPr id="103" name="Rectangle 102"/>
          <p:cNvSpPr/>
          <p:nvPr/>
        </p:nvSpPr>
        <p:spPr>
          <a:xfrm>
            <a:off x="2819400" y="6153090"/>
            <a:ext cx="1154483" cy="400110"/>
          </a:xfrm>
          <a:prstGeom prst="rect">
            <a:avLst/>
          </a:prstGeom>
        </p:spPr>
        <p:txBody>
          <a:bodyPr wrap="none">
            <a:spAutoFit/>
          </a:bodyPr>
          <a:lstStyle/>
          <a:p>
            <a:r>
              <a:rPr lang="en-US" sz="2000" b="1" dirty="0">
                <a:latin typeface="+mj-lt"/>
              </a:rPr>
              <a:t>speaker</a:t>
            </a:r>
            <a:endParaRPr lang="en-US" sz="2000" dirty="0">
              <a:latin typeface="+mj-lt"/>
            </a:endParaRPr>
          </a:p>
        </p:txBody>
      </p:sp>
      <p:cxnSp>
        <p:nvCxnSpPr>
          <p:cNvPr id="104" name="Straight Arrow Connector 103"/>
          <p:cNvCxnSpPr/>
          <p:nvPr/>
        </p:nvCxnSpPr>
        <p:spPr>
          <a:xfrm flipV="1">
            <a:off x="3704053"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6" name="Straight Arrow Connector 105"/>
          <p:cNvCxnSpPr/>
          <p:nvPr/>
        </p:nvCxnSpPr>
        <p:spPr>
          <a:xfrm flipV="1">
            <a:off x="4667691"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9" name="Straight Arrow Connector 108"/>
          <p:cNvCxnSpPr/>
          <p:nvPr/>
        </p:nvCxnSpPr>
        <p:spPr>
          <a:xfrm flipV="1">
            <a:off x="5873549" y="3685884"/>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grpSp>
        <p:nvGrpSpPr>
          <p:cNvPr id="35" name="Group 34"/>
          <p:cNvGrpSpPr/>
          <p:nvPr/>
        </p:nvGrpSpPr>
        <p:grpSpPr>
          <a:xfrm>
            <a:off x="3158686" y="4284202"/>
            <a:ext cx="545367" cy="516398"/>
            <a:chOff x="1447800" y="3446002"/>
            <a:chExt cx="545367" cy="516398"/>
          </a:xfrm>
        </p:grpSpPr>
        <p:sp>
          <p:nvSpPr>
            <p:cNvPr id="33" name="Oval 32"/>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063" name="TextBox 172062"/>
            <p:cNvSpPr txBox="1"/>
            <p:nvPr/>
          </p:nvSpPr>
          <p:spPr>
            <a:xfrm>
              <a:off x="1447800" y="3505200"/>
              <a:ext cx="327308" cy="400110"/>
            </a:xfrm>
            <a:prstGeom prst="rect">
              <a:avLst/>
            </a:prstGeom>
            <a:noFill/>
          </p:spPr>
          <p:txBody>
            <a:bodyPr wrap="none" rtlCol="0">
              <a:spAutoFit/>
            </a:bodyPr>
            <a:lstStyle/>
            <a:p>
              <a:r>
                <a:rPr lang="en-US" sz="2000" dirty="0">
                  <a:latin typeface="+mj-lt"/>
                </a:rPr>
                <a:t>2</a:t>
              </a:r>
            </a:p>
          </p:txBody>
        </p:sp>
      </p:grpSp>
      <p:grpSp>
        <p:nvGrpSpPr>
          <p:cNvPr id="113" name="Group 112"/>
          <p:cNvGrpSpPr/>
          <p:nvPr/>
        </p:nvGrpSpPr>
        <p:grpSpPr>
          <a:xfrm>
            <a:off x="4161479" y="4343400"/>
            <a:ext cx="410521" cy="411444"/>
            <a:chOff x="1447800" y="3446002"/>
            <a:chExt cx="545367" cy="546593"/>
          </a:xfrm>
        </p:grpSpPr>
        <p:sp>
          <p:nvSpPr>
            <p:cNvPr id="114" name="Oval 113"/>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1487018" y="3461059"/>
              <a:ext cx="434855" cy="531536"/>
            </a:xfrm>
            <a:prstGeom prst="rect">
              <a:avLst/>
            </a:prstGeom>
            <a:noFill/>
          </p:spPr>
          <p:txBody>
            <a:bodyPr wrap="none" rtlCol="0">
              <a:spAutoFit/>
            </a:bodyPr>
            <a:lstStyle/>
            <a:p>
              <a:r>
                <a:rPr lang="en-US" sz="2000" dirty="0">
                  <a:latin typeface="+mj-lt"/>
                </a:rPr>
                <a:t>4</a:t>
              </a:r>
            </a:p>
          </p:txBody>
        </p:sp>
      </p:grpSp>
      <p:grpSp>
        <p:nvGrpSpPr>
          <p:cNvPr id="116" name="Group 115"/>
          <p:cNvGrpSpPr/>
          <p:nvPr/>
        </p:nvGrpSpPr>
        <p:grpSpPr>
          <a:xfrm>
            <a:off x="5209701" y="3170178"/>
            <a:ext cx="570730" cy="411444"/>
            <a:chOff x="1447800" y="3446002"/>
            <a:chExt cx="758201" cy="546593"/>
          </a:xfrm>
        </p:grpSpPr>
        <p:sp>
          <p:nvSpPr>
            <p:cNvPr id="117" name="Oval 116"/>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TextBox 117"/>
            <p:cNvSpPr txBox="1"/>
            <p:nvPr/>
          </p:nvSpPr>
          <p:spPr>
            <a:xfrm>
              <a:off x="1487018" y="3461059"/>
              <a:ext cx="718983" cy="531536"/>
            </a:xfrm>
            <a:prstGeom prst="rect">
              <a:avLst/>
            </a:prstGeom>
            <a:noFill/>
          </p:spPr>
          <p:txBody>
            <a:bodyPr wrap="none" rtlCol="0">
              <a:spAutoFit/>
            </a:bodyPr>
            <a:lstStyle/>
            <a:p>
              <a:r>
                <a:rPr lang="en-US" sz="2000" dirty="0">
                  <a:latin typeface="+mj-lt"/>
                </a:rPr>
                <a:t>5,6</a:t>
              </a:r>
            </a:p>
          </p:txBody>
        </p:sp>
      </p:grpSp>
      <p:grpSp>
        <p:nvGrpSpPr>
          <p:cNvPr id="119" name="Group 118"/>
          <p:cNvGrpSpPr/>
          <p:nvPr/>
        </p:nvGrpSpPr>
        <p:grpSpPr>
          <a:xfrm>
            <a:off x="6142679" y="4191002"/>
            <a:ext cx="410521" cy="411589"/>
            <a:chOff x="1447800" y="3415614"/>
            <a:chExt cx="545367" cy="546786"/>
          </a:xfrm>
        </p:grpSpPr>
        <p:sp>
          <p:nvSpPr>
            <p:cNvPr id="120" name="Oval 119"/>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p:cNvSpPr txBox="1"/>
            <p:nvPr/>
          </p:nvSpPr>
          <p:spPr>
            <a:xfrm>
              <a:off x="1473199" y="3415614"/>
              <a:ext cx="434855" cy="531535"/>
            </a:xfrm>
            <a:prstGeom prst="rect">
              <a:avLst/>
            </a:prstGeom>
            <a:noFill/>
          </p:spPr>
          <p:txBody>
            <a:bodyPr wrap="none" rtlCol="0">
              <a:spAutoFit/>
            </a:bodyPr>
            <a:lstStyle/>
            <a:p>
              <a:r>
                <a:rPr lang="en-US" sz="2000" dirty="0">
                  <a:latin typeface="+mj-lt"/>
                </a:rPr>
                <a:t>3</a:t>
              </a:r>
            </a:p>
          </p:txBody>
        </p:sp>
      </p:grpSp>
      <p:grpSp>
        <p:nvGrpSpPr>
          <p:cNvPr id="131" name="Group 130"/>
          <p:cNvGrpSpPr/>
          <p:nvPr/>
        </p:nvGrpSpPr>
        <p:grpSpPr>
          <a:xfrm>
            <a:off x="8292999" y="1698486"/>
            <a:ext cx="470000" cy="411444"/>
            <a:chOff x="1407375" y="3446002"/>
            <a:chExt cx="624383" cy="546593"/>
          </a:xfrm>
        </p:grpSpPr>
        <p:sp>
          <p:nvSpPr>
            <p:cNvPr id="132" name="Oval 131"/>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TextBox 132"/>
            <p:cNvSpPr txBox="1"/>
            <p:nvPr/>
          </p:nvSpPr>
          <p:spPr>
            <a:xfrm>
              <a:off x="1407375" y="3461059"/>
              <a:ext cx="624383" cy="531536"/>
            </a:xfrm>
            <a:prstGeom prst="rect">
              <a:avLst/>
            </a:prstGeom>
            <a:noFill/>
          </p:spPr>
          <p:txBody>
            <a:bodyPr wrap="none" rtlCol="0">
              <a:spAutoFit/>
            </a:bodyPr>
            <a:lstStyle/>
            <a:p>
              <a:r>
                <a:rPr lang="en-US" sz="2000" dirty="0">
                  <a:latin typeface="+mj-lt"/>
                </a:rPr>
                <a:t>10</a:t>
              </a:r>
            </a:p>
          </p:txBody>
        </p:sp>
      </p:grpSp>
      <p:sp>
        <p:nvSpPr>
          <p:cNvPr id="42" name="TextBox 41"/>
          <p:cNvSpPr txBox="1"/>
          <p:nvPr/>
        </p:nvSpPr>
        <p:spPr>
          <a:xfrm>
            <a:off x="380509" y="2895600"/>
            <a:ext cx="838691" cy="369332"/>
          </a:xfrm>
          <a:prstGeom prst="rect">
            <a:avLst/>
          </a:prstGeom>
          <a:noFill/>
        </p:spPr>
        <p:txBody>
          <a:bodyPr wrap="none" rtlCol="0">
            <a:spAutoFit/>
          </a:bodyPr>
          <a:lstStyle/>
          <a:p>
            <a:r>
              <a:rPr lang="en-US" sz="1800" b="1" dirty="0">
                <a:latin typeface="+mj-lt"/>
              </a:rPr>
              <a:t>Music</a:t>
            </a:r>
          </a:p>
        </p:txBody>
      </p:sp>
      <p:sp>
        <p:nvSpPr>
          <p:cNvPr id="43" name="Rectangle 42"/>
          <p:cNvSpPr/>
          <p:nvPr/>
        </p:nvSpPr>
        <p:spPr>
          <a:xfrm>
            <a:off x="473930" y="3512403"/>
            <a:ext cx="1593758" cy="830997"/>
          </a:xfrm>
          <a:prstGeom prst="rect">
            <a:avLst/>
          </a:prstGeom>
        </p:spPr>
        <p:txBody>
          <a:bodyPr wrap="square">
            <a:spAutoFit/>
          </a:bodyPr>
          <a:lstStyle/>
          <a:p>
            <a:pPr algn="ctr"/>
            <a:r>
              <a:rPr lang="en-US" sz="1600" i="1" dirty="0">
                <a:solidFill>
                  <a:schemeClr val="accent2"/>
                </a:solidFill>
                <a:latin typeface="Arial" pitchFamily="-107" charset="0"/>
                <a:ea typeface="Arial" pitchFamily="-107" charset="0"/>
                <a:cs typeface="Arial" pitchFamily="-107" charset="0"/>
              </a:rPr>
              <a:t>Numbers correspond to course weeks</a:t>
            </a:r>
          </a:p>
        </p:txBody>
      </p:sp>
      <p:grpSp>
        <p:nvGrpSpPr>
          <p:cNvPr id="145" name="Group 144"/>
          <p:cNvGrpSpPr/>
          <p:nvPr/>
        </p:nvGrpSpPr>
        <p:grpSpPr>
          <a:xfrm>
            <a:off x="1680127" y="2919767"/>
            <a:ext cx="410521" cy="411589"/>
            <a:chOff x="1447800" y="3415614"/>
            <a:chExt cx="545367" cy="546786"/>
          </a:xfrm>
        </p:grpSpPr>
        <p:sp>
          <p:nvSpPr>
            <p:cNvPr id="146" name="Oval 145"/>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TextBox 146"/>
            <p:cNvSpPr txBox="1"/>
            <p:nvPr/>
          </p:nvSpPr>
          <p:spPr>
            <a:xfrm>
              <a:off x="1514142" y="3415614"/>
              <a:ext cx="434855" cy="531536"/>
            </a:xfrm>
            <a:prstGeom prst="rect">
              <a:avLst/>
            </a:prstGeom>
            <a:noFill/>
          </p:spPr>
          <p:txBody>
            <a:bodyPr wrap="none" rtlCol="0">
              <a:spAutoFit/>
            </a:bodyPr>
            <a:lstStyle/>
            <a:p>
              <a:r>
                <a:rPr lang="en-US" sz="2000" dirty="0">
                  <a:latin typeface="+mj-lt"/>
                </a:rPr>
                <a:t>1</a:t>
              </a:r>
            </a:p>
          </p:txBody>
        </p:sp>
      </p:grpSp>
    </p:spTree>
    <p:extLst>
      <p:ext uri="{BB962C8B-B14F-4D97-AF65-F5344CB8AC3E}">
        <p14:creationId xmlns:p14="http://schemas.microsoft.com/office/powerpoint/2010/main" val="3600036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D4E78-82CA-EB46-A6BB-E34BB5D2C24E}"/>
              </a:ext>
            </a:extLst>
          </p:cNvPr>
          <p:cNvSpPr>
            <a:spLocks noGrp="1"/>
          </p:cNvSpPr>
          <p:nvPr>
            <p:ph type="title"/>
          </p:nvPr>
        </p:nvSpPr>
        <p:spPr/>
        <p:txBody>
          <a:bodyPr/>
          <a:lstStyle/>
          <a:p>
            <a:r>
              <a:rPr lang="en-US" dirty="0"/>
              <a:t>Connecting the World</a:t>
            </a:r>
          </a:p>
        </p:txBody>
      </p:sp>
      <p:pic>
        <p:nvPicPr>
          <p:cNvPr id="8" name="Content Placeholder 7">
            <a:extLst>
              <a:ext uri="{FF2B5EF4-FFF2-40B4-BE49-F238E27FC236}">
                <a16:creationId xmlns:a16="http://schemas.microsoft.com/office/drawing/2014/main" id="{DA67FF7E-8D17-F04F-94BE-925553850096}"/>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3990118" y="1314450"/>
            <a:ext cx="4973764" cy="3979011"/>
          </a:xfrm>
        </p:spPr>
      </p:pic>
      <p:sp>
        <p:nvSpPr>
          <p:cNvPr id="4" name="Date Placeholder 3">
            <a:extLst>
              <a:ext uri="{FF2B5EF4-FFF2-40B4-BE49-F238E27FC236}">
                <a16:creationId xmlns:a16="http://schemas.microsoft.com/office/drawing/2014/main" id="{AD79372D-525E-714E-A2D3-0EE46DEF3A90}"/>
              </a:ext>
            </a:extLst>
          </p:cNvPr>
          <p:cNvSpPr>
            <a:spLocks noGrp="1"/>
          </p:cNvSpPr>
          <p:nvPr>
            <p:ph type="dt" sz="half" idx="10"/>
          </p:nvPr>
        </p:nvSpPr>
        <p:spPr/>
        <p:txBody>
          <a:bodyPr/>
          <a:lstStyle/>
          <a:p>
            <a:endParaRPr lang="en-US" dirty="0"/>
          </a:p>
        </p:txBody>
      </p:sp>
      <p:sp>
        <p:nvSpPr>
          <p:cNvPr id="5" name="Slide Number Placeholder 4">
            <a:extLst>
              <a:ext uri="{FF2B5EF4-FFF2-40B4-BE49-F238E27FC236}">
                <a16:creationId xmlns:a16="http://schemas.microsoft.com/office/drawing/2014/main" id="{1FB722EF-292B-AE40-B486-28A73CEDE344}"/>
              </a:ext>
            </a:extLst>
          </p:cNvPr>
          <p:cNvSpPr>
            <a:spLocks noGrp="1"/>
          </p:cNvSpPr>
          <p:nvPr>
            <p:ph type="sldNum" sz="quarter" idx="12"/>
          </p:nvPr>
        </p:nvSpPr>
        <p:spPr/>
        <p:txBody>
          <a:bodyPr/>
          <a:lstStyle/>
          <a:p>
            <a:fld id="{6D69B03B-8166-0F42-B8CE-697A119A2BFC}" type="slidenum">
              <a:rPr lang="en-US" smtClean="0"/>
              <a:pPr/>
              <a:t>7</a:t>
            </a:fld>
            <a:endParaRPr lang="en-US"/>
          </a:p>
        </p:txBody>
      </p:sp>
      <p:sp>
        <p:nvSpPr>
          <p:cNvPr id="6" name="Rectangle 5">
            <a:extLst>
              <a:ext uri="{FF2B5EF4-FFF2-40B4-BE49-F238E27FC236}">
                <a16:creationId xmlns:a16="http://schemas.microsoft.com/office/drawing/2014/main" id="{322880AD-F0EB-354B-84D9-45B943AD63F4}"/>
              </a:ext>
            </a:extLst>
          </p:cNvPr>
          <p:cNvSpPr/>
          <p:nvPr/>
        </p:nvSpPr>
        <p:spPr>
          <a:xfrm>
            <a:off x="180118" y="5312511"/>
            <a:ext cx="10134600" cy="707886"/>
          </a:xfrm>
          <a:prstGeom prst="rect">
            <a:avLst/>
          </a:prstGeom>
        </p:spPr>
        <p:txBody>
          <a:bodyPr wrap="square">
            <a:spAutoFit/>
          </a:bodyPr>
          <a:lstStyle/>
          <a:p>
            <a:r>
              <a:rPr lang="en-US" sz="2000" dirty="0"/>
              <a:t>By Jeff Ogden (W163) and Jim Scarborough (Ke4roh) - Own work, CC BY-SA 3.0, https://</a:t>
            </a:r>
            <a:r>
              <a:rPr lang="en-US" sz="2000" dirty="0" err="1"/>
              <a:t>commons.wikimedia.org</a:t>
            </a:r>
            <a:r>
              <a:rPr lang="en-US" sz="2000" dirty="0"/>
              <a:t>/w/</a:t>
            </a:r>
            <a:r>
              <a:rPr lang="en-US" sz="2000" dirty="0" err="1"/>
              <a:t>index.php?curid</a:t>
            </a:r>
            <a:r>
              <a:rPr lang="en-US" sz="2000" dirty="0"/>
              <a:t>=18972898</a:t>
            </a:r>
          </a:p>
        </p:txBody>
      </p:sp>
    </p:spTree>
    <p:extLst>
      <p:ext uri="{BB962C8B-B14F-4D97-AF65-F5344CB8AC3E}">
        <p14:creationId xmlns:p14="http://schemas.microsoft.com/office/powerpoint/2010/main" val="244920262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Rectangle 2"/>
          <p:cNvSpPr>
            <a:spLocks noGrp="1" noChangeArrowheads="1"/>
          </p:cNvSpPr>
          <p:nvPr>
            <p:ph type="title"/>
          </p:nvPr>
        </p:nvSpPr>
        <p:spPr/>
        <p:txBody>
          <a:bodyPr>
            <a:normAutofit fontScale="90000"/>
          </a:bodyPr>
          <a:lstStyle/>
          <a:p>
            <a:r>
              <a:rPr lang="en-US" sz="4000" dirty="0">
                <a:ea typeface="ＭＳ Ｐゴシック" pitchFamily="1" charset="-128"/>
                <a:cs typeface="ＭＳ Ｐゴシック" pitchFamily="1" charset="-128"/>
              </a:rPr>
              <a:t> Week 6: Psychoacoustic Compression</a:t>
            </a:r>
          </a:p>
        </p:txBody>
      </p:sp>
      <p:sp>
        <p:nvSpPr>
          <p:cNvPr id="202755" name="Rectangle 3"/>
          <p:cNvSpPr>
            <a:spLocks noGrp="1" noChangeArrowheads="1"/>
          </p:cNvSpPr>
          <p:nvPr>
            <p:ph idx="1"/>
          </p:nvPr>
        </p:nvSpPr>
        <p:spPr>
          <a:xfrm>
            <a:off x="304800" y="1554162"/>
            <a:ext cx="4343400" cy="4846638"/>
          </a:xfrm>
        </p:spPr>
        <p:txBody>
          <a:bodyPr>
            <a:normAutofit/>
          </a:bodyPr>
          <a:lstStyle/>
          <a:p>
            <a:r>
              <a:rPr lang="en-US" dirty="0">
                <a:ea typeface="ＭＳ Ｐゴシック" pitchFamily="1" charset="-128"/>
                <a:cs typeface="ＭＳ Ｐゴシック" pitchFamily="1" charset="-128"/>
              </a:rPr>
              <a:t>MP3 based on putting these together</a:t>
            </a:r>
          </a:p>
          <a:p>
            <a:pPr lvl="1"/>
            <a:r>
              <a:rPr lang="en-US" dirty="0"/>
              <a:t>Convert to frequencies</a:t>
            </a:r>
          </a:p>
          <a:p>
            <a:pPr lvl="1"/>
            <a:r>
              <a:rPr lang="en-US" dirty="0"/>
              <a:t>Determine frequencies that don’t matter</a:t>
            </a:r>
          </a:p>
          <a:p>
            <a:pPr lvl="1"/>
            <a:r>
              <a:rPr lang="en-US" dirty="0"/>
              <a:t>Quantize (fewer than 16b) for less important</a:t>
            </a:r>
          </a:p>
          <a:p>
            <a:r>
              <a:rPr lang="en-US" dirty="0">
                <a:ea typeface="ＭＳ Ｐゴシック" pitchFamily="1" charset="-128"/>
                <a:cs typeface="ＭＳ Ｐゴシック" pitchFamily="1" charset="-128"/>
              </a:rPr>
              <a:t>Significantly smaller size than raw, sampled bits</a:t>
            </a:r>
          </a:p>
        </p:txBody>
      </p:sp>
      <p:sp>
        <p:nvSpPr>
          <p:cNvPr id="9" name="Date Placeholder 4"/>
          <p:cNvSpPr>
            <a:spLocks noGrp="1"/>
          </p:cNvSpPr>
          <p:nvPr>
            <p:ph type="dt" sz="half" idx="10"/>
          </p:nvPr>
        </p:nvSpPr>
        <p:spPr/>
        <p:txBody>
          <a:bodyPr/>
          <a:lstStyle/>
          <a:p>
            <a:pPr>
              <a:defRPr/>
            </a:pPr>
            <a:endParaRPr lang="en-US" dirty="0"/>
          </a:p>
        </p:txBody>
      </p:sp>
      <p:sp>
        <p:nvSpPr>
          <p:cNvPr id="73731" name="Slide Number Placeholder 6"/>
          <p:cNvSpPr>
            <a:spLocks noGrp="1"/>
          </p:cNvSpPr>
          <p:nvPr>
            <p:ph type="sldNum" sz="quarter" idx="12"/>
          </p:nvPr>
        </p:nvSpPr>
        <p:spPr>
          <a:noFill/>
        </p:spPr>
        <p:txBody>
          <a:bodyPr/>
          <a:lstStyle/>
          <a:p>
            <a:fld id="{D71957BF-9908-2D47-AA69-1B3A08702EA5}" type="slidenum">
              <a:rPr lang="en-US">
                <a:latin typeface="Times New Roman" pitchFamily="1" charset="0"/>
                <a:ea typeface="ＭＳ Ｐゴシック" pitchFamily="1" charset="-128"/>
                <a:cs typeface="ＭＳ Ｐゴシック" pitchFamily="1" charset="-128"/>
              </a:rPr>
              <a:pPr/>
              <a:t>70</a:t>
            </a:fld>
            <a:endParaRPr lang="en-US">
              <a:latin typeface="Times New Roman" pitchFamily="1" charset="0"/>
              <a:ea typeface="ＭＳ Ｐゴシック" pitchFamily="1" charset="-128"/>
              <a:cs typeface="ＭＳ Ｐゴシック" pitchFamily="1" charset="-128"/>
            </a:endParaRPr>
          </a:p>
        </p:txBody>
      </p:sp>
      <p:grpSp>
        <p:nvGrpSpPr>
          <p:cNvPr id="2" name="Group 4"/>
          <p:cNvGrpSpPr>
            <a:grpSpLocks noChangeAspect="1"/>
          </p:cNvGrpSpPr>
          <p:nvPr/>
        </p:nvGrpSpPr>
        <p:grpSpPr bwMode="auto">
          <a:xfrm>
            <a:off x="6277047" y="1234997"/>
            <a:ext cx="1706562" cy="1296988"/>
            <a:chOff x="982" y="748"/>
            <a:chExt cx="590" cy="481"/>
          </a:xfrm>
        </p:grpSpPr>
        <p:grpSp>
          <p:nvGrpSpPr>
            <p:cNvPr id="3" name="Group 5"/>
            <p:cNvGrpSpPr>
              <a:grpSpLocks noChangeAspect="1"/>
            </p:cNvGrpSpPr>
            <p:nvPr/>
          </p:nvGrpSpPr>
          <p:grpSpPr bwMode="auto">
            <a:xfrm>
              <a:off x="1008" y="768"/>
              <a:ext cx="540" cy="461"/>
              <a:chOff x="4248" y="489"/>
              <a:chExt cx="540" cy="461"/>
            </a:xfrm>
          </p:grpSpPr>
          <p:sp>
            <p:nvSpPr>
              <p:cNvPr id="73784" name="Line 6"/>
              <p:cNvSpPr>
                <a:spLocks noChangeAspect="1" noChangeShapeType="1"/>
              </p:cNvSpPr>
              <p:nvPr/>
            </p:nvSpPr>
            <p:spPr bwMode="auto">
              <a:xfrm flipV="1">
                <a:off x="4248" y="702"/>
                <a:ext cx="0" cy="248"/>
              </a:xfrm>
              <a:prstGeom prst="line">
                <a:avLst/>
              </a:prstGeom>
              <a:noFill/>
              <a:ln w="19050">
                <a:solidFill>
                  <a:srgbClr val="008000"/>
                </a:solidFill>
                <a:round/>
                <a:headEnd/>
                <a:tailEnd type="oval" w="med" len="med"/>
              </a:ln>
            </p:spPr>
            <p:txBody>
              <a:bodyPr>
                <a:prstTxWarp prst="textNoShape">
                  <a:avLst/>
                </a:prstTxWarp>
              </a:bodyPr>
              <a:lstStyle/>
              <a:p>
                <a:endParaRPr lang="en-US"/>
              </a:p>
            </p:txBody>
          </p:sp>
          <p:sp>
            <p:nvSpPr>
              <p:cNvPr id="73785" name="Line 7"/>
              <p:cNvSpPr>
                <a:spLocks noChangeAspect="1" noChangeShapeType="1"/>
              </p:cNvSpPr>
              <p:nvPr/>
            </p:nvSpPr>
            <p:spPr bwMode="auto">
              <a:xfrm flipV="1">
                <a:off x="4296" y="662"/>
                <a:ext cx="0" cy="288"/>
              </a:xfrm>
              <a:prstGeom prst="line">
                <a:avLst/>
              </a:prstGeom>
              <a:noFill/>
              <a:ln w="19050">
                <a:solidFill>
                  <a:srgbClr val="008000"/>
                </a:solidFill>
                <a:round/>
                <a:headEnd/>
                <a:tailEnd type="oval" w="med" len="med"/>
              </a:ln>
            </p:spPr>
            <p:txBody>
              <a:bodyPr>
                <a:prstTxWarp prst="textNoShape">
                  <a:avLst/>
                </a:prstTxWarp>
              </a:bodyPr>
              <a:lstStyle/>
              <a:p>
                <a:endParaRPr lang="en-US"/>
              </a:p>
            </p:txBody>
          </p:sp>
          <p:sp>
            <p:nvSpPr>
              <p:cNvPr id="73786" name="Line 8"/>
              <p:cNvSpPr>
                <a:spLocks noChangeAspect="1" noChangeShapeType="1"/>
              </p:cNvSpPr>
              <p:nvPr/>
            </p:nvSpPr>
            <p:spPr bwMode="auto">
              <a:xfrm flipV="1">
                <a:off x="4344" y="587"/>
                <a:ext cx="0" cy="363"/>
              </a:xfrm>
              <a:prstGeom prst="line">
                <a:avLst/>
              </a:prstGeom>
              <a:noFill/>
              <a:ln w="19050">
                <a:solidFill>
                  <a:srgbClr val="008000"/>
                </a:solidFill>
                <a:round/>
                <a:headEnd/>
                <a:tailEnd type="oval" w="med" len="med"/>
              </a:ln>
            </p:spPr>
            <p:txBody>
              <a:bodyPr>
                <a:prstTxWarp prst="textNoShape">
                  <a:avLst/>
                </a:prstTxWarp>
              </a:bodyPr>
              <a:lstStyle/>
              <a:p>
                <a:endParaRPr lang="en-US"/>
              </a:p>
            </p:txBody>
          </p:sp>
          <p:sp>
            <p:nvSpPr>
              <p:cNvPr id="73787" name="Line 9"/>
              <p:cNvSpPr>
                <a:spLocks noChangeAspect="1" noChangeShapeType="1"/>
              </p:cNvSpPr>
              <p:nvPr/>
            </p:nvSpPr>
            <p:spPr bwMode="auto">
              <a:xfrm flipV="1">
                <a:off x="4395" y="835"/>
                <a:ext cx="0" cy="115"/>
              </a:xfrm>
              <a:prstGeom prst="line">
                <a:avLst/>
              </a:prstGeom>
              <a:noFill/>
              <a:ln w="19050">
                <a:solidFill>
                  <a:srgbClr val="008000"/>
                </a:solidFill>
                <a:round/>
                <a:headEnd/>
                <a:tailEnd type="oval" w="med" len="med"/>
              </a:ln>
            </p:spPr>
            <p:txBody>
              <a:bodyPr>
                <a:prstTxWarp prst="textNoShape">
                  <a:avLst/>
                </a:prstTxWarp>
              </a:bodyPr>
              <a:lstStyle/>
              <a:p>
                <a:endParaRPr lang="en-US"/>
              </a:p>
            </p:txBody>
          </p:sp>
          <p:sp>
            <p:nvSpPr>
              <p:cNvPr id="73788" name="Line 10"/>
              <p:cNvSpPr>
                <a:spLocks noChangeAspect="1" noChangeShapeType="1"/>
              </p:cNvSpPr>
              <p:nvPr/>
            </p:nvSpPr>
            <p:spPr bwMode="auto">
              <a:xfrm flipV="1">
                <a:off x="4446" y="702"/>
                <a:ext cx="0" cy="248"/>
              </a:xfrm>
              <a:prstGeom prst="line">
                <a:avLst/>
              </a:prstGeom>
              <a:noFill/>
              <a:ln w="19050">
                <a:solidFill>
                  <a:srgbClr val="008000"/>
                </a:solidFill>
                <a:round/>
                <a:headEnd/>
                <a:tailEnd type="oval" w="med" len="med"/>
              </a:ln>
            </p:spPr>
            <p:txBody>
              <a:bodyPr>
                <a:prstTxWarp prst="textNoShape">
                  <a:avLst/>
                </a:prstTxWarp>
              </a:bodyPr>
              <a:lstStyle/>
              <a:p>
                <a:endParaRPr lang="en-US"/>
              </a:p>
            </p:txBody>
          </p:sp>
          <p:sp>
            <p:nvSpPr>
              <p:cNvPr id="73789" name="Line 11"/>
              <p:cNvSpPr>
                <a:spLocks noChangeAspect="1" noChangeShapeType="1"/>
              </p:cNvSpPr>
              <p:nvPr/>
            </p:nvSpPr>
            <p:spPr bwMode="auto">
              <a:xfrm flipV="1">
                <a:off x="4494" y="605"/>
                <a:ext cx="0" cy="345"/>
              </a:xfrm>
              <a:prstGeom prst="line">
                <a:avLst/>
              </a:prstGeom>
              <a:noFill/>
              <a:ln w="19050">
                <a:solidFill>
                  <a:srgbClr val="008000"/>
                </a:solidFill>
                <a:round/>
                <a:headEnd/>
                <a:tailEnd type="oval" w="med" len="med"/>
              </a:ln>
            </p:spPr>
            <p:txBody>
              <a:bodyPr>
                <a:prstTxWarp prst="textNoShape">
                  <a:avLst/>
                </a:prstTxWarp>
              </a:bodyPr>
              <a:lstStyle/>
              <a:p>
                <a:endParaRPr lang="en-US"/>
              </a:p>
            </p:txBody>
          </p:sp>
          <p:sp>
            <p:nvSpPr>
              <p:cNvPr id="73790" name="Line 12"/>
              <p:cNvSpPr>
                <a:spLocks noChangeAspect="1" noChangeShapeType="1"/>
              </p:cNvSpPr>
              <p:nvPr/>
            </p:nvSpPr>
            <p:spPr bwMode="auto">
              <a:xfrm flipV="1">
                <a:off x="4542" y="691"/>
                <a:ext cx="0" cy="259"/>
              </a:xfrm>
              <a:prstGeom prst="line">
                <a:avLst/>
              </a:prstGeom>
              <a:noFill/>
              <a:ln w="19050">
                <a:solidFill>
                  <a:srgbClr val="008000"/>
                </a:solidFill>
                <a:round/>
                <a:headEnd/>
                <a:tailEnd type="oval" w="med" len="med"/>
              </a:ln>
            </p:spPr>
            <p:txBody>
              <a:bodyPr>
                <a:prstTxWarp prst="textNoShape">
                  <a:avLst/>
                </a:prstTxWarp>
              </a:bodyPr>
              <a:lstStyle/>
              <a:p>
                <a:endParaRPr lang="en-US"/>
              </a:p>
            </p:txBody>
          </p:sp>
          <p:sp>
            <p:nvSpPr>
              <p:cNvPr id="73791" name="Line 13"/>
              <p:cNvSpPr>
                <a:spLocks noChangeAspect="1" noChangeShapeType="1"/>
              </p:cNvSpPr>
              <p:nvPr/>
            </p:nvSpPr>
            <p:spPr bwMode="auto">
              <a:xfrm flipV="1">
                <a:off x="4593" y="662"/>
                <a:ext cx="0" cy="288"/>
              </a:xfrm>
              <a:prstGeom prst="line">
                <a:avLst/>
              </a:prstGeom>
              <a:noFill/>
              <a:ln w="19050">
                <a:solidFill>
                  <a:srgbClr val="008000"/>
                </a:solidFill>
                <a:round/>
                <a:headEnd/>
                <a:tailEnd type="oval" w="med" len="med"/>
              </a:ln>
            </p:spPr>
            <p:txBody>
              <a:bodyPr>
                <a:prstTxWarp prst="textNoShape">
                  <a:avLst/>
                </a:prstTxWarp>
              </a:bodyPr>
              <a:lstStyle/>
              <a:p>
                <a:endParaRPr lang="en-US"/>
              </a:p>
            </p:txBody>
          </p:sp>
          <p:sp>
            <p:nvSpPr>
              <p:cNvPr id="73792" name="Line 14"/>
              <p:cNvSpPr>
                <a:spLocks noChangeAspect="1" noChangeShapeType="1"/>
              </p:cNvSpPr>
              <p:nvPr/>
            </p:nvSpPr>
            <p:spPr bwMode="auto">
              <a:xfrm flipV="1">
                <a:off x="4641" y="489"/>
                <a:ext cx="0" cy="461"/>
              </a:xfrm>
              <a:prstGeom prst="line">
                <a:avLst/>
              </a:prstGeom>
              <a:noFill/>
              <a:ln w="19050">
                <a:solidFill>
                  <a:srgbClr val="008000"/>
                </a:solidFill>
                <a:round/>
                <a:headEnd/>
                <a:tailEnd type="oval" w="med" len="med"/>
              </a:ln>
            </p:spPr>
            <p:txBody>
              <a:bodyPr>
                <a:prstTxWarp prst="textNoShape">
                  <a:avLst/>
                </a:prstTxWarp>
              </a:bodyPr>
              <a:lstStyle/>
              <a:p>
                <a:endParaRPr lang="en-US"/>
              </a:p>
            </p:txBody>
          </p:sp>
          <p:sp>
            <p:nvSpPr>
              <p:cNvPr id="73793" name="Line 15"/>
              <p:cNvSpPr>
                <a:spLocks noChangeAspect="1" noChangeShapeType="1"/>
              </p:cNvSpPr>
              <p:nvPr/>
            </p:nvSpPr>
            <p:spPr bwMode="auto">
              <a:xfrm flipV="1">
                <a:off x="4689" y="547"/>
                <a:ext cx="0" cy="403"/>
              </a:xfrm>
              <a:prstGeom prst="line">
                <a:avLst/>
              </a:prstGeom>
              <a:noFill/>
              <a:ln w="19050">
                <a:solidFill>
                  <a:srgbClr val="008000"/>
                </a:solidFill>
                <a:round/>
                <a:headEnd/>
                <a:tailEnd type="oval" w="med" len="med"/>
              </a:ln>
            </p:spPr>
            <p:txBody>
              <a:bodyPr>
                <a:prstTxWarp prst="textNoShape">
                  <a:avLst/>
                </a:prstTxWarp>
              </a:bodyPr>
              <a:lstStyle/>
              <a:p>
                <a:endParaRPr lang="en-US"/>
              </a:p>
            </p:txBody>
          </p:sp>
          <p:sp>
            <p:nvSpPr>
              <p:cNvPr id="73794" name="Line 16"/>
              <p:cNvSpPr>
                <a:spLocks noChangeAspect="1" noChangeShapeType="1"/>
              </p:cNvSpPr>
              <p:nvPr/>
            </p:nvSpPr>
            <p:spPr bwMode="auto">
              <a:xfrm flipV="1">
                <a:off x="4740" y="605"/>
                <a:ext cx="0" cy="345"/>
              </a:xfrm>
              <a:prstGeom prst="line">
                <a:avLst/>
              </a:prstGeom>
              <a:noFill/>
              <a:ln w="19050">
                <a:solidFill>
                  <a:srgbClr val="008000"/>
                </a:solidFill>
                <a:round/>
                <a:headEnd/>
                <a:tailEnd type="oval" w="med" len="med"/>
              </a:ln>
            </p:spPr>
            <p:txBody>
              <a:bodyPr>
                <a:prstTxWarp prst="textNoShape">
                  <a:avLst/>
                </a:prstTxWarp>
              </a:bodyPr>
              <a:lstStyle/>
              <a:p>
                <a:endParaRPr lang="en-US"/>
              </a:p>
            </p:txBody>
          </p:sp>
          <p:sp>
            <p:nvSpPr>
              <p:cNvPr id="73795" name="Line 17"/>
              <p:cNvSpPr>
                <a:spLocks noChangeAspect="1" noChangeShapeType="1"/>
              </p:cNvSpPr>
              <p:nvPr/>
            </p:nvSpPr>
            <p:spPr bwMode="auto">
              <a:xfrm flipV="1">
                <a:off x="4788" y="633"/>
                <a:ext cx="0" cy="317"/>
              </a:xfrm>
              <a:prstGeom prst="line">
                <a:avLst/>
              </a:prstGeom>
              <a:noFill/>
              <a:ln w="19050">
                <a:solidFill>
                  <a:srgbClr val="008000"/>
                </a:solidFill>
                <a:round/>
                <a:headEnd/>
                <a:tailEnd type="oval" w="med" len="med"/>
              </a:ln>
            </p:spPr>
            <p:txBody>
              <a:bodyPr>
                <a:prstTxWarp prst="textNoShape">
                  <a:avLst/>
                </a:prstTxWarp>
              </a:bodyPr>
              <a:lstStyle/>
              <a:p>
                <a:endParaRPr lang="en-US"/>
              </a:p>
            </p:txBody>
          </p:sp>
        </p:grpSp>
        <p:sp>
          <p:nvSpPr>
            <p:cNvPr id="73772" name="Oval 18"/>
            <p:cNvSpPr>
              <a:spLocks noChangeAspect="1" noChangeArrowheads="1"/>
            </p:cNvSpPr>
            <p:nvPr/>
          </p:nvSpPr>
          <p:spPr bwMode="auto">
            <a:xfrm>
              <a:off x="1524" y="884"/>
              <a:ext cx="48" cy="48"/>
            </a:xfrm>
            <a:prstGeom prst="ellipse">
              <a:avLst/>
            </a:prstGeom>
            <a:solidFill>
              <a:schemeClr val="accent2"/>
            </a:solidFill>
            <a:ln w="9525">
              <a:solidFill>
                <a:schemeClr val="accent2"/>
              </a:solidFill>
              <a:round/>
              <a:headEnd/>
              <a:tailEnd/>
            </a:ln>
          </p:spPr>
          <p:txBody>
            <a:bodyPr wrap="none" anchor="ctr">
              <a:prstTxWarp prst="textNoShape">
                <a:avLst/>
              </a:prstTxWarp>
            </a:bodyPr>
            <a:lstStyle/>
            <a:p>
              <a:pPr eaLnBrk="0" hangingPunct="0"/>
              <a:endParaRPr lang="en-US"/>
            </a:p>
          </p:txBody>
        </p:sp>
        <p:sp>
          <p:nvSpPr>
            <p:cNvPr id="73773" name="Oval 19"/>
            <p:cNvSpPr>
              <a:spLocks noChangeAspect="1" noChangeArrowheads="1"/>
            </p:cNvSpPr>
            <p:nvPr/>
          </p:nvSpPr>
          <p:spPr bwMode="auto">
            <a:xfrm>
              <a:off x="1474" y="858"/>
              <a:ext cx="48" cy="48"/>
            </a:xfrm>
            <a:prstGeom prst="ellipse">
              <a:avLst/>
            </a:prstGeom>
            <a:solidFill>
              <a:schemeClr val="accent2"/>
            </a:solidFill>
            <a:ln w="9525">
              <a:solidFill>
                <a:schemeClr val="accent2"/>
              </a:solidFill>
              <a:round/>
              <a:headEnd/>
              <a:tailEnd/>
            </a:ln>
          </p:spPr>
          <p:txBody>
            <a:bodyPr wrap="none" anchor="ctr">
              <a:prstTxWarp prst="textNoShape">
                <a:avLst/>
              </a:prstTxWarp>
            </a:bodyPr>
            <a:lstStyle/>
            <a:p>
              <a:pPr eaLnBrk="0" hangingPunct="0"/>
              <a:endParaRPr lang="en-US"/>
            </a:p>
          </p:txBody>
        </p:sp>
        <p:sp>
          <p:nvSpPr>
            <p:cNvPr id="73774" name="Oval 20"/>
            <p:cNvSpPr>
              <a:spLocks noChangeAspect="1" noChangeArrowheads="1"/>
            </p:cNvSpPr>
            <p:nvPr/>
          </p:nvSpPr>
          <p:spPr bwMode="auto">
            <a:xfrm>
              <a:off x="1424" y="802"/>
              <a:ext cx="48" cy="48"/>
            </a:xfrm>
            <a:prstGeom prst="ellipse">
              <a:avLst/>
            </a:prstGeom>
            <a:solidFill>
              <a:schemeClr val="accent2"/>
            </a:solidFill>
            <a:ln w="9525">
              <a:solidFill>
                <a:schemeClr val="accent2"/>
              </a:solidFill>
              <a:round/>
              <a:headEnd/>
              <a:tailEnd/>
            </a:ln>
          </p:spPr>
          <p:txBody>
            <a:bodyPr wrap="none" anchor="ctr">
              <a:prstTxWarp prst="textNoShape">
                <a:avLst/>
              </a:prstTxWarp>
            </a:bodyPr>
            <a:lstStyle/>
            <a:p>
              <a:pPr eaLnBrk="0" hangingPunct="0"/>
              <a:endParaRPr lang="en-US"/>
            </a:p>
          </p:txBody>
        </p:sp>
        <p:sp>
          <p:nvSpPr>
            <p:cNvPr id="73775" name="Oval 21"/>
            <p:cNvSpPr>
              <a:spLocks noChangeAspect="1" noChangeArrowheads="1"/>
            </p:cNvSpPr>
            <p:nvPr/>
          </p:nvSpPr>
          <p:spPr bwMode="auto">
            <a:xfrm>
              <a:off x="1376" y="748"/>
              <a:ext cx="48" cy="48"/>
            </a:xfrm>
            <a:prstGeom prst="ellipse">
              <a:avLst/>
            </a:prstGeom>
            <a:solidFill>
              <a:schemeClr val="accent2"/>
            </a:solidFill>
            <a:ln w="9525">
              <a:solidFill>
                <a:schemeClr val="accent2"/>
              </a:solidFill>
              <a:round/>
              <a:headEnd/>
              <a:tailEnd/>
            </a:ln>
          </p:spPr>
          <p:txBody>
            <a:bodyPr wrap="none" anchor="ctr">
              <a:prstTxWarp prst="textNoShape">
                <a:avLst/>
              </a:prstTxWarp>
            </a:bodyPr>
            <a:lstStyle/>
            <a:p>
              <a:pPr eaLnBrk="0" hangingPunct="0"/>
              <a:endParaRPr lang="en-US"/>
            </a:p>
          </p:txBody>
        </p:sp>
        <p:sp>
          <p:nvSpPr>
            <p:cNvPr id="73776" name="Oval 22"/>
            <p:cNvSpPr>
              <a:spLocks noChangeAspect="1" noChangeArrowheads="1"/>
            </p:cNvSpPr>
            <p:nvPr/>
          </p:nvSpPr>
          <p:spPr bwMode="auto">
            <a:xfrm>
              <a:off x="1330" y="916"/>
              <a:ext cx="48" cy="48"/>
            </a:xfrm>
            <a:prstGeom prst="ellipse">
              <a:avLst/>
            </a:prstGeom>
            <a:solidFill>
              <a:schemeClr val="accent2"/>
            </a:solidFill>
            <a:ln w="9525">
              <a:solidFill>
                <a:schemeClr val="accent2"/>
              </a:solidFill>
              <a:round/>
              <a:headEnd/>
              <a:tailEnd/>
            </a:ln>
          </p:spPr>
          <p:txBody>
            <a:bodyPr wrap="none" anchor="ctr">
              <a:prstTxWarp prst="textNoShape">
                <a:avLst/>
              </a:prstTxWarp>
            </a:bodyPr>
            <a:lstStyle/>
            <a:p>
              <a:pPr eaLnBrk="0" hangingPunct="0"/>
              <a:endParaRPr lang="en-US"/>
            </a:p>
          </p:txBody>
        </p:sp>
        <p:sp>
          <p:nvSpPr>
            <p:cNvPr id="73777" name="Oval 23"/>
            <p:cNvSpPr>
              <a:spLocks noChangeAspect="1" noChangeArrowheads="1"/>
            </p:cNvSpPr>
            <p:nvPr/>
          </p:nvSpPr>
          <p:spPr bwMode="auto">
            <a:xfrm>
              <a:off x="1278" y="942"/>
              <a:ext cx="48" cy="48"/>
            </a:xfrm>
            <a:prstGeom prst="ellipse">
              <a:avLst/>
            </a:prstGeom>
            <a:solidFill>
              <a:schemeClr val="accent2"/>
            </a:solidFill>
            <a:ln w="9525">
              <a:solidFill>
                <a:schemeClr val="accent2"/>
              </a:solidFill>
              <a:round/>
              <a:headEnd/>
              <a:tailEnd/>
            </a:ln>
          </p:spPr>
          <p:txBody>
            <a:bodyPr wrap="none" anchor="ctr">
              <a:prstTxWarp prst="textNoShape">
                <a:avLst/>
              </a:prstTxWarp>
            </a:bodyPr>
            <a:lstStyle/>
            <a:p>
              <a:pPr eaLnBrk="0" hangingPunct="0"/>
              <a:endParaRPr lang="en-US"/>
            </a:p>
          </p:txBody>
        </p:sp>
        <p:sp>
          <p:nvSpPr>
            <p:cNvPr id="73778" name="Oval 24"/>
            <p:cNvSpPr>
              <a:spLocks noChangeAspect="1" noChangeArrowheads="1"/>
            </p:cNvSpPr>
            <p:nvPr/>
          </p:nvSpPr>
          <p:spPr bwMode="auto">
            <a:xfrm>
              <a:off x="1230" y="858"/>
              <a:ext cx="48" cy="48"/>
            </a:xfrm>
            <a:prstGeom prst="ellipse">
              <a:avLst/>
            </a:prstGeom>
            <a:solidFill>
              <a:schemeClr val="accent2"/>
            </a:solidFill>
            <a:ln w="9525">
              <a:solidFill>
                <a:schemeClr val="accent2"/>
              </a:solidFill>
              <a:round/>
              <a:headEnd/>
              <a:tailEnd/>
            </a:ln>
          </p:spPr>
          <p:txBody>
            <a:bodyPr wrap="none" anchor="ctr">
              <a:prstTxWarp prst="textNoShape">
                <a:avLst/>
              </a:prstTxWarp>
            </a:bodyPr>
            <a:lstStyle/>
            <a:p>
              <a:pPr eaLnBrk="0" hangingPunct="0"/>
              <a:endParaRPr lang="en-US"/>
            </a:p>
          </p:txBody>
        </p:sp>
        <p:sp>
          <p:nvSpPr>
            <p:cNvPr id="73779" name="Oval 25"/>
            <p:cNvSpPr>
              <a:spLocks noChangeAspect="1" noChangeArrowheads="1"/>
            </p:cNvSpPr>
            <p:nvPr/>
          </p:nvSpPr>
          <p:spPr bwMode="auto">
            <a:xfrm>
              <a:off x="1180" y="958"/>
              <a:ext cx="48" cy="48"/>
            </a:xfrm>
            <a:prstGeom prst="ellipse">
              <a:avLst/>
            </a:prstGeom>
            <a:solidFill>
              <a:schemeClr val="accent2"/>
            </a:solidFill>
            <a:ln w="9525">
              <a:solidFill>
                <a:schemeClr val="accent2"/>
              </a:solidFill>
              <a:round/>
              <a:headEnd/>
              <a:tailEnd/>
            </a:ln>
          </p:spPr>
          <p:txBody>
            <a:bodyPr wrap="none" anchor="ctr">
              <a:prstTxWarp prst="textNoShape">
                <a:avLst/>
              </a:prstTxWarp>
            </a:bodyPr>
            <a:lstStyle/>
            <a:p>
              <a:pPr eaLnBrk="0" hangingPunct="0"/>
              <a:endParaRPr lang="en-US"/>
            </a:p>
          </p:txBody>
        </p:sp>
        <p:sp>
          <p:nvSpPr>
            <p:cNvPr id="73780" name="Oval 26"/>
            <p:cNvSpPr>
              <a:spLocks noChangeAspect="1" noChangeArrowheads="1"/>
            </p:cNvSpPr>
            <p:nvPr/>
          </p:nvSpPr>
          <p:spPr bwMode="auto">
            <a:xfrm>
              <a:off x="1130" y="1084"/>
              <a:ext cx="48" cy="48"/>
            </a:xfrm>
            <a:prstGeom prst="ellipse">
              <a:avLst/>
            </a:prstGeom>
            <a:solidFill>
              <a:schemeClr val="accent2"/>
            </a:solidFill>
            <a:ln w="9525">
              <a:solidFill>
                <a:schemeClr val="accent2"/>
              </a:solidFill>
              <a:round/>
              <a:headEnd/>
              <a:tailEnd/>
            </a:ln>
          </p:spPr>
          <p:txBody>
            <a:bodyPr wrap="none" anchor="ctr">
              <a:prstTxWarp prst="textNoShape">
                <a:avLst/>
              </a:prstTxWarp>
            </a:bodyPr>
            <a:lstStyle/>
            <a:p>
              <a:pPr eaLnBrk="0" hangingPunct="0"/>
              <a:endParaRPr lang="en-US"/>
            </a:p>
          </p:txBody>
        </p:sp>
        <p:sp>
          <p:nvSpPr>
            <p:cNvPr id="73781" name="Oval 27"/>
            <p:cNvSpPr>
              <a:spLocks noChangeAspect="1" noChangeArrowheads="1"/>
            </p:cNvSpPr>
            <p:nvPr/>
          </p:nvSpPr>
          <p:spPr bwMode="auto">
            <a:xfrm>
              <a:off x="1078" y="844"/>
              <a:ext cx="48" cy="48"/>
            </a:xfrm>
            <a:prstGeom prst="ellipse">
              <a:avLst/>
            </a:prstGeom>
            <a:solidFill>
              <a:schemeClr val="accent2"/>
            </a:solidFill>
            <a:ln w="9525">
              <a:solidFill>
                <a:schemeClr val="accent2"/>
              </a:solidFill>
              <a:round/>
              <a:headEnd/>
              <a:tailEnd/>
            </a:ln>
          </p:spPr>
          <p:txBody>
            <a:bodyPr wrap="none" anchor="ctr">
              <a:prstTxWarp prst="textNoShape">
                <a:avLst/>
              </a:prstTxWarp>
            </a:bodyPr>
            <a:lstStyle/>
            <a:p>
              <a:pPr eaLnBrk="0" hangingPunct="0"/>
              <a:endParaRPr lang="en-US"/>
            </a:p>
          </p:txBody>
        </p:sp>
        <p:sp>
          <p:nvSpPr>
            <p:cNvPr id="73782" name="Oval 28"/>
            <p:cNvSpPr>
              <a:spLocks noChangeAspect="1" noChangeArrowheads="1"/>
            </p:cNvSpPr>
            <p:nvPr/>
          </p:nvSpPr>
          <p:spPr bwMode="auto">
            <a:xfrm>
              <a:off x="1032" y="912"/>
              <a:ext cx="48" cy="48"/>
            </a:xfrm>
            <a:prstGeom prst="ellipse">
              <a:avLst/>
            </a:prstGeom>
            <a:solidFill>
              <a:schemeClr val="accent2"/>
            </a:solidFill>
            <a:ln w="9525">
              <a:solidFill>
                <a:schemeClr val="accent2"/>
              </a:solidFill>
              <a:round/>
              <a:headEnd/>
              <a:tailEnd/>
            </a:ln>
          </p:spPr>
          <p:txBody>
            <a:bodyPr wrap="none" anchor="ctr">
              <a:prstTxWarp prst="textNoShape">
                <a:avLst/>
              </a:prstTxWarp>
            </a:bodyPr>
            <a:lstStyle/>
            <a:p>
              <a:pPr eaLnBrk="0" hangingPunct="0"/>
              <a:endParaRPr lang="en-US"/>
            </a:p>
          </p:txBody>
        </p:sp>
        <p:sp>
          <p:nvSpPr>
            <p:cNvPr id="73783" name="Oval 29"/>
            <p:cNvSpPr>
              <a:spLocks noChangeAspect="1" noChangeArrowheads="1"/>
            </p:cNvSpPr>
            <p:nvPr/>
          </p:nvSpPr>
          <p:spPr bwMode="auto">
            <a:xfrm>
              <a:off x="982" y="954"/>
              <a:ext cx="48" cy="48"/>
            </a:xfrm>
            <a:prstGeom prst="ellipse">
              <a:avLst/>
            </a:prstGeom>
            <a:solidFill>
              <a:schemeClr val="accent2"/>
            </a:solidFill>
            <a:ln w="9525">
              <a:solidFill>
                <a:schemeClr val="accent2"/>
              </a:solidFill>
              <a:round/>
              <a:headEnd/>
              <a:tailEnd/>
            </a:ln>
          </p:spPr>
          <p:txBody>
            <a:bodyPr wrap="none" anchor="ctr">
              <a:prstTxWarp prst="textNoShape">
                <a:avLst/>
              </a:prstTxWarp>
            </a:bodyPr>
            <a:lstStyle/>
            <a:p>
              <a:pPr eaLnBrk="0" hangingPunct="0"/>
              <a:endParaRPr lang="en-US"/>
            </a:p>
          </p:txBody>
        </p:sp>
      </p:grpSp>
      <p:grpSp>
        <p:nvGrpSpPr>
          <p:cNvPr id="4" name="Group 30"/>
          <p:cNvGrpSpPr>
            <a:grpSpLocks/>
          </p:cNvGrpSpPr>
          <p:nvPr/>
        </p:nvGrpSpPr>
        <p:grpSpPr bwMode="auto">
          <a:xfrm>
            <a:off x="8258175" y="1905000"/>
            <a:ext cx="701675" cy="1190625"/>
            <a:chOff x="5376" y="2544"/>
            <a:chExt cx="412" cy="750"/>
          </a:xfrm>
        </p:grpSpPr>
        <p:sp>
          <p:nvSpPr>
            <p:cNvPr id="73769" name="AutoShape 31"/>
            <p:cNvSpPr>
              <a:spLocks noChangeArrowheads="1"/>
            </p:cNvSpPr>
            <p:nvPr/>
          </p:nvSpPr>
          <p:spPr bwMode="auto">
            <a:xfrm rot="-1150833">
              <a:off x="5376" y="2544"/>
              <a:ext cx="195" cy="750"/>
            </a:xfrm>
            <a:prstGeom prst="curvedLeftArrow">
              <a:avLst>
                <a:gd name="adj1" fmla="val 76923"/>
                <a:gd name="adj2" fmla="val 153846"/>
                <a:gd name="adj3" fmla="val 33333"/>
              </a:avLst>
            </a:prstGeom>
            <a:solidFill>
              <a:srgbClr val="FF6600"/>
            </a:solidFill>
            <a:ln w="9525">
              <a:solidFill>
                <a:schemeClr val="tx1"/>
              </a:solidFill>
              <a:miter lim="800000"/>
              <a:headEnd/>
              <a:tailEnd/>
            </a:ln>
          </p:spPr>
          <p:txBody>
            <a:bodyPr wrap="none" anchor="ctr">
              <a:prstTxWarp prst="textNoShape">
                <a:avLst/>
              </a:prstTxWarp>
            </a:bodyPr>
            <a:lstStyle/>
            <a:p>
              <a:pPr eaLnBrk="0" hangingPunct="0"/>
              <a:endParaRPr lang="en-US"/>
            </a:p>
          </p:txBody>
        </p:sp>
        <p:sp>
          <p:nvSpPr>
            <p:cNvPr id="73770" name="Text Box 32"/>
            <p:cNvSpPr txBox="1">
              <a:spLocks noChangeArrowheads="1"/>
            </p:cNvSpPr>
            <p:nvPr/>
          </p:nvSpPr>
          <p:spPr bwMode="auto">
            <a:xfrm>
              <a:off x="5385" y="2784"/>
              <a:ext cx="403" cy="198"/>
            </a:xfrm>
            <a:prstGeom prst="rect">
              <a:avLst/>
            </a:prstGeom>
            <a:solidFill>
              <a:schemeClr val="bg1"/>
            </a:solidFill>
            <a:ln w="9525">
              <a:solidFill>
                <a:schemeClr val="tx1"/>
              </a:solidFill>
              <a:miter lim="800000"/>
              <a:headEnd/>
              <a:tailEnd/>
            </a:ln>
          </p:spPr>
          <p:txBody>
            <a:bodyPr>
              <a:prstTxWarp prst="textNoShape">
                <a:avLst/>
              </a:prstTxWarp>
              <a:spAutoFit/>
            </a:bodyPr>
            <a:lstStyle/>
            <a:p>
              <a:pPr eaLnBrk="0" hangingPunct="0"/>
              <a:r>
                <a:rPr lang="en-US" sz="1400">
                  <a:solidFill>
                    <a:srgbClr val="FF6600"/>
                  </a:solidFill>
                </a:rPr>
                <a:t>Bands</a:t>
              </a:r>
            </a:p>
          </p:txBody>
        </p:sp>
      </p:grpSp>
      <p:pic>
        <p:nvPicPr>
          <p:cNvPr id="73736" name="Picture 33"/>
          <p:cNvPicPr>
            <a:picLocks noChangeAspect="1" noChangeArrowheads="1"/>
          </p:cNvPicPr>
          <p:nvPr/>
        </p:nvPicPr>
        <p:blipFill>
          <a:blip r:embed="rId3"/>
          <a:srcRect/>
          <a:stretch>
            <a:fillRect/>
          </a:stretch>
        </p:blipFill>
        <p:spPr bwMode="auto">
          <a:xfrm>
            <a:off x="5395913" y="2819400"/>
            <a:ext cx="3486150" cy="1700212"/>
          </a:xfrm>
          <a:prstGeom prst="rect">
            <a:avLst/>
          </a:prstGeom>
          <a:noFill/>
          <a:ln w="9525">
            <a:noFill/>
            <a:miter lim="800000"/>
            <a:headEnd/>
            <a:tailEnd/>
          </a:ln>
        </p:spPr>
      </p:pic>
      <p:grpSp>
        <p:nvGrpSpPr>
          <p:cNvPr id="5" name="Group 34"/>
          <p:cNvGrpSpPr>
            <a:grpSpLocks/>
          </p:cNvGrpSpPr>
          <p:nvPr/>
        </p:nvGrpSpPr>
        <p:grpSpPr bwMode="auto">
          <a:xfrm>
            <a:off x="4495800" y="4114800"/>
            <a:ext cx="1390650" cy="1190625"/>
            <a:chOff x="2976" y="2448"/>
            <a:chExt cx="816" cy="750"/>
          </a:xfrm>
        </p:grpSpPr>
        <p:sp>
          <p:nvSpPr>
            <p:cNvPr id="73767" name="AutoShape 35"/>
            <p:cNvSpPr>
              <a:spLocks noChangeArrowheads="1"/>
            </p:cNvSpPr>
            <p:nvPr/>
          </p:nvSpPr>
          <p:spPr bwMode="auto">
            <a:xfrm rot="1150833" flipH="1">
              <a:off x="3312" y="2448"/>
              <a:ext cx="195" cy="750"/>
            </a:xfrm>
            <a:prstGeom prst="curvedLeftArrow">
              <a:avLst>
                <a:gd name="adj1" fmla="val 76923"/>
                <a:gd name="adj2" fmla="val 153846"/>
                <a:gd name="adj3" fmla="val 33333"/>
              </a:avLst>
            </a:prstGeom>
            <a:solidFill>
              <a:srgbClr val="FF6600"/>
            </a:solidFill>
            <a:ln w="9525">
              <a:solidFill>
                <a:schemeClr val="tx1"/>
              </a:solidFill>
              <a:miter lim="800000"/>
              <a:headEnd/>
              <a:tailEnd/>
            </a:ln>
          </p:spPr>
          <p:txBody>
            <a:bodyPr wrap="none" anchor="ctr">
              <a:prstTxWarp prst="textNoShape">
                <a:avLst/>
              </a:prstTxWarp>
            </a:bodyPr>
            <a:lstStyle/>
            <a:p>
              <a:pPr eaLnBrk="0" hangingPunct="0"/>
              <a:endParaRPr lang="en-US"/>
            </a:p>
          </p:txBody>
        </p:sp>
        <p:sp>
          <p:nvSpPr>
            <p:cNvPr id="73768" name="Text Box 36"/>
            <p:cNvSpPr txBox="1">
              <a:spLocks noChangeArrowheads="1"/>
            </p:cNvSpPr>
            <p:nvPr/>
          </p:nvSpPr>
          <p:spPr bwMode="auto">
            <a:xfrm>
              <a:off x="2976" y="2688"/>
              <a:ext cx="816" cy="198"/>
            </a:xfrm>
            <a:prstGeom prst="rect">
              <a:avLst/>
            </a:prstGeom>
            <a:solidFill>
              <a:schemeClr val="bg1"/>
            </a:solidFill>
            <a:ln w="9525">
              <a:solidFill>
                <a:schemeClr val="tx1"/>
              </a:solidFill>
              <a:miter lim="800000"/>
              <a:headEnd/>
              <a:tailEnd/>
            </a:ln>
          </p:spPr>
          <p:txBody>
            <a:bodyPr>
              <a:prstTxWarp prst="textNoShape">
                <a:avLst/>
              </a:prstTxWarp>
              <a:spAutoFit/>
            </a:bodyPr>
            <a:lstStyle/>
            <a:p>
              <a:pPr eaLnBrk="0" hangingPunct="0"/>
              <a:r>
                <a:rPr lang="en-US" sz="1400">
                  <a:solidFill>
                    <a:srgbClr val="FF6600"/>
                  </a:solidFill>
                </a:rPr>
                <a:t>Lossy Coding</a:t>
              </a:r>
            </a:p>
          </p:txBody>
        </p:sp>
      </p:grpSp>
      <p:grpSp>
        <p:nvGrpSpPr>
          <p:cNvPr id="6" name="Group 37"/>
          <p:cNvGrpSpPr>
            <a:grpSpLocks/>
          </p:cNvGrpSpPr>
          <p:nvPr/>
        </p:nvGrpSpPr>
        <p:grpSpPr bwMode="auto">
          <a:xfrm>
            <a:off x="6172200" y="4876800"/>
            <a:ext cx="2057400" cy="1516063"/>
            <a:chOff x="4053" y="2934"/>
            <a:chExt cx="1056" cy="955"/>
          </a:xfrm>
        </p:grpSpPr>
        <p:sp>
          <p:nvSpPr>
            <p:cNvPr id="73739" name="Line 38"/>
            <p:cNvSpPr>
              <a:spLocks noChangeAspect="1" noChangeShapeType="1"/>
            </p:cNvSpPr>
            <p:nvPr/>
          </p:nvSpPr>
          <p:spPr bwMode="auto">
            <a:xfrm flipV="1">
              <a:off x="4122" y="3600"/>
              <a:ext cx="0" cy="288"/>
            </a:xfrm>
            <a:prstGeom prst="line">
              <a:avLst/>
            </a:prstGeom>
            <a:noFill/>
            <a:ln w="19050">
              <a:solidFill>
                <a:srgbClr val="008000"/>
              </a:solidFill>
              <a:round/>
              <a:headEnd/>
              <a:tailEnd type="oval" w="med" len="med"/>
            </a:ln>
          </p:spPr>
          <p:txBody>
            <a:bodyPr>
              <a:prstTxWarp prst="textNoShape">
                <a:avLst/>
              </a:prstTxWarp>
            </a:bodyPr>
            <a:lstStyle/>
            <a:p>
              <a:endParaRPr lang="en-US"/>
            </a:p>
          </p:txBody>
        </p:sp>
        <p:sp>
          <p:nvSpPr>
            <p:cNvPr id="73740" name="Line 39"/>
            <p:cNvSpPr>
              <a:spLocks noChangeAspect="1" noChangeShapeType="1"/>
            </p:cNvSpPr>
            <p:nvPr/>
          </p:nvSpPr>
          <p:spPr bwMode="auto">
            <a:xfrm flipV="1">
              <a:off x="4206" y="3400"/>
              <a:ext cx="0" cy="489"/>
            </a:xfrm>
            <a:prstGeom prst="line">
              <a:avLst/>
            </a:prstGeom>
            <a:noFill/>
            <a:ln w="19050">
              <a:noFill/>
              <a:round/>
              <a:headEnd/>
              <a:tailEnd type="oval" w="med" len="med"/>
            </a:ln>
          </p:spPr>
          <p:txBody>
            <a:bodyPr>
              <a:prstTxWarp prst="textNoShape">
                <a:avLst/>
              </a:prstTxWarp>
            </a:bodyPr>
            <a:lstStyle/>
            <a:p>
              <a:endParaRPr lang="en-US"/>
            </a:p>
          </p:txBody>
        </p:sp>
        <p:sp>
          <p:nvSpPr>
            <p:cNvPr id="73741" name="Line 40"/>
            <p:cNvSpPr>
              <a:spLocks noChangeAspect="1" noChangeShapeType="1"/>
            </p:cNvSpPr>
            <p:nvPr/>
          </p:nvSpPr>
          <p:spPr bwMode="auto">
            <a:xfrm flipV="1">
              <a:off x="4287" y="3272"/>
              <a:ext cx="0" cy="617"/>
            </a:xfrm>
            <a:prstGeom prst="line">
              <a:avLst/>
            </a:prstGeom>
            <a:noFill/>
            <a:ln w="19050">
              <a:noFill/>
              <a:round/>
              <a:headEnd/>
              <a:tailEnd type="oval" w="med" len="med"/>
            </a:ln>
          </p:spPr>
          <p:txBody>
            <a:bodyPr>
              <a:prstTxWarp prst="textNoShape">
                <a:avLst/>
              </a:prstTxWarp>
            </a:bodyPr>
            <a:lstStyle/>
            <a:p>
              <a:endParaRPr lang="en-US"/>
            </a:p>
          </p:txBody>
        </p:sp>
        <p:sp>
          <p:nvSpPr>
            <p:cNvPr id="73742" name="Line 41"/>
            <p:cNvSpPr>
              <a:spLocks noChangeAspect="1" noChangeShapeType="1"/>
            </p:cNvSpPr>
            <p:nvPr/>
          </p:nvSpPr>
          <p:spPr bwMode="auto">
            <a:xfrm flipV="1">
              <a:off x="4374" y="3694"/>
              <a:ext cx="0" cy="195"/>
            </a:xfrm>
            <a:prstGeom prst="line">
              <a:avLst/>
            </a:prstGeom>
            <a:noFill/>
            <a:ln w="19050">
              <a:noFill/>
              <a:round/>
              <a:headEnd/>
              <a:tailEnd type="oval" w="med" len="med"/>
            </a:ln>
          </p:spPr>
          <p:txBody>
            <a:bodyPr>
              <a:prstTxWarp prst="textNoShape">
                <a:avLst/>
              </a:prstTxWarp>
            </a:bodyPr>
            <a:lstStyle/>
            <a:p>
              <a:endParaRPr lang="en-US"/>
            </a:p>
          </p:txBody>
        </p:sp>
        <p:sp>
          <p:nvSpPr>
            <p:cNvPr id="73743" name="Line 42"/>
            <p:cNvSpPr>
              <a:spLocks noChangeAspect="1" noChangeShapeType="1"/>
            </p:cNvSpPr>
            <p:nvPr/>
          </p:nvSpPr>
          <p:spPr bwMode="auto">
            <a:xfrm flipV="1">
              <a:off x="4460" y="3468"/>
              <a:ext cx="0" cy="421"/>
            </a:xfrm>
            <a:prstGeom prst="line">
              <a:avLst/>
            </a:prstGeom>
            <a:noFill/>
            <a:ln w="19050">
              <a:noFill/>
              <a:round/>
              <a:headEnd/>
              <a:tailEnd type="oval" w="med" len="med"/>
            </a:ln>
          </p:spPr>
          <p:txBody>
            <a:bodyPr>
              <a:prstTxWarp prst="textNoShape">
                <a:avLst/>
              </a:prstTxWarp>
            </a:bodyPr>
            <a:lstStyle/>
            <a:p>
              <a:endParaRPr lang="en-US"/>
            </a:p>
          </p:txBody>
        </p:sp>
        <p:sp>
          <p:nvSpPr>
            <p:cNvPr id="73744" name="Line 43"/>
            <p:cNvSpPr>
              <a:spLocks noChangeAspect="1" noChangeShapeType="1"/>
            </p:cNvSpPr>
            <p:nvPr/>
          </p:nvSpPr>
          <p:spPr bwMode="auto">
            <a:xfrm flipV="1">
              <a:off x="4542" y="3303"/>
              <a:ext cx="0" cy="586"/>
            </a:xfrm>
            <a:prstGeom prst="line">
              <a:avLst/>
            </a:prstGeom>
            <a:noFill/>
            <a:ln w="19050">
              <a:solidFill>
                <a:srgbClr val="008000"/>
              </a:solidFill>
              <a:round/>
              <a:headEnd/>
              <a:tailEnd type="oval" w="med" len="med"/>
            </a:ln>
          </p:spPr>
          <p:txBody>
            <a:bodyPr>
              <a:prstTxWarp prst="textNoShape">
                <a:avLst/>
              </a:prstTxWarp>
            </a:bodyPr>
            <a:lstStyle/>
            <a:p>
              <a:endParaRPr lang="en-US"/>
            </a:p>
          </p:txBody>
        </p:sp>
        <p:sp>
          <p:nvSpPr>
            <p:cNvPr id="73745" name="Line 44"/>
            <p:cNvSpPr>
              <a:spLocks noChangeAspect="1" noChangeShapeType="1"/>
            </p:cNvSpPr>
            <p:nvPr/>
          </p:nvSpPr>
          <p:spPr bwMode="auto">
            <a:xfrm flipV="1">
              <a:off x="4623" y="3449"/>
              <a:ext cx="0" cy="440"/>
            </a:xfrm>
            <a:prstGeom prst="line">
              <a:avLst/>
            </a:prstGeom>
            <a:noFill/>
            <a:ln w="19050">
              <a:noFill/>
              <a:round/>
              <a:headEnd/>
              <a:tailEnd type="oval" w="med" len="med"/>
            </a:ln>
          </p:spPr>
          <p:txBody>
            <a:bodyPr>
              <a:prstTxWarp prst="textNoShape">
                <a:avLst/>
              </a:prstTxWarp>
            </a:bodyPr>
            <a:lstStyle/>
            <a:p>
              <a:endParaRPr lang="en-US"/>
            </a:p>
          </p:txBody>
        </p:sp>
        <p:sp>
          <p:nvSpPr>
            <p:cNvPr id="73746" name="Line 45"/>
            <p:cNvSpPr>
              <a:spLocks noChangeAspect="1" noChangeShapeType="1"/>
            </p:cNvSpPr>
            <p:nvPr/>
          </p:nvSpPr>
          <p:spPr bwMode="auto">
            <a:xfrm flipV="1">
              <a:off x="4710" y="3400"/>
              <a:ext cx="0" cy="489"/>
            </a:xfrm>
            <a:prstGeom prst="line">
              <a:avLst/>
            </a:prstGeom>
            <a:noFill/>
            <a:ln w="19050">
              <a:noFill/>
              <a:round/>
              <a:headEnd/>
              <a:tailEnd type="oval" w="med" len="med"/>
            </a:ln>
          </p:spPr>
          <p:txBody>
            <a:bodyPr>
              <a:prstTxWarp prst="textNoShape">
                <a:avLst/>
              </a:prstTxWarp>
            </a:bodyPr>
            <a:lstStyle/>
            <a:p>
              <a:endParaRPr lang="en-US"/>
            </a:p>
          </p:txBody>
        </p:sp>
        <p:sp>
          <p:nvSpPr>
            <p:cNvPr id="73747" name="Line 46"/>
            <p:cNvSpPr>
              <a:spLocks noChangeAspect="1" noChangeShapeType="1"/>
            </p:cNvSpPr>
            <p:nvPr/>
          </p:nvSpPr>
          <p:spPr bwMode="auto">
            <a:xfrm flipV="1">
              <a:off x="4791" y="2982"/>
              <a:ext cx="0" cy="906"/>
            </a:xfrm>
            <a:prstGeom prst="line">
              <a:avLst/>
            </a:prstGeom>
            <a:noFill/>
            <a:ln w="19050">
              <a:solidFill>
                <a:srgbClr val="008000"/>
              </a:solidFill>
              <a:round/>
              <a:headEnd/>
              <a:tailEnd type="oval" w="med" len="med"/>
            </a:ln>
          </p:spPr>
          <p:txBody>
            <a:bodyPr>
              <a:prstTxWarp prst="textNoShape">
                <a:avLst/>
              </a:prstTxWarp>
            </a:bodyPr>
            <a:lstStyle/>
            <a:p>
              <a:endParaRPr lang="en-US"/>
            </a:p>
          </p:txBody>
        </p:sp>
        <p:sp>
          <p:nvSpPr>
            <p:cNvPr id="73748" name="Line 47"/>
            <p:cNvSpPr>
              <a:spLocks noChangeAspect="1" noChangeShapeType="1"/>
            </p:cNvSpPr>
            <p:nvPr/>
          </p:nvSpPr>
          <p:spPr bwMode="auto">
            <a:xfrm flipV="1">
              <a:off x="4873" y="3205"/>
              <a:ext cx="0" cy="684"/>
            </a:xfrm>
            <a:prstGeom prst="line">
              <a:avLst/>
            </a:prstGeom>
            <a:noFill/>
            <a:ln w="19050">
              <a:noFill/>
              <a:round/>
              <a:headEnd/>
              <a:tailEnd type="oval" w="med" len="med"/>
            </a:ln>
          </p:spPr>
          <p:txBody>
            <a:bodyPr>
              <a:prstTxWarp prst="textNoShape">
                <a:avLst/>
              </a:prstTxWarp>
            </a:bodyPr>
            <a:lstStyle/>
            <a:p>
              <a:endParaRPr lang="en-US"/>
            </a:p>
          </p:txBody>
        </p:sp>
        <p:sp>
          <p:nvSpPr>
            <p:cNvPr id="73749" name="Line 48"/>
            <p:cNvSpPr>
              <a:spLocks noChangeAspect="1" noChangeShapeType="1"/>
            </p:cNvSpPr>
            <p:nvPr/>
          </p:nvSpPr>
          <p:spPr bwMode="auto">
            <a:xfrm flipV="1">
              <a:off x="4959" y="3303"/>
              <a:ext cx="0" cy="586"/>
            </a:xfrm>
            <a:prstGeom prst="line">
              <a:avLst/>
            </a:prstGeom>
            <a:noFill/>
            <a:ln w="19050">
              <a:solidFill>
                <a:srgbClr val="008000"/>
              </a:solidFill>
              <a:round/>
              <a:headEnd/>
              <a:tailEnd type="oval" w="med" len="med"/>
            </a:ln>
          </p:spPr>
          <p:txBody>
            <a:bodyPr>
              <a:prstTxWarp prst="textNoShape">
                <a:avLst/>
              </a:prstTxWarp>
            </a:bodyPr>
            <a:lstStyle/>
            <a:p>
              <a:endParaRPr lang="en-US"/>
            </a:p>
          </p:txBody>
        </p:sp>
        <p:sp>
          <p:nvSpPr>
            <p:cNvPr id="73750" name="Line 49"/>
            <p:cNvSpPr>
              <a:spLocks noChangeAspect="1" noChangeShapeType="1"/>
            </p:cNvSpPr>
            <p:nvPr/>
          </p:nvSpPr>
          <p:spPr bwMode="auto">
            <a:xfrm flipV="1">
              <a:off x="5041" y="3351"/>
              <a:ext cx="0" cy="538"/>
            </a:xfrm>
            <a:prstGeom prst="line">
              <a:avLst/>
            </a:prstGeom>
            <a:noFill/>
            <a:ln w="19050">
              <a:noFill/>
              <a:round/>
              <a:headEnd/>
              <a:tailEnd type="oval" w="med" len="med"/>
            </a:ln>
          </p:spPr>
          <p:txBody>
            <a:bodyPr>
              <a:prstTxWarp prst="textNoShape">
                <a:avLst/>
              </a:prstTxWarp>
            </a:bodyPr>
            <a:lstStyle/>
            <a:p>
              <a:endParaRPr lang="en-US"/>
            </a:p>
          </p:txBody>
        </p:sp>
        <p:sp>
          <p:nvSpPr>
            <p:cNvPr id="73751" name="Oval 50"/>
            <p:cNvSpPr>
              <a:spLocks noChangeAspect="1" noChangeArrowheads="1"/>
            </p:cNvSpPr>
            <p:nvPr/>
          </p:nvSpPr>
          <p:spPr bwMode="auto">
            <a:xfrm>
              <a:off x="5000" y="3303"/>
              <a:ext cx="82" cy="82"/>
            </a:xfrm>
            <a:prstGeom prst="ellipse">
              <a:avLst/>
            </a:prstGeom>
            <a:noFill/>
            <a:ln w="9525">
              <a:noFill/>
              <a:round/>
              <a:headEnd/>
              <a:tailEnd/>
            </a:ln>
          </p:spPr>
          <p:txBody>
            <a:bodyPr wrap="none" anchor="ctr">
              <a:prstTxWarp prst="textNoShape">
                <a:avLst/>
              </a:prstTxWarp>
            </a:bodyPr>
            <a:lstStyle/>
            <a:p>
              <a:pPr eaLnBrk="0" hangingPunct="0"/>
              <a:endParaRPr lang="en-US"/>
            </a:p>
          </p:txBody>
        </p:sp>
        <p:sp>
          <p:nvSpPr>
            <p:cNvPr id="73752" name="Oval 51"/>
            <p:cNvSpPr>
              <a:spLocks noChangeAspect="1" noChangeArrowheads="1"/>
            </p:cNvSpPr>
            <p:nvPr/>
          </p:nvSpPr>
          <p:spPr bwMode="auto">
            <a:xfrm>
              <a:off x="4831" y="3164"/>
              <a:ext cx="81" cy="81"/>
            </a:xfrm>
            <a:prstGeom prst="ellipse">
              <a:avLst/>
            </a:prstGeom>
            <a:noFill/>
            <a:ln w="9525">
              <a:noFill/>
              <a:round/>
              <a:headEnd/>
              <a:tailEnd/>
            </a:ln>
          </p:spPr>
          <p:txBody>
            <a:bodyPr wrap="none" anchor="ctr">
              <a:prstTxWarp prst="textNoShape">
                <a:avLst/>
              </a:prstTxWarp>
            </a:bodyPr>
            <a:lstStyle/>
            <a:p>
              <a:pPr eaLnBrk="0" hangingPunct="0"/>
              <a:endParaRPr lang="en-US"/>
            </a:p>
          </p:txBody>
        </p:sp>
        <p:sp>
          <p:nvSpPr>
            <p:cNvPr id="73753" name="Oval 52"/>
            <p:cNvSpPr>
              <a:spLocks noChangeAspect="1" noChangeArrowheads="1"/>
            </p:cNvSpPr>
            <p:nvPr/>
          </p:nvSpPr>
          <p:spPr bwMode="auto">
            <a:xfrm>
              <a:off x="4671" y="3357"/>
              <a:ext cx="82" cy="82"/>
            </a:xfrm>
            <a:prstGeom prst="ellipse">
              <a:avLst/>
            </a:prstGeom>
            <a:noFill/>
            <a:ln w="9525">
              <a:noFill/>
              <a:round/>
              <a:headEnd/>
              <a:tailEnd/>
            </a:ln>
          </p:spPr>
          <p:txBody>
            <a:bodyPr wrap="none" anchor="ctr">
              <a:prstTxWarp prst="textNoShape">
                <a:avLst/>
              </a:prstTxWarp>
            </a:bodyPr>
            <a:lstStyle/>
            <a:p>
              <a:pPr eaLnBrk="0" hangingPunct="0"/>
              <a:endParaRPr lang="en-US"/>
            </a:p>
          </p:txBody>
        </p:sp>
        <p:sp>
          <p:nvSpPr>
            <p:cNvPr id="73754" name="Oval 53"/>
            <p:cNvSpPr>
              <a:spLocks noChangeAspect="1" noChangeArrowheads="1"/>
            </p:cNvSpPr>
            <p:nvPr/>
          </p:nvSpPr>
          <p:spPr bwMode="auto">
            <a:xfrm>
              <a:off x="4583" y="3402"/>
              <a:ext cx="81" cy="81"/>
            </a:xfrm>
            <a:prstGeom prst="ellipse">
              <a:avLst/>
            </a:prstGeom>
            <a:noFill/>
            <a:ln w="9525">
              <a:noFill/>
              <a:round/>
              <a:headEnd/>
              <a:tailEnd/>
            </a:ln>
          </p:spPr>
          <p:txBody>
            <a:bodyPr wrap="none" anchor="ctr">
              <a:prstTxWarp prst="textNoShape">
                <a:avLst/>
              </a:prstTxWarp>
            </a:bodyPr>
            <a:lstStyle/>
            <a:p>
              <a:pPr eaLnBrk="0" hangingPunct="0"/>
              <a:endParaRPr lang="en-US"/>
            </a:p>
          </p:txBody>
        </p:sp>
        <p:sp>
          <p:nvSpPr>
            <p:cNvPr id="73755" name="Oval 54"/>
            <p:cNvSpPr>
              <a:spLocks noChangeAspect="1" noChangeArrowheads="1"/>
            </p:cNvSpPr>
            <p:nvPr/>
          </p:nvSpPr>
          <p:spPr bwMode="auto">
            <a:xfrm>
              <a:off x="4416" y="3429"/>
              <a:ext cx="82" cy="81"/>
            </a:xfrm>
            <a:prstGeom prst="ellipse">
              <a:avLst/>
            </a:prstGeom>
            <a:noFill/>
            <a:ln w="9525">
              <a:noFill/>
              <a:round/>
              <a:headEnd/>
              <a:tailEnd/>
            </a:ln>
          </p:spPr>
          <p:txBody>
            <a:bodyPr wrap="none" anchor="ctr">
              <a:prstTxWarp prst="textNoShape">
                <a:avLst/>
              </a:prstTxWarp>
            </a:bodyPr>
            <a:lstStyle/>
            <a:p>
              <a:pPr eaLnBrk="0" hangingPunct="0"/>
              <a:endParaRPr lang="en-US"/>
            </a:p>
          </p:txBody>
        </p:sp>
        <p:sp>
          <p:nvSpPr>
            <p:cNvPr id="73756" name="Oval 55"/>
            <p:cNvSpPr>
              <a:spLocks noChangeAspect="1" noChangeArrowheads="1"/>
            </p:cNvSpPr>
            <p:nvPr/>
          </p:nvSpPr>
          <p:spPr bwMode="auto">
            <a:xfrm>
              <a:off x="4331" y="3643"/>
              <a:ext cx="82" cy="81"/>
            </a:xfrm>
            <a:prstGeom prst="ellipse">
              <a:avLst/>
            </a:prstGeom>
            <a:noFill/>
            <a:ln w="9525">
              <a:noFill/>
              <a:round/>
              <a:headEnd/>
              <a:tailEnd/>
            </a:ln>
          </p:spPr>
          <p:txBody>
            <a:bodyPr wrap="none" anchor="ctr">
              <a:prstTxWarp prst="textNoShape">
                <a:avLst/>
              </a:prstTxWarp>
            </a:bodyPr>
            <a:lstStyle/>
            <a:p>
              <a:pPr eaLnBrk="0" hangingPunct="0"/>
              <a:endParaRPr lang="en-US"/>
            </a:p>
          </p:txBody>
        </p:sp>
        <p:sp>
          <p:nvSpPr>
            <p:cNvPr id="73757" name="Oval 56"/>
            <p:cNvSpPr>
              <a:spLocks noChangeAspect="1" noChangeArrowheads="1"/>
            </p:cNvSpPr>
            <p:nvPr/>
          </p:nvSpPr>
          <p:spPr bwMode="auto">
            <a:xfrm>
              <a:off x="4243" y="3235"/>
              <a:ext cx="82" cy="82"/>
            </a:xfrm>
            <a:prstGeom prst="ellipse">
              <a:avLst/>
            </a:prstGeom>
            <a:noFill/>
            <a:ln w="9525">
              <a:noFill/>
              <a:round/>
              <a:headEnd/>
              <a:tailEnd/>
            </a:ln>
          </p:spPr>
          <p:txBody>
            <a:bodyPr wrap="none" anchor="ctr">
              <a:prstTxWarp prst="textNoShape">
                <a:avLst/>
              </a:prstTxWarp>
            </a:bodyPr>
            <a:lstStyle/>
            <a:p>
              <a:pPr eaLnBrk="0" hangingPunct="0"/>
              <a:endParaRPr lang="en-US"/>
            </a:p>
          </p:txBody>
        </p:sp>
        <p:sp>
          <p:nvSpPr>
            <p:cNvPr id="73758" name="Oval 57"/>
            <p:cNvSpPr>
              <a:spLocks noChangeAspect="1" noChangeArrowheads="1"/>
            </p:cNvSpPr>
            <p:nvPr/>
          </p:nvSpPr>
          <p:spPr bwMode="auto">
            <a:xfrm>
              <a:off x="4165" y="3351"/>
              <a:ext cx="81" cy="81"/>
            </a:xfrm>
            <a:prstGeom prst="ellipse">
              <a:avLst/>
            </a:prstGeom>
            <a:noFill/>
            <a:ln w="9525">
              <a:noFill/>
              <a:round/>
              <a:headEnd/>
              <a:tailEnd/>
            </a:ln>
          </p:spPr>
          <p:txBody>
            <a:bodyPr wrap="none" anchor="ctr">
              <a:prstTxWarp prst="textNoShape">
                <a:avLst/>
              </a:prstTxWarp>
            </a:bodyPr>
            <a:lstStyle/>
            <a:p>
              <a:pPr eaLnBrk="0" hangingPunct="0"/>
              <a:endParaRPr lang="en-US"/>
            </a:p>
          </p:txBody>
        </p:sp>
        <p:sp>
          <p:nvSpPr>
            <p:cNvPr id="73759" name="Line 58"/>
            <p:cNvSpPr>
              <a:spLocks noChangeShapeType="1"/>
            </p:cNvSpPr>
            <p:nvPr/>
          </p:nvSpPr>
          <p:spPr bwMode="auto">
            <a:xfrm>
              <a:off x="4053" y="3888"/>
              <a:ext cx="1056" cy="0"/>
            </a:xfrm>
            <a:prstGeom prst="line">
              <a:avLst/>
            </a:prstGeom>
            <a:noFill/>
            <a:ln w="28575">
              <a:solidFill>
                <a:schemeClr val="tx1"/>
              </a:solidFill>
              <a:prstDash val="dash"/>
              <a:round/>
              <a:headEnd/>
              <a:tailEnd/>
            </a:ln>
          </p:spPr>
          <p:txBody>
            <a:bodyPr>
              <a:prstTxWarp prst="textNoShape">
                <a:avLst/>
              </a:prstTxWarp>
            </a:bodyPr>
            <a:lstStyle/>
            <a:p>
              <a:endParaRPr lang="en-US"/>
            </a:p>
          </p:txBody>
        </p:sp>
        <p:sp>
          <p:nvSpPr>
            <p:cNvPr id="73760" name="Line 59"/>
            <p:cNvSpPr>
              <a:spLocks noChangeShapeType="1"/>
            </p:cNvSpPr>
            <p:nvPr/>
          </p:nvSpPr>
          <p:spPr bwMode="auto">
            <a:xfrm>
              <a:off x="4053" y="2976"/>
              <a:ext cx="1056" cy="0"/>
            </a:xfrm>
            <a:prstGeom prst="line">
              <a:avLst/>
            </a:prstGeom>
            <a:noFill/>
            <a:ln w="28575">
              <a:solidFill>
                <a:schemeClr val="tx1"/>
              </a:solidFill>
              <a:prstDash val="dash"/>
              <a:round/>
              <a:headEnd/>
              <a:tailEnd/>
            </a:ln>
          </p:spPr>
          <p:txBody>
            <a:bodyPr>
              <a:prstTxWarp prst="textNoShape">
                <a:avLst/>
              </a:prstTxWarp>
            </a:bodyPr>
            <a:lstStyle/>
            <a:p>
              <a:endParaRPr lang="en-US"/>
            </a:p>
          </p:txBody>
        </p:sp>
        <p:sp>
          <p:nvSpPr>
            <p:cNvPr id="73761" name="Line 60"/>
            <p:cNvSpPr>
              <a:spLocks noChangeShapeType="1"/>
            </p:cNvSpPr>
            <p:nvPr/>
          </p:nvSpPr>
          <p:spPr bwMode="auto">
            <a:xfrm>
              <a:off x="4053" y="3280"/>
              <a:ext cx="1056" cy="0"/>
            </a:xfrm>
            <a:prstGeom prst="line">
              <a:avLst/>
            </a:prstGeom>
            <a:noFill/>
            <a:ln w="28575">
              <a:solidFill>
                <a:schemeClr val="tx1"/>
              </a:solidFill>
              <a:prstDash val="dash"/>
              <a:round/>
              <a:headEnd/>
              <a:tailEnd/>
            </a:ln>
          </p:spPr>
          <p:txBody>
            <a:bodyPr>
              <a:prstTxWarp prst="textNoShape">
                <a:avLst/>
              </a:prstTxWarp>
            </a:bodyPr>
            <a:lstStyle/>
            <a:p>
              <a:endParaRPr lang="en-US"/>
            </a:p>
          </p:txBody>
        </p:sp>
        <p:sp>
          <p:nvSpPr>
            <p:cNvPr id="73762" name="Line 61"/>
            <p:cNvSpPr>
              <a:spLocks noChangeShapeType="1"/>
            </p:cNvSpPr>
            <p:nvPr/>
          </p:nvSpPr>
          <p:spPr bwMode="auto">
            <a:xfrm>
              <a:off x="4053" y="3584"/>
              <a:ext cx="1056" cy="0"/>
            </a:xfrm>
            <a:prstGeom prst="line">
              <a:avLst/>
            </a:prstGeom>
            <a:noFill/>
            <a:ln w="28575">
              <a:solidFill>
                <a:schemeClr val="tx1"/>
              </a:solidFill>
              <a:prstDash val="dash"/>
              <a:round/>
              <a:headEnd/>
              <a:tailEnd/>
            </a:ln>
          </p:spPr>
          <p:txBody>
            <a:bodyPr>
              <a:prstTxWarp prst="textNoShape">
                <a:avLst/>
              </a:prstTxWarp>
            </a:bodyPr>
            <a:lstStyle/>
            <a:p>
              <a:endParaRPr lang="en-US"/>
            </a:p>
          </p:txBody>
        </p:sp>
        <p:sp>
          <p:nvSpPr>
            <p:cNvPr id="73763" name="Oval 62"/>
            <p:cNvSpPr>
              <a:spLocks noChangeAspect="1" noChangeArrowheads="1"/>
            </p:cNvSpPr>
            <p:nvPr/>
          </p:nvSpPr>
          <p:spPr bwMode="auto">
            <a:xfrm>
              <a:off x="4080" y="3543"/>
              <a:ext cx="82" cy="81"/>
            </a:xfrm>
            <a:prstGeom prst="ellipse">
              <a:avLst/>
            </a:prstGeom>
            <a:solidFill>
              <a:srgbClr val="990099"/>
            </a:solidFill>
            <a:ln w="9525">
              <a:solidFill>
                <a:srgbClr val="990099"/>
              </a:solidFill>
              <a:round/>
              <a:headEnd/>
              <a:tailEnd/>
            </a:ln>
          </p:spPr>
          <p:txBody>
            <a:bodyPr wrap="none" anchor="ctr">
              <a:prstTxWarp prst="textNoShape">
                <a:avLst/>
              </a:prstTxWarp>
            </a:bodyPr>
            <a:lstStyle/>
            <a:p>
              <a:pPr eaLnBrk="0" hangingPunct="0"/>
              <a:endParaRPr lang="en-US"/>
            </a:p>
          </p:txBody>
        </p:sp>
        <p:sp>
          <p:nvSpPr>
            <p:cNvPr id="73764" name="Oval 63"/>
            <p:cNvSpPr>
              <a:spLocks noChangeAspect="1" noChangeArrowheads="1"/>
            </p:cNvSpPr>
            <p:nvPr/>
          </p:nvSpPr>
          <p:spPr bwMode="auto">
            <a:xfrm>
              <a:off x="4501" y="3241"/>
              <a:ext cx="82" cy="81"/>
            </a:xfrm>
            <a:prstGeom prst="ellipse">
              <a:avLst/>
            </a:prstGeom>
            <a:solidFill>
              <a:srgbClr val="990099"/>
            </a:solidFill>
            <a:ln w="9525">
              <a:solidFill>
                <a:srgbClr val="990099"/>
              </a:solidFill>
              <a:round/>
              <a:headEnd/>
              <a:tailEnd/>
            </a:ln>
          </p:spPr>
          <p:txBody>
            <a:bodyPr wrap="none" anchor="ctr">
              <a:prstTxWarp prst="textNoShape">
                <a:avLst/>
              </a:prstTxWarp>
            </a:bodyPr>
            <a:lstStyle/>
            <a:p>
              <a:pPr eaLnBrk="0" hangingPunct="0"/>
              <a:endParaRPr lang="en-US"/>
            </a:p>
          </p:txBody>
        </p:sp>
        <p:sp>
          <p:nvSpPr>
            <p:cNvPr id="73765" name="Oval 64"/>
            <p:cNvSpPr>
              <a:spLocks noChangeAspect="1" noChangeArrowheads="1"/>
            </p:cNvSpPr>
            <p:nvPr/>
          </p:nvSpPr>
          <p:spPr bwMode="auto">
            <a:xfrm>
              <a:off x="4916" y="3235"/>
              <a:ext cx="81" cy="81"/>
            </a:xfrm>
            <a:prstGeom prst="ellipse">
              <a:avLst/>
            </a:prstGeom>
            <a:solidFill>
              <a:srgbClr val="990099"/>
            </a:solidFill>
            <a:ln w="9525">
              <a:solidFill>
                <a:srgbClr val="990099"/>
              </a:solidFill>
              <a:round/>
              <a:headEnd/>
              <a:tailEnd/>
            </a:ln>
          </p:spPr>
          <p:txBody>
            <a:bodyPr wrap="none" anchor="ctr">
              <a:prstTxWarp prst="textNoShape">
                <a:avLst/>
              </a:prstTxWarp>
            </a:bodyPr>
            <a:lstStyle/>
            <a:p>
              <a:pPr eaLnBrk="0" hangingPunct="0"/>
              <a:endParaRPr lang="en-US"/>
            </a:p>
          </p:txBody>
        </p:sp>
        <p:sp>
          <p:nvSpPr>
            <p:cNvPr id="73766" name="Oval 65"/>
            <p:cNvSpPr>
              <a:spLocks noChangeAspect="1" noChangeArrowheads="1"/>
            </p:cNvSpPr>
            <p:nvPr/>
          </p:nvSpPr>
          <p:spPr bwMode="auto">
            <a:xfrm>
              <a:off x="4749" y="2934"/>
              <a:ext cx="82" cy="82"/>
            </a:xfrm>
            <a:prstGeom prst="ellipse">
              <a:avLst/>
            </a:prstGeom>
            <a:solidFill>
              <a:srgbClr val="990099"/>
            </a:solidFill>
            <a:ln w="9525">
              <a:solidFill>
                <a:srgbClr val="990099"/>
              </a:solidFill>
              <a:round/>
              <a:headEnd/>
              <a:tailEnd/>
            </a:ln>
          </p:spPr>
          <p:txBody>
            <a:bodyPr wrap="none" anchor="ctr">
              <a:prstTxWarp prst="textNoShape">
                <a:avLst/>
              </a:prstTxWarp>
            </a:bodyPr>
            <a:lstStyle/>
            <a:p>
              <a:pPr eaLnBrk="0" hangingPunct="0"/>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275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US"/>
              <a:t>Course Map</a:t>
            </a:r>
          </a:p>
        </p:txBody>
      </p:sp>
      <p:sp>
        <p:nvSpPr>
          <p:cNvPr id="7" name="Slide Number Placeholder 5"/>
          <p:cNvSpPr>
            <a:spLocks noGrp="1"/>
          </p:cNvSpPr>
          <p:nvPr>
            <p:ph type="sldNum" sz="quarter" idx="12"/>
          </p:nvPr>
        </p:nvSpPr>
        <p:spPr/>
        <p:txBody>
          <a:bodyPr/>
          <a:lstStyle/>
          <a:p>
            <a:fld id="{3DB5F412-9866-D249-BF71-6D9420ED886F}" type="slidenum">
              <a:rPr lang="en-US"/>
              <a:pPr/>
              <a:t>71</a:t>
            </a:fld>
            <a:endParaRPr lang="en-US" dirty="0"/>
          </a:p>
        </p:txBody>
      </p:sp>
      <p:pic>
        <p:nvPicPr>
          <p:cNvPr id="177154" name="Picture 2" descr="http://cdn.scratch.mit.edu/static/site/projects/thumbnails/32/2502.png"/>
          <p:cNvPicPr>
            <a:picLocks noChangeAspect="1" noChangeArrowheads="1"/>
          </p:cNvPicPr>
          <p:nvPr/>
        </p:nvPicPr>
        <p:blipFill rotWithShape="1">
          <a:blip r:embed="rId3">
            <a:extLst>
              <a:ext uri="{28A0092B-C50C-407E-A947-70E740481C1C}">
                <a14:useLocalDpi xmlns:a14="http://schemas.microsoft.com/office/drawing/2010/main" val="0"/>
              </a:ext>
            </a:extLst>
          </a:blip>
          <a:srcRect l="2623"/>
          <a:stretch/>
        </p:blipFill>
        <p:spPr bwMode="auto">
          <a:xfrm>
            <a:off x="0" y="1364906"/>
            <a:ext cx="1885388"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77156" name="Picture 4" descr="Loudspeaker and Waveform"/>
          <p:cNvPicPr>
            <a:picLocks noChangeAspect="1" noChangeArrowheads="1"/>
          </p:cNvPicPr>
          <p:nvPr/>
        </p:nvPicPr>
        <p:blipFill rotWithShape="1">
          <a:blip r:embed="rId4">
            <a:extLst>
              <a:ext uri="{28A0092B-C50C-407E-A947-70E740481C1C}">
                <a14:useLocalDpi xmlns:a14="http://schemas.microsoft.com/office/drawing/2010/main" val="0"/>
              </a:ext>
            </a:extLst>
          </a:blip>
          <a:srcRect l="10927" r="49086" b="59789"/>
          <a:stretch/>
        </p:blipFill>
        <p:spPr bwMode="auto">
          <a:xfrm>
            <a:off x="1676400" y="1364906"/>
            <a:ext cx="1188055"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p:cNvPicPr>
            <a:picLocks noChangeAspect="1" noChangeArrowheads="1"/>
          </p:cNvPicPr>
          <p:nvPr/>
        </p:nvPicPr>
        <p:blipFill rotWithShape="1">
          <a:blip r:embed="rId5">
            <a:clrChange>
              <a:clrFrom>
                <a:srgbClr val="EAEAEA"/>
              </a:clrFrom>
              <a:clrTo>
                <a:srgbClr val="EAEAEA">
                  <a:alpha val="0"/>
                </a:srgbClr>
              </a:clrTo>
            </a:clrChange>
          </a:blip>
          <a:srcRect l="32523" t="50000" r="25121" b="10610"/>
          <a:stretch/>
        </p:blipFill>
        <p:spPr bwMode="auto">
          <a:xfrm>
            <a:off x="4876800" y="1423343"/>
            <a:ext cx="1611775" cy="1376308"/>
          </a:xfrm>
          <a:prstGeom prst="rect">
            <a:avLst/>
          </a:prstGeom>
          <a:noFill/>
          <a:ln w="9525">
            <a:noFill/>
            <a:miter lim="800000"/>
            <a:headEnd/>
            <a:tailEnd/>
          </a:ln>
          <a:effectLst/>
        </p:spPr>
      </p:pic>
      <p:pic>
        <p:nvPicPr>
          <p:cNvPr id="17715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3375900"/>
            <a:ext cx="1177810" cy="658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58" name="Picture 6"/>
          <p:cNvPicPr>
            <a:picLocks noChangeAspect="1" noChangeArrowheads="1"/>
          </p:cNvPicPr>
          <p:nvPr/>
        </p:nvPicPr>
        <p:blipFill rotWithShape="1">
          <a:blip r:embed="rId7">
            <a:extLst>
              <a:ext uri="{28A0092B-C50C-407E-A947-70E740481C1C}">
                <a14:useLocalDpi xmlns:a14="http://schemas.microsoft.com/office/drawing/2010/main" val="0"/>
              </a:ext>
            </a:extLst>
          </a:blip>
          <a:srcRect b="34834"/>
          <a:stretch/>
        </p:blipFill>
        <p:spPr bwMode="auto">
          <a:xfrm>
            <a:off x="3844810" y="3337682"/>
            <a:ext cx="965911" cy="696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59"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10125" y="3338250"/>
            <a:ext cx="1209675" cy="757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AutoShape 14" descr="http://hdwallres.com/wp-content/uploads/2013/10/internet-2014-PC-wallpaper.jpg"/>
          <p:cNvSpPr>
            <a:spLocks noChangeAspect="1" noChangeArrowheads="1"/>
          </p:cNvSpPr>
          <p:nvPr/>
        </p:nvSpPr>
        <p:spPr bwMode="auto">
          <a:xfrm>
            <a:off x="63500" y="-136525"/>
            <a:ext cx="7219950" cy="5410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7168" name="Picture 16"/>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09729" y="934450"/>
            <a:ext cx="1433294" cy="1219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70" name="Picture 18" descr="http://www.mushroomsys.com/websiteContent/graphics/DAP/cloudcomputing.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21209" y="3400480"/>
            <a:ext cx="1944532" cy="1552520"/>
          </a:xfrm>
          <a:prstGeom prst="rect">
            <a:avLst/>
          </a:prstGeom>
          <a:noFill/>
          <a:extLst>
            <a:ext uri="{909E8E84-426E-40DD-AFC4-6F175D3DCCD1}">
              <a14:hiddenFill xmlns:a14="http://schemas.microsoft.com/office/drawing/2010/main">
                <a:solidFill>
                  <a:srgbClr val="FFFFFF"/>
                </a:solidFill>
              </a14:hiddenFill>
            </a:ext>
          </a:extLst>
        </p:spPr>
      </p:pic>
      <p:pic>
        <p:nvPicPr>
          <p:cNvPr id="177173" name="Picture 21" descr="http://www.urmc.rochester.edu/libraries/miner/images/IPADwireless-network-symbol.jpg"/>
          <p:cNvPicPr>
            <a:picLocks noChangeAspect="1" noChangeArrowheads="1"/>
          </p:cNvPicPr>
          <p:nvPr/>
        </p:nvPicPr>
        <p:blipFill rotWithShape="1">
          <a:blip r:embed="rId11">
            <a:extLst>
              <a:ext uri="{28A0092B-C50C-407E-A947-70E740481C1C}">
                <a14:useLocalDpi xmlns:a14="http://schemas.microsoft.com/office/drawing/2010/main" val="0"/>
              </a:ext>
            </a:extLst>
          </a:blip>
          <a:srcRect l="8124" t="12495" r="8970" b="16065"/>
          <a:stretch/>
        </p:blipFill>
        <p:spPr bwMode="auto">
          <a:xfrm rot="9787514">
            <a:off x="7619625" y="2771955"/>
            <a:ext cx="980404" cy="744771"/>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p:cNvSpPr/>
          <p:nvPr/>
        </p:nvSpPr>
        <p:spPr>
          <a:xfrm>
            <a:off x="7561429" y="2362200"/>
            <a:ext cx="762000" cy="3655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NIC</a:t>
            </a:r>
          </a:p>
        </p:txBody>
      </p:sp>
      <p:sp>
        <p:nvSpPr>
          <p:cNvPr id="13" name="TextBox 12"/>
          <p:cNvSpPr txBox="1"/>
          <p:nvPr/>
        </p:nvSpPr>
        <p:spPr>
          <a:xfrm>
            <a:off x="6626735" y="528935"/>
            <a:ext cx="2212465" cy="461665"/>
          </a:xfrm>
          <a:prstGeom prst="rect">
            <a:avLst/>
          </a:prstGeom>
          <a:noFill/>
        </p:spPr>
        <p:txBody>
          <a:bodyPr wrap="none" rtlCol="0">
            <a:spAutoFit/>
          </a:bodyPr>
          <a:lstStyle/>
          <a:p>
            <a:r>
              <a:rPr lang="en-US" b="1" dirty="0">
                <a:latin typeface="Courier New" panose="02070309020205020404" pitchFamily="49" charset="0"/>
                <a:cs typeface="Courier New" panose="02070309020205020404" pitchFamily="49" charset="0"/>
              </a:rPr>
              <a:t>10101001101</a:t>
            </a:r>
          </a:p>
        </p:txBody>
      </p:sp>
      <p:sp>
        <p:nvSpPr>
          <p:cNvPr id="32" name="Rectangle 31"/>
          <p:cNvSpPr/>
          <p:nvPr/>
        </p:nvSpPr>
        <p:spPr>
          <a:xfrm>
            <a:off x="6082658" y="3331356"/>
            <a:ext cx="755671" cy="817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pic>
        <p:nvPicPr>
          <p:cNvPr id="177174" name="Picture 2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7069" y="4788975"/>
            <a:ext cx="2309929" cy="168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63520" y="5017575"/>
            <a:ext cx="853773" cy="14478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800" b="1" dirty="0">
                <a:solidFill>
                  <a:schemeClr val="tx1"/>
                </a:solidFill>
              </a:rPr>
              <a:t>EULA</a:t>
            </a:r>
          </a:p>
          <a:p>
            <a:pPr algn="ctr"/>
            <a:r>
              <a:rPr lang="en-US" sz="1800" b="1" dirty="0">
                <a:solidFill>
                  <a:schemeClr val="tx1"/>
                </a:solidFill>
              </a:rPr>
              <a:t>----------------</a:t>
            </a:r>
            <a:r>
              <a:rPr lang="en-US" sz="1800" b="1" i="1" dirty="0">
                <a:solidFill>
                  <a:schemeClr val="tx1"/>
                </a:solidFill>
              </a:rPr>
              <a:t>click</a:t>
            </a:r>
          </a:p>
          <a:p>
            <a:pPr algn="ctr"/>
            <a:r>
              <a:rPr lang="en-US" sz="1800" b="1" i="1" dirty="0">
                <a:solidFill>
                  <a:schemeClr val="tx1"/>
                </a:solidFill>
              </a:rPr>
              <a:t>OK</a:t>
            </a:r>
          </a:p>
        </p:txBody>
      </p:sp>
      <p:pic>
        <p:nvPicPr>
          <p:cNvPr id="37" name="Content Placeholder 9" descr="loudspkr.gif"/>
          <p:cNvPicPr>
            <a:picLocks noGrp="1" noChangeAspect="1"/>
          </p:cNvPicPr>
          <p:nvPr>
            <p:ph idx="1"/>
          </p:nvPr>
        </p:nvPicPr>
        <p:blipFill>
          <a:blip r:embed="rId13"/>
          <a:srcRect l="-20833" r="-20833"/>
          <a:stretch>
            <a:fillRect/>
          </a:stretch>
        </p:blipFill>
        <p:spPr>
          <a:xfrm flipH="1">
            <a:off x="1524000" y="4872017"/>
            <a:ext cx="2577606" cy="1364758"/>
          </a:xfrm>
        </p:spPr>
      </p:pic>
      <p:pic>
        <p:nvPicPr>
          <p:cNvPr id="39" name="Picture 5"/>
          <p:cNvPicPr>
            <a:picLocks noChangeAspect="1" noChangeArrowheads="1"/>
          </p:cNvPicPr>
          <p:nvPr/>
        </p:nvPicPr>
        <p:blipFill rotWithShape="1">
          <a:blip r:embed="rId5">
            <a:clrChange>
              <a:clrFrom>
                <a:srgbClr val="EAEAEA"/>
              </a:clrFrom>
              <a:clrTo>
                <a:srgbClr val="EAEAEA">
                  <a:alpha val="0"/>
                </a:srgbClr>
              </a:clrTo>
            </a:clrChange>
          </a:blip>
          <a:srcRect l="32523" t="50000" r="25121" b="10610"/>
          <a:stretch/>
        </p:blipFill>
        <p:spPr bwMode="auto">
          <a:xfrm>
            <a:off x="5041903" y="4981248"/>
            <a:ext cx="1281567" cy="1094341"/>
          </a:xfrm>
          <a:prstGeom prst="rect">
            <a:avLst/>
          </a:prstGeom>
          <a:noFill/>
          <a:ln w="9525">
            <a:noFill/>
            <a:miter lim="800000"/>
            <a:headEnd/>
            <a:tailEnd/>
          </a:ln>
          <a:effectLst/>
        </p:spPr>
      </p:pic>
      <p:pic>
        <p:nvPicPr>
          <p:cNvPr id="40" name="Picture 21" descr="http://www.urmc.rochester.edu/libraries/miner/images/IPADwireless-network-symbol.jpg"/>
          <p:cNvPicPr>
            <a:picLocks noChangeAspect="1" noChangeArrowheads="1"/>
          </p:cNvPicPr>
          <p:nvPr/>
        </p:nvPicPr>
        <p:blipFill rotWithShape="1">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l="8124" t="12495" r="8970" b="16065"/>
          <a:stretch/>
        </p:blipFill>
        <p:spPr bwMode="auto">
          <a:xfrm rot="2936238">
            <a:off x="6894380" y="4661437"/>
            <a:ext cx="980404" cy="744771"/>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40"/>
          <p:cNvSpPr/>
          <p:nvPr/>
        </p:nvSpPr>
        <p:spPr>
          <a:xfrm>
            <a:off x="6400800" y="5375943"/>
            <a:ext cx="762000" cy="3655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NIC</a:t>
            </a:r>
          </a:p>
        </p:txBody>
      </p:sp>
      <p:cxnSp>
        <p:nvCxnSpPr>
          <p:cNvPr id="17" name="Straight Connector 16"/>
          <p:cNvCxnSpPr/>
          <p:nvPr/>
        </p:nvCxnSpPr>
        <p:spPr>
          <a:xfrm flipV="1">
            <a:off x="2590800" y="2792878"/>
            <a:ext cx="400943" cy="850110"/>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4" name="Straight Connector 43"/>
          <p:cNvCxnSpPr/>
          <p:nvPr/>
        </p:nvCxnSpPr>
        <p:spPr>
          <a:xfrm flipH="1" flipV="1">
            <a:off x="6400800" y="2770674"/>
            <a:ext cx="437529" cy="565416"/>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72033" name="Straight Arrow Connector 172032"/>
          <p:cNvCxnSpPr>
            <a:stCxn id="10" idx="3"/>
          </p:cNvCxnSpPr>
          <p:nvPr/>
        </p:nvCxnSpPr>
        <p:spPr>
          <a:xfrm flipV="1">
            <a:off x="6488575" y="1905000"/>
            <a:ext cx="293225" cy="20649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2" name="Straight Arrow Connector 61"/>
          <p:cNvCxnSpPr>
            <a:stCxn id="10" idx="3"/>
            <a:endCxn id="30" idx="1"/>
          </p:cNvCxnSpPr>
          <p:nvPr/>
        </p:nvCxnSpPr>
        <p:spPr>
          <a:xfrm>
            <a:off x="6488575" y="2111497"/>
            <a:ext cx="1072854" cy="43346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72037" name="Rectangle 172036"/>
          <p:cNvSpPr/>
          <p:nvPr/>
        </p:nvSpPr>
        <p:spPr>
          <a:xfrm>
            <a:off x="5334000" y="1066800"/>
            <a:ext cx="728084" cy="400110"/>
          </a:xfrm>
          <a:prstGeom prst="rect">
            <a:avLst/>
          </a:prstGeom>
        </p:spPr>
        <p:txBody>
          <a:bodyPr wrap="none">
            <a:spAutoFit/>
          </a:bodyPr>
          <a:lstStyle/>
          <a:p>
            <a:r>
              <a:rPr lang="en-US" sz="2000" b="1" dirty="0">
                <a:latin typeface="+mj-lt"/>
              </a:rPr>
              <a:t>CPU</a:t>
            </a:r>
            <a:endParaRPr lang="en-US" sz="2000" dirty="0">
              <a:latin typeface="+mj-lt"/>
            </a:endParaRPr>
          </a:p>
        </p:txBody>
      </p:sp>
      <p:cxnSp>
        <p:nvCxnSpPr>
          <p:cNvPr id="66" name="Straight Arrow Connector 65"/>
          <p:cNvCxnSpPr>
            <a:endCxn id="4" idx="1"/>
          </p:cNvCxnSpPr>
          <p:nvPr/>
        </p:nvCxnSpPr>
        <p:spPr>
          <a:xfrm flipV="1">
            <a:off x="3739949" y="2094953"/>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8" name="Straight Arrow Connector 67"/>
          <p:cNvCxnSpPr/>
          <p:nvPr/>
        </p:nvCxnSpPr>
        <p:spPr>
          <a:xfrm flipV="1">
            <a:off x="4654349" y="2090976"/>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 name="Rectangle 3"/>
          <p:cNvSpPr/>
          <p:nvPr/>
        </p:nvSpPr>
        <p:spPr>
          <a:xfrm>
            <a:off x="3962400" y="1614573"/>
            <a:ext cx="762000" cy="9607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A/D</a:t>
            </a:r>
          </a:p>
        </p:txBody>
      </p:sp>
      <p:pic>
        <p:nvPicPr>
          <p:cNvPr id="17716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10800000">
            <a:off x="2857500" y="1337716"/>
            <a:ext cx="95250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3" name="Rectangle 72"/>
          <p:cNvSpPr/>
          <p:nvPr/>
        </p:nvSpPr>
        <p:spPr>
          <a:xfrm>
            <a:off x="2667000" y="3962400"/>
            <a:ext cx="1067921" cy="400110"/>
          </a:xfrm>
          <a:prstGeom prst="rect">
            <a:avLst/>
          </a:prstGeom>
        </p:spPr>
        <p:txBody>
          <a:bodyPr wrap="none">
            <a:spAutoFit/>
          </a:bodyPr>
          <a:lstStyle/>
          <a:p>
            <a:r>
              <a:rPr lang="en-US" sz="2000" b="1" dirty="0">
                <a:latin typeface="+mj-lt"/>
              </a:rPr>
              <a:t>sample</a:t>
            </a:r>
            <a:endParaRPr lang="en-US" sz="2000" dirty="0">
              <a:latin typeface="+mj-lt"/>
            </a:endParaRPr>
          </a:p>
        </p:txBody>
      </p:sp>
      <p:sp>
        <p:nvSpPr>
          <p:cNvPr id="74" name="Rectangle 73"/>
          <p:cNvSpPr/>
          <p:nvPr/>
        </p:nvSpPr>
        <p:spPr>
          <a:xfrm>
            <a:off x="3899024" y="2971800"/>
            <a:ext cx="1005403" cy="461665"/>
          </a:xfrm>
          <a:prstGeom prst="rect">
            <a:avLst/>
          </a:prstGeom>
        </p:spPr>
        <p:txBody>
          <a:bodyPr wrap="none">
            <a:spAutoFit/>
          </a:bodyPr>
          <a:lstStyle/>
          <a:p>
            <a:pPr algn="ctr"/>
            <a:r>
              <a:rPr lang="en-US" sz="1200" b="1" dirty="0">
                <a:latin typeface="+mj-lt"/>
              </a:rPr>
              <a:t>domain </a:t>
            </a:r>
          </a:p>
          <a:p>
            <a:pPr algn="ctr"/>
            <a:r>
              <a:rPr lang="en-US" sz="1200" b="1" dirty="0">
                <a:latin typeface="+mj-lt"/>
              </a:rPr>
              <a:t>conversion</a:t>
            </a:r>
            <a:endParaRPr lang="en-US" sz="1200" dirty="0">
              <a:latin typeface="+mj-lt"/>
            </a:endParaRPr>
          </a:p>
        </p:txBody>
      </p:sp>
      <p:cxnSp>
        <p:nvCxnSpPr>
          <p:cNvPr id="75" name="Straight Connector 74"/>
          <p:cNvCxnSpPr/>
          <p:nvPr/>
        </p:nvCxnSpPr>
        <p:spPr>
          <a:xfrm flipV="1">
            <a:off x="6219357" y="4162455"/>
            <a:ext cx="618972" cy="905123"/>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8" name="Straight Connector 77"/>
          <p:cNvCxnSpPr/>
          <p:nvPr/>
        </p:nvCxnSpPr>
        <p:spPr>
          <a:xfrm flipH="1" flipV="1">
            <a:off x="2590800" y="4095516"/>
            <a:ext cx="393372" cy="785381"/>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72051" name="Right Brace 172050"/>
          <p:cNvSpPr/>
          <p:nvPr/>
        </p:nvSpPr>
        <p:spPr>
          <a:xfrm rot="5400000">
            <a:off x="5423438" y="4432838"/>
            <a:ext cx="506924" cy="3428999"/>
          </a:xfrm>
          <a:prstGeom prst="rightBrace">
            <a:avLst>
              <a:gd name="adj1" fmla="val 8333"/>
              <a:gd name="adj2" fmla="val 11363"/>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86" name="Rectangle 85"/>
          <p:cNvSpPr/>
          <p:nvPr/>
        </p:nvSpPr>
        <p:spPr>
          <a:xfrm>
            <a:off x="6963595" y="6200001"/>
            <a:ext cx="2180405" cy="276999"/>
          </a:xfrm>
          <a:prstGeom prst="rect">
            <a:avLst/>
          </a:prstGeom>
        </p:spPr>
        <p:txBody>
          <a:bodyPr wrap="none">
            <a:spAutoFit/>
          </a:bodyPr>
          <a:lstStyle/>
          <a:p>
            <a:pPr algn="ctr"/>
            <a:r>
              <a:rPr lang="en-US" sz="1200" b="1" dirty="0">
                <a:latin typeface="+mj-lt"/>
              </a:rPr>
              <a:t>MP3 Player / iPhone / Droid</a:t>
            </a:r>
            <a:endParaRPr lang="en-US" sz="1200" dirty="0">
              <a:latin typeface="+mj-lt"/>
            </a:endParaRPr>
          </a:p>
        </p:txBody>
      </p:sp>
      <p:sp>
        <p:nvSpPr>
          <p:cNvPr id="87" name="Rectangle 86"/>
          <p:cNvSpPr/>
          <p:nvPr/>
        </p:nvSpPr>
        <p:spPr>
          <a:xfrm>
            <a:off x="8001000" y="990600"/>
            <a:ext cx="1096775" cy="707886"/>
          </a:xfrm>
          <a:prstGeom prst="rect">
            <a:avLst/>
          </a:prstGeom>
        </p:spPr>
        <p:txBody>
          <a:bodyPr wrap="none">
            <a:spAutoFit/>
          </a:bodyPr>
          <a:lstStyle/>
          <a:p>
            <a:r>
              <a:rPr lang="en-US" sz="2000" b="1" dirty="0">
                <a:latin typeface="+mj-lt"/>
              </a:rPr>
              <a:t>File-</a:t>
            </a:r>
          </a:p>
          <a:p>
            <a:r>
              <a:rPr lang="en-US" sz="2000" b="1" dirty="0">
                <a:latin typeface="+mj-lt"/>
              </a:rPr>
              <a:t>System</a:t>
            </a:r>
            <a:endParaRPr lang="en-US" sz="2000" dirty="0">
              <a:latin typeface="+mj-lt"/>
            </a:endParaRPr>
          </a:p>
        </p:txBody>
      </p:sp>
      <p:sp>
        <p:nvSpPr>
          <p:cNvPr id="88" name="TextBox 87"/>
          <p:cNvSpPr txBox="1"/>
          <p:nvPr/>
        </p:nvSpPr>
        <p:spPr>
          <a:xfrm rot="1293133">
            <a:off x="6333270" y="2269482"/>
            <a:ext cx="1207382" cy="276999"/>
          </a:xfrm>
          <a:prstGeom prst="rect">
            <a:avLst/>
          </a:prstGeom>
          <a:noFill/>
        </p:spPr>
        <p:txBody>
          <a:bodyPr wrap="none" rtlCol="0">
            <a:spAutoFit/>
          </a:bodyPr>
          <a:lstStyle/>
          <a:p>
            <a:r>
              <a:rPr lang="en-US" sz="1200" b="1" dirty="0">
                <a:latin typeface="Courier New" panose="02070309020205020404" pitchFamily="49" charset="0"/>
                <a:cs typeface="Courier New" panose="02070309020205020404" pitchFamily="49" charset="0"/>
              </a:rPr>
              <a:t>10101001101</a:t>
            </a:r>
          </a:p>
        </p:txBody>
      </p:sp>
      <p:sp>
        <p:nvSpPr>
          <p:cNvPr id="172052" name="TextBox 172051"/>
          <p:cNvSpPr txBox="1"/>
          <p:nvPr/>
        </p:nvSpPr>
        <p:spPr>
          <a:xfrm rot="2700000">
            <a:off x="5923325" y="3530654"/>
            <a:ext cx="1074333" cy="338554"/>
          </a:xfrm>
          <a:prstGeom prst="rect">
            <a:avLst/>
          </a:prstGeom>
          <a:noFill/>
        </p:spPr>
        <p:txBody>
          <a:bodyPr wrap="none" rtlCol="0">
            <a:spAutoFit/>
          </a:bodyPr>
          <a:lstStyle/>
          <a:p>
            <a:r>
              <a:rPr lang="en-US" sz="1600" dirty="0">
                <a:latin typeface="+mj-lt"/>
              </a:rPr>
              <a:t>compress</a:t>
            </a:r>
          </a:p>
        </p:txBody>
      </p:sp>
      <p:sp>
        <p:nvSpPr>
          <p:cNvPr id="90" name="Rectangle 89"/>
          <p:cNvSpPr/>
          <p:nvPr/>
        </p:nvSpPr>
        <p:spPr>
          <a:xfrm>
            <a:off x="3979427" y="3962400"/>
            <a:ext cx="668773" cy="400110"/>
          </a:xfrm>
          <a:prstGeom prst="rect">
            <a:avLst/>
          </a:prstGeom>
        </p:spPr>
        <p:txBody>
          <a:bodyPr wrap="none">
            <a:spAutoFit/>
          </a:bodyPr>
          <a:lstStyle/>
          <a:p>
            <a:r>
              <a:rPr lang="en-US" sz="2000" b="1" dirty="0" err="1">
                <a:latin typeface="+mj-lt"/>
              </a:rPr>
              <a:t>freq</a:t>
            </a:r>
            <a:endParaRPr lang="en-US" sz="2000" dirty="0">
              <a:latin typeface="+mj-lt"/>
            </a:endParaRPr>
          </a:p>
        </p:txBody>
      </p:sp>
      <p:sp>
        <p:nvSpPr>
          <p:cNvPr id="172054" name="Rectangle 172053"/>
          <p:cNvSpPr/>
          <p:nvPr/>
        </p:nvSpPr>
        <p:spPr>
          <a:xfrm>
            <a:off x="4889362" y="3962400"/>
            <a:ext cx="1130438" cy="584775"/>
          </a:xfrm>
          <a:prstGeom prst="rect">
            <a:avLst/>
          </a:prstGeom>
        </p:spPr>
        <p:txBody>
          <a:bodyPr wrap="none">
            <a:spAutoFit/>
          </a:bodyPr>
          <a:lstStyle/>
          <a:p>
            <a:pPr algn="ctr"/>
            <a:r>
              <a:rPr lang="en-US" sz="1600" b="1" dirty="0" err="1">
                <a:latin typeface="+mj-lt"/>
              </a:rPr>
              <a:t>pyscho</a:t>
            </a:r>
            <a:r>
              <a:rPr lang="en-US" sz="1600" b="1" dirty="0">
                <a:latin typeface="+mj-lt"/>
              </a:rPr>
              <a:t>-</a:t>
            </a:r>
          </a:p>
          <a:p>
            <a:pPr algn="ctr"/>
            <a:r>
              <a:rPr lang="en-US" sz="1600" b="1" dirty="0">
                <a:latin typeface="+mj-lt"/>
              </a:rPr>
              <a:t>acoustics</a:t>
            </a:r>
            <a:endParaRPr lang="en-US" sz="1600" dirty="0">
              <a:latin typeface="+mj-lt"/>
            </a:endParaRPr>
          </a:p>
        </p:txBody>
      </p:sp>
      <p:cxnSp>
        <p:nvCxnSpPr>
          <p:cNvPr id="94" name="Straight Arrow Connector 93"/>
          <p:cNvCxnSpPr/>
          <p:nvPr/>
        </p:nvCxnSpPr>
        <p:spPr>
          <a:xfrm flipH="1">
            <a:off x="3729548"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8" name="Rectangle 37"/>
          <p:cNvSpPr/>
          <p:nvPr/>
        </p:nvSpPr>
        <p:spPr>
          <a:xfrm>
            <a:off x="4038600" y="5170985"/>
            <a:ext cx="615026" cy="775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D/A</a:t>
            </a:r>
          </a:p>
        </p:txBody>
      </p:sp>
      <p:cxnSp>
        <p:nvCxnSpPr>
          <p:cNvPr id="99" name="Straight Arrow Connector 98"/>
          <p:cNvCxnSpPr/>
          <p:nvPr/>
        </p:nvCxnSpPr>
        <p:spPr>
          <a:xfrm flipH="1">
            <a:off x="4654642"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0" name="Straight Arrow Connector 99"/>
          <p:cNvCxnSpPr>
            <a:stCxn id="41" idx="1"/>
          </p:cNvCxnSpPr>
          <p:nvPr/>
        </p:nvCxnSpPr>
        <p:spPr>
          <a:xfrm flipH="1">
            <a:off x="6244148" y="5558709"/>
            <a:ext cx="1566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02" name="Rectangle 101"/>
          <p:cNvSpPr/>
          <p:nvPr/>
        </p:nvSpPr>
        <p:spPr>
          <a:xfrm>
            <a:off x="3200400" y="1090568"/>
            <a:ext cx="654346" cy="400110"/>
          </a:xfrm>
          <a:prstGeom prst="rect">
            <a:avLst/>
          </a:prstGeom>
        </p:spPr>
        <p:txBody>
          <a:bodyPr wrap="none">
            <a:spAutoFit/>
          </a:bodyPr>
          <a:lstStyle/>
          <a:p>
            <a:r>
              <a:rPr lang="en-US" sz="2000" b="1" dirty="0">
                <a:latin typeface="+mj-lt"/>
              </a:rPr>
              <a:t>MIC</a:t>
            </a:r>
            <a:endParaRPr lang="en-US" sz="2000" dirty="0">
              <a:latin typeface="+mj-lt"/>
            </a:endParaRPr>
          </a:p>
        </p:txBody>
      </p:sp>
      <p:sp>
        <p:nvSpPr>
          <p:cNvPr id="103" name="Rectangle 102"/>
          <p:cNvSpPr/>
          <p:nvPr/>
        </p:nvSpPr>
        <p:spPr>
          <a:xfrm>
            <a:off x="2819400" y="6153090"/>
            <a:ext cx="1154483" cy="400110"/>
          </a:xfrm>
          <a:prstGeom prst="rect">
            <a:avLst/>
          </a:prstGeom>
        </p:spPr>
        <p:txBody>
          <a:bodyPr wrap="none">
            <a:spAutoFit/>
          </a:bodyPr>
          <a:lstStyle/>
          <a:p>
            <a:r>
              <a:rPr lang="en-US" sz="2000" b="1" dirty="0">
                <a:latin typeface="+mj-lt"/>
              </a:rPr>
              <a:t>speaker</a:t>
            </a:r>
            <a:endParaRPr lang="en-US" sz="2000" dirty="0">
              <a:latin typeface="+mj-lt"/>
            </a:endParaRPr>
          </a:p>
        </p:txBody>
      </p:sp>
      <p:cxnSp>
        <p:nvCxnSpPr>
          <p:cNvPr id="104" name="Straight Arrow Connector 103"/>
          <p:cNvCxnSpPr/>
          <p:nvPr/>
        </p:nvCxnSpPr>
        <p:spPr>
          <a:xfrm flipV="1">
            <a:off x="3704053"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6" name="Straight Arrow Connector 105"/>
          <p:cNvCxnSpPr/>
          <p:nvPr/>
        </p:nvCxnSpPr>
        <p:spPr>
          <a:xfrm flipV="1">
            <a:off x="4667691"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9" name="Straight Arrow Connector 108"/>
          <p:cNvCxnSpPr/>
          <p:nvPr/>
        </p:nvCxnSpPr>
        <p:spPr>
          <a:xfrm flipV="1">
            <a:off x="5873549" y="3685884"/>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grpSp>
        <p:nvGrpSpPr>
          <p:cNvPr id="35" name="Group 34"/>
          <p:cNvGrpSpPr/>
          <p:nvPr/>
        </p:nvGrpSpPr>
        <p:grpSpPr>
          <a:xfrm>
            <a:off x="3158686" y="4284202"/>
            <a:ext cx="545367" cy="516398"/>
            <a:chOff x="1447800" y="3446002"/>
            <a:chExt cx="545367" cy="516398"/>
          </a:xfrm>
        </p:grpSpPr>
        <p:sp>
          <p:nvSpPr>
            <p:cNvPr id="33" name="Oval 32"/>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063" name="TextBox 172062"/>
            <p:cNvSpPr txBox="1"/>
            <p:nvPr/>
          </p:nvSpPr>
          <p:spPr>
            <a:xfrm>
              <a:off x="1447800" y="3505200"/>
              <a:ext cx="540533" cy="400110"/>
            </a:xfrm>
            <a:prstGeom prst="rect">
              <a:avLst/>
            </a:prstGeom>
            <a:noFill/>
          </p:spPr>
          <p:txBody>
            <a:bodyPr wrap="none" rtlCol="0">
              <a:spAutoFit/>
            </a:bodyPr>
            <a:lstStyle/>
            <a:p>
              <a:r>
                <a:rPr lang="en-US" sz="2000" dirty="0">
                  <a:latin typeface="+mj-lt"/>
                </a:rPr>
                <a:t>2,5</a:t>
              </a:r>
            </a:p>
          </p:txBody>
        </p:sp>
      </p:grpSp>
      <p:grpSp>
        <p:nvGrpSpPr>
          <p:cNvPr id="113" name="Group 112"/>
          <p:cNvGrpSpPr/>
          <p:nvPr/>
        </p:nvGrpSpPr>
        <p:grpSpPr>
          <a:xfrm>
            <a:off x="4161479" y="4343400"/>
            <a:ext cx="410521" cy="411444"/>
            <a:chOff x="1447800" y="3446002"/>
            <a:chExt cx="545367" cy="546593"/>
          </a:xfrm>
        </p:grpSpPr>
        <p:sp>
          <p:nvSpPr>
            <p:cNvPr id="114" name="Oval 113"/>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1487018" y="3461059"/>
              <a:ext cx="434855" cy="531536"/>
            </a:xfrm>
            <a:prstGeom prst="rect">
              <a:avLst/>
            </a:prstGeom>
            <a:noFill/>
          </p:spPr>
          <p:txBody>
            <a:bodyPr wrap="none" rtlCol="0">
              <a:spAutoFit/>
            </a:bodyPr>
            <a:lstStyle/>
            <a:p>
              <a:r>
                <a:rPr lang="en-US" sz="2000" dirty="0">
                  <a:latin typeface="+mj-lt"/>
                </a:rPr>
                <a:t>4</a:t>
              </a:r>
            </a:p>
          </p:txBody>
        </p:sp>
      </p:grpSp>
      <p:grpSp>
        <p:nvGrpSpPr>
          <p:cNvPr id="116" name="Group 115"/>
          <p:cNvGrpSpPr/>
          <p:nvPr/>
        </p:nvGrpSpPr>
        <p:grpSpPr>
          <a:xfrm>
            <a:off x="5209701" y="3170178"/>
            <a:ext cx="410521" cy="411444"/>
            <a:chOff x="1447800" y="3446002"/>
            <a:chExt cx="545367" cy="546593"/>
          </a:xfrm>
        </p:grpSpPr>
        <p:sp>
          <p:nvSpPr>
            <p:cNvPr id="117" name="Oval 116"/>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TextBox 117"/>
            <p:cNvSpPr txBox="1"/>
            <p:nvPr/>
          </p:nvSpPr>
          <p:spPr>
            <a:xfrm>
              <a:off x="1487018" y="3461059"/>
              <a:ext cx="434855" cy="531536"/>
            </a:xfrm>
            <a:prstGeom prst="rect">
              <a:avLst/>
            </a:prstGeom>
            <a:noFill/>
          </p:spPr>
          <p:txBody>
            <a:bodyPr wrap="none" rtlCol="0">
              <a:spAutoFit/>
            </a:bodyPr>
            <a:lstStyle/>
            <a:p>
              <a:r>
                <a:rPr lang="en-US" sz="2000" dirty="0">
                  <a:latin typeface="+mj-lt"/>
                </a:rPr>
                <a:t>6</a:t>
              </a:r>
            </a:p>
          </p:txBody>
        </p:sp>
      </p:grpSp>
      <p:grpSp>
        <p:nvGrpSpPr>
          <p:cNvPr id="119" name="Group 118"/>
          <p:cNvGrpSpPr/>
          <p:nvPr/>
        </p:nvGrpSpPr>
        <p:grpSpPr>
          <a:xfrm>
            <a:off x="6142679" y="4191002"/>
            <a:ext cx="410521" cy="411589"/>
            <a:chOff x="1447800" y="3415614"/>
            <a:chExt cx="545367" cy="546786"/>
          </a:xfrm>
        </p:grpSpPr>
        <p:sp>
          <p:nvSpPr>
            <p:cNvPr id="120" name="Oval 119"/>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p:cNvSpPr txBox="1"/>
            <p:nvPr/>
          </p:nvSpPr>
          <p:spPr>
            <a:xfrm>
              <a:off x="1473199" y="3415614"/>
              <a:ext cx="434855" cy="531535"/>
            </a:xfrm>
            <a:prstGeom prst="rect">
              <a:avLst/>
            </a:prstGeom>
            <a:noFill/>
          </p:spPr>
          <p:txBody>
            <a:bodyPr wrap="none" rtlCol="0">
              <a:spAutoFit/>
            </a:bodyPr>
            <a:lstStyle/>
            <a:p>
              <a:r>
                <a:rPr lang="en-US" sz="2000" dirty="0">
                  <a:latin typeface="+mj-lt"/>
                </a:rPr>
                <a:t>3</a:t>
              </a:r>
            </a:p>
          </p:txBody>
        </p:sp>
      </p:grpSp>
      <p:grpSp>
        <p:nvGrpSpPr>
          <p:cNvPr id="125" name="Group 124"/>
          <p:cNvGrpSpPr/>
          <p:nvPr/>
        </p:nvGrpSpPr>
        <p:grpSpPr>
          <a:xfrm>
            <a:off x="5410200" y="457200"/>
            <a:ext cx="545367" cy="516398"/>
            <a:chOff x="1447800" y="3446002"/>
            <a:chExt cx="545367" cy="516398"/>
          </a:xfrm>
        </p:grpSpPr>
        <p:sp>
          <p:nvSpPr>
            <p:cNvPr id="126" name="Oval 125"/>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TextBox 126"/>
            <p:cNvSpPr txBox="1"/>
            <p:nvPr/>
          </p:nvSpPr>
          <p:spPr>
            <a:xfrm>
              <a:off x="1447800" y="3505200"/>
              <a:ext cx="540533" cy="400110"/>
            </a:xfrm>
            <a:prstGeom prst="rect">
              <a:avLst/>
            </a:prstGeom>
            <a:noFill/>
          </p:spPr>
          <p:txBody>
            <a:bodyPr wrap="none" rtlCol="0">
              <a:spAutoFit/>
            </a:bodyPr>
            <a:lstStyle/>
            <a:p>
              <a:r>
                <a:rPr lang="en-US" sz="2000" dirty="0">
                  <a:latin typeface="+mj-lt"/>
                </a:rPr>
                <a:t>8,9</a:t>
              </a:r>
            </a:p>
          </p:txBody>
        </p:sp>
      </p:grpSp>
      <p:grpSp>
        <p:nvGrpSpPr>
          <p:cNvPr id="131" name="Group 130"/>
          <p:cNvGrpSpPr/>
          <p:nvPr/>
        </p:nvGrpSpPr>
        <p:grpSpPr>
          <a:xfrm>
            <a:off x="8292999" y="1698486"/>
            <a:ext cx="470000" cy="411444"/>
            <a:chOff x="1407375" y="3446002"/>
            <a:chExt cx="624383" cy="546593"/>
          </a:xfrm>
        </p:grpSpPr>
        <p:sp>
          <p:nvSpPr>
            <p:cNvPr id="132" name="Oval 131"/>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TextBox 132"/>
            <p:cNvSpPr txBox="1"/>
            <p:nvPr/>
          </p:nvSpPr>
          <p:spPr>
            <a:xfrm>
              <a:off x="1407375" y="3461059"/>
              <a:ext cx="624383" cy="531536"/>
            </a:xfrm>
            <a:prstGeom prst="rect">
              <a:avLst/>
            </a:prstGeom>
            <a:noFill/>
          </p:spPr>
          <p:txBody>
            <a:bodyPr wrap="none" rtlCol="0">
              <a:spAutoFit/>
            </a:bodyPr>
            <a:lstStyle/>
            <a:p>
              <a:r>
                <a:rPr lang="en-US" sz="2000" dirty="0">
                  <a:latin typeface="+mj-lt"/>
                </a:rPr>
                <a:t>10</a:t>
              </a:r>
            </a:p>
          </p:txBody>
        </p:sp>
      </p:grpSp>
      <p:grpSp>
        <p:nvGrpSpPr>
          <p:cNvPr id="134" name="Group 133"/>
          <p:cNvGrpSpPr/>
          <p:nvPr/>
        </p:nvGrpSpPr>
        <p:grpSpPr>
          <a:xfrm>
            <a:off x="8636825" y="4800600"/>
            <a:ext cx="450957" cy="411444"/>
            <a:chOff x="1407375" y="3446002"/>
            <a:chExt cx="599085" cy="546593"/>
          </a:xfrm>
        </p:grpSpPr>
        <p:sp>
          <p:nvSpPr>
            <p:cNvPr id="135" name="Oval 134"/>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TextBox 135"/>
            <p:cNvSpPr txBox="1"/>
            <p:nvPr/>
          </p:nvSpPr>
          <p:spPr>
            <a:xfrm>
              <a:off x="1407375" y="3461059"/>
              <a:ext cx="599085" cy="531536"/>
            </a:xfrm>
            <a:prstGeom prst="rect">
              <a:avLst/>
            </a:prstGeom>
            <a:noFill/>
          </p:spPr>
          <p:txBody>
            <a:bodyPr wrap="none" rtlCol="0">
              <a:spAutoFit/>
            </a:bodyPr>
            <a:lstStyle/>
            <a:p>
              <a:r>
                <a:rPr lang="en-US" sz="2000" dirty="0">
                  <a:latin typeface="+mj-lt"/>
                </a:rPr>
                <a:t>11</a:t>
              </a:r>
            </a:p>
          </p:txBody>
        </p:sp>
      </p:grpSp>
      <p:grpSp>
        <p:nvGrpSpPr>
          <p:cNvPr id="137" name="Group 136"/>
          <p:cNvGrpSpPr/>
          <p:nvPr/>
        </p:nvGrpSpPr>
        <p:grpSpPr>
          <a:xfrm>
            <a:off x="264927" y="4556854"/>
            <a:ext cx="470000" cy="411444"/>
            <a:chOff x="1407375" y="3446002"/>
            <a:chExt cx="624383" cy="546593"/>
          </a:xfrm>
        </p:grpSpPr>
        <p:sp>
          <p:nvSpPr>
            <p:cNvPr id="138" name="Oval 137"/>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TextBox 138"/>
            <p:cNvSpPr txBox="1"/>
            <p:nvPr/>
          </p:nvSpPr>
          <p:spPr>
            <a:xfrm>
              <a:off x="1407375" y="3461059"/>
              <a:ext cx="624383" cy="531536"/>
            </a:xfrm>
            <a:prstGeom prst="rect">
              <a:avLst/>
            </a:prstGeom>
            <a:noFill/>
          </p:spPr>
          <p:txBody>
            <a:bodyPr wrap="none" rtlCol="0">
              <a:spAutoFit/>
            </a:bodyPr>
            <a:lstStyle/>
            <a:p>
              <a:r>
                <a:rPr lang="en-US" sz="2000" dirty="0">
                  <a:latin typeface="+mj-lt"/>
                </a:rPr>
                <a:t>12</a:t>
              </a:r>
            </a:p>
          </p:txBody>
        </p:sp>
      </p:grpSp>
      <p:grpSp>
        <p:nvGrpSpPr>
          <p:cNvPr id="140" name="Group 139"/>
          <p:cNvGrpSpPr/>
          <p:nvPr/>
        </p:nvGrpSpPr>
        <p:grpSpPr>
          <a:xfrm>
            <a:off x="7759600" y="6446556"/>
            <a:ext cx="470000" cy="411444"/>
            <a:chOff x="1407375" y="3446002"/>
            <a:chExt cx="624383" cy="546593"/>
          </a:xfrm>
        </p:grpSpPr>
        <p:sp>
          <p:nvSpPr>
            <p:cNvPr id="141" name="Oval 140"/>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TextBox 141"/>
            <p:cNvSpPr txBox="1"/>
            <p:nvPr/>
          </p:nvSpPr>
          <p:spPr>
            <a:xfrm>
              <a:off x="1407375" y="3461059"/>
              <a:ext cx="624383" cy="531536"/>
            </a:xfrm>
            <a:prstGeom prst="rect">
              <a:avLst/>
            </a:prstGeom>
            <a:noFill/>
          </p:spPr>
          <p:txBody>
            <a:bodyPr wrap="none" rtlCol="0">
              <a:spAutoFit/>
            </a:bodyPr>
            <a:lstStyle/>
            <a:p>
              <a:r>
                <a:rPr lang="en-US" sz="2000" dirty="0">
                  <a:latin typeface="+mj-lt"/>
                </a:rPr>
                <a:t>13</a:t>
              </a:r>
            </a:p>
          </p:txBody>
        </p:sp>
      </p:grpSp>
      <p:sp>
        <p:nvSpPr>
          <p:cNvPr id="42" name="TextBox 41"/>
          <p:cNvSpPr txBox="1"/>
          <p:nvPr/>
        </p:nvSpPr>
        <p:spPr>
          <a:xfrm>
            <a:off x="380509" y="2895600"/>
            <a:ext cx="838691" cy="369332"/>
          </a:xfrm>
          <a:prstGeom prst="rect">
            <a:avLst/>
          </a:prstGeom>
          <a:noFill/>
        </p:spPr>
        <p:txBody>
          <a:bodyPr wrap="none" rtlCol="0">
            <a:spAutoFit/>
          </a:bodyPr>
          <a:lstStyle/>
          <a:p>
            <a:r>
              <a:rPr lang="en-US" sz="1800" b="1" dirty="0">
                <a:latin typeface="+mj-lt"/>
              </a:rPr>
              <a:t>Music</a:t>
            </a:r>
          </a:p>
        </p:txBody>
      </p:sp>
      <p:sp>
        <p:nvSpPr>
          <p:cNvPr id="43" name="Rectangle 42"/>
          <p:cNvSpPr/>
          <p:nvPr/>
        </p:nvSpPr>
        <p:spPr>
          <a:xfrm>
            <a:off x="473930" y="3512403"/>
            <a:ext cx="1593758" cy="830997"/>
          </a:xfrm>
          <a:prstGeom prst="rect">
            <a:avLst/>
          </a:prstGeom>
        </p:spPr>
        <p:txBody>
          <a:bodyPr wrap="square">
            <a:spAutoFit/>
          </a:bodyPr>
          <a:lstStyle/>
          <a:p>
            <a:pPr algn="ctr"/>
            <a:r>
              <a:rPr lang="en-US" sz="1600" i="1" dirty="0">
                <a:solidFill>
                  <a:schemeClr val="accent2"/>
                </a:solidFill>
                <a:latin typeface="Arial" pitchFamily="-107" charset="0"/>
                <a:ea typeface="Arial" pitchFamily="-107" charset="0"/>
                <a:cs typeface="Arial" pitchFamily="-107" charset="0"/>
              </a:rPr>
              <a:t>Numbers correspond to course weeks</a:t>
            </a:r>
          </a:p>
        </p:txBody>
      </p:sp>
      <p:grpSp>
        <p:nvGrpSpPr>
          <p:cNvPr id="145" name="Group 144"/>
          <p:cNvGrpSpPr/>
          <p:nvPr/>
        </p:nvGrpSpPr>
        <p:grpSpPr>
          <a:xfrm>
            <a:off x="1680127" y="2919767"/>
            <a:ext cx="410521" cy="411589"/>
            <a:chOff x="1447800" y="3415614"/>
            <a:chExt cx="545367" cy="546786"/>
          </a:xfrm>
        </p:grpSpPr>
        <p:sp>
          <p:nvSpPr>
            <p:cNvPr id="146" name="Oval 145"/>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TextBox 146"/>
            <p:cNvSpPr txBox="1"/>
            <p:nvPr/>
          </p:nvSpPr>
          <p:spPr>
            <a:xfrm>
              <a:off x="1514142" y="3415614"/>
              <a:ext cx="434855" cy="531536"/>
            </a:xfrm>
            <a:prstGeom prst="rect">
              <a:avLst/>
            </a:prstGeom>
            <a:noFill/>
          </p:spPr>
          <p:txBody>
            <a:bodyPr wrap="none" rtlCol="0">
              <a:spAutoFit/>
            </a:bodyPr>
            <a:lstStyle/>
            <a:p>
              <a:r>
                <a:rPr lang="en-US" sz="2000" dirty="0">
                  <a:latin typeface="+mj-lt"/>
                </a:rPr>
                <a:t>1</a:t>
              </a:r>
            </a:p>
          </p:txBody>
        </p:sp>
      </p:grpSp>
    </p:spTree>
    <p:extLst>
      <p:ext uri="{BB962C8B-B14F-4D97-AF65-F5344CB8AC3E}">
        <p14:creationId xmlns:p14="http://schemas.microsoft.com/office/powerpoint/2010/main" val="3900786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US" dirty="0"/>
              <a:t>Course Map: Week 6</a:t>
            </a:r>
          </a:p>
        </p:txBody>
      </p:sp>
      <p:sp>
        <p:nvSpPr>
          <p:cNvPr id="7" name="Slide Number Placeholder 5"/>
          <p:cNvSpPr>
            <a:spLocks noGrp="1"/>
          </p:cNvSpPr>
          <p:nvPr>
            <p:ph type="sldNum" sz="quarter" idx="12"/>
          </p:nvPr>
        </p:nvSpPr>
        <p:spPr/>
        <p:txBody>
          <a:bodyPr/>
          <a:lstStyle/>
          <a:p>
            <a:fld id="{3DB5F412-9866-D249-BF71-6D9420ED886F}" type="slidenum">
              <a:rPr lang="en-US"/>
              <a:pPr/>
              <a:t>72</a:t>
            </a:fld>
            <a:endParaRPr lang="en-US" dirty="0"/>
          </a:p>
        </p:txBody>
      </p:sp>
      <p:pic>
        <p:nvPicPr>
          <p:cNvPr id="177154" name="Picture 2" descr="http://cdn.scratch.mit.edu/static/site/projects/thumbnails/32/2502.png"/>
          <p:cNvPicPr>
            <a:picLocks noChangeAspect="1" noChangeArrowheads="1"/>
          </p:cNvPicPr>
          <p:nvPr/>
        </p:nvPicPr>
        <p:blipFill rotWithShape="1">
          <a:blip r:embed="rId3">
            <a:extLst>
              <a:ext uri="{28A0092B-C50C-407E-A947-70E740481C1C}">
                <a14:useLocalDpi xmlns:a14="http://schemas.microsoft.com/office/drawing/2010/main" val="0"/>
              </a:ext>
            </a:extLst>
          </a:blip>
          <a:srcRect l="2623"/>
          <a:stretch/>
        </p:blipFill>
        <p:spPr bwMode="auto">
          <a:xfrm>
            <a:off x="0" y="1364906"/>
            <a:ext cx="1885388"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77156" name="Picture 4" descr="Loudspeaker and Waveform"/>
          <p:cNvPicPr>
            <a:picLocks noChangeAspect="1" noChangeArrowheads="1"/>
          </p:cNvPicPr>
          <p:nvPr/>
        </p:nvPicPr>
        <p:blipFill rotWithShape="1">
          <a:blip r:embed="rId4">
            <a:extLst>
              <a:ext uri="{28A0092B-C50C-407E-A947-70E740481C1C}">
                <a14:useLocalDpi xmlns:a14="http://schemas.microsoft.com/office/drawing/2010/main" val="0"/>
              </a:ext>
            </a:extLst>
          </a:blip>
          <a:srcRect l="10927" r="49086" b="59789"/>
          <a:stretch/>
        </p:blipFill>
        <p:spPr bwMode="auto">
          <a:xfrm>
            <a:off x="1676400" y="1364906"/>
            <a:ext cx="1188055"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7715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3375900"/>
            <a:ext cx="1177810" cy="658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58" name="Picture 6"/>
          <p:cNvPicPr>
            <a:picLocks noChangeAspect="1" noChangeArrowheads="1"/>
          </p:cNvPicPr>
          <p:nvPr/>
        </p:nvPicPr>
        <p:blipFill rotWithShape="1">
          <a:blip r:embed="rId6">
            <a:extLst>
              <a:ext uri="{28A0092B-C50C-407E-A947-70E740481C1C}">
                <a14:useLocalDpi xmlns:a14="http://schemas.microsoft.com/office/drawing/2010/main" val="0"/>
              </a:ext>
            </a:extLst>
          </a:blip>
          <a:srcRect b="34834"/>
          <a:stretch/>
        </p:blipFill>
        <p:spPr bwMode="auto">
          <a:xfrm>
            <a:off x="3844810" y="3337682"/>
            <a:ext cx="965911" cy="696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5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10125" y="3338250"/>
            <a:ext cx="1209675" cy="757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AutoShape 14" descr="http://hdwallres.com/wp-content/uploads/2013/10/internet-2014-PC-wallpaper.jpg"/>
          <p:cNvSpPr>
            <a:spLocks noChangeAspect="1" noChangeArrowheads="1"/>
          </p:cNvSpPr>
          <p:nvPr/>
        </p:nvSpPr>
        <p:spPr bwMode="auto">
          <a:xfrm>
            <a:off x="63500" y="-136525"/>
            <a:ext cx="7219950" cy="5410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7168" name="Picture 16"/>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09729" y="934450"/>
            <a:ext cx="1433294" cy="1219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6626735" y="528935"/>
            <a:ext cx="2212465" cy="461665"/>
          </a:xfrm>
          <a:prstGeom prst="rect">
            <a:avLst/>
          </a:prstGeom>
          <a:noFill/>
        </p:spPr>
        <p:txBody>
          <a:bodyPr wrap="none" rtlCol="0">
            <a:spAutoFit/>
          </a:bodyPr>
          <a:lstStyle/>
          <a:p>
            <a:r>
              <a:rPr lang="en-US" b="1" dirty="0">
                <a:latin typeface="Courier New" panose="02070309020205020404" pitchFamily="49" charset="0"/>
                <a:cs typeface="Courier New" panose="02070309020205020404" pitchFamily="49" charset="0"/>
              </a:rPr>
              <a:t>10101001101</a:t>
            </a:r>
          </a:p>
        </p:txBody>
      </p:sp>
      <p:sp>
        <p:nvSpPr>
          <p:cNvPr id="32" name="Rectangle 31"/>
          <p:cNvSpPr/>
          <p:nvPr/>
        </p:nvSpPr>
        <p:spPr>
          <a:xfrm>
            <a:off x="6082658" y="3331356"/>
            <a:ext cx="755671" cy="817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pic>
        <p:nvPicPr>
          <p:cNvPr id="177174" name="Picture 2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7069" y="4788975"/>
            <a:ext cx="2309929" cy="168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Content Placeholder 9" descr="loudspkr.gif"/>
          <p:cNvPicPr>
            <a:picLocks noGrp="1" noChangeAspect="1"/>
          </p:cNvPicPr>
          <p:nvPr>
            <p:ph idx="1"/>
          </p:nvPr>
        </p:nvPicPr>
        <p:blipFill>
          <a:blip r:embed="rId10"/>
          <a:srcRect l="-20833" r="-20833"/>
          <a:stretch>
            <a:fillRect/>
          </a:stretch>
        </p:blipFill>
        <p:spPr>
          <a:xfrm flipH="1">
            <a:off x="1524000" y="4872017"/>
            <a:ext cx="2577606" cy="1364758"/>
          </a:xfrm>
        </p:spPr>
      </p:pic>
      <p:cxnSp>
        <p:nvCxnSpPr>
          <p:cNvPr id="17" name="Straight Connector 16"/>
          <p:cNvCxnSpPr/>
          <p:nvPr/>
        </p:nvCxnSpPr>
        <p:spPr>
          <a:xfrm flipV="1">
            <a:off x="2590800" y="2792878"/>
            <a:ext cx="400943" cy="850110"/>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72033" name="Straight Arrow Connector 172032"/>
          <p:cNvCxnSpPr/>
          <p:nvPr/>
        </p:nvCxnSpPr>
        <p:spPr>
          <a:xfrm flipV="1">
            <a:off x="6488575" y="1905000"/>
            <a:ext cx="293225" cy="20649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6" name="Straight Arrow Connector 65"/>
          <p:cNvCxnSpPr>
            <a:endCxn id="4" idx="1"/>
          </p:cNvCxnSpPr>
          <p:nvPr/>
        </p:nvCxnSpPr>
        <p:spPr>
          <a:xfrm flipV="1">
            <a:off x="3739949" y="2094953"/>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8" name="Straight Arrow Connector 67"/>
          <p:cNvCxnSpPr/>
          <p:nvPr/>
        </p:nvCxnSpPr>
        <p:spPr>
          <a:xfrm flipV="1">
            <a:off x="4654349" y="2090976"/>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 name="Rectangle 3"/>
          <p:cNvSpPr/>
          <p:nvPr/>
        </p:nvSpPr>
        <p:spPr>
          <a:xfrm>
            <a:off x="3962400" y="1614573"/>
            <a:ext cx="762000" cy="9607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A/D</a:t>
            </a:r>
          </a:p>
        </p:txBody>
      </p:sp>
      <p:pic>
        <p:nvPicPr>
          <p:cNvPr id="177160" name="Picture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10800000">
            <a:off x="2857500" y="1337716"/>
            <a:ext cx="95250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3" name="Rectangle 72"/>
          <p:cNvSpPr/>
          <p:nvPr/>
        </p:nvSpPr>
        <p:spPr>
          <a:xfrm>
            <a:off x="2667000" y="3962400"/>
            <a:ext cx="1067921" cy="400110"/>
          </a:xfrm>
          <a:prstGeom prst="rect">
            <a:avLst/>
          </a:prstGeom>
        </p:spPr>
        <p:txBody>
          <a:bodyPr wrap="none">
            <a:spAutoFit/>
          </a:bodyPr>
          <a:lstStyle/>
          <a:p>
            <a:r>
              <a:rPr lang="en-US" sz="2000" b="1" dirty="0">
                <a:latin typeface="+mj-lt"/>
              </a:rPr>
              <a:t>sample</a:t>
            </a:r>
            <a:endParaRPr lang="en-US" sz="2000" dirty="0">
              <a:latin typeface="+mj-lt"/>
            </a:endParaRPr>
          </a:p>
        </p:txBody>
      </p:sp>
      <p:sp>
        <p:nvSpPr>
          <p:cNvPr id="74" name="Rectangle 73"/>
          <p:cNvSpPr/>
          <p:nvPr/>
        </p:nvSpPr>
        <p:spPr>
          <a:xfrm>
            <a:off x="3899024" y="2971800"/>
            <a:ext cx="1005403" cy="461665"/>
          </a:xfrm>
          <a:prstGeom prst="rect">
            <a:avLst/>
          </a:prstGeom>
        </p:spPr>
        <p:txBody>
          <a:bodyPr wrap="none">
            <a:spAutoFit/>
          </a:bodyPr>
          <a:lstStyle/>
          <a:p>
            <a:pPr algn="ctr"/>
            <a:r>
              <a:rPr lang="en-US" sz="1200" b="1" dirty="0">
                <a:latin typeface="+mj-lt"/>
              </a:rPr>
              <a:t>domain </a:t>
            </a:r>
          </a:p>
          <a:p>
            <a:pPr algn="ctr"/>
            <a:r>
              <a:rPr lang="en-US" sz="1200" b="1" dirty="0">
                <a:latin typeface="+mj-lt"/>
              </a:rPr>
              <a:t>conversion</a:t>
            </a:r>
            <a:endParaRPr lang="en-US" sz="1200" dirty="0">
              <a:latin typeface="+mj-lt"/>
            </a:endParaRPr>
          </a:p>
        </p:txBody>
      </p:sp>
      <p:cxnSp>
        <p:nvCxnSpPr>
          <p:cNvPr id="78" name="Straight Connector 77"/>
          <p:cNvCxnSpPr/>
          <p:nvPr/>
        </p:nvCxnSpPr>
        <p:spPr>
          <a:xfrm flipH="1" flipV="1">
            <a:off x="2590800" y="4095516"/>
            <a:ext cx="393372" cy="785381"/>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87" name="Rectangle 86"/>
          <p:cNvSpPr/>
          <p:nvPr/>
        </p:nvSpPr>
        <p:spPr>
          <a:xfrm>
            <a:off x="8001000" y="990600"/>
            <a:ext cx="1096775" cy="707886"/>
          </a:xfrm>
          <a:prstGeom prst="rect">
            <a:avLst/>
          </a:prstGeom>
        </p:spPr>
        <p:txBody>
          <a:bodyPr wrap="none">
            <a:spAutoFit/>
          </a:bodyPr>
          <a:lstStyle/>
          <a:p>
            <a:r>
              <a:rPr lang="en-US" sz="2000" b="1" dirty="0">
                <a:latin typeface="+mj-lt"/>
              </a:rPr>
              <a:t>File-</a:t>
            </a:r>
          </a:p>
          <a:p>
            <a:r>
              <a:rPr lang="en-US" sz="2000" b="1" dirty="0">
                <a:latin typeface="+mj-lt"/>
              </a:rPr>
              <a:t>System</a:t>
            </a:r>
            <a:endParaRPr lang="en-US" sz="2000" dirty="0">
              <a:latin typeface="+mj-lt"/>
            </a:endParaRPr>
          </a:p>
        </p:txBody>
      </p:sp>
      <p:sp>
        <p:nvSpPr>
          <p:cNvPr id="172052" name="TextBox 172051"/>
          <p:cNvSpPr txBox="1"/>
          <p:nvPr/>
        </p:nvSpPr>
        <p:spPr>
          <a:xfrm rot="2700000">
            <a:off x="5923325" y="3530654"/>
            <a:ext cx="1074333" cy="338554"/>
          </a:xfrm>
          <a:prstGeom prst="rect">
            <a:avLst/>
          </a:prstGeom>
          <a:noFill/>
        </p:spPr>
        <p:txBody>
          <a:bodyPr wrap="none" rtlCol="0">
            <a:spAutoFit/>
          </a:bodyPr>
          <a:lstStyle/>
          <a:p>
            <a:r>
              <a:rPr lang="en-US" sz="1600" dirty="0">
                <a:latin typeface="+mj-lt"/>
              </a:rPr>
              <a:t>compress</a:t>
            </a:r>
          </a:p>
        </p:txBody>
      </p:sp>
      <p:sp>
        <p:nvSpPr>
          <p:cNvPr id="90" name="Rectangle 89"/>
          <p:cNvSpPr/>
          <p:nvPr/>
        </p:nvSpPr>
        <p:spPr>
          <a:xfrm>
            <a:off x="3979427" y="3962400"/>
            <a:ext cx="668773" cy="400110"/>
          </a:xfrm>
          <a:prstGeom prst="rect">
            <a:avLst/>
          </a:prstGeom>
        </p:spPr>
        <p:txBody>
          <a:bodyPr wrap="none">
            <a:spAutoFit/>
          </a:bodyPr>
          <a:lstStyle/>
          <a:p>
            <a:r>
              <a:rPr lang="en-US" sz="2000" b="1" dirty="0" err="1">
                <a:latin typeface="+mj-lt"/>
              </a:rPr>
              <a:t>freq</a:t>
            </a:r>
            <a:endParaRPr lang="en-US" sz="2000" dirty="0">
              <a:latin typeface="+mj-lt"/>
            </a:endParaRPr>
          </a:p>
        </p:txBody>
      </p:sp>
      <p:sp>
        <p:nvSpPr>
          <p:cNvPr id="172054" name="Rectangle 172053"/>
          <p:cNvSpPr/>
          <p:nvPr/>
        </p:nvSpPr>
        <p:spPr>
          <a:xfrm>
            <a:off x="4889362" y="3962400"/>
            <a:ext cx="1130438" cy="584775"/>
          </a:xfrm>
          <a:prstGeom prst="rect">
            <a:avLst/>
          </a:prstGeom>
        </p:spPr>
        <p:txBody>
          <a:bodyPr wrap="none">
            <a:spAutoFit/>
          </a:bodyPr>
          <a:lstStyle/>
          <a:p>
            <a:pPr algn="ctr"/>
            <a:r>
              <a:rPr lang="en-US" sz="1600" b="1" dirty="0" err="1">
                <a:latin typeface="+mj-lt"/>
              </a:rPr>
              <a:t>pyscho</a:t>
            </a:r>
            <a:r>
              <a:rPr lang="en-US" sz="1600" b="1" dirty="0">
                <a:latin typeface="+mj-lt"/>
              </a:rPr>
              <a:t>-</a:t>
            </a:r>
          </a:p>
          <a:p>
            <a:pPr algn="ctr"/>
            <a:r>
              <a:rPr lang="en-US" sz="1600" b="1" dirty="0">
                <a:latin typeface="+mj-lt"/>
              </a:rPr>
              <a:t>acoustics</a:t>
            </a:r>
            <a:endParaRPr lang="en-US" sz="1600" dirty="0">
              <a:latin typeface="+mj-lt"/>
            </a:endParaRPr>
          </a:p>
        </p:txBody>
      </p:sp>
      <p:cxnSp>
        <p:nvCxnSpPr>
          <p:cNvPr id="94" name="Straight Arrow Connector 93"/>
          <p:cNvCxnSpPr/>
          <p:nvPr/>
        </p:nvCxnSpPr>
        <p:spPr>
          <a:xfrm flipH="1">
            <a:off x="3729548"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8" name="Rectangle 37"/>
          <p:cNvSpPr/>
          <p:nvPr/>
        </p:nvSpPr>
        <p:spPr>
          <a:xfrm>
            <a:off x="4038600" y="5170985"/>
            <a:ext cx="615026" cy="775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D/A</a:t>
            </a:r>
          </a:p>
        </p:txBody>
      </p:sp>
      <p:sp>
        <p:nvSpPr>
          <p:cNvPr id="102" name="Rectangle 101"/>
          <p:cNvSpPr/>
          <p:nvPr/>
        </p:nvSpPr>
        <p:spPr>
          <a:xfrm>
            <a:off x="3200400" y="1090568"/>
            <a:ext cx="654346" cy="400110"/>
          </a:xfrm>
          <a:prstGeom prst="rect">
            <a:avLst/>
          </a:prstGeom>
        </p:spPr>
        <p:txBody>
          <a:bodyPr wrap="none">
            <a:spAutoFit/>
          </a:bodyPr>
          <a:lstStyle/>
          <a:p>
            <a:r>
              <a:rPr lang="en-US" sz="2000" b="1" dirty="0">
                <a:latin typeface="+mj-lt"/>
              </a:rPr>
              <a:t>MIC</a:t>
            </a:r>
            <a:endParaRPr lang="en-US" sz="2000" dirty="0">
              <a:latin typeface="+mj-lt"/>
            </a:endParaRPr>
          </a:p>
        </p:txBody>
      </p:sp>
      <p:sp>
        <p:nvSpPr>
          <p:cNvPr id="103" name="Rectangle 102"/>
          <p:cNvSpPr/>
          <p:nvPr/>
        </p:nvSpPr>
        <p:spPr>
          <a:xfrm>
            <a:off x="2819400" y="6153090"/>
            <a:ext cx="1154483" cy="400110"/>
          </a:xfrm>
          <a:prstGeom prst="rect">
            <a:avLst/>
          </a:prstGeom>
        </p:spPr>
        <p:txBody>
          <a:bodyPr wrap="none">
            <a:spAutoFit/>
          </a:bodyPr>
          <a:lstStyle/>
          <a:p>
            <a:r>
              <a:rPr lang="en-US" sz="2000" b="1" dirty="0">
                <a:latin typeface="+mj-lt"/>
              </a:rPr>
              <a:t>speaker</a:t>
            </a:r>
            <a:endParaRPr lang="en-US" sz="2000" dirty="0">
              <a:latin typeface="+mj-lt"/>
            </a:endParaRPr>
          </a:p>
        </p:txBody>
      </p:sp>
      <p:cxnSp>
        <p:nvCxnSpPr>
          <p:cNvPr id="104" name="Straight Arrow Connector 103"/>
          <p:cNvCxnSpPr/>
          <p:nvPr/>
        </p:nvCxnSpPr>
        <p:spPr>
          <a:xfrm flipV="1">
            <a:off x="3704053"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6" name="Straight Arrow Connector 105"/>
          <p:cNvCxnSpPr/>
          <p:nvPr/>
        </p:nvCxnSpPr>
        <p:spPr>
          <a:xfrm flipV="1">
            <a:off x="4667691"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9" name="Straight Arrow Connector 108"/>
          <p:cNvCxnSpPr/>
          <p:nvPr/>
        </p:nvCxnSpPr>
        <p:spPr>
          <a:xfrm flipV="1">
            <a:off x="5873549" y="3685884"/>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grpSp>
        <p:nvGrpSpPr>
          <p:cNvPr id="35" name="Group 34"/>
          <p:cNvGrpSpPr/>
          <p:nvPr/>
        </p:nvGrpSpPr>
        <p:grpSpPr>
          <a:xfrm>
            <a:off x="3158686" y="4284202"/>
            <a:ext cx="545367" cy="516398"/>
            <a:chOff x="1447800" y="3446002"/>
            <a:chExt cx="545367" cy="516398"/>
          </a:xfrm>
        </p:grpSpPr>
        <p:sp>
          <p:nvSpPr>
            <p:cNvPr id="33" name="Oval 32"/>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063" name="TextBox 172062"/>
            <p:cNvSpPr txBox="1"/>
            <p:nvPr/>
          </p:nvSpPr>
          <p:spPr>
            <a:xfrm>
              <a:off x="1447800" y="3505200"/>
              <a:ext cx="327308" cy="400110"/>
            </a:xfrm>
            <a:prstGeom prst="rect">
              <a:avLst/>
            </a:prstGeom>
            <a:noFill/>
          </p:spPr>
          <p:txBody>
            <a:bodyPr wrap="none" rtlCol="0">
              <a:spAutoFit/>
            </a:bodyPr>
            <a:lstStyle/>
            <a:p>
              <a:r>
                <a:rPr lang="en-US" sz="2000" dirty="0">
                  <a:latin typeface="+mj-lt"/>
                </a:rPr>
                <a:t>2</a:t>
              </a:r>
            </a:p>
          </p:txBody>
        </p:sp>
      </p:grpSp>
      <p:grpSp>
        <p:nvGrpSpPr>
          <p:cNvPr id="113" name="Group 112"/>
          <p:cNvGrpSpPr/>
          <p:nvPr/>
        </p:nvGrpSpPr>
        <p:grpSpPr>
          <a:xfrm>
            <a:off x="4161479" y="4343400"/>
            <a:ext cx="410521" cy="411444"/>
            <a:chOff x="1447800" y="3446002"/>
            <a:chExt cx="545367" cy="546593"/>
          </a:xfrm>
        </p:grpSpPr>
        <p:sp>
          <p:nvSpPr>
            <p:cNvPr id="114" name="Oval 113"/>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1487018" y="3461059"/>
              <a:ext cx="434855" cy="531536"/>
            </a:xfrm>
            <a:prstGeom prst="rect">
              <a:avLst/>
            </a:prstGeom>
            <a:noFill/>
          </p:spPr>
          <p:txBody>
            <a:bodyPr wrap="none" rtlCol="0">
              <a:spAutoFit/>
            </a:bodyPr>
            <a:lstStyle/>
            <a:p>
              <a:r>
                <a:rPr lang="en-US" sz="2000" dirty="0">
                  <a:latin typeface="+mj-lt"/>
                </a:rPr>
                <a:t>4</a:t>
              </a:r>
            </a:p>
          </p:txBody>
        </p:sp>
      </p:grpSp>
      <p:grpSp>
        <p:nvGrpSpPr>
          <p:cNvPr id="116" name="Group 115"/>
          <p:cNvGrpSpPr/>
          <p:nvPr/>
        </p:nvGrpSpPr>
        <p:grpSpPr>
          <a:xfrm>
            <a:off x="5209701" y="3170178"/>
            <a:ext cx="570730" cy="411444"/>
            <a:chOff x="1447800" y="3446002"/>
            <a:chExt cx="758201" cy="546593"/>
          </a:xfrm>
        </p:grpSpPr>
        <p:sp>
          <p:nvSpPr>
            <p:cNvPr id="117" name="Oval 116"/>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TextBox 117"/>
            <p:cNvSpPr txBox="1"/>
            <p:nvPr/>
          </p:nvSpPr>
          <p:spPr>
            <a:xfrm>
              <a:off x="1487018" y="3461059"/>
              <a:ext cx="718983" cy="531536"/>
            </a:xfrm>
            <a:prstGeom prst="rect">
              <a:avLst/>
            </a:prstGeom>
            <a:noFill/>
          </p:spPr>
          <p:txBody>
            <a:bodyPr wrap="none" rtlCol="0">
              <a:spAutoFit/>
            </a:bodyPr>
            <a:lstStyle/>
            <a:p>
              <a:r>
                <a:rPr lang="en-US" sz="2000" dirty="0">
                  <a:latin typeface="+mj-lt"/>
                </a:rPr>
                <a:t>5,6</a:t>
              </a:r>
            </a:p>
          </p:txBody>
        </p:sp>
      </p:grpSp>
      <p:grpSp>
        <p:nvGrpSpPr>
          <p:cNvPr id="119" name="Group 118"/>
          <p:cNvGrpSpPr/>
          <p:nvPr/>
        </p:nvGrpSpPr>
        <p:grpSpPr>
          <a:xfrm>
            <a:off x="6142679" y="4191002"/>
            <a:ext cx="410521" cy="411589"/>
            <a:chOff x="1447800" y="3415614"/>
            <a:chExt cx="545367" cy="546786"/>
          </a:xfrm>
        </p:grpSpPr>
        <p:sp>
          <p:nvSpPr>
            <p:cNvPr id="120" name="Oval 119"/>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p:cNvSpPr txBox="1"/>
            <p:nvPr/>
          </p:nvSpPr>
          <p:spPr>
            <a:xfrm>
              <a:off x="1473199" y="3415614"/>
              <a:ext cx="434855" cy="531535"/>
            </a:xfrm>
            <a:prstGeom prst="rect">
              <a:avLst/>
            </a:prstGeom>
            <a:noFill/>
          </p:spPr>
          <p:txBody>
            <a:bodyPr wrap="none" rtlCol="0">
              <a:spAutoFit/>
            </a:bodyPr>
            <a:lstStyle/>
            <a:p>
              <a:r>
                <a:rPr lang="en-US" sz="2000" dirty="0">
                  <a:latin typeface="+mj-lt"/>
                </a:rPr>
                <a:t>3</a:t>
              </a:r>
            </a:p>
          </p:txBody>
        </p:sp>
      </p:grpSp>
      <p:grpSp>
        <p:nvGrpSpPr>
          <p:cNvPr id="131" name="Group 130"/>
          <p:cNvGrpSpPr/>
          <p:nvPr/>
        </p:nvGrpSpPr>
        <p:grpSpPr>
          <a:xfrm>
            <a:off x="8292999" y="1698486"/>
            <a:ext cx="470000" cy="411444"/>
            <a:chOff x="1407375" y="3446002"/>
            <a:chExt cx="624383" cy="546593"/>
          </a:xfrm>
        </p:grpSpPr>
        <p:sp>
          <p:nvSpPr>
            <p:cNvPr id="132" name="Oval 131"/>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TextBox 132"/>
            <p:cNvSpPr txBox="1"/>
            <p:nvPr/>
          </p:nvSpPr>
          <p:spPr>
            <a:xfrm>
              <a:off x="1407375" y="3461059"/>
              <a:ext cx="624383" cy="531536"/>
            </a:xfrm>
            <a:prstGeom prst="rect">
              <a:avLst/>
            </a:prstGeom>
            <a:noFill/>
          </p:spPr>
          <p:txBody>
            <a:bodyPr wrap="none" rtlCol="0">
              <a:spAutoFit/>
            </a:bodyPr>
            <a:lstStyle/>
            <a:p>
              <a:r>
                <a:rPr lang="en-US" sz="2000" dirty="0">
                  <a:latin typeface="+mj-lt"/>
                </a:rPr>
                <a:t>10</a:t>
              </a:r>
            </a:p>
          </p:txBody>
        </p:sp>
      </p:grpSp>
      <p:sp>
        <p:nvSpPr>
          <p:cNvPr id="42" name="TextBox 41"/>
          <p:cNvSpPr txBox="1"/>
          <p:nvPr/>
        </p:nvSpPr>
        <p:spPr>
          <a:xfrm>
            <a:off x="380509" y="2895600"/>
            <a:ext cx="838691" cy="369332"/>
          </a:xfrm>
          <a:prstGeom prst="rect">
            <a:avLst/>
          </a:prstGeom>
          <a:noFill/>
        </p:spPr>
        <p:txBody>
          <a:bodyPr wrap="none" rtlCol="0">
            <a:spAutoFit/>
          </a:bodyPr>
          <a:lstStyle/>
          <a:p>
            <a:r>
              <a:rPr lang="en-US" sz="1800" b="1" dirty="0">
                <a:latin typeface="+mj-lt"/>
              </a:rPr>
              <a:t>Music</a:t>
            </a:r>
          </a:p>
        </p:txBody>
      </p:sp>
      <p:sp>
        <p:nvSpPr>
          <p:cNvPr id="43" name="Rectangle 42"/>
          <p:cNvSpPr/>
          <p:nvPr/>
        </p:nvSpPr>
        <p:spPr>
          <a:xfrm>
            <a:off x="473930" y="3512403"/>
            <a:ext cx="1593758" cy="830997"/>
          </a:xfrm>
          <a:prstGeom prst="rect">
            <a:avLst/>
          </a:prstGeom>
        </p:spPr>
        <p:txBody>
          <a:bodyPr wrap="square">
            <a:spAutoFit/>
          </a:bodyPr>
          <a:lstStyle/>
          <a:p>
            <a:pPr algn="ctr"/>
            <a:r>
              <a:rPr lang="en-US" sz="1600" i="1" dirty="0">
                <a:solidFill>
                  <a:schemeClr val="accent2"/>
                </a:solidFill>
                <a:latin typeface="Arial" pitchFamily="-107" charset="0"/>
                <a:ea typeface="Arial" pitchFamily="-107" charset="0"/>
                <a:cs typeface="Arial" pitchFamily="-107" charset="0"/>
              </a:rPr>
              <a:t>Numbers correspond to course weeks</a:t>
            </a:r>
          </a:p>
        </p:txBody>
      </p:sp>
      <p:grpSp>
        <p:nvGrpSpPr>
          <p:cNvPr id="145" name="Group 144"/>
          <p:cNvGrpSpPr/>
          <p:nvPr/>
        </p:nvGrpSpPr>
        <p:grpSpPr>
          <a:xfrm>
            <a:off x="1680127" y="2919767"/>
            <a:ext cx="410521" cy="411589"/>
            <a:chOff x="1447800" y="3415614"/>
            <a:chExt cx="545367" cy="546786"/>
          </a:xfrm>
        </p:grpSpPr>
        <p:sp>
          <p:nvSpPr>
            <p:cNvPr id="146" name="Oval 145"/>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TextBox 146"/>
            <p:cNvSpPr txBox="1"/>
            <p:nvPr/>
          </p:nvSpPr>
          <p:spPr>
            <a:xfrm>
              <a:off x="1514142" y="3415614"/>
              <a:ext cx="434855" cy="531536"/>
            </a:xfrm>
            <a:prstGeom prst="rect">
              <a:avLst/>
            </a:prstGeom>
            <a:noFill/>
          </p:spPr>
          <p:txBody>
            <a:bodyPr wrap="none" rtlCol="0">
              <a:spAutoFit/>
            </a:bodyPr>
            <a:lstStyle/>
            <a:p>
              <a:r>
                <a:rPr lang="en-US" sz="2000" dirty="0">
                  <a:latin typeface="+mj-lt"/>
                </a:rPr>
                <a:t>1</a:t>
              </a:r>
            </a:p>
          </p:txBody>
        </p:sp>
      </p:grpSp>
    </p:spTree>
    <p:extLst>
      <p:ext uri="{BB962C8B-B14F-4D97-AF65-F5344CB8AC3E}">
        <p14:creationId xmlns:p14="http://schemas.microsoft.com/office/powerpoint/2010/main" val="3505118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177159"/>
                                        </p:tgtEl>
                                      </p:cBhvr>
                                    </p:animEffect>
                                    <p:animScale>
                                      <p:cBhvr>
                                        <p:cTn id="7" dur="250" autoRev="1" fill="hold"/>
                                        <p:tgtEl>
                                          <p:spTgt spid="177159"/>
                                        </p:tgtEl>
                                      </p:cBhvr>
                                      <p:by x="105000" y="105000"/>
                                    </p:animScale>
                                  </p:childTnLst>
                                </p:cTn>
                              </p:par>
                              <p:par>
                                <p:cTn id="8" presetID="26" presetClass="emph" presetSubtype="0" fill="hold" grpId="0" nodeType="withEffect">
                                  <p:stCondLst>
                                    <p:cond delay="0"/>
                                  </p:stCondLst>
                                  <p:childTnLst>
                                    <p:animEffect transition="out" filter="fade">
                                      <p:cBhvr>
                                        <p:cTn id="9" dur="500" tmFilter="0, 0; .2, .5; .8, .5; 1, 0"/>
                                        <p:tgtEl>
                                          <p:spTgt spid="32"/>
                                        </p:tgtEl>
                                      </p:cBhvr>
                                    </p:animEffect>
                                    <p:animScale>
                                      <p:cBhvr>
                                        <p:cTn id="10" dur="250" autoRev="1" fill="hold"/>
                                        <p:tgtEl>
                                          <p:spTgt spid="32"/>
                                        </p:tgtEl>
                                      </p:cBhvr>
                                      <p:by x="105000" y="105000"/>
                                    </p:animScale>
                                  </p:childTnLst>
                                </p:cTn>
                              </p:par>
                              <p:par>
                                <p:cTn id="11" presetID="26" presetClass="emph" presetSubtype="0" fill="hold" grpId="0" nodeType="withEffect">
                                  <p:stCondLst>
                                    <p:cond delay="0"/>
                                  </p:stCondLst>
                                  <p:childTnLst>
                                    <p:animEffect transition="out" filter="fade">
                                      <p:cBhvr>
                                        <p:cTn id="12" dur="500" tmFilter="0, 0; .2, .5; .8, .5; 1, 0"/>
                                        <p:tgtEl>
                                          <p:spTgt spid="172052"/>
                                        </p:tgtEl>
                                      </p:cBhvr>
                                    </p:animEffect>
                                    <p:animScale>
                                      <p:cBhvr>
                                        <p:cTn id="13" dur="250" autoRev="1" fill="hold"/>
                                        <p:tgtEl>
                                          <p:spTgt spid="172052"/>
                                        </p:tgtEl>
                                      </p:cBhvr>
                                      <p:by x="105000" y="105000"/>
                                    </p:animScale>
                                  </p:childTnLst>
                                </p:cTn>
                              </p:par>
                              <p:par>
                                <p:cTn id="14" presetID="26" presetClass="emph" presetSubtype="0" fill="hold" grpId="0" nodeType="withEffect">
                                  <p:stCondLst>
                                    <p:cond delay="0"/>
                                  </p:stCondLst>
                                  <p:childTnLst>
                                    <p:animEffect transition="out" filter="fade">
                                      <p:cBhvr>
                                        <p:cTn id="15" dur="500" tmFilter="0, 0; .2, .5; .8, .5; 1, 0"/>
                                        <p:tgtEl>
                                          <p:spTgt spid="172054"/>
                                        </p:tgtEl>
                                      </p:cBhvr>
                                    </p:animEffect>
                                    <p:animScale>
                                      <p:cBhvr>
                                        <p:cTn id="16" dur="250" autoRev="1" fill="hold"/>
                                        <p:tgtEl>
                                          <p:spTgt spid="172054"/>
                                        </p:tgtEl>
                                      </p:cBhvr>
                                      <p:by x="105000" y="105000"/>
                                    </p:animScale>
                                  </p:childTnLst>
                                </p:cTn>
                              </p:par>
                              <p:par>
                                <p:cTn id="17" presetID="26" presetClass="emph" presetSubtype="0" fill="hold" nodeType="withEffect">
                                  <p:stCondLst>
                                    <p:cond delay="0"/>
                                  </p:stCondLst>
                                  <p:childTnLst>
                                    <p:animEffect transition="out" filter="fade">
                                      <p:cBhvr>
                                        <p:cTn id="18" dur="500" tmFilter="0, 0; .2, .5; .8, .5; 1, 0"/>
                                        <p:tgtEl>
                                          <p:spTgt spid="109"/>
                                        </p:tgtEl>
                                      </p:cBhvr>
                                    </p:animEffect>
                                    <p:animScale>
                                      <p:cBhvr>
                                        <p:cTn id="19" dur="250" autoRev="1" fill="hold"/>
                                        <p:tgtEl>
                                          <p:spTgt spid="109"/>
                                        </p:tgtEl>
                                      </p:cBhvr>
                                      <p:by x="105000" y="105000"/>
                                    </p:animScale>
                                  </p:childTnLst>
                                </p:cTn>
                              </p:par>
                              <p:par>
                                <p:cTn id="20" presetID="26" presetClass="emph" presetSubtype="0" fill="hold" nodeType="withEffect">
                                  <p:stCondLst>
                                    <p:cond delay="0"/>
                                  </p:stCondLst>
                                  <p:childTnLst>
                                    <p:animEffect transition="out" filter="fade">
                                      <p:cBhvr>
                                        <p:cTn id="21" dur="500" tmFilter="0, 0; .2, .5; .8, .5; 1, 0"/>
                                        <p:tgtEl>
                                          <p:spTgt spid="116"/>
                                        </p:tgtEl>
                                      </p:cBhvr>
                                    </p:animEffect>
                                    <p:animScale>
                                      <p:cBhvr>
                                        <p:cTn id="22" dur="250" autoRev="1" fill="hold"/>
                                        <p:tgtEl>
                                          <p:spTgt spid="116"/>
                                        </p:tgtEl>
                                      </p:cBhvr>
                                      <p:by x="105000" y="105000"/>
                                    </p:animScale>
                                  </p:childTnLst>
                                </p:cTn>
                              </p:par>
                              <p:par>
                                <p:cTn id="23" presetID="26" presetClass="emph" presetSubtype="0" fill="hold" nodeType="withEffect">
                                  <p:stCondLst>
                                    <p:cond delay="0"/>
                                  </p:stCondLst>
                                  <p:childTnLst>
                                    <p:animEffect transition="out" filter="fade">
                                      <p:cBhvr>
                                        <p:cTn id="24" dur="500" tmFilter="0, 0; .2, .5; .8, .5; 1, 0"/>
                                        <p:tgtEl>
                                          <p:spTgt spid="119"/>
                                        </p:tgtEl>
                                      </p:cBhvr>
                                    </p:animEffect>
                                    <p:animScale>
                                      <p:cBhvr>
                                        <p:cTn id="25" dur="250" autoRev="1" fill="hold"/>
                                        <p:tgtEl>
                                          <p:spTgt spid="11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72052" grpId="0"/>
      <p:bldP spid="172054"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r>
              <a:rPr lang="en-US" dirty="0"/>
              <a:t>Week 7: Hardware</a:t>
            </a:r>
            <a:endParaRPr lang="en-US" dirty="0">
              <a:ea typeface="ＭＳ Ｐゴシック" pitchFamily="1" charset="-128"/>
              <a:cs typeface="ＭＳ Ｐゴシック" pitchFamily="1" charset="-128"/>
            </a:endParaRPr>
          </a:p>
        </p:txBody>
      </p:sp>
      <p:sp>
        <p:nvSpPr>
          <p:cNvPr id="69635" name="Content Placeholder 2"/>
          <p:cNvSpPr>
            <a:spLocks noGrp="1"/>
          </p:cNvSpPr>
          <p:nvPr>
            <p:ph idx="1"/>
          </p:nvPr>
        </p:nvSpPr>
        <p:spPr/>
        <p:txBody>
          <a:bodyPr>
            <a:normAutofit/>
          </a:bodyPr>
          <a:lstStyle/>
          <a:p>
            <a:r>
              <a:rPr lang="en-US" sz="2400" dirty="0">
                <a:solidFill>
                  <a:schemeClr val="tx1"/>
                </a:solidFill>
                <a:ea typeface="ＭＳ Ｐゴシック" pitchFamily="1" charset="-128"/>
                <a:cs typeface="ＭＳ Ｐゴシック" pitchFamily="1" charset="-128"/>
              </a:rPr>
              <a:t>CPUs: We’ll look at their operation and architecture</a:t>
            </a:r>
          </a:p>
          <a:p>
            <a:endParaRPr lang="en-US" sz="2400" dirty="0">
              <a:solidFill>
                <a:srgbClr val="FF6600"/>
              </a:solidFill>
              <a:ea typeface="ＭＳ Ｐゴシック" pitchFamily="1" charset="-128"/>
              <a:cs typeface="ＭＳ Ｐゴシック" pitchFamily="1" charset="-128"/>
            </a:endParaRPr>
          </a:p>
          <a:p>
            <a:r>
              <a:rPr lang="en-US" sz="2400" dirty="0">
                <a:solidFill>
                  <a:srgbClr val="FF6600"/>
                </a:solidFill>
                <a:ea typeface="ＭＳ Ｐゴシック" pitchFamily="1" charset="-128"/>
                <a:cs typeface="ＭＳ Ｐゴシック" pitchFamily="1" charset="-128"/>
              </a:rPr>
              <a:t>How fast does your laptop or cell phone</a:t>
            </a:r>
            <a:br>
              <a:rPr lang="en-US" sz="2400" dirty="0">
                <a:solidFill>
                  <a:srgbClr val="FF6600"/>
                </a:solidFill>
                <a:ea typeface="ＭＳ Ｐゴシック" pitchFamily="1" charset="-128"/>
                <a:cs typeface="ＭＳ Ｐゴシック" pitchFamily="1" charset="-128"/>
              </a:rPr>
            </a:br>
            <a:r>
              <a:rPr lang="en-US" sz="2400" dirty="0">
                <a:solidFill>
                  <a:srgbClr val="FF6600"/>
                </a:solidFill>
                <a:ea typeface="ＭＳ Ｐゴシック" pitchFamily="1" charset="-128"/>
                <a:cs typeface="ＭＳ Ｐゴシック" pitchFamily="1" charset="-128"/>
              </a:rPr>
              <a:t> run?</a:t>
            </a:r>
          </a:p>
          <a:p>
            <a:endParaRPr lang="en-US" sz="2400" dirty="0">
              <a:ea typeface="ＭＳ Ｐゴシック" pitchFamily="1" charset="-128"/>
              <a:cs typeface="ＭＳ Ｐゴシック" pitchFamily="1" charset="-128"/>
            </a:endParaRPr>
          </a:p>
          <a:p>
            <a:r>
              <a:rPr lang="en-US" sz="2400" dirty="0">
                <a:ea typeface="ＭＳ Ｐゴシック" pitchFamily="1" charset="-128"/>
                <a:cs typeface="ＭＳ Ｐゴシック" pitchFamily="1" charset="-128"/>
              </a:rPr>
              <a:t>Modern chips run 100MHz to 4 GHz</a:t>
            </a:r>
          </a:p>
          <a:p>
            <a:pPr lvl="1"/>
            <a:r>
              <a:rPr lang="en-US" sz="2000" dirty="0" err="1">
                <a:sym typeface="Wingdings" pitchFamily="1" charset="2"/>
              </a:rPr>
              <a:t></a:t>
            </a:r>
            <a:r>
              <a:rPr lang="en-US" sz="2000" dirty="0">
                <a:sym typeface="Wingdings" pitchFamily="1" charset="2"/>
              </a:rPr>
              <a:t> only need one multiplier, adder</a:t>
            </a:r>
          </a:p>
          <a:p>
            <a:pPr lvl="1"/>
            <a:r>
              <a:rPr lang="en-US" sz="2000" dirty="0">
                <a:sym typeface="Wingdings" pitchFamily="1" charset="2"/>
              </a:rPr>
              <a:t>Reuse hardware it in time</a:t>
            </a:r>
            <a:endParaRPr lang="en-US" sz="2000" dirty="0"/>
          </a:p>
        </p:txBody>
      </p:sp>
      <p:sp>
        <p:nvSpPr>
          <p:cNvPr id="4" name="Date Placeholder 3"/>
          <p:cNvSpPr>
            <a:spLocks noGrp="1"/>
          </p:cNvSpPr>
          <p:nvPr>
            <p:ph type="dt" sz="half" idx="10"/>
          </p:nvPr>
        </p:nvSpPr>
        <p:spPr/>
        <p:txBody>
          <a:bodyPr/>
          <a:lstStyle/>
          <a:p>
            <a:pPr>
              <a:defRPr/>
            </a:pPr>
            <a:endParaRPr lang="en-US" dirty="0"/>
          </a:p>
        </p:txBody>
      </p:sp>
      <p:sp>
        <p:nvSpPr>
          <p:cNvPr id="76805" name="Slide Number Placeholder 4"/>
          <p:cNvSpPr>
            <a:spLocks noGrp="1"/>
          </p:cNvSpPr>
          <p:nvPr>
            <p:ph type="sldNum" sz="quarter" idx="12"/>
          </p:nvPr>
        </p:nvSpPr>
        <p:spPr>
          <a:noFill/>
        </p:spPr>
        <p:txBody>
          <a:bodyPr/>
          <a:lstStyle/>
          <a:p>
            <a:fld id="{9046A723-14E4-034A-A50C-AD983C7D3730}" type="slidenum">
              <a:rPr lang="en-US" smtClean="0">
                <a:latin typeface="Times New Roman" pitchFamily="1" charset="0"/>
                <a:ea typeface="ＭＳ Ｐゴシック" pitchFamily="1" charset="-128"/>
                <a:cs typeface="ＭＳ Ｐゴシック" pitchFamily="1" charset="-128"/>
              </a:rPr>
              <a:pPr/>
              <a:t>73</a:t>
            </a:fld>
            <a:endParaRPr lang="en-US">
              <a:latin typeface="Times New Roman" pitchFamily="1" charset="0"/>
              <a:ea typeface="ＭＳ Ｐゴシック" pitchFamily="1" charset="-128"/>
              <a:cs typeface="ＭＳ Ｐゴシック" pitchFamily="1" charset="-128"/>
            </a:endParaRPr>
          </a:p>
        </p:txBody>
      </p:sp>
      <p:pic>
        <p:nvPicPr>
          <p:cNvPr id="6" name="Picture 5"/>
          <p:cNvPicPr>
            <a:picLocks noChangeAspect="1" noChangeArrowheads="1"/>
          </p:cNvPicPr>
          <p:nvPr/>
        </p:nvPicPr>
        <p:blipFill rotWithShape="1">
          <a:blip r:embed="rId3">
            <a:clrChange>
              <a:clrFrom>
                <a:srgbClr val="EAEAEA"/>
              </a:clrFrom>
              <a:clrTo>
                <a:srgbClr val="EAEAEA">
                  <a:alpha val="0"/>
                </a:srgbClr>
              </a:clrTo>
            </a:clrChange>
          </a:blip>
          <a:srcRect l="32523" t="50000" r="25121" b="10610"/>
          <a:stretch/>
        </p:blipFill>
        <p:spPr bwMode="auto">
          <a:xfrm>
            <a:off x="7086600" y="2111497"/>
            <a:ext cx="1611775" cy="137630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9635">
                                            <p:txEl>
                                              <p:pRg st="2" end="2"/>
                                            </p:txEl>
                                          </p:spTgt>
                                        </p:tgtEl>
                                        <p:attrNameLst>
                                          <p:attrName>style.visibility</p:attrName>
                                        </p:attrNameLst>
                                      </p:cBhvr>
                                      <p:to>
                                        <p:strVal val="visible"/>
                                      </p:to>
                                    </p:set>
                                    <p:animEffect transition="in" filter="fade">
                                      <p:cBhvr>
                                        <p:cTn id="7" dur="500"/>
                                        <p:tgtEl>
                                          <p:spTgt spid="6963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9635">
                                            <p:txEl>
                                              <p:pRg st="4" end="4"/>
                                            </p:txEl>
                                          </p:spTgt>
                                        </p:tgtEl>
                                        <p:attrNameLst>
                                          <p:attrName>style.visibility</p:attrName>
                                        </p:attrNameLst>
                                      </p:cBhvr>
                                      <p:to>
                                        <p:strVal val="visible"/>
                                      </p:to>
                                    </p:set>
                                    <p:animEffect transition="in" filter="fade">
                                      <p:cBhvr>
                                        <p:cTn id="12" dur="500"/>
                                        <p:tgtEl>
                                          <p:spTgt spid="69635">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9635">
                                            <p:txEl>
                                              <p:pRg st="5" end="5"/>
                                            </p:txEl>
                                          </p:spTgt>
                                        </p:tgtEl>
                                        <p:attrNameLst>
                                          <p:attrName>style.visibility</p:attrName>
                                        </p:attrNameLst>
                                      </p:cBhvr>
                                      <p:to>
                                        <p:strVal val="visible"/>
                                      </p:to>
                                    </p:set>
                                    <p:animEffect transition="in" filter="fade">
                                      <p:cBhvr>
                                        <p:cTn id="15" dur="500"/>
                                        <p:tgtEl>
                                          <p:spTgt spid="69635">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9635">
                                            <p:txEl>
                                              <p:pRg st="6" end="6"/>
                                            </p:txEl>
                                          </p:spTgt>
                                        </p:tgtEl>
                                        <p:attrNameLst>
                                          <p:attrName>style.visibility</p:attrName>
                                        </p:attrNameLst>
                                      </p:cBhvr>
                                      <p:to>
                                        <p:strVal val="visible"/>
                                      </p:to>
                                    </p:set>
                                    <p:animEffect transition="in" filter="fade">
                                      <p:cBhvr>
                                        <p:cTn id="18" dur="500"/>
                                        <p:tgtEl>
                                          <p:spTgt spid="6963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6"/>
          <p:cNvSpPr>
            <a:spLocks noGrp="1"/>
          </p:cNvSpPr>
          <p:nvPr>
            <p:ph type="title"/>
          </p:nvPr>
        </p:nvSpPr>
        <p:spPr/>
        <p:txBody>
          <a:bodyPr/>
          <a:lstStyle/>
          <a:p>
            <a:r>
              <a:rPr lang="en-US" dirty="0"/>
              <a:t>Week 8: Hardware</a:t>
            </a:r>
          </a:p>
        </p:txBody>
      </p:sp>
      <p:sp>
        <p:nvSpPr>
          <p:cNvPr id="75779" name="Content Placeholder 7"/>
          <p:cNvSpPr>
            <a:spLocks noGrp="1"/>
          </p:cNvSpPr>
          <p:nvPr>
            <p:ph idx="1"/>
          </p:nvPr>
        </p:nvSpPr>
        <p:spPr/>
        <p:txBody>
          <a:bodyPr/>
          <a:lstStyle/>
          <a:p>
            <a:r>
              <a:rPr lang="en-US" dirty="0"/>
              <a:t>To perform decompression</a:t>
            </a:r>
          </a:p>
          <a:p>
            <a:pPr lvl="1"/>
            <a:r>
              <a:rPr lang="en-US" dirty="0"/>
              <a:t>For audio playback</a:t>
            </a:r>
          </a:p>
          <a:p>
            <a:r>
              <a:rPr lang="en-US" dirty="0"/>
              <a:t>Need to perform </a:t>
            </a:r>
          </a:p>
          <a:p>
            <a:pPr lvl="1"/>
            <a:r>
              <a:rPr lang="en-US" dirty="0"/>
              <a:t>a few million operations </a:t>
            </a:r>
          </a:p>
          <a:p>
            <a:pPr lvl="2"/>
            <a:r>
              <a:rPr lang="en-US" dirty="0"/>
              <a:t>Operations  addition, multiplication</a:t>
            </a:r>
          </a:p>
          <a:p>
            <a:pPr lvl="3"/>
            <a:r>
              <a:rPr lang="en-US" dirty="0"/>
              <a:t>Calculate cosines</a:t>
            </a:r>
          </a:p>
          <a:p>
            <a:pPr lvl="3"/>
            <a:r>
              <a:rPr lang="en-US" dirty="0"/>
              <a:t>Scale values</a:t>
            </a:r>
          </a:p>
          <a:p>
            <a:pPr lvl="3"/>
            <a:r>
              <a:rPr lang="en-US" dirty="0"/>
              <a:t>Add waveforms</a:t>
            </a:r>
          </a:p>
          <a:p>
            <a:pPr lvl="1"/>
            <a:r>
              <a:rPr lang="en-US" dirty="0"/>
              <a:t>per second of audio</a:t>
            </a:r>
          </a:p>
          <a:p>
            <a:r>
              <a:rPr lang="en-US" dirty="0"/>
              <a:t>How fast does CPU need </a:t>
            </a:r>
          </a:p>
          <a:p>
            <a:pPr marL="0" indent="0">
              <a:buNone/>
            </a:pPr>
            <a:r>
              <a:rPr lang="en-US" dirty="0"/>
              <a:t>    to be to work with audio?</a:t>
            </a:r>
          </a:p>
        </p:txBody>
      </p:sp>
      <p:sp>
        <p:nvSpPr>
          <p:cNvPr id="5" name="Date Placeholder 4"/>
          <p:cNvSpPr>
            <a:spLocks noGrp="1"/>
          </p:cNvSpPr>
          <p:nvPr>
            <p:ph type="dt" sz="half" idx="10"/>
          </p:nvPr>
        </p:nvSpPr>
        <p:spPr/>
        <p:txBody>
          <a:bodyPr/>
          <a:lstStyle/>
          <a:p>
            <a:endParaRPr lang="en-US" dirty="0"/>
          </a:p>
        </p:txBody>
      </p:sp>
      <p:sp>
        <p:nvSpPr>
          <p:cNvPr id="75781" name="Slide Number Placeholder 5"/>
          <p:cNvSpPr>
            <a:spLocks noGrp="1"/>
          </p:cNvSpPr>
          <p:nvPr>
            <p:ph type="sldNum" sz="quarter" idx="12"/>
          </p:nvPr>
        </p:nvSpPr>
        <p:spPr/>
        <p:txBody>
          <a:bodyPr/>
          <a:lstStyle/>
          <a:p>
            <a:fld id="{43457068-441B-6843-8E6C-4D7D0655E93C}" type="slidenum">
              <a:rPr lang="en-US" smtClean="0"/>
              <a:pPr/>
              <a:t>74</a:t>
            </a:fld>
            <a:endParaRPr lang="en-US"/>
          </a:p>
        </p:txBody>
      </p:sp>
      <p:grpSp>
        <p:nvGrpSpPr>
          <p:cNvPr id="2" name="Group 37"/>
          <p:cNvGrpSpPr>
            <a:grpSpLocks/>
          </p:cNvGrpSpPr>
          <p:nvPr/>
        </p:nvGrpSpPr>
        <p:grpSpPr bwMode="auto">
          <a:xfrm>
            <a:off x="6629400" y="914400"/>
            <a:ext cx="2057400" cy="1516063"/>
            <a:chOff x="4053" y="2934"/>
            <a:chExt cx="1056" cy="955"/>
          </a:xfrm>
        </p:grpSpPr>
        <p:sp>
          <p:nvSpPr>
            <p:cNvPr id="75785" name="Line 38"/>
            <p:cNvSpPr>
              <a:spLocks noChangeAspect="1" noChangeShapeType="1"/>
            </p:cNvSpPr>
            <p:nvPr/>
          </p:nvSpPr>
          <p:spPr bwMode="auto">
            <a:xfrm flipV="1">
              <a:off x="4122" y="3600"/>
              <a:ext cx="0" cy="288"/>
            </a:xfrm>
            <a:prstGeom prst="line">
              <a:avLst/>
            </a:prstGeom>
            <a:noFill/>
            <a:ln w="19050">
              <a:solidFill>
                <a:srgbClr val="008000"/>
              </a:solidFill>
              <a:round/>
              <a:headEnd/>
              <a:tailEnd type="oval" w="med" len="med"/>
            </a:ln>
          </p:spPr>
          <p:txBody>
            <a:bodyPr>
              <a:prstTxWarp prst="textNoShape">
                <a:avLst/>
              </a:prstTxWarp>
            </a:bodyPr>
            <a:lstStyle/>
            <a:p>
              <a:endParaRPr lang="en-US"/>
            </a:p>
          </p:txBody>
        </p:sp>
        <p:sp>
          <p:nvSpPr>
            <p:cNvPr id="75786" name="Line 39"/>
            <p:cNvSpPr>
              <a:spLocks noChangeAspect="1" noChangeShapeType="1"/>
            </p:cNvSpPr>
            <p:nvPr/>
          </p:nvSpPr>
          <p:spPr bwMode="auto">
            <a:xfrm flipV="1">
              <a:off x="4206" y="3400"/>
              <a:ext cx="0" cy="489"/>
            </a:xfrm>
            <a:prstGeom prst="line">
              <a:avLst/>
            </a:prstGeom>
            <a:noFill/>
            <a:ln w="19050">
              <a:noFill/>
              <a:round/>
              <a:headEnd/>
              <a:tailEnd type="oval" w="med" len="med"/>
            </a:ln>
          </p:spPr>
          <p:txBody>
            <a:bodyPr>
              <a:prstTxWarp prst="textNoShape">
                <a:avLst/>
              </a:prstTxWarp>
            </a:bodyPr>
            <a:lstStyle/>
            <a:p>
              <a:endParaRPr lang="en-US"/>
            </a:p>
          </p:txBody>
        </p:sp>
        <p:sp>
          <p:nvSpPr>
            <p:cNvPr id="75787" name="Line 40"/>
            <p:cNvSpPr>
              <a:spLocks noChangeAspect="1" noChangeShapeType="1"/>
            </p:cNvSpPr>
            <p:nvPr/>
          </p:nvSpPr>
          <p:spPr bwMode="auto">
            <a:xfrm flipV="1">
              <a:off x="4287" y="3272"/>
              <a:ext cx="0" cy="617"/>
            </a:xfrm>
            <a:prstGeom prst="line">
              <a:avLst/>
            </a:prstGeom>
            <a:noFill/>
            <a:ln w="19050">
              <a:noFill/>
              <a:round/>
              <a:headEnd/>
              <a:tailEnd type="oval" w="med" len="med"/>
            </a:ln>
          </p:spPr>
          <p:txBody>
            <a:bodyPr>
              <a:prstTxWarp prst="textNoShape">
                <a:avLst/>
              </a:prstTxWarp>
            </a:bodyPr>
            <a:lstStyle/>
            <a:p>
              <a:endParaRPr lang="en-US"/>
            </a:p>
          </p:txBody>
        </p:sp>
        <p:sp>
          <p:nvSpPr>
            <p:cNvPr id="75788" name="Line 41"/>
            <p:cNvSpPr>
              <a:spLocks noChangeAspect="1" noChangeShapeType="1"/>
            </p:cNvSpPr>
            <p:nvPr/>
          </p:nvSpPr>
          <p:spPr bwMode="auto">
            <a:xfrm flipV="1">
              <a:off x="4374" y="3694"/>
              <a:ext cx="0" cy="195"/>
            </a:xfrm>
            <a:prstGeom prst="line">
              <a:avLst/>
            </a:prstGeom>
            <a:noFill/>
            <a:ln w="19050">
              <a:noFill/>
              <a:round/>
              <a:headEnd/>
              <a:tailEnd type="oval" w="med" len="med"/>
            </a:ln>
          </p:spPr>
          <p:txBody>
            <a:bodyPr>
              <a:prstTxWarp prst="textNoShape">
                <a:avLst/>
              </a:prstTxWarp>
            </a:bodyPr>
            <a:lstStyle/>
            <a:p>
              <a:endParaRPr lang="en-US"/>
            </a:p>
          </p:txBody>
        </p:sp>
        <p:sp>
          <p:nvSpPr>
            <p:cNvPr id="75789" name="Line 42"/>
            <p:cNvSpPr>
              <a:spLocks noChangeAspect="1" noChangeShapeType="1"/>
            </p:cNvSpPr>
            <p:nvPr/>
          </p:nvSpPr>
          <p:spPr bwMode="auto">
            <a:xfrm flipV="1">
              <a:off x="4460" y="3468"/>
              <a:ext cx="0" cy="421"/>
            </a:xfrm>
            <a:prstGeom prst="line">
              <a:avLst/>
            </a:prstGeom>
            <a:noFill/>
            <a:ln w="19050">
              <a:noFill/>
              <a:round/>
              <a:headEnd/>
              <a:tailEnd type="oval" w="med" len="med"/>
            </a:ln>
          </p:spPr>
          <p:txBody>
            <a:bodyPr>
              <a:prstTxWarp prst="textNoShape">
                <a:avLst/>
              </a:prstTxWarp>
            </a:bodyPr>
            <a:lstStyle/>
            <a:p>
              <a:endParaRPr lang="en-US"/>
            </a:p>
          </p:txBody>
        </p:sp>
        <p:sp>
          <p:nvSpPr>
            <p:cNvPr id="75790" name="Line 43"/>
            <p:cNvSpPr>
              <a:spLocks noChangeAspect="1" noChangeShapeType="1"/>
            </p:cNvSpPr>
            <p:nvPr/>
          </p:nvSpPr>
          <p:spPr bwMode="auto">
            <a:xfrm flipV="1">
              <a:off x="4542" y="3303"/>
              <a:ext cx="0" cy="586"/>
            </a:xfrm>
            <a:prstGeom prst="line">
              <a:avLst/>
            </a:prstGeom>
            <a:noFill/>
            <a:ln w="19050">
              <a:solidFill>
                <a:srgbClr val="008000"/>
              </a:solidFill>
              <a:round/>
              <a:headEnd/>
              <a:tailEnd type="oval" w="med" len="med"/>
            </a:ln>
          </p:spPr>
          <p:txBody>
            <a:bodyPr>
              <a:prstTxWarp prst="textNoShape">
                <a:avLst/>
              </a:prstTxWarp>
            </a:bodyPr>
            <a:lstStyle/>
            <a:p>
              <a:endParaRPr lang="en-US"/>
            </a:p>
          </p:txBody>
        </p:sp>
        <p:sp>
          <p:nvSpPr>
            <p:cNvPr id="75791" name="Line 44"/>
            <p:cNvSpPr>
              <a:spLocks noChangeAspect="1" noChangeShapeType="1"/>
            </p:cNvSpPr>
            <p:nvPr/>
          </p:nvSpPr>
          <p:spPr bwMode="auto">
            <a:xfrm flipV="1">
              <a:off x="4623" y="3449"/>
              <a:ext cx="0" cy="440"/>
            </a:xfrm>
            <a:prstGeom prst="line">
              <a:avLst/>
            </a:prstGeom>
            <a:noFill/>
            <a:ln w="19050">
              <a:noFill/>
              <a:round/>
              <a:headEnd/>
              <a:tailEnd type="oval" w="med" len="med"/>
            </a:ln>
          </p:spPr>
          <p:txBody>
            <a:bodyPr>
              <a:prstTxWarp prst="textNoShape">
                <a:avLst/>
              </a:prstTxWarp>
            </a:bodyPr>
            <a:lstStyle/>
            <a:p>
              <a:endParaRPr lang="en-US"/>
            </a:p>
          </p:txBody>
        </p:sp>
        <p:sp>
          <p:nvSpPr>
            <p:cNvPr id="75792" name="Line 45"/>
            <p:cNvSpPr>
              <a:spLocks noChangeAspect="1" noChangeShapeType="1"/>
            </p:cNvSpPr>
            <p:nvPr/>
          </p:nvSpPr>
          <p:spPr bwMode="auto">
            <a:xfrm flipV="1">
              <a:off x="4710" y="3400"/>
              <a:ext cx="0" cy="489"/>
            </a:xfrm>
            <a:prstGeom prst="line">
              <a:avLst/>
            </a:prstGeom>
            <a:noFill/>
            <a:ln w="19050">
              <a:noFill/>
              <a:round/>
              <a:headEnd/>
              <a:tailEnd type="oval" w="med" len="med"/>
            </a:ln>
          </p:spPr>
          <p:txBody>
            <a:bodyPr>
              <a:prstTxWarp prst="textNoShape">
                <a:avLst/>
              </a:prstTxWarp>
            </a:bodyPr>
            <a:lstStyle/>
            <a:p>
              <a:endParaRPr lang="en-US"/>
            </a:p>
          </p:txBody>
        </p:sp>
        <p:sp>
          <p:nvSpPr>
            <p:cNvPr id="75793" name="Line 46"/>
            <p:cNvSpPr>
              <a:spLocks noChangeAspect="1" noChangeShapeType="1"/>
            </p:cNvSpPr>
            <p:nvPr/>
          </p:nvSpPr>
          <p:spPr bwMode="auto">
            <a:xfrm flipV="1">
              <a:off x="4791" y="2982"/>
              <a:ext cx="0" cy="906"/>
            </a:xfrm>
            <a:prstGeom prst="line">
              <a:avLst/>
            </a:prstGeom>
            <a:noFill/>
            <a:ln w="19050">
              <a:solidFill>
                <a:srgbClr val="008000"/>
              </a:solidFill>
              <a:round/>
              <a:headEnd/>
              <a:tailEnd type="oval" w="med" len="med"/>
            </a:ln>
          </p:spPr>
          <p:txBody>
            <a:bodyPr>
              <a:prstTxWarp prst="textNoShape">
                <a:avLst/>
              </a:prstTxWarp>
            </a:bodyPr>
            <a:lstStyle/>
            <a:p>
              <a:endParaRPr lang="en-US"/>
            </a:p>
          </p:txBody>
        </p:sp>
        <p:sp>
          <p:nvSpPr>
            <p:cNvPr id="75794" name="Line 47"/>
            <p:cNvSpPr>
              <a:spLocks noChangeAspect="1" noChangeShapeType="1"/>
            </p:cNvSpPr>
            <p:nvPr/>
          </p:nvSpPr>
          <p:spPr bwMode="auto">
            <a:xfrm flipV="1">
              <a:off x="4873" y="3205"/>
              <a:ext cx="0" cy="684"/>
            </a:xfrm>
            <a:prstGeom prst="line">
              <a:avLst/>
            </a:prstGeom>
            <a:noFill/>
            <a:ln w="19050">
              <a:noFill/>
              <a:round/>
              <a:headEnd/>
              <a:tailEnd type="oval" w="med" len="med"/>
            </a:ln>
          </p:spPr>
          <p:txBody>
            <a:bodyPr>
              <a:prstTxWarp prst="textNoShape">
                <a:avLst/>
              </a:prstTxWarp>
            </a:bodyPr>
            <a:lstStyle/>
            <a:p>
              <a:endParaRPr lang="en-US"/>
            </a:p>
          </p:txBody>
        </p:sp>
        <p:sp>
          <p:nvSpPr>
            <p:cNvPr id="75795" name="Line 48"/>
            <p:cNvSpPr>
              <a:spLocks noChangeAspect="1" noChangeShapeType="1"/>
            </p:cNvSpPr>
            <p:nvPr/>
          </p:nvSpPr>
          <p:spPr bwMode="auto">
            <a:xfrm flipV="1">
              <a:off x="4959" y="3303"/>
              <a:ext cx="0" cy="586"/>
            </a:xfrm>
            <a:prstGeom prst="line">
              <a:avLst/>
            </a:prstGeom>
            <a:noFill/>
            <a:ln w="19050">
              <a:solidFill>
                <a:srgbClr val="008000"/>
              </a:solidFill>
              <a:round/>
              <a:headEnd/>
              <a:tailEnd type="oval" w="med" len="med"/>
            </a:ln>
          </p:spPr>
          <p:txBody>
            <a:bodyPr>
              <a:prstTxWarp prst="textNoShape">
                <a:avLst/>
              </a:prstTxWarp>
            </a:bodyPr>
            <a:lstStyle/>
            <a:p>
              <a:endParaRPr lang="en-US"/>
            </a:p>
          </p:txBody>
        </p:sp>
        <p:sp>
          <p:nvSpPr>
            <p:cNvPr id="75796" name="Line 49"/>
            <p:cNvSpPr>
              <a:spLocks noChangeAspect="1" noChangeShapeType="1"/>
            </p:cNvSpPr>
            <p:nvPr/>
          </p:nvSpPr>
          <p:spPr bwMode="auto">
            <a:xfrm flipV="1">
              <a:off x="5041" y="3351"/>
              <a:ext cx="0" cy="538"/>
            </a:xfrm>
            <a:prstGeom prst="line">
              <a:avLst/>
            </a:prstGeom>
            <a:noFill/>
            <a:ln w="19050">
              <a:noFill/>
              <a:round/>
              <a:headEnd/>
              <a:tailEnd type="oval" w="med" len="med"/>
            </a:ln>
          </p:spPr>
          <p:txBody>
            <a:bodyPr>
              <a:prstTxWarp prst="textNoShape">
                <a:avLst/>
              </a:prstTxWarp>
            </a:bodyPr>
            <a:lstStyle/>
            <a:p>
              <a:endParaRPr lang="en-US"/>
            </a:p>
          </p:txBody>
        </p:sp>
        <p:sp>
          <p:nvSpPr>
            <p:cNvPr id="75797" name="Oval 50"/>
            <p:cNvSpPr>
              <a:spLocks noChangeAspect="1" noChangeArrowheads="1"/>
            </p:cNvSpPr>
            <p:nvPr/>
          </p:nvSpPr>
          <p:spPr bwMode="auto">
            <a:xfrm>
              <a:off x="5000" y="3303"/>
              <a:ext cx="82" cy="82"/>
            </a:xfrm>
            <a:prstGeom prst="ellipse">
              <a:avLst/>
            </a:prstGeom>
            <a:noFill/>
            <a:ln w="9525">
              <a:noFill/>
              <a:round/>
              <a:headEnd/>
              <a:tailEnd/>
            </a:ln>
          </p:spPr>
          <p:txBody>
            <a:bodyPr wrap="none" anchor="ctr">
              <a:prstTxWarp prst="textNoShape">
                <a:avLst/>
              </a:prstTxWarp>
            </a:bodyPr>
            <a:lstStyle/>
            <a:p>
              <a:pPr eaLnBrk="0" hangingPunct="0"/>
              <a:endParaRPr lang="en-US"/>
            </a:p>
          </p:txBody>
        </p:sp>
        <p:sp>
          <p:nvSpPr>
            <p:cNvPr id="75798" name="Oval 51"/>
            <p:cNvSpPr>
              <a:spLocks noChangeAspect="1" noChangeArrowheads="1"/>
            </p:cNvSpPr>
            <p:nvPr/>
          </p:nvSpPr>
          <p:spPr bwMode="auto">
            <a:xfrm>
              <a:off x="4831" y="3164"/>
              <a:ext cx="81" cy="81"/>
            </a:xfrm>
            <a:prstGeom prst="ellipse">
              <a:avLst/>
            </a:prstGeom>
            <a:noFill/>
            <a:ln w="9525">
              <a:noFill/>
              <a:round/>
              <a:headEnd/>
              <a:tailEnd/>
            </a:ln>
          </p:spPr>
          <p:txBody>
            <a:bodyPr wrap="none" anchor="ctr">
              <a:prstTxWarp prst="textNoShape">
                <a:avLst/>
              </a:prstTxWarp>
            </a:bodyPr>
            <a:lstStyle/>
            <a:p>
              <a:pPr eaLnBrk="0" hangingPunct="0"/>
              <a:endParaRPr lang="en-US"/>
            </a:p>
          </p:txBody>
        </p:sp>
        <p:sp>
          <p:nvSpPr>
            <p:cNvPr id="75799" name="Oval 52"/>
            <p:cNvSpPr>
              <a:spLocks noChangeAspect="1" noChangeArrowheads="1"/>
            </p:cNvSpPr>
            <p:nvPr/>
          </p:nvSpPr>
          <p:spPr bwMode="auto">
            <a:xfrm>
              <a:off x="4671" y="3357"/>
              <a:ext cx="82" cy="82"/>
            </a:xfrm>
            <a:prstGeom prst="ellipse">
              <a:avLst/>
            </a:prstGeom>
            <a:noFill/>
            <a:ln w="9525">
              <a:noFill/>
              <a:round/>
              <a:headEnd/>
              <a:tailEnd/>
            </a:ln>
          </p:spPr>
          <p:txBody>
            <a:bodyPr wrap="none" anchor="ctr">
              <a:prstTxWarp prst="textNoShape">
                <a:avLst/>
              </a:prstTxWarp>
            </a:bodyPr>
            <a:lstStyle/>
            <a:p>
              <a:pPr eaLnBrk="0" hangingPunct="0"/>
              <a:endParaRPr lang="en-US"/>
            </a:p>
          </p:txBody>
        </p:sp>
        <p:sp>
          <p:nvSpPr>
            <p:cNvPr id="75800" name="Oval 53"/>
            <p:cNvSpPr>
              <a:spLocks noChangeAspect="1" noChangeArrowheads="1"/>
            </p:cNvSpPr>
            <p:nvPr/>
          </p:nvSpPr>
          <p:spPr bwMode="auto">
            <a:xfrm>
              <a:off x="4583" y="3402"/>
              <a:ext cx="81" cy="81"/>
            </a:xfrm>
            <a:prstGeom prst="ellipse">
              <a:avLst/>
            </a:prstGeom>
            <a:noFill/>
            <a:ln w="9525">
              <a:noFill/>
              <a:round/>
              <a:headEnd/>
              <a:tailEnd/>
            </a:ln>
          </p:spPr>
          <p:txBody>
            <a:bodyPr wrap="none" anchor="ctr">
              <a:prstTxWarp prst="textNoShape">
                <a:avLst/>
              </a:prstTxWarp>
            </a:bodyPr>
            <a:lstStyle/>
            <a:p>
              <a:pPr eaLnBrk="0" hangingPunct="0"/>
              <a:endParaRPr lang="en-US"/>
            </a:p>
          </p:txBody>
        </p:sp>
        <p:sp>
          <p:nvSpPr>
            <p:cNvPr id="75801" name="Oval 54"/>
            <p:cNvSpPr>
              <a:spLocks noChangeAspect="1" noChangeArrowheads="1"/>
            </p:cNvSpPr>
            <p:nvPr/>
          </p:nvSpPr>
          <p:spPr bwMode="auto">
            <a:xfrm>
              <a:off x="4416" y="3429"/>
              <a:ext cx="82" cy="81"/>
            </a:xfrm>
            <a:prstGeom prst="ellipse">
              <a:avLst/>
            </a:prstGeom>
            <a:noFill/>
            <a:ln w="9525">
              <a:noFill/>
              <a:round/>
              <a:headEnd/>
              <a:tailEnd/>
            </a:ln>
          </p:spPr>
          <p:txBody>
            <a:bodyPr wrap="none" anchor="ctr">
              <a:prstTxWarp prst="textNoShape">
                <a:avLst/>
              </a:prstTxWarp>
            </a:bodyPr>
            <a:lstStyle/>
            <a:p>
              <a:pPr eaLnBrk="0" hangingPunct="0"/>
              <a:endParaRPr lang="en-US"/>
            </a:p>
          </p:txBody>
        </p:sp>
        <p:sp>
          <p:nvSpPr>
            <p:cNvPr id="75802" name="Oval 55"/>
            <p:cNvSpPr>
              <a:spLocks noChangeAspect="1" noChangeArrowheads="1"/>
            </p:cNvSpPr>
            <p:nvPr/>
          </p:nvSpPr>
          <p:spPr bwMode="auto">
            <a:xfrm>
              <a:off x="4331" y="3643"/>
              <a:ext cx="82" cy="81"/>
            </a:xfrm>
            <a:prstGeom prst="ellipse">
              <a:avLst/>
            </a:prstGeom>
            <a:noFill/>
            <a:ln w="9525">
              <a:noFill/>
              <a:round/>
              <a:headEnd/>
              <a:tailEnd/>
            </a:ln>
          </p:spPr>
          <p:txBody>
            <a:bodyPr wrap="none" anchor="ctr">
              <a:prstTxWarp prst="textNoShape">
                <a:avLst/>
              </a:prstTxWarp>
            </a:bodyPr>
            <a:lstStyle/>
            <a:p>
              <a:pPr eaLnBrk="0" hangingPunct="0"/>
              <a:endParaRPr lang="en-US"/>
            </a:p>
          </p:txBody>
        </p:sp>
        <p:sp>
          <p:nvSpPr>
            <p:cNvPr id="75803" name="Oval 56"/>
            <p:cNvSpPr>
              <a:spLocks noChangeAspect="1" noChangeArrowheads="1"/>
            </p:cNvSpPr>
            <p:nvPr/>
          </p:nvSpPr>
          <p:spPr bwMode="auto">
            <a:xfrm>
              <a:off x="4243" y="3235"/>
              <a:ext cx="82" cy="82"/>
            </a:xfrm>
            <a:prstGeom prst="ellipse">
              <a:avLst/>
            </a:prstGeom>
            <a:noFill/>
            <a:ln w="9525">
              <a:noFill/>
              <a:round/>
              <a:headEnd/>
              <a:tailEnd/>
            </a:ln>
          </p:spPr>
          <p:txBody>
            <a:bodyPr wrap="none" anchor="ctr">
              <a:prstTxWarp prst="textNoShape">
                <a:avLst/>
              </a:prstTxWarp>
            </a:bodyPr>
            <a:lstStyle/>
            <a:p>
              <a:pPr eaLnBrk="0" hangingPunct="0"/>
              <a:endParaRPr lang="en-US"/>
            </a:p>
          </p:txBody>
        </p:sp>
        <p:sp>
          <p:nvSpPr>
            <p:cNvPr id="75804" name="Oval 57"/>
            <p:cNvSpPr>
              <a:spLocks noChangeAspect="1" noChangeArrowheads="1"/>
            </p:cNvSpPr>
            <p:nvPr/>
          </p:nvSpPr>
          <p:spPr bwMode="auto">
            <a:xfrm>
              <a:off x="4165" y="3351"/>
              <a:ext cx="81" cy="81"/>
            </a:xfrm>
            <a:prstGeom prst="ellipse">
              <a:avLst/>
            </a:prstGeom>
            <a:noFill/>
            <a:ln w="9525">
              <a:noFill/>
              <a:round/>
              <a:headEnd/>
              <a:tailEnd/>
            </a:ln>
          </p:spPr>
          <p:txBody>
            <a:bodyPr wrap="none" anchor="ctr">
              <a:prstTxWarp prst="textNoShape">
                <a:avLst/>
              </a:prstTxWarp>
            </a:bodyPr>
            <a:lstStyle/>
            <a:p>
              <a:pPr eaLnBrk="0" hangingPunct="0"/>
              <a:endParaRPr lang="en-US"/>
            </a:p>
          </p:txBody>
        </p:sp>
        <p:sp>
          <p:nvSpPr>
            <p:cNvPr id="75805" name="Line 58"/>
            <p:cNvSpPr>
              <a:spLocks noChangeShapeType="1"/>
            </p:cNvSpPr>
            <p:nvPr/>
          </p:nvSpPr>
          <p:spPr bwMode="auto">
            <a:xfrm>
              <a:off x="4053" y="3888"/>
              <a:ext cx="1056" cy="0"/>
            </a:xfrm>
            <a:prstGeom prst="line">
              <a:avLst/>
            </a:prstGeom>
            <a:noFill/>
            <a:ln w="28575">
              <a:solidFill>
                <a:schemeClr val="tx1"/>
              </a:solidFill>
              <a:prstDash val="dash"/>
              <a:round/>
              <a:headEnd/>
              <a:tailEnd/>
            </a:ln>
          </p:spPr>
          <p:txBody>
            <a:bodyPr>
              <a:prstTxWarp prst="textNoShape">
                <a:avLst/>
              </a:prstTxWarp>
            </a:bodyPr>
            <a:lstStyle/>
            <a:p>
              <a:endParaRPr lang="en-US"/>
            </a:p>
          </p:txBody>
        </p:sp>
        <p:sp>
          <p:nvSpPr>
            <p:cNvPr id="75806" name="Line 59"/>
            <p:cNvSpPr>
              <a:spLocks noChangeShapeType="1"/>
            </p:cNvSpPr>
            <p:nvPr/>
          </p:nvSpPr>
          <p:spPr bwMode="auto">
            <a:xfrm>
              <a:off x="4053" y="2976"/>
              <a:ext cx="1056" cy="0"/>
            </a:xfrm>
            <a:prstGeom prst="line">
              <a:avLst/>
            </a:prstGeom>
            <a:noFill/>
            <a:ln w="28575">
              <a:solidFill>
                <a:schemeClr val="tx1"/>
              </a:solidFill>
              <a:prstDash val="dash"/>
              <a:round/>
              <a:headEnd/>
              <a:tailEnd/>
            </a:ln>
          </p:spPr>
          <p:txBody>
            <a:bodyPr>
              <a:prstTxWarp prst="textNoShape">
                <a:avLst/>
              </a:prstTxWarp>
            </a:bodyPr>
            <a:lstStyle/>
            <a:p>
              <a:endParaRPr lang="en-US"/>
            </a:p>
          </p:txBody>
        </p:sp>
        <p:sp>
          <p:nvSpPr>
            <p:cNvPr id="75807" name="Line 60"/>
            <p:cNvSpPr>
              <a:spLocks noChangeShapeType="1"/>
            </p:cNvSpPr>
            <p:nvPr/>
          </p:nvSpPr>
          <p:spPr bwMode="auto">
            <a:xfrm>
              <a:off x="4053" y="3280"/>
              <a:ext cx="1056" cy="0"/>
            </a:xfrm>
            <a:prstGeom prst="line">
              <a:avLst/>
            </a:prstGeom>
            <a:noFill/>
            <a:ln w="28575">
              <a:solidFill>
                <a:schemeClr val="tx1"/>
              </a:solidFill>
              <a:prstDash val="dash"/>
              <a:round/>
              <a:headEnd/>
              <a:tailEnd/>
            </a:ln>
          </p:spPr>
          <p:txBody>
            <a:bodyPr>
              <a:prstTxWarp prst="textNoShape">
                <a:avLst/>
              </a:prstTxWarp>
            </a:bodyPr>
            <a:lstStyle/>
            <a:p>
              <a:endParaRPr lang="en-US"/>
            </a:p>
          </p:txBody>
        </p:sp>
        <p:sp>
          <p:nvSpPr>
            <p:cNvPr id="75808" name="Line 61"/>
            <p:cNvSpPr>
              <a:spLocks noChangeShapeType="1"/>
            </p:cNvSpPr>
            <p:nvPr/>
          </p:nvSpPr>
          <p:spPr bwMode="auto">
            <a:xfrm>
              <a:off x="4053" y="3584"/>
              <a:ext cx="1056" cy="0"/>
            </a:xfrm>
            <a:prstGeom prst="line">
              <a:avLst/>
            </a:prstGeom>
            <a:noFill/>
            <a:ln w="28575">
              <a:solidFill>
                <a:schemeClr val="tx1"/>
              </a:solidFill>
              <a:prstDash val="dash"/>
              <a:round/>
              <a:headEnd/>
              <a:tailEnd/>
            </a:ln>
          </p:spPr>
          <p:txBody>
            <a:bodyPr>
              <a:prstTxWarp prst="textNoShape">
                <a:avLst/>
              </a:prstTxWarp>
            </a:bodyPr>
            <a:lstStyle/>
            <a:p>
              <a:endParaRPr lang="en-US"/>
            </a:p>
          </p:txBody>
        </p:sp>
        <p:sp>
          <p:nvSpPr>
            <p:cNvPr id="75809" name="Oval 62"/>
            <p:cNvSpPr>
              <a:spLocks noChangeAspect="1" noChangeArrowheads="1"/>
            </p:cNvSpPr>
            <p:nvPr/>
          </p:nvSpPr>
          <p:spPr bwMode="auto">
            <a:xfrm>
              <a:off x="4080" y="3543"/>
              <a:ext cx="82" cy="81"/>
            </a:xfrm>
            <a:prstGeom prst="ellipse">
              <a:avLst/>
            </a:prstGeom>
            <a:solidFill>
              <a:srgbClr val="990099"/>
            </a:solidFill>
            <a:ln w="9525">
              <a:solidFill>
                <a:srgbClr val="990099"/>
              </a:solidFill>
              <a:round/>
              <a:headEnd/>
              <a:tailEnd/>
            </a:ln>
          </p:spPr>
          <p:txBody>
            <a:bodyPr wrap="none" anchor="ctr">
              <a:prstTxWarp prst="textNoShape">
                <a:avLst/>
              </a:prstTxWarp>
            </a:bodyPr>
            <a:lstStyle/>
            <a:p>
              <a:pPr eaLnBrk="0" hangingPunct="0"/>
              <a:endParaRPr lang="en-US"/>
            </a:p>
          </p:txBody>
        </p:sp>
        <p:sp>
          <p:nvSpPr>
            <p:cNvPr id="75810" name="Oval 63"/>
            <p:cNvSpPr>
              <a:spLocks noChangeAspect="1" noChangeArrowheads="1"/>
            </p:cNvSpPr>
            <p:nvPr/>
          </p:nvSpPr>
          <p:spPr bwMode="auto">
            <a:xfrm>
              <a:off x="4501" y="3241"/>
              <a:ext cx="82" cy="81"/>
            </a:xfrm>
            <a:prstGeom prst="ellipse">
              <a:avLst/>
            </a:prstGeom>
            <a:solidFill>
              <a:srgbClr val="990099"/>
            </a:solidFill>
            <a:ln w="9525">
              <a:solidFill>
                <a:srgbClr val="990099"/>
              </a:solidFill>
              <a:round/>
              <a:headEnd/>
              <a:tailEnd/>
            </a:ln>
          </p:spPr>
          <p:txBody>
            <a:bodyPr wrap="none" anchor="ctr">
              <a:prstTxWarp prst="textNoShape">
                <a:avLst/>
              </a:prstTxWarp>
            </a:bodyPr>
            <a:lstStyle/>
            <a:p>
              <a:pPr eaLnBrk="0" hangingPunct="0"/>
              <a:endParaRPr lang="en-US"/>
            </a:p>
          </p:txBody>
        </p:sp>
        <p:sp>
          <p:nvSpPr>
            <p:cNvPr id="75811" name="Oval 64"/>
            <p:cNvSpPr>
              <a:spLocks noChangeAspect="1" noChangeArrowheads="1"/>
            </p:cNvSpPr>
            <p:nvPr/>
          </p:nvSpPr>
          <p:spPr bwMode="auto">
            <a:xfrm>
              <a:off x="4916" y="3235"/>
              <a:ext cx="81" cy="81"/>
            </a:xfrm>
            <a:prstGeom prst="ellipse">
              <a:avLst/>
            </a:prstGeom>
            <a:solidFill>
              <a:srgbClr val="990099"/>
            </a:solidFill>
            <a:ln w="9525">
              <a:solidFill>
                <a:srgbClr val="990099"/>
              </a:solidFill>
              <a:round/>
              <a:headEnd/>
              <a:tailEnd/>
            </a:ln>
          </p:spPr>
          <p:txBody>
            <a:bodyPr wrap="none" anchor="ctr">
              <a:prstTxWarp prst="textNoShape">
                <a:avLst/>
              </a:prstTxWarp>
            </a:bodyPr>
            <a:lstStyle/>
            <a:p>
              <a:pPr eaLnBrk="0" hangingPunct="0"/>
              <a:endParaRPr lang="en-US"/>
            </a:p>
          </p:txBody>
        </p:sp>
        <p:sp>
          <p:nvSpPr>
            <p:cNvPr id="75812" name="Oval 65"/>
            <p:cNvSpPr>
              <a:spLocks noChangeAspect="1" noChangeArrowheads="1"/>
            </p:cNvSpPr>
            <p:nvPr/>
          </p:nvSpPr>
          <p:spPr bwMode="auto">
            <a:xfrm>
              <a:off x="4749" y="2934"/>
              <a:ext cx="82" cy="82"/>
            </a:xfrm>
            <a:prstGeom prst="ellipse">
              <a:avLst/>
            </a:prstGeom>
            <a:solidFill>
              <a:srgbClr val="990099"/>
            </a:solidFill>
            <a:ln w="9525">
              <a:solidFill>
                <a:srgbClr val="990099"/>
              </a:solidFill>
              <a:round/>
              <a:headEnd/>
              <a:tailEnd/>
            </a:ln>
          </p:spPr>
          <p:txBody>
            <a:bodyPr wrap="none" anchor="ctr">
              <a:prstTxWarp prst="textNoShape">
                <a:avLst/>
              </a:prstTxWarp>
            </a:bodyPr>
            <a:lstStyle/>
            <a:p>
              <a:pPr eaLnBrk="0" hangingPunct="0"/>
              <a:endParaRPr lang="en-US"/>
            </a:p>
          </p:txBody>
        </p:sp>
      </p:grpSp>
      <p:pic>
        <p:nvPicPr>
          <p:cNvPr id="75783" name="Picture 4"/>
          <p:cNvPicPr>
            <a:picLocks noChangeAspect="1" noChangeArrowheads="1"/>
          </p:cNvPicPr>
          <p:nvPr/>
        </p:nvPicPr>
        <p:blipFill>
          <a:blip r:embed="rId2"/>
          <a:srcRect/>
          <a:stretch>
            <a:fillRect/>
          </a:stretch>
        </p:blipFill>
        <p:spPr bwMode="auto">
          <a:xfrm>
            <a:off x="5486400" y="4046682"/>
            <a:ext cx="3427413" cy="2122487"/>
          </a:xfrm>
          <a:prstGeom prst="rect">
            <a:avLst/>
          </a:prstGeom>
          <a:noFill/>
          <a:ln w="9525">
            <a:noFill/>
            <a:miter lim="800000"/>
            <a:headEnd/>
            <a:tailEnd/>
          </a:ln>
        </p:spPr>
      </p:pic>
      <p:sp>
        <p:nvSpPr>
          <p:cNvPr id="75784" name="Down Arrow 35"/>
          <p:cNvSpPr>
            <a:spLocks noChangeArrowheads="1"/>
          </p:cNvSpPr>
          <p:nvPr/>
        </p:nvSpPr>
        <p:spPr bwMode="auto">
          <a:xfrm>
            <a:off x="7903080" y="2819400"/>
            <a:ext cx="484188" cy="977900"/>
          </a:xfrm>
          <a:prstGeom prst="downArrow">
            <a:avLst>
              <a:gd name="adj1" fmla="val 50000"/>
              <a:gd name="adj2" fmla="val 50024"/>
            </a:avLst>
          </a:prstGeom>
          <a:solidFill>
            <a:schemeClr val="accent1"/>
          </a:solidFill>
          <a:ln w="9525">
            <a:solidFill>
              <a:schemeClr val="tx1"/>
            </a:solidFill>
            <a:round/>
            <a:headEnd/>
            <a:tailEnd/>
          </a:ln>
        </p:spPr>
        <p:txBody>
          <a:bodyPr>
            <a:prstTxWarp prst="textNoShape">
              <a:avLst/>
            </a:prstTxWarp>
          </a:bodyPr>
          <a:lstStyle/>
          <a:p>
            <a:pPr eaLnBrk="0" hangingPunct="0"/>
            <a:endParaRPr lang="en-US"/>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8" name="Rectangle 4"/>
          <p:cNvSpPr>
            <a:spLocks noGrp="1" noChangeArrowheads="1"/>
          </p:cNvSpPr>
          <p:nvPr>
            <p:ph type="title"/>
          </p:nvPr>
        </p:nvSpPr>
        <p:spPr>
          <a:xfrm>
            <a:off x="304800" y="330055"/>
            <a:ext cx="7772400" cy="1143000"/>
          </a:xfrm>
        </p:spPr>
        <p:txBody>
          <a:bodyPr>
            <a:normAutofit fontScale="90000"/>
          </a:bodyPr>
          <a:lstStyle/>
          <a:p>
            <a:pPr algn="l"/>
            <a:r>
              <a:rPr lang="en-US" dirty="0">
                <a:ea typeface="ＭＳ Ｐゴシック" pitchFamily="1" charset="-128"/>
                <a:cs typeface="ＭＳ Ｐゴシック" pitchFamily="1" charset="-128"/>
              </a:rPr>
              <a:t>Week 8: iPod </a:t>
            </a:r>
            <a:br>
              <a:rPr lang="en-US" dirty="0">
                <a:ea typeface="ＭＳ Ｐゴシック" pitchFamily="1" charset="-128"/>
                <a:cs typeface="ＭＳ Ｐゴシック" pitchFamily="1" charset="-128"/>
              </a:rPr>
            </a:br>
            <a:r>
              <a:rPr lang="en-US" dirty="0">
                <a:ea typeface="ＭＳ Ｐゴシック" pitchFamily="1" charset="-128"/>
                <a:cs typeface="ＭＳ Ｐゴシック" pitchFamily="1" charset="-128"/>
              </a:rPr>
              <a:t>Processor</a:t>
            </a:r>
          </a:p>
        </p:txBody>
      </p:sp>
      <p:sp>
        <p:nvSpPr>
          <p:cNvPr id="77826" name="Rectangle 2"/>
          <p:cNvSpPr>
            <a:spLocks noGrp="1" noChangeArrowheads="1"/>
          </p:cNvSpPr>
          <p:nvPr>
            <p:ph idx="1"/>
          </p:nvPr>
        </p:nvSpPr>
        <p:spPr>
          <a:xfrm>
            <a:off x="228600" y="1981200"/>
            <a:ext cx="4114800" cy="4114800"/>
          </a:xfrm>
        </p:spPr>
        <p:txBody>
          <a:bodyPr/>
          <a:lstStyle/>
          <a:p>
            <a:r>
              <a:rPr lang="en-US">
                <a:ea typeface="ＭＳ Ｐゴシック" pitchFamily="1" charset="-128"/>
                <a:cs typeface="ＭＳ Ｐゴシック" pitchFamily="1" charset="-128"/>
              </a:rPr>
              <a:t>Early based on PortalPlayer series</a:t>
            </a:r>
          </a:p>
          <a:p>
            <a:pPr lvl="1"/>
            <a:r>
              <a:rPr lang="en-US"/>
              <a:t>Two ARM7TDMI cores</a:t>
            </a:r>
          </a:p>
          <a:p>
            <a:pPr lvl="1"/>
            <a:r>
              <a:rPr lang="en-US"/>
              <a:t>80MHz each</a:t>
            </a:r>
          </a:p>
          <a:p>
            <a:r>
              <a:rPr lang="en-US">
                <a:ea typeface="ＭＳ Ｐゴシック" pitchFamily="1" charset="-128"/>
                <a:cs typeface="ＭＳ Ｐゴシック" pitchFamily="1" charset="-128"/>
              </a:rPr>
              <a:t>Current use ARM7 or ARM8</a:t>
            </a:r>
            <a:endParaRPr lang="en-US" dirty="0">
              <a:ea typeface="ＭＳ Ｐゴシック" pitchFamily="1" charset="-128"/>
              <a:cs typeface="ＭＳ Ｐゴシック" pitchFamily="1" charset="-128"/>
            </a:endParaRPr>
          </a:p>
        </p:txBody>
      </p:sp>
      <p:sp>
        <p:nvSpPr>
          <p:cNvPr id="6" name="Slide Number Placeholder 5"/>
          <p:cNvSpPr>
            <a:spLocks noGrp="1"/>
          </p:cNvSpPr>
          <p:nvPr>
            <p:ph type="sldNum" sz="quarter" idx="12"/>
          </p:nvPr>
        </p:nvSpPr>
        <p:spPr/>
        <p:txBody>
          <a:bodyPr/>
          <a:lstStyle/>
          <a:p>
            <a:pPr>
              <a:defRPr/>
            </a:pPr>
            <a:fld id="{A8EAA9BD-BD65-054D-A875-8CE63F494A10}" type="slidenum">
              <a:rPr lang="en-US" smtClean="0"/>
              <a:pPr>
                <a:defRPr/>
              </a:pPr>
              <a:t>75</a:t>
            </a:fld>
            <a:endParaRPr lang="en-US"/>
          </a:p>
        </p:txBody>
      </p:sp>
      <p:pic>
        <p:nvPicPr>
          <p:cNvPr id="7"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4191000" y="350837"/>
            <a:ext cx="4654550" cy="6202363"/>
          </a:xfrm>
          <a:prstGeom prst="rect">
            <a:avLst/>
          </a:prstGeom>
          <a:noFill/>
          <a:ln w="9525">
            <a:noFill/>
            <a:miter lim="800000"/>
            <a:headEnd/>
            <a:tailEnd/>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p:txBody>
          <a:bodyPr/>
          <a:lstStyle/>
          <a:p>
            <a:r>
              <a:rPr lang="en-US"/>
              <a:t>Week 9: Operating System</a:t>
            </a:r>
          </a:p>
        </p:txBody>
      </p:sp>
      <p:sp>
        <p:nvSpPr>
          <p:cNvPr id="207875" name="Rectangle 3"/>
          <p:cNvSpPr>
            <a:spLocks noGrp="1" noChangeArrowheads="1"/>
          </p:cNvSpPr>
          <p:nvPr>
            <p:ph idx="1"/>
          </p:nvPr>
        </p:nvSpPr>
        <p:spPr/>
        <p:txBody>
          <a:bodyPr/>
          <a:lstStyle/>
          <a:p>
            <a:r>
              <a:rPr lang="en-US" dirty="0"/>
              <a:t>This hardware can be virtualized and shared among tasks</a:t>
            </a:r>
          </a:p>
          <a:p>
            <a:pPr lvl="1"/>
            <a:r>
              <a:rPr lang="en-US" dirty="0"/>
              <a:t>How does OS control hardware?</a:t>
            </a:r>
          </a:p>
          <a:p>
            <a:pPr lvl="1"/>
            <a:r>
              <a:rPr lang="en-US" dirty="0"/>
              <a:t>Do we need giant OS or small portion for mp3?</a:t>
            </a:r>
          </a:p>
        </p:txBody>
      </p:sp>
      <p:sp>
        <p:nvSpPr>
          <p:cNvPr id="5" name="Date Placeholder 3"/>
          <p:cNvSpPr>
            <a:spLocks noGrp="1"/>
          </p:cNvSpPr>
          <p:nvPr>
            <p:ph type="dt" sz="half" idx="10"/>
          </p:nvPr>
        </p:nvSpPr>
        <p:spPr/>
        <p:txBody>
          <a:bodyPr/>
          <a:lstStyle/>
          <a:p>
            <a:endParaRPr lang="en-US" dirty="0"/>
          </a:p>
        </p:txBody>
      </p:sp>
      <p:sp>
        <p:nvSpPr>
          <p:cNvPr id="7" name="Slide Number Placeholder 5"/>
          <p:cNvSpPr>
            <a:spLocks noGrp="1"/>
          </p:cNvSpPr>
          <p:nvPr>
            <p:ph type="sldNum" sz="quarter" idx="12"/>
          </p:nvPr>
        </p:nvSpPr>
        <p:spPr/>
        <p:txBody>
          <a:bodyPr/>
          <a:lstStyle/>
          <a:p>
            <a:fld id="{B18D7C21-1FE2-764A-8DA1-EA009D77EC84}" type="slidenum">
              <a:rPr lang="en-US"/>
              <a:pPr/>
              <a:t>76</a:t>
            </a:fld>
            <a:endParaRPr lang="en-US"/>
          </a:p>
        </p:txBody>
      </p:sp>
      <p:pic>
        <p:nvPicPr>
          <p:cNvPr id="207877" name="Picture 5"/>
          <p:cNvPicPr>
            <a:picLocks noChangeAspect="1" noChangeArrowheads="1"/>
          </p:cNvPicPr>
          <p:nvPr/>
        </p:nvPicPr>
        <p:blipFill>
          <a:blip r:embed="rId3"/>
          <a:srcRect/>
          <a:stretch>
            <a:fillRect/>
          </a:stretch>
        </p:blipFill>
        <p:spPr bwMode="auto">
          <a:xfrm>
            <a:off x="5033695" y="3801427"/>
            <a:ext cx="2886342" cy="2650329"/>
          </a:xfrm>
          <a:prstGeom prst="rect">
            <a:avLst/>
          </a:prstGeom>
          <a:noFill/>
          <a:ln w="9525">
            <a:noFill/>
            <a:miter lim="800000"/>
            <a:headEnd/>
            <a:tailEnd/>
          </a:ln>
          <a:effectLst/>
        </p:spPr>
      </p:pic>
      <p:sp>
        <p:nvSpPr>
          <p:cNvPr id="8" name="TextBox 7"/>
          <p:cNvSpPr txBox="1"/>
          <p:nvPr/>
        </p:nvSpPr>
        <p:spPr>
          <a:xfrm>
            <a:off x="8229600" y="3886200"/>
            <a:ext cx="914400" cy="646331"/>
          </a:xfrm>
          <a:prstGeom prst="rect">
            <a:avLst/>
          </a:prstGeom>
          <a:solidFill>
            <a:schemeClr val="bg1"/>
          </a:solidFill>
        </p:spPr>
        <p:txBody>
          <a:bodyPr wrap="square" rtlCol="0">
            <a:spAutoFit/>
          </a:bodyPr>
          <a:lstStyle/>
          <a:p>
            <a:pPr algn="ctr"/>
            <a:r>
              <a:rPr lang="en-US" sz="1800" dirty="0">
                <a:solidFill>
                  <a:srgbClr val="FF0000"/>
                </a:solidFill>
                <a:latin typeface="+mn-lt"/>
              </a:rPr>
              <a:t>App</a:t>
            </a:r>
          </a:p>
          <a:p>
            <a:pPr algn="ctr"/>
            <a:r>
              <a:rPr lang="en-US" sz="1800" dirty="0" err="1">
                <a:solidFill>
                  <a:srgbClr val="FF0000"/>
                </a:solidFill>
                <a:latin typeface="+mn-lt"/>
              </a:rPr>
              <a:t>Dejour</a:t>
            </a:r>
            <a:endParaRPr lang="en-US" sz="1800" dirty="0">
              <a:solidFill>
                <a:srgbClr val="FF0000"/>
              </a:solidFill>
              <a:latin typeface="+mn-lt"/>
            </a:endParaRPr>
          </a:p>
        </p:txBody>
      </p:sp>
      <p:pic>
        <p:nvPicPr>
          <p:cNvPr id="9" name="Picture 8" descr="angry birds pajaros furiosos 2.png"/>
          <p:cNvPicPr>
            <a:picLocks noChangeAspect="1"/>
          </p:cNvPicPr>
          <p:nvPr/>
        </p:nvPicPr>
        <p:blipFill>
          <a:blip r:embed="rId4"/>
          <a:stretch>
            <a:fillRect/>
          </a:stretch>
        </p:blipFill>
        <p:spPr>
          <a:xfrm>
            <a:off x="7391400" y="3581400"/>
            <a:ext cx="534405" cy="534405"/>
          </a:xfrm>
          <a:prstGeom prst="rect">
            <a:avLst/>
          </a:prstGeom>
        </p:spPr>
      </p:pic>
      <p:pic>
        <p:nvPicPr>
          <p:cNvPr id="10" name="Picture 9" descr="Chrome-logo-2011-03-16.jpg"/>
          <p:cNvPicPr>
            <a:picLocks noChangeAspect="1"/>
          </p:cNvPicPr>
          <p:nvPr/>
        </p:nvPicPr>
        <p:blipFill>
          <a:blip r:embed="rId5"/>
          <a:stretch>
            <a:fillRect/>
          </a:stretch>
        </p:blipFill>
        <p:spPr>
          <a:xfrm>
            <a:off x="6705600" y="3581400"/>
            <a:ext cx="535583" cy="534192"/>
          </a:xfrm>
          <a:prstGeom prst="rect">
            <a:avLst/>
          </a:prstGeom>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US"/>
              <a:t>Course Map</a:t>
            </a:r>
          </a:p>
        </p:txBody>
      </p:sp>
      <p:sp>
        <p:nvSpPr>
          <p:cNvPr id="7" name="Slide Number Placeholder 5"/>
          <p:cNvSpPr>
            <a:spLocks noGrp="1"/>
          </p:cNvSpPr>
          <p:nvPr>
            <p:ph type="sldNum" sz="quarter" idx="12"/>
          </p:nvPr>
        </p:nvSpPr>
        <p:spPr/>
        <p:txBody>
          <a:bodyPr/>
          <a:lstStyle/>
          <a:p>
            <a:fld id="{3DB5F412-9866-D249-BF71-6D9420ED886F}" type="slidenum">
              <a:rPr lang="en-US"/>
              <a:pPr/>
              <a:t>77</a:t>
            </a:fld>
            <a:endParaRPr lang="en-US" dirty="0"/>
          </a:p>
        </p:txBody>
      </p:sp>
      <p:pic>
        <p:nvPicPr>
          <p:cNvPr id="177154" name="Picture 2" descr="http://cdn.scratch.mit.edu/static/site/projects/thumbnails/32/2502.png"/>
          <p:cNvPicPr>
            <a:picLocks noChangeAspect="1" noChangeArrowheads="1"/>
          </p:cNvPicPr>
          <p:nvPr/>
        </p:nvPicPr>
        <p:blipFill rotWithShape="1">
          <a:blip r:embed="rId3">
            <a:extLst>
              <a:ext uri="{28A0092B-C50C-407E-A947-70E740481C1C}">
                <a14:useLocalDpi xmlns:a14="http://schemas.microsoft.com/office/drawing/2010/main" val="0"/>
              </a:ext>
            </a:extLst>
          </a:blip>
          <a:srcRect l="2623"/>
          <a:stretch/>
        </p:blipFill>
        <p:spPr bwMode="auto">
          <a:xfrm>
            <a:off x="0" y="1364906"/>
            <a:ext cx="1885388"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77156" name="Picture 4" descr="Loudspeaker and Waveform"/>
          <p:cNvPicPr>
            <a:picLocks noChangeAspect="1" noChangeArrowheads="1"/>
          </p:cNvPicPr>
          <p:nvPr/>
        </p:nvPicPr>
        <p:blipFill rotWithShape="1">
          <a:blip r:embed="rId4">
            <a:extLst>
              <a:ext uri="{28A0092B-C50C-407E-A947-70E740481C1C}">
                <a14:useLocalDpi xmlns:a14="http://schemas.microsoft.com/office/drawing/2010/main" val="0"/>
              </a:ext>
            </a:extLst>
          </a:blip>
          <a:srcRect l="10927" r="49086" b="59789"/>
          <a:stretch/>
        </p:blipFill>
        <p:spPr bwMode="auto">
          <a:xfrm>
            <a:off x="1676400" y="1364906"/>
            <a:ext cx="1188055"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p:cNvPicPr>
            <a:picLocks noChangeAspect="1" noChangeArrowheads="1"/>
          </p:cNvPicPr>
          <p:nvPr/>
        </p:nvPicPr>
        <p:blipFill rotWithShape="1">
          <a:blip r:embed="rId5">
            <a:clrChange>
              <a:clrFrom>
                <a:srgbClr val="EAEAEA"/>
              </a:clrFrom>
              <a:clrTo>
                <a:srgbClr val="EAEAEA">
                  <a:alpha val="0"/>
                </a:srgbClr>
              </a:clrTo>
            </a:clrChange>
          </a:blip>
          <a:srcRect l="32523" t="50000" r="25121" b="10610"/>
          <a:stretch/>
        </p:blipFill>
        <p:spPr bwMode="auto">
          <a:xfrm>
            <a:off x="4876800" y="1423343"/>
            <a:ext cx="1611775" cy="1376308"/>
          </a:xfrm>
          <a:prstGeom prst="rect">
            <a:avLst/>
          </a:prstGeom>
          <a:noFill/>
          <a:ln w="9525">
            <a:noFill/>
            <a:miter lim="800000"/>
            <a:headEnd/>
            <a:tailEnd/>
          </a:ln>
          <a:effectLst/>
        </p:spPr>
      </p:pic>
      <p:pic>
        <p:nvPicPr>
          <p:cNvPr id="17715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3375900"/>
            <a:ext cx="1177810" cy="658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58" name="Picture 6"/>
          <p:cNvPicPr>
            <a:picLocks noChangeAspect="1" noChangeArrowheads="1"/>
          </p:cNvPicPr>
          <p:nvPr/>
        </p:nvPicPr>
        <p:blipFill rotWithShape="1">
          <a:blip r:embed="rId7">
            <a:extLst>
              <a:ext uri="{28A0092B-C50C-407E-A947-70E740481C1C}">
                <a14:useLocalDpi xmlns:a14="http://schemas.microsoft.com/office/drawing/2010/main" val="0"/>
              </a:ext>
            </a:extLst>
          </a:blip>
          <a:srcRect b="34834"/>
          <a:stretch/>
        </p:blipFill>
        <p:spPr bwMode="auto">
          <a:xfrm>
            <a:off x="3844810" y="3337682"/>
            <a:ext cx="965911" cy="696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59"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10125" y="3338250"/>
            <a:ext cx="1209675" cy="757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AutoShape 14" descr="http://hdwallres.com/wp-content/uploads/2013/10/internet-2014-PC-wallpaper.jpg"/>
          <p:cNvSpPr>
            <a:spLocks noChangeAspect="1" noChangeArrowheads="1"/>
          </p:cNvSpPr>
          <p:nvPr/>
        </p:nvSpPr>
        <p:spPr bwMode="auto">
          <a:xfrm>
            <a:off x="63500" y="-136525"/>
            <a:ext cx="7219950" cy="5410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7168" name="Picture 16"/>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09729" y="934450"/>
            <a:ext cx="1433294" cy="1219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70" name="Picture 18" descr="http://www.mushroomsys.com/websiteContent/graphics/DAP/cloudcomputing.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21209" y="3400480"/>
            <a:ext cx="1944532" cy="1552520"/>
          </a:xfrm>
          <a:prstGeom prst="rect">
            <a:avLst/>
          </a:prstGeom>
          <a:noFill/>
          <a:extLst>
            <a:ext uri="{909E8E84-426E-40DD-AFC4-6F175D3DCCD1}">
              <a14:hiddenFill xmlns:a14="http://schemas.microsoft.com/office/drawing/2010/main">
                <a:solidFill>
                  <a:srgbClr val="FFFFFF"/>
                </a:solidFill>
              </a14:hiddenFill>
            </a:ext>
          </a:extLst>
        </p:spPr>
      </p:pic>
      <p:pic>
        <p:nvPicPr>
          <p:cNvPr id="177173" name="Picture 21" descr="http://www.urmc.rochester.edu/libraries/miner/images/IPADwireless-network-symbol.jpg"/>
          <p:cNvPicPr>
            <a:picLocks noChangeAspect="1" noChangeArrowheads="1"/>
          </p:cNvPicPr>
          <p:nvPr/>
        </p:nvPicPr>
        <p:blipFill rotWithShape="1">
          <a:blip r:embed="rId11">
            <a:extLst>
              <a:ext uri="{28A0092B-C50C-407E-A947-70E740481C1C}">
                <a14:useLocalDpi xmlns:a14="http://schemas.microsoft.com/office/drawing/2010/main" val="0"/>
              </a:ext>
            </a:extLst>
          </a:blip>
          <a:srcRect l="8124" t="12495" r="8970" b="16065"/>
          <a:stretch/>
        </p:blipFill>
        <p:spPr bwMode="auto">
          <a:xfrm rot="9787514">
            <a:off x="7619625" y="2771955"/>
            <a:ext cx="980404" cy="744771"/>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p:cNvSpPr/>
          <p:nvPr/>
        </p:nvSpPr>
        <p:spPr>
          <a:xfrm>
            <a:off x="7561429" y="2362200"/>
            <a:ext cx="762000" cy="3655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NIC</a:t>
            </a:r>
          </a:p>
        </p:txBody>
      </p:sp>
      <p:sp>
        <p:nvSpPr>
          <p:cNvPr id="13" name="TextBox 12"/>
          <p:cNvSpPr txBox="1"/>
          <p:nvPr/>
        </p:nvSpPr>
        <p:spPr>
          <a:xfrm>
            <a:off x="6626735" y="528935"/>
            <a:ext cx="2212465" cy="461665"/>
          </a:xfrm>
          <a:prstGeom prst="rect">
            <a:avLst/>
          </a:prstGeom>
          <a:noFill/>
        </p:spPr>
        <p:txBody>
          <a:bodyPr wrap="none" rtlCol="0">
            <a:spAutoFit/>
          </a:bodyPr>
          <a:lstStyle/>
          <a:p>
            <a:r>
              <a:rPr lang="en-US" b="1" dirty="0">
                <a:latin typeface="Courier New" panose="02070309020205020404" pitchFamily="49" charset="0"/>
                <a:cs typeface="Courier New" panose="02070309020205020404" pitchFamily="49" charset="0"/>
              </a:rPr>
              <a:t>10101001101</a:t>
            </a:r>
          </a:p>
        </p:txBody>
      </p:sp>
      <p:sp>
        <p:nvSpPr>
          <p:cNvPr id="32" name="Rectangle 31"/>
          <p:cNvSpPr/>
          <p:nvPr/>
        </p:nvSpPr>
        <p:spPr>
          <a:xfrm>
            <a:off x="6082658" y="3331356"/>
            <a:ext cx="755671" cy="817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pic>
        <p:nvPicPr>
          <p:cNvPr id="177174" name="Picture 2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7069" y="4788975"/>
            <a:ext cx="2309929" cy="168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63520" y="5017575"/>
            <a:ext cx="853773" cy="14478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800" b="1" dirty="0">
                <a:solidFill>
                  <a:schemeClr val="tx1"/>
                </a:solidFill>
              </a:rPr>
              <a:t>EULA</a:t>
            </a:r>
          </a:p>
          <a:p>
            <a:pPr algn="ctr"/>
            <a:r>
              <a:rPr lang="en-US" sz="1800" b="1" dirty="0">
                <a:solidFill>
                  <a:schemeClr val="tx1"/>
                </a:solidFill>
              </a:rPr>
              <a:t>----------------</a:t>
            </a:r>
            <a:r>
              <a:rPr lang="en-US" sz="1800" b="1" i="1" dirty="0">
                <a:solidFill>
                  <a:schemeClr val="tx1"/>
                </a:solidFill>
              </a:rPr>
              <a:t>click</a:t>
            </a:r>
          </a:p>
          <a:p>
            <a:pPr algn="ctr"/>
            <a:r>
              <a:rPr lang="en-US" sz="1800" b="1" i="1" dirty="0">
                <a:solidFill>
                  <a:schemeClr val="tx1"/>
                </a:solidFill>
              </a:rPr>
              <a:t>OK</a:t>
            </a:r>
          </a:p>
        </p:txBody>
      </p:sp>
      <p:pic>
        <p:nvPicPr>
          <p:cNvPr id="37" name="Content Placeholder 9" descr="loudspkr.gif"/>
          <p:cNvPicPr>
            <a:picLocks noGrp="1" noChangeAspect="1"/>
          </p:cNvPicPr>
          <p:nvPr>
            <p:ph idx="1"/>
          </p:nvPr>
        </p:nvPicPr>
        <p:blipFill>
          <a:blip r:embed="rId13"/>
          <a:srcRect l="-20833" r="-20833"/>
          <a:stretch>
            <a:fillRect/>
          </a:stretch>
        </p:blipFill>
        <p:spPr>
          <a:xfrm flipH="1">
            <a:off x="1524000" y="4872017"/>
            <a:ext cx="2577606" cy="1364758"/>
          </a:xfrm>
        </p:spPr>
      </p:pic>
      <p:pic>
        <p:nvPicPr>
          <p:cNvPr id="39" name="Picture 5"/>
          <p:cNvPicPr>
            <a:picLocks noChangeAspect="1" noChangeArrowheads="1"/>
          </p:cNvPicPr>
          <p:nvPr/>
        </p:nvPicPr>
        <p:blipFill rotWithShape="1">
          <a:blip r:embed="rId5">
            <a:clrChange>
              <a:clrFrom>
                <a:srgbClr val="EAEAEA"/>
              </a:clrFrom>
              <a:clrTo>
                <a:srgbClr val="EAEAEA">
                  <a:alpha val="0"/>
                </a:srgbClr>
              </a:clrTo>
            </a:clrChange>
          </a:blip>
          <a:srcRect l="32523" t="50000" r="25121" b="10610"/>
          <a:stretch/>
        </p:blipFill>
        <p:spPr bwMode="auto">
          <a:xfrm>
            <a:off x="5041903" y="4981248"/>
            <a:ext cx="1281567" cy="1094341"/>
          </a:xfrm>
          <a:prstGeom prst="rect">
            <a:avLst/>
          </a:prstGeom>
          <a:noFill/>
          <a:ln w="9525">
            <a:noFill/>
            <a:miter lim="800000"/>
            <a:headEnd/>
            <a:tailEnd/>
          </a:ln>
          <a:effectLst/>
        </p:spPr>
      </p:pic>
      <p:pic>
        <p:nvPicPr>
          <p:cNvPr id="40" name="Picture 21" descr="http://www.urmc.rochester.edu/libraries/miner/images/IPADwireless-network-symbol.jpg"/>
          <p:cNvPicPr>
            <a:picLocks noChangeAspect="1" noChangeArrowheads="1"/>
          </p:cNvPicPr>
          <p:nvPr/>
        </p:nvPicPr>
        <p:blipFill rotWithShape="1">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l="8124" t="12495" r="8970" b="16065"/>
          <a:stretch/>
        </p:blipFill>
        <p:spPr bwMode="auto">
          <a:xfrm rot="2936238">
            <a:off x="6894380" y="4661437"/>
            <a:ext cx="980404" cy="744771"/>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40"/>
          <p:cNvSpPr/>
          <p:nvPr/>
        </p:nvSpPr>
        <p:spPr>
          <a:xfrm>
            <a:off x="6400800" y="5375943"/>
            <a:ext cx="762000" cy="3655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NIC</a:t>
            </a:r>
          </a:p>
        </p:txBody>
      </p:sp>
      <p:cxnSp>
        <p:nvCxnSpPr>
          <p:cNvPr id="17" name="Straight Connector 16"/>
          <p:cNvCxnSpPr/>
          <p:nvPr/>
        </p:nvCxnSpPr>
        <p:spPr>
          <a:xfrm flipV="1">
            <a:off x="2590800" y="2792878"/>
            <a:ext cx="400943" cy="850110"/>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4" name="Straight Connector 43"/>
          <p:cNvCxnSpPr/>
          <p:nvPr/>
        </p:nvCxnSpPr>
        <p:spPr>
          <a:xfrm flipH="1" flipV="1">
            <a:off x="6400800" y="2770674"/>
            <a:ext cx="437529" cy="565416"/>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72033" name="Straight Arrow Connector 172032"/>
          <p:cNvCxnSpPr>
            <a:stCxn id="10" idx="3"/>
          </p:cNvCxnSpPr>
          <p:nvPr/>
        </p:nvCxnSpPr>
        <p:spPr>
          <a:xfrm flipV="1">
            <a:off x="6488575" y="1905000"/>
            <a:ext cx="293225" cy="20649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2" name="Straight Arrow Connector 61"/>
          <p:cNvCxnSpPr>
            <a:stCxn id="10" idx="3"/>
            <a:endCxn id="30" idx="1"/>
          </p:cNvCxnSpPr>
          <p:nvPr/>
        </p:nvCxnSpPr>
        <p:spPr>
          <a:xfrm>
            <a:off x="6488575" y="2111497"/>
            <a:ext cx="1072854" cy="43346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72037" name="Rectangle 172036"/>
          <p:cNvSpPr/>
          <p:nvPr/>
        </p:nvSpPr>
        <p:spPr>
          <a:xfrm>
            <a:off x="5334000" y="1066800"/>
            <a:ext cx="728084" cy="400110"/>
          </a:xfrm>
          <a:prstGeom prst="rect">
            <a:avLst/>
          </a:prstGeom>
        </p:spPr>
        <p:txBody>
          <a:bodyPr wrap="none">
            <a:spAutoFit/>
          </a:bodyPr>
          <a:lstStyle/>
          <a:p>
            <a:r>
              <a:rPr lang="en-US" sz="2000" b="1" dirty="0">
                <a:latin typeface="+mj-lt"/>
              </a:rPr>
              <a:t>CPU</a:t>
            </a:r>
            <a:endParaRPr lang="en-US" sz="2000" dirty="0">
              <a:latin typeface="+mj-lt"/>
            </a:endParaRPr>
          </a:p>
        </p:txBody>
      </p:sp>
      <p:cxnSp>
        <p:nvCxnSpPr>
          <p:cNvPr id="66" name="Straight Arrow Connector 65"/>
          <p:cNvCxnSpPr>
            <a:endCxn id="4" idx="1"/>
          </p:cNvCxnSpPr>
          <p:nvPr/>
        </p:nvCxnSpPr>
        <p:spPr>
          <a:xfrm flipV="1">
            <a:off x="3739949" y="2094953"/>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8" name="Straight Arrow Connector 67"/>
          <p:cNvCxnSpPr/>
          <p:nvPr/>
        </p:nvCxnSpPr>
        <p:spPr>
          <a:xfrm flipV="1">
            <a:off x="4654349" y="2090976"/>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 name="Rectangle 3"/>
          <p:cNvSpPr/>
          <p:nvPr/>
        </p:nvSpPr>
        <p:spPr>
          <a:xfrm>
            <a:off x="3962400" y="1614573"/>
            <a:ext cx="762000" cy="9607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A/D</a:t>
            </a:r>
          </a:p>
        </p:txBody>
      </p:sp>
      <p:pic>
        <p:nvPicPr>
          <p:cNvPr id="17716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10800000">
            <a:off x="2857500" y="1337716"/>
            <a:ext cx="95250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3" name="Rectangle 72"/>
          <p:cNvSpPr/>
          <p:nvPr/>
        </p:nvSpPr>
        <p:spPr>
          <a:xfrm>
            <a:off x="2667000" y="3962400"/>
            <a:ext cx="1067921" cy="400110"/>
          </a:xfrm>
          <a:prstGeom prst="rect">
            <a:avLst/>
          </a:prstGeom>
        </p:spPr>
        <p:txBody>
          <a:bodyPr wrap="none">
            <a:spAutoFit/>
          </a:bodyPr>
          <a:lstStyle/>
          <a:p>
            <a:r>
              <a:rPr lang="en-US" sz="2000" b="1" dirty="0">
                <a:latin typeface="+mj-lt"/>
              </a:rPr>
              <a:t>sample</a:t>
            </a:r>
            <a:endParaRPr lang="en-US" sz="2000" dirty="0">
              <a:latin typeface="+mj-lt"/>
            </a:endParaRPr>
          </a:p>
        </p:txBody>
      </p:sp>
      <p:sp>
        <p:nvSpPr>
          <p:cNvPr id="74" name="Rectangle 73"/>
          <p:cNvSpPr/>
          <p:nvPr/>
        </p:nvSpPr>
        <p:spPr>
          <a:xfrm>
            <a:off x="3899024" y="2971800"/>
            <a:ext cx="1005403" cy="461665"/>
          </a:xfrm>
          <a:prstGeom prst="rect">
            <a:avLst/>
          </a:prstGeom>
        </p:spPr>
        <p:txBody>
          <a:bodyPr wrap="none">
            <a:spAutoFit/>
          </a:bodyPr>
          <a:lstStyle/>
          <a:p>
            <a:pPr algn="ctr"/>
            <a:r>
              <a:rPr lang="en-US" sz="1200" b="1" dirty="0">
                <a:latin typeface="+mj-lt"/>
              </a:rPr>
              <a:t>domain </a:t>
            </a:r>
          </a:p>
          <a:p>
            <a:pPr algn="ctr"/>
            <a:r>
              <a:rPr lang="en-US" sz="1200" b="1" dirty="0">
                <a:latin typeface="+mj-lt"/>
              </a:rPr>
              <a:t>conversion</a:t>
            </a:r>
            <a:endParaRPr lang="en-US" sz="1200" dirty="0">
              <a:latin typeface="+mj-lt"/>
            </a:endParaRPr>
          </a:p>
        </p:txBody>
      </p:sp>
      <p:cxnSp>
        <p:nvCxnSpPr>
          <p:cNvPr id="75" name="Straight Connector 74"/>
          <p:cNvCxnSpPr/>
          <p:nvPr/>
        </p:nvCxnSpPr>
        <p:spPr>
          <a:xfrm flipV="1">
            <a:off x="6219357" y="4162455"/>
            <a:ext cx="618972" cy="905123"/>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8" name="Straight Connector 77"/>
          <p:cNvCxnSpPr/>
          <p:nvPr/>
        </p:nvCxnSpPr>
        <p:spPr>
          <a:xfrm flipH="1" flipV="1">
            <a:off x="2590800" y="4095516"/>
            <a:ext cx="393372" cy="785381"/>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72051" name="Right Brace 172050"/>
          <p:cNvSpPr/>
          <p:nvPr/>
        </p:nvSpPr>
        <p:spPr>
          <a:xfrm rot="5400000">
            <a:off x="5423438" y="4432838"/>
            <a:ext cx="506924" cy="3428999"/>
          </a:xfrm>
          <a:prstGeom prst="rightBrace">
            <a:avLst>
              <a:gd name="adj1" fmla="val 8333"/>
              <a:gd name="adj2" fmla="val 11363"/>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86" name="Rectangle 85"/>
          <p:cNvSpPr/>
          <p:nvPr/>
        </p:nvSpPr>
        <p:spPr>
          <a:xfrm>
            <a:off x="6963595" y="6200001"/>
            <a:ext cx="2180405" cy="276999"/>
          </a:xfrm>
          <a:prstGeom prst="rect">
            <a:avLst/>
          </a:prstGeom>
        </p:spPr>
        <p:txBody>
          <a:bodyPr wrap="none">
            <a:spAutoFit/>
          </a:bodyPr>
          <a:lstStyle/>
          <a:p>
            <a:pPr algn="ctr"/>
            <a:r>
              <a:rPr lang="en-US" sz="1200" b="1" dirty="0">
                <a:latin typeface="+mj-lt"/>
              </a:rPr>
              <a:t>MP3 Player / iPhone / Droid</a:t>
            </a:r>
            <a:endParaRPr lang="en-US" sz="1200" dirty="0">
              <a:latin typeface="+mj-lt"/>
            </a:endParaRPr>
          </a:p>
        </p:txBody>
      </p:sp>
      <p:sp>
        <p:nvSpPr>
          <p:cNvPr id="87" name="Rectangle 86"/>
          <p:cNvSpPr/>
          <p:nvPr/>
        </p:nvSpPr>
        <p:spPr>
          <a:xfrm>
            <a:off x="8001000" y="990600"/>
            <a:ext cx="1096775" cy="707886"/>
          </a:xfrm>
          <a:prstGeom prst="rect">
            <a:avLst/>
          </a:prstGeom>
        </p:spPr>
        <p:txBody>
          <a:bodyPr wrap="none">
            <a:spAutoFit/>
          </a:bodyPr>
          <a:lstStyle/>
          <a:p>
            <a:r>
              <a:rPr lang="en-US" sz="2000" b="1" dirty="0">
                <a:latin typeface="+mj-lt"/>
              </a:rPr>
              <a:t>File-</a:t>
            </a:r>
          </a:p>
          <a:p>
            <a:r>
              <a:rPr lang="en-US" sz="2000" b="1" dirty="0">
                <a:latin typeface="+mj-lt"/>
              </a:rPr>
              <a:t>System</a:t>
            </a:r>
            <a:endParaRPr lang="en-US" sz="2000" dirty="0">
              <a:latin typeface="+mj-lt"/>
            </a:endParaRPr>
          </a:p>
        </p:txBody>
      </p:sp>
      <p:sp>
        <p:nvSpPr>
          <p:cNvPr id="88" name="TextBox 87"/>
          <p:cNvSpPr txBox="1"/>
          <p:nvPr/>
        </p:nvSpPr>
        <p:spPr>
          <a:xfrm rot="1293133">
            <a:off x="6333270" y="2269482"/>
            <a:ext cx="1207382" cy="276999"/>
          </a:xfrm>
          <a:prstGeom prst="rect">
            <a:avLst/>
          </a:prstGeom>
          <a:noFill/>
        </p:spPr>
        <p:txBody>
          <a:bodyPr wrap="none" rtlCol="0">
            <a:spAutoFit/>
          </a:bodyPr>
          <a:lstStyle/>
          <a:p>
            <a:r>
              <a:rPr lang="en-US" sz="1200" b="1" dirty="0">
                <a:latin typeface="Courier New" panose="02070309020205020404" pitchFamily="49" charset="0"/>
                <a:cs typeface="Courier New" panose="02070309020205020404" pitchFamily="49" charset="0"/>
              </a:rPr>
              <a:t>10101001101</a:t>
            </a:r>
          </a:p>
        </p:txBody>
      </p:sp>
      <p:sp>
        <p:nvSpPr>
          <p:cNvPr id="172052" name="TextBox 172051"/>
          <p:cNvSpPr txBox="1"/>
          <p:nvPr/>
        </p:nvSpPr>
        <p:spPr>
          <a:xfrm rot="2700000">
            <a:off x="5923325" y="3530654"/>
            <a:ext cx="1074333" cy="338554"/>
          </a:xfrm>
          <a:prstGeom prst="rect">
            <a:avLst/>
          </a:prstGeom>
          <a:noFill/>
        </p:spPr>
        <p:txBody>
          <a:bodyPr wrap="none" rtlCol="0">
            <a:spAutoFit/>
          </a:bodyPr>
          <a:lstStyle/>
          <a:p>
            <a:r>
              <a:rPr lang="en-US" sz="1600" dirty="0">
                <a:latin typeface="+mj-lt"/>
              </a:rPr>
              <a:t>compress</a:t>
            </a:r>
          </a:p>
        </p:txBody>
      </p:sp>
      <p:sp>
        <p:nvSpPr>
          <p:cNvPr id="90" name="Rectangle 89"/>
          <p:cNvSpPr/>
          <p:nvPr/>
        </p:nvSpPr>
        <p:spPr>
          <a:xfrm>
            <a:off x="3979427" y="3962400"/>
            <a:ext cx="668773" cy="400110"/>
          </a:xfrm>
          <a:prstGeom prst="rect">
            <a:avLst/>
          </a:prstGeom>
        </p:spPr>
        <p:txBody>
          <a:bodyPr wrap="none">
            <a:spAutoFit/>
          </a:bodyPr>
          <a:lstStyle/>
          <a:p>
            <a:r>
              <a:rPr lang="en-US" sz="2000" b="1" dirty="0" err="1">
                <a:latin typeface="+mj-lt"/>
              </a:rPr>
              <a:t>freq</a:t>
            </a:r>
            <a:endParaRPr lang="en-US" sz="2000" dirty="0">
              <a:latin typeface="+mj-lt"/>
            </a:endParaRPr>
          </a:p>
        </p:txBody>
      </p:sp>
      <p:sp>
        <p:nvSpPr>
          <p:cNvPr id="172054" name="Rectangle 172053"/>
          <p:cNvSpPr/>
          <p:nvPr/>
        </p:nvSpPr>
        <p:spPr>
          <a:xfrm>
            <a:off x="4889362" y="3962400"/>
            <a:ext cx="1130438" cy="584775"/>
          </a:xfrm>
          <a:prstGeom prst="rect">
            <a:avLst/>
          </a:prstGeom>
        </p:spPr>
        <p:txBody>
          <a:bodyPr wrap="none">
            <a:spAutoFit/>
          </a:bodyPr>
          <a:lstStyle/>
          <a:p>
            <a:pPr algn="ctr"/>
            <a:r>
              <a:rPr lang="en-US" sz="1600" b="1" dirty="0" err="1">
                <a:latin typeface="+mj-lt"/>
              </a:rPr>
              <a:t>pyscho</a:t>
            </a:r>
            <a:r>
              <a:rPr lang="en-US" sz="1600" b="1" dirty="0">
                <a:latin typeface="+mj-lt"/>
              </a:rPr>
              <a:t>-</a:t>
            </a:r>
          </a:p>
          <a:p>
            <a:pPr algn="ctr"/>
            <a:r>
              <a:rPr lang="en-US" sz="1600" b="1" dirty="0">
                <a:latin typeface="+mj-lt"/>
              </a:rPr>
              <a:t>acoustics</a:t>
            </a:r>
            <a:endParaRPr lang="en-US" sz="1600" dirty="0">
              <a:latin typeface="+mj-lt"/>
            </a:endParaRPr>
          </a:p>
        </p:txBody>
      </p:sp>
      <p:cxnSp>
        <p:nvCxnSpPr>
          <p:cNvPr id="94" name="Straight Arrow Connector 93"/>
          <p:cNvCxnSpPr/>
          <p:nvPr/>
        </p:nvCxnSpPr>
        <p:spPr>
          <a:xfrm flipH="1">
            <a:off x="3729548"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8" name="Rectangle 37"/>
          <p:cNvSpPr/>
          <p:nvPr/>
        </p:nvSpPr>
        <p:spPr>
          <a:xfrm>
            <a:off x="4038600" y="5170985"/>
            <a:ext cx="615026" cy="775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D/A</a:t>
            </a:r>
          </a:p>
        </p:txBody>
      </p:sp>
      <p:cxnSp>
        <p:nvCxnSpPr>
          <p:cNvPr id="99" name="Straight Arrow Connector 98"/>
          <p:cNvCxnSpPr/>
          <p:nvPr/>
        </p:nvCxnSpPr>
        <p:spPr>
          <a:xfrm flipH="1">
            <a:off x="4654642"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0" name="Straight Arrow Connector 99"/>
          <p:cNvCxnSpPr>
            <a:stCxn id="41" idx="1"/>
          </p:cNvCxnSpPr>
          <p:nvPr/>
        </p:nvCxnSpPr>
        <p:spPr>
          <a:xfrm flipH="1">
            <a:off x="6244148" y="5558709"/>
            <a:ext cx="1566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02" name="Rectangle 101"/>
          <p:cNvSpPr/>
          <p:nvPr/>
        </p:nvSpPr>
        <p:spPr>
          <a:xfrm>
            <a:off x="3200400" y="1090568"/>
            <a:ext cx="654346" cy="400110"/>
          </a:xfrm>
          <a:prstGeom prst="rect">
            <a:avLst/>
          </a:prstGeom>
        </p:spPr>
        <p:txBody>
          <a:bodyPr wrap="none">
            <a:spAutoFit/>
          </a:bodyPr>
          <a:lstStyle/>
          <a:p>
            <a:r>
              <a:rPr lang="en-US" sz="2000" b="1" dirty="0">
                <a:latin typeface="+mj-lt"/>
              </a:rPr>
              <a:t>MIC</a:t>
            </a:r>
            <a:endParaRPr lang="en-US" sz="2000" dirty="0">
              <a:latin typeface="+mj-lt"/>
            </a:endParaRPr>
          </a:p>
        </p:txBody>
      </p:sp>
      <p:sp>
        <p:nvSpPr>
          <p:cNvPr id="103" name="Rectangle 102"/>
          <p:cNvSpPr/>
          <p:nvPr/>
        </p:nvSpPr>
        <p:spPr>
          <a:xfrm>
            <a:off x="2819400" y="6153090"/>
            <a:ext cx="1154483" cy="400110"/>
          </a:xfrm>
          <a:prstGeom prst="rect">
            <a:avLst/>
          </a:prstGeom>
        </p:spPr>
        <p:txBody>
          <a:bodyPr wrap="none">
            <a:spAutoFit/>
          </a:bodyPr>
          <a:lstStyle/>
          <a:p>
            <a:r>
              <a:rPr lang="en-US" sz="2000" b="1" dirty="0">
                <a:latin typeface="+mj-lt"/>
              </a:rPr>
              <a:t>speaker</a:t>
            </a:r>
            <a:endParaRPr lang="en-US" sz="2000" dirty="0">
              <a:latin typeface="+mj-lt"/>
            </a:endParaRPr>
          </a:p>
        </p:txBody>
      </p:sp>
      <p:cxnSp>
        <p:nvCxnSpPr>
          <p:cNvPr id="104" name="Straight Arrow Connector 103"/>
          <p:cNvCxnSpPr/>
          <p:nvPr/>
        </p:nvCxnSpPr>
        <p:spPr>
          <a:xfrm flipV="1">
            <a:off x="3704053"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6" name="Straight Arrow Connector 105"/>
          <p:cNvCxnSpPr/>
          <p:nvPr/>
        </p:nvCxnSpPr>
        <p:spPr>
          <a:xfrm flipV="1">
            <a:off x="4667691"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9" name="Straight Arrow Connector 108"/>
          <p:cNvCxnSpPr/>
          <p:nvPr/>
        </p:nvCxnSpPr>
        <p:spPr>
          <a:xfrm flipV="1">
            <a:off x="5873549" y="3685884"/>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grpSp>
        <p:nvGrpSpPr>
          <p:cNvPr id="35" name="Group 34"/>
          <p:cNvGrpSpPr/>
          <p:nvPr/>
        </p:nvGrpSpPr>
        <p:grpSpPr>
          <a:xfrm>
            <a:off x="3158686" y="4284202"/>
            <a:ext cx="545367" cy="516398"/>
            <a:chOff x="1447800" y="3446002"/>
            <a:chExt cx="545367" cy="516398"/>
          </a:xfrm>
        </p:grpSpPr>
        <p:sp>
          <p:nvSpPr>
            <p:cNvPr id="33" name="Oval 32"/>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063" name="TextBox 172062"/>
            <p:cNvSpPr txBox="1"/>
            <p:nvPr/>
          </p:nvSpPr>
          <p:spPr>
            <a:xfrm>
              <a:off x="1447800" y="3505200"/>
              <a:ext cx="327308" cy="400110"/>
            </a:xfrm>
            <a:prstGeom prst="rect">
              <a:avLst/>
            </a:prstGeom>
            <a:noFill/>
          </p:spPr>
          <p:txBody>
            <a:bodyPr wrap="none" rtlCol="0">
              <a:spAutoFit/>
            </a:bodyPr>
            <a:lstStyle/>
            <a:p>
              <a:r>
                <a:rPr lang="en-US" sz="2000" dirty="0">
                  <a:latin typeface="+mj-lt"/>
                </a:rPr>
                <a:t>2</a:t>
              </a:r>
            </a:p>
          </p:txBody>
        </p:sp>
      </p:grpSp>
      <p:grpSp>
        <p:nvGrpSpPr>
          <p:cNvPr id="113" name="Group 112"/>
          <p:cNvGrpSpPr/>
          <p:nvPr/>
        </p:nvGrpSpPr>
        <p:grpSpPr>
          <a:xfrm>
            <a:off x="4161479" y="4343400"/>
            <a:ext cx="410521" cy="411444"/>
            <a:chOff x="1447800" y="3446002"/>
            <a:chExt cx="545367" cy="546593"/>
          </a:xfrm>
        </p:grpSpPr>
        <p:sp>
          <p:nvSpPr>
            <p:cNvPr id="114" name="Oval 113"/>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1487018" y="3461059"/>
              <a:ext cx="434855" cy="531536"/>
            </a:xfrm>
            <a:prstGeom prst="rect">
              <a:avLst/>
            </a:prstGeom>
            <a:noFill/>
          </p:spPr>
          <p:txBody>
            <a:bodyPr wrap="none" rtlCol="0">
              <a:spAutoFit/>
            </a:bodyPr>
            <a:lstStyle/>
            <a:p>
              <a:r>
                <a:rPr lang="en-US" sz="2000" dirty="0">
                  <a:latin typeface="+mj-lt"/>
                </a:rPr>
                <a:t>4</a:t>
              </a:r>
            </a:p>
          </p:txBody>
        </p:sp>
      </p:grpSp>
      <p:grpSp>
        <p:nvGrpSpPr>
          <p:cNvPr id="116" name="Group 115"/>
          <p:cNvGrpSpPr/>
          <p:nvPr/>
        </p:nvGrpSpPr>
        <p:grpSpPr>
          <a:xfrm>
            <a:off x="5209701" y="3170178"/>
            <a:ext cx="570730" cy="411444"/>
            <a:chOff x="1447800" y="3446002"/>
            <a:chExt cx="758201" cy="546593"/>
          </a:xfrm>
        </p:grpSpPr>
        <p:sp>
          <p:nvSpPr>
            <p:cNvPr id="117" name="Oval 116"/>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TextBox 117"/>
            <p:cNvSpPr txBox="1"/>
            <p:nvPr/>
          </p:nvSpPr>
          <p:spPr>
            <a:xfrm>
              <a:off x="1487018" y="3461059"/>
              <a:ext cx="718983" cy="531536"/>
            </a:xfrm>
            <a:prstGeom prst="rect">
              <a:avLst/>
            </a:prstGeom>
            <a:noFill/>
          </p:spPr>
          <p:txBody>
            <a:bodyPr wrap="none" rtlCol="0">
              <a:spAutoFit/>
            </a:bodyPr>
            <a:lstStyle/>
            <a:p>
              <a:r>
                <a:rPr lang="en-US" sz="2000" dirty="0">
                  <a:latin typeface="+mj-lt"/>
                </a:rPr>
                <a:t>5,6</a:t>
              </a:r>
            </a:p>
          </p:txBody>
        </p:sp>
      </p:grpSp>
      <p:grpSp>
        <p:nvGrpSpPr>
          <p:cNvPr id="119" name="Group 118"/>
          <p:cNvGrpSpPr/>
          <p:nvPr/>
        </p:nvGrpSpPr>
        <p:grpSpPr>
          <a:xfrm>
            <a:off x="6142679" y="4191002"/>
            <a:ext cx="410521" cy="411589"/>
            <a:chOff x="1447800" y="3415614"/>
            <a:chExt cx="545367" cy="546786"/>
          </a:xfrm>
        </p:grpSpPr>
        <p:sp>
          <p:nvSpPr>
            <p:cNvPr id="120" name="Oval 119"/>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p:cNvSpPr txBox="1"/>
            <p:nvPr/>
          </p:nvSpPr>
          <p:spPr>
            <a:xfrm>
              <a:off x="1473199" y="3415614"/>
              <a:ext cx="434855" cy="531535"/>
            </a:xfrm>
            <a:prstGeom prst="rect">
              <a:avLst/>
            </a:prstGeom>
            <a:noFill/>
          </p:spPr>
          <p:txBody>
            <a:bodyPr wrap="none" rtlCol="0">
              <a:spAutoFit/>
            </a:bodyPr>
            <a:lstStyle/>
            <a:p>
              <a:r>
                <a:rPr lang="en-US" sz="2000" dirty="0">
                  <a:latin typeface="+mj-lt"/>
                </a:rPr>
                <a:t>3</a:t>
              </a:r>
            </a:p>
          </p:txBody>
        </p:sp>
      </p:grpSp>
      <p:grpSp>
        <p:nvGrpSpPr>
          <p:cNvPr id="125" name="Group 124"/>
          <p:cNvGrpSpPr/>
          <p:nvPr/>
        </p:nvGrpSpPr>
        <p:grpSpPr>
          <a:xfrm>
            <a:off x="5410200" y="457200"/>
            <a:ext cx="755110" cy="516398"/>
            <a:chOff x="1447800" y="3446002"/>
            <a:chExt cx="755110" cy="516398"/>
          </a:xfrm>
        </p:grpSpPr>
        <p:sp>
          <p:nvSpPr>
            <p:cNvPr id="126" name="Oval 125"/>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TextBox 126"/>
            <p:cNvSpPr txBox="1"/>
            <p:nvPr/>
          </p:nvSpPr>
          <p:spPr>
            <a:xfrm>
              <a:off x="1447800" y="3505200"/>
              <a:ext cx="755110" cy="400110"/>
            </a:xfrm>
            <a:prstGeom prst="rect">
              <a:avLst/>
            </a:prstGeom>
            <a:noFill/>
          </p:spPr>
          <p:txBody>
            <a:bodyPr wrap="none" rtlCol="0">
              <a:spAutoFit/>
            </a:bodyPr>
            <a:lstStyle/>
            <a:p>
              <a:r>
                <a:rPr lang="en-US" sz="2000" dirty="0">
                  <a:latin typeface="+mj-lt"/>
                </a:rPr>
                <a:t>7,8,9</a:t>
              </a:r>
            </a:p>
          </p:txBody>
        </p:sp>
      </p:grpSp>
      <p:grpSp>
        <p:nvGrpSpPr>
          <p:cNvPr id="131" name="Group 130"/>
          <p:cNvGrpSpPr/>
          <p:nvPr/>
        </p:nvGrpSpPr>
        <p:grpSpPr>
          <a:xfrm>
            <a:off x="8292999" y="1698486"/>
            <a:ext cx="470000" cy="411444"/>
            <a:chOff x="1407375" y="3446002"/>
            <a:chExt cx="624383" cy="546593"/>
          </a:xfrm>
        </p:grpSpPr>
        <p:sp>
          <p:nvSpPr>
            <p:cNvPr id="132" name="Oval 131"/>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TextBox 132"/>
            <p:cNvSpPr txBox="1"/>
            <p:nvPr/>
          </p:nvSpPr>
          <p:spPr>
            <a:xfrm>
              <a:off x="1407375" y="3461059"/>
              <a:ext cx="624383" cy="531536"/>
            </a:xfrm>
            <a:prstGeom prst="rect">
              <a:avLst/>
            </a:prstGeom>
            <a:noFill/>
          </p:spPr>
          <p:txBody>
            <a:bodyPr wrap="none" rtlCol="0">
              <a:spAutoFit/>
            </a:bodyPr>
            <a:lstStyle/>
            <a:p>
              <a:r>
                <a:rPr lang="en-US" sz="2000" dirty="0">
                  <a:latin typeface="+mj-lt"/>
                </a:rPr>
                <a:t>10</a:t>
              </a:r>
            </a:p>
          </p:txBody>
        </p:sp>
      </p:grpSp>
      <p:grpSp>
        <p:nvGrpSpPr>
          <p:cNvPr id="134" name="Group 133"/>
          <p:cNvGrpSpPr/>
          <p:nvPr/>
        </p:nvGrpSpPr>
        <p:grpSpPr>
          <a:xfrm>
            <a:off x="8636825" y="4800600"/>
            <a:ext cx="450957" cy="411444"/>
            <a:chOff x="1407375" y="3446002"/>
            <a:chExt cx="599085" cy="546593"/>
          </a:xfrm>
        </p:grpSpPr>
        <p:sp>
          <p:nvSpPr>
            <p:cNvPr id="135" name="Oval 134"/>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TextBox 135"/>
            <p:cNvSpPr txBox="1"/>
            <p:nvPr/>
          </p:nvSpPr>
          <p:spPr>
            <a:xfrm>
              <a:off x="1407375" y="3461059"/>
              <a:ext cx="599085" cy="531536"/>
            </a:xfrm>
            <a:prstGeom prst="rect">
              <a:avLst/>
            </a:prstGeom>
            <a:noFill/>
          </p:spPr>
          <p:txBody>
            <a:bodyPr wrap="none" rtlCol="0">
              <a:spAutoFit/>
            </a:bodyPr>
            <a:lstStyle/>
            <a:p>
              <a:r>
                <a:rPr lang="en-US" sz="2000" dirty="0">
                  <a:latin typeface="+mj-lt"/>
                </a:rPr>
                <a:t>11</a:t>
              </a:r>
            </a:p>
          </p:txBody>
        </p:sp>
      </p:grpSp>
      <p:grpSp>
        <p:nvGrpSpPr>
          <p:cNvPr id="137" name="Group 136"/>
          <p:cNvGrpSpPr/>
          <p:nvPr/>
        </p:nvGrpSpPr>
        <p:grpSpPr>
          <a:xfrm>
            <a:off x="264928" y="4556854"/>
            <a:ext cx="469950" cy="411444"/>
            <a:chOff x="1407375" y="3446002"/>
            <a:chExt cx="624316" cy="546593"/>
          </a:xfrm>
        </p:grpSpPr>
        <p:sp>
          <p:nvSpPr>
            <p:cNvPr id="138" name="Oval 137"/>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TextBox 138"/>
            <p:cNvSpPr txBox="1"/>
            <p:nvPr/>
          </p:nvSpPr>
          <p:spPr>
            <a:xfrm>
              <a:off x="1407375" y="3461059"/>
              <a:ext cx="624316" cy="531536"/>
            </a:xfrm>
            <a:prstGeom prst="rect">
              <a:avLst/>
            </a:prstGeom>
            <a:noFill/>
          </p:spPr>
          <p:txBody>
            <a:bodyPr wrap="none" rtlCol="0">
              <a:spAutoFit/>
            </a:bodyPr>
            <a:lstStyle/>
            <a:p>
              <a:r>
                <a:rPr lang="en-US" sz="2000" dirty="0">
                  <a:latin typeface="+mj-lt"/>
                </a:rPr>
                <a:t>13</a:t>
              </a:r>
            </a:p>
          </p:txBody>
        </p:sp>
      </p:grpSp>
      <p:grpSp>
        <p:nvGrpSpPr>
          <p:cNvPr id="140" name="Group 139"/>
          <p:cNvGrpSpPr/>
          <p:nvPr/>
        </p:nvGrpSpPr>
        <p:grpSpPr>
          <a:xfrm>
            <a:off x="7759601" y="6446556"/>
            <a:ext cx="469950" cy="411444"/>
            <a:chOff x="1407375" y="3446002"/>
            <a:chExt cx="624316" cy="546593"/>
          </a:xfrm>
        </p:grpSpPr>
        <p:sp>
          <p:nvSpPr>
            <p:cNvPr id="141" name="Oval 140"/>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TextBox 141"/>
            <p:cNvSpPr txBox="1"/>
            <p:nvPr/>
          </p:nvSpPr>
          <p:spPr>
            <a:xfrm>
              <a:off x="1407375" y="3461059"/>
              <a:ext cx="624316" cy="531536"/>
            </a:xfrm>
            <a:prstGeom prst="rect">
              <a:avLst/>
            </a:prstGeom>
            <a:noFill/>
          </p:spPr>
          <p:txBody>
            <a:bodyPr wrap="none" rtlCol="0">
              <a:spAutoFit/>
            </a:bodyPr>
            <a:lstStyle/>
            <a:p>
              <a:r>
                <a:rPr lang="en-US" sz="2000" dirty="0">
                  <a:latin typeface="+mj-lt"/>
                </a:rPr>
                <a:t>12</a:t>
              </a:r>
            </a:p>
          </p:txBody>
        </p:sp>
      </p:grpSp>
      <p:sp>
        <p:nvSpPr>
          <p:cNvPr id="42" name="TextBox 41"/>
          <p:cNvSpPr txBox="1"/>
          <p:nvPr/>
        </p:nvSpPr>
        <p:spPr>
          <a:xfrm>
            <a:off x="380509" y="2895600"/>
            <a:ext cx="838691" cy="369332"/>
          </a:xfrm>
          <a:prstGeom prst="rect">
            <a:avLst/>
          </a:prstGeom>
          <a:noFill/>
        </p:spPr>
        <p:txBody>
          <a:bodyPr wrap="none" rtlCol="0">
            <a:spAutoFit/>
          </a:bodyPr>
          <a:lstStyle/>
          <a:p>
            <a:r>
              <a:rPr lang="en-US" sz="1800" b="1" dirty="0">
                <a:latin typeface="+mj-lt"/>
              </a:rPr>
              <a:t>Music</a:t>
            </a:r>
          </a:p>
        </p:txBody>
      </p:sp>
      <p:sp>
        <p:nvSpPr>
          <p:cNvPr id="43" name="Rectangle 42"/>
          <p:cNvSpPr/>
          <p:nvPr/>
        </p:nvSpPr>
        <p:spPr>
          <a:xfrm>
            <a:off x="473930" y="3512403"/>
            <a:ext cx="1593758" cy="830997"/>
          </a:xfrm>
          <a:prstGeom prst="rect">
            <a:avLst/>
          </a:prstGeom>
        </p:spPr>
        <p:txBody>
          <a:bodyPr wrap="square">
            <a:spAutoFit/>
          </a:bodyPr>
          <a:lstStyle/>
          <a:p>
            <a:pPr algn="ctr"/>
            <a:r>
              <a:rPr lang="en-US" sz="1600" i="1" dirty="0">
                <a:solidFill>
                  <a:schemeClr val="accent2"/>
                </a:solidFill>
                <a:latin typeface="Arial" pitchFamily="-107" charset="0"/>
                <a:ea typeface="Arial" pitchFamily="-107" charset="0"/>
                <a:cs typeface="Arial" pitchFamily="-107" charset="0"/>
              </a:rPr>
              <a:t>Numbers correspond to course weeks</a:t>
            </a:r>
          </a:p>
        </p:txBody>
      </p:sp>
      <p:grpSp>
        <p:nvGrpSpPr>
          <p:cNvPr id="145" name="Group 144"/>
          <p:cNvGrpSpPr/>
          <p:nvPr/>
        </p:nvGrpSpPr>
        <p:grpSpPr>
          <a:xfrm>
            <a:off x="1680127" y="2919767"/>
            <a:ext cx="410521" cy="411589"/>
            <a:chOff x="1447800" y="3415614"/>
            <a:chExt cx="545367" cy="546786"/>
          </a:xfrm>
        </p:grpSpPr>
        <p:sp>
          <p:nvSpPr>
            <p:cNvPr id="146" name="Oval 145"/>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TextBox 146"/>
            <p:cNvSpPr txBox="1"/>
            <p:nvPr/>
          </p:nvSpPr>
          <p:spPr>
            <a:xfrm>
              <a:off x="1514142" y="3415614"/>
              <a:ext cx="434855" cy="531536"/>
            </a:xfrm>
            <a:prstGeom prst="rect">
              <a:avLst/>
            </a:prstGeom>
            <a:noFill/>
          </p:spPr>
          <p:txBody>
            <a:bodyPr wrap="none" rtlCol="0">
              <a:spAutoFit/>
            </a:bodyPr>
            <a:lstStyle/>
            <a:p>
              <a:r>
                <a:rPr lang="en-US" sz="2000" dirty="0">
                  <a:latin typeface="+mj-lt"/>
                </a:rPr>
                <a:t>1</a:t>
              </a:r>
            </a:p>
          </p:txBody>
        </p:sp>
      </p:grpSp>
    </p:spTree>
    <p:extLst>
      <p:ext uri="{BB962C8B-B14F-4D97-AF65-F5344CB8AC3E}">
        <p14:creationId xmlns:p14="http://schemas.microsoft.com/office/powerpoint/2010/main" val="1372016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US" dirty="0"/>
              <a:t>Course Map: Week 9,10</a:t>
            </a:r>
          </a:p>
        </p:txBody>
      </p:sp>
      <p:sp>
        <p:nvSpPr>
          <p:cNvPr id="7" name="Slide Number Placeholder 5"/>
          <p:cNvSpPr>
            <a:spLocks noGrp="1"/>
          </p:cNvSpPr>
          <p:nvPr>
            <p:ph type="sldNum" sz="quarter" idx="12"/>
          </p:nvPr>
        </p:nvSpPr>
        <p:spPr/>
        <p:txBody>
          <a:bodyPr/>
          <a:lstStyle/>
          <a:p>
            <a:fld id="{3DB5F412-9866-D249-BF71-6D9420ED886F}" type="slidenum">
              <a:rPr lang="en-US"/>
              <a:pPr/>
              <a:t>78</a:t>
            </a:fld>
            <a:endParaRPr lang="en-US" dirty="0"/>
          </a:p>
        </p:txBody>
      </p:sp>
      <p:pic>
        <p:nvPicPr>
          <p:cNvPr id="177154" name="Picture 2" descr="http://cdn.scratch.mit.edu/static/site/projects/thumbnails/32/2502.png"/>
          <p:cNvPicPr>
            <a:picLocks noChangeAspect="1" noChangeArrowheads="1"/>
          </p:cNvPicPr>
          <p:nvPr/>
        </p:nvPicPr>
        <p:blipFill rotWithShape="1">
          <a:blip r:embed="rId3">
            <a:extLst>
              <a:ext uri="{28A0092B-C50C-407E-A947-70E740481C1C}">
                <a14:useLocalDpi xmlns:a14="http://schemas.microsoft.com/office/drawing/2010/main" val="0"/>
              </a:ext>
            </a:extLst>
          </a:blip>
          <a:srcRect l="2623"/>
          <a:stretch/>
        </p:blipFill>
        <p:spPr bwMode="auto">
          <a:xfrm>
            <a:off x="0" y="1364906"/>
            <a:ext cx="1885388"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77156" name="Picture 4" descr="Loudspeaker and Waveform"/>
          <p:cNvPicPr>
            <a:picLocks noChangeAspect="1" noChangeArrowheads="1"/>
          </p:cNvPicPr>
          <p:nvPr/>
        </p:nvPicPr>
        <p:blipFill rotWithShape="1">
          <a:blip r:embed="rId4">
            <a:extLst>
              <a:ext uri="{28A0092B-C50C-407E-A947-70E740481C1C}">
                <a14:useLocalDpi xmlns:a14="http://schemas.microsoft.com/office/drawing/2010/main" val="0"/>
              </a:ext>
            </a:extLst>
          </a:blip>
          <a:srcRect l="10927" r="49086" b="59789"/>
          <a:stretch/>
        </p:blipFill>
        <p:spPr bwMode="auto">
          <a:xfrm>
            <a:off x="1676400" y="1364906"/>
            <a:ext cx="1188055"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p:cNvPicPr>
            <a:picLocks noChangeAspect="1" noChangeArrowheads="1"/>
          </p:cNvPicPr>
          <p:nvPr/>
        </p:nvPicPr>
        <p:blipFill rotWithShape="1">
          <a:blip r:embed="rId5">
            <a:clrChange>
              <a:clrFrom>
                <a:srgbClr val="EAEAEA"/>
              </a:clrFrom>
              <a:clrTo>
                <a:srgbClr val="EAEAEA">
                  <a:alpha val="0"/>
                </a:srgbClr>
              </a:clrTo>
            </a:clrChange>
          </a:blip>
          <a:srcRect l="32523" t="50000" r="25121" b="10610"/>
          <a:stretch/>
        </p:blipFill>
        <p:spPr bwMode="auto">
          <a:xfrm>
            <a:off x="4876800" y="1423343"/>
            <a:ext cx="1611775" cy="1376308"/>
          </a:xfrm>
          <a:prstGeom prst="rect">
            <a:avLst/>
          </a:prstGeom>
          <a:noFill/>
          <a:ln w="9525">
            <a:noFill/>
            <a:miter lim="800000"/>
            <a:headEnd/>
            <a:tailEnd/>
          </a:ln>
          <a:effectLst/>
        </p:spPr>
      </p:pic>
      <p:pic>
        <p:nvPicPr>
          <p:cNvPr id="17715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3375900"/>
            <a:ext cx="1177810" cy="658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58" name="Picture 6"/>
          <p:cNvPicPr>
            <a:picLocks noChangeAspect="1" noChangeArrowheads="1"/>
          </p:cNvPicPr>
          <p:nvPr/>
        </p:nvPicPr>
        <p:blipFill rotWithShape="1">
          <a:blip r:embed="rId7">
            <a:extLst>
              <a:ext uri="{28A0092B-C50C-407E-A947-70E740481C1C}">
                <a14:useLocalDpi xmlns:a14="http://schemas.microsoft.com/office/drawing/2010/main" val="0"/>
              </a:ext>
            </a:extLst>
          </a:blip>
          <a:srcRect b="34834"/>
          <a:stretch/>
        </p:blipFill>
        <p:spPr bwMode="auto">
          <a:xfrm>
            <a:off x="3844810" y="3337682"/>
            <a:ext cx="965911" cy="696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59"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10125" y="3338250"/>
            <a:ext cx="1209675" cy="757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AutoShape 14" descr="http://hdwallres.com/wp-content/uploads/2013/10/internet-2014-PC-wallpaper.jpg"/>
          <p:cNvSpPr>
            <a:spLocks noChangeAspect="1" noChangeArrowheads="1"/>
          </p:cNvSpPr>
          <p:nvPr/>
        </p:nvSpPr>
        <p:spPr bwMode="auto">
          <a:xfrm>
            <a:off x="63500" y="-136525"/>
            <a:ext cx="7219950" cy="5410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7168" name="Picture 16"/>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09729" y="934450"/>
            <a:ext cx="1433294" cy="1219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6626735" y="528935"/>
            <a:ext cx="2212465" cy="461665"/>
          </a:xfrm>
          <a:prstGeom prst="rect">
            <a:avLst/>
          </a:prstGeom>
          <a:noFill/>
        </p:spPr>
        <p:txBody>
          <a:bodyPr wrap="none" rtlCol="0">
            <a:spAutoFit/>
          </a:bodyPr>
          <a:lstStyle/>
          <a:p>
            <a:r>
              <a:rPr lang="en-US" b="1" dirty="0">
                <a:latin typeface="Courier New" panose="02070309020205020404" pitchFamily="49" charset="0"/>
                <a:cs typeface="Courier New" panose="02070309020205020404" pitchFamily="49" charset="0"/>
              </a:rPr>
              <a:t>10101001101</a:t>
            </a:r>
          </a:p>
        </p:txBody>
      </p:sp>
      <p:sp>
        <p:nvSpPr>
          <p:cNvPr id="32" name="Rectangle 31"/>
          <p:cNvSpPr/>
          <p:nvPr/>
        </p:nvSpPr>
        <p:spPr>
          <a:xfrm>
            <a:off x="6082658" y="3331356"/>
            <a:ext cx="755671" cy="817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pic>
        <p:nvPicPr>
          <p:cNvPr id="177174" name="Picture 2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7069" y="4788975"/>
            <a:ext cx="2309929" cy="168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Content Placeholder 9" descr="loudspkr.gif"/>
          <p:cNvPicPr>
            <a:picLocks noGrp="1" noChangeAspect="1"/>
          </p:cNvPicPr>
          <p:nvPr>
            <p:ph idx="1"/>
          </p:nvPr>
        </p:nvPicPr>
        <p:blipFill>
          <a:blip r:embed="rId11"/>
          <a:srcRect l="-20833" r="-20833"/>
          <a:stretch>
            <a:fillRect/>
          </a:stretch>
        </p:blipFill>
        <p:spPr>
          <a:xfrm flipH="1">
            <a:off x="1524000" y="4872017"/>
            <a:ext cx="2577606" cy="1364758"/>
          </a:xfrm>
        </p:spPr>
      </p:pic>
      <p:pic>
        <p:nvPicPr>
          <p:cNvPr id="39" name="Picture 5"/>
          <p:cNvPicPr>
            <a:picLocks noChangeAspect="1" noChangeArrowheads="1"/>
          </p:cNvPicPr>
          <p:nvPr/>
        </p:nvPicPr>
        <p:blipFill rotWithShape="1">
          <a:blip r:embed="rId5">
            <a:clrChange>
              <a:clrFrom>
                <a:srgbClr val="EAEAEA"/>
              </a:clrFrom>
              <a:clrTo>
                <a:srgbClr val="EAEAEA">
                  <a:alpha val="0"/>
                </a:srgbClr>
              </a:clrTo>
            </a:clrChange>
          </a:blip>
          <a:srcRect l="32523" t="50000" r="25121" b="10610"/>
          <a:stretch/>
        </p:blipFill>
        <p:spPr bwMode="auto">
          <a:xfrm>
            <a:off x="5041903" y="4981248"/>
            <a:ext cx="1281567" cy="1094341"/>
          </a:xfrm>
          <a:prstGeom prst="rect">
            <a:avLst/>
          </a:prstGeom>
          <a:noFill/>
          <a:ln w="9525">
            <a:noFill/>
            <a:miter lim="800000"/>
            <a:headEnd/>
            <a:tailEnd/>
          </a:ln>
          <a:effectLst/>
        </p:spPr>
      </p:pic>
      <p:cxnSp>
        <p:nvCxnSpPr>
          <p:cNvPr id="17" name="Straight Connector 16"/>
          <p:cNvCxnSpPr/>
          <p:nvPr/>
        </p:nvCxnSpPr>
        <p:spPr>
          <a:xfrm flipV="1">
            <a:off x="2590800" y="2792878"/>
            <a:ext cx="400943" cy="850110"/>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4" name="Straight Connector 43"/>
          <p:cNvCxnSpPr/>
          <p:nvPr/>
        </p:nvCxnSpPr>
        <p:spPr>
          <a:xfrm flipH="1" flipV="1">
            <a:off x="6400800" y="2770674"/>
            <a:ext cx="437529" cy="565416"/>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72033" name="Straight Arrow Connector 172032"/>
          <p:cNvCxnSpPr>
            <a:stCxn id="10" idx="3"/>
          </p:cNvCxnSpPr>
          <p:nvPr/>
        </p:nvCxnSpPr>
        <p:spPr>
          <a:xfrm flipV="1">
            <a:off x="6488575" y="1905000"/>
            <a:ext cx="293225" cy="20649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72037" name="Rectangle 172036"/>
          <p:cNvSpPr/>
          <p:nvPr/>
        </p:nvSpPr>
        <p:spPr>
          <a:xfrm>
            <a:off x="5334000" y="1066800"/>
            <a:ext cx="728084" cy="400110"/>
          </a:xfrm>
          <a:prstGeom prst="rect">
            <a:avLst/>
          </a:prstGeom>
        </p:spPr>
        <p:txBody>
          <a:bodyPr wrap="none">
            <a:spAutoFit/>
          </a:bodyPr>
          <a:lstStyle/>
          <a:p>
            <a:r>
              <a:rPr lang="en-US" sz="2000" b="1" dirty="0">
                <a:latin typeface="+mj-lt"/>
              </a:rPr>
              <a:t>CPU</a:t>
            </a:r>
            <a:endParaRPr lang="en-US" sz="2000" dirty="0">
              <a:latin typeface="+mj-lt"/>
            </a:endParaRPr>
          </a:p>
        </p:txBody>
      </p:sp>
      <p:cxnSp>
        <p:nvCxnSpPr>
          <p:cNvPr id="66" name="Straight Arrow Connector 65"/>
          <p:cNvCxnSpPr>
            <a:endCxn id="4" idx="1"/>
          </p:cNvCxnSpPr>
          <p:nvPr/>
        </p:nvCxnSpPr>
        <p:spPr>
          <a:xfrm flipV="1">
            <a:off x="3739949" y="2094953"/>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8" name="Straight Arrow Connector 67"/>
          <p:cNvCxnSpPr/>
          <p:nvPr/>
        </p:nvCxnSpPr>
        <p:spPr>
          <a:xfrm flipV="1">
            <a:off x="4654349" y="2090976"/>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 name="Rectangle 3"/>
          <p:cNvSpPr/>
          <p:nvPr/>
        </p:nvSpPr>
        <p:spPr>
          <a:xfrm>
            <a:off x="3962400" y="1614573"/>
            <a:ext cx="762000" cy="9607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A/D</a:t>
            </a:r>
          </a:p>
        </p:txBody>
      </p:sp>
      <p:pic>
        <p:nvPicPr>
          <p:cNvPr id="177160"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10800000">
            <a:off x="2857500" y="1337716"/>
            <a:ext cx="95250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3" name="Rectangle 72"/>
          <p:cNvSpPr/>
          <p:nvPr/>
        </p:nvSpPr>
        <p:spPr>
          <a:xfrm>
            <a:off x="2667000" y="3962400"/>
            <a:ext cx="1067921" cy="400110"/>
          </a:xfrm>
          <a:prstGeom prst="rect">
            <a:avLst/>
          </a:prstGeom>
        </p:spPr>
        <p:txBody>
          <a:bodyPr wrap="none">
            <a:spAutoFit/>
          </a:bodyPr>
          <a:lstStyle/>
          <a:p>
            <a:r>
              <a:rPr lang="en-US" sz="2000" b="1" dirty="0">
                <a:latin typeface="+mj-lt"/>
              </a:rPr>
              <a:t>sample</a:t>
            </a:r>
            <a:endParaRPr lang="en-US" sz="2000" dirty="0">
              <a:latin typeface="+mj-lt"/>
            </a:endParaRPr>
          </a:p>
        </p:txBody>
      </p:sp>
      <p:sp>
        <p:nvSpPr>
          <p:cNvPr id="74" name="Rectangle 73"/>
          <p:cNvSpPr/>
          <p:nvPr/>
        </p:nvSpPr>
        <p:spPr>
          <a:xfrm>
            <a:off x="3899024" y="2971800"/>
            <a:ext cx="1005403" cy="461665"/>
          </a:xfrm>
          <a:prstGeom prst="rect">
            <a:avLst/>
          </a:prstGeom>
        </p:spPr>
        <p:txBody>
          <a:bodyPr wrap="none">
            <a:spAutoFit/>
          </a:bodyPr>
          <a:lstStyle/>
          <a:p>
            <a:pPr algn="ctr"/>
            <a:r>
              <a:rPr lang="en-US" sz="1200" b="1" dirty="0">
                <a:latin typeface="+mj-lt"/>
              </a:rPr>
              <a:t>domain </a:t>
            </a:r>
          </a:p>
          <a:p>
            <a:pPr algn="ctr"/>
            <a:r>
              <a:rPr lang="en-US" sz="1200" b="1" dirty="0">
                <a:latin typeface="+mj-lt"/>
              </a:rPr>
              <a:t>conversion</a:t>
            </a:r>
            <a:endParaRPr lang="en-US" sz="1200" dirty="0">
              <a:latin typeface="+mj-lt"/>
            </a:endParaRPr>
          </a:p>
        </p:txBody>
      </p:sp>
      <p:cxnSp>
        <p:nvCxnSpPr>
          <p:cNvPr id="75" name="Straight Connector 74"/>
          <p:cNvCxnSpPr/>
          <p:nvPr/>
        </p:nvCxnSpPr>
        <p:spPr>
          <a:xfrm flipV="1">
            <a:off x="6219357" y="4162455"/>
            <a:ext cx="618972" cy="905123"/>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8" name="Straight Connector 77"/>
          <p:cNvCxnSpPr/>
          <p:nvPr/>
        </p:nvCxnSpPr>
        <p:spPr>
          <a:xfrm flipH="1" flipV="1">
            <a:off x="2590800" y="4095516"/>
            <a:ext cx="393372" cy="785381"/>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87" name="Rectangle 86"/>
          <p:cNvSpPr/>
          <p:nvPr/>
        </p:nvSpPr>
        <p:spPr>
          <a:xfrm>
            <a:off x="8001000" y="990600"/>
            <a:ext cx="1096775" cy="707886"/>
          </a:xfrm>
          <a:prstGeom prst="rect">
            <a:avLst/>
          </a:prstGeom>
        </p:spPr>
        <p:txBody>
          <a:bodyPr wrap="none">
            <a:spAutoFit/>
          </a:bodyPr>
          <a:lstStyle/>
          <a:p>
            <a:r>
              <a:rPr lang="en-US" sz="2000" b="1" dirty="0">
                <a:latin typeface="+mj-lt"/>
              </a:rPr>
              <a:t>File-</a:t>
            </a:r>
          </a:p>
          <a:p>
            <a:r>
              <a:rPr lang="en-US" sz="2000" b="1" dirty="0">
                <a:latin typeface="+mj-lt"/>
              </a:rPr>
              <a:t>System</a:t>
            </a:r>
            <a:endParaRPr lang="en-US" sz="2000" dirty="0">
              <a:latin typeface="+mj-lt"/>
            </a:endParaRPr>
          </a:p>
        </p:txBody>
      </p:sp>
      <p:sp>
        <p:nvSpPr>
          <p:cNvPr id="172052" name="TextBox 172051"/>
          <p:cNvSpPr txBox="1"/>
          <p:nvPr/>
        </p:nvSpPr>
        <p:spPr>
          <a:xfrm rot="2700000">
            <a:off x="5923325" y="3530654"/>
            <a:ext cx="1074333" cy="338554"/>
          </a:xfrm>
          <a:prstGeom prst="rect">
            <a:avLst/>
          </a:prstGeom>
          <a:noFill/>
        </p:spPr>
        <p:txBody>
          <a:bodyPr wrap="none" rtlCol="0">
            <a:spAutoFit/>
          </a:bodyPr>
          <a:lstStyle/>
          <a:p>
            <a:r>
              <a:rPr lang="en-US" sz="1600" dirty="0">
                <a:latin typeface="+mj-lt"/>
              </a:rPr>
              <a:t>compress</a:t>
            </a:r>
          </a:p>
        </p:txBody>
      </p:sp>
      <p:sp>
        <p:nvSpPr>
          <p:cNvPr id="90" name="Rectangle 89"/>
          <p:cNvSpPr/>
          <p:nvPr/>
        </p:nvSpPr>
        <p:spPr>
          <a:xfrm>
            <a:off x="3979427" y="3962400"/>
            <a:ext cx="668773" cy="400110"/>
          </a:xfrm>
          <a:prstGeom prst="rect">
            <a:avLst/>
          </a:prstGeom>
        </p:spPr>
        <p:txBody>
          <a:bodyPr wrap="none">
            <a:spAutoFit/>
          </a:bodyPr>
          <a:lstStyle/>
          <a:p>
            <a:r>
              <a:rPr lang="en-US" sz="2000" b="1" dirty="0" err="1">
                <a:latin typeface="+mj-lt"/>
              </a:rPr>
              <a:t>freq</a:t>
            </a:r>
            <a:endParaRPr lang="en-US" sz="2000" dirty="0">
              <a:latin typeface="+mj-lt"/>
            </a:endParaRPr>
          </a:p>
        </p:txBody>
      </p:sp>
      <p:sp>
        <p:nvSpPr>
          <p:cNvPr id="172054" name="Rectangle 172053"/>
          <p:cNvSpPr/>
          <p:nvPr/>
        </p:nvSpPr>
        <p:spPr>
          <a:xfrm>
            <a:off x="4889362" y="3962400"/>
            <a:ext cx="1130438" cy="584775"/>
          </a:xfrm>
          <a:prstGeom prst="rect">
            <a:avLst/>
          </a:prstGeom>
        </p:spPr>
        <p:txBody>
          <a:bodyPr wrap="none">
            <a:spAutoFit/>
          </a:bodyPr>
          <a:lstStyle/>
          <a:p>
            <a:pPr algn="ctr"/>
            <a:r>
              <a:rPr lang="en-US" sz="1600" b="1" dirty="0" err="1">
                <a:latin typeface="+mj-lt"/>
              </a:rPr>
              <a:t>pyscho</a:t>
            </a:r>
            <a:r>
              <a:rPr lang="en-US" sz="1600" b="1" dirty="0">
                <a:latin typeface="+mj-lt"/>
              </a:rPr>
              <a:t>-</a:t>
            </a:r>
          </a:p>
          <a:p>
            <a:pPr algn="ctr"/>
            <a:r>
              <a:rPr lang="en-US" sz="1600" b="1" dirty="0">
                <a:latin typeface="+mj-lt"/>
              </a:rPr>
              <a:t>acoustics</a:t>
            </a:r>
            <a:endParaRPr lang="en-US" sz="1600" dirty="0">
              <a:latin typeface="+mj-lt"/>
            </a:endParaRPr>
          </a:p>
        </p:txBody>
      </p:sp>
      <p:cxnSp>
        <p:nvCxnSpPr>
          <p:cNvPr id="94" name="Straight Arrow Connector 93"/>
          <p:cNvCxnSpPr/>
          <p:nvPr/>
        </p:nvCxnSpPr>
        <p:spPr>
          <a:xfrm flipH="1">
            <a:off x="3729548"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8" name="Rectangle 37"/>
          <p:cNvSpPr/>
          <p:nvPr/>
        </p:nvSpPr>
        <p:spPr>
          <a:xfrm>
            <a:off x="4038600" y="5170985"/>
            <a:ext cx="615026" cy="775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D/A</a:t>
            </a:r>
          </a:p>
        </p:txBody>
      </p:sp>
      <p:cxnSp>
        <p:nvCxnSpPr>
          <p:cNvPr id="99" name="Straight Arrow Connector 98"/>
          <p:cNvCxnSpPr/>
          <p:nvPr/>
        </p:nvCxnSpPr>
        <p:spPr>
          <a:xfrm flipH="1">
            <a:off x="4654642"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02" name="Rectangle 101"/>
          <p:cNvSpPr/>
          <p:nvPr/>
        </p:nvSpPr>
        <p:spPr>
          <a:xfrm>
            <a:off x="3200400" y="1090568"/>
            <a:ext cx="654346" cy="400110"/>
          </a:xfrm>
          <a:prstGeom prst="rect">
            <a:avLst/>
          </a:prstGeom>
        </p:spPr>
        <p:txBody>
          <a:bodyPr wrap="none">
            <a:spAutoFit/>
          </a:bodyPr>
          <a:lstStyle/>
          <a:p>
            <a:r>
              <a:rPr lang="en-US" sz="2000" b="1" dirty="0">
                <a:latin typeface="+mj-lt"/>
              </a:rPr>
              <a:t>MIC</a:t>
            </a:r>
            <a:endParaRPr lang="en-US" sz="2000" dirty="0">
              <a:latin typeface="+mj-lt"/>
            </a:endParaRPr>
          </a:p>
        </p:txBody>
      </p:sp>
      <p:sp>
        <p:nvSpPr>
          <p:cNvPr id="103" name="Rectangle 102"/>
          <p:cNvSpPr/>
          <p:nvPr/>
        </p:nvSpPr>
        <p:spPr>
          <a:xfrm>
            <a:off x="2819400" y="6153090"/>
            <a:ext cx="1154483" cy="400110"/>
          </a:xfrm>
          <a:prstGeom prst="rect">
            <a:avLst/>
          </a:prstGeom>
        </p:spPr>
        <p:txBody>
          <a:bodyPr wrap="none">
            <a:spAutoFit/>
          </a:bodyPr>
          <a:lstStyle/>
          <a:p>
            <a:r>
              <a:rPr lang="en-US" sz="2000" b="1" dirty="0">
                <a:latin typeface="+mj-lt"/>
              </a:rPr>
              <a:t>speaker</a:t>
            </a:r>
            <a:endParaRPr lang="en-US" sz="2000" dirty="0">
              <a:latin typeface="+mj-lt"/>
            </a:endParaRPr>
          </a:p>
        </p:txBody>
      </p:sp>
      <p:cxnSp>
        <p:nvCxnSpPr>
          <p:cNvPr id="104" name="Straight Arrow Connector 103"/>
          <p:cNvCxnSpPr/>
          <p:nvPr/>
        </p:nvCxnSpPr>
        <p:spPr>
          <a:xfrm flipV="1">
            <a:off x="3704053"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6" name="Straight Arrow Connector 105"/>
          <p:cNvCxnSpPr/>
          <p:nvPr/>
        </p:nvCxnSpPr>
        <p:spPr>
          <a:xfrm flipV="1">
            <a:off x="4667691"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9" name="Straight Arrow Connector 108"/>
          <p:cNvCxnSpPr/>
          <p:nvPr/>
        </p:nvCxnSpPr>
        <p:spPr>
          <a:xfrm flipV="1">
            <a:off x="5873549" y="3685884"/>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grpSp>
        <p:nvGrpSpPr>
          <p:cNvPr id="35" name="Group 34"/>
          <p:cNvGrpSpPr/>
          <p:nvPr/>
        </p:nvGrpSpPr>
        <p:grpSpPr>
          <a:xfrm>
            <a:off x="3158686" y="4284202"/>
            <a:ext cx="545367" cy="516398"/>
            <a:chOff x="1447800" y="3446002"/>
            <a:chExt cx="545367" cy="516398"/>
          </a:xfrm>
        </p:grpSpPr>
        <p:sp>
          <p:nvSpPr>
            <p:cNvPr id="33" name="Oval 32"/>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063" name="TextBox 172062"/>
            <p:cNvSpPr txBox="1"/>
            <p:nvPr/>
          </p:nvSpPr>
          <p:spPr>
            <a:xfrm>
              <a:off x="1447800" y="3505200"/>
              <a:ext cx="327308" cy="400110"/>
            </a:xfrm>
            <a:prstGeom prst="rect">
              <a:avLst/>
            </a:prstGeom>
            <a:noFill/>
          </p:spPr>
          <p:txBody>
            <a:bodyPr wrap="none" rtlCol="0">
              <a:spAutoFit/>
            </a:bodyPr>
            <a:lstStyle/>
            <a:p>
              <a:r>
                <a:rPr lang="en-US" sz="2000" dirty="0">
                  <a:latin typeface="+mj-lt"/>
                </a:rPr>
                <a:t>2</a:t>
              </a:r>
            </a:p>
          </p:txBody>
        </p:sp>
      </p:grpSp>
      <p:grpSp>
        <p:nvGrpSpPr>
          <p:cNvPr id="113" name="Group 112"/>
          <p:cNvGrpSpPr/>
          <p:nvPr/>
        </p:nvGrpSpPr>
        <p:grpSpPr>
          <a:xfrm>
            <a:off x="4161479" y="4343400"/>
            <a:ext cx="410521" cy="411444"/>
            <a:chOff x="1447800" y="3446002"/>
            <a:chExt cx="545367" cy="546593"/>
          </a:xfrm>
        </p:grpSpPr>
        <p:sp>
          <p:nvSpPr>
            <p:cNvPr id="114" name="Oval 113"/>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1487018" y="3461059"/>
              <a:ext cx="434855" cy="531536"/>
            </a:xfrm>
            <a:prstGeom prst="rect">
              <a:avLst/>
            </a:prstGeom>
            <a:noFill/>
          </p:spPr>
          <p:txBody>
            <a:bodyPr wrap="none" rtlCol="0">
              <a:spAutoFit/>
            </a:bodyPr>
            <a:lstStyle/>
            <a:p>
              <a:r>
                <a:rPr lang="en-US" sz="2000" dirty="0">
                  <a:latin typeface="+mj-lt"/>
                </a:rPr>
                <a:t>4</a:t>
              </a:r>
            </a:p>
          </p:txBody>
        </p:sp>
      </p:grpSp>
      <p:grpSp>
        <p:nvGrpSpPr>
          <p:cNvPr id="116" name="Group 115"/>
          <p:cNvGrpSpPr/>
          <p:nvPr/>
        </p:nvGrpSpPr>
        <p:grpSpPr>
          <a:xfrm>
            <a:off x="5209701" y="3170178"/>
            <a:ext cx="570730" cy="411444"/>
            <a:chOff x="1447800" y="3446002"/>
            <a:chExt cx="758201" cy="546593"/>
          </a:xfrm>
        </p:grpSpPr>
        <p:sp>
          <p:nvSpPr>
            <p:cNvPr id="117" name="Oval 116"/>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TextBox 117"/>
            <p:cNvSpPr txBox="1"/>
            <p:nvPr/>
          </p:nvSpPr>
          <p:spPr>
            <a:xfrm>
              <a:off x="1487018" y="3461059"/>
              <a:ext cx="718983" cy="531536"/>
            </a:xfrm>
            <a:prstGeom prst="rect">
              <a:avLst/>
            </a:prstGeom>
            <a:noFill/>
          </p:spPr>
          <p:txBody>
            <a:bodyPr wrap="none" rtlCol="0">
              <a:spAutoFit/>
            </a:bodyPr>
            <a:lstStyle/>
            <a:p>
              <a:r>
                <a:rPr lang="en-US" sz="2000" dirty="0">
                  <a:latin typeface="+mj-lt"/>
                </a:rPr>
                <a:t>5,6</a:t>
              </a:r>
            </a:p>
          </p:txBody>
        </p:sp>
      </p:grpSp>
      <p:grpSp>
        <p:nvGrpSpPr>
          <p:cNvPr id="119" name="Group 118"/>
          <p:cNvGrpSpPr/>
          <p:nvPr/>
        </p:nvGrpSpPr>
        <p:grpSpPr>
          <a:xfrm>
            <a:off x="6142679" y="4191002"/>
            <a:ext cx="410521" cy="411589"/>
            <a:chOff x="1447800" y="3415614"/>
            <a:chExt cx="545367" cy="546786"/>
          </a:xfrm>
        </p:grpSpPr>
        <p:sp>
          <p:nvSpPr>
            <p:cNvPr id="120" name="Oval 119"/>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p:cNvSpPr txBox="1"/>
            <p:nvPr/>
          </p:nvSpPr>
          <p:spPr>
            <a:xfrm>
              <a:off x="1473199" y="3415614"/>
              <a:ext cx="434855" cy="531535"/>
            </a:xfrm>
            <a:prstGeom prst="rect">
              <a:avLst/>
            </a:prstGeom>
            <a:noFill/>
          </p:spPr>
          <p:txBody>
            <a:bodyPr wrap="none" rtlCol="0">
              <a:spAutoFit/>
            </a:bodyPr>
            <a:lstStyle/>
            <a:p>
              <a:r>
                <a:rPr lang="en-US" sz="2000" dirty="0">
                  <a:latin typeface="+mj-lt"/>
                </a:rPr>
                <a:t>3</a:t>
              </a:r>
            </a:p>
          </p:txBody>
        </p:sp>
      </p:grpSp>
      <p:grpSp>
        <p:nvGrpSpPr>
          <p:cNvPr id="125" name="Group 124"/>
          <p:cNvGrpSpPr/>
          <p:nvPr/>
        </p:nvGrpSpPr>
        <p:grpSpPr>
          <a:xfrm>
            <a:off x="5410200" y="457200"/>
            <a:ext cx="755110" cy="516398"/>
            <a:chOff x="1447800" y="3446002"/>
            <a:chExt cx="755110" cy="516398"/>
          </a:xfrm>
        </p:grpSpPr>
        <p:sp>
          <p:nvSpPr>
            <p:cNvPr id="126" name="Oval 125"/>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TextBox 126"/>
            <p:cNvSpPr txBox="1"/>
            <p:nvPr/>
          </p:nvSpPr>
          <p:spPr>
            <a:xfrm>
              <a:off x="1447800" y="3505200"/>
              <a:ext cx="755110" cy="400110"/>
            </a:xfrm>
            <a:prstGeom prst="rect">
              <a:avLst/>
            </a:prstGeom>
            <a:noFill/>
          </p:spPr>
          <p:txBody>
            <a:bodyPr wrap="none" rtlCol="0">
              <a:spAutoFit/>
            </a:bodyPr>
            <a:lstStyle/>
            <a:p>
              <a:r>
                <a:rPr lang="en-US" sz="2000" dirty="0">
                  <a:latin typeface="+mj-lt"/>
                </a:rPr>
                <a:t>7,8,9</a:t>
              </a:r>
            </a:p>
          </p:txBody>
        </p:sp>
      </p:grpSp>
      <p:grpSp>
        <p:nvGrpSpPr>
          <p:cNvPr id="131" name="Group 130"/>
          <p:cNvGrpSpPr/>
          <p:nvPr/>
        </p:nvGrpSpPr>
        <p:grpSpPr>
          <a:xfrm>
            <a:off x="8292999" y="1698486"/>
            <a:ext cx="470000" cy="411444"/>
            <a:chOff x="1407375" y="3446002"/>
            <a:chExt cx="624383" cy="546593"/>
          </a:xfrm>
        </p:grpSpPr>
        <p:sp>
          <p:nvSpPr>
            <p:cNvPr id="132" name="Oval 131"/>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TextBox 132"/>
            <p:cNvSpPr txBox="1"/>
            <p:nvPr/>
          </p:nvSpPr>
          <p:spPr>
            <a:xfrm>
              <a:off x="1407375" y="3461059"/>
              <a:ext cx="624383" cy="531536"/>
            </a:xfrm>
            <a:prstGeom prst="rect">
              <a:avLst/>
            </a:prstGeom>
            <a:noFill/>
          </p:spPr>
          <p:txBody>
            <a:bodyPr wrap="none" rtlCol="0">
              <a:spAutoFit/>
            </a:bodyPr>
            <a:lstStyle/>
            <a:p>
              <a:r>
                <a:rPr lang="en-US" sz="2000" dirty="0">
                  <a:latin typeface="+mj-lt"/>
                </a:rPr>
                <a:t>10</a:t>
              </a:r>
            </a:p>
          </p:txBody>
        </p:sp>
      </p:grpSp>
      <p:sp>
        <p:nvSpPr>
          <p:cNvPr id="42" name="TextBox 41"/>
          <p:cNvSpPr txBox="1"/>
          <p:nvPr/>
        </p:nvSpPr>
        <p:spPr>
          <a:xfrm>
            <a:off x="380509" y="2895600"/>
            <a:ext cx="838691" cy="369332"/>
          </a:xfrm>
          <a:prstGeom prst="rect">
            <a:avLst/>
          </a:prstGeom>
          <a:noFill/>
        </p:spPr>
        <p:txBody>
          <a:bodyPr wrap="none" rtlCol="0">
            <a:spAutoFit/>
          </a:bodyPr>
          <a:lstStyle/>
          <a:p>
            <a:r>
              <a:rPr lang="en-US" sz="1800" b="1" dirty="0">
                <a:latin typeface="+mj-lt"/>
              </a:rPr>
              <a:t>Music</a:t>
            </a:r>
          </a:p>
        </p:txBody>
      </p:sp>
      <p:sp>
        <p:nvSpPr>
          <p:cNvPr id="43" name="Rectangle 42"/>
          <p:cNvSpPr/>
          <p:nvPr/>
        </p:nvSpPr>
        <p:spPr>
          <a:xfrm>
            <a:off x="473930" y="3512403"/>
            <a:ext cx="1593758" cy="830997"/>
          </a:xfrm>
          <a:prstGeom prst="rect">
            <a:avLst/>
          </a:prstGeom>
        </p:spPr>
        <p:txBody>
          <a:bodyPr wrap="square">
            <a:spAutoFit/>
          </a:bodyPr>
          <a:lstStyle/>
          <a:p>
            <a:pPr algn="ctr"/>
            <a:r>
              <a:rPr lang="en-US" sz="1600" i="1" dirty="0">
                <a:solidFill>
                  <a:schemeClr val="accent2"/>
                </a:solidFill>
                <a:latin typeface="Arial" pitchFamily="-107" charset="0"/>
                <a:ea typeface="Arial" pitchFamily="-107" charset="0"/>
                <a:cs typeface="Arial" pitchFamily="-107" charset="0"/>
              </a:rPr>
              <a:t>Numbers correspond to course weeks</a:t>
            </a:r>
          </a:p>
        </p:txBody>
      </p:sp>
      <p:grpSp>
        <p:nvGrpSpPr>
          <p:cNvPr id="145" name="Group 144"/>
          <p:cNvGrpSpPr/>
          <p:nvPr/>
        </p:nvGrpSpPr>
        <p:grpSpPr>
          <a:xfrm>
            <a:off x="1680127" y="2919767"/>
            <a:ext cx="410521" cy="411589"/>
            <a:chOff x="1447800" y="3415614"/>
            <a:chExt cx="545367" cy="546786"/>
          </a:xfrm>
        </p:grpSpPr>
        <p:sp>
          <p:nvSpPr>
            <p:cNvPr id="146" name="Oval 145"/>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TextBox 146"/>
            <p:cNvSpPr txBox="1"/>
            <p:nvPr/>
          </p:nvSpPr>
          <p:spPr>
            <a:xfrm>
              <a:off x="1514142" y="3415614"/>
              <a:ext cx="434855" cy="531536"/>
            </a:xfrm>
            <a:prstGeom prst="rect">
              <a:avLst/>
            </a:prstGeom>
            <a:noFill/>
          </p:spPr>
          <p:txBody>
            <a:bodyPr wrap="none" rtlCol="0">
              <a:spAutoFit/>
            </a:bodyPr>
            <a:lstStyle/>
            <a:p>
              <a:r>
                <a:rPr lang="en-US" sz="2000" dirty="0">
                  <a:latin typeface="+mj-lt"/>
                </a:rPr>
                <a:t>1</a:t>
              </a:r>
            </a:p>
          </p:txBody>
        </p:sp>
      </p:grpSp>
    </p:spTree>
    <p:extLst>
      <p:ext uri="{BB962C8B-B14F-4D97-AF65-F5344CB8AC3E}">
        <p14:creationId xmlns:p14="http://schemas.microsoft.com/office/powerpoint/2010/main" val="328287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p:txBody>
          <a:bodyPr/>
          <a:lstStyle/>
          <a:p>
            <a:r>
              <a:rPr lang="en-US"/>
              <a:t>Week 11: Networking</a:t>
            </a:r>
            <a:endParaRPr lang="en-US" dirty="0"/>
          </a:p>
        </p:txBody>
      </p:sp>
      <p:sp>
        <p:nvSpPr>
          <p:cNvPr id="214019" name="Rectangle 3"/>
          <p:cNvSpPr>
            <a:spLocks noGrp="1" noChangeArrowheads="1"/>
          </p:cNvSpPr>
          <p:nvPr>
            <p:ph idx="1"/>
          </p:nvPr>
        </p:nvSpPr>
        <p:spPr/>
        <p:txBody>
          <a:bodyPr/>
          <a:lstStyle/>
          <a:p>
            <a:r>
              <a:rPr lang="en-US" dirty="0"/>
              <a:t>Bits can be transported between machines</a:t>
            </a:r>
          </a:p>
          <a:p>
            <a:pPr lvl="1"/>
            <a:r>
              <a:rPr lang="en-US" dirty="0">
                <a:solidFill>
                  <a:srgbClr val="FF6600"/>
                </a:solidFill>
              </a:rPr>
              <a:t>How fast must network speed to be to stream audio?</a:t>
            </a:r>
          </a:p>
          <a:p>
            <a:pPr lvl="1"/>
            <a:r>
              <a:rPr lang="en-US" dirty="0">
                <a:solidFill>
                  <a:srgbClr val="FF6600"/>
                </a:solidFill>
              </a:rPr>
              <a:t>How fast can bits be sent ½ way around earth?</a:t>
            </a:r>
          </a:p>
          <a:p>
            <a:pPr lvl="2"/>
            <a:r>
              <a:rPr lang="en-US" dirty="0"/>
              <a:t>If c = 300,000 km/s and circumference of earth = 40,075 km</a:t>
            </a:r>
          </a:p>
          <a:p>
            <a:pPr lvl="2"/>
            <a:r>
              <a:rPr lang="en-US" dirty="0"/>
              <a:t>On an optical fiber, minimum time = 67 </a:t>
            </a:r>
            <a:r>
              <a:rPr lang="en-US" dirty="0" err="1"/>
              <a:t>ms</a:t>
            </a:r>
            <a:r>
              <a:rPr lang="en-US" dirty="0"/>
              <a:t> to go ½ way!</a:t>
            </a:r>
          </a:p>
          <a:p>
            <a:pPr lvl="2"/>
            <a:r>
              <a:rPr lang="en-US" dirty="0"/>
              <a:t>Speed of light is different in different mediums/equipment is slow too…far slower in reality</a:t>
            </a:r>
          </a:p>
          <a:p>
            <a:pPr lvl="1"/>
            <a:endParaRPr lang="en-US" dirty="0"/>
          </a:p>
          <a:p>
            <a:pPr lvl="1"/>
            <a:endParaRPr lang="en-US" dirty="0"/>
          </a:p>
        </p:txBody>
      </p:sp>
      <p:sp>
        <p:nvSpPr>
          <p:cNvPr id="9" name="Date Placeholder 3"/>
          <p:cNvSpPr>
            <a:spLocks noGrp="1"/>
          </p:cNvSpPr>
          <p:nvPr>
            <p:ph type="dt" sz="half" idx="10"/>
          </p:nvPr>
        </p:nvSpPr>
        <p:spPr/>
        <p:txBody>
          <a:bodyPr/>
          <a:lstStyle/>
          <a:p>
            <a:endParaRPr lang="en-US" dirty="0"/>
          </a:p>
        </p:txBody>
      </p:sp>
      <p:sp>
        <p:nvSpPr>
          <p:cNvPr id="11" name="Slide Number Placeholder 5"/>
          <p:cNvSpPr>
            <a:spLocks noGrp="1"/>
          </p:cNvSpPr>
          <p:nvPr>
            <p:ph type="sldNum" sz="quarter" idx="12"/>
          </p:nvPr>
        </p:nvSpPr>
        <p:spPr/>
        <p:txBody>
          <a:bodyPr/>
          <a:lstStyle/>
          <a:p>
            <a:fld id="{94407181-5054-6042-A347-D53956CBE579}" type="slidenum">
              <a:rPr lang="en-US" smtClean="0"/>
              <a:pPr/>
              <a:t>79</a:t>
            </a:fld>
            <a:endParaRPr lang="en-US"/>
          </a:p>
        </p:txBody>
      </p:sp>
      <p:sp>
        <p:nvSpPr>
          <p:cNvPr id="214025" name="Line 9"/>
          <p:cNvSpPr>
            <a:spLocks noChangeShapeType="1"/>
          </p:cNvSpPr>
          <p:nvPr/>
        </p:nvSpPr>
        <p:spPr bwMode="auto">
          <a:xfrm flipV="1">
            <a:off x="4648200" y="5029200"/>
            <a:ext cx="2514600" cy="99060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214024" name="Line 8"/>
          <p:cNvSpPr>
            <a:spLocks noChangeShapeType="1"/>
          </p:cNvSpPr>
          <p:nvPr/>
        </p:nvSpPr>
        <p:spPr bwMode="auto">
          <a:xfrm flipH="1" flipV="1">
            <a:off x="1600200" y="5257800"/>
            <a:ext cx="2819400" cy="53340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214021" name="computr2"/>
          <p:cNvSpPr>
            <a:spLocks noEditPoints="1" noChangeArrowheads="1"/>
          </p:cNvSpPr>
          <p:nvPr/>
        </p:nvSpPr>
        <p:spPr bwMode="auto">
          <a:xfrm>
            <a:off x="3810000" y="4953000"/>
            <a:ext cx="1504950" cy="1581150"/>
          </a:xfrm>
          <a:custGeom>
            <a:avLst/>
            <a:gdLst>
              <a:gd name="T0" fmla="*/ 10800 w 21600"/>
              <a:gd name="T1" fmla="*/ 0 h 21600"/>
              <a:gd name="T2" fmla="*/ 10800 w 21600"/>
              <a:gd name="T3" fmla="*/ 21600 h 21600"/>
              <a:gd name="T4" fmla="*/ 17326 w 21600"/>
              <a:gd name="T5" fmla="*/ 0 h 21600"/>
              <a:gd name="T6" fmla="*/ 4274 w 21600"/>
              <a:gd name="T7" fmla="*/ 0 h 21600"/>
              <a:gd name="T8" fmla="*/ 4274 w 21600"/>
              <a:gd name="T9" fmla="*/ 11631 h 21600"/>
              <a:gd name="T10" fmla="*/ 17326 w 21600"/>
              <a:gd name="T11" fmla="*/ 11631 h 21600"/>
              <a:gd name="T12" fmla="*/ 4274 w 21600"/>
              <a:gd name="T13" fmla="*/ 5816 h 21600"/>
              <a:gd name="T14" fmla="*/ 17326 w 21600"/>
              <a:gd name="T15" fmla="*/ 5816 h 21600"/>
              <a:gd name="T16" fmla="*/ 18828 w 21600"/>
              <a:gd name="T17" fmla="*/ 15785 h 21600"/>
              <a:gd name="T18" fmla="*/ 2772 w 21600"/>
              <a:gd name="T19" fmla="*/ 15785 h 21600"/>
              <a:gd name="T20" fmla="*/ 6194 w 21600"/>
              <a:gd name="T21" fmla="*/ 1913 h 21600"/>
              <a:gd name="T22" fmla="*/ 15565 w 21600"/>
              <a:gd name="T23" fmla="*/ 974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prstTxWarp prst="textNoShape">
              <a:avLst/>
            </a:prstTxWarp>
          </a:bodyPr>
          <a:lstStyle/>
          <a:p>
            <a:endParaRPr lang="en-US"/>
          </a:p>
        </p:txBody>
      </p:sp>
      <p:sp>
        <p:nvSpPr>
          <p:cNvPr id="214022" name="computr2"/>
          <p:cNvSpPr>
            <a:spLocks noEditPoints="1" noChangeArrowheads="1"/>
          </p:cNvSpPr>
          <p:nvPr/>
        </p:nvSpPr>
        <p:spPr bwMode="auto">
          <a:xfrm>
            <a:off x="914400" y="4572000"/>
            <a:ext cx="1504950" cy="1581150"/>
          </a:xfrm>
          <a:custGeom>
            <a:avLst/>
            <a:gdLst>
              <a:gd name="T0" fmla="*/ 10800 w 21600"/>
              <a:gd name="T1" fmla="*/ 0 h 21600"/>
              <a:gd name="T2" fmla="*/ 10800 w 21600"/>
              <a:gd name="T3" fmla="*/ 21600 h 21600"/>
              <a:gd name="T4" fmla="*/ 17326 w 21600"/>
              <a:gd name="T5" fmla="*/ 0 h 21600"/>
              <a:gd name="T6" fmla="*/ 4274 w 21600"/>
              <a:gd name="T7" fmla="*/ 0 h 21600"/>
              <a:gd name="T8" fmla="*/ 4274 w 21600"/>
              <a:gd name="T9" fmla="*/ 11631 h 21600"/>
              <a:gd name="T10" fmla="*/ 17326 w 21600"/>
              <a:gd name="T11" fmla="*/ 11631 h 21600"/>
              <a:gd name="T12" fmla="*/ 4274 w 21600"/>
              <a:gd name="T13" fmla="*/ 5816 h 21600"/>
              <a:gd name="T14" fmla="*/ 17326 w 21600"/>
              <a:gd name="T15" fmla="*/ 5816 h 21600"/>
              <a:gd name="T16" fmla="*/ 18828 w 21600"/>
              <a:gd name="T17" fmla="*/ 15785 h 21600"/>
              <a:gd name="T18" fmla="*/ 2772 w 21600"/>
              <a:gd name="T19" fmla="*/ 15785 h 21600"/>
              <a:gd name="T20" fmla="*/ 6194 w 21600"/>
              <a:gd name="T21" fmla="*/ 1913 h 21600"/>
              <a:gd name="T22" fmla="*/ 15565 w 21600"/>
              <a:gd name="T23" fmla="*/ 974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prstTxWarp prst="textNoShape">
              <a:avLst/>
            </a:prstTxWarp>
          </a:bodyPr>
          <a:lstStyle/>
          <a:p>
            <a:endParaRPr lang="en-US"/>
          </a:p>
        </p:txBody>
      </p:sp>
      <p:sp>
        <p:nvSpPr>
          <p:cNvPr id="214023" name="computr2"/>
          <p:cNvSpPr>
            <a:spLocks noEditPoints="1" noChangeArrowheads="1"/>
          </p:cNvSpPr>
          <p:nvPr/>
        </p:nvSpPr>
        <p:spPr bwMode="auto">
          <a:xfrm>
            <a:off x="6477000" y="4114800"/>
            <a:ext cx="1504950" cy="1581150"/>
          </a:xfrm>
          <a:custGeom>
            <a:avLst/>
            <a:gdLst>
              <a:gd name="T0" fmla="*/ 10800 w 21600"/>
              <a:gd name="T1" fmla="*/ 0 h 21600"/>
              <a:gd name="T2" fmla="*/ 10800 w 21600"/>
              <a:gd name="T3" fmla="*/ 21600 h 21600"/>
              <a:gd name="T4" fmla="*/ 17326 w 21600"/>
              <a:gd name="T5" fmla="*/ 0 h 21600"/>
              <a:gd name="T6" fmla="*/ 4274 w 21600"/>
              <a:gd name="T7" fmla="*/ 0 h 21600"/>
              <a:gd name="T8" fmla="*/ 4274 w 21600"/>
              <a:gd name="T9" fmla="*/ 11631 h 21600"/>
              <a:gd name="T10" fmla="*/ 17326 w 21600"/>
              <a:gd name="T11" fmla="*/ 11631 h 21600"/>
              <a:gd name="T12" fmla="*/ 4274 w 21600"/>
              <a:gd name="T13" fmla="*/ 5816 h 21600"/>
              <a:gd name="T14" fmla="*/ 17326 w 21600"/>
              <a:gd name="T15" fmla="*/ 5816 h 21600"/>
              <a:gd name="T16" fmla="*/ 18828 w 21600"/>
              <a:gd name="T17" fmla="*/ 15785 h 21600"/>
              <a:gd name="T18" fmla="*/ 2772 w 21600"/>
              <a:gd name="T19" fmla="*/ 15785 h 21600"/>
              <a:gd name="T20" fmla="*/ 6194 w 21600"/>
              <a:gd name="T21" fmla="*/ 1913 h 21600"/>
              <a:gd name="T22" fmla="*/ 15565 w 21600"/>
              <a:gd name="T23" fmla="*/ 974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4019">
                                            <p:txEl>
                                              <p:pRg st="2" end="2"/>
                                            </p:txEl>
                                          </p:spTgt>
                                        </p:tgtEl>
                                        <p:attrNameLst>
                                          <p:attrName>style.visibility</p:attrName>
                                        </p:attrNameLst>
                                      </p:cBhvr>
                                      <p:to>
                                        <p:strVal val="visible"/>
                                      </p:to>
                                    </p:set>
                                    <p:animEffect transition="in" filter="fade">
                                      <p:cBhvr>
                                        <p:cTn id="7" dur="500"/>
                                        <p:tgtEl>
                                          <p:spTgt spid="21401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4019">
                                            <p:txEl>
                                              <p:pRg st="3" end="3"/>
                                            </p:txEl>
                                          </p:spTgt>
                                        </p:tgtEl>
                                        <p:attrNameLst>
                                          <p:attrName>style.visibility</p:attrName>
                                        </p:attrNameLst>
                                      </p:cBhvr>
                                      <p:to>
                                        <p:strVal val="visible"/>
                                      </p:to>
                                    </p:set>
                                    <p:animEffect transition="in" filter="fade">
                                      <p:cBhvr>
                                        <p:cTn id="12" dur="500"/>
                                        <p:tgtEl>
                                          <p:spTgt spid="214019">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4019">
                                            <p:txEl>
                                              <p:pRg st="4" end="4"/>
                                            </p:txEl>
                                          </p:spTgt>
                                        </p:tgtEl>
                                        <p:attrNameLst>
                                          <p:attrName>style.visibility</p:attrName>
                                        </p:attrNameLst>
                                      </p:cBhvr>
                                      <p:to>
                                        <p:strVal val="visible"/>
                                      </p:to>
                                    </p:set>
                                    <p:animEffect transition="in" filter="fade">
                                      <p:cBhvr>
                                        <p:cTn id="17" dur="500"/>
                                        <p:tgtEl>
                                          <p:spTgt spid="21401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4019">
                                            <p:txEl>
                                              <p:pRg st="5" end="5"/>
                                            </p:txEl>
                                          </p:spTgt>
                                        </p:tgtEl>
                                        <p:attrNameLst>
                                          <p:attrName>style.visibility</p:attrName>
                                        </p:attrNameLst>
                                      </p:cBhvr>
                                      <p:to>
                                        <p:strVal val="visible"/>
                                      </p:to>
                                    </p:set>
                                    <p:animEffect transition="in" filter="fade">
                                      <p:cBhvr>
                                        <p:cTn id="22" dur="500"/>
                                        <p:tgtEl>
                                          <p:spTgt spid="2140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0" y="0"/>
            <a:ext cx="8763000" cy="1143000"/>
          </a:xfrm>
        </p:spPr>
        <p:txBody>
          <a:bodyPr/>
          <a:lstStyle/>
          <a:p>
            <a:r>
              <a:rPr lang="en-US">
                <a:ea typeface="ＭＳ Ｐゴシック" pitchFamily="1" charset="-128"/>
                <a:cs typeface="ＭＳ Ｐゴシック" pitchFamily="1" charset="-128"/>
              </a:rPr>
              <a:t>In your lifetime…</a:t>
            </a:r>
          </a:p>
        </p:txBody>
      </p:sp>
      <p:sp>
        <p:nvSpPr>
          <p:cNvPr id="18435" name="Content Placeholder 2"/>
          <p:cNvSpPr>
            <a:spLocks noGrp="1"/>
          </p:cNvSpPr>
          <p:nvPr>
            <p:ph idx="1"/>
          </p:nvPr>
        </p:nvSpPr>
        <p:spPr>
          <a:xfrm>
            <a:off x="304800" y="838200"/>
            <a:ext cx="8534400" cy="5105400"/>
          </a:xfrm>
        </p:spPr>
        <p:txBody>
          <a:bodyPr>
            <a:normAutofit fontScale="92500" lnSpcReduction="20000"/>
          </a:bodyPr>
          <a:lstStyle/>
          <a:p>
            <a:r>
              <a:rPr lang="en-US" sz="2800" dirty="0">
                <a:solidFill>
                  <a:schemeClr val="bg2"/>
                </a:solidFill>
                <a:ea typeface="ＭＳ Ｐゴシック" pitchFamily="1" charset="-128"/>
                <a:cs typeface="ＭＳ Ｐゴシック" pitchFamily="1" charset="-128"/>
              </a:rPr>
              <a:t>1998: Google, First commercial MP3 player </a:t>
            </a:r>
            <a:endParaRPr lang="en-US" sz="2800" dirty="0">
              <a:solidFill>
                <a:schemeClr val="bg2"/>
              </a:solidFill>
            </a:endParaRPr>
          </a:p>
          <a:p>
            <a:r>
              <a:rPr lang="en-US" sz="2800" dirty="0">
                <a:solidFill>
                  <a:srgbClr val="000000"/>
                </a:solidFill>
                <a:ea typeface="ＭＳ Ｐゴシック" pitchFamily="1" charset="-128"/>
                <a:cs typeface="ＭＳ Ｐゴシック" pitchFamily="1" charset="-128"/>
              </a:rPr>
              <a:t>2001: iPod, Wikipedia launched</a:t>
            </a:r>
          </a:p>
          <a:p>
            <a:r>
              <a:rPr lang="en-US" sz="2800" dirty="0">
                <a:ea typeface="ＭＳ Ｐゴシック" pitchFamily="1" charset="-128"/>
                <a:cs typeface="ＭＳ Ｐゴシック" pitchFamily="1" charset="-128"/>
              </a:rPr>
              <a:t>2003: iTunes launched, Skype released</a:t>
            </a:r>
          </a:p>
          <a:p>
            <a:r>
              <a:rPr lang="en-US" sz="2800" dirty="0">
                <a:ea typeface="ＭＳ Ｐゴシック" pitchFamily="1" charset="-128"/>
                <a:cs typeface="ＭＳ Ｐゴシック" pitchFamily="1" charset="-128"/>
              </a:rPr>
              <a:t>2004: </a:t>
            </a:r>
            <a:r>
              <a:rPr lang="en-US" sz="2800" dirty="0" err="1">
                <a:ea typeface="ＭＳ Ｐゴシック" pitchFamily="1" charset="-128"/>
                <a:cs typeface="ＭＳ Ｐゴシック" pitchFamily="1" charset="-128"/>
              </a:rPr>
              <a:t>Facebook</a:t>
            </a:r>
            <a:r>
              <a:rPr lang="en-US" sz="2800" dirty="0">
                <a:ea typeface="ＭＳ Ｐゴシック" pitchFamily="1" charset="-128"/>
                <a:cs typeface="ＭＳ Ｐゴシック" pitchFamily="1" charset="-128"/>
              </a:rPr>
              <a:t> launched</a:t>
            </a:r>
          </a:p>
          <a:p>
            <a:r>
              <a:rPr lang="en-US" sz="2800" dirty="0">
                <a:ea typeface="ＭＳ Ｐゴシック" pitchFamily="1" charset="-128"/>
                <a:cs typeface="ＭＳ Ｐゴシック" pitchFamily="1" charset="-128"/>
              </a:rPr>
              <a:t>2005: YouTube launched</a:t>
            </a:r>
          </a:p>
          <a:p>
            <a:r>
              <a:rPr lang="en-US" sz="2800" dirty="0">
                <a:ea typeface="ＭＳ Ｐゴシック" pitchFamily="1" charset="-128"/>
                <a:cs typeface="ＭＳ Ｐゴシック" pitchFamily="1" charset="-128"/>
              </a:rPr>
              <a:t>2006: Twitter launched</a:t>
            </a:r>
          </a:p>
          <a:p>
            <a:r>
              <a:rPr lang="en-US" sz="2800" dirty="0">
                <a:ea typeface="ＭＳ Ｐゴシック" pitchFamily="1" charset="-128"/>
                <a:cs typeface="ＭＳ Ｐゴシック" pitchFamily="1" charset="-128"/>
              </a:rPr>
              <a:t>2008: Bitcoin</a:t>
            </a:r>
          </a:p>
          <a:p>
            <a:r>
              <a:rPr lang="en-US" sz="2800" dirty="0">
                <a:ea typeface="ＭＳ Ｐゴシック" pitchFamily="1" charset="-128"/>
                <a:cs typeface="ＭＳ Ｐゴシック" pitchFamily="1" charset="-128"/>
              </a:rPr>
              <a:t>2010: </a:t>
            </a:r>
            <a:r>
              <a:rPr lang="en-US" sz="2800" dirty="0" err="1">
                <a:ea typeface="ＭＳ Ｐゴシック" pitchFamily="1" charset="-128"/>
                <a:cs typeface="ＭＳ Ｐゴシック" pitchFamily="1" charset="-128"/>
              </a:rPr>
              <a:t>Instagram</a:t>
            </a:r>
            <a:endParaRPr lang="en-US" sz="2800" dirty="0">
              <a:ea typeface="ＭＳ Ｐゴシック" pitchFamily="1" charset="-128"/>
              <a:cs typeface="ＭＳ Ｐゴシック" pitchFamily="1" charset="-128"/>
            </a:endParaRPr>
          </a:p>
          <a:p>
            <a:r>
              <a:rPr lang="en-US" sz="2800" dirty="0">
                <a:ea typeface="ＭＳ Ｐゴシック" pitchFamily="1" charset="-128"/>
                <a:cs typeface="ＭＳ Ｐゴシック" pitchFamily="1" charset="-128"/>
              </a:rPr>
              <a:t>2011: </a:t>
            </a:r>
            <a:r>
              <a:rPr lang="en-US" sz="2800" dirty="0" err="1">
                <a:ea typeface="ＭＳ Ｐゴシック" pitchFamily="1" charset="-128"/>
                <a:cs typeface="ＭＳ Ｐゴシック" pitchFamily="1" charset="-128"/>
              </a:rPr>
              <a:t>Siri</a:t>
            </a:r>
            <a:r>
              <a:rPr lang="en-US" sz="2800" dirty="0">
                <a:ea typeface="ＭＳ Ｐゴシック" pitchFamily="1" charset="-128"/>
                <a:cs typeface="ＭＳ Ｐゴシック" pitchFamily="1" charset="-128"/>
              </a:rPr>
              <a:t>, </a:t>
            </a:r>
            <a:r>
              <a:rPr lang="en-US" sz="2800" dirty="0" err="1">
                <a:ea typeface="ＭＳ Ｐゴシック" pitchFamily="1" charset="-128"/>
                <a:cs typeface="ＭＳ Ｐゴシック" pitchFamily="1" charset="-128"/>
              </a:rPr>
              <a:t>Snapchat</a:t>
            </a:r>
            <a:r>
              <a:rPr lang="en-US" sz="2800" dirty="0">
                <a:ea typeface="ＭＳ Ｐゴシック" pitchFamily="1" charset="-128"/>
                <a:cs typeface="ＭＳ Ｐゴシック" pitchFamily="1" charset="-128"/>
              </a:rPr>
              <a:t>, Google driverless cars, </a:t>
            </a:r>
            <a:r>
              <a:rPr lang="en-US" sz="2800" dirty="0" err="1">
                <a:ea typeface="ＭＳ Ｐゴシック" pitchFamily="1" charset="-128"/>
                <a:cs typeface="ＭＳ Ｐゴシック" pitchFamily="1" charset="-128"/>
              </a:rPr>
              <a:t>Uber</a:t>
            </a:r>
            <a:endParaRPr lang="en-US" sz="2800" dirty="0">
              <a:ea typeface="ＭＳ Ｐゴシック" pitchFamily="1" charset="-128"/>
              <a:cs typeface="ＭＳ Ｐゴシック" pitchFamily="1" charset="-128"/>
            </a:endParaRPr>
          </a:p>
          <a:p>
            <a:r>
              <a:rPr lang="en-US" sz="2800" dirty="0">
                <a:ea typeface="ＭＳ Ｐゴシック" pitchFamily="1" charset="-128"/>
                <a:cs typeface="ＭＳ Ｐゴシック" pitchFamily="1" charset="-128"/>
              </a:rPr>
              <a:t>2012: </a:t>
            </a:r>
            <a:r>
              <a:rPr lang="en-US" sz="2800" dirty="0" err="1">
                <a:ea typeface="ＭＳ Ｐゴシック" pitchFamily="1" charset="-128"/>
                <a:cs typeface="ＭＳ Ｐゴシック" pitchFamily="1" charset="-128"/>
              </a:rPr>
              <a:t>Makerbot</a:t>
            </a:r>
            <a:r>
              <a:rPr lang="en-US" sz="2800" dirty="0">
                <a:ea typeface="ＭＳ Ｐゴシック" pitchFamily="1" charset="-128"/>
                <a:cs typeface="ＭＳ Ｐゴシック" pitchFamily="1" charset="-128"/>
              </a:rPr>
              <a:t> Replicator</a:t>
            </a:r>
          </a:p>
          <a:p>
            <a:r>
              <a:rPr lang="en-US" sz="2800" dirty="0">
                <a:ea typeface="ＭＳ Ｐゴシック" pitchFamily="1" charset="-128"/>
                <a:cs typeface="ＭＳ Ｐゴシック" pitchFamily="1" charset="-128"/>
              </a:rPr>
              <a:t>2013: Google Glass</a:t>
            </a:r>
          </a:p>
          <a:p>
            <a:r>
              <a:rPr lang="en-US" sz="2800" dirty="0">
                <a:ea typeface="ＭＳ Ｐゴシック" pitchFamily="1" charset="-128"/>
                <a:cs typeface="ＭＳ Ｐゴシック" pitchFamily="1" charset="-128"/>
              </a:rPr>
              <a:t>2015: </a:t>
            </a:r>
            <a:r>
              <a:rPr lang="en-US" sz="2800" dirty="0" err="1">
                <a:ea typeface="ＭＳ Ｐゴシック" pitchFamily="1" charset="-128"/>
                <a:cs typeface="ＭＳ Ｐゴシック" pitchFamily="1" charset="-128"/>
              </a:rPr>
              <a:t>iWatch</a:t>
            </a:r>
            <a:endParaRPr lang="en-US" sz="2800" dirty="0">
              <a:ea typeface="ＭＳ Ｐゴシック" pitchFamily="1" charset="-128"/>
              <a:cs typeface="ＭＳ Ｐゴシック" pitchFamily="1" charset="-128"/>
            </a:endParaRPr>
          </a:p>
          <a:p>
            <a:endParaRPr lang="en-US" dirty="0">
              <a:ea typeface="ＭＳ Ｐゴシック" pitchFamily="1" charset="-128"/>
              <a:cs typeface="ＭＳ Ｐゴシック" pitchFamily="1" charset="-128"/>
            </a:endParaRPr>
          </a:p>
        </p:txBody>
      </p:sp>
      <p:sp>
        <p:nvSpPr>
          <p:cNvPr id="19461" name="Slide Number Placeholder 4"/>
          <p:cNvSpPr>
            <a:spLocks noGrp="1"/>
          </p:cNvSpPr>
          <p:nvPr>
            <p:ph type="sldNum" sz="quarter" idx="12"/>
          </p:nvPr>
        </p:nvSpPr>
        <p:spPr>
          <a:noFill/>
        </p:spPr>
        <p:txBody>
          <a:bodyPr/>
          <a:lstStyle/>
          <a:p>
            <a:fld id="{DD6241E0-47F1-0F4B-9393-B3F883A92914}" type="slidenum">
              <a:rPr lang="en-US" smtClean="0">
                <a:latin typeface="Times New Roman" pitchFamily="1" charset="0"/>
                <a:ea typeface="ＭＳ Ｐゴシック" pitchFamily="1" charset="-128"/>
                <a:cs typeface="ＭＳ Ｐゴシック" pitchFamily="1" charset="-128"/>
              </a:rPr>
              <a:pPr/>
              <a:t>8</a:t>
            </a:fld>
            <a:endParaRPr lang="en-US">
              <a:latin typeface="Times New Roman" pitchFamily="1" charset="0"/>
              <a:ea typeface="ＭＳ Ｐゴシック" pitchFamily="1" charset="-128"/>
              <a:cs typeface="ＭＳ Ｐゴシック" pitchFamily="1"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43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43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43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43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43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43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435">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435">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843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US"/>
              <a:t>Course Map</a:t>
            </a:r>
          </a:p>
        </p:txBody>
      </p:sp>
      <p:sp>
        <p:nvSpPr>
          <p:cNvPr id="7" name="Slide Number Placeholder 5"/>
          <p:cNvSpPr>
            <a:spLocks noGrp="1"/>
          </p:cNvSpPr>
          <p:nvPr>
            <p:ph type="sldNum" sz="quarter" idx="12"/>
          </p:nvPr>
        </p:nvSpPr>
        <p:spPr/>
        <p:txBody>
          <a:bodyPr/>
          <a:lstStyle/>
          <a:p>
            <a:fld id="{3DB5F412-9866-D249-BF71-6D9420ED886F}" type="slidenum">
              <a:rPr lang="en-US"/>
              <a:pPr/>
              <a:t>80</a:t>
            </a:fld>
            <a:endParaRPr lang="en-US" dirty="0"/>
          </a:p>
        </p:txBody>
      </p:sp>
      <p:pic>
        <p:nvPicPr>
          <p:cNvPr id="177154" name="Picture 2" descr="http://cdn.scratch.mit.edu/static/site/projects/thumbnails/32/2502.png"/>
          <p:cNvPicPr>
            <a:picLocks noChangeAspect="1" noChangeArrowheads="1"/>
          </p:cNvPicPr>
          <p:nvPr/>
        </p:nvPicPr>
        <p:blipFill rotWithShape="1">
          <a:blip r:embed="rId3">
            <a:extLst>
              <a:ext uri="{28A0092B-C50C-407E-A947-70E740481C1C}">
                <a14:useLocalDpi xmlns:a14="http://schemas.microsoft.com/office/drawing/2010/main" val="0"/>
              </a:ext>
            </a:extLst>
          </a:blip>
          <a:srcRect l="2623"/>
          <a:stretch/>
        </p:blipFill>
        <p:spPr bwMode="auto">
          <a:xfrm>
            <a:off x="0" y="1364906"/>
            <a:ext cx="1885388"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77156" name="Picture 4" descr="Loudspeaker and Waveform"/>
          <p:cNvPicPr>
            <a:picLocks noChangeAspect="1" noChangeArrowheads="1"/>
          </p:cNvPicPr>
          <p:nvPr/>
        </p:nvPicPr>
        <p:blipFill rotWithShape="1">
          <a:blip r:embed="rId4">
            <a:extLst>
              <a:ext uri="{28A0092B-C50C-407E-A947-70E740481C1C}">
                <a14:useLocalDpi xmlns:a14="http://schemas.microsoft.com/office/drawing/2010/main" val="0"/>
              </a:ext>
            </a:extLst>
          </a:blip>
          <a:srcRect l="10927" r="49086" b="59789"/>
          <a:stretch/>
        </p:blipFill>
        <p:spPr bwMode="auto">
          <a:xfrm>
            <a:off x="1676400" y="1364906"/>
            <a:ext cx="1188055"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p:cNvPicPr>
            <a:picLocks noChangeAspect="1" noChangeArrowheads="1"/>
          </p:cNvPicPr>
          <p:nvPr/>
        </p:nvPicPr>
        <p:blipFill rotWithShape="1">
          <a:blip r:embed="rId5">
            <a:clrChange>
              <a:clrFrom>
                <a:srgbClr val="EAEAEA"/>
              </a:clrFrom>
              <a:clrTo>
                <a:srgbClr val="EAEAEA">
                  <a:alpha val="0"/>
                </a:srgbClr>
              </a:clrTo>
            </a:clrChange>
          </a:blip>
          <a:srcRect l="32523" t="50000" r="25121" b="10610"/>
          <a:stretch/>
        </p:blipFill>
        <p:spPr bwMode="auto">
          <a:xfrm>
            <a:off x="4876800" y="1423343"/>
            <a:ext cx="1611775" cy="1376308"/>
          </a:xfrm>
          <a:prstGeom prst="rect">
            <a:avLst/>
          </a:prstGeom>
          <a:noFill/>
          <a:ln w="9525">
            <a:noFill/>
            <a:miter lim="800000"/>
            <a:headEnd/>
            <a:tailEnd/>
          </a:ln>
          <a:effectLst/>
        </p:spPr>
      </p:pic>
      <p:pic>
        <p:nvPicPr>
          <p:cNvPr id="17715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3375900"/>
            <a:ext cx="1177810" cy="658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58" name="Picture 6"/>
          <p:cNvPicPr>
            <a:picLocks noChangeAspect="1" noChangeArrowheads="1"/>
          </p:cNvPicPr>
          <p:nvPr/>
        </p:nvPicPr>
        <p:blipFill rotWithShape="1">
          <a:blip r:embed="rId7">
            <a:extLst>
              <a:ext uri="{28A0092B-C50C-407E-A947-70E740481C1C}">
                <a14:useLocalDpi xmlns:a14="http://schemas.microsoft.com/office/drawing/2010/main" val="0"/>
              </a:ext>
            </a:extLst>
          </a:blip>
          <a:srcRect b="34834"/>
          <a:stretch/>
        </p:blipFill>
        <p:spPr bwMode="auto">
          <a:xfrm>
            <a:off x="3844810" y="3337682"/>
            <a:ext cx="965911" cy="696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59"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10125" y="3338250"/>
            <a:ext cx="1209675" cy="757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AutoShape 14" descr="http://hdwallres.com/wp-content/uploads/2013/10/internet-2014-PC-wallpaper.jpg"/>
          <p:cNvSpPr>
            <a:spLocks noChangeAspect="1" noChangeArrowheads="1"/>
          </p:cNvSpPr>
          <p:nvPr/>
        </p:nvSpPr>
        <p:spPr bwMode="auto">
          <a:xfrm>
            <a:off x="63500" y="-136525"/>
            <a:ext cx="7219950" cy="5410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7168" name="Picture 16"/>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09729" y="934450"/>
            <a:ext cx="1433294" cy="1219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70" name="Picture 18" descr="http://www.mushroomsys.com/websiteContent/graphics/DAP/cloudcomputing.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21209" y="3400480"/>
            <a:ext cx="1944532" cy="1552520"/>
          </a:xfrm>
          <a:prstGeom prst="rect">
            <a:avLst/>
          </a:prstGeom>
          <a:noFill/>
          <a:extLst>
            <a:ext uri="{909E8E84-426E-40DD-AFC4-6F175D3DCCD1}">
              <a14:hiddenFill xmlns:a14="http://schemas.microsoft.com/office/drawing/2010/main">
                <a:solidFill>
                  <a:srgbClr val="FFFFFF"/>
                </a:solidFill>
              </a14:hiddenFill>
            </a:ext>
          </a:extLst>
        </p:spPr>
      </p:pic>
      <p:pic>
        <p:nvPicPr>
          <p:cNvPr id="177173" name="Picture 21" descr="http://www.urmc.rochester.edu/libraries/miner/images/IPADwireless-network-symbol.jpg"/>
          <p:cNvPicPr>
            <a:picLocks noChangeAspect="1" noChangeArrowheads="1"/>
          </p:cNvPicPr>
          <p:nvPr/>
        </p:nvPicPr>
        <p:blipFill rotWithShape="1">
          <a:blip r:embed="rId11">
            <a:extLst>
              <a:ext uri="{28A0092B-C50C-407E-A947-70E740481C1C}">
                <a14:useLocalDpi xmlns:a14="http://schemas.microsoft.com/office/drawing/2010/main" val="0"/>
              </a:ext>
            </a:extLst>
          </a:blip>
          <a:srcRect l="8124" t="12495" r="8970" b="16065"/>
          <a:stretch/>
        </p:blipFill>
        <p:spPr bwMode="auto">
          <a:xfrm rot="9787514">
            <a:off x="7619625" y="2771955"/>
            <a:ext cx="980404" cy="744771"/>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p:cNvSpPr/>
          <p:nvPr/>
        </p:nvSpPr>
        <p:spPr>
          <a:xfrm>
            <a:off x="7561429" y="2362200"/>
            <a:ext cx="762000" cy="3655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NIC</a:t>
            </a:r>
          </a:p>
        </p:txBody>
      </p:sp>
      <p:sp>
        <p:nvSpPr>
          <p:cNvPr id="13" name="TextBox 12"/>
          <p:cNvSpPr txBox="1"/>
          <p:nvPr/>
        </p:nvSpPr>
        <p:spPr>
          <a:xfrm>
            <a:off x="6626735" y="528935"/>
            <a:ext cx="2212465" cy="461665"/>
          </a:xfrm>
          <a:prstGeom prst="rect">
            <a:avLst/>
          </a:prstGeom>
          <a:noFill/>
        </p:spPr>
        <p:txBody>
          <a:bodyPr wrap="none" rtlCol="0">
            <a:spAutoFit/>
          </a:bodyPr>
          <a:lstStyle/>
          <a:p>
            <a:r>
              <a:rPr lang="en-US" b="1" dirty="0">
                <a:latin typeface="Courier New" panose="02070309020205020404" pitchFamily="49" charset="0"/>
                <a:cs typeface="Courier New" panose="02070309020205020404" pitchFamily="49" charset="0"/>
              </a:rPr>
              <a:t>10101001101</a:t>
            </a:r>
          </a:p>
        </p:txBody>
      </p:sp>
      <p:sp>
        <p:nvSpPr>
          <p:cNvPr id="32" name="Rectangle 31"/>
          <p:cNvSpPr/>
          <p:nvPr/>
        </p:nvSpPr>
        <p:spPr>
          <a:xfrm>
            <a:off x="6082658" y="3331356"/>
            <a:ext cx="755671" cy="817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pic>
        <p:nvPicPr>
          <p:cNvPr id="177174" name="Picture 2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7069" y="4788975"/>
            <a:ext cx="2309929" cy="168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63520" y="5017575"/>
            <a:ext cx="853773" cy="14478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800" b="1" dirty="0">
                <a:solidFill>
                  <a:schemeClr val="tx1"/>
                </a:solidFill>
              </a:rPr>
              <a:t>EULA</a:t>
            </a:r>
          </a:p>
          <a:p>
            <a:pPr algn="ctr"/>
            <a:r>
              <a:rPr lang="en-US" sz="1800" b="1" dirty="0">
                <a:solidFill>
                  <a:schemeClr val="tx1"/>
                </a:solidFill>
              </a:rPr>
              <a:t>----------------</a:t>
            </a:r>
            <a:r>
              <a:rPr lang="en-US" sz="1800" b="1" i="1" dirty="0">
                <a:solidFill>
                  <a:schemeClr val="tx1"/>
                </a:solidFill>
              </a:rPr>
              <a:t>click</a:t>
            </a:r>
          </a:p>
          <a:p>
            <a:pPr algn="ctr"/>
            <a:r>
              <a:rPr lang="en-US" sz="1800" b="1" i="1" dirty="0">
                <a:solidFill>
                  <a:schemeClr val="tx1"/>
                </a:solidFill>
              </a:rPr>
              <a:t>OK</a:t>
            </a:r>
          </a:p>
        </p:txBody>
      </p:sp>
      <p:pic>
        <p:nvPicPr>
          <p:cNvPr id="37" name="Content Placeholder 9" descr="loudspkr.gif"/>
          <p:cNvPicPr>
            <a:picLocks noGrp="1" noChangeAspect="1"/>
          </p:cNvPicPr>
          <p:nvPr>
            <p:ph idx="1"/>
          </p:nvPr>
        </p:nvPicPr>
        <p:blipFill>
          <a:blip r:embed="rId13"/>
          <a:srcRect l="-20833" r="-20833"/>
          <a:stretch>
            <a:fillRect/>
          </a:stretch>
        </p:blipFill>
        <p:spPr>
          <a:xfrm flipH="1">
            <a:off x="1524000" y="4872017"/>
            <a:ext cx="2577606" cy="1364758"/>
          </a:xfrm>
        </p:spPr>
      </p:pic>
      <p:pic>
        <p:nvPicPr>
          <p:cNvPr id="39" name="Picture 5"/>
          <p:cNvPicPr>
            <a:picLocks noChangeAspect="1" noChangeArrowheads="1"/>
          </p:cNvPicPr>
          <p:nvPr/>
        </p:nvPicPr>
        <p:blipFill rotWithShape="1">
          <a:blip r:embed="rId5">
            <a:clrChange>
              <a:clrFrom>
                <a:srgbClr val="EAEAEA"/>
              </a:clrFrom>
              <a:clrTo>
                <a:srgbClr val="EAEAEA">
                  <a:alpha val="0"/>
                </a:srgbClr>
              </a:clrTo>
            </a:clrChange>
          </a:blip>
          <a:srcRect l="32523" t="50000" r="25121" b="10610"/>
          <a:stretch/>
        </p:blipFill>
        <p:spPr bwMode="auto">
          <a:xfrm>
            <a:off x="5041903" y="4981248"/>
            <a:ext cx="1281567" cy="1094341"/>
          </a:xfrm>
          <a:prstGeom prst="rect">
            <a:avLst/>
          </a:prstGeom>
          <a:noFill/>
          <a:ln w="9525">
            <a:noFill/>
            <a:miter lim="800000"/>
            <a:headEnd/>
            <a:tailEnd/>
          </a:ln>
          <a:effectLst/>
        </p:spPr>
      </p:pic>
      <p:pic>
        <p:nvPicPr>
          <p:cNvPr id="40" name="Picture 21" descr="http://www.urmc.rochester.edu/libraries/miner/images/IPADwireless-network-symbol.jpg"/>
          <p:cNvPicPr>
            <a:picLocks noChangeAspect="1" noChangeArrowheads="1"/>
          </p:cNvPicPr>
          <p:nvPr/>
        </p:nvPicPr>
        <p:blipFill rotWithShape="1">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l="8124" t="12495" r="8970" b="16065"/>
          <a:stretch/>
        </p:blipFill>
        <p:spPr bwMode="auto">
          <a:xfrm rot="2936238">
            <a:off x="6894380" y="4661437"/>
            <a:ext cx="980404" cy="744771"/>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40"/>
          <p:cNvSpPr/>
          <p:nvPr/>
        </p:nvSpPr>
        <p:spPr>
          <a:xfrm>
            <a:off x="6400800" y="5375943"/>
            <a:ext cx="762000" cy="3655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NIC</a:t>
            </a:r>
          </a:p>
        </p:txBody>
      </p:sp>
      <p:cxnSp>
        <p:nvCxnSpPr>
          <p:cNvPr id="17" name="Straight Connector 16"/>
          <p:cNvCxnSpPr/>
          <p:nvPr/>
        </p:nvCxnSpPr>
        <p:spPr>
          <a:xfrm flipV="1">
            <a:off x="2590800" y="2792878"/>
            <a:ext cx="400943" cy="850110"/>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4" name="Straight Connector 43"/>
          <p:cNvCxnSpPr/>
          <p:nvPr/>
        </p:nvCxnSpPr>
        <p:spPr>
          <a:xfrm flipH="1" flipV="1">
            <a:off x="6400800" y="2770674"/>
            <a:ext cx="437529" cy="565416"/>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72033" name="Straight Arrow Connector 172032"/>
          <p:cNvCxnSpPr>
            <a:stCxn id="10" idx="3"/>
          </p:cNvCxnSpPr>
          <p:nvPr/>
        </p:nvCxnSpPr>
        <p:spPr>
          <a:xfrm flipV="1">
            <a:off x="6488575" y="1905000"/>
            <a:ext cx="293225" cy="20649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2" name="Straight Arrow Connector 61"/>
          <p:cNvCxnSpPr>
            <a:stCxn id="10" idx="3"/>
            <a:endCxn id="30" idx="1"/>
          </p:cNvCxnSpPr>
          <p:nvPr/>
        </p:nvCxnSpPr>
        <p:spPr>
          <a:xfrm>
            <a:off x="6488575" y="2111497"/>
            <a:ext cx="1072854" cy="43346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72037" name="Rectangle 172036"/>
          <p:cNvSpPr/>
          <p:nvPr/>
        </p:nvSpPr>
        <p:spPr>
          <a:xfrm>
            <a:off x="5334000" y="1066800"/>
            <a:ext cx="728084" cy="400110"/>
          </a:xfrm>
          <a:prstGeom prst="rect">
            <a:avLst/>
          </a:prstGeom>
        </p:spPr>
        <p:txBody>
          <a:bodyPr wrap="none">
            <a:spAutoFit/>
          </a:bodyPr>
          <a:lstStyle/>
          <a:p>
            <a:r>
              <a:rPr lang="en-US" sz="2000" b="1" dirty="0">
                <a:latin typeface="+mj-lt"/>
              </a:rPr>
              <a:t>CPU</a:t>
            </a:r>
            <a:endParaRPr lang="en-US" sz="2000" dirty="0">
              <a:latin typeface="+mj-lt"/>
            </a:endParaRPr>
          </a:p>
        </p:txBody>
      </p:sp>
      <p:cxnSp>
        <p:nvCxnSpPr>
          <p:cNvPr id="66" name="Straight Arrow Connector 65"/>
          <p:cNvCxnSpPr>
            <a:endCxn id="4" idx="1"/>
          </p:cNvCxnSpPr>
          <p:nvPr/>
        </p:nvCxnSpPr>
        <p:spPr>
          <a:xfrm flipV="1">
            <a:off x="3739949" y="2094953"/>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8" name="Straight Arrow Connector 67"/>
          <p:cNvCxnSpPr/>
          <p:nvPr/>
        </p:nvCxnSpPr>
        <p:spPr>
          <a:xfrm flipV="1">
            <a:off x="4654349" y="2090976"/>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 name="Rectangle 3"/>
          <p:cNvSpPr/>
          <p:nvPr/>
        </p:nvSpPr>
        <p:spPr>
          <a:xfrm>
            <a:off x="3962400" y="1614573"/>
            <a:ext cx="762000" cy="9607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A/D</a:t>
            </a:r>
          </a:p>
        </p:txBody>
      </p:sp>
      <p:pic>
        <p:nvPicPr>
          <p:cNvPr id="17716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10800000">
            <a:off x="2857500" y="1337716"/>
            <a:ext cx="95250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3" name="Rectangle 72"/>
          <p:cNvSpPr/>
          <p:nvPr/>
        </p:nvSpPr>
        <p:spPr>
          <a:xfrm>
            <a:off x="2667000" y="3962400"/>
            <a:ext cx="1067921" cy="400110"/>
          </a:xfrm>
          <a:prstGeom prst="rect">
            <a:avLst/>
          </a:prstGeom>
        </p:spPr>
        <p:txBody>
          <a:bodyPr wrap="none">
            <a:spAutoFit/>
          </a:bodyPr>
          <a:lstStyle/>
          <a:p>
            <a:r>
              <a:rPr lang="en-US" sz="2000" b="1" dirty="0">
                <a:latin typeface="+mj-lt"/>
              </a:rPr>
              <a:t>sample</a:t>
            </a:r>
            <a:endParaRPr lang="en-US" sz="2000" dirty="0">
              <a:latin typeface="+mj-lt"/>
            </a:endParaRPr>
          </a:p>
        </p:txBody>
      </p:sp>
      <p:sp>
        <p:nvSpPr>
          <p:cNvPr id="74" name="Rectangle 73"/>
          <p:cNvSpPr/>
          <p:nvPr/>
        </p:nvSpPr>
        <p:spPr>
          <a:xfrm>
            <a:off x="3899024" y="2971800"/>
            <a:ext cx="1005403" cy="461665"/>
          </a:xfrm>
          <a:prstGeom prst="rect">
            <a:avLst/>
          </a:prstGeom>
        </p:spPr>
        <p:txBody>
          <a:bodyPr wrap="none">
            <a:spAutoFit/>
          </a:bodyPr>
          <a:lstStyle/>
          <a:p>
            <a:pPr algn="ctr"/>
            <a:r>
              <a:rPr lang="en-US" sz="1200" b="1" dirty="0">
                <a:latin typeface="+mj-lt"/>
              </a:rPr>
              <a:t>domain </a:t>
            </a:r>
          </a:p>
          <a:p>
            <a:pPr algn="ctr"/>
            <a:r>
              <a:rPr lang="en-US" sz="1200" b="1" dirty="0">
                <a:latin typeface="+mj-lt"/>
              </a:rPr>
              <a:t>conversion</a:t>
            </a:r>
            <a:endParaRPr lang="en-US" sz="1200" dirty="0">
              <a:latin typeface="+mj-lt"/>
            </a:endParaRPr>
          </a:p>
        </p:txBody>
      </p:sp>
      <p:cxnSp>
        <p:nvCxnSpPr>
          <p:cNvPr id="75" name="Straight Connector 74"/>
          <p:cNvCxnSpPr/>
          <p:nvPr/>
        </p:nvCxnSpPr>
        <p:spPr>
          <a:xfrm flipV="1">
            <a:off x="6219357" y="4162455"/>
            <a:ext cx="618972" cy="905123"/>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8" name="Straight Connector 77"/>
          <p:cNvCxnSpPr/>
          <p:nvPr/>
        </p:nvCxnSpPr>
        <p:spPr>
          <a:xfrm flipH="1" flipV="1">
            <a:off x="2590800" y="4095516"/>
            <a:ext cx="393372" cy="785381"/>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72051" name="Right Brace 172050"/>
          <p:cNvSpPr/>
          <p:nvPr/>
        </p:nvSpPr>
        <p:spPr>
          <a:xfrm rot="5400000">
            <a:off x="5423438" y="4432838"/>
            <a:ext cx="506924" cy="3428999"/>
          </a:xfrm>
          <a:prstGeom prst="rightBrace">
            <a:avLst>
              <a:gd name="adj1" fmla="val 8333"/>
              <a:gd name="adj2" fmla="val 11363"/>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86" name="Rectangle 85"/>
          <p:cNvSpPr/>
          <p:nvPr/>
        </p:nvSpPr>
        <p:spPr>
          <a:xfrm>
            <a:off x="6963595" y="6200001"/>
            <a:ext cx="2180405" cy="276999"/>
          </a:xfrm>
          <a:prstGeom prst="rect">
            <a:avLst/>
          </a:prstGeom>
        </p:spPr>
        <p:txBody>
          <a:bodyPr wrap="none">
            <a:spAutoFit/>
          </a:bodyPr>
          <a:lstStyle/>
          <a:p>
            <a:pPr algn="ctr"/>
            <a:r>
              <a:rPr lang="en-US" sz="1200" b="1" dirty="0">
                <a:latin typeface="+mj-lt"/>
              </a:rPr>
              <a:t>MP3 Player / iPhone / Droid</a:t>
            </a:r>
            <a:endParaRPr lang="en-US" sz="1200" dirty="0">
              <a:latin typeface="+mj-lt"/>
            </a:endParaRPr>
          </a:p>
        </p:txBody>
      </p:sp>
      <p:sp>
        <p:nvSpPr>
          <p:cNvPr id="87" name="Rectangle 86"/>
          <p:cNvSpPr/>
          <p:nvPr/>
        </p:nvSpPr>
        <p:spPr>
          <a:xfrm>
            <a:off x="8001000" y="990600"/>
            <a:ext cx="1096775" cy="707886"/>
          </a:xfrm>
          <a:prstGeom prst="rect">
            <a:avLst/>
          </a:prstGeom>
        </p:spPr>
        <p:txBody>
          <a:bodyPr wrap="none">
            <a:spAutoFit/>
          </a:bodyPr>
          <a:lstStyle/>
          <a:p>
            <a:r>
              <a:rPr lang="en-US" sz="2000" b="1" dirty="0">
                <a:latin typeface="+mj-lt"/>
              </a:rPr>
              <a:t>File-</a:t>
            </a:r>
          </a:p>
          <a:p>
            <a:r>
              <a:rPr lang="en-US" sz="2000" b="1" dirty="0">
                <a:latin typeface="+mj-lt"/>
              </a:rPr>
              <a:t>System</a:t>
            </a:r>
            <a:endParaRPr lang="en-US" sz="2000" dirty="0">
              <a:latin typeface="+mj-lt"/>
            </a:endParaRPr>
          </a:p>
        </p:txBody>
      </p:sp>
      <p:sp>
        <p:nvSpPr>
          <p:cNvPr id="88" name="TextBox 87"/>
          <p:cNvSpPr txBox="1"/>
          <p:nvPr/>
        </p:nvSpPr>
        <p:spPr>
          <a:xfrm rot="1293133">
            <a:off x="6333270" y="2269482"/>
            <a:ext cx="1207382" cy="276999"/>
          </a:xfrm>
          <a:prstGeom prst="rect">
            <a:avLst/>
          </a:prstGeom>
          <a:noFill/>
        </p:spPr>
        <p:txBody>
          <a:bodyPr wrap="none" rtlCol="0">
            <a:spAutoFit/>
          </a:bodyPr>
          <a:lstStyle/>
          <a:p>
            <a:r>
              <a:rPr lang="en-US" sz="1200" b="1" dirty="0">
                <a:latin typeface="Courier New" panose="02070309020205020404" pitchFamily="49" charset="0"/>
                <a:cs typeface="Courier New" panose="02070309020205020404" pitchFamily="49" charset="0"/>
              </a:rPr>
              <a:t>10101001101</a:t>
            </a:r>
          </a:p>
        </p:txBody>
      </p:sp>
      <p:sp>
        <p:nvSpPr>
          <p:cNvPr id="172052" name="TextBox 172051"/>
          <p:cNvSpPr txBox="1"/>
          <p:nvPr/>
        </p:nvSpPr>
        <p:spPr>
          <a:xfrm rot="2700000">
            <a:off x="5923325" y="3530654"/>
            <a:ext cx="1074333" cy="338554"/>
          </a:xfrm>
          <a:prstGeom prst="rect">
            <a:avLst/>
          </a:prstGeom>
          <a:noFill/>
        </p:spPr>
        <p:txBody>
          <a:bodyPr wrap="none" rtlCol="0">
            <a:spAutoFit/>
          </a:bodyPr>
          <a:lstStyle/>
          <a:p>
            <a:r>
              <a:rPr lang="en-US" sz="1600" dirty="0">
                <a:latin typeface="+mj-lt"/>
              </a:rPr>
              <a:t>compress</a:t>
            </a:r>
          </a:p>
        </p:txBody>
      </p:sp>
      <p:sp>
        <p:nvSpPr>
          <p:cNvPr id="90" name="Rectangle 89"/>
          <p:cNvSpPr/>
          <p:nvPr/>
        </p:nvSpPr>
        <p:spPr>
          <a:xfrm>
            <a:off x="3979427" y="3962400"/>
            <a:ext cx="668773" cy="400110"/>
          </a:xfrm>
          <a:prstGeom prst="rect">
            <a:avLst/>
          </a:prstGeom>
        </p:spPr>
        <p:txBody>
          <a:bodyPr wrap="none">
            <a:spAutoFit/>
          </a:bodyPr>
          <a:lstStyle/>
          <a:p>
            <a:r>
              <a:rPr lang="en-US" sz="2000" b="1" dirty="0" err="1">
                <a:latin typeface="+mj-lt"/>
              </a:rPr>
              <a:t>freq</a:t>
            </a:r>
            <a:endParaRPr lang="en-US" sz="2000" dirty="0">
              <a:latin typeface="+mj-lt"/>
            </a:endParaRPr>
          </a:p>
        </p:txBody>
      </p:sp>
      <p:sp>
        <p:nvSpPr>
          <p:cNvPr id="172054" name="Rectangle 172053"/>
          <p:cNvSpPr/>
          <p:nvPr/>
        </p:nvSpPr>
        <p:spPr>
          <a:xfrm>
            <a:off x="4889362" y="3962400"/>
            <a:ext cx="1130438" cy="584775"/>
          </a:xfrm>
          <a:prstGeom prst="rect">
            <a:avLst/>
          </a:prstGeom>
        </p:spPr>
        <p:txBody>
          <a:bodyPr wrap="none">
            <a:spAutoFit/>
          </a:bodyPr>
          <a:lstStyle/>
          <a:p>
            <a:pPr algn="ctr"/>
            <a:r>
              <a:rPr lang="en-US" sz="1600" b="1" dirty="0" err="1">
                <a:latin typeface="+mj-lt"/>
              </a:rPr>
              <a:t>pyscho</a:t>
            </a:r>
            <a:r>
              <a:rPr lang="en-US" sz="1600" b="1" dirty="0">
                <a:latin typeface="+mj-lt"/>
              </a:rPr>
              <a:t>-</a:t>
            </a:r>
          </a:p>
          <a:p>
            <a:pPr algn="ctr"/>
            <a:r>
              <a:rPr lang="en-US" sz="1600" b="1" dirty="0">
                <a:latin typeface="+mj-lt"/>
              </a:rPr>
              <a:t>acoustics</a:t>
            </a:r>
            <a:endParaRPr lang="en-US" sz="1600" dirty="0">
              <a:latin typeface="+mj-lt"/>
            </a:endParaRPr>
          </a:p>
        </p:txBody>
      </p:sp>
      <p:cxnSp>
        <p:nvCxnSpPr>
          <p:cNvPr id="94" name="Straight Arrow Connector 93"/>
          <p:cNvCxnSpPr/>
          <p:nvPr/>
        </p:nvCxnSpPr>
        <p:spPr>
          <a:xfrm flipH="1">
            <a:off x="3729548"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8" name="Rectangle 37"/>
          <p:cNvSpPr/>
          <p:nvPr/>
        </p:nvSpPr>
        <p:spPr>
          <a:xfrm>
            <a:off x="4038600" y="5170985"/>
            <a:ext cx="615026" cy="775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D/A</a:t>
            </a:r>
          </a:p>
        </p:txBody>
      </p:sp>
      <p:cxnSp>
        <p:nvCxnSpPr>
          <p:cNvPr id="99" name="Straight Arrow Connector 98"/>
          <p:cNvCxnSpPr/>
          <p:nvPr/>
        </p:nvCxnSpPr>
        <p:spPr>
          <a:xfrm flipH="1">
            <a:off x="4654642"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0" name="Straight Arrow Connector 99"/>
          <p:cNvCxnSpPr>
            <a:stCxn id="41" idx="1"/>
          </p:cNvCxnSpPr>
          <p:nvPr/>
        </p:nvCxnSpPr>
        <p:spPr>
          <a:xfrm flipH="1">
            <a:off x="6244148" y="5558709"/>
            <a:ext cx="1566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02" name="Rectangle 101"/>
          <p:cNvSpPr/>
          <p:nvPr/>
        </p:nvSpPr>
        <p:spPr>
          <a:xfrm>
            <a:off x="3200400" y="1090568"/>
            <a:ext cx="654346" cy="400110"/>
          </a:xfrm>
          <a:prstGeom prst="rect">
            <a:avLst/>
          </a:prstGeom>
        </p:spPr>
        <p:txBody>
          <a:bodyPr wrap="none">
            <a:spAutoFit/>
          </a:bodyPr>
          <a:lstStyle/>
          <a:p>
            <a:r>
              <a:rPr lang="en-US" sz="2000" b="1" dirty="0">
                <a:latin typeface="+mj-lt"/>
              </a:rPr>
              <a:t>MIC</a:t>
            </a:r>
            <a:endParaRPr lang="en-US" sz="2000" dirty="0">
              <a:latin typeface="+mj-lt"/>
            </a:endParaRPr>
          </a:p>
        </p:txBody>
      </p:sp>
      <p:sp>
        <p:nvSpPr>
          <p:cNvPr id="103" name="Rectangle 102"/>
          <p:cNvSpPr/>
          <p:nvPr/>
        </p:nvSpPr>
        <p:spPr>
          <a:xfrm>
            <a:off x="2819400" y="6153090"/>
            <a:ext cx="1154483" cy="400110"/>
          </a:xfrm>
          <a:prstGeom prst="rect">
            <a:avLst/>
          </a:prstGeom>
        </p:spPr>
        <p:txBody>
          <a:bodyPr wrap="none">
            <a:spAutoFit/>
          </a:bodyPr>
          <a:lstStyle/>
          <a:p>
            <a:r>
              <a:rPr lang="en-US" sz="2000" b="1" dirty="0">
                <a:latin typeface="+mj-lt"/>
              </a:rPr>
              <a:t>speaker</a:t>
            </a:r>
            <a:endParaRPr lang="en-US" sz="2000" dirty="0">
              <a:latin typeface="+mj-lt"/>
            </a:endParaRPr>
          </a:p>
        </p:txBody>
      </p:sp>
      <p:cxnSp>
        <p:nvCxnSpPr>
          <p:cNvPr id="104" name="Straight Arrow Connector 103"/>
          <p:cNvCxnSpPr/>
          <p:nvPr/>
        </p:nvCxnSpPr>
        <p:spPr>
          <a:xfrm flipV="1">
            <a:off x="3704053"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6" name="Straight Arrow Connector 105"/>
          <p:cNvCxnSpPr/>
          <p:nvPr/>
        </p:nvCxnSpPr>
        <p:spPr>
          <a:xfrm flipV="1">
            <a:off x="4667691"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9" name="Straight Arrow Connector 108"/>
          <p:cNvCxnSpPr/>
          <p:nvPr/>
        </p:nvCxnSpPr>
        <p:spPr>
          <a:xfrm flipV="1">
            <a:off x="5873549" y="3685884"/>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grpSp>
        <p:nvGrpSpPr>
          <p:cNvPr id="35" name="Group 34"/>
          <p:cNvGrpSpPr/>
          <p:nvPr/>
        </p:nvGrpSpPr>
        <p:grpSpPr>
          <a:xfrm>
            <a:off x="3158686" y="4284202"/>
            <a:ext cx="545367" cy="516398"/>
            <a:chOff x="1447800" y="3446002"/>
            <a:chExt cx="545367" cy="516398"/>
          </a:xfrm>
        </p:grpSpPr>
        <p:sp>
          <p:nvSpPr>
            <p:cNvPr id="33" name="Oval 32"/>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063" name="TextBox 172062"/>
            <p:cNvSpPr txBox="1"/>
            <p:nvPr/>
          </p:nvSpPr>
          <p:spPr>
            <a:xfrm>
              <a:off x="1447800" y="3505200"/>
              <a:ext cx="327308" cy="400110"/>
            </a:xfrm>
            <a:prstGeom prst="rect">
              <a:avLst/>
            </a:prstGeom>
            <a:noFill/>
          </p:spPr>
          <p:txBody>
            <a:bodyPr wrap="none" rtlCol="0">
              <a:spAutoFit/>
            </a:bodyPr>
            <a:lstStyle/>
            <a:p>
              <a:r>
                <a:rPr lang="en-US" sz="2000" dirty="0">
                  <a:latin typeface="+mj-lt"/>
                </a:rPr>
                <a:t>2</a:t>
              </a:r>
            </a:p>
          </p:txBody>
        </p:sp>
      </p:grpSp>
      <p:grpSp>
        <p:nvGrpSpPr>
          <p:cNvPr id="113" name="Group 112"/>
          <p:cNvGrpSpPr/>
          <p:nvPr/>
        </p:nvGrpSpPr>
        <p:grpSpPr>
          <a:xfrm>
            <a:off x="4161479" y="4343400"/>
            <a:ext cx="410521" cy="411444"/>
            <a:chOff x="1447800" y="3446002"/>
            <a:chExt cx="545367" cy="546593"/>
          </a:xfrm>
        </p:grpSpPr>
        <p:sp>
          <p:nvSpPr>
            <p:cNvPr id="114" name="Oval 113"/>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1487018" y="3461059"/>
              <a:ext cx="434855" cy="531536"/>
            </a:xfrm>
            <a:prstGeom prst="rect">
              <a:avLst/>
            </a:prstGeom>
            <a:noFill/>
          </p:spPr>
          <p:txBody>
            <a:bodyPr wrap="none" rtlCol="0">
              <a:spAutoFit/>
            </a:bodyPr>
            <a:lstStyle/>
            <a:p>
              <a:r>
                <a:rPr lang="en-US" sz="2000" dirty="0">
                  <a:latin typeface="+mj-lt"/>
                </a:rPr>
                <a:t>4</a:t>
              </a:r>
            </a:p>
          </p:txBody>
        </p:sp>
      </p:grpSp>
      <p:grpSp>
        <p:nvGrpSpPr>
          <p:cNvPr id="116" name="Group 115"/>
          <p:cNvGrpSpPr/>
          <p:nvPr/>
        </p:nvGrpSpPr>
        <p:grpSpPr>
          <a:xfrm>
            <a:off x="5209701" y="3170178"/>
            <a:ext cx="570730" cy="411444"/>
            <a:chOff x="1447800" y="3446002"/>
            <a:chExt cx="758201" cy="546593"/>
          </a:xfrm>
        </p:grpSpPr>
        <p:sp>
          <p:nvSpPr>
            <p:cNvPr id="117" name="Oval 116"/>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TextBox 117"/>
            <p:cNvSpPr txBox="1"/>
            <p:nvPr/>
          </p:nvSpPr>
          <p:spPr>
            <a:xfrm>
              <a:off x="1487018" y="3461059"/>
              <a:ext cx="718983" cy="531536"/>
            </a:xfrm>
            <a:prstGeom prst="rect">
              <a:avLst/>
            </a:prstGeom>
            <a:noFill/>
          </p:spPr>
          <p:txBody>
            <a:bodyPr wrap="none" rtlCol="0">
              <a:spAutoFit/>
            </a:bodyPr>
            <a:lstStyle/>
            <a:p>
              <a:r>
                <a:rPr lang="en-US" sz="2000" dirty="0">
                  <a:latin typeface="+mj-lt"/>
                </a:rPr>
                <a:t>5,6</a:t>
              </a:r>
            </a:p>
          </p:txBody>
        </p:sp>
      </p:grpSp>
      <p:grpSp>
        <p:nvGrpSpPr>
          <p:cNvPr id="119" name="Group 118"/>
          <p:cNvGrpSpPr/>
          <p:nvPr/>
        </p:nvGrpSpPr>
        <p:grpSpPr>
          <a:xfrm>
            <a:off x="6142679" y="4191002"/>
            <a:ext cx="410521" cy="411589"/>
            <a:chOff x="1447800" y="3415614"/>
            <a:chExt cx="545367" cy="546786"/>
          </a:xfrm>
        </p:grpSpPr>
        <p:sp>
          <p:nvSpPr>
            <p:cNvPr id="120" name="Oval 119"/>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p:cNvSpPr txBox="1"/>
            <p:nvPr/>
          </p:nvSpPr>
          <p:spPr>
            <a:xfrm>
              <a:off x="1473199" y="3415614"/>
              <a:ext cx="434855" cy="531535"/>
            </a:xfrm>
            <a:prstGeom prst="rect">
              <a:avLst/>
            </a:prstGeom>
            <a:noFill/>
          </p:spPr>
          <p:txBody>
            <a:bodyPr wrap="none" rtlCol="0">
              <a:spAutoFit/>
            </a:bodyPr>
            <a:lstStyle/>
            <a:p>
              <a:r>
                <a:rPr lang="en-US" sz="2000" dirty="0">
                  <a:latin typeface="+mj-lt"/>
                </a:rPr>
                <a:t>3</a:t>
              </a:r>
            </a:p>
          </p:txBody>
        </p:sp>
      </p:grpSp>
      <p:grpSp>
        <p:nvGrpSpPr>
          <p:cNvPr id="125" name="Group 124"/>
          <p:cNvGrpSpPr/>
          <p:nvPr/>
        </p:nvGrpSpPr>
        <p:grpSpPr>
          <a:xfrm>
            <a:off x="5410200" y="457200"/>
            <a:ext cx="755110" cy="516398"/>
            <a:chOff x="1447800" y="3446002"/>
            <a:chExt cx="755110" cy="516398"/>
          </a:xfrm>
        </p:grpSpPr>
        <p:sp>
          <p:nvSpPr>
            <p:cNvPr id="126" name="Oval 125"/>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TextBox 126"/>
            <p:cNvSpPr txBox="1"/>
            <p:nvPr/>
          </p:nvSpPr>
          <p:spPr>
            <a:xfrm>
              <a:off x="1447800" y="3505200"/>
              <a:ext cx="755110" cy="400110"/>
            </a:xfrm>
            <a:prstGeom prst="rect">
              <a:avLst/>
            </a:prstGeom>
            <a:noFill/>
          </p:spPr>
          <p:txBody>
            <a:bodyPr wrap="none" rtlCol="0">
              <a:spAutoFit/>
            </a:bodyPr>
            <a:lstStyle/>
            <a:p>
              <a:r>
                <a:rPr lang="en-US" sz="2000" dirty="0">
                  <a:latin typeface="+mj-lt"/>
                </a:rPr>
                <a:t>7,8,9</a:t>
              </a:r>
            </a:p>
          </p:txBody>
        </p:sp>
      </p:grpSp>
      <p:grpSp>
        <p:nvGrpSpPr>
          <p:cNvPr id="131" name="Group 130"/>
          <p:cNvGrpSpPr/>
          <p:nvPr/>
        </p:nvGrpSpPr>
        <p:grpSpPr>
          <a:xfrm>
            <a:off x="8292999" y="1698486"/>
            <a:ext cx="470000" cy="411444"/>
            <a:chOff x="1407375" y="3446002"/>
            <a:chExt cx="624383" cy="546593"/>
          </a:xfrm>
        </p:grpSpPr>
        <p:sp>
          <p:nvSpPr>
            <p:cNvPr id="132" name="Oval 131"/>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TextBox 132"/>
            <p:cNvSpPr txBox="1"/>
            <p:nvPr/>
          </p:nvSpPr>
          <p:spPr>
            <a:xfrm>
              <a:off x="1407375" y="3461059"/>
              <a:ext cx="624383" cy="531536"/>
            </a:xfrm>
            <a:prstGeom prst="rect">
              <a:avLst/>
            </a:prstGeom>
            <a:noFill/>
          </p:spPr>
          <p:txBody>
            <a:bodyPr wrap="none" rtlCol="0">
              <a:spAutoFit/>
            </a:bodyPr>
            <a:lstStyle/>
            <a:p>
              <a:r>
                <a:rPr lang="en-US" sz="2000" dirty="0">
                  <a:latin typeface="+mj-lt"/>
                </a:rPr>
                <a:t>10</a:t>
              </a:r>
            </a:p>
          </p:txBody>
        </p:sp>
      </p:grpSp>
      <p:grpSp>
        <p:nvGrpSpPr>
          <p:cNvPr id="134" name="Group 133"/>
          <p:cNvGrpSpPr/>
          <p:nvPr/>
        </p:nvGrpSpPr>
        <p:grpSpPr>
          <a:xfrm>
            <a:off x="8636825" y="4800600"/>
            <a:ext cx="450957" cy="411444"/>
            <a:chOff x="1407375" y="3446002"/>
            <a:chExt cx="599085" cy="546593"/>
          </a:xfrm>
        </p:grpSpPr>
        <p:sp>
          <p:nvSpPr>
            <p:cNvPr id="135" name="Oval 134"/>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TextBox 135"/>
            <p:cNvSpPr txBox="1"/>
            <p:nvPr/>
          </p:nvSpPr>
          <p:spPr>
            <a:xfrm>
              <a:off x="1407375" y="3461059"/>
              <a:ext cx="599085" cy="531536"/>
            </a:xfrm>
            <a:prstGeom prst="rect">
              <a:avLst/>
            </a:prstGeom>
            <a:noFill/>
          </p:spPr>
          <p:txBody>
            <a:bodyPr wrap="none" rtlCol="0">
              <a:spAutoFit/>
            </a:bodyPr>
            <a:lstStyle/>
            <a:p>
              <a:r>
                <a:rPr lang="en-US" sz="2000" dirty="0">
                  <a:latin typeface="+mj-lt"/>
                </a:rPr>
                <a:t>11</a:t>
              </a:r>
            </a:p>
          </p:txBody>
        </p:sp>
      </p:grpSp>
      <p:grpSp>
        <p:nvGrpSpPr>
          <p:cNvPr id="137" name="Group 136"/>
          <p:cNvGrpSpPr/>
          <p:nvPr/>
        </p:nvGrpSpPr>
        <p:grpSpPr>
          <a:xfrm>
            <a:off x="264928" y="4556854"/>
            <a:ext cx="469950" cy="411444"/>
            <a:chOff x="1407375" y="3446002"/>
            <a:chExt cx="624316" cy="546593"/>
          </a:xfrm>
        </p:grpSpPr>
        <p:sp>
          <p:nvSpPr>
            <p:cNvPr id="138" name="Oval 137"/>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TextBox 138"/>
            <p:cNvSpPr txBox="1"/>
            <p:nvPr/>
          </p:nvSpPr>
          <p:spPr>
            <a:xfrm>
              <a:off x="1407375" y="3461059"/>
              <a:ext cx="624316" cy="531536"/>
            </a:xfrm>
            <a:prstGeom prst="rect">
              <a:avLst/>
            </a:prstGeom>
            <a:noFill/>
          </p:spPr>
          <p:txBody>
            <a:bodyPr wrap="none" rtlCol="0">
              <a:spAutoFit/>
            </a:bodyPr>
            <a:lstStyle/>
            <a:p>
              <a:r>
                <a:rPr lang="en-US" sz="2000" dirty="0">
                  <a:latin typeface="+mj-lt"/>
                </a:rPr>
                <a:t>13</a:t>
              </a:r>
            </a:p>
          </p:txBody>
        </p:sp>
      </p:grpSp>
      <p:grpSp>
        <p:nvGrpSpPr>
          <p:cNvPr id="140" name="Group 139"/>
          <p:cNvGrpSpPr/>
          <p:nvPr/>
        </p:nvGrpSpPr>
        <p:grpSpPr>
          <a:xfrm>
            <a:off x="7759601" y="6446556"/>
            <a:ext cx="469950" cy="411444"/>
            <a:chOff x="1407375" y="3446002"/>
            <a:chExt cx="624316" cy="546593"/>
          </a:xfrm>
        </p:grpSpPr>
        <p:sp>
          <p:nvSpPr>
            <p:cNvPr id="141" name="Oval 140"/>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TextBox 141"/>
            <p:cNvSpPr txBox="1"/>
            <p:nvPr/>
          </p:nvSpPr>
          <p:spPr>
            <a:xfrm>
              <a:off x="1407375" y="3461059"/>
              <a:ext cx="624316" cy="531536"/>
            </a:xfrm>
            <a:prstGeom prst="rect">
              <a:avLst/>
            </a:prstGeom>
            <a:noFill/>
          </p:spPr>
          <p:txBody>
            <a:bodyPr wrap="none" rtlCol="0">
              <a:spAutoFit/>
            </a:bodyPr>
            <a:lstStyle/>
            <a:p>
              <a:r>
                <a:rPr lang="en-US" sz="2000" dirty="0">
                  <a:latin typeface="+mj-lt"/>
                </a:rPr>
                <a:t>12</a:t>
              </a:r>
            </a:p>
          </p:txBody>
        </p:sp>
      </p:grpSp>
      <p:sp>
        <p:nvSpPr>
          <p:cNvPr id="42" name="TextBox 41"/>
          <p:cNvSpPr txBox="1"/>
          <p:nvPr/>
        </p:nvSpPr>
        <p:spPr>
          <a:xfrm>
            <a:off x="380509" y="2895600"/>
            <a:ext cx="838691" cy="369332"/>
          </a:xfrm>
          <a:prstGeom prst="rect">
            <a:avLst/>
          </a:prstGeom>
          <a:noFill/>
        </p:spPr>
        <p:txBody>
          <a:bodyPr wrap="none" rtlCol="0">
            <a:spAutoFit/>
          </a:bodyPr>
          <a:lstStyle/>
          <a:p>
            <a:r>
              <a:rPr lang="en-US" sz="1800" b="1" dirty="0">
                <a:latin typeface="+mj-lt"/>
              </a:rPr>
              <a:t>Music</a:t>
            </a:r>
          </a:p>
        </p:txBody>
      </p:sp>
      <p:sp>
        <p:nvSpPr>
          <p:cNvPr id="43" name="Rectangle 42"/>
          <p:cNvSpPr/>
          <p:nvPr/>
        </p:nvSpPr>
        <p:spPr>
          <a:xfrm>
            <a:off x="473930" y="3512403"/>
            <a:ext cx="1593758" cy="830997"/>
          </a:xfrm>
          <a:prstGeom prst="rect">
            <a:avLst/>
          </a:prstGeom>
        </p:spPr>
        <p:txBody>
          <a:bodyPr wrap="square">
            <a:spAutoFit/>
          </a:bodyPr>
          <a:lstStyle/>
          <a:p>
            <a:pPr algn="ctr"/>
            <a:r>
              <a:rPr lang="en-US" sz="1600" i="1" dirty="0">
                <a:solidFill>
                  <a:schemeClr val="accent2"/>
                </a:solidFill>
                <a:latin typeface="Arial" pitchFamily="-107" charset="0"/>
                <a:ea typeface="Arial" pitchFamily="-107" charset="0"/>
                <a:cs typeface="Arial" pitchFamily="-107" charset="0"/>
              </a:rPr>
              <a:t>Numbers correspond to course weeks</a:t>
            </a:r>
          </a:p>
        </p:txBody>
      </p:sp>
      <p:grpSp>
        <p:nvGrpSpPr>
          <p:cNvPr id="145" name="Group 144"/>
          <p:cNvGrpSpPr/>
          <p:nvPr/>
        </p:nvGrpSpPr>
        <p:grpSpPr>
          <a:xfrm>
            <a:off x="1680127" y="2919767"/>
            <a:ext cx="410521" cy="411589"/>
            <a:chOff x="1447800" y="3415614"/>
            <a:chExt cx="545367" cy="546786"/>
          </a:xfrm>
        </p:grpSpPr>
        <p:sp>
          <p:nvSpPr>
            <p:cNvPr id="146" name="Oval 145"/>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TextBox 146"/>
            <p:cNvSpPr txBox="1"/>
            <p:nvPr/>
          </p:nvSpPr>
          <p:spPr>
            <a:xfrm>
              <a:off x="1514142" y="3415614"/>
              <a:ext cx="434855" cy="531536"/>
            </a:xfrm>
            <a:prstGeom prst="rect">
              <a:avLst/>
            </a:prstGeom>
            <a:noFill/>
          </p:spPr>
          <p:txBody>
            <a:bodyPr wrap="none" rtlCol="0">
              <a:spAutoFit/>
            </a:bodyPr>
            <a:lstStyle/>
            <a:p>
              <a:r>
                <a:rPr lang="en-US" sz="2000" dirty="0">
                  <a:latin typeface="+mj-lt"/>
                </a:rPr>
                <a:t>1</a:t>
              </a:r>
            </a:p>
          </p:txBody>
        </p:sp>
      </p:grpSp>
    </p:spTree>
    <p:extLst>
      <p:ext uri="{BB962C8B-B14F-4D97-AF65-F5344CB8AC3E}">
        <p14:creationId xmlns:p14="http://schemas.microsoft.com/office/powerpoint/2010/main" val="221682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US" dirty="0"/>
              <a:t>Course Map: Week 11</a:t>
            </a:r>
          </a:p>
        </p:txBody>
      </p:sp>
      <p:sp>
        <p:nvSpPr>
          <p:cNvPr id="7" name="Slide Number Placeholder 5"/>
          <p:cNvSpPr>
            <a:spLocks noGrp="1"/>
          </p:cNvSpPr>
          <p:nvPr>
            <p:ph type="sldNum" sz="quarter" idx="12"/>
          </p:nvPr>
        </p:nvSpPr>
        <p:spPr/>
        <p:txBody>
          <a:bodyPr/>
          <a:lstStyle/>
          <a:p>
            <a:fld id="{3DB5F412-9866-D249-BF71-6D9420ED886F}" type="slidenum">
              <a:rPr lang="en-US"/>
              <a:pPr/>
              <a:t>81</a:t>
            </a:fld>
            <a:endParaRPr lang="en-US" dirty="0"/>
          </a:p>
        </p:txBody>
      </p:sp>
      <p:pic>
        <p:nvPicPr>
          <p:cNvPr id="177154" name="Picture 2" descr="http://cdn.scratch.mit.edu/static/site/projects/thumbnails/32/2502.png"/>
          <p:cNvPicPr>
            <a:picLocks noChangeAspect="1" noChangeArrowheads="1"/>
          </p:cNvPicPr>
          <p:nvPr/>
        </p:nvPicPr>
        <p:blipFill rotWithShape="1">
          <a:blip r:embed="rId3">
            <a:extLst>
              <a:ext uri="{28A0092B-C50C-407E-A947-70E740481C1C}">
                <a14:useLocalDpi xmlns:a14="http://schemas.microsoft.com/office/drawing/2010/main" val="0"/>
              </a:ext>
            </a:extLst>
          </a:blip>
          <a:srcRect l="2623"/>
          <a:stretch/>
        </p:blipFill>
        <p:spPr bwMode="auto">
          <a:xfrm>
            <a:off x="0" y="1364906"/>
            <a:ext cx="1885388"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77156" name="Picture 4" descr="Loudspeaker and Waveform"/>
          <p:cNvPicPr>
            <a:picLocks noChangeAspect="1" noChangeArrowheads="1"/>
          </p:cNvPicPr>
          <p:nvPr/>
        </p:nvPicPr>
        <p:blipFill rotWithShape="1">
          <a:blip r:embed="rId4">
            <a:extLst>
              <a:ext uri="{28A0092B-C50C-407E-A947-70E740481C1C}">
                <a14:useLocalDpi xmlns:a14="http://schemas.microsoft.com/office/drawing/2010/main" val="0"/>
              </a:ext>
            </a:extLst>
          </a:blip>
          <a:srcRect l="10927" r="49086" b="59789"/>
          <a:stretch/>
        </p:blipFill>
        <p:spPr bwMode="auto">
          <a:xfrm>
            <a:off x="1676400" y="1364906"/>
            <a:ext cx="1188055"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p:cNvPicPr>
            <a:picLocks noChangeAspect="1" noChangeArrowheads="1"/>
          </p:cNvPicPr>
          <p:nvPr/>
        </p:nvPicPr>
        <p:blipFill rotWithShape="1">
          <a:blip r:embed="rId5">
            <a:clrChange>
              <a:clrFrom>
                <a:srgbClr val="EAEAEA"/>
              </a:clrFrom>
              <a:clrTo>
                <a:srgbClr val="EAEAEA">
                  <a:alpha val="0"/>
                </a:srgbClr>
              </a:clrTo>
            </a:clrChange>
          </a:blip>
          <a:srcRect l="32523" t="50000" r="25121" b="10610"/>
          <a:stretch/>
        </p:blipFill>
        <p:spPr bwMode="auto">
          <a:xfrm>
            <a:off x="4876800" y="1423343"/>
            <a:ext cx="1611775" cy="1376308"/>
          </a:xfrm>
          <a:prstGeom prst="rect">
            <a:avLst/>
          </a:prstGeom>
          <a:noFill/>
          <a:ln w="9525">
            <a:noFill/>
            <a:miter lim="800000"/>
            <a:headEnd/>
            <a:tailEnd/>
          </a:ln>
          <a:effectLst/>
        </p:spPr>
      </p:pic>
      <p:pic>
        <p:nvPicPr>
          <p:cNvPr id="17715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3375900"/>
            <a:ext cx="1177810" cy="658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58" name="Picture 6"/>
          <p:cNvPicPr>
            <a:picLocks noChangeAspect="1" noChangeArrowheads="1"/>
          </p:cNvPicPr>
          <p:nvPr/>
        </p:nvPicPr>
        <p:blipFill rotWithShape="1">
          <a:blip r:embed="rId7">
            <a:extLst>
              <a:ext uri="{28A0092B-C50C-407E-A947-70E740481C1C}">
                <a14:useLocalDpi xmlns:a14="http://schemas.microsoft.com/office/drawing/2010/main" val="0"/>
              </a:ext>
            </a:extLst>
          </a:blip>
          <a:srcRect b="34834"/>
          <a:stretch/>
        </p:blipFill>
        <p:spPr bwMode="auto">
          <a:xfrm>
            <a:off x="3844810" y="3337682"/>
            <a:ext cx="965911" cy="696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59"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10125" y="3338250"/>
            <a:ext cx="1209675" cy="757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AutoShape 14" descr="http://hdwallres.com/wp-content/uploads/2013/10/internet-2014-PC-wallpaper.jpg"/>
          <p:cNvSpPr>
            <a:spLocks noChangeAspect="1" noChangeArrowheads="1"/>
          </p:cNvSpPr>
          <p:nvPr/>
        </p:nvSpPr>
        <p:spPr bwMode="auto">
          <a:xfrm>
            <a:off x="63500" y="-136525"/>
            <a:ext cx="7219950" cy="5410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7168" name="Picture 16"/>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09729" y="934450"/>
            <a:ext cx="1433294" cy="1219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70" name="Picture 18" descr="http://www.mushroomsys.com/websiteContent/graphics/DAP/cloudcomputing.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21209" y="3400480"/>
            <a:ext cx="1944532" cy="1552520"/>
          </a:xfrm>
          <a:prstGeom prst="rect">
            <a:avLst/>
          </a:prstGeom>
          <a:noFill/>
          <a:extLst>
            <a:ext uri="{909E8E84-426E-40DD-AFC4-6F175D3DCCD1}">
              <a14:hiddenFill xmlns:a14="http://schemas.microsoft.com/office/drawing/2010/main">
                <a:solidFill>
                  <a:srgbClr val="FFFFFF"/>
                </a:solidFill>
              </a14:hiddenFill>
            </a:ext>
          </a:extLst>
        </p:spPr>
      </p:pic>
      <p:pic>
        <p:nvPicPr>
          <p:cNvPr id="177173" name="Picture 21" descr="http://www.urmc.rochester.edu/libraries/miner/images/IPADwireless-network-symbol.jpg"/>
          <p:cNvPicPr>
            <a:picLocks noChangeAspect="1" noChangeArrowheads="1"/>
          </p:cNvPicPr>
          <p:nvPr/>
        </p:nvPicPr>
        <p:blipFill rotWithShape="1">
          <a:blip r:embed="rId11">
            <a:extLst>
              <a:ext uri="{28A0092B-C50C-407E-A947-70E740481C1C}">
                <a14:useLocalDpi xmlns:a14="http://schemas.microsoft.com/office/drawing/2010/main" val="0"/>
              </a:ext>
            </a:extLst>
          </a:blip>
          <a:srcRect l="8124" t="12495" r="8970" b="16065"/>
          <a:stretch/>
        </p:blipFill>
        <p:spPr bwMode="auto">
          <a:xfrm rot="9787514">
            <a:off x="7619625" y="2771955"/>
            <a:ext cx="980404" cy="744771"/>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p:cNvSpPr/>
          <p:nvPr/>
        </p:nvSpPr>
        <p:spPr>
          <a:xfrm>
            <a:off x="7561429" y="2362200"/>
            <a:ext cx="762000" cy="3655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NIC</a:t>
            </a:r>
          </a:p>
        </p:txBody>
      </p:sp>
      <p:sp>
        <p:nvSpPr>
          <p:cNvPr id="13" name="TextBox 12"/>
          <p:cNvSpPr txBox="1"/>
          <p:nvPr/>
        </p:nvSpPr>
        <p:spPr>
          <a:xfrm>
            <a:off x="6626735" y="528935"/>
            <a:ext cx="2212465" cy="461665"/>
          </a:xfrm>
          <a:prstGeom prst="rect">
            <a:avLst/>
          </a:prstGeom>
          <a:noFill/>
        </p:spPr>
        <p:txBody>
          <a:bodyPr wrap="none" rtlCol="0">
            <a:spAutoFit/>
          </a:bodyPr>
          <a:lstStyle/>
          <a:p>
            <a:r>
              <a:rPr lang="en-US" b="1" dirty="0">
                <a:latin typeface="Courier New" panose="02070309020205020404" pitchFamily="49" charset="0"/>
                <a:cs typeface="Courier New" panose="02070309020205020404" pitchFamily="49" charset="0"/>
              </a:rPr>
              <a:t>10101001101</a:t>
            </a:r>
          </a:p>
        </p:txBody>
      </p:sp>
      <p:sp>
        <p:nvSpPr>
          <p:cNvPr id="32" name="Rectangle 31"/>
          <p:cNvSpPr/>
          <p:nvPr/>
        </p:nvSpPr>
        <p:spPr>
          <a:xfrm>
            <a:off x="6082658" y="3331356"/>
            <a:ext cx="755671" cy="817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pic>
        <p:nvPicPr>
          <p:cNvPr id="177174" name="Picture 2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7069" y="4788975"/>
            <a:ext cx="2309929" cy="168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Content Placeholder 9" descr="loudspkr.gif"/>
          <p:cNvPicPr>
            <a:picLocks noGrp="1" noChangeAspect="1"/>
          </p:cNvPicPr>
          <p:nvPr>
            <p:ph idx="1"/>
          </p:nvPr>
        </p:nvPicPr>
        <p:blipFill>
          <a:blip r:embed="rId13"/>
          <a:srcRect l="-20833" r="-20833"/>
          <a:stretch>
            <a:fillRect/>
          </a:stretch>
        </p:blipFill>
        <p:spPr>
          <a:xfrm flipH="1">
            <a:off x="1524000" y="4872017"/>
            <a:ext cx="2577606" cy="1364758"/>
          </a:xfrm>
        </p:spPr>
      </p:pic>
      <p:pic>
        <p:nvPicPr>
          <p:cNvPr id="39" name="Picture 5"/>
          <p:cNvPicPr>
            <a:picLocks noChangeAspect="1" noChangeArrowheads="1"/>
          </p:cNvPicPr>
          <p:nvPr/>
        </p:nvPicPr>
        <p:blipFill rotWithShape="1">
          <a:blip r:embed="rId5">
            <a:clrChange>
              <a:clrFrom>
                <a:srgbClr val="EAEAEA"/>
              </a:clrFrom>
              <a:clrTo>
                <a:srgbClr val="EAEAEA">
                  <a:alpha val="0"/>
                </a:srgbClr>
              </a:clrTo>
            </a:clrChange>
          </a:blip>
          <a:srcRect l="32523" t="50000" r="25121" b="10610"/>
          <a:stretch/>
        </p:blipFill>
        <p:spPr bwMode="auto">
          <a:xfrm>
            <a:off x="5041903" y="4981248"/>
            <a:ext cx="1281567" cy="1094341"/>
          </a:xfrm>
          <a:prstGeom prst="rect">
            <a:avLst/>
          </a:prstGeom>
          <a:noFill/>
          <a:ln w="9525">
            <a:noFill/>
            <a:miter lim="800000"/>
            <a:headEnd/>
            <a:tailEnd/>
          </a:ln>
          <a:effectLst/>
        </p:spPr>
      </p:pic>
      <p:pic>
        <p:nvPicPr>
          <p:cNvPr id="40" name="Picture 21" descr="http://www.urmc.rochester.edu/libraries/miner/images/IPADwireless-network-symbol.jpg"/>
          <p:cNvPicPr>
            <a:picLocks noChangeAspect="1" noChangeArrowheads="1"/>
          </p:cNvPicPr>
          <p:nvPr/>
        </p:nvPicPr>
        <p:blipFill rotWithShape="1">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l="8124" t="12495" r="8970" b="16065"/>
          <a:stretch/>
        </p:blipFill>
        <p:spPr bwMode="auto">
          <a:xfrm rot="2936238">
            <a:off x="6894380" y="4661437"/>
            <a:ext cx="980404" cy="744771"/>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40"/>
          <p:cNvSpPr/>
          <p:nvPr/>
        </p:nvSpPr>
        <p:spPr>
          <a:xfrm>
            <a:off x="6400800" y="5375943"/>
            <a:ext cx="762000" cy="3655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NIC</a:t>
            </a:r>
          </a:p>
        </p:txBody>
      </p:sp>
      <p:cxnSp>
        <p:nvCxnSpPr>
          <p:cNvPr id="17" name="Straight Connector 16"/>
          <p:cNvCxnSpPr/>
          <p:nvPr/>
        </p:nvCxnSpPr>
        <p:spPr>
          <a:xfrm flipV="1">
            <a:off x="2590800" y="2792878"/>
            <a:ext cx="400943" cy="850110"/>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4" name="Straight Connector 43"/>
          <p:cNvCxnSpPr/>
          <p:nvPr/>
        </p:nvCxnSpPr>
        <p:spPr>
          <a:xfrm flipH="1" flipV="1">
            <a:off x="6400800" y="2770674"/>
            <a:ext cx="437529" cy="565416"/>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72033" name="Straight Arrow Connector 172032"/>
          <p:cNvCxnSpPr>
            <a:stCxn id="10" idx="3"/>
          </p:cNvCxnSpPr>
          <p:nvPr/>
        </p:nvCxnSpPr>
        <p:spPr>
          <a:xfrm flipV="1">
            <a:off x="6488575" y="1905000"/>
            <a:ext cx="293225" cy="20649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2" name="Straight Arrow Connector 61"/>
          <p:cNvCxnSpPr>
            <a:stCxn id="10" idx="3"/>
            <a:endCxn id="30" idx="1"/>
          </p:cNvCxnSpPr>
          <p:nvPr/>
        </p:nvCxnSpPr>
        <p:spPr>
          <a:xfrm>
            <a:off x="6488575" y="2111497"/>
            <a:ext cx="1072854" cy="43346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72037" name="Rectangle 172036"/>
          <p:cNvSpPr/>
          <p:nvPr/>
        </p:nvSpPr>
        <p:spPr>
          <a:xfrm>
            <a:off x="5334000" y="1066800"/>
            <a:ext cx="728084" cy="400110"/>
          </a:xfrm>
          <a:prstGeom prst="rect">
            <a:avLst/>
          </a:prstGeom>
        </p:spPr>
        <p:txBody>
          <a:bodyPr wrap="none">
            <a:spAutoFit/>
          </a:bodyPr>
          <a:lstStyle/>
          <a:p>
            <a:r>
              <a:rPr lang="en-US" sz="2000" b="1" dirty="0">
                <a:latin typeface="+mj-lt"/>
              </a:rPr>
              <a:t>CPU</a:t>
            </a:r>
            <a:endParaRPr lang="en-US" sz="2000" dirty="0">
              <a:latin typeface="+mj-lt"/>
            </a:endParaRPr>
          </a:p>
        </p:txBody>
      </p:sp>
      <p:cxnSp>
        <p:nvCxnSpPr>
          <p:cNvPr id="66" name="Straight Arrow Connector 65"/>
          <p:cNvCxnSpPr>
            <a:endCxn id="4" idx="1"/>
          </p:cNvCxnSpPr>
          <p:nvPr/>
        </p:nvCxnSpPr>
        <p:spPr>
          <a:xfrm flipV="1">
            <a:off x="3739949" y="2094953"/>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8" name="Straight Arrow Connector 67"/>
          <p:cNvCxnSpPr/>
          <p:nvPr/>
        </p:nvCxnSpPr>
        <p:spPr>
          <a:xfrm flipV="1">
            <a:off x="4654349" y="2090976"/>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 name="Rectangle 3"/>
          <p:cNvSpPr/>
          <p:nvPr/>
        </p:nvSpPr>
        <p:spPr>
          <a:xfrm>
            <a:off x="3962400" y="1614573"/>
            <a:ext cx="762000" cy="9607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A/D</a:t>
            </a:r>
          </a:p>
        </p:txBody>
      </p:sp>
      <p:pic>
        <p:nvPicPr>
          <p:cNvPr id="17716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10800000">
            <a:off x="2857500" y="1337716"/>
            <a:ext cx="95250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3" name="Rectangle 72"/>
          <p:cNvSpPr/>
          <p:nvPr/>
        </p:nvSpPr>
        <p:spPr>
          <a:xfrm>
            <a:off x="2667000" y="3962400"/>
            <a:ext cx="1067921" cy="400110"/>
          </a:xfrm>
          <a:prstGeom prst="rect">
            <a:avLst/>
          </a:prstGeom>
        </p:spPr>
        <p:txBody>
          <a:bodyPr wrap="none">
            <a:spAutoFit/>
          </a:bodyPr>
          <a:lstStyle/>
          <a:p>
            <a:r>
              <a:rPr lang="en-US" sz="2000" b="1" dirty="0">
                <a:latin typeface="+mj-lt"/>
              </a:rPr>
              <a:t>sample</a:t>
            </a:r>
            <a:endParaRPr lang="en-US" sz="2000" dirty="0">
              <a:latin typeface="+mj-lt"/>
            </a:endParaRPr>
          </a:p>
        </p:txBody>
      </p:sp>
      <p:sp>
        <p:nvSpPr>
          <p:cNvPr id="74" name="Rectangle 73"/>
          <p:cNvSpPr/>
          <p:nvPr/>
        </p:nvSpPr>
        <p:spPr>
          <a:xfrm>
            <a:off x="3899024" y="2971800"/>
            <a:ext cx="1005403" cy="461665"/>
          </a:xfrm>
          <a:prstGeom prst="rect">
            <a:avLst/>
          </a:prstGeom>
        </p:spPr>
        <p:txBody>
          <a:bodyPr wrap="none">
            <a:spAutoFit/>
          </a:bodyPr>
          <a:lstStyle/>
          <a:p>
            <a:pPr algn="ctr"/>
            <a:r>
              <a:rPr lang="en-US" sz="1200" b="1" dirty="0">
                <a:latin typeface="+mj-lt"/>
              </a:rPr>
              <a:t>domain </a:t>
            </a:r>
          </a:p>
          <a:p>
            <a:pPr algn="ctr"/>
            <a:r>
              <a:rPr lang="en-US" sz="1200" b="1" dirty="0">
                <a:latin typeface="+mj-lt"/>
              </a:rPr>
              <a:t>conversion</a:t>
            </a:r>
            <a:endParaRPr lang="en-US" sz="1200" dirty="0">
              <a:latin typeface="+mj-lt"/>
            </a:endParaRPr>
          </a:p>
        </p:txBody>
      </p:sp>
      <p:cxnSp>
        <p:nvCxnSpPr>
          <p:cNvPr id="75" name="Straight Connector 74"/>
          <p:cNvCxnSpPr/>
          <p:nvPr/>
        </p:nvCxnSpPr>
        <p:spPr>
          <a:xfrm flipV="1">
            <a:off x="6219357" y="4162455"/>
            <a:ext cx="618972" cy="905123"/>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8" name="Straight Connector 77"/>
          <p:cNvCxnSpPr/>
          <p:nvPr/>
        </p:nvCxnSpPr>
        <p:spPr>
          <a:xfrm flipH="1" flipV="1">
            <a:off x="2590800" y="4095516"/>
            <a:ext cx="393372" cy="785381"/>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87" name="Rectangle 86"/>
          <p:cNvSpPr/>
          <p:nvPr/>
        </p:nvSpPr>
        <p:spPr>
          <a:xfrm>
            <a:off x="8001000" y="990600"/>
            <a:ext cx="1096775" cy="707886"/>
          </a:xfrm>
          <a:prstGeom prst="rect">
            <a:avLst/>
          </a:prstGeom>
        </p:spPr>
        <p:txBody>
          <a:bodyPr wrap="none">
            <a:spAutoFit/>
          </a:bodyPr>
          <a:lstStyle/>
          <a:p>
            <a:r>
              <a:rPr lang="en-US" sz="2000" b="1" dirty="0">
                <a:latin typeface="+mj-lt"/>
              </a:rPr>
              <a:t>File-</a:t>
            </a:r>
          </a:p>
          <a:p>
            <a:r>
              <a:rPr lang="en-US" sz="2000" b="1" dirty="0">
                <a:latin typeface="+mj-lt"/>
              </a:rPr>
              <a:t>System</a:t>
            </a:r>
            <a:endParaRPr lang="en-US" sz="2000" dirty="0">
              <a:latin typeface="+mj-lt"/>
            </a:endParaRPr>
          </a:p>
        </p:txBody>
      </p:sp>
      <p:sp>
        <p:nvSpPr>
          <p:cNvPr id="88" name="TextBox 87"/>
          <p:cNvSpPr txBox="1"/>
          <p:nvPr/>
        </p:nvSpPr>
        <p:spPr>
          <a:xfrm rot="1293133">
            <a:off x="6333270" y="2269482"/>
            <a:ext cx="1207382" cy="276999"/>
          </a:xfrm>
          <a:prstGeom prst="rect">
            <a:avLst/>
          </a:prstGeom>
          <a:noFill/>
        </p:spPr>
        <p:txBody>
          <a:bodyPr wrap="none" rtlCol="0">
            <a:spAutoFit/>
          </a:bodyPr>
          <a:lstStyle/>
          <a:p>
            <a:r>
              <a:rPr lang="en-US" sz="1200" b="1" dirty="0">
                <a:latin typeface="Courier New" panose="02070309020205020404" pitchFamily="49" charset="0"/>
                <a:cs typeface="Courier New" panose="02070309020205020404" pitchFamily="49" charset="0"/>
              </a:rPr>
              <a:t>10101001101</a:t>
            </a:r>
          </a:p>
        </p:txBody>
      </p:sp>
      <p:sp>
        <p:nvSpPr>
          <p:cNvPr id="172052" name="TextBox 172051"/>
          <p:cNvSpPr txBox="1"/>
          <p:nvPr/>
        </p:nvSpPr>
        <p:spPr>
          <a:xfrm rot="2700000">
            <a:off x="5923325" y="3530654"/>
            <a:ext cx="1074333" cy="338554"/>
          </a:xfrm>
          <a:prstGeom prst="rect">
            <a:avLst/>
          </a:prstGeom>
          <a:noFill/>
        </p:spPr>
        <p:txBody>
          <a:bodyPr wrap="none" rtlCol="0">
            <a:spAutoFit/>
          </a:bodyPr>
          <a:lstStyle/>
          <a:p>
            <a:r>
              <a:rPr lang="en-US" sz="1600" dirty="0">
                <a:latin typeface="+mj-lt"/>
              </a:rPr>
              <a:t>compress</a:t>
            </a:r>
          </a:p>
        </p:txBody>
      </p:sp>
      <p:sp>
        <p:nvSpPr>
          <p:cNvPr id="90" name="Rectangle 89"/>
          <p:cNvSpPr/>
          <p:nvPr/>
        </p:nvSpPr>
        <p:spPr>
          <a:xfrm>
            <a:off x="3979427" y="3962400"/>
            <a:ext cx="668773" cy="400110"/>
          </a:xfrm>
          <a:prstGeom prst="rect">
            <a:avLst/>
          </a:prstGeom>
        </p:spPr>
        <p:txBody>
          <a:bodyPr wrap="none">
            <a:spAutoFit/>
          </a:bodyPr>
          <a:lstStyle/>
          <a:p>
            <a:r>
              <a:rPr lang="en-US" sz="2000" b="1" dirty="0" err="1">
                <a:latin typeface="+mj-lt"/>
              </a:rPr>
              <a:t>freq</a:t>
            </a:r>
            <a:endParaRPr lang="en-US" sz="2000" dirty="0">
              <a:latin typeface="+mj-lt"/>
            </a:endParaRPr>
          </a:p>
        </p:txBody>
      </p:sp>
      <p:sp>
        <p:nvSpPr>
          <p:cNvPr id="172054" name="Rectangle 172053"/>
          <p:cNvSpPr/>
          <p:nvPr/>
        </p:nvSpPr>
        <p:spPr>
          <a:xfrm>
            <a:off x="4889362" y="3962400"/>
            <a:ext cx="1130438" cy="584775"/>
          </a:xfrm>
          <a:prstGeom prst="rect">
            <a:avLst/>
          </a:prstGeom>
        </p:spPr>
        <p:txBody>
          <a:bodyPr wrap="none">
            <a:spAutoFit/>
          </a:bodyPr>
          <a:lstStyle/>
          <a:p>
            <a:pPr algn="ctr"/>
            <a:r>
              <a:rPr lang="en-US" sz="1600" b="1" dirty="0" err="1">
                <a:latin typeface="+mj-lt"/>
              </a:rPr>
              <a:t>pyscho</a:t>
            </a:r>
            <a:r>
              <a:rPr lang="en-US" sz="1600" b="1" dirty="0">
                <a:latin typeface="+mj-lt"/>
              </a:rPr>
              <a:t>-</a:t>
            </a:r>
          </a:p>
          <a:p>
            <a:pPr algn="ctr"/>
            <a:r>
              <a:rPr lang="en-US" sz="1600" b="1" dirty="0">
                <a:latin typeface="+mj-lt"/>
              </a:rPr>
              <a:t>acoustics</a:t>
            </a:r>
            <a:endParaRPr lang="en-US" sz="1600" dirty="0">
              <a:latin typeface="+mj-lt"/>
            </a:endParaRPr>
          </a:p>
        </p:txBody>
      </p:sp>
      <p:cxnSp>
        <p:nvCxnSpPr>
          <p:cNvPr id="94" name="Straight Arrow Connector 93"/>
          <p:cNvCxnSpPr/>
          <p:nvPr/>
        </p:nvCxnSpPr>
        <p:spPr>
          <a:xfrm flipH="1">
            <a:off x="3729548"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8" name="Rectangle 37"/>
          <p:cNvSpPr/>
          <p:nvPr/>
        </p:nvSpPr>
        <p:spPr>
          <a:xfrm>
            <a:off x="4038600" y="5170985"/>
            <a:ext cx="615026" cy="775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D/A</a:t>
            </a:r>
          </a:p>
        </p:txBody>
      </p:sp>
      <p:cxnSp>
        <p:nvCxnSpPr>
          <p:cNvPr id="99" name="Straight Arrow Connector 98"/>
          <p:cNvCxnSpPr/>
          <p:nvPr/>
        </p:nvCxnSpPr>
        <p:spPr>
          <a:xfrm flipH="1">
            <a:off x="4654642"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0" name="Straight Arrow Connector 99"/>
          <p:cNvCxnSpPr>
            <a:stCxn id="41" idx="1"/>
          </p:cNvCxnSpPr>
          <p:nvPr/>
        </p:nvCxnSpPr>
        <p:spPr>
          <a:xfrm flipH="1">
            <a:off x="6244148" y="5558709"/>
            <a:ext cx="1566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02" name="Rectangle 101"/>
          <p:cNvSpPr/>
          <p:nvPr/>
        </p:nvSpPr>
        <p:spPr>
          <a:xfrm>
            <a:off x="3200400" y="1090568"/>
            <a:ext cx="654346" cy="400110"/>
          </a:xfrm>
          <a:prstGeom prst="rect">
            <a:avLst/>
          </a:prstGeom>
        </p:spPr>
        <p:txBody>
          <a:bodyPr wrap="none">
            <a:spAutoFit/>
          </a:bodyPr>
          <a:lstStyle/>
          <a:p>
            <a:r>
              <a:rPr lang="en-US" sz="2000" b="1" dirty="0">
                <a:latin typeface="+mj-lt"/>
              </a:rPr>
              <a:t>MIC</a:t>
            </a:r>
            <a:endParaRPr lang="en-US" sz="2000" dirty="0">
              <a:latin typeface="+mj-lt"/>
            </a:endParaRPr>
          </a:p>
        </p:txBody>
      </p:sp>
      <p:sp>
        <p:nvSpPr>
          <p:cNvPr id="103" name="Rectangle 102"/>
          <p:cNvSpPr/>
          <p:nvPr/>
        </p:nvSpPr>
        <p:spPr>
          <a:xfrm>
            <a:off x="2819400" y="6153090"/>
            <a:ext cx="1154483" cy="400110"/>
          </a:xfrm>
          <a:prstGeom prst="rect">
            <a:avLst/>
          </a:prstGeom>
        </p:spPr>
        <p:txBody>
          <a:bodyPr wrap="none">
            <a:spAutoFit/>
          </a:bodyPr>
          <a:lstStyle/>
          <a:p>
            <a:r>
              <a:rPr lang="en-US" sz="2000" b="1" dirty="0">
                <a:latin typeface="+mj-lt"/>
              </a:rPr>
              <a:t>speaker</a:t>
            </a:r>
            <a:endParaRPr lang="en-US" sz="2000" dirty="0">
              <a:latin typeface="+mj-lt"/>
            </a:endParaRPr>
          </a:p>
        </p:txBody>
      </p:sp>
      <p:cxnSp>
        <p:nvCxnSpPr>
          <p:cNvPr id="104" name="Straight Arrow Connector 103"/>
          <p:cNvCxnSpPr/>
          <p:nvPr/>
        </p:nvCxnSpPr>
        <p:spPr>
          <a:xfrm flipV="1">
            <a:off x="3704053"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6" name="Straight Arrow Connector 105"/>
          <p:cNvCxnSpPr/>
          <p:nvPr/>
        </p:nvCxnSpPr>
        <p:spPr>
          <a:xfrm flipV="1">
            <a:off x="4667691"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9" name="Straight Arrow Connector 108"/>
          <p:cNvCxnSpPr/>
          <p:nvPr/>
        </p:nvCxnSpPr>
        <p:spPr>
          <a:xfrm flipV="1">
            <a:off x="5873549" y="3685884"/>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grpSp>
        <p:nvGrpSpPr>
          <p:cNvPr id="35" name="Group 34"/>
          <p:cNvGrpSpPr/>
          <p:nvPr/>
        </p:nvGrpSpPr>
        <p:grpSpPr>
          <a:xfrm>
            <a:off x="3158686" y="4284202"/>
            <a:ext cx="545367" cy="516398"/>
            <a:chOff x="1447800" y="3446002"/>
            <a:chExt cx="545367" cy="516398"/>
          </a:xfrm>
        </p:grpSpPr>
        <p:sp>
          <p:nvSpPr>
            <p:cNvPr id="33" name="Oval 32"/>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063" name="TextBox 172062"/>
            <p:cNvSpPr txBox="1"/>
            <p:nvPr/>
          </p:nvSpPr>
          <p:spPr>
            <a:xfrm>
              <a:off x="1447800" y="3505200"/>
              <a:ext cx="327308" cy="400110"/>
            </a:xfrm>
            <a:prstGeom prst="rect">
              <a:avLst/>
            </a:prstGeom>
            <a:noFill/>
          </p:spPr>
          <p:txBody>
            <a:bodyPr wrap="none" rtlCol="0">
              <a:spAutoFit/>
            </a:bodyPr>
            <a:lstStyle/>
            <a:p>
              <a:r>
                <a:rPr lang="en-US" sz="2000" dirty="0">
                  <a:latin typeface="+mj-lt"/>
                </a:rPr>
                <a:t>2</a:t>
              </a:r>
            </a:p>
          </p:txBody>
        </p:sp>
      </p:grpSp>
      <p:grpSp>
        <p:nvGrpSpPr>
          <p:cNvPr id="113" name="Group 112"/>
          <p:cNvGrpSpPr/>
          <p:nvPr/>
        </p:nvGrpSpPr>
        <p:grpSpPr>
          <a:xfrm>
            <a:off x="4161479" y="4343400"/>
            <a:ext cx="410521" cy="411444"/>
            <a:chOff x="1447800" y="3446002"/>
            <a:chExt cx="545367" cy="546593"/>
          </a:xfrm>
        </p:grpSpPr>
        <p:sp>
          <p:nvSpPr>
            <p:cNvPr id="114" name="Oval 113"/>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1487018" y="3461059"/>
              <a:ext cx="434855" cy="531536"/>
            </a:xfrm>
            <a:prstGeom prst="rect">
              <a:avLst/>
            </a:prstGeom>
            <a:noFill/>
          </p:spPr>
          <p:txBody>
            <a:bodyPr wrap="none" rtlCol="0">
              <a:spAutoFit/>
            </a:bodyPr>
            <a:lstStyle/>
            <a:p>
              <a:r>
                <a:rPr lang="en-US" sz="2000" dirty="0">
                  <a:latin typeface="+mj-lt"/>
                </a:rPr>
                <a:t>4</a:t>
              </a:r>
            </a:p>
          </p:txBody>
        </p:sp>
      </p:grpSp>
      <p:grpSp>
        <p:nvGrpSpPr>
          <p:cNvPr id="116" name="Group 115"/>
          <p:cNvGrpSpPr/>
          <p:nvPr/>
        </p:nvGrpSpPr>
        <p:grpSpPr>
          <a:xfrm>
            <a:off x="5209701" y="3170178"/>
            <a:ext cx="570730" cy="411444"/>
            <a:chOff x="1447800" y="3446002"/>
            <a:chExt cx="758201" cy="546593"/>
          </a:xfrm>
        </p:grpSpPr>
        <p:sp>
          <p:nvSpPr>
            <p:cNvPr id="117" name="Oval 116"/>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TextBox 117"/>
            <p:cNvSpPr txBox="1"/>
            <p:nvPr/>
          </p:nvSpPr>
          <p:spPr>
            <a:xfrm>
              <a:off x="1487018" y="3461059"/>
              <a:ext cx="718983" cy="531536"/>
            </a:xfrm>
            <a:prstGeom prst="rect">
              <a:avLst/>
            </a:prstGeom>
            <a:noFill/>
          </p:spPr>
          <p:txBody>
            <a:bodyPr wrap="none" rtlCol="0">
              <a:spAutoFit/>
            </a:bodyPr>
            <a:lstStyle/>
            <a:p>
              <a:r>
                <a:rPr lang="en-US" sz="2000" dirty="0">
                  <a:latin typeface="+mj-lt"/>
                </a:rPr>
                <a:t>5,6</a:t>
              </a:r>
            </a:p>
          </p:txBody>
        </p:sp>
      </p:grpSp>
      <p:grpSp>
        <p:nvGrpSpPr>
          <p:cNvPr id="119" name="Group 118"/>
          <p:cNvGrpSpPr/>
          <p:nvPr/>
        </p:nvGrpSpPr>
        <p:grpSpPr>
          <a:xfrm>
            <a:off x="6142679" y="4191002"/>
            <a:ext cx="410521" cy="411589"/>
            <a:chOff x="1447800" y="3415614"/>
            <a:chExt cx="545367" cy="546786"/>
          </a:xfrm>
        </p:grpSpPr>
        <p:sp>
          <p:nvSpPr>
            <p:cNvPr id="120" name="Oval 119"/>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p:cNvSpPr txBox="1"/>
            <p:nvPr/>
          </p:nvSpPr>
          <p:spPr>
            <a:xfrm>
              <a:off x="1473199" y="3415614"/>
              <a:ext cx="434855" cy="531535"/>
            </a:xfrm>
            <a:prstGeom prst="rect">
              <a:avLst/>
            </a:prstGeom>
            <a:noFill/>
          </p:spPr>
          <p:txBody>
            <a:bodyPr wrap="none" rtlCol="0">
              <a:spAutoFit/>
            </a:bodyPr>
            <a:lstStyle/>
            <a:p>
              <a:r>
                <a:rPr lang="en-US" sz="2000" dirty="0">
                  <a:latin typeface="+mj-lt"/>
                </a:rPr>
                <a:t>3</a:t>
              </a:r>
            </a:p>
          </p:txBody>
        </p:sp>
      </p:grpSp>
      <p:grpSp>
        <p:nvGrpSpPr>
          <p:cNvPr id="125" name="Group 124"/>
          <p:cNvGrpSpPr/>
          <p:nvPr/>
        </p:nvGrpSpPr>
        <p:grpSpPr>
          <a:xfrm>
            <a:off x="5410200" y="457200"/>
            <a:ext cx="755110" cy="516398"/>
            <a:chOff x="1447800" y="3446002"/>
            <a:chExt cx="755110" cy="516398"/>
          </a:xfrm>
        </p:grpSpPr>
        <p:sp>
          <p:nvSpPr>
            <p:cNvPr id="126" name="Oval 125"/>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TextBox 126"/>
            <p:cNvSpPr txBox="1"/>
            <p:nvPr/>
          </p:nvSpPr>
          <p:spPr>
            <a:xfrm>
              <a:off x="1447800" y="3505200"/>
              <a:ext cx="755110" cy="400110"/>
            </a:xfrm>
            <a:prstGeom prst="rect">
              <a:avLst/>
            </a:prstGeom>
            <a:noFill/>
          </p:spPr>
          <p:txBody>
            <a:bodyPr wrap="none" rtlCol="0">
              <a:spAutoFit/>
            </a:bodyPr>
            <a:lstStyle/>
            <a:p>
              <a:r>
                <a:rPr lang="en-US" sz="2000" dirty="0">
                  <a:latin typeface="+mj-lt"/>
                </a:rPr>
                <a:t>7,8,9</a:t>
              </a:r>
            </a:p>
          </p:txBody>
        </p:sp>
      </p:grpSp>
      <p:grpSp>
        <p:nvGrpSpPr>
          <p:cNvPr id="131" name="Group 130"/>
          <p:cNvGrpSpPr/>
          <p:nvPr/>
        </p:nvGrpSpPr>
        <p:grpSpPr>
          <a:xfrm>
            <a:off x="8292999" y="1698486"/>
            <a:ext cx="470000" cy="411444"/>
            <a:chOff x="1407375" y="3446002"/>
            <a:chExt cx="624383" cy="546593"/>
          </a:xfrm>
        </p:grpSpPr>
        <p:sp>
          <p:nvSpPr>
            <p:cNvPr id="132" name="Oval 131"/>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TextBox 132"/>
            <p:cNvSpPr txBox="1"/>
            <p:nvPr/>
          </p:nvSpPr>
          <p:spPr>
            <a:xfrm>
              <a:off x="1407375" y="3461059"/>
              <a:ext cx="624383" cy="531536"/>
            </a:xfrm>
            <a:prstGeom prst="rect">
              <a:avLst/>
            </a:prstGeom>
            <a:noFill/>
          </p:spPr>
          <p:txBody>
            <a:bodyPr wrap="none" rtlCol="0">
              <a:spAutoFit/>
            </a:bodyPr>
            <a:lstStyle/>
            <a:p>
              <a:r>
                <a:rPr lang="en-US" sz="2000" dirty="0">
                  <a:latin typeface="+mj-lt"/>
                </a:rPr>
                <a:t>10</a:t>
              </a:r>
            </a:p>
          </p:txBody>
        </p:sp>
      </p:grpSp>
      <p:grpSp>
        <p:nvGrpSpPr>
          <p:cNvPr id="134" name="Group 133"/>
          <p:cNvGrpSpPr/>
          <p:nvPr/>
        </p:nvGrpSpPr>
        <p:grpSpPr>
          <a:xfrm>
            <a:off x="8636825" y="4800600"/>
            <a:ext cx="450957" cy="411444"/>
            <a:chOff x="1407375" y="3446002"/>
            <a:chExt cx="599085" cy="546593"/>
          </a:xfrm>
        </p:grpSpPr>
        <p:sp>
          <p:nvSpPr>
            <p:cNvPr id="135" name="Oval 134"/>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TextBox 135"/>
            <p:cNvSpPr txBox="1"/>
            <p:nvPr/>
          </p:nvSpPr>
          <p:spPr>
            <a:xfrm>
              <a:off x="1407375" y="3461059"/>
              <a:ext cx="599085" cy="531536"/>
            </a:xfrm>
            <a:prstGeom prst="rect">
              <a:avLst/>
            </a:prstGeom>
            <a:noFill/>
          </p:spPr>
          <p:txBody>
            <a:bodyPr wrap="none" rtlCol="0">
              <a:spAutoFit/>
            </a:bodyPr>
            <a:lstStyle/>
            <a:p>
              <a:r>
                <a:rPr lang="en-US" sz="2000" dirty="0">
                  <a:latin typeface="+mj-lt"/>
                </a:rPr>
                <a:t>11</a:t>
              </a:r>
            </a:p>
          </p:txBody>
        </p:sp>
      </p:grpSp>
      <p:sp>
        <p:nvSpPr>
          <p:cNvPr id="42" name="TextBox 41"/>
          <p:cNvSpPr txBox="1"/>
          <p:nvPr/>
        </p:nvSpPr>
        <p:spPr>
          <a:xfrm>
            <a:off x="380509" y="2895600"/>
            <a:ext cx="838691" cy="369332"/>
          </a:xfrm>
          <a:prstGeom prst="rect">
            <a:avLst/>
          </a:prstGeom>
          <a:noFill/>
        </p:spPr>
        <p:txBody>
          <a:bodyPr wrap="none" rtlCol="0">
            <a:spAutoFit/>
          </a:bodyPr>
          <a:lstStyle/>
          <a:p>
            <a:r>
              <a:rPr lang="en-US" sz="1800" b="1" dirty="0">
                <a:latin typeface="+mj-lt"/>
              </a:rPr>
              <a:t>Music</a:t>
            </a:r>
          </a:p>
        </p:txBody>
      </p:sp>
      <p:sp>
        <p:nvSpPr>
          <p:cNvPr id="43" name="Rectangle 42"/>
          <p:cNvSpPr/>
          <p:nvPr/>
        </p:nvSpPr>
        <p:spPr>
          <a:xfrm>
            <a:off x="473930" y="3512403"/>
            <a:ext cx="1593758" cy="830997"/>
          </a:xfrm>
          <a:prstGeom prst="rect">
            <a:avLst/>
          </a:prstGeom>
        </p:spPr>
        <p:txBody>
          <a:bodyPr wrap="square">
            <a:spAutoFit/>
          </a:bodyPr>
          <a:lstStyle/>
          <a:p>
            <a:pPr algn="ctr"/>
            <a:r>
              <a:rPr lang="en-US" sz="1600" i="1" dirty="0">
                <a:solidFill>
                  <a:schemeClr val="accent2"/>
                </a:solidFill>
                <a:latin typeface="Arial" pitchFamily="-107" charset="0"/>
                <a:ea typeface="Arial" pitchFamily="-107" charset="0"/>
                <a:cs typeface="Arial" pitchFamily="-107" charset="0"/>
              </a:rPr>
              <a:t>Numbers correspond to course weeks</a:t>
            </a:r>
          </a:p>
        </p:txBody>
      </p:sp>
      <p:grpSp>
        <p:nvGrpSpPr>
          <p:cNvPr id="145" name="Group 144"/>
          <p:cNvGrpSpPr/>
          <p:nvPr/>
        </p:nvGrpSpPr>
        <p:grpSpPr>
          <a:xfrm>
            <a:off x="1680127" y="2919767"/>
            <a:ext cx="410521" cy="411589"/>
            <a:chOff x="1447800" y="3415614"/>
            <a:chExt cx="545367" cy="546786"/>
          </a:xfrm>
        </p:grpSpPr>
        <p:sp>
          <p:nvSpPr>
            <p:cNvPr id="146" name="Oval 145"/>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TextBox 146"/>
            <p:cNvSpPr txBox="1"/>
            <p:nvPr/>
          </p:nvSpPr>
          <p:spPr>
            <a:xfrm>
              <a:off x="1514142" y="3415614"/>
              <a:ext cx="434855" cy="531536"/>
            </a:xfrm>
            <a:prstGeom prst="rect">
              <a:avLst/>
            </a:prstGeom>
            <a:noFill/>
          </p:spPr>
          <p:txBody>
            <a:bodyPr wrap="none" rtlCol="0">
              <a:spAutoFit/>
            </a:bodyPr>
            <a:lstStyle/>
            <a:p>
              <a:r>
                <a:rPr lang="en-US" sz="2000" dirty="0">
                  <a:latin typeface="+mj-lt"/>
                </a:rPr>
                <a:t>1</a:t>
              </a:r>
            </a:p>
          </p:txBody>
        </p:sp>
      </p:grpSp>
    </p:spTree>
    <p:extLst>
      <p:ext uri="{BB962C8B-B14F-4D97-AF65-F5344CB8AC3E}">
        <p14:creationId xmlns:p14="http://schemas.microsoft.com/office/powerpoint/2010/main" val="1974589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0" name="Rectangle 2"/>
          <p:cNvSpPr>
            <a:spLocks noGrp="1" noChangeArrowheads="1"/>
          </p:cNvSpPr>
          <p:nvPr>
            <p:ph type="title"/>
          </p:nvPr>
        </p:nvSpPr>
        <p:spPr/>
        <p:txBody>
          <a:bodyPr/>
          <a:lstStyle/>
          <a:p>
            <a:r>
              <a:rPr lang="en-US" dirty="0"/>
              <a:t>Week 12: User Interfaces</a:t>
            </a:r>
          </a:p>
        </p:txBody>
      </p:sp>
      <p:sp>
        <p:nvSpPr>
          <p:cNvPr id="216067" name="Rectangle 3"/>
          <p:cNvSpPr>
            <a:spLocks noGrp="1" noChangeArrowheads="1"/>
          </p:cNvSpPr>
          <p:nvPr>
            <p:ph idx="1"/>
          </p:nvPr>
        </p:nvSpPr>
        <p:spPr/>
        <p:txBody>
          <a:bodyPr>
            <a:normAutofit/>
          </a:bodyPr>
          <a:lstStyle/>
          <a:p>
            <a:r>
              <a:rPr lang="en-US" sz="2400" dirty="0"/>
              <a:t>These capabilities can be harnessed by all people </a:t>
            </a:r>
          </a:p>
          <a:p>
            <a:pPr lvl="1"/>
            <a:r>
              <a:rPr lang="en-US" sz="2000" dirty="0"/>
              <a:t>Not just engineers</a:t>
            </a:r>
          </a:p>
          <a:p>
            <a:r>
              <a:rPr lang="en-US" sz="2400" dirty="0"/>
              <a:t>…but we must designed for people</a:t>
            </a:r>
          </a:p>
          <a:p>
            <a:pPr lvl="1"/>
            <a:r>
              <a:rPr lang="en-US" sz="2000" dirty="0"/>
              <a:t>For the non-engineers</a:t>
            </a:r>
          </a:p>
          <a:p>
            <a:r>
              <a:rPr lang="en-US" sz="2400" dirty="0"/>
              <a:t>iPhone is a classic example:</a:t>
            </a:r>
          </a:p>
          <a:p>
            <a:pPr lvl="1"/>
            <a:r>
              <a:rPr lang="en-US" sz="2000" dirty="0"/>
              <a:t>product that didn’t do anything new</a:t>
            </a:r>
          </a:p>
          <a:p>
            <a:pPr lvl="1"/>
            <a:r>
              <a:rPr lang="en-US" sz="2000" dirty="0"/>
              <a:t>BUT, it made everything simple </a:t>
            </a:r>
          </a:p>
          <a:p>
            <a:pPr lvl="1"/>
            <a:r>
              <a:rPr lang="en-US" sz="2000" dirty="0"/>
              <a:t>thanks to well designed UI</a:t>
            </a:r>
          </a:p>
          <a:p>
            <a:endParaRPr lang="en-US" sz="2400" dirty="0"/>
          </a:p>
        </p:txBody>
      </p:sp>
      <p:sp>
        <p:nvSpPr>
          <p:cNvPr id="4" name="Date Placeholder 3"/>
          <p:cNvSpPr>
            <a:spLocks noGrp="1"/>
          </p:cNvSpPr>
          <p:nvPr>
            <p:ph type="dt" sz="half" idx="10"/>
          </p:nvPr>
        </p:nvSpPr>
        <p:spPr/>
        <p:txBody>
          <a:bodyPr/>
          <a:lstStyle/>
          <a:p>
            <a:endParaRPr lang="en-US" dirty="0"/>
          </a:p>
        </p:txBody>
      </p:sp>
      <p:sp>
        <p:nvSpPr>
          <p:cNvPr id="86019" name="Slide Number Placeholder 5"/>
          <p:cNvSpPr>
            <a:spLocks noGrp="1"/>
          </p:cNvSpPr>
          <p:nvPr>
            <p:ph type="sldNum" sz="quarter" idx="12"/>
          </p:nvPr>
        </p:nvSpPr>
        <p:spPr/>
        <p:txBody>
          <a:bodyPr/>
          <a:lstStyle/>
          <a:p>
            <a:fld id="{2EC12A7C-8E4C-8D40-AC71-3498E77E5DBC}" type="slidenum">
              <a:rPr lang="en-US" smtClean="0"/>
              <a:pPr/>
              <a:t>82</a:t>
            </a:fld>
            <a:endParaRPr lang="en-US"/>
          </a:p>
        </p:txBody>
      </p:sp>
      <p:pic>
        <p:nvPicPr>
          <p:cNvPr id="86022" name="Picture 5"/>
          <p:cNvPicPr>
            <a:picLocks noChangeAspect="1" noChangeArrowheads="1"/>
          </p:cNvPicPr>
          <p:nvPr/>
        </p:nvPicPr>
        <p:blipFill>
          <a:blip r:embed="rId3"/>
          <a:srcRect/>
          <a:stretch>
            <a:fillRect/>
          </a:stretch>
        </p:blipFill>
        <p:spPr bwMode="auto">
          <a:xfrm>
            <a:off x="6654800" y="2133600"/>
            <a:ext cx="2489200" cy="3733800"/>
          </a:xfrm>
          <a:prstGeom prst="rect">
            <a:avLst/>
          </a:prstGeom>
          <a:noFill/>
          <a:ln w="9525">
            <a:noFill/>
            <a:miter lim="800000"/>
            <a:headEnd/>
            <a:tailEnd/>
          </a:ln>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p:txBody>
          <a:bodyPr/>
          <a:lstStyle/>
          <a:p>
            <a:r>
              <a:rPr lang="en-US" dirty="0"/>
              <a:t>Week 13: Intellectual Property</a:t>
            </a:r>
          </a:p>
        </p:txBody>
      </p:sp>
      <p:sp>
        <p:nvSpPr>
          <p:cNvPr id="211971" name="Rectangle 3"/>
          <p:cNvSpPr>
            <a:spLocks noGrp="1" noChangeArrowheads="1"/>
          </p:cNvSpPr>
          <p:nvPr>
            <p:ph idx="1"/>
          </p:nvPr>
        </p:nvSpPr>
        <p:spPr/>
        <p:txBody>
          <a:bodyPr/>
          <a:lstStyle/>
          <a:p>
            <a:r>
              <a:rPr lang="en-US"/>
              <a:t>Who own’s the bits?</a:t>
            </a:r>
          </a:p>
          <a:p>
            <a:r>
              <a:rPr lang="en-US"/>
              <a:t>What is the law?</a:t>
            </a:r>
          </a:p>
          <a:p>
            <a:r>
              <a:rPr lang="en-US"/>
              <a:t>Why is the law?</a:t>
            </a:r>
          </a:p>
          <a:p>
            <a:r>
              <a:rPr lang="en-US"/>
              <a:t>Why should you care (as engineers)?</a:t>
            </a:r>
          </a:p>
          <a:p>
            <a:r>
              <a:rPr lang="en-US"/>
              <a:t>How is the world changing?</a:t>
            </a:r>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p>
            <a:fld id="{98DF661A-D179-E843-A03B-60D1364BAE27}" type="slidenum">
              <a:rPr lang="en-US"/>
              <a:pPr/>
              <a:t>83</a:t>
            </a:fld>
            <a:endParaRPr lang="en-US"/>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US"/>
              <a:t>Course Map</a:t>
            </a:r>
          </a:p>
        </p:txBody>
      </p:sp>
      <p:sp>
        <p:nvSpPr>
          <p:cNvPr id="7" name="Slide Number Placeholder 5"/>
          <p:cNvSpPr>
            <a:spLocks noGrp="1"/>
          </p:cNvSpPr>
          <p:nvPr>
            <p:ph type="sldNum" sz="quarter" idx="12"/>
          </p:nvPr>
        </p:nvSpPr>
        <p:spPr/>
        <p:txBody>
          <a:bodyPr/>
          <a:lstStyle/>
          <a:p>
            <a:fld id="{3DB5F412-9866-D249-BF71-6D9420ED886F}" type="slidenum">
              <a:rPr lang="en-US"/>
              <a:pPr/>
              <a:t>84</a:t>
            </a:fld>
            <a:endParaRPr lang="en-US" dirty="0"/>
          </a:p>
        </p:txBody>
      </p:sp>
      <p:pic>
        <p:nvPicPr>
          <p:cNvPr id="177154" name="Picture 2" descr="http://cdn.scratch.mit.edu/static/site/projects/thumbnails/32/2502.png"/>
          <p:cNvPicPr>
            <a:picLocks noChangeAspect="1" noChangeArrowheads="1"/>
          </p:cNvPicPr>
          <p:nvPr/>
        </p:nvPicPr>
        <p:blipFill rotWithShape="1">
          <a:blip r:embed="rId3">
            <a:extLst>
              <a:ext uri="{28A0092B-C50C-407E-A947-70E740481C1C}">
                <a14:useLocalDpi xmlns:a14="http://schemas.microsoft.com/office/drawing/2010/main" val="0"/>
              </a:ext>
            </a:extLst>
          </a:blip>
          <a:srcRect l="2623"/>
          <a:stretch/>
        </p:blipFill>
        <p:spPr bwMode="auto">
          <a:xfrm>
            <a:off x="0" y="1364906"/>
            <a:ext cx="1885388"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77156" name="Picture 4" descr="Loudspeaker and Waveform"/>
          <p:cNvPicPr>
            <a:picLocks noChangeAspect="1" noChangeArrowheads="1"/>
          </p:cNvPicPr>
          <p:nvPr/>
        </p:nvPicPr>
        <p:blipFill rotWithShape="1">
          <a:blip r:embed="rId4">
            <a:extLst>
              <a:ext uri="{28A0092B-C50C-407E-A947-70E740481C1C}">
                <a14:useLocalDpi xmlns:a14="http://schemas.microsoft.com/office/drawing/2010/main" val="0"/>
              </a:ext>
            </a:extLst>
          </a:blip>
          <a:srcRect l="10927" r="49086" b="59789"/>
          <a:stretch/>
        </p:blipFill>
        <p:spPr bwMode="auto">
          <a:xfrm>
            <a:off x="1676400" y="1364906"/>
            <a:ext cx="1188055"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p:cNvPicPr>
            <a:picLocks noChangeAspect="1" noChangeArrowheads="1"/>
          </p:cNvPicPr>
          <p:nvPr/>
        </p:nvPicPr>
        <p:blipFill rotWithShape="1">
          <a:blip r:embed="rId5">
            <a:clrChange>
              <a:clrFrom>
                <a:srgbClr val="EAEAEA"/>
              </a:clrFrom>
              <a:clrTo>
                <a:srgbClr val="EAEAEA">
                  <a:alpha val="0"/>
                </a:srgbClr>
              </a:clrTo>
            </a:clrChange>
          </a:blip>
          <a:srcRect l="32523" t="50000" r="25121" b="10610"/>
          <a:stretch/>
        </p:blipFill>
        <p:spPr bwMode="auto">
          <a:xfrm>
            <a:off x="4876800" y="1423343"/>
            <a:ext cx="1611775" cy="1376308"/>
          </a:xfrm>
          <a:prstGeom prst="rect">
            <a:avLst/>
          </a:prstGeom>
          <a:noFill/>
          <a:ln w="9525">
            <a:noFill/>
            <a:miter lim="800000"/>
            <a:headEnd/>
            <a:tailEnd/>
          </a:ln>
          <a:effectLst/>
        </p:spPr>
      </p:pic>
      <p:pic>
        <p:nvPicPr>
          <p:cNvPr id="17715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3375900"/>
            <a:ext cx="1177810" cy="658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58" name="Picture 6"/>
          <p:cNvPicPr>
            <a:picLocks noChangeAspect="1" noChangeArrowheads="1"/>
          </p:cNvPicPr>
          <p:nvPr/>
        </p:nvPicPr>
        <p:blipFill rotWithShape="1">
          <a:blip r:embed="rId7">
            <a:extLst>
              <a:ext uri="{28A0092B-C50C-407E-A947-70E740481C1C}">
                <a14:useLocalDpi xmlns:a14="http://schemas.microsoft.com/office/drawing/2010/main" val="0"/>
              </a:ext>
            </a:extLst>
          </a:blip>
          <a:srcRect b="34834"/>
          <a:stretch/>
        </p:blipFill>
        <p:spPr bwMode="auto">
          <a:xfrm>
            <a:off x="3844810" y="3337682"/>
            <a:ext cx="965911" cy="696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59"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10125" y="3338250"/>
            <a:ext cx="1209675" cy="757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AutoShape 14" descr="http://hdwallres.com/wp-content/uploads/2013/10/internet-2014-PC-wallpaper.jpg"/>
          <p:cNvSpPr>
            <a:spLocks noChangeAspect="1" noChangeArrowheads="1"/>
          </p:cNvSpPr>
          <p:nvPr/>
        </p:nvSpPr>
        <p:spPr bwMode="auto">
          <a:xfrm>
            <a:off x="63500" y="-136525"/>
            <a:ext cx="7219950" cy="5410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7168" name="Picture 16"/>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09729" y="934450"/>
            <a:ext cx="1433294" cy="1219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70" name="Picture 18" descr="http://www.mushroomsys.com/websiteContent/graphics/DAP/cloudcomputing.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21209" y="3400480"/>
            <a:ext cx="1944532" cy="1552520"/>
          </a:xfrm>
          <a:prstGeom prst="rect">
            <a:avLst/>
          </a:prstGeom>
          <a:noFill/>
          <a:extLst>
            <a:ext uri="{909E8E84-426E-40DD-AFC4-6F175D3DCCD1}">
              <a14:hiddenFill xmlns:a14="http://schemas.microsoft.com/office/drawing/2010/main">
                <a:solidFill>
                  <a:srgbClr val="FFFFFF"/>
                </a:solidFill>
              </a14:hiddenFill>
            </a:ext>
          </a:extLst>
        </p:spPr>
      </p:pic>
      <p:pic>
        <p:nvPicPr>
          <p:cNvPr id="177173" name="Picture 21" descr="http://www.urmc.rochester.edu/libraries/miner/images/IPADwireless-network-symbol.jpg"/>
          <p:cNvPicPr>
            <a:picLocks noChangeAspect="1" noChangeArrowheads="1"/>
          </p:cNvPicPr>
          <p:nvPr/>
        </p:nvPicPr>
        <p:blipFill rotWithShape="1">
          <a:blip r:embed="rId11">
            <a:extLst>
              <a:ext uri="{28A0092B-C50C-407E-A947-70E740481C1C}">
                <a14:useLocalDpi xmlns:a14="http://schemas.microsoft.com/office/drawing/2010/main" val="0"/>
              </a:ext>
            </a:extLst>
          </a:blip>
          <a:srcRect l="8124" t="12495" r="8970" b="16065"/>
          <a:stretch/>
        </p:blipFill>
        <p:spPr bwMode="auto">
          <a:xfrm rot="9787514">
            <a:off x="7619625" y="2771955"/>
            <a:ext cx="980404" cy="744771"/>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p:cNvSpPr/>
          <p:nvPr/>
        </p:nvSpPr>
        <p:spPr>
          <a:xfrm>
            <a:off x="7561429" y="2362200"/>
            <a:ext cx="762000" cy="3655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NIC</a:t>
            </a:r>
          </a:p>
        </p:txBody>
      </p:sp>
      <p:sp>
        <p:nvSpPr>
          <p:cNvPr id="13" name="TextBox 12"/>
          <p:cNvSpPr txBox="1"/>
          <p:nvPr/>
        </p:nvSpPr>
        <p:spPr>
          <a:xfrm>
            <a:off x="6626735" y="528935"/>
            <a:ext cx="2212465" cy="461665"/>
          </a:xfrm>
          <a:prstGeom prst="rect">
            <a:avLst/>
          </a:prstGeom>
          <a:noFill/>
        </p:spPr>
        <p:txBody>
          <a:bodyPr wrap="none" rtlCol="0">
            <a:spAutoFit/>
          </a:bodyPr>
          <a:lstStyle/>
          <a:p>
            <a:r>
              <a:rPr lang="en-US" b="1" dirty="0">
                <a:latin typeface="Courier New" panose="02070309020205020404" pitchFamily="49" charset="0"/>
                <a:cs typeface="Courier New" panose="02070309020205020404" pitchFamily="49" charset="0"/>
              </a:rPr>
              <a:t>10101001101</a:t>
            </a:r>
          </a:p>
        </p:txBody>
      </p:sp>
      <p:sp>
        <p:nvSpPr>
          <p:cNvPr id="32" name="Rectangle 31"/>
          <p:cNvSpPr/>
          <p:nvPr/>
        </p:nvSpPr>
        <p:spPr>
          <a:xfrm>
            <a:off x="6082658" y="3331356"/>
            <a:ext cx="755671" cy="817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pic>
        <p:nvPicPr>
          <p:cNvPr id="177174" name="Picture 2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7069" y="4788975"/>
            <a:ext cx="2309929" cy="168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63520" y="5017575"/>
            <a:ext cx="853773" cy="14478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800" b="1" dirty="0">
                <a:solidFill>
                  <a:schemeClr val="tx1"/>
                </a:solidFill>
              </a:rPr>
              <a:t>EULA</a:t>
            </a:r>
          </a:p>
          <a:p>
            <a:pPr algn="ctr"/>
            <a:r>
              <a:rPr lang="en-US" sz="1800" b="1" dirty="0">
                <a:solidFill>
                  <a:schemeClr val="tx1"/>
                </a:solidFill>
              </a:rPr>
              <a:t>----------------</a:t>
            </a:r>
            <a:r>
              <a:rPr lang="en-US" sz="1800" b="1" i="1" dirty="0">
                <a:solidFill>
                  <a:schemeClr val="tx1"/>
                </a:solidFill>
              </a:rPr>
              <a:t>click</a:t>
            </a:r>
          </a:p>
          <a:p>
            <a:pPr algn="ctr"/>
            <a:r>
              <a:rPr lang="en-US" sz="1800" b="1" i="1" dirty="0">
                <a:solidFill>
                  <a:schemeClr val="tx1"/>
                </a:solidFill>
              </a:rPr>
              <a:t>OK</a:t>
            </a:r>
          </a:p>
        </p:txBody>
      </p:sp>
      <p:pic>
        <p:nvPicPr>
          <p:cNvPr id="37" name="Content Placeholder 9" descr="loudspkr.gif"/>
          <p:cNvPicPr>
            <a:picLocks noGrp="1" noChangeAspect="1"/>
          </p:cNvPicPr>
          <p:nvPr>
            <p:ph idx="1"/>
          </p:nvPr>
        </p:nvPicPr>
        <p:blipFill>
          <a:blip r:embed="rId13"/>
          <a:srcRect l="-20833" r="-20833"/>
          <a:stretch>
            <a:fillRect/>
          </a:stretch>
        </p:blipFill>
        <p:spPr>
          <a:xfrm flipH="1">
            <a:off x="1524000" y="4872017"/>
            <a:ext cx="2577606" cy="1364758"/>
          </a:xfrm>
        </p:spPr>
      </p:pic>
      <p:pic>
        <p:nvPicPr>
          <p:cNvPr id="39" name="Picture 5"/>
          <p:cNvPicPr>
            <a:picLocks noChangeAspect="1" noChangeArrowheads="1"/>
          </p:cNvPicPr>
          <p:nvPr/>
        </p:nvPicPr>
        <p:blipFill rotWithShape="1">
          <a:blip r:embed="rId5">
            <a:clrChange>
              <a:clrFrom>
                <a:srgbClr val="EAEAEA"/>
              </a:clrFrom>
              <a:clrTo>
                <a:srgbClr val="EAEAEA">
                  <a:alpha val="0"/>
                </a:srgbClr>
              </a:clrTo>
            </a:clrChange>
          </a:blip>
          <a:srcRect l="32523" t="50000" r="25121" b="10610"/>
          <a:stretch/>
        </p:blipFill>
        <p:spPr bwMode="auto">
          <a:xfrm>
            <a:off x="5041903" y="4981248"/>
            <a:ext cx="1281567" cy="1094341"/>
          </a:xfrm>
          <a:prstGeom prst="rect">
            <a:avLst/>
          </a:prstGeom>
          <a:noFill/>
          <a:ln w="9525">
            <a:noFill/>
            <a:miter lim="800000"/>
            <a:headEnd/>
            <a:tailEnd/>
          </a:ln>
          <a:effectLst/>
        </p:spPr>
      </p:pic>
      <p:pic>
        <p:nvPicPr>
          <p:cNvPr id="40" name="Picture 21" descr="http://www.urmc.rochester.edu/libraries/miner/images/IPADwireless-network-symbol.jpg"/>
          <p:cNvPicPr>
            <a:picLocks noChangeAspect="1" noChangeArrowheads="1"/>
          </p:cNvPicPr>
          <p:nvPr/>
        </p:nvPicPr>
        <p:blipFill rotWithShape="1">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l="8124" t="12495" r="8970" b="16065"/>
          <a:stretch/>
        </p:blipFill>
        <p:spPr bwMode="auto">
          <a:xfrm rot="2936238">
            <a:off x="6894380" y="4661437"/>
            <a:ext cx="980404" cy="744771"/>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40"/>
          <p:cNvSpPr/>
          <p:nvPr/>
        </p:nvSpPr>
        <p:spPr>
          <a:xfrm>
            <a:off x="6400800" y="5375943"/>
            <a:ext cx="762000" cy="3655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NIC</a:t>
            </a:r>
          </a:p>
        </p:txBody>
      </p:sp>
      <p:cxnSp>
        <p:nvCxnSpPr>
          <p:cNvPr id="17" name="Straight Connector 16"/>
          <p:cNvCxnSpPr/>
          <p:nvPr/>
        </p:nvCxnSpPr>
        <p:spPr>
          <a:xfrm flipV="1">
            <a:off x="2590800" y="2792878"/>
            <a:ext cx="400943" cy="850110"/>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4" name="Straight Connector 43"/>
          <p:cNvCxnSpPr/>
          <p:nvPr/>
        </p:nvCxnSpPr>
        <p:spPr>
          <a:xfrm flipH="1" flipV="1">
            <a:off x="6400800" y="2770674"/>
            <a:ext cx="437529" cy="565416"/>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72033" name="Straight Arrow Connector 172032"/>
          <p:cNvCxnSpPr>
            <a:stCxn id="10" idx="3"/>
          </p:cNvCxnSpPr>
          <p:nvPr/>
        </p:nvCxnSpPr>
        <p:spPr>
          <a:xfrm flipV="1">
            <a:off x="6488575" y="1905000"/>
            <a:ext cx="293225" cy="20649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2" name="Straight Arrow Connector 61"/>
          <p:cNvCxnSpPr>
            <a:stCxn id="10" idx="3"/>
            <a:endCxn id="30" idx="1"/>
          </p:cNvCxnSpPr>
          <p:nvPr/>
        </p:nvCxnSpPr>
        <p:spPr>
          <a:xfrm>
            <a:off x="6488575" y="2111497"/>
            <a:ext cx="1072854" cy="43346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72037" name="Rectangle 172036"/>
          <p:cNvSpPr/>
          <p:nvPr/>
        </p:nvSpPr>
        <p:spPr>
          <a:xfrm>
            <a:off x="5334000" y="1066800"/>
            <a:ext cx="728084" cy="400110"/>
          </a:xfrm>
          <a:prstGeom prst="rect">
            <a:avLst/>
          </a:prstGeom>
        </p:spPr>
        <p:txBody>
          <a:bodyPr wrap="none">
            <a:spAutoFit/>
          </a:bodyPr>
          <a:lstStyle/>
          <a:p>
            <a:r>
              <a:rPr lang="en-US" sz="2000" b="1" dirty="0">
                <a:latin typeface="+mj-lt"/>
              </a:rPr>
              <a:t>CPU</a:t>
            </a:r>
            <a:endParaRPr lang="en-US" sz="2000" dirty="0">
              <a:latin typeface="+mj-lt"/>
            </a:endParaRPr>
          </a:p>
        </p:txBody>
      </p:sp>
      <p:cxnSp>
        <p:nvCxnSpPr>
          <p:cNvPr id="66" name="Straight Arrow Connector 65"/>
          <p:cNvCxnSpPr>
            <a:endCxn id="4" idx="1"/>
          </p:cNvCxnSpPr>
          <p:nvPr/>
        </p:nvCxnSpPr>
        <p:spPr>
          <a:xfrm flipV="1">
            <a:off x="3739949" y="2094953"/>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8" name="Straight Arrow Connector 67"/>
          <p:cNvCxnSpPr/>
          <p:nvPr/>
        </p:nvCxnSpPr>
        <p:spPr>
          <a:xfrm flipV="1">
            <a:off x="4654349" y="2090976"/>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 name="Rectangle 3"/>
          <p:cNvSpPr/>
          <p:nvPr/>
        </p:nvSpPr>
        <p:spPr>
          <a:xfrm>
            <a:off x="3962400" y="1614573"/>
            <a:ext cx="762000" cy="9607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A/D</a:t>
            </a:r>
          </a:p>
        </p:txBody>
      </p:sp>
      <p:pic>
        <p:nvPicPr>
          <p:cNvPr id="17716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10800000">
            <a:off x="2857500" y="1337716"/>
            <a:ext cx="95250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3" name="Rectangle 72"/>
          <p:cNvSpPr/>
          <p:nvPr/>
        </p:nvSpPr>
        <p:spPr>
          <a:xfrm>
            <a:off x="2667000" y="3962400"/>
            <a:ext cx="1067921" cy="400110"/>
          </a:xfrm>
          <a:prstGeom prst="rect">
            <a:avLst/>
          </a:prstGeom>
        </p:spPr>
        <p:txBody>
          <a:bodyPr wrap="none">
            <a:spAutoFit/>
          </a:bodyPr>
          <a:lstStyle/>
          <a:p>
            <a:r>
              <a:rPr lang="en-US" sz="2000" b="1" dirty="0">
                <a:latin typeface="+mj-lt"/>
              </a:rPr>
              <a:t>sample</a:t>
            </a:r>
            <a:endParaRPr lang="en-US" sz="2000" dirty="0">
              <a:latin typeface="+mj-lt"/>
            </a:endParaRPr>
          </a:p>
        </p:txBody>
      </p:sp>
      <p:sp>
        <p:nvSpPr>
          <p:cNvPr id="74" name="Rectangle 73"/>
          <p:cNvSpPr/>
          <p:nvPr/>
        </p:nvSpPr>
        <p:spPr>
          <a:xfrm>
            <a:off x="3899024" y="2971800"/>
            <a:ext cx="1005403" cy="461665"/>
          </a:xfrm>
          <a:prstGeom prst="rect">
            <a:avLst/>
          </a:prstGeom>
        </p:spPr>
        <p:txBody>
          <a:bodyPr wrap="none">
            <a:spAutoFit/>
          </a:bodyPr>
          <a:lstStyle/>
          <a:p>
            <a:pPr algn="ctr"/>
            <a:r>
              <a:rPr lang="en-US" sz="1200" b="1" dirty="0">
                <a:latin typeface="+mj-lt"/>
              </a:rPr>
              <a:t>domain </a:t>
            </a:r>
          </a:p>
          <a:p>
            <a:pPr algn="ctr"/>
            <a:r>
              <a:rPr lang="en-US" sz="1200" b="1" dirty="0">
                <a:latin typeface="+mj-lt"/>
              </a:rPr>
              <a:t>conversion</a:t>
            </a:r>
            <a:endParaRPr lang="en-US" sz="1200" dirty="0">
              <a:latin typeface="+mj-lt"/>
            </a:endParaRPr>
          </a:p>
        </p:txBody>
      </p:sp>
      <p:cxnSp>
        <p:nvCxnSpPr>
          <p:cNvPr id="75" name="Straight Connector 74"/>
          <p:cNvCxnSpPr/>
          <p:nvPr/>
        </p:nvCxnSpPr>
        <p:spPr>
          <a:xfrm flipV="1">
            <a:off x="6219357" y="4162455"/>
            <a:ext cx="618972" cy="905123"/>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8" name="Straight Connector 77"/>
          <p:cNvCxnSpPr/>
          <p:nvPr/>
        </p:nvCxnSpPr>
        <p:spPr>
          <a:xfrm flipH="1" flipV="1">
            <a:off x="2590800" y="4095516"/>
            <a:ext cx="393372" cy="785381"/>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72051" name="Right Brace 172050"/>
          <p:cNvSpPr/>
          <p:nvPr/>
        </p:nvSpPr>
        <p:spPr>
          <a:xfrm rot="5400000">
            <a:off x="5423438" y="4432838"/>
            <a:ext cx="506924" cy="3428999"/>
          </a:xfrm>
          <a:prstGeom prst="rightBrace">
            <a:avLst>
              <a:gd name="adj1" fmla="val 8333"/>
              <a:gd name="adj2" fmla="val 11363"/>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86" name="Rectangle 85"/>
          <p:cNvSpPr/>
          <p:nvPr/>
        </p:nvSpPr>
        <p:spPr>
          <a:xfrm>
            <a:off x="6963595" y="6200001"/>
            <a:ext cx="2180405" cy="276999"/>
          </a:xfrm>
          <a:prstGeom prst="rect">
            <a:avLst/>
          </a:prstGeom>
        </p:spPr>
        <p:txBody>
          <a:bodyPr wrap="none">
            <a:spAutoFit/>
          </a:bodyPr>
          <a:lstStyle/>
          <a:p>
            <a:pPr algn="ctr"/>
            <a:r>
              <a:rPr lang="en-US" sz="1200" b="1" dirty="0">
                <a:latin typeface="+mj-lt"/>
              </a:rPr>
              <a:t>MP3 Player / iPhone / Droid</a:t>
            </a:r>
            <a:endParaRPr lang="en-US" sz="1200" dirty="0">
              <a:latin typeface="+mj-lt"/>
            </a:endParaRPr>
          </a:p>
        </p:txBody>
      </p:sp>
      <p:sp>
        <p:nvSpPr>
          <p:cNvPr id="87" name="Rectangle 86"/>
          <p:cNvSpPr/>
          <p:nvPr/>
        </p:nvSpPr>
        <p:spPr>
          <a:xfrm>
            <a:off x="8001000" y="990600"/>
            <a:ext cx="1096775" cy="707886"/>
          </a:xfrm>
          <a:prstGeom prst="rect">
            <a:avLst/>
          </a:prstGeom>
        </p:spPr>
        <p:txBody>
          <a:bodyPr wrap="none">
            <a:spAutoFit/>
          </a:bodyPr>
          <a:lstStyle/>
          <a:p>
            <a:r>
              <a:rPr lang="en-US" sz="2000" b="1" dirty="0">
                <a:latin typeface="+mj-lt"/>
              </a:rPr>
              <a:t>File-</a:t>
            </a:r>
          </a:p>
          <a:p>
            <a:r>
              <a:rPr lang="en-US" sz="2000" b="1" dirty="0">
                <a:latin typeface="+mj-lt"/>
              </a:rPr>
              <a:t>System</a:t>
            </a:r>
            <a:endParaRPr lang="en-US" sz="2000" dirty="0">
              <a:latin typeface="+mj-lt"/>
            </a:endParaRPr>
          </a:p>
        </p:txBody>
      </p:sp>
      <p:sp>
        <p:nvSpPr>
          <p:cNvPr id="88" name="TextBox 87"/>
          <p:cNvSpPr txBox="1"/>
          <p:nvPr/>
        </p:nvSpPr>
        <p:spPr>
          <a:xfrm rot="1293133">
            <a:off x="6333270" y="2269482"/>
            <a:ext cx="1207382" cy="276999"/>
          </a:xfrm>
          <a:prstGeom prst="rect">
            <a:avLst/>
          </a:prstGeom>
          <a:noFill/>
        </p:spPr>
        <p:txBody>
          <a:bodyPr wrap="none" rtlCol="0">
            <a:spAutoFit/>
          </a:bodyPr>
          <a:lstStyle/>
          <a:p>
            <a:r>
              <a:rPr lang="en-US" sz="1200" b="1" dirty="0">
                <a:latin typeface="Courier New" panose="02070309020205020404" pitchFamily="49" charset="0"/>
                <a:cs typeface="Courier New" panose="02070309020205020404" pitchFamily="49" charset="0"/>
              </a:rPr>
              <a:t>10101001101</a:t>
            </a:r>
          </a:p>
        </p:txBody>
      </p:sp>
      <p:sp>
        <p:nvSpPr>
          <p:cNvPr id="172052" name="TextBox 172051"/>
          <p:cNvSpPr txBox="1"/>
          <p:nvPr/>
        </p:nvSpPr>
        <p:spPr>
          <a:xfrm rot="2700000">
            <a:off x="5923325" y="3530654"/>
            <a:ext cx="1074333" cy="338554"/>
          </a:xfrm>
          <a:prstGeom prst="rect">
            <a:avLst/>
          </a:prstGeom>
          <a:noFill/>
        </p:spPr>
        <p:txBody>
          <a:bodyPr wrap="none" rtlCol="0">
            <a:spAutoFit/>
          </a:bodyPr>
          <a:lstStyle/>
          <a:p>
            <a:r>
              <a:rPr lang="en-US" sz="1600" dirty="0">
                <a:latin typeface="+mj-lt"/>
              </a:rPr>
              <a:t>compress</a:t>
            </a:r>
          </a:p>
        </p:txBody>
      </p:sp>
      <p:sp>
        <p:nvSpPr>
          <p:cNvPr id="90" name="Rectangle 89"/>
          <p:cNvSpPr/>
          <p:nvPr/>
        </p:nvSpPr>
        <p:spPr>
          <a:xfrm>
            <a:off x="3979427" y="3962400"/>
            <a:ext cx="668773" cy="400110"/>
          </a:xfrm>
          <a:prstGeom prst="rect">
            <a:avLst/>
          </a:prstGeom>
        </p:spPr>
        <p:txBody>
          <a:bodyPr wrap="none">
            <a:spAutoFit/>
          </a:bodyPr>
          <a:lstStyle/>
          <a:p>
            <a:r>
              <a:rPr lang="en-US" sz="2000" b="1" dirty="0" err="1">
                <a:latin typeface="+mj-lt"/>
              </a:rPr>
              <a:t>freq</a:t>
            </a:r>
            <a:endParaRPr lang="en-US" sz="2000" dirty="0">
              <a:latin typeface="+mj-lt"/>
            </a:endParaRPr>
          </a:p>
        </p:txBody>
      </p:sp>
      <p:sp>
        <p:nvSpPr>
          <p:cNvPr id="172054" name="Rectangle 172053"/>
          <p:cNvSpPr/>
          <p:nvPr/>
        </p:nvSpPr>
        <p:spPr>
          <a:xfrm>
            <a:off x="4889362" y="3962400"/>
            <a:ext cx="1130438" cy="584775"/>
          </a:xfrm>
          <a:prstGeom prst="rect">
            <a:avLst/>
          </a:prstGeom>
        </p:spPr>
        <p:txBody>
          <a:bodyPr wrap="none">
            <a:spAutoFit/>
          </a:bodyPr>
          <a:lstStyle/>
          <a:p>
            <a:pPr algn="ctr"/>
            <a:r>
              <a:rPr lang="en-US" sz="1600" b="1" dirty="0" err="1">
                <a:latin typeface="+mj-lt"/>
              </a:rPr>
              <a:t>pyscho</a:t>
            </a:r>
            <a:r>
              <a:rPr lang="en-US" sz="1600" b="1" dirty="0">
                <a:latin typeface="+mj-lt"/>
              </a:rPr>
              <a:t>-</a:t>
            </a:r>
          </a:p>
          <a:p>
            <a:pPr algn="ctr"/>
            <a:r>
              <a:rPr lang="en-US" sz="1600" b="1" dirty="0">
                <a:latin typeface="+mj-lt"/>
              </a:rPr>
              <a:t>acoustics</a:t>
            </a:r>
            <a:endParaRPr lang="en-US" sz="1600" dirty="0">
              <a:latin typeface="+mj-lt"/>
            </a:endParaRPr>
          </a:p>
        </p:txBody>
      </p:sp>
      <p:cxnSp>
        <p:nvCxnSpPr>
          <p:cNvPr id="94" name="Straight Arrow Connector 93"/>
          <p:cNvCxnSpPr/>
          <p:nvPr/>
        </p:nvCxnSpPr>
        <p:spPr>
          <a:xfrm flipH="1">
            <a:off x="3729548"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8" name="Rectangle 37"/>
          <p:cNvSpPr/>
          <p:nvPr/>
        </p:nvSpPr>
        <p:spPr>
          <a:xfrm>
            <a:off x="4038600" y="5170985"/>
            <a:ext cx="615026" cy="775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D/A</a:t>
            </a:r>
          </a:p>
        </p:txBody>
      </p:sp>
      <p:cxnSp>
        <p:nvCxnSpPr>
          <p:cNvPr id="99" name="Straight Arrow Connector 98"/>
          <p:cNvCxnSpPr/>
          <p:nvPr/>
        </p:nvCxnSpPr>
        <p:spPr>
          <a:xfrm flipH="1">
            <a:off x="4654642"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0" name="Straight Arrow Connector 99"/>
          <p:cNvCxnSpPr>
            <a:stCxn id="41" idx="1"/>
          </p:cNvCxnSpPr>
          <p:nvPr/>
        </p:nvCxnSpPr>
        <p:spPr>
          <a:xfrm flipH="1">
            <a:off x="6244148" y="5558709"/>
            <a:ext cx="1566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02" name="Rectangle 101"/>
          <p:cNvSpPr/>
          <p:nvPr/>
        </p:nvSpPr>
        <p:spPr>
          <a:xfrm>
            <a:off x="3200400" y="1090568"/>
            <a:ext cx="654346" cy="400110"/>
          </a:xfrm>
          <a:prstGeom prst="rect">
            <a:avLst/>
          </a:prstGeom>
        </p:spPr>
        <p:txBody>
          <a:bodyPr wrap="none">
            <a:spAutoFit/>
          </a:bodyPr>
          <a:lstStyle/>
          <a:p>
            <a:r>
              <a:rPr lang="en-US" sz="2000" b="1" dirty="0">
                <a:latin typeface="+mj-lt"/>
              </a:rPr>
              <a:t>MIC</a:t>
            </a:r>
            <a:endParaRPr lang="en-US" sz="2000" dirty="0">
              <a:latin typeface="+mj-lt"/>
            </a:endParaRPr>
          </a:p>
        </p:txBody>
      </p:sp>
      <p:sp>
        <p:nvSpPr>
          <p:cNvPr id="103" name="Rectangle 102"/>
          <p:cNvSpPr/>
          <p:nvPr/>
        </p:nvSpPr>
        <p:spPr>
          <a:xfrm>
            <a:off x="2819400" y="6153090"/>
            <a:ext cx="1154483" cy="400110"/>
          </a:xfrm>
          <a:prstGeom prst="rect">
            <a:avLst/>
          </a:prstGeom>
        </p:spPr>
        <p:txBody>
          <a:bodyPr wrap="none">
            <a:spAutoFit/>
          </a:bodyPr>
          <a:lstStyle/>
          <a:p>
            <a:r>
              <a:rPr lang="en-US" sz="2000" b="1" dirty="0">
                <a:latin typeface="+mj-lt"/>
              </a:rPr>
              <a:t>speaker</a:t>
            </a:r>
            <a:endParaRPr lang="en-US" sz="2000" dirty="0">
              <a:latin typeface="+mj-lt"/>
            </a:endParaRPr>
          </a:p>
        </p:txBody>
      </p:sp>
      <p:cxnSp>
        <p:nvCxnSpPr>
          <p:cNvPr id="104" name="Straight Arrow Connector 103"/>
          <p:cNvCxnSpPr/>
          <p:nvPr/>
        </p:nvCxnSpPr>
        <p:spPr>
          <a:xfrm flipV="1">
            <a:off x="3704053"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6" name="Straight Arrow Connector 105"/>
          <p:cNvCxnSpPr/>
          <p:nvPr/>
        </p:nvCxnSpPr>
        <p:spPr>
          <a:xfrm flipV="1">
            <a:off x="4667691"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9" name="Straight Arrow Connector 108"/>
          <p:cNvCxnSpPr/>
          <p:nvPr/>
        </p:nvCxnSpPr>
        <p:spPr>
          <a:xfrm flipV="1">
            <a:off x="5873549" y="3685884"/>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grpSp>
        <p:nvGrpSpPr>
          <p:cNvPr id="35" name="Group 34"/>
          <p:cNvGrpSpPr/>
          <p:nvPr/>
        </p:nvGrpSpPr>
        <p:grpSpPr>
          <a:xfrm>
            <a:off x="3158686" y="4284202"/>
            <a:ext cx="545367" cy="516398"/>
            <a:chOff x="1447800" y="3446002"/>
            <a:chExt cx="545367" cy="516398"/>
          </a:xfrm>
        </p:grpSpPr>
        <p:sp>
          <p:nvSpPr>
            <p:cNvPr id="33" name="Oval 32"/>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063" name="TextBox 172062"/>
            <p:cNvSpPr txBox="1"/>
            <p:nvPr/>
          </p:nvSpPr>
          <p:spPr>
            <a:xfrm>
              <a:off x="1447800" y="3505200"/>
              <a:ext cx="327308" cy="400110"/>
            </a:xfrm>
            <a:prstGeom prst="rect">
              <a:avLst/>
            </a:prstGeom>
            <a:noFill/>
          </p:spPr>
          <p:txBody>
            <a:bodyPr wrap="none" rtlCol="0">
              <a:spAutoFit/>
            </a:bodyPr>
            <a:lstStyle/>
            <a:p>
              <a:r>
                <a:rPr lang="en-US" sz="2000" dirty="0">
                  <a:latin typeface="+mj-lt"/>
                </a:rPr>
                <a:t>2</a:t>
              </a:r>
            </a:p>
          </p:txBody>
        </p:sp>
      </p:grpSp>
      <p:grpSp>
        <p:nvGrpSpPr>
          <p:cNvPr id="113" name="Group 112"/>
          <p:cNvGrpSpPr/>
          <p:nvPr/>
        </p:nvGrpSpPr>
        <p:grpSpPr>
          <a:xfrm>
            <a:off x="4161479" y="4343400"/>
            <a:ext cx="410521" cy="411444"/>
            <a:chOff x="1447800" y="3446002"/>
            <a:chExt cx="545367" cy="546593"/>
          </a:xfrm>
        </p:grpSpPr>
        <p:sp>
          <p:nvSpPr>
            <p:cNvPr id="114" name="Oval 113"/>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1487018" y="3461059"/>
              <a:ext cx="434855" cy="531536"/>
            </a:xfrm>
            <a:prstGeom prst="rect">
              <a:avLst/>
            </a:prstGeom>
            <a:noFill/>
          </p:spPr>
          <p:txBody>
            <a:bodyPr wrap="none" rtlCol="0">
              <a:spAutoFit/>
            </a:bodyPr>
            <a:lstStyle/>
            <a:p>
              <a:r>
                <a:rPr lang="en-US" sz="2000" dirty="0">
                  <a:latin typeface="+mj-lt"/>
                </a:rPr>
                <a:t>4</a:t>
              </a:r>
            </a:p>
          </p:txBody>
        </p:sp>
      </p:grpSp>
      <p:grpSp>
        <p:nvGrpSpPr>
          <p:cNvPr id="116" name="Group 115"/>
          <p:cNvGrpSpPr/>
          <p:nvPr/>
        </p:nvGrpSpPr>
        <p:grpSpPr>
          <a:xfrm>
            <a:off x="5209702" y="3170178"/>
            <a:ext cx="570729" cy="411444"/>
            <a:chOff x="1447800" y="3446002"/>
            <a:chExt cx="758199" cy="546593"/>
          </a:xfrm>
        </p:grpSpPr>
        <p:sp>
          <p:nvSpPr>
            <p:cNvPr id="117" name="Oval 116"/>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TextBox 117"/>
            <p:cNvSpPr txBox="1"/>
            <p:nvPr/>
          </p:nvSpPr>
          <p:spPr>
            <a:xfrm>
              <a:off x="1487017" y="3461059"/>
              <a:ext cx="718982" cy="531536"/>
            </a:xfrm>
            <a:prstGeom prst="rect">
              <a:avLst/>
            </a:prstGeom>
            <a:noFill/>
          </p:spPr>
          <p:txBody>
            <a:bodyPr wrap="none" rtlCol="0">
              <a:spAutoFit/>
            </a:bodyPr>
            <a:lstStyle/>
            <a:p>
              <a:r>
                <a:rPr lang="en-US" sz="2000" dirty="0">
                  <a:latin typeface="+mj-lt"/>
                </a:rPr>
                <a:t>5,6</a:t>
              </a:r>
            </a:p>
          </p:txBody>
        </p:sp>
      </p:grpSp>
      <p:grpSp>
        <p:nvGrpSpPr>
          <p:cNvPr id="119" name="Group 118"/>
          <p:cNvGrpSpPr/>
          <p:nvPr/>
        </p:nvGrpSpPr>
        <p:grpSpPr>
          <a:xfrm>
            <a:off x="6142679" y="4191002"/>
            <a:ext cx="410521" cy="411589"/>
            <a:chOff x="1447800" y="3415614"/>
            <a:chExt cx="545367" cy="546786"/>
          </a:xfrm>
        </p:grpSpPr>
        <p:sp>
          <p:nvSpPr>
            <p:cNvPr id="120" name="Oval 119"/>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p:cNvSpPr txBox="1"/>
            <p:nvPr/>
          </p:nvSpPr>
          <p:spPr>
            <a:xfrm>
              <a:off x="1473199" y="3415614"/>
              <a:ext cx="434855" cy="531535"/>
            </a:xfrm>
            <a:prstGeom prst="rect">
              <a:avLst/>
            </a:prstGeom>
            <a:noFill/>
          </p:spPr>
          <p:txBody>
            <a:bodyPr wrap="none" rtlCol="0">
              <a:spAutoFit/>
            </a:bodyPr>
            <a:lstStyle/>
            <a:p>
              <a:r>
                <a:rPr lang="en-US" sz="2000" dirty="0">
                  <a:latin typeface="+mj-lt"/>
                </a:rPr>
                <a:t>3</a:t>
              </a:r>
            </a:p>
          </p:txBody>
        </p:sp>
      </p:grpSp>
      <p:grpSp>
        <p:nvGrpSpPr>
          <p:cNvPr id="125" name="Group 124"/>
          <p:cNvGrpSpPr/>
          <p:nvPr/>
        </p:nvGrpSpPr>
        <p:grpSpPr>
          <a:xfrm>
            <a:off x="5410200" y="457200"/>
            <a:ext cx="755110" cy="516398"/>
            <a:chOff x="1447800" y="3446002"/>
            <a:chExt cx="755110" cy="516398"/>
          </a:xfrm>
        </p:grpSpPr>
        <p:sp>
          <p:nvSpPr>
            <p:cNvPr id="126" name="Oval 125"/>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TextBox 126"/>
            <p:cNvSpPr txBox="1"/>
            <p:nvPr/>
          </p:nvSpPr>
          <p:spPr>
            <a:xfrm>
              <a:off x="1447800" y="3505200"/>
              <a:ext cx="755110" cy="400110"/>
            </a:xfrm>
            <a:prstGeom prst="rect">
              <a:avLst/>
            </a:prstGeom>
            <a:noFill/>
          </p:spPr>
          <p:txBody>
            <a:bodyPr wrap="none" rtlCol="0">
              <a:spAutoFit/>
            </a:bodyPr>
            <a:lstStyle/>
            <a:p>
              <a:r>
                <a:rPr lang="en-US" sz="2000" dirty="0">
                  <a:latin typeface="+mj-lt"/>
                </a:rPr>
                <a:t>7,8,9</a:t>
              </a:r>
            </a:p>
          </p:txBody>
        </p:sp>
      </p:grpSp>
      <p:grpSp>
        <p:nvGrpSpPr>
          <p:cNvPr id="131" name="Group 130"/>
          <p:cNvGrpSpPr/>
          <p:nvPr/>
        </p:nvGrpSpPr>
        <p:grpSpPr>
          <a:xfrm>
            <a:off x="8292999" y="1698486"/>
            <a:ext cx="470000" cy="411444"/>
            <a:chOff x="1407375" y="3446002"/>
            <a:chExt cx="624383" cy="546593"/>
          </a:xfrm>
        </p:grpSpPr>
        <p:sp>
          <p:nvSpPr>
            <p:cNvPr id="132" name="Oval 131"/>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TextBox 132"/>
            <p:cNvSpPr txBox="1"/>
            <p:nvPr/>
          </p:nvSpPr>
          <p:spPr>
            <a:xfrm>
              <a:off x="1407375" y="3461059"/>
              <a:ext cx="624383" cy="531536"/>
            </a:xfrm>
            <a:prstGeom prst="rect">
              <a:avLst/>
            </a:prstGeom>
            <a:noFill/>
          </p:spPr>
          <p:txBody>
            <a:bodyPr wrap="none" rtlCol="0">
              <a:spAutoFit/>
            </a:bodyPr>
            <a:lstStyle/>
            <a:p>
              <a:r>
                <a:rPr lang="en-US" sz="2000" dirty="0">
                  <a:latin typeface="+mj-lt"/>
                </a:rPr>
                <a:t>10</a:t>
              </a:r>
            </a:p>
          </p:txBody>
        </p:sp>
      </p:grpSp>
      <p:grpSp>
        <p:nvGrpSpPr>
          <p:cNvPr id="134" name="Group 133"/>
          <p:cNvGrpSpPr/>
          <p:nvPr/>
        </p:nvGrpSpPr>
        <p:grpSpPr>
          <a:xfrm>
            <a:off x="8636825" y="4800600"/>
            <a:ext cx="450957" cy="411444"/>
            <a:chOff x="1407375" y="3446002"/>
            <a:chExt cx="599085" cy="546593"/>
          </a:xfrm>
        </p:grpSpPr>
        <p:sp>
          <p:nvSpPr>
            <p:cNvPr id="135" name="Oval 134"/>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TextBox 135"/>
            <p:cNvSpPr txBox="1"/>
            <p:nvPr/>
          </p:nvSpPr>
          <p:spPr>
            <a:xfrm>
              <a:off x="1407375" y="3461059"/>
              <a:ext cx="599085" cy="531536"/>
            </a:xfrm>
            <a:prstGeom prst="rect">
              <a:avLst/>
            </a:prstGeom>
            <a:noFill/>
          </p:spPr>
          <p:txBody>
            <a:bodyPr wrap="none" rtlCol="0">
              <a:spAutoFit/>
            </a:bodyPr>
            <a:lstStyle/>
            <a:p>
              <a:r>
                <a:rPr lang="en-US" sz="2000" dirty="0">
                  <a:latin typeface="+mj-lt"/>
                </a:rPr>
                <a:t>11</a:t>
              </a:r>
            </a:p>
          </p:txBody>
        </p:sp>
      </p:grpSp>
      <p:grpSp>
        <p:nvGrpSpPr>
          <p:cNvPr id="140" name="Group 139"/>
          <p:cNvGrpSpPr/>
          <p:nvPr/>
        </p:nvGrpSpPr>
        <p:grpSpPr>
          <a:xfrm>
            <a:off x="7759600" y="6446556"/>
            <a:ext cx="470000" cy="411444"/>
            <a:chOff x="1407375" y="3446002"/>
            <a:chExt cx="624383" cy="546593"/>
          </a:xfrm>
        </p:grpSpPr>
        <p:sp>
          <p:nvSpPr>
            <p:cNvPr id="141" name="Oval 140"/>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TextBox 141"/>
            <p:cNvSpPr txBox="1"/>
            <p:nvPr/>
          </p:nvSpPr>
          <p:spPr>
            <a:xfrm>
              <a:off x="1407375" y="3461059"/>
              <a:ext cx="624383" cy="531536"/>
            </a:xfrm>
            <a:prstGeom prst="rect">
              <a:avLst/>
            </a:prstGeom>
            <a:noFill/>
          </p:spPr>
          <p:txBody>
            <a:bodyPr wrap="none" rtlCol="0">
              <a:spAutoFit/>
            </a:bodyPr>
            <a:lstStyle/>
            <a:p>
              <a:r>
                <a:rPr lang="en-US" sz="2000" dirty="0">
                  <a:latin typeface="+mj-lt"/>
                </a:rPr>
                <a:t>12</a:t>
              </a:r>
            </a:p>
          </p:txBody>
        </p:sp>
      </p:grpSp>
      <p:sp>
        <p:nvSpPr>
          <p:cNvPr id="42" name="TextBox 41"/>
          <p:cNvSpPr txBox="1"/>
          <p:nvPr/>
        </p:nvSpPr>
        <p:spPr>
          <a:xfrm>
            <a:off x="380509" y="2895600"/>
            <a:ext cx="838691" cy="369332"/>
          </a:xfrm>
          <a:prstGeom prst="rect">
            <a:avLst/>
          </a:prstGeom>
          <a:noFill/>
        </p:spPr>
        <p:txBody>
          <a:bodyPr wrap="none" rtlCol="0">
            <a:spAutoFit/>
          </a:bodyPr>
          <a:lstStyle/>
          <a:p>
            <a:r>
              <a:rPr lang="en-US" sz="1800" b="1" dirty="0">
                <a:latin typeface="+mj-lt"/>
              </a:rPr>
              <a:t>Music</a:t>
            </a:r>
          </a:p>
        </p:txBody>
      </p:sp>
      <p:sp>
        <p:nvSpPr>
          <p:cNvPr id="43" name="Rectangle 42"/>
          <p:cNvSpPr/>
          <p:nvPr/>
        </p:nvSpPr>
        <p:spPr>
          <a:xfrm>
            <a:off x="473930" y="3512403"/>
            <a:ext cx="1593758" cy="830997"/>
          </a:xfrm>
          <a:prstGeom prst="rect">
            <a:avLst/>
          </a:prstGeom>
        </p:spPr>
        <p:txBody>
          <a:bodyPr wrap="square">
            <a:spAutoFit/>
          </a:bodyPr>
          <a:lstStyle/>
          <a:p>
            <a:pPr algn="ctr"/>
            <a:r>
              <a:rPr lang="en-US" sz="1600" i="1" dirty="0">
                <a:solidFill>
                  <a:schemeClr val="accent2"/>
                </a:solidFill>
                <a:latin typeface="Arial" pitchFamily="-107" charset="0"/>
                <a:ea typeface="Arial" pitchFamily="-107" charset="0"/>
                <a:cs typeface="Arial" pitchFamily="-107" charset="0"/>
              </a:rPr>
              <a:t>Numbers correspond to course weeks</a:t>
            </a:r>
          </a:p>
        </p:txBody>
      </p:sp>
      <p:grpSp>
        <p:nvGrpSpPr>
          <p:cNvPr id="145" name="Group 144"/>
          <p:cNvGrpSpPr/>
          <p:nvPr/>
        </p:nvGrpSpPr>
        <p:grpSpPr>
          <a:xfrm>
            <a:off x="1680127" y="2919767"/>
            <a:ext cx="410521" cy="411589"/>
            <a:chOff x="1447800" y="3415614"/>
            <a:chExt cx="545367" cy="546786"/>
          </a:xfrm>
        </p:grpSpPr>
        <p:sp>
          <p:nvSpPr>
            <p:cNvPr id="146" name="Oval 145"/>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TextBox 146"/>
            <p:cNvSpPr txBox="1"/>
            <p:nvPr/>
          </p:nvSpPr>
          <p:spPr>
            <a:xfrm>
              <a:off x="1514142" y="3415614"/>
              <a:ext cx="434855" cy="531536"/>
            </a:xfrm>
            <a:prstGeom prst="rect">
              <a:avLst/>
            </a:prstGeom>
            <a:noFill/>
          </p:spPr>
          <p:txBody>
            <a:bodyPr wrap="none" rtlCol="0">
              <a:spAutoFit/>
            </a:bodyPr>
            <a:lstStyle/>
            <a:p>
              <a:r>
                <a:rPr lang="en-US" sz="2000" dirty="0">
                  <a:latin typeface="+mj-lt"/>
                </a:rPr>
                <a:t>1</a:t>
              </a:r>
            </a:p>
          </p:txBody>
        </p:sp>
      </p:grpSp>
      <p:grpSp>
        <p:nvGrpSpPr>
          <p:cNvPr id="84" name="Group 83"/>
          <p:cNvGrpSpPr/>
          <p:nvPr/>
        </p:nvGrpSpPr>
        <p:grpSpPr>
          <a:xfrm>
            <a:off x="76200" y="4365634"/>
            <a:ext cx="826179" cy="516398"/>
            <a:chOff x="1447800" y="3446002"/>
            <a:chExt cx="545367" cy="516398"/>
          </a:xfrm>
        </p:grpSpPr>
        <p:sp>
          <p:nvSpPr>
            <p:cNvPr id="85" name="Oval 84"/>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TextBox 88"/>
            <p:cNvSpPr txBox="1"/>
            <p:nvPr/>
          </p:nvSpPr>
          <p:spPr>
            <a:xfrm>
              <a:off x="1447800" y="3505200"/>
              <a:ext cx="310218" cy="400110"/>
            </a:xfrm>
            <a:prstGeom prst="rect">
              <a:avLst/>
            </a:prstGeom>
            <a:noFill/>
          </p:spPr>
          <p:txBody>
            <a:bodyPr wrap="none" rtlCol="0">
              <a:spAutoFit/>
            </a:bodyPr>
            <a:lstStyle/>
            <a:p>
              <a:r>
                <a:rPr lang="en-US" sz="2000" dirty="0">
                  <a:latin typeface="+mj-lt"/>
                </a:rPr>
                <a:t>13</a:t>
              </a:r>
            </a:p>
          </p:txBody>
        </p:sp>
      </p:grpSp>
    </p:spTree>
    <p:extLst>
      <p:ext uri="{BB962C8B-B14F-4D97-AF65-F5344CB8AC3E}">
        <p14:creationId xmlns:p14="http://schemas.microsoft.com/office/powerpoint/2010/main" val="3533328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85</a:t>
            </a:fld>
            <a:endParaRPr lang="en-US" dirty="0"/>
          </a:p>
        </p:txBody>
      </p:sp>
      <p:sp>
        <p:nvSpPr>
          <p:cNvPr id="7" name="Title 6"/>
          <p:cNvSpPr>
            <a:spLocks noGrp="1"/>
          </p:cNvSpPr>
          <p:nvPr>
            <p:ph type="title"/>
          </p:nvPr>
        </p:nvSpPr>
        <p:spPr>
          <a:xfrm>
            <a:off x="4495799" y="2947085"/>
            <a:ext cx="4371475" cy="693638"/>
          </a:xfrm>
        </p:spPr>
        <p:txBody>
          <a:bodyPr>
            <a:noAutofit/>
          </a:bodyPr>
          <a:lstStyle/>
          <a:p>
            <a:r>
              <a:rPr lang="en-US" sz="3200" dirty="0"/>
              <a:t>Summary</a:t>
            </a:r>
            <a:endParaRPr lang="en-US" sz="2000" dirty="0"/>
          </a:p>
        </p:txBody>
      </p:sp>
      <p:cxnSp>
        <p:nvCxnSpPr>
          <p:cNvPr id="27" name="Straight Arrow Connector 26"/>
          <p:cNvCxnSpPr/>
          <p:nvPr/>
        </p:nvCxnSpPr>
        <p:spPr>
          <a:xfrm flipH="1">
            <a:off x="3429000" y="3293477"/>
            <a:ext cx="3581400" cy="914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6200000" flipH="1">
            <a:off x="1856385" y="2709446"/>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6200000" flipH="1">
            <a:off x="1856385" y="3166647"/>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16200000" flipH="1">
            <a:off x="1856385" y="3623849"/>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16200000" flipH="1">
            <a:off x="1856385" y="4081051"/>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33400" y="2743200"/>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Course Introduction</a:t>
            </a:r>
          </a:p>
        </p:txBody>
      </p:sp>
      <p:sp>
        <p:nvSpPr>
          <p:cNvPr id="20" name="TextBox 19"/>
          <p:cNvSpPr txBox="1"/>
          <p:nvPr/>
        </p:nvSpPr>
        <p:spPr>
          <a:xfrm>
            <a:off x="533400" y="1828800"/>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History &amp; Motivation</a:t>
            </a:r>
          </a:p>
        </p:txBody>
      </p:sp>
      <p:sp>
        <p:nvSpPr>
          <p:cNvPr id="21" name="TextBox 20"/>
          <p:cNvSpPr txBox="1"/>
          <p:nvPr/>
        </p:nvSpPr>
        <p:spPr>
          <a:xfrm>
            <a:off x="533400" y="2286000"/>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Short Story / Overview</a:t>
            </a:r>
          </a:p>
        </p:txBody>
      </p:sp>
      <p:sp>
        <p:nvSpPr>
          <p:cNvPr id="23" name="TextBox 22"/>
          <p:cNvSpPr txBox="1"/>
          <p:nvPr/>
        </p:nvSpPr>
        <p:spPr>
          <a:xfrm>
            <a:off x="533400" y="3700046"/>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Long Story / Intro to Sound</a:t>
            </a:r>
          </a:p>
        </p:txBody>
      </p:sp>
      <p:sp>
        <p:nvSpPr>
          <p:cNvPr id="24" name="TextBox 23"/>
          <p:cNvSpPr txBox="1"/>
          <p:nvPr/>
        </p:nvSpPr>
        <p:spPr>
          <a:xfrm>
            <a:off x="533400" y="4157246"/>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Summary</a:t>
            </a:r>
          </a:p>
        </p:txBody>
      </p:sp>
      <p:sp>
        <p:nvSpPr>
          <p:cNvPr id="25" name="TextBox 24"/>
          <p:cNvSpPr txBox="1"/>
          <p:nvPr/>
        </p:nvSpPr>
        <p:spPr>
          <a:xfrm>
            <a:off x="533400" y="3200400"/>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Learning Styles</a:t>
            </a:r>
          </a:p>
        </p:txBody>
      </p:sp>
      <p:cxnSp>
        <p:nvCxnSpPr>
          <p:cNvPr id="26" name="Straight Arrow Connector 25"/>
          <p:cNvCxnSpPr/>
          <p:nvPr/>
        </p:nvCxnSpPr>
        <p:spPr>
          <a:xfrm rot="16200000" flipH="1">
            <a:off x="1828800" y="2209800"/>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0576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This course</a:t>
            </a:r>
          </a:p>
        </p:txBody>
      </p:sp>
      <p:sp>
        <p:nvSpPr>
          <p:cNvPr id="3" name="Content Placeholder 2"/>
          <p:cNvSpPr>
            <a:spLocks noGrp="1"/>
          </p:cNvSpPr>
          <p:nvPr>
            <p:ph idx="1"/>
          </p:nvPr>
        </p:nvSpPr>
        <p:spPr/>
        <p:txBody>
          <a:bodyPr/>
          <a:lstStyle/>
          <a:p>
            <a:r>
              <a:rPr lang="en-US" dirty="0"/>
              <a:t>It is a work in progress:</a:t>
            </a:r>
          </a:p>
          <a:p>
            <a:pPr lvl="1"/>
            <a:r>
              <a:rPr lang="en-US" dirty="0"/>
              <a:t>Attempts to explain a great deal of Comp Eng</a:t>
            </a:r>
          </a:p>
          <a:p>
            <a:pPr lvl="2"/>
            <a:r>
              <a:rPr lang="en-US" dirty="0"/>
              <a:t>Without going to far in depth</a:t>
            </a:r>
          </a:p>
          <a:p>
            <a:pPr lvl="1"/>
            <a:r>
              <a:rPr lang="en-US" dirty="0"/>
              <a:t>Lecture/Lab</a:t>
            </a:r>
          </a:p>
          <a:p>
            <a:pPr lvl="2"/>
            <a:r>
              <a:rPr lang="en-US" dirty="0"/>
              <a:t>Intent is to tie them together well</a:t>
            </a:r>
          </a:p>
          <a:p>
            <a:pPr lvl="2"/>
            <a:r>
              <a:rPr lang="en-US" dirty="0"/>
              <a:t>Inevitably, the tie won’t always be obvious</a:t>
            </a:r>
          </a:p>
          <a:p>
            <a:pPr lvl="1"/>
            <a:r>
              <a:rPr lang="en-US" dirty="0"/>
              <a:t>Help us, help you (and future students):</a:t>
            </a:r>
          </a:p>
          <a:p>
            <a:pPr lvl="2"/>
            <a:r>
              <a:rPr lang="en-US" dirty="0"/>
              <a:t>The more feedback you provide, the better we can make this course</a:t>
            </a:r>
          </a:p>
          <a:p>
            <a:pPr lvl="2"/>
            <a:r>
              <a:rPr lang="en-US" dirty="0"/>
              <a:t>If a tie isn’t obvious, let us help make the connection stronger</a:t>
            </a:r>
          </a:p>
          <a:p>
            <a:pPr lvl="2"/>
            <a:r>
              <a:rPr lang="en-US" dirty="0"/>
              <a:t>We want you to love Comp Engineering as much as we do </a:t>
            </a:r>
            <a:r>
              <a:rPr lang="en-US" dirty="0" err="1">
                <a:sym typeface="Wingdings" panose="05000000000000000000" pitchFamily="2" charset="2"/>
              </a:rPr>
              <a:t></a:t>
            </a:r>
            <a:endParaRPr lang="en-US" dirty="0">
              <a:sym typeface="Wingdings" panose="05000000000000000000" pitchFamily="2" charset="2"/>
            </a:endParaRPr>
          </a:p>
          <a:p>
            <a:pPr lvl="1"/>
            <a:r>
              <a:rPr lang="en-US" dirty="0">
                <a:sym typeface="Wingdings" panose="05000000000000000000" pitchFamily="2" charset="2"/>
              </a:rPr>
              <a:t>One form: daily feedback sheets </a:t>
            </a:r>
            <a:endParaRPr lang="en-US" dirty="0"/>
          </a:p>
        </p:txBody>
      </p:sp>
      <p:sp>
        <p:nvSpPr>
          <p:cNvPr id="4" name="Date Placeholder 3"/>
          <p:cNvSpPr>
            <a:spLocks noGrp="1"/>
          </p:cNvSpPr>
          <p:nvPr>
            <p:ph type="dt" sz="half" idx="10"/>
          </p:nvPr>
        </p:nvSpPr>
        <p:spPr/>
        <p:txBody>
          <a:bodyPr/>
          <a:lstStyle/>
          <a:p>
            <a:endParaRPr lang="en-US" dirty="0"/>
          </a:p>
        </p:txBody>
      </p:sp>
      <p:sp>
        <p:nvSpPr>
          <p:cNvPr id="5" name="Slide Number Placeholder 4"/>
          <p:cNvSpPr>
            <a:spLocks noGrp="1"/>
          </p:cNvSpPr>
          <p:nvPr>
            <p:ph type="sldNum" sz="quarter" idx="12"/>
          </p:nvPr>
        </p:nvSpPr>
        <p:spPr/>
        <p:txBody>
          <a:bodyPr/>
          <a:lstStyle/>
          <a:p>
            <a:fld id="{6D69B03B-8166-0F42-B8CE-697A119A2BFC}" type="slidenum">
              <a:rPr lang="en-US" smtClean="0"/>
              <a:pPr/>
              <a:t>86</a:t>
            </a:fld>
            <a:endParaRPr lang="en-US"/>
          </a:p>
        </p:txBody>
      </p:sp>
    </p:spTree>
    <p:extLst>
      <p:ext uri="{BB962C8B-B14F-4D97-AF65-F5344CB8AC3E}">
        <p14:creationId xmlns:p14="http://schemas.microsoft.com/office/powerpoint/2010/main" val="287886926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p:txBody>
          <a:bodyPr/>
          <a:lstStyle/>
          <a:p>
            <a:r>
              <a:rPr lang="en-US"/>
              <a:t>Changing World</a:t>
            </a:r>
          </a:p>
        </p:txBody>
      </p:sp>
      <p:sp>
        <p:nvSpPr>
          <p:cNvPr id="232451" name="Rectangle 3"/>
          <p:cNvSpPr>
            <a:spLocks noGrp="1" noChangeArrowheads="1"/>
          </p:cNvSpPr>
          <p:nvPr>
            <p:ph idx="1"/>
          </p:nvPr>
        </p:nvSpPr>
        <p:spPr/>
        <p:txBody>
          <a:bodyPr>
            <a:normAutofit lnSpcReduction="10000"/>
          </a:bodyPr>
          <a:lstStyle/>
          <a:p>
            <a:r>
              <a:rPr lang="en-US" dirty="0"/>
              <a:t>Automated computation changed world</a:t>
            </a:r>
          </a:p>
          <a:p>
            <a:pPr lvl="1"/>
            <a:r>
              <a:rPr lang="en-US" dirty="0"/>
              <a:t>Faster than we imagined</a:t>
            </a:r>
          </a:p>
          <a:p>
            <a:r>
              <a:rPr lang="en-US" dirty="0"/>
              <a:t>World being digitized and refitted for computerized control and mediation</a:t>
            </a:r>
          </a:p>
          <a:p>
            <a:pPr lvl="1"/>
            <a:r>
              <a:rPr lang="en-US" dirty="0"/>
              <a:t>People-to-people, people-to-machines</a:t>
            </a:r>
          </a:p>
          <a:p>
            <a:pPr lvl="1"/>
            <a:r>
              <a:rPr lang="en-US" dirty="0"/>
              <a:t>Infrastructure from bricks/concrete/steel to networking/computers/software</a:t>
            </a:r>
          </a:p>
          <a:p>
            <a:r>
              <a:rPr lang="en-US" dirty="0"/>
              <a:t>Enabling new engineering </a:t>
            </a:r>
          </a:p>
          <a:p>
            <a:pPr lvl="1"/>
            <a:r>
              <a:rPr lang="en-US" dirty="0"/>
              <a:t>Computerization at center</a:t>
            </a:r>
          </a:p>
          <a:p>
            <a:r>
              <a:rPr lang="en-US" dirty="0"/>
              <a:t>Exciting and dangerous</a:t>
            </a:r>
          </a:p>
          <a:p>
            <a:r>
              <a:rPr lang="en-US" dirty="0"/>
              <a:t>Computer Engineering at center</a:t>
            </a:r>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p>
            <a:fld id="{919DE2FF-1F87-5541-893C-84A125080C20}" type="slidenum">
              <a:rPr lang="en-US" smtClean="0"/>
              <a:pPr/>
              <a:t>87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245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245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245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245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2451">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2451">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2451">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2451">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245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451"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p:txBody>
          <a:bodyPr/>
          <a:lstStyle/>
          <a:p>
            <a:r>
              <a:rPr lang="en-US"/>
              <a:t>Parting Thought</a:t>
            </a:r>
          </a:p>
        </p:txBody>
      </p:sp>
      <p:sp>
        <p:nvSpPr>
          <p:cNvPr id="183299" name="Rectangle 3"/>
          <p:cNvSpPr>
            <a:spLocks noGrp="1" noChangeArrowheads="1"/>
          </p:cNvSpPr>
          <p:nvPr>
            <p:ph idx="1"/>
          </p:nvPr>
        </p:nvSpPr>
        <p:spPr/>
        <p:txBody>
          <a:bodyPr/>
          <a:lstStyle/>
          <a:p>
            <a:r>
              <a:rPr lang="en-US" dirty="0"/>
              <a:t>From 1</a:t>
            </a:r>
            <a:r>
              <a:rPr lang="en-US" baseline="30000" dirty="0"/>
              <a:t>st</a:t>
            </a:r>
            <a:r>
              <a:rPr lang="en-US" dirty="0"/>
              <a:t> computer to PCs in 30 years</a:t>
            </a:r>
          </a:p>
          <a:p>
            <a:pPr lvl="1"/>
            <a:r>
              <a:rPr lang="en-US" dirty="0" err="1"/>
              <a:t>Eniac</a:t>
            </a:r>
            <a:r>
              <a:rPr lang="en-US" dirty="0"/>
              <a:t> 1946</a:t>
            </a:r>
            <a:r>
              <a:rPr lang="en-US" dirty="0">
                <a:sym typeface="Wingdings" pitchFamily="-107" charset="2"/>
              </a:rPr>
              <a:t> Apple 1976</a:t>
            </a:r>
          </a:p>
          <a:p>
            <a:r>
              <a:rPr lang="en-US" dirty="0">
                <a:sym typeface="Wingdings" pitchFamily="-107" charset="2"/>
              </a:rPr>
              <a:t>From first PCs to iPhone next 30 years</a:t>
            </a:r>
          </a:p>
          <a:p>
            <a:pPr lvl="1"/>
            <a:r>
              <a:rPr lang="en-US" dirty="0">
                <a:sym typeface="Wingdings" pitchFamily="-107" charset="2"/>
              </a:rPr>
              <a:t>Apple 1976iPhone 2007</a:t>
            </a:r>
          </a:p>
          <a:p>
            <a:r>
              <a:rPr lang="en-US" dirty="0">
                <a:sym typeface="Wingdings" pitchFamily="-107" charset="2"/>
              </a:rPr>
              <a:t>What will next 30 years hold? </a:t>
            </a:r>
          </a:p>
          <a:p>
            <a:pPr lvl="1"/>
            <a:r>
              <a:rPr lang="en-US" dirty="0">
                <a:sym typeface="Wingdings" pitchFamily="-107" charset="2"/>
              </a:rPr>
              <a:t>Beginning of your career</a:t>
            </a:r>
          </a:p>
          <a:p>
            <a:r>
              <a:rPr lang="en-US" dirty="0">
                <a:sym typeface="Wingdings" pitchFamily="-107" charset="2"/>
              </a:rPr>
              <a:t>What will </a:t>
            </a:r>
            <a:r>
              <a:rPr lang="en-US" b="1" dirty="0">
                <a:sym typeface="Wingdings" pitchFamily="-107" charset="2"/>
              </a:rPr>
              <a:t>you</a:t>
            </a:r>
            <a:r>
              <a:rPr lang="en-US" dirty="0">
                <a:sym typeface="Wingdings" pitchFamily="-107" charset="2"/>
              </a:rPr>
              <a:t> imagine, create, enable?</a:t>
            </a:r>
          </a:p>
          <a:p>
            <a:endParaRPr lang="en-US" dirty="0"/>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p>
            <a:fld id="{A1EFB409-0CFB-4E46-8A40-994D2122D3FB}" type="slidenum">
              <a:rPr lang="en-US"/>
              <a:pPr/>
              <a:t>88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3299">
                                            <p:txEl>
                                              <p:pRg st="0" end="0"/>
                                            </p:txEl>
                                          </p:spTgt>
                                        </p:tgtEl>
                                        <p:attrNameLst>
                                          <p:attrName>style.visibility</p:attrName>
                                        </p:attrNameLst>
                                      </p:cBhvr>
                                      <p:to>
                                        <p:strVal val="visible"/>
                                      </p:to>
                                    </p:set>
                                    <p:animEffect transition="in" filter="fade">
                                      <p:cBhvr>
                                        <p:cTn id="7" dur="500"/>
                                        <p:tgtEl>
                                          <p:spTgt spid="18329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83299">
                                            <p:txEl>
                                              <p:pRg st="1" end="1"/>
                                            </p:txEl>
                                          </p:spTgt>
                                        </p:tgtEl>
                                        <p:attrNameLst>
                                          <p:attrName>style.visibility</p:attrName>
                                        </p:attrNameLst>
                                      </p:cBhvr>
                                      <p:to>
                                        <p:strVal val="visible"/>
                                      </p:to>
                                    </p:set>
                                    <p:animEffect transition="in" filter="fade">
                                      <p:cBhvr>
                                        <p:cTn id="10" dur="500"/>
                                        <p:tgtEl>
                                          <p:spTgt spid="183299">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3299">
                                            <p:txEl>
                                              <p:pRg st="2" end="2"/>
                                            </p:txEl>
                                          </p:spTgt>
                                        </p:tgtEl>
                                        <p:attrNameLst>
                                          <p:attrName>style.visibility</p:attrName>
                                        </p:attrNameLst>
                                      </p:cBhvr>
                                      <p:to>
                                        <p:strVal val="visible"/>
                                      </p:to>
                                    </p:set>
                                    <p:animEffect transition="in" filter="fade">
                                      <p:cBhvr>
                                        <p:cTn id="15" dur="500"/>
                                        <p:tgtEl>
                                          <p:spTgt spid="183299">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83299">
                                            <p:txEl>
                                              <p:pRg st="3" end="3"/>
                                            </p:txEl>
                                          </p:spTgt>
                                        </p:tgtEl>
                                        <p:attrNameLst>
                                          <p:attrName>style.visibility</p:attrName>
                                        </p:attrNameLst>
                                      </p:cBhvr>
                                      <p:to>
                                        <p:strVal val="visible"/>
                                      </p:to>
                                    </p:set>
                                    <p:animEffect transition="in" filter="fade">
                                      <p:cBhvr>
                                        <p:cTn id="18" dur="500"/>
                                        <p:tgtEl>
                                          <p:spTgt spid="183299">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83299">
                                            <p:txEl>
                                              <p:pRg st="4" end="4"/>
                                            </p:txEl>
                                          </p:spTgt>
                                        </p:tgtEl>
                                        <p:attrNameLst>
                                          <p:attrName>style.visibility</p:attrName>
                                        </p:attrNameLst>
                                      </p:cBhvr>
                                      <p:to>
                                        <p:strVal val="visible"/>
                                      </p:to>
                                    </p:set>
                                    <p:animEffect transition="in" filter="fade">
                                      <p:cBhvr>
                                        <p:cTn id="23" dur="500"/>
                                        <p:tgtEl>
                                          <p:spTgt spid="183299">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83299">
                                            <p:txEl>
                                              <p:pRg st="5" end="5"/>
                                            </p:txEl>
                                          </p:spTgt>
                                        </p:tgtEl>
                                        <p:attrNameLst>
                                          <p:attrName>style.visibility</p:attrName>
                                        </p:attrNameLst>
                                      </p:cBhvr>
                                      <p:to>
                                        <p:strVal val="visible"/>
                                      </p:to>
                                    </p:set>
                                    <p:animEffect transition="in" filter="fade">
                                      <p:cBhvr>
                                        <p:cTn id="26" dur="500"/>
                                        <p:tgtEl>
                                          <p:spTgt spid="183299">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83299">
                                            <p:txEl>
                                              <p:pRg st="6" end="6"/>
                                            </p:txEl>
                                          </p:spTgt>
                                        </p:tgtEl>
                                        <p:attrNameLst>
                                          <p:attrName>style.visibility</p:attrName>
                                        </p:attrNameLst>
                                      </p:cBhvr>
                                      <p:to>
                                        <p:strVal val="visible"/>
                                      </p:to>
                                    </p:set>
                                    <p:animEffect transition="in" filter="fade">
                                      <p:cBhvr>
                                        <p:cTn id="31" dur="500"/>
                                        <p:tgtEl>
                                          <p:spTgt spid="1832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r>
              <a:rPr lang="en-US" dirty="0"/>
              <a:t>Cool Stuff of Today…</a:t>
            </a:r>
          </a:p>
        </p:txBody>
      </p:sp>
      <p:sp>
        <p:nvSpPr>
          <p:cNvPr id="153603" name="Rectangle 3"/>
          <p:cNvSpPr>
            <a:spLocks noGrp="1" noChangeArrowheads="1"/>
          </p:cNvSpPr>
          <p:nvPr>
            <p:ph idx="1"/>
          </p:nvPr>
        </p:nvSpPr>
        <p:spPr>
          <a:xfrm>
            <a:off x="457200" y="1524000"/>
            <a:ext cx="8686800" cy="4846638"/>
          </a:xfrm>
        </p:spPr>
        <p:txBody>
          <a:bodyPr>
            <a:normAutofit fontScale="77500" lnSpcReduction="20000"/>
          </a:bodyPr>
          <a:lstStyle/>
          <a:p>
            <a:r>
              <a:rPr lang="en-US" b="0" dirty="0"/>
              <a:t>Today’s “must have” technology is:</a:t>
            </a:r>
          </a:p>
          <a:p>
            <a:pPr lvl="1"/>
            <a:r>
              <a:rPr lang="en-US" b="0" dirty="0"/>
              <a:t>computerized, networked, and based on digital media</a:t>
            </a:r>
          </a:p>
          <a:p>
            <a:r>
              <a:rPr lang="en-US" b="0" dirty="0"/>
              <a:t>Cell phones </a:t>
            </a:r>
          </a:p>
          <a:p>
            <a:r>
              <a:rPr lang="en-US" b="0" dirty="0"/>
              <a:t>MP3 players (Digital Audio Players)</a:t>
            </a:r>
            <a:endParaRPr lang="en-US" b="0" i="1" dirty="0"/>
          </a:p>
          <a:p>
            <a:pPr lvl="1"/>
            <a:r>
              <a:rPr lang="en-US" b="0" dirty="0"/>
              <a:t>Internet enabled</a:t>
            </a:r>
          </a:p>
          <a:p>
            <a:r>
              <a:rPr lang="en-US" b="0" dirty="0"/>
              <a:t>Digital cameras and video recorders (part of phones!)</a:t>
            </a:r>
          </a:p>
          <a:p>
            <a:r>
              <a:rPr lang="en-US" b="0" dirty="0"/>
              <a:t>Realistic Video Games</a:t>
            </a:r>
          </a:p>
          <a:p>
            <a:r>
              <a:rPr lang="en-US" b="0" dirty="0"/>
              <a:t>Integrated (e.g. iPhone, iPad)</a:t>
            </a:r>
          </a:p>
          <a:p>
            <a:r>
              <a:rPr lang="en-US" b="0" dirty="0"/>
              <a:t>DVRs (e.g. TiVo)</a:t>
            </a:r>
          </a:p>
          <a:p>
            <a:r>
              <a:rPr lang="en-US" b="0" dirty="0"/>
              <a:t>E-book readers (e.g. Kindle)</a:t>
            </a:r>
          </a:p>
          <a:p>
            <a:r>
              <a:rPr lang="en-US" b="0" dirty="0"/>
              <a:t>3D printers (e.g. </a:t>
            </a:r>
            <a:r>
              <a:rPr lang="en-US" b="0" dirty="0" err="1"/>
              <a:t>Makerbot</a:t>
            </a:r>
            <a:r>
              <a:rPr lang="en-US" b="0" dirty="0"/>
              <a:t>)</a:t>
            </a:r>
          </a:p>
          <a:p>
            <a:pPr lvl="1"/>
            <a:r>
              <a:rPr lang="en-US" dirty="0"/>
              <a:t>Circuit Scribe – draw actual circuits, electric ink!</a:t>
            </a:r>
          </a:p>
          <a:p>
            <a:pPr lvl="1"/>
            <a:r>
              <a:rPr lang="en-US" dirty="0"/>
              <a:t>Replicator…</a:t>
            </a:r>
            <a:endParaRPr lang="en-US" b="0" dirty="0"/>
          </a:p>
          <a:p>
            <a:r>
              <a:rPr lang="en-US" b="0" dirty="0"/>
              <a:t>Augmented Reality (e.g. Jedi Challenge, </a:t>
            </a:r>
            <a:r>
              <a:rPr lang="en-US" b="0" dirty="0" err="1"/>
              <a:t>Pokemon</a:t>
            </a:r>
            <a:r>
              <a:rPr lang="en-US" b="0" dirty="0"/>
              <a:t>-Go)</a:t>
            </a:r>
          </a:p>
          <a:p>
            <a:pPr lvl="1"/>
            <a:r>
              <a:rPr lang="en-US" dirty="0" err="1"/>
              <a:t>Holodeck</a:t>
            </a:r>
            <a:r>
              <a:rPr lang="en-US" dirty="0"/>
              <a:t>…</a:t>
            </a:r>
            <a:endParaRPr lang="en-US" b="0" dirty="0"/>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p>
            <a:fld id="{F4623BEA-FE2B-D243-86CB-8EEC6AC0E9B5}" type="slidenum">
              <a:rPr lang="en-US" smtClean="0"/>
              <a:pPr/>
              <a:t>9</a:t>
            </a:fld>
            <a:endParaRPr lang="en-US"/>
          </a:p>
        </p:txBody>
      </p:sp>
      <p:sp>
        <p:nvSpPr>
          <p:cNvPr id="7" name="TextBox 6"/>
          <p:cNvSpPr txBox="1"/>
          <p:nvPr/>
        </p:nvSpPr>
        <p:spPr>
          <a:xfrm>
            <a:off x="6629400" y="4495800"/>
            <a:ext cx="2237662" cy="830997"/>
          </a:xfrm>
          <a:prstGeom prst="rect">
            <a:avLst/>
          </a:prstGeom>
          <a:noFill/>
        </p:spPr>
        <p:txBody>
          <a:bodyPr wrap="none" rtlCol="0">
            <a:spAutoFit/>
          </a:bodyPr>
          <a:lstStyle/>
          <a:p>
            <a:r>
              <a:rPr lang="en-US" dirty="0">
                <a:solidFill>
                  <a:srgbClr val="FF6600"/>
                </a:solidFill>
                <a:latin typeface="+mn-lt"/>
              </a:rPr>
              <a:t>What else</a:t>
            </a:r>
          </a:p>
          <a:p>
            <a:r>
              <a:rPr lang="en-US" dirty="0">
                <a:solidFill>
                  <a:srgbClr val="FF6600"/>
                </a:solidFill>
                <a:latin typeface="+mn-lt"/>
              </a:rPr>
              <a:t>add to this list?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0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360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360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360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360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360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360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360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360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360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3603">
                                            <p:txEl>
                                              <p:pRg st="10" end="10"/>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53603">
                                            <p:txEl>
                                              <p:pRg st="11" end="11"/>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53603">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3603">
                                            <p:txEl>
                                              <p:pRg st="13" end="13"/>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53603">
                                            <p:txEl>
                                              <p:pRg st="14" end="14"/>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3" grpId="0" build="p"/>
      <p:bldP spid="7"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ESE 578–">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lnDef>
      <a:spPr>
        <a:ln>
          <a:tailEnd type="arrow"/>
        </a:ln>
      </a:spPr>
      <a:bodyPr/>
      <a:lstStyle/>
      <a:style>
        <a:lnRef idx="1">
          <a:schemeClr val="dk1"/>
        </a:lnRef>
        <a:fillRef idx="0">
          <a:schemeClr val="dk1"/>
        </a:fillRef>
        <a:effectRef idx="0">
          <a:schemeClr val="dk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Lecture_Template</Template>
  <TotalTime>7524</TotalTime>
  <Words>4773</Words>
  <Application>Microsoft Macintosh PowerPoint</Application>
  <PresentationFormat>On-screen Show (4:3)</PresentationFormat>
  <Paragraphs>1329</Paragraphs>
  <Slides>88</Slides>
  <Notes>55</Notes>
  <HiddenSlides>6</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88</vt:i4>
      </vt:variant>
    </vt:vector>
  </HeadingPairs>
  <TitlesOfParts>
    <vt:vector size="94" baseType="lpstr">
      <vt:lpstr>Arial</vt:lpstr>
      <vt:lpstr>Cambria Math</vt:lpstr>
      <vt:lpstr>Courier New</vt:lpstr>
      <vt:lpstr>Times New Roman</vt:lpstr>
      <vt:lpstr>Wingdings 2</vt:lpstr>
      <vt:lpstr>ESE 578–</vt:lpstr>
      <vt:lpstr>PowerPoint Presentation</vt:lpstr>
      <vt:lpstr>Lecture Topics</vt:lpstr>
      <vt:lpstr>History &amp; Motivation</vt:lpstr>
      <vt:lpstr>Poll</vt:lpstr>
      <vt:lpstr>Chaning World</vt:lpstr>
      <vt:lpstr>Chaning World</vt:lpstr>
      <vt:lpstr>Connecting the World</vt:lpstr>
      <vt:lpstr>In your lifetime…</vt:lpstr>
      <vt:lpstr>Cool Stuff of Today…</vt:lpstr>
      <vt:lpstr>What makes us safer, live longer?</vt:lpstr>
      <vt:lpstr>What do these things involve?</vt:lpstr>
      <vt:lpstr>Changing World: Small World</vt:lpstr>
      <vt:lpstr>Changing World: Easy Sharing</vt:lpstr>
      <vt:lpstr>Changing World: Instant Gratification</vt:lpstr>
      <vt:lpstr>Changing World: New Wealth, New Players</vt:lpstr>
      <vt:lpstr>Convergence</vt:lpstr>
      <vt:lpstr>Enabled by Visionary Engineers</vt:lpstr>
      <vt:lpstr>Short Story</vt:lpstr>
      <vt:lpstr>Virtualization of the World</vt:lpstr>
      <vt:lpstr>Class Story: One Slide</vt:lpstr>
      <vt:lpstr>Course Map</vt:lpstr>
      <vt:lpstr>Course Introduction</vt:lpstr>
      <vt:lpstr>About the Course</vt:lpstr>
      <vt:lpstr>The Big Picture…</vt:lpstr>
      <vt:lpstr>Mechanics of the Class</vt:lpstr>
      <vt:lpstr>Lecture Timeline</vt:lpstr>
      <vt:lpstr>Grading</vt:lpstr>
      <vt:lpstr>Components</vt:lpstr>
      <vt:lpstr>Class Goals</vt:lpstr>
      <vt:lpstr>Outcomes</vt:lpstr>
      <vt:lpstr>Learning Styles  (interlude)</vt:lpstr>
      <vt:lpstr>How do people come out?</vt:lpstr>
      <vt:lpstr>Dimensions</vt:lpstr>
      <vt:lpstr>Active vs. Reflective</vt:lpstr>
      <vt:lpstr>Sensing vs. Intuitive (1 of 2)</vt:lpstr>
      <vt:lpstr>Sensing vs. Intuitive (2 of 2)</vt:lpstr>
      <vt:lpstr>Visual vs. Verbal</vt:lpstr>
      <vt:lpstr>Sequential vs. Global</vt:lpstr>
      <vt:lpstr>Aware of Differences</vt:lpstr>
      <vt:lpstr>Long Story  Week 1 &amp; Week to Week</vt:lpstr>
      <vt:lpstr>Week 1: Introduction to Sound</vt:lpstr>
      <vt:lpstr>Week 1: Introduction to Sound Waves</vt:lpstr>
      <vt:lpstr>Week 1: Pressure to Voltage</vt:lpstr>
      <vt:lpstr>Course Map</vt:lpstr>
      <vt:lpstr>Course Map: Week 1</vt:lpstr>
      <vt:lpstr>Before next slide…Mini-Quiz:</vt:lpstr>
      <vt:lpstr>Week 2: Discrete Sampling</vt:lpstr>
      <vt:lpstr>Course Map</vt:lpstr>
      <vt:lpstr>Course Map: Week 2</vt:lpstr>
      <vt:lpstr>Digital Storage (week 10)</vt:lpstr>
      <vt:lpstr>Calculating Capacity</vt:lpstr>
      <vt:lpstr>Course Map</vt:lpstr>
      <vt:lpstr>Course Map: Week 10</vt:lpstr>
      <vt:lpstr> Week 3: Lossless Compression</vt:lpstr>
      <vt:lpstr>Course Map</vt:lpstr>
      <vt:lpstr>Course Map: Week 3</vt:lpstr>
      <vt:lpstr>Time-Frequency Conversion</vt:lpstr>
      <vt:lpstr>Week 4: Time-Frequency Conversion</vt:lpstr>
      <vt:lpstr>Time-Frequency Conversion</vt:lpstr>
      <vt:lpstr>PowerPoint Presentation</vt:lpstr>
      <vt:lpstr>PowerPoint Presentation</vt:lpstr>
      <vt:lpstr>Course Map</vt:lpstr>
      <vt:lpstr>Course Map: Week 4</vt:lpstr>
      <vt:lpstr>Week 2: Nyquist-Shannon</vt:lpstr>
      <vt:lpstr>Course Map</vt:lpstr>
      <vt:lpstr>Course Map: Week 5</vt:lpstr>
      <vt:lpstr>Week 5: Psychoacoustics </vt:lpstr>
      <vt:lpstr>Course Map</vt:lpstr>
      <vt:lpstr>Course Map: Week 6</vt:lpstr>
      <vt:lpstr> Week 6: Psychoacoustic Compression</vt:lpstr>
      <vt:lpstr>Course Map</vt:lpstr>
      <vt:lpstr>Course Map: Week 6</vt:lpstr>
      <vt:lpstr>Week 7: Hardware</vt:lpstr>
      <vt:lpstr>Week 8: Hardware</vt:lpstr>
      <vt:lpstr>Week 8: iPod  Processor</vt:lpstr>
      <vt:lpstr>Week 9: Operating System</vt:lpstr>
      <vt:lpstr>Course Map</vt:lpstr>
      <vt:lpstr>Course Map: Week 9,10</vt:lpstr>
      <vt:lpstr>Week 11: Networking</vt:lpstr>
      <vt:lpstr>Course Map</vt:lpstr>
      <vt:lpstr>Course Map: Week 11</vt:lpstr>
      <vt:lpstr>Week 12: User Interfaces</vt:lpstr>
      <vt:lpstr>Week 13: Intellectual Property</vt:lpstr>
      <vt:lpstr>Course Map</vt:lpstr>
      <vt:lpstr>Summary</vt:lpstr>
      <vt:lpstr>This course</vt:lpstr>
      <vt:lpstr>Changing World</vt:lpstr>
      <vt:lpstr>Parting Thought</vt:lpstr>
    </vt:vector>
  </TitlesOfParts>
  <Company>California Institute of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Andre' DeHon;Farmer</dc:creator>
  <cp:lastModifiedBy>Dehon, Andre</cp:lastModifiedBy>
  <cp:revision>147</cp:revision>
  <cp:lastPrinted>2019-01-16T01:57:10Z</cp:lastPrinted>
  <dcterms:created xsi:type="dcterms:W3CDTF">2018-01-09T21:49:13Z</dcterms:created>
  <dcterms:modified xsi:type="dcterms:W3CDTF">2019-01-16T20:46:35Z</dcterms:modified>
</cp:coreProperties>
</file>