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342" r:id="rId3"/>
    <p:sldId id="275" r:id="rId4"/>
    <p:sldId id="378" r:id="rId5"/>
    <p:sldId id="379" r:id="rId6"/>
    <p:sldId id="427" r:id="rId7"/>
    <p:sldId id="428" r:id="rId8"/>
    <p:sldId id="323" r:id="rId9"/>
    <p:sldId id="436" r:id="rId10"/>
    <p:sldId id="277" r:id="rId11"/>
    <p:sldId id="431" r:id="rId12"/>
    <p:sldId id="380" r:id="rId13"/>
    <p:sldId id="381" r:id="rId14"/>
    <p:sldId id="432" r:id="rId15"/>
    <p:sldId id="433" r:id="rId16"/>
    <p:sldId id="434" r:id="rId17"/>
    <p:sldId id="435" r:id="rId18"/>
    <p:sldId id="383" r:id="rId19"/>
    <p:sldId id="385" r:id="rId20"/>
    <p:sldId id="417" r:id="rId21"/>
    <p:sldId id="447" r:id="rId22"/>
    <p:sldId id="384" r:id="rId23"/>
    <p:sldId id="388" r:id="rId24"/>
    <p:sldId id="389" r:id="rId25"/>
    <p:sldId id="390" r:id="rId26"/>
    <p:sldId id="391" r:id="rId27"/>
    <p:sldId id="392" r:id="rId28"/>
    <p:sldId id="393" r:id="rId29"/>
    <p:sldId id="418" r:id="rId30"/>
    <p:sldId id="394" r:id="rId31"/>
    <p:sldId id="395" r:id="rId32"/>
    <p:sldId id="396" r:id="rId33"/>
    <p:sldId id="448" r:id="rId34"/>
    <p:sldId id="405" r:id="rId35"/>
    <p:sldId id="442" r:id="rId36"/>
    <p:sldId id="441" r:id="rId37"/>
    <p:sldId id="449" r:id="rId38"/>
    <p:sldId id="443" r:id="rId39"/>
    <p:sldId id="399" r:id="rId40"/>
    <p:sldId id="446" r:id="rId41"/>
    <p:sldId id="398" r:id="rId42"/>
    <p:sldId id="402" r:id="rId43"/>
    <p:sldId id="403" r:id="rId44"/>
    <p:sldId id="440" r:id="rId45"/>
    <p:sldId id="404" r:id="rId46"/>
    <p:sldId id="423" r:id="rId47"/>
    <p:sldId id="408" r:id="rId48"/>
    <p:sldId id="414" r:id="rId49"/>
    <p:sldId id="419" r:id="rId50"/>
    <p:sldId id="425" r:id="rId51"/>
    <p:sldId id="410" r:id="rId52"/>
    <p:sldId id="411" r:id="rId53"/>
    <p:sldId id="416" r:id="rId54"/>
    <p:sldId id="437" r:id="rId55"/>
    <p:sldId id="438" r:id="rId56"/>
    <p:sldId id="439" r:id="rId57"/>
    <p:sldId id="420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990099"/>
    <a:srgbClr val="33CC33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566" autoAdjust="0"/>
  </p:normalViewPr>
  <p:slideViewPr>
    <p:cSldViewPr snapToGrid="0">
      <p:cViewPr varScale="1">
        <p:scale>
          <a:sx n="104" d="100"/>
          <a:sy n="104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04263-6D11-D04F-981E-604CCD1E91D8}" type="slidenum">
              <a:rPr lang="en-US"/>
              <a:pPr/>
              <a:t>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132B-AD63-EA43-93D8-5ABD8A5C34C6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 err="1">
                <a:ea typeface="Arial" pitchFamily="-107" charset="0"/>
                <a:cs typeface="Arial" pitchFamily="-107" charset="0"/>
              </a:rPr>
              <a:t>d</a:t>
            </a:r>
            <a:r>
              <a:rPr lang="en-US" dirty="0">
                <a:ea typeface="Arial" pitchFamily="-107" charset="0"/>
                <a:cs typeface="Arial" pitchFamily="-107" charset="0"/>
              </a:rPr>
              <a:t>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C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ea typeface="Arial" pitchFamily="-107" charset="0"/>
              <a:cs typeface="Arial" pitchFamily="-107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0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1A0D1-8519-9045-A7B7-7522F86F511F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52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z="2000" dirty="0"/>
              <a:t>44,000/s  </a:t>
            </a:r>
            <a:r>
              <a:rPr lang="en-US" sz="2000" dirty="0" err="1"/>
              <a:t>x</a:t>
            </a:r>
            <a:r>
              <a:rPr lang="en-US" sz="2000" dirty="0"/>
              <a:t> 2B </a:t>
            </a:r>
            <a:r>
              <a:rPr lang="en-US" sz="2000" dirty="0" err="1"/>
              <a:t>x</a:t>
            </a:r>
            <a:r>
              <a:rPr lang="en-US" sz="2000" dirty="0"/>
              <a:t> 3 </a:t>
            </a:r>
            <a:r>
              <a:rPr lang="en-US" sz="2000" dirty="0" err="1"/>
              <a:t>m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dirty="0"/>
              <a:t> 60s/m</a:t>
            </a:r>
          </a:p>
          <a:p>
            <a:pPr lvl="1"/>
            <a:r>
              <a:rPr lang="en-US" sz="2000" dirty="0"/>
              <a:t>15,840,000 Bytes</a:t>
            </a:r>
          </a:p>
          <a:p>
            <a:pPr lvl="1"/>
            <a:r>
              <a:rPr lang="en-US" sz="2000" dirty="0"/>
              <a:t>15.8 MB or almost 128Mbits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-code_modulation" TargetMode="External"/><Relationship Id="rId2" Type="http://schemas.openxmlformats.org/officeDocument/2006/relationships/hyperlink" Target="http://en.wikipedia.org/wiki/Analog-to-digital_convert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2009--2019 </a:t>
            </a:r>
            <a:r>
              <a:rPr lang="en-US" sz="1400" b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#1 </a:t>
            </a:r>
            <a:r>
              <a:rPr lang="en-US" sz="2000" dirty="0"/>
              <a:t>– A2D, D2A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Pressure to Voltage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2C-25A3-154E-A04E-38F2CE4AC6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601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Microphones convert pressure to voltage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(speakers/headphones voltage to pressure)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Physical position to voltage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Reason as parallel place capacitor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ESE 112 or PHYS 151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pSp>
        <p:nvGrpSpPr>
          <p:cNvPr id="176145" name="Group 17"/>
          <p:cNvGrpSpPr>
            <a:grpSpLocks/>
          </p:cNvGrpSpPr>
          <p:nvPr/>
        </p:nvGrpSpPr>
        <p:grpSpPr bwMode="auto">
          <a:xfrm flipH="1" flipV="1">
            <a:off x="7879788" y="3315923"/>
            <a:ext cx="1046163" cy="1549400"/>
            <a:chOff x="4944" y="1232"/>
            <a:chExt cx="659" cy="976"/>
          </a:xfrm>
        </p:grpSpPr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4944" y="12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Arc 11"/>
            <p:cNvSpPr>
              <a:spLocks/>
            </p:cNvSpPr>
            <p:nvPr/>
          </p:nvSpPr>
          <p:spPr bwMode="auto">
            <a:xfrm rot="34853851">
              <a:off x="4992" y="1344"/>
              <a:ext cx="611" cy="708"/>
            </a:xfrm>
            <a:custGeom>
              <a:avLst/>
              <a:gdLst>
                <a:gd name="G0" fmla="+- 253 0 0"/>
                <a:gd name="G1" fmla="+- 21600 0 0"/>
                <a:gd name="G2" fmla="+- 21600 0 0"/>
                <a:gd name="T0" fmla="*/ 0 w 21853"/>
                <a:gd name="T1" fmla="*/ 1 h 21600"/>
                <a:gd name="T2" fmla="*/ 21853 w 21853"/>
                <a:gd name="T3" fmla="*/ 21600 h 21600"/>
                <a:gd name="T4" fmla="*/ 253 w 218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53" h="21600" fill="none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</a:path>
                <a:path w="21853" h="21600" stroke="0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  <a:lnTo>
                    <a:pt x="25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>
              <a:off x="5296" y="12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84582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86868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8534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6153" name="Freeform 25"/>
          <p:cNvSpPr>
            <a:spLocks/>
          </p:cNvSpPr>
          <p:nvPr/>
        </p:nvSpPr>
        <p:spPr bwMode="auto">
          <a:xfrm>
            <a:off x="6781800" y="3784600"/>
            <a:ext cx="1447800" cy="901700"/>
          </a:xfrm>
          <a:custGeom>
            <a:avLst/>
            <a:gdLst/>
            <a:ahLst/>
            <a:cxnLst>
              <a:cxn ang="0">
                <a:pos x="912" y="256"/>
              </a:cxn>
              <a:cxn ang="0">
                <a:pos x="816" y="496"/>
              </a:cxn>
              <a:cxn ang="0">
                <a:pos x="624" y="544"/>
              </a:cxn>
              <a:cxn ang="0">
                <a:pos x="528" y="352"/>
              </a:cxn>
              <a:cxn ang="0">
                <a:pos x="432" y="64"/>
              </a:cxn>
              <a:cxn ang="0">
                <a:pos x="240" y="16"/>
              </a:cxn>
              <a:cxn ang="0">
                <a:pos x="96" y="160"/>
              </a:cxn>
              <a:cxn ang="0">
                <a:pos x="0" y="304"/>
              </a:cxn>
            </a:cxnLst>
            <a:rect l="0" t="0" r="r" b="b"/>
            <a:pathLst>
              <a:path w="912" h="568">
                <a:moveTo>
                  <a:pt x="912" y="256"/>
                </a:moveTo>
                <a:cubicBezTo>
                  <a:pt x="888" y="352"/>
                  <a:pt x="864" y="448"/>
                  <a:pt x="816" y="496"/>
                </a:cubicBezTo>
                <a:cubicBezTo>
                  <a:pt x="768" y="544"/>
                  <a:pt x="672" y="568"/>
                  <a:pt x="624" y="544"/>
                </a:cubicBezTo>
                <a:cubicBezTo>
                  <a:pt x="576" y="520"/>
                  <a:pt x="560" y="432"/>
                  <a:pt x="528" y="352"/>
                </a:cubicBezTo>
                <a:cubicBezTo>
                  <a:pt x="496" y="272"/>
                  <a:pt x="480" y="120"/>
                  <a:pt x="432" y="64"/>
                </a:cubicBezTo>
                <a:cubicBezTo>
                  <a:pt x="384" y="8"/>
                  <a:pt x="296" y="0"/>
                  <a:pt x="240" y="16"/>
                </a:cubicBezTo>
                <a:cubicBezTo>
                  <a:pt x="184" y="32"/>
                  <a:pt x="136" y="112"/>
                  <a:pt x="96" y="160"/>
                </a:cubicBezTo>
                <a:cubicBezTo>
                  <a:pt x="56" y="208"/>
                  <a:pt x="28" y="256"/>
                  <a:pt x="0" y="30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 bwMode="auto">
          <a:xfrm flipH="1">
            <a:off x="6781800" y="1143000"/>
            <a:ext cx="244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024" y="4446834"/>
                <a:ext cx="134517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24" y="4446834"/>
                <a:ext cx="1345176" cy="786177"/>
              </a:xfrm>
              <a:prstGeom prst="rect">
                <a:avLst/>
              </a:prstGeom>
              <a:blipFill>
                <a:blip r:embed="rId4"/>
                <a:stretch>
                  <a:fillRect r="-935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5501183"/>
                <a:ext cx="1265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501183"/>
                <a:ext cx="1265666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72254" y="5348320"/>
                <a:ext cx="108132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54" y="5348320"/>
                <a:ext cx="1081322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27957" y="2765879"/>
            <a:ext cx="23059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lvl="3">
              <a:spcBef>
                <a:spcPct val="30000"/>
              </a:spcBef>
              <a:defRPr/>
            </a:pP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d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C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solidFill>
                <a:srgbClr val="FF0000"/>
              </a:solidFill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/>
      <p:bldP spid="176146" grpId="0" animBg="1"/>
      <p:bldP spid="176147" grpId="0"/>
      <p:bldP spid="176153" grpId="0" animBg="1"/>
      <p:bldP spid="6" grpId="0" animBg="1"/>
      <p:bldP spid="7" grpId="0" animBg="1"/>
      <p:bldP spid="2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</p:spTree>
    <p:extLst>
      <p:ext uri="{BB962C8B-B14F-4D97-AF65-F5344CB8AC3E}">
        <p14:creationId xmlns:p14="http://schemas.microsoft.com/office/powerpoint/2010/main" val="263785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quantify some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92" y="1290935"/>
            <a:ext cx="9220200" cy="4846638"/>
          </a:xfrm>
        </p:spPr>
        <p:txBody>
          <a:bodyPr>
            <a:normAutofit/>
          </a:bodyPr>
          <a:lstStyle/>
          <a:p>
            <a:r>
              <a:rPr lang="en-US" dirty="0"/>
              <a:t>What is a signal?</a:t>
            </a:r>
          </a:p>
          <a:p>
            <a:pPr lvl="1"/>
            <a:r>
              <a:rPr lang="en-US" dirty="0"/>
              <a:t>Something that carries information</a:t>
            </a:r>
          </a:p>
          <a:p>
            <a:pPr lvl="1"/>
            <a:r>
              <a:rPr lang="en-US" dirty="0"/>
              <a:t>A description of how one parameter depends on another</a:t>
            </a:r>
          </a:p>
          <a:p>
            <a:pPr lvl="2"/>
            <a:r>
              <a:rPr lang="en-US" dirty="0"/>
              <a:t>Common Engineering Example:</a:t>
            </a:r>
          </a:p>
          <a:p>
            <a:pPr lvl="3"/>
            <a:r>
              <a:rPr lang="en-US" dirty="0"/>
              <a:t>Voltage that varies with time</a:t>
            </a:r>
          </a:p>
          <a:p>
            <a:pPr lvl="4"/>
            <a:r>
              <a:rPr lang="en-US" dirty="0"/>
              <a:t>E.g. Amplitude of voltage changes as time moves forward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Time</a:t>
            </a:r>
            <a:r>
              <a:rPr lang="en-US" dirty="0"/>
              <a:t> = </a:t>
            </a:r>
            <a:r>
              <a:rPr lang="en-US" b="1" i="1" dirty="0"/>
              <a:t>independent</a:t>
            </a:r>
            <a:r>
              <a:rPr lang="en-US" dirty="0"/>
              <a:t> variable (x-axis): time</a:t>
            </a:r>
          </a:p>
          <a:p>
            <a:pPr lvl="4"/>
            <a:r>
              <a:rPr lang="en-US" dirty="0"/>
              <a:t>Depends on nothing!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Voltage</a:t>
            </a:r>
            <a:r>
              <a:rPr lang="en-US" dirty="0"/>
              <a:t> = </a:t>
            </a:r>
            <a:r>
              <a:rPr lang="en-US" b="1" i="1" dirty="0"/>
              <a:t>dependent</a:t>
            </a:r>
            <a:r>
              <a:rPr lang="en-US" dirty="0"/>
              <a:t> variable (y-axis): 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r>
              <a:rPr lang="en-US" dirty="0"/>
              <a:t>Voltage’s amplitude depends on time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1285" b="11413"/>
          <a:stretch/>
        </p:blipFill>
        <p:spPr bwMode="auto">
          <a:xfrm>
            <a:off x="2389536" y="4971395"/>
            <a:ext cx="3810000" cy="15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0838" y="51054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336" y="542654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65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quantify some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640"/>
            <a:ext cx="9220200" cy="5312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signals encountered in nature…</a:t>
            </a:r>
          </a:p>
          <a:p>
            <a:pPr lvl="1"/>
            <a:r>
              <a:rPr lang="en-US" dirty="0"/>
              <a:t>…are “</a:t>
            </a:r>
            <a:r>
              <a:rPr lang="en-US" b="1" u="sng" dirty="0"/>
              <a:t>continuous</a:t>
            </a:r>
            <a:r>
              <a:rPr lang="en-US" dirty="0"/>
              <a:t>” / analog</a:t>
            </a:r>
          </a:p>
          <a:p>
            <a:pPr lvl="2"/>
            <a:r>
              <a:rPr lang="en-US" dirty="0"/>
              <a:t>Continuous range of values (any real #)</a:t>
            </a:r>
          </a:p>
          <a:p>
            <a:pPr lvl="2"/>
            <a:r>
              <a:rPr lang="en-US" dirty="0"/>
              <a:t>Examples: 1) Light intensity that changes with distance</a:t>
            </a:r>
          </a:p>
          <a:p>
            <a:pPr lvl="2"/>
            <a:r>
              <a:rPr lang="en-US" dirty="0"/>
              <a:t>2) Voltage that varies over time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v(t)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We will see in lab this week: MUSIC signal represented with voltage</a:t>
            </a:r>
          </a:p>
          <a:p>
            <a:pPr lvl="2"/>
            <a:r>
              <a:rPr lang="en-US" dirty="0"/>
              <a:t>3) Chemical reaction rate that depends on temperature</a:t>
            </a:r>
          </a:p>
          <a:p>
            <a:pPr lvl="1"/>
            <a:r>
              <a:rPr lang="en-US" dirty="0"/>
              <a:t>as opposed to “</a:t>
            </a:r>
            <a:r>
              <a:rPr lang="en-US" b="1" u="sng" dirty="0"/>
              <a:t>non-continuous</a:t>
            </a:r>
            <a:r>
              <a:rPr lang="en-US" dirty="0"/>
              <a:t>” / discrete signals</a:t>
            </a:r>
          </a:p>
          <a:p>
            <a:pPr lvl="2"/>
            <a:r>
              <a:rPr lang="en-US" dirty="0"/>
              <a:t>Only a discrete range of values possible (limited subset of real #s)</a:t>
            </a:r>
          </a:p>
          <a:p>
            <a:pPr lvl="2"/>
            <a:r>
              <a:rPr lang="en-US" dirty="0"/>
              <a:t>How a computer must represent signals</a:t>
            </a:r>
          </a:p>
          <a:p>
            <a:pPr lvl="3"/>
            <a:r>
              <a:rPr lang="en-US" dirty="0"/>
              <a:t>Fundamental unit of information: </a:t>
            </a:r>
            <a:r>
              <a:rPr lang="en-US" b="1" dirty="0"/>
              <a:t>bit</a:t>
            </a:r>
          </a:p>
          <a:p>
            <a:pPr lvl="3"/>
            <a:r>
              <a:rPr lang="en-US" dirty="0"/>
              <a:t>Cannot represent all possible real #’s</a:t>
            </a:r>
          </a:p>
          <a:p>
            <a:pPr lvl="3"/>
            <a:r>
              <a:rPr lang="en-US" dirty="0"/>
              <a:t>Uses binary digit (bit) to represent #’s:</a:t>
            </a:r>
          </a:p>
          <a:p>
            <a:pPr lvl="4"/>
            <a:r>
              <a:rPr lang="en-US" dirty="0"/>
              <a:t>1-bit, represents 2 things…2-bits, represents 4 things</a:t>
            </a:r>
          </a:p>
          <a:p>
            <a:pPr lvl="4"/>
            <a:r>
              <a:rPr lang="en-US" dirty="0">
                <a:solidFill>
                  <a:srgbClr val="FF6600"/>
                </a:solidFill>
              </a:rPr>
              <a:t>What’s the generalization? (</a:t>
            </a:r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-bits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how many things?)</a:t>
            </a:r>
            <a:endParaRPr lang="en-US" dirty="0">
              <a:solidFill>
                <a:srgbClr val="FF66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/>
              <a:t>How represent and process </a:t>
            </a:r>
            <a:r>
              <a:rPr lang="en-US" i="1" dirty="0"/>
              <a:t>continuous</a:t>
            </a:r>
            <a:r>
              <a:rPr lang="en-US" dirty="0"/>
              <a:t> information on a digital computer with </a:t>
            </a:r>
            <a:r>
              <a:rPr lang="en-US" i="1" dirty="0"/>
              <a:t>finite</a:t>
            </a:r>
            <a:r>
              <a:rPr lang="en-US" dirty="0"/>
              <a:t> memory?</a:t>
            </a:r>
          </a:p>
          <a:p>
            <a:pPr lvl="1"/>
            <a:r>
              <a:rPr lang="en-US" dirty="0"/>
              <a:t>Note: continuous means signal may take on infinite number of values between any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926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continuous signal here?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1" y="3554631"/>
            <a:ext cx="4852371" cy="28461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continuous</a:t>
            </a:r>
            <a:r>
              <a:rPr lang="en-US" dirty="0"/>
              <a:t> signal to </a:t>
            </a:r>
            <a:r>
              <a:rPr lang="en-US" i="1" u="sng" dirty="0"/>
              <a:t>discrete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analog to digital “domain”</a:t>
            </a:r>
          </a:p>
          <a:p>
            <a:pPr lvl="1"/>
            <a:r>
              <a:rPr lang="en-US" dirty="0"/>
              <a:t>Often called: </a:t>
            </a:r>
            <a:r>
              <a:rPr lang="en-US" u="sng" dirty="0"/>
              <a:t>digitization</a:t>
            </a:r>
          </a:p>
          <a:p>
            <a:pPr lvl="1"/>
            <a:r>
              <a:rPr lang="en-US" dirty="0"/>
              <a:t>Use a subset of real #’s to represent all real #’s</a:t>
            </a:r>
          </a:p>
          <a:p>
            <a:pPr lvl="2"/>
            <a:r>
              <a:rPr lang="en-US" dirty="0"/>
              <a:t>Involves a lot of approximation (lots of room for error!)</a:t>
            </a:r>
          </a:p>
          <a:p>
            <a:r>
              <a:rPr lang="en-US" dirty="0"/>
              <a:t>…collecting </a:t>
            </a:r>
            <a:r>
              <a:rPr lang="en-US" b="0" dirty="0"/>
              <a:t>the dots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48" y="4296246"/>
            <a:ext cx="3649840" cy="21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discrete</a:t>
            </a:r>
            <a:r>
              <a:rPr lang="en-US" u="sng" dirty="0"/>
              <a:t> </a:t>
            </a:r>
            <a:r>
              <a:rPr lang="en-US" dirty="0"/>
              <a:t>signal to </a:t>
            </a:r>
            <a:r>
              <a:rPr lang="en-US" i="1" u="sng" dirty="0"/>
              <a:t>continuous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digital to analog “domain”</a:t>
            </a:r>
          </a:p>
          <a:p>
            <a:pPr lvl="1"/>
            <a:r>
              <a:rPr lang="en-US" dirty="0"/>
              <a:t>Converting “bits” to a continuous waveform</a:t>
            </a:r>
          </a:p>
          <a:p>
            <a:pPr lvl="2"/>
            <a:r>
              <a:rPr lang="en-US" dirty="0"/>
              <a:t>Our MP3/Music players do this all the time (will do in lab)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7" y="4169304"/>
            <a:ext cx="3502232" cy="205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74" y="4158066"/>
            <a:ext cx="3275638" cy="18969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39244" y="498968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37" y="4034448"/>
            <a:ext cx="197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re)connecting</a:t>
            </a:r>
            <a:endParaRPr lang="en-US" dirty="0"/>
          </a:p>
          <a:p>
            <a:r>
              <a:rPr lang="en-US" dirty="0"/>
              <a:t>   the dots</a:t>
            </a:r>
          </a:p>
        </p:txBody>
      </p:sp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&amp; Quantization</a:t>
            </a:r>
          </a:p>
        </p:txBody>
      </p:sp>
    </p:spTree>
    <p:extLst>
      <p:ext uri="{BB962C8B-B14F-4D97-AF65-F5344CB8AC3E}">
        <p14:creationId xmlns:p14="http://schemas.microsoft.com/office/powerpoint/2010/main" val="376933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702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Converting analog (continuous) signal to digital signal </a:t>
            </a:r>
          </a:p>
          <a:p>
            <a:pPr lvl="1"/>
            <a:r>
              <a:rPr lang="en-US" dirty="0"/>
              <a:t>Digitization process has two important aspects:</a:t>
            </a:r>
          </a:p>
          <a:p>
            <a:pPr lvl="2"/>
            <a:r>
              <a:rPr lang="en-US" i="1" dirty="0"/>
              <a:t>1) Sampling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independent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time</a:t>
            </a:r>
            <a:r>
              <a:rPr lang="en-US" dirty="0"/>
              <a:t> down into intervals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i="1" dirty="0"/>
              <a:t>2) Quantization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voltage </a:t>
            </a:r>
            <a:r>
              <a:rPr lang="en-US" dirty="0"/>
              <a:t>down into levels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92" y="3602181"/>
            <a:ext cx="3502735" cy="177867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704572" y="3666325"/>
            <a:ext cx="2491460" cy="1608300"/>
            <a:chOff x="3483170" y="2433704"/>
            <a:chExt cx="3354388" cy="246938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82837" y="3948545"/>
            <a:ext cx="3308927" cy="1232334"/>
            <a:chOff x="4682837" y="3948545"/>
            <a:chExt cx="3308927" cy="123233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87455" y="39485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712855" y="41009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92073" y="42533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82837" y="44057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85146" y="45696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87455" y="47220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12855" y="48744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03619" y="50268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94383" y="51792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5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Sound / Sound Pressure</a:t>
            </a:r>
          </a:p>
          <a:p>
            <a:r>
              <a:rPr lang="en-US" sz="2400" b="1" dirty="0"/>
              <a:t>Sampling &amp; Quantization</a:t>
            </a:r>
          </a:p>
          <a:p>
            <a:r>
              <a:rPr lang="en-US" sz="2400" dirty="0"/>
              <a:t>Effects of Quantization</a:t>
            </a:r>
          </a:p>
          <a:p>
            <a:r>
              <a:rPr lang="en-US" sz="2400" dirty="0"/>
              <a:t>Limits of Sampling</a:t>
            </a:r>
          </a:p>
          <a:p>
            <a:r>
              <a:rPr lang="en-US" sz="2400" dirty="0"/>
              <a:t>System Capacity</a:t>
            </a:r>
          </a:p>
          <a:p>
            <a:r>
              <a:rPr lang="en-US" sz="2400" dirty="0"/>
              <a:t>Summary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6A14F7-5324-B74C-A1E8-FFC9F87E660C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5" y="4287700"/>
            <a:ext cx="3502735" cy="17786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90335" y="4351844"/>
            <a:ext cx="2491460" cy="1608300"/>
            <a:chOff x="3483170" y="2433704"/>
            <a:chExt cx="3354388" cy="2469382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23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lvl="1"/>
            <a:r>
              <a:rPr lang="en-US" sz="2000" dirty="0"/>
              <a:t>Example: Let’s </a:t>
            </a:r>
            <a:r>
              <a:rPr lang="en-US" sz="2000" i="1" dirty="0"/>
              <a:t>sample</a:t>
            </a:r>
            <a:r>
              <a:rPr lang="en-US" sz="2000" dirty="0"/>
              <a:t> our continuous signal @ 1 </a:t>
            </a:r>
            <a:r>
              <a:rPr lang="en-US" sz="2000" dirty="0" err="1"/>
              <a:t>ms</a:t>
            </a:r>
            <a:r>
              <a:rPr lang="en-US" sz="2000" dirty="0"/>
              <a:t> intervals: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352800"/>
            <a:chOff x="1593363" y="2438400"/>
            <a:chExt cx="6614087" cy="3886200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810000"/>
              <a:chOff x="6898859" y="2438400"/>
              <a:chExt cx="2473073" cy="1576891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5768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2038" y="501388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frequency of this signal?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𝑓</m:t>
                      </m:r>
                      <m:r>
                        <a:rPr lang="en-US" sz="1600" i="1" dirty="0" smtClean="0">
                          <a:latin typeface="Cambria Math"/>
                        </a:rPr>
                        <m:t>𝑟𝑒𝑞</m:t>
                      </m:r>
                      <m:r>
                        <a:rPr lang="en-US" sz="16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 smtClean="0">
                              <a:latin typeface="Cambria Math"/>
                            </a:rPr>
                            <m:t>𝑝𝑒𝑟𝑖𝑜𝑑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𝑚𝑠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=125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:mv="urn:schemas-microsoft-com:mac:vml"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88385" y="5833118"/>
            <a:ext cx="4515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Spoiler alert: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Relationship between sample rate &amp; frequency!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01056" y="3167319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our sampling rate?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54827" y="369898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1000 samples per second</a:t>
            </a:r>
          </a:p>
          <a:p>
            <a:pPr algn="ctr"/>
            <a:r>
              <a:rPr lang="en-US" sz="1800" dirty="0">
                <a:latin typeface="+mj-lt"/>
              </a:rPr>
              <a:t>1 </a:t>
            </a:r>
            <a:r>
              <a:rPr lang="en-US" sz="1800" dirty="0" err="1">
                <a:latin typeface="+mj-lt"/>
              </a:rPr>
              <a:t>kiloSamples</a:t>
            </a:r>
            <a:r>
              <a:rPr lang="en-US" sz="1800" dirty="0">
                <a:latin typeface="+mj-lt"/>
              </a:rPr>
              <a:t> / 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Quantization</a:t>
            </a:r>
            <a:r>
              <a:rPr lang="en-US" sz="2000" dirty="0"/>
              <a:t>: breaking dependent variable (voltage) into levels</a:t>
            </a:r>
          </a:p>
          <a:p>
            <a:pPr lvl="1"/>
            <a:r>
              <a:rPr lang="en-US" sz="2000" dirty="0"/>
              <a:t>Ex: Let’s quantize our range of voltages into 7 levels (1 Volt each)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1" grpId="0"/>
      <p:bldP spid="73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Let’s collect our samples at the quantized levels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3908" y="647066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Notice, we are rounding!  Error is inherent in this process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3285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1" grpId="0"/>
      <p:bldP spid="81" grpId="0"/>
      <p:bldP spid="82" grpId="0"/>
      <p:bldP spid="84" grpId="0"/>
      <p:bldP spid="89" grpId="0"/>
      <p:bldP spid="92" grpId="0"/>
      <p:bldP spid="93" grpId="0"/>
      <p:bldP spid="94" grpId="0"/>
      <p:bldP spid="95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We’ve converted something continuous into discrete form </a:t>
            </a:r>
          </a:p>
          <a:p>
            <a:pPr lvl="1"/>
            <a:r>
              <a:rPr lang="en-US" sz="2000" b="1" dirty="0"/>
              <a:t>How do we get it to “digital form”? </a:t>
            </a:r>
            <a:r>
              <a:rPr lang="en-US" sz="1600" b="1" dirty="0"/>
              <a:t> We </a:t>
            </a:r>
            <a:r>
              <a:rPr lang="en-US" sz="1600" b="1" i="1" u="sng" dirty="0"/>
              <a:t>encode</a:t>
            </a:r>
            <a:r>
              <a:rPr lang="en-US" sz="1600" b="1" dirty="0"/>
              <a:t> it…(map to another format)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5516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</a:t>
            </a:r>
            <a:r>
              <a:rPr lang="en-US" sz="2000" b="1" dirty="0">
                <a:solidFill>
                  <a:srgbClr val="FF6600"/>
                </a:solidFill>
              </a:rPr>
              <a:t>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9" grpId="0"/>
      <p:bldP spid="92" grpId="0"/>
      <p:bldP spid="93" grpId="0"/>
      <p:bldP spid="94" grpId="0"/>
      <p:bldP spid="20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Storing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What do we store?  Just the encoded bits:</a:t>
            </a:r>
          </a:p>
          <a:p>
            <a:pPr lvl="2"/>
            <a:r>
              <a:rPr lang="en-US" sz="1800" b="1" dirty="0"/>
              <a:t>Our digitized signal: {</a:t>
            </a:r>
            <a:r>
              <a:rPr lang="en-US" sz="1800" b="1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b="1" dirty="0"/>
              <a:t>}</a:t>
            </a:r>
            <a:endParaRPr lang="en-US" sz="2400" dirty="0"/>
          </a:p>
          <a:p>
            <a:pPr lvl="2"/>
            <a:r>
              <a:rPr lang="en-US" sz="1800" b="1" dirty="0"/>
              <a:t>It is now discrete &amp; in digital format, store bits in MP3 player!</a:t>
            </a:r>
          </a:p>
          <a:p>
            <a:pPr lvl="1"/>
            <a:r>
              <a:rPr lang="en-US" sz="2000" b="1" dirty="0">
                <a:solidFill>
                  <a:srgbClr val="FF6600"/>
                </a:solidFill>
              </a:rPr>
              <a:t>Why can we avoid storing the time? </a:t>
            </a:r>
          </a:p>
          <a:p>
            <a:pPr lvl="2"/>
            <a:r>
              <a:rPr lang="en-US" sz="1800" b="1" dirty="0"/>
              <a:t>It’s repetitive!  Just store sampling rate:  1 kilo-samples/ sec</a:t>
            </a:r>
          </a:p>
          <a:p>
            <a:pPr lvl="2"/>
            <a:r>
              <a:rPr lang="en-US" sz="1800" b="1" dirty="0"/>
              <a:t>Later, if we wish to restore signal, each “sample” occurred at 1ms</a:t>
            </a:r>
          </a:p>
          <a:p>
            <a:pPr lvl="1"/>
            <a:r>
              <a:rPr lang="en-US" sz="2200" b="1" dirty="0"/>
              <a:t>In this example:</a:t>
            </a:r>
          </a:p>
          <a:p>
            <a:pPr lvl="2"/>
            <a:r>
              <a:rPr lang="en-US" sz="1800" b="1" dirty="0"/>
              <a:t>Sampling rate: 1 k-samples/sec</a:t>
            </a:r>
          </a:p>
          <a:p>
            <a:pPr lvl="2"/>
            <a:r>
              <a:rPr lang="en-US" sz="1800" b="1" dirty="0"/>
              <a:t>Resolution: 3-bits</a:t>
            </a:r>
          </a:p>
          <a:p>
            <a:pPr lvl="2"/>
            <a:r>
              <a:rPr lang="en-US" sz="1800" b="1" dirty="0"/>
              <a:t>Our digitized signal: {011, 101, 110, 101, 011, 001, 000, 001, 011}</a:t>
            </a:r>
            <a:endParaRPr lang="en-US" sz="1800" dirty="0"/>
          </a:p>
          <a:p>
            <a:pPr lvl="2"/>
            <a:endParaRPr lang="en-US" sz="1800" b="1" dirty="0"/>
          </a:p>
          <a:p>
            <a:pPr lvl="2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Continuous analog signal overlaid with discrete digital signal</a:t>
            </a:r>
          </a:p>
          <a:p>
            <a:pPr lvl="1"/>
            <a:r>
              <a:rPr lang="en-US" sz="2000" b="1" dirty="0"/>
              <a:t>At best an approximation of original signal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586324" y="3204724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Ever heard an audiophile complain:</a:t>
            </a:r>
          </a:p>
          <a:p>
            <a:r>
              <a:rPr lang="en-US" sz="1800" dirty="0">
                <a:latin typeface="+mj-lt"/>
              </a:rPr>
              <a:t>CDs/MP3s/Digital music doesn’t sound</a:t>
            </a:r>
          </a:p>
          <a:p>
            <a:r>
              <a:rPr lang="en-US" sz="1800" dirty="0">
                <a:latin typeface="+mj-lt"/>
              </a:rPr>
              <a:t>as “real” or as good old records?</a:t>
            </a:r>
          </a:p>
          <a:p>
            <a:r>
              <a:rPr lang="en-US" sz="1800" dirty="0">
                <a:latin typeface="+mj-lt"/>
              </a:rPr>
              <a:t>	Now you know why!</a:t>
            </a:r>
          </a:p>
        </p:txBody>
      </p:sp>
    </p:spTree>
    <p:extLst>
      <p:ext uri="{BB962C8B-B14F-4D97-AF65-F5344CB8AC3E}">
        <p14:creationId xmlns:p14="http://schemas.microsoft.com/office/powerpoint/2010/main" val="23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8194" y="3959860"/>
            <a:ext cx="3987769" cy="2292066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75333" y="3929893"/>
            <a:ext cx="4079833" cy="2532646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62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2" y="3170178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u="sng" dirty="0"/>
              <a:t> </a:t>
            </a:r>
            <a:r>
              <a:rPr lang="en-US" sz="2000" dirty="0"/>
              <a:t>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7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DAC -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59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a capacitor does? 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happens when apply voltage across a resistor/capacitor?</a:t>
            </a:r>
          </a:p>
          <a:p>
            <a:pPr lvl="1"/>
            <a:r>
              <a:rPr lang="en-US" sz="2000" dirty="0"/>
              <a:t>We call this filtering in EE, (RC delays are everything)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3153475" y="2977244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5161522" y="3243647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7426276" y="3118319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65"/>
          <p:cNvSpPr/>
          <p:nvPr/>
        </p:nvSpPr>
        <p:spPr>
          <a:xfrm>
            <a:off x="166586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25560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3472" y="50117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output circuit of DAC</a:t>
            </a:r>
          </a:p>
          <a:p>
            <a:pPr algn="ctr"/>
            <a:r>
              <a:rPr lang="en-US" sz="2000" dirty="0">
                <a:latin typeface="+mj-lt"/>
              </a:rPr>
              <a:t>holds 7 discrete voltages for 1ms</a:t>
            </a:r>
          </a:p>
          <a:p>
            <a:pPr algn="ctr"/>
            <a:r>
              <a:rPr lang="en-US" sz="2000" dirty="0">
                <a:latin typeface="+mj-lt"/>
              </a:rPr>
              <a:t>each…applies it to RC filter</a:t>
            </a:r>
            <a:r>
              <a:rPr lang="en-US" dirty="0">
                <a:latin typeface="+mj-lt"/>
              </a:rPr>
              <a:t>,</a:t>
            </a:r>
          </a:p>
          <a:p>
            <a:pPr algn="ctr"/>
            <a:r>
              <a:rPr lang="en-US" sz="2000" dirty="0">
                <a:latin typeface="+mj-lt"/>
              </a:rPr>
              <a:t>output is “smooth” analog signal</a:t>
            </a:r>
          </a:p>
        </p:txBody>
      </p:sp>
    </p:spTree>
    <p:extLst>
      <p:ext uri="{BB962C8B-B14F-4D97-AF65-F5344CB8AC3E}">
        <p14:creationId xmlns:p14="http://schemas.microsoft.com/office/powerpoint/2010/main" val="23694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6" grpId="0" animBg="1"/>
      <p:bldP spid="6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603911" y="1496291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53C7-C2C2-4C45-ADC0-03BF675F300F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B209D-4859-9F44-9674-2D046F9C1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19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*T)) 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07947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Quantization &amp; Sampling Technique described:</a:t>
            </a:r>
          </a:p>
          <a:p>
            <a:pPr lvl="1"/>
            <a:r>
              <a:rPr lang="en-US" dirty="0"/>
              <a:t>Called Pulse-Code-Modulation (PCM)</a:t>
            </a:r>
          </a:p>
          <a:p>
            <a:pPr lvl="2"/>
            <a:r>
              <a:rPr lang="en-US" dirty="0"/>
              <a:t>Patented in 1943</a:t>
            </a:r>
          </a:p>
          <a:p>
            <a:pPr lvl="2"/>
            <a:r>
              <a:rPr lang="en-US" dirty="0"/>
              <a:t>PCM process is the ADC process</a:t>
            </a:r>
          </a:p>
          <a:p>
            <a:pPr lvl="2"/>
            <a:r>
              <a:rPr lang="en-US" dirty="0"/>
              <a:t>Developed for telecommunications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69" y="1607343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4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Interlude: 2D Images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phenomena in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8356"/>
            <a:ext cx="8686800" cy="4846638"/>
          </a:xfrm>
        </p:spPr>
        <p:txBody>
          <a:bodyPr/>
          <a:lstStyle/>
          <a:p>
            <a:r>
              <a:rPr lang="en-US" b="0" dirty="0"/>
              <a:t>World continuous </a:t>
            </a:r>
          </a:p>
          <a:p>
            <a:r>
              <a:rPr lang="en-US" b="0" dirty="0"/>
              <a:t>Digital images on projector, TV, paper (even photographs) are </a:t>
            </a:r>
            <a:r>
              <a:rPr lang="en-US" b="0" dirty="0" err="1"/>
              <a:t>discretized</a:t>
            </a:r>
            <a:r>
              <a:rPr lang="en-US" b="0" dirty="0"/>
              <a:t> – limited resolution</a:t>
            </a:r>
          </a:p>
          <a:p>
            <a:pPr lvl="1"/>
            <a:r>
              <a:rPr lang="en-US" dirty="0"/>
              <a:t>This projector…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DPI-abc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9" y="3507314"/>
            <a:ext cx="1728216" cy="2450592"/>
          </a:xfrm>
          <a:prstGeom prst="rect">
            <a:avLst/>
          </a:prstGeom>
        </p:spPr>
      </p:pic>
      <p:pic>
        <p:nvPicPr>
          <p:cNvPr id="7" name="Picture 6" descr="PPI-Comp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70" y="2571836"/>
            <a:ext cx="4594594" cy="1531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54" y="5780782"/>
            <a:ext cx="9088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http://www.morefill.com/wpver/wp-content/uploads/2015/08/DPI-abcde.jpg</a:t>
            </a:r>
          </a:p>
          <a:p>
            <a:r>
              <a:rPr lang="en-US" sz="2000" dirty="0"/>
              <a:t>  http://dslrphotographytutorials.com/wp-content/uploads/2014/05/PPI-Compare.png</a:t>
            </a:r>
          </a:p>
          <a:p>
            <a:r>
              <a:rPr lang="en-US" sz="2000" dirty="0"/>
              <a:t>  http://blog.inkjetwholesale.com.au/wp-content/uploads/2015/07/DPI-comparison.png</a:t>
            </a:r>
          </a:p>
        </p:txBody>
      </p:sp>
      <p:pic>
        <p:nvPicPr>
          <p:cNvPr id="8" name="Picture 7" descr="DPI-comparis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32" y="4149547"/>
            <a:ext cx="5080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5" y="15541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chemeClr val="tx1"/>
                </a:solidFill>
              </a:rPr>
              <a:t>We cannot see pixels, because our eyes are themselves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discrete</a:t>
            </a: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A0FDEEA-6FE7-CA40-AD32-35F37117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59" y="3429000"/>
            <a:ext cx="5807676" cy="34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chemeClr val="tx1"/>
                </a:solidFill>
              </a:rPr>
              <a:t>We cannot see pixels, because our eyes have discrete photo receptors (rods, cones)</a:t>
            </a:r>
          </a:p>
          <a:p>
            <a:r>
              <a:rPr lang="en-US" b="0" dirty="0">
                <a:solidFill>
                  <a:schemeClr val="tx1"/>
                </a:solidFill>
              </a:rPr>
              <a:t>Human eye resolution 0.5 arc-minute (0.02 degrees)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Around 300 DPI at 20 inches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Sampling and Quantization</a:t>
            </a:r>
          </a:p>
        </p:txBody>
      </p:sp>
    </p:spTree>
    <p:extLst>
      <p:ext uri="{BB962C8B-B14F-4D97-AF65-F5344CB8AC3E}">
        <p14:creationId xmlns:p14="http://schemas.microsoft.com/office/powerpoint/2010/main" val="133646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6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4654349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95" name="Oval 9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3363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F4C6-688C-BB48-AE93-A2D10B1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-- ``Formal”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6896-839D-E746-B939-557C87CC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– difference between our ideal signal and the actual signal</a:t>
            </a:r>
          </a:p>
          <a:p>
            <a:pPr lvl="1"/>
            <a:r>
              <a:rPr lang="en-US" dirty="0"/>
              <a:t>The one that we actually hear</a:t>
            </a:r>
          </a:p>
          <a:p>
            <a:pPr lvl="1"/>
            <a:r>
              <a:rPr lang="en-US" dirty="0"/>
              <a:t>The one that shows up when we transmit data</a:t>
            </a:r>
          </a:p>
          <a:p>
            <a:pPr lvl="1"/>
            <a:r>
              <a:rPr lang="en-US" dirty="0"/>
              <a:t>The one we store or reconstruct</a:t>
            </a:r>
          </a:p>
          <a:p>
            <a:r>
              <a:rPr lang="en-US" dirty="0"/>
              <a:t>Sometimes will see</a:t>
            </a:r>
          </a:p>
          <a:p>
            <a:pPr lvl="1"/>
            <a:r>
              <a:rPr lang="en-US" dirty="0"/>
              <a:t>R(t) = S(t) + n(t)</a:t>
            </a:r>
          </a:p>
          <a:p>
            <a:pPr lvl="2"/>
            <a:r>
              <a:rPr lang="en-US" dirty="0"/>
              <a:t>Noise n(t) is added to the ideal signal S(t)</a:t>
            </a:r>
          </a:p>
          <a:p>
            <a:pPr lvl="1"/>
            <a:r>
              <a:rPr lang="en-US" dirty="0"/>
              <a:t>Or, equivalently:  </a:t>
            </a:r>
          </a:p>
          <a:p>
            <a:pPr lvl="2"/>
            <a:r>
              <a:rPr lang="en-US" dirty="0"/>
              <a:t>n(t)=S(t)-R(t)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7D7A-CB2B-9045-AC2B-3FDBF41E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777E8-62FB-5648-9483-5E6BF6B5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25" y="135228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In example, quantization algorithm required us to </a:t>
            </a:r>
            <a:r>
              <a:rPr lang="en-US" sz="2400" u="sng" dirty="0"/>
              <a:t>round</a:t>
            </a:r>
          </a:p>
          <a:p>
            <a:pPr lvl="1"/>
            <a:r>
              <a:rPr lang="en-US" sz="2000" dirty="0"/>
              <a:t>At sample time, t=1ms, input signal was: 2.2V</a:t>
            </a:r>
          </a:p>
          <a:p>
            <a:pPr lvl="1"/>
            <a:r>
              <a:rPr lang="en-US" sz="2000" dirty="0"/>
              <a:t>It was lower than 2.5V, we rounded down to quantized level of 2.0V</a:t>
            </a:r>
          </a:p>
          <a:p>
            <a:pPr lvl="2"/>
            <a:r>
              <a:rPr lang="en-US" sz="1600" dirty="0"/>
              <a:t>Side effect of quantization: the introduction of error in digital signal</a:t>
            </a:r>
          </a:p>
          <a:p>
            <a:pPr lvl="1"/>
            <a:endParaRPr lang="en-US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70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3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7" name="Oval 86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141" name="Oval 140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9" name="Straight Connector 218"/>
          <p:cNvCxnSpPr>
            <a:stCxn id="138" idx="0"/>
            <a:endCxn id="225" idx="0"/>
          </p:cNvCxnSpPr>
          <p:nvPr/>
        </p:nvCxnSpPr>
        <p:spPr>
          <a:xfrm>
            <a:off x="1695631" y="3642946"/>
            <a:ext cx="5168117" cy="127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38" idx="4"/>
            <a:endCxn id="225" idx="4"/>
          </p:cNvCxnSpPr>
          <p:nvPr/>
        </p:nvCxnSpPr>
        <p:spPr>
          <a:xfrm>
            <a:off x="1695631" y="4043056"/>
            <a:ext cx="5168117" cy="12390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6091020" y="3770063"/>
            <a:ext cx="1545456" cy="15120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" name="Straight Connector 227"/>
          <p:cNvCxnSpPr>
            <a:endCxn id="225" idx="4"/>
          </p:cNvCxnSpPr>
          <p:nvPr/>
        </p:nvCxnSpPr>
        <p:spPr>
          <a:xfrm flipH="1">
            <a:off x="6863748" y="4919455"/>
            <a:ext cx="5784" cy="3626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842866" y="4923323"/>
            <a:ext cx="67004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6329704" y="3784595"/>
            <a:ext cx="787788" cy="128847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6784035" y="4037684"/>
            <a:ext cx="220893" cy="220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Right Brace 237"/>
          <p:cNvSpPr/>
          <p:nvPr/>
        </p:nvSpPr>
        <p:spPr>
          <a:xfrm>
            <a:off x="7117491" y="4073677"/>
            <a:ext cx="790833" cy="74848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7661180" y="411029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Quantization </a:t>
            </a:r>
          </a:p>
          <a:p>
            <a:pPr algn="ctr"/>
            <a:r>
              <a:rPr lang="en-US" sz="1800" dirty="0">
                <a:latin typeface="+mj-lt"/>
              </a:rPr>
              <a:t>Error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880940" y="5421324"/>
            <a:ext cx="371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Difference between sampled value</a:t>
            </a:r>
          </a:p>
          <a:p>
            <a:pPr algn="ctr"/>
            <a:r>
              <a:rPr lang="en-US" sz="1800" dirty="0">
                <a:latin typeface="+mj-lt"/>
              </a:rPr>
              <a:t>and quantized level</a:t>
            </a:r>
          </a:p>
        </p:txBody>
      </p:sp>
    </p:spTree>
    <p:extLst>
      <p:ext uri="{BB962C8B-B14F-4D97-AF65-F5344CB8AC3E}">
        <p14:creationId xmlns:p14="http://schemas.microsoft.com/office/powerpoint/2010/main" val="3262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31" grpId="0" animBg="1"/>
      <p:bldP spid="238" grpId="0" animBg="1"/>
      <p:bldP spid="239" grpId="0"/>
      <p:bldP spid="2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In our case, we round up if equal to or above ½ a level…</a:t>
            </a:r>
          </a:p>
          <a:p>
            <a:pPr lvl="2"/>
            <a:r>
              <a:rPr lang="en-US" sz="1600" dirty="0"/>
              <a:t>…round down if below ½ a level</a:t>
            </a:r>
          </a:p>
          <a:p>
            <a:pPr lvl="1"/>
            <a:r>
              <a:rPr lang="en-US" sz="2000" dirty="0"/>
              <a:t>Generally, our input signal has 50/50 chance of being above/below</a:t>
            </a:r>
          </a:p>
          <a:p>
            <a:pPr lvl="2"/>
            <a:r>
              <a:rPr lang="en-US" sz="1600" dirty="0"/>
              <a:t>Error becomes “uniformly distributed”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8034" y="2977244"/>
            <a:ext cx="4440990" cy="3406239"/>
            <a:chOff x="1593362" y="2438400"/>
            <a:chExt cx="5147509" cy="394814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593362" y="2438400"/>
              <a:ext cx="5147509" cy="3948141"/>
              <a:chOff x="6898859" y="2438400"/>
              <a:chExt cx="1924705" cy="1634065"/>
            </a:xfrm>
          </p:grpSpPr>
          <p:sp>
            <p:nvSpPr>
              <p:cNvPr id="10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77" name="Oval 76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35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Looking at the plot of error, looks random</a:t>
            </a:r>
            <a:endParaRPr lang="en-US" sz="2000" u="sng" dirty="0"/>
          </a:p>
          <a:p>
            <a:pPr lvl="1"/>
            <a:r>
              <a:rPr lang="en-US" sz="2000" dirty="0"/>
              <a:t>Sets up a way for us to model quantization error as noisy signal</a:t>
            </a:r>
          </a:p>
          <a:p>
            <a:pPr lvl="2"/>
            <a:r>
              <a:rPr lang="en-US" sz="1600" dirty="0"/>
              <a:t>Noise due to quantization = sampled signal (red dots) – quantized signal (red line)</a:t>
            </a:r>
          </a:p>
          <a:p>
            <a:pPr lvl="2"/>
            <a:r>
              <a:rPr lang="en-US" sz="1600" dirty="0"/>
              <a:t>Quantization introduces noise to our sampled signal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88034" y="2977244"/>
            <a:ext cx="4440990" cy="3406239"/>
            <a:chOff x="6898859" y="2438400"/>
            <a:chExt cx="1924705" cy="1634065"/>
          </a:xfrm>
        </p:grpSpPr>
        <p:sp>
          <p:nvSpPr>
            <p:cNvPr id="10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84000" y="4848232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993758" y="456004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97" idx="4"/>
          </p:cNvCxnSpPr>
          <p:nvPr/>
        </p:nvCxnSpPr>
        <p:spPr>
          <a:xfrm flipV="1">
            <a:off x="6025379" y="4620215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6407951" y="4570960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368239" y="4857051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6781252" y="461621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53360" y="4570960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7165407" y="458067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7154349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57" idx="0"/>
          </p:cNvCxnSpPr>
          <p:nvPr/>
        </p:nvCxnSpPr>
        <p:spPr>
          <a:xfrm flipV="1">
            <a:off x="7567154" y="483555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528830" y="526034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965867" y="488188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7940615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355188" y="486502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8326364" y="527050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V="1">
            <a:off x="8741731" y="489888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8002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LSB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“Least Significant Bit”</a:t>
            </a:r>
          </a:p>
          <a:p>
            <a:pPr lvl="1"/>
            <a:r>
              <a:rPr lang="en-US" dirty="0"/>
              <a:t>How much value is added with each addition of the least-significant bit?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LSB for our example (3V to -3V, 7 levels)?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Also known as: </a:t>
            </a:r>
            <a:r>
              <a:rPr lang="en-US" i="1" dirty="0"/>
              <a:t>resolution</a:t>
            </a:r>
            <a:r>
              <a:rPr lang="en-US" dirty="0"/>
              <a:t> of ADC</a:t>
            </a:r>
          </a:p>
          <a:p>
            <a:pPr lvl="2"/>
            <a:r>
              <a:rPr lang="en-US" dirty="0"/>
              <a:t>What is the smallest difference the ADC can represent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Quantization error = ± LSB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10F92-7F0D-824A-A036-D30372F6AAA8}"/>
              </a:ext>
            </a:extLst>
          </p:cNvPr>
          <p:cNvSpPr txBox="1"/>
          <p:nvPr/>
        </p:nvSpPr>
        <p:spPr>
          <a:xfrm>
            <a:off x="3358212" y="2844225"/>
            <a:ext cx="548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LSB = </a:t>
            </a:r>
            <a:r>
              <a:rPr lang="en-US" sz="3200" dirty="0" err="1">
                <a:latin typeface="+mn-lt"/>
              </a:rPr>
              <a:t>InputRange</a:t>
            </a:r>
            <a:r>
              <a:rPr lang="en-US" sz="3200" dirty="0">
                <a:latin typeface="+mn-lt"/>
              </a:rPr>
              <a:t>/(Levels-1)</a:t>
            </a:r>
          </a:p>
        </p:txBody>
      </p:sp>
    </p:spTree>
    <p:extLst>
      <p:ext uri="{BB962C8B-B14F-4D97-AF65-F5344CB8AC3E}">
        <p14:creationId xmlns:p14="http://schemas.microsoft.com/office/powerpoint/2010/main" val="39870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14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 model quantization error as noise?</a:t>
            </a:r>
          </a:p>
          <a:p>
            <a:r>
              <a:rPr lang="en-US" dirty="0"/>
              <a:t>There is always noise present</a:t>
            </a:r>
          </a:p>
          <a:p>
            <a:pPr lvl="1"/>
            <a:r>
              <a:rPr lang="en-US" dirty="0"/>
              <a:t>Something other than the signal we intend</a:t>
            </a:r>
          </a:p>
          <a:p>
            <a:pPr lvl="1"/>
            <a:r>
              <a:rPr lang="en-US" dirty="0"/>
              <a:t>Wires, electronics, background</a:t>
            </a:r>
          </a:p>
          <a:p>
            <a:pPr lvl="1"/>
            <a:r>
              <a:rPr lang="en-US" dirty="0"/>
              <a:t>Not gaining much if quantization noise &lt; other noise</a:t>
            </a:r>
          </a:p>
          <a:p>
            <a:r>
              <a:rPr lang="en-US" dirty="0"/>
              <a:t>Quantization adds noise</a:t>
            </a:r>
          </a:p>
          <a:p>
            <a:pPr lvl="1"/>
            <a:r>
              <a:rPr lang="en-US" dirty="0"/>
              <a:t>Reduce by increasing sampling, increasing resolution</a:t>
            </a:r>
          </a:p>
          <a:p>
            <a:pPr lvl="1"/>
            <a:r>
              <a:rPr lang="en-US" dirty="0"/>
              <a:t>More levels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bits </a:t>
            </a:r>
            <a:r>
              <a:rPr lang="en-US" dirty="0">
                <a:sym typeface="Wingdings"/>
              </a:rPr>
              <a:t> makes more expensive</a:t>
            </a:r>
          </a:p>
          <a:p>
            <a:pPr lvl="1"/>
            <a:r>
              <a:rPr lang="en-US" dirty="0">
                <a:sym typeface="Wingdings"/>
              </a:rPr>
              <a:t>Increase until reach desired noise level</a:t>
            </a:r>
          </a:p>
          <a:p>
            <a:pPr lvl="2"/>
            <a:r>
              <a:rPr lang="en-US" dirty="0">
                <a:sym typeface="Wingdings"/>
              </a:rPr>
              <a:t>Until other sources dominate quantization noise</a:t>
            </a:r>
          </a:p>
          <a:p>
            <a:r>
              <a:rPr lang="en-US" dirty="0">
                <a:sym typeface="Wingdings"/>
              </a:rPr>
              <a:t>SNR = Signal-to-Noise Ratio </a:t>
            </a:r>
          </a:p>
          <a:p>
            <a:pPr lvl="1"/>
            <a:r>
              <a:rPr lang="en-US" dirty="0">
                <a:sym typeface="Wingdings"/>
              </a:rPr>
              <a:t>How much larger is the signal compare to noise?</a:t>
            </a:r>
          </a:p>
          <a:p>
            <a:pPr lvl="1"/>
            <a:r>
              <a:rPr lang="en-US" dirty="0">
                <a:sym typeface="Wingdings"/>
              </a:rPr>
              <a:t>Mean (average) </a:t>
            </a:r>
            <a:r>
              <a:rPr lang="en-US" dirty="0" err="1">
                <a:sym typeface="Wingdings"/>
              </a:rPr>
              <a:t>calue</a:t>
            </a:r>
            <a:r>
              <a:rPr lang="en-US" dirty="0">
                <a:sym typeface="Wingdings"/>
              </a:rPr>
              <a:t> of signal / std. dev. of noise</a:t>
            </a:r>
          </a:p>
          <a:p>
            <a:pPr lvl="1"/>
            <a:r>
              <a:rPr lang="en-US" dirty="0">
                <a:sym typeface="Wingdings"/>
              </a:rPr>
              <a:t>Usually what we are optimizing in the system (including ADC)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Sampling</a:t>
            </a:r>
          </a:p>
        </p:txBody>
      </p:sp>
    </p:spTree>
    <p:extLst>
      <p:ext uri="{BB962C8B-B14F-4D97-AF65-F5344CB8AC3E}">
        <p14:creationId xmlns:p14="http://schemas.microsoft.com/office/powerpoint/2010/main" val="2401120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</a:t>
            </a:r>
          </a:p>
          <a:p>
            <a:pPr lvl="1"/>
            <a:r>
              <a:rPr lang="en-US" sz="2000" dirty="0"/>
              <a:t>If you can exactly reconstruct analog signal from samples,</a:t>
            </a:r>
          </a:p>
          <a:p>
            <a:pPr lvl="1"/>
            <a:r>
              <a:rPr lang="en-US" sz="2000" dirty="0"/>
              <a:t>you have done the sampling properly</a:t>
            </a:r>
          </a:p>
          <a:p>
            <a:pPr lvl="2"/>
            <a:r>
              <a:rPr lang="en-US" sz="1600" dirty="0"/>
              <a:t>Essentially: you have captured the key information from the signal to process can be reversed</a:t>
            </a:r>
          </a:p>
          <a:p>
            <a:r>
              <a:rPr lang="en-US" dirty="0"/>
              <a:t>Milestone of digital signal processing (DSP):</a:t>
            </a:r>
          </a:p>
          <a:p>
            <a:pPr lvl="1"/>
            <a:r>
              <a:rPr lang="en-US" b="0" dirty="0" err="1"/>
              <a:t>Nyquist</a:t>
            </a:r>
            <a:r>
              <a:rPr lang="en-US" b="0" dirty="0"/>
              <a:t>-Shannon Theorem 	</a:t>
            </a:r>
            <a:r>
              <a:rPr lang="en-US" dirty="0"/>
              <a:t> (next week)</a:t>
            </a:r>
          </a:p>
          <a:p>
            <a:pPr lvl="2"/>
            <a:r>
              <a:rPr lang="en-US" b="0" dirty="0"/>
              <a:t>Tells us our sampling rate should be:</a:t>
            </a:r>
          </a:p>
          <a:p>
            <a:pPr lvl="3"/>
            <a:r>
              <a:rPr lang="en-US" dirty="0"/>
              <a:t>t</a:t>
            </a:r>
            <a:r>
              <a:rPr lang="en-US" b="0" dirty="0"/>
              <a:t>wice the frequency of the signal!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 Rates: How much is necessary?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b="50000"/>
          <a:stretch/>
        </p:blipFill>
        <p:spPr bwMode="auto">
          <a:xfrm>
            <a:off x="144692" y="1836520"/>
            <a:ext cx="8963683" cy="35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089DA-BA1F-3C4A-9A13-78496C4EB4D7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1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 Rates: How much is necessary?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52106" b="-2106"/>
          <a:stretch/>
        </p:blipFill>
        <p:spPr bwMode="auto">
          <a:xfrm>
            <a:off x="90158" y="1452497"/>
            <a:ext cx="8963683" cy="35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32" y="4837307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Signal can appear to change frequency if not adequately sampled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	called: aliasing  (next week)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311CE-E32E-654E-8CFF-D4ED032164DB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9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Do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686800" cy="3048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Microphones / Speaker:</a:t>
            </a:r>
          </a:p>
          <a:p>
            <a:pPr lvl="1"/>
            <a:r>
              <a:rPr lang="en-US" sz="2000" dirty="0"/>
              <a:t>Convert pressure waves to electric signal (and reverse)</a:t>
            </a:r>
          </a:p>
          <a:p>
            <a:r>
              <a:rPr lang="en-US" sz="2400" dirty="0"/>
              <a:t>Sound (in nature): </a:t>
            </a:r>
          </a:p>
          <a:p>
            <a:pPr lvl="1"/>
            <a:r>
              <a:rPr lang="en-US" sz="2000" dirty="0"/>
              <a:t>a “pressure wave” that changes air molecules w/ respect to time</a:t>
            </a:r>
          </a:p>
          <a:p>
            <a:r>
              <a:rPr lang="en-US" sz="2400" dirty="0"/>
              <a:t>Sound (in our machine): </a:t>
            </a:r>
          </a:p>
          <a:p>
            <a:pPr lvl="1"/>
            <a:r>
              <a:rPr lang="en-US" sz="2000" dirty="0"/>
              <a:t>a “voltage wave” that changes amplitude w/ respect to time</a:t>
            </a:r>
          </a:p>
          <a:p>
            <a:r>
              <a:rPr lang="en-US" sz="2400" dirty="0"/>
              <a:t>MP3 player converted digital signal back to an analog signal</a:t>
            </a:r>
          </a:p>
          <a:p>
            <a:pPr lvl="1"/>
            <a:r>
              <a:rPr lang="en-US" sz="2000" dirty="0"/>
              <a:t>We will look at “voltage wave” on an oscilloscope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69" y="1219200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 flipH="1">
            <a:off x="2209800" y="1302242"/>
            <a:ext cx="2577606" cy="136475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6109238" y="863063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9832" y="2768725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5348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24400" y="1601210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2583315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2335" y="175810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40149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64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Capacity</a:t>
            </a:r>
          </a:p>
        </p:txBody>
      </p:sp>
    </p:spTree>
    <p:extLst>
      <p:ext uri="{BB962C8B-B14F-4D97-AF65-F5344CB8AC3E}">
        <p14:creationId xmlns:p14="http://schemas.microsoft.com/office/powerpoint/2010/main" val="2183864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Quantization, Sampling,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Quantization and Sampling</a:t>
            </a:r>
          </a:p>
          <a:p>
            <a:pPr lvl="1"/>
            <a:r>
              <a:rPr lang="en-US" sz="2000" dirty="0"/>
              <a:t>Play enormous role in determining storage capacity of digital system</a:t>
            </a:r>
          </a:p>
          <a:p>
            <a:pPr lvl="1"/>
            <a:r>
              <a:rPr lang="en-US" sz="2000" dirty="0"/>
              <a:t># of quantization levels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# of bits per sample</a:t>
            </a:r>
          </a:p>
          <a:p>
            <a:pPr lvl="2"/>
            <a:r>
              <a:rPr lang="en-US" sz="1600" dirty="0"/>
              <a:t>Increasing resolution of ADC, reduces quantization noise…</a:t>
            </a:r>
          </a:p>
          <a:p>
            <a:pPr lvl="2"/>
            <a:r>
              <a:rPr lang="en-US" sz="1600" dirty="0"/>
              <a:t>But also increases amount of data we must store for each sample</a:t>
            </a:r>
          </a:p>
          <a:p>
            <a:pPr lvl="1"/>
            <a:r>
              <a:rPr lang="en-US" sz="2000" dirty="0"/>
              <a:t>Sampling rate = how often we collect # of bits per sample</a:t>
            </a:r>
          </a:p>
          <a:p>
            <a:pPr lvl="2"/>
            <a:r>
              <a:rPr lang="en-US" sz="1600" dirty="0"/>
              <a:t>Typically sampling rate = twice frequency of signal (next week)</a:t>
            </a:r>
          </a:p>
          <a:p>
            <a:pPr lvl="2"/>
            <a:r>
              <a:rPr lang="en-US" sz="1600" dirty="0"/>
              <a:t>Increasing the rate, increases the amount of data to store!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# of bits for typical song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8686800" cy="2438400"/>
          </a:xfrm>
        </p:spPr>
        <p:txBody>
          <a:bodyPr>
            <a:normAutofit/>
          </a:bodyPr>
          <a:lstStyle/>
          <a:p>
            <a:r>
              <a:rPr lang="en-US" dirty="0"/>
              <a:t>Sampling rate &amp; resolution effect on storage</a:t>
            </a:r>
          </a:p>
          <a:p>
            <a:pPr lvl="1"/>
            <a:r>
              <a:rPr lang="en-US" dirty="0"/>
              <a:t>Compact Disks: 16bits at 44KHz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bits is a typical 3-minute song?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4)</a:t>
            </a:r>
          </a:p>
          <a:p>
            <a:pPr lvl="1"/>
            <a:endParaRPr lang="en-US" dirty="0"/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508-2012-564A-AD3E-844C45842A6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33899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06625" y="1156900"/>
            <a:ext cx="2898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+mj-lt"/>
              </a:rPr>
              <a:t>http://en.wikipedia.org/wiki/File:Pcm.svg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24606" y="1433899"/>
            <a:ext cx="3562194" cy="2098917"/>
            <a:chOff x="-437994" y="4114800"/>
            <a:chExt cx="3562194" cy="2098917"/>
          </a:xfrm>
        </p:grpSpPr>
        <p:pic>
          <p:nvPicPr>
            <p:cNvPr id="4404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114800"/>
              <a:ext cx="175260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Rectangle 8"/>
            <p:cNvSpPr>
              <a:spLocks noChangeArrowheads="1"/>
            </p:cNvSpPr>
            <p:nvPr/>
          </p:nvSpPr>
          <p:spPr bwMode="auto">
            <a:xfrm>
              <a:off x="-437994" y="5936718"/>
              <a:ext cx="35621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+mj-lt"/>
                </a:rPr>
                <a:t>http://en.wikipedia.org/wiki/File:Compact_disc.svg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7289" y="189607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Discrete</a:t>
            </a:r>
          </a:p>
          <a:p>
            <a:pPr algn="ctr"/>
            <a:r>
              <a:rPr lang="en-US" sz="1800" dirty="0">
                <a:latin typeface="+mj-lt"/>
              </a:rPr>
              <a:t>Voltage</a:t>
            </a:r>
          </a:p>
          <a:p>
            <a:pPr algn="ctr"/>
            <a:r>
              <a:rPr lang="en-US" sz="1800" dirty="0">
                <a:latin typeface="+mj-lt"/>
              </a:rPr>
              <a:t>Levels</a:t>
            </a:r>
          </a:p>
        </p:txBody>
      </p:sp>
      <p:sp>
        <p:nvSpPr>
          <p:cNvPr id="7" name="Left Brace 6"/>
          <p:cNvSpPr/>
          <p:nvPr/>
        </p:nvSpPr>
        <p:spPr>
          <a:xfrm>
            <a:off x="1125629" y="1466927"/>
            <a:ext cx="304800" cy="176775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44,000 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𝑠𝑎𝑚𝑝𝑙𝑒𝑠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:mv="urn:schemas-microsoft-com:mac:vml"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16 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𝑏𝑖𝑡𝑠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𝑠𝑎𝑚𝑝𝑙𝑒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:mv="urn:schemas-microsoft-com:mac:vml"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60 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𝑠𝑒𝑐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:mv="urn:schemas-microsoft-com:mac:vml"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1173960" y="506031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26729" y="5393994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73959" y="540615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1957" y="5469016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50831" y="5135333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=15.1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𝑀𝐵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𝑠𝑜𝑛𝑔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:mv="urn:schemas-microsoft-com:mac:vml"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3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 at Sound of waveforms</a:t>
            </a:r>
          </a:p>
          <a:p>
            <a:r>
              <a:rPr lang="en-US" sz="2400" dirty="0"/>
              <a:t>Sample and Quantize sounds waveforms</a:t>
            </a:r>
          </a:p>
          <a:p>
            <a:endParaRPr lang="en-US" sz="2000" dirty="0"/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Remember: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Read Lab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Work </a:t>
            </a:r>
            <a:r>
              <a:rPr lang="en-US" sz="2000" dirty="0" err="1">
                <a:solidFill>
                  <a:srgbClr val="FF0000"/>
                </a:solidFill>
              </a:rPr>
              <a:t>Prelab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Bring USB Flash Drive to lab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Partner assignments…out by Monday morning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9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 – basic analog circuitry, RLC circuits, simple filters</a:t>
            </a:r>
          </a:p>
          <a:p>
            <a:r>
              <a:rPr lang="en-US" dirty="0"/>
              <a:t>ESE568 – Mixed Signal Integrated Circuits</a:t>
            </a:r>
          </a:p>
          <a:p>
            <a:pPr lvl="1"/>
            <a:r>
              <a:rPr lang="en-US" dirty="0"/>
              <a:t>Build A2D, D2A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Approximate continuous waveform on digital media by</a:t>
            </a:r>
          </a:p>
          <a:p>
            <a:pPr lvl="1"/>
            <a:r>
              <a:rPr lang="en-US" dirty="0" err="1"/>
              <a:t>Discretize</a:t>
            </a:r>
            <a:r>
              <a:rPr lang="en-US" dirty="0"/>
              <a:t> in all dimension </a:t>
            </a:r>
          </a:p>
          <a:p>
            <a:pPr lvl="1"/>
            <a:r>
              <a:rPr lang="en-US" dirty="0"/>
              <a:t>For audio: in time and amplitude</a:t>
            </a:r>
          </a:p>
          <a:p>
            <a:pPr lvl="2"/>
            <a:r>
              <a:rPr lang="en-US" dirty="0"/>
              <a:t>Sample in time; quantize voltage</a:t>
            </a:r>
          </a:p>
          <a:p>
            <a:r>
              <a:rPr lang="en-US" dirty="0"/>
              <a:t>Allows us to store audio signal as sequence of bits</a:t>
            </a:r>
          </a:p>
          <a:p>
            <a:r>
              <a:rPr lang="en-US" dirty="0"/>
              <a:t>Reconstruct by “connecting-the-dots”</a:t>
            </a:r>
          </a:p>
          <a:p>
            <a:pPr lvl="1"/>
            <a:r>
              <a:rPr lang="en-US" dirty="0"/>
              <a:t>If our dots are frequent enough to represent the signal</a:t>
            </a:r>
          </a:p>
          <a:p>
            <a:r>
              <a:rPr lang="en-US" dirty="0"/>
              <a:t>Introduce error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noise</a:t>
            </a:r>
          </a:p>
          <a:p>
            <a:pPr lvl="1"/>
            <a:r>
              <a:rPr lang="en-US" dirty="0">
                <a:sym typeface="Wingdings"/>
              </a:rPr>
              <a:t>Reason about tolerable (or noticeable) noise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for today, next Wednesday on syllabus</a:t>
            </a:r>
          </a:p>
          <a:p>
            <a:r>
              <a:rPr lang="en-US" dirty="0"/>
              <a:t>In Lab (</a:t>
            </a:r>
            <a:r>
              <a:rPr lang="en-US" dirty="0" err="1"/>
              <a:t>Detkin</a:t>
            </a:r>
            <a:r>
              <a:rPr lang="en-US" dirty="0"/>
              <a:t>) on Monday</a:t>
            </a:r>
          </a:p>
          <a:p>
            <a:pPr lvl="1"/>
            <a:r>
              <a:rPr lang="en-US" dirty="0"/>
              <a:t>Lab posted</a:t>
            </a:r>
          </a:p>
          <a:p>
            <a:pPr lvl="1"/>
            <a:r>
              <a:rPr lang="en-US" dirty="0"/>
              <a:t>Read lab, work prelab</a:t>
            </a:r>
          </a:p>
          <a:p>
            <a:pPr lvl="1"/>
            <a:r>
              <a:rPr lang="en-US" dirty="0"/>
              <a:t>Bring USB flash drive</a:t>
            </a:r>
          </a:p>
          <a:p>
            <a:r>
              <a:rPr lang="en-US" dirty="0"/>
              <a:t>Remember feedback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http://en.wikipedia.org/wiki/Analog-to-digital_converter</a:t>
            </a:r>
            <a:endParaRPr lang="en-US" sz="2400" dirty="0"/>
          </a:p>
          <a:p>
            <a:r>
              <a:rPr lang="en-US" sz="2400" dirty="0"/>
              <a:t>Wikipedia: </a:t>
            </a:r>
            <a:r>
              <a:rPr lang="en-US" sz="2400" dirty="0">
                <a:hlinkClick r:id="rId3"/>
              </a:rPr>
              <a:t>http://en.wikipedia.org/wiki/Pulse-code_modulation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Waves</a:t>
            </a:r>
          </a:p>
        </p:txBody>
      </p:sp>
    </p:spTree>
    <p:extLst>
      <p:ext uri="{BB962C8B-B14F-4D97-AF65-F5344CB8AC3E}">
        <p14:creationId xmlns:p14="http://schemas.microsoft.com/office/powerpoint/2010/main" val="65587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Sound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Sound is a pressure wave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698C-4ED4-D14B-8C02-8C7E1D235D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09888"/>
            <a:ext cx="3581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752600" y="5867400"/>
            <a:ext cx="596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http://www.archive.org/details/SoundWavesAn</a:t>
            </a:r>
          </a:p>
        </p:txBody>
      </p:sp>
    </p:spTree>
    <p:extLst>
      <p:ext uri="{BB962C8B-B14F-4D97-AF65-F5344CB8AC3E}">
        <p14:creationId xmlns:p14="http://schemas.microsoft.com/office/powerpoint/2010/main" val="264229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4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392381"/>
            <a:ext cx="450475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Cycle = 1 iteration of sine wave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Hertz (Hz) = 1 cycle per second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3212" y="1651696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Introduction to Sound Waves</a:t>
            </a:r>
          </a:p>
        </p:txBody>
      </p:sp>
    </p:spTree>
    <p:extLst>
      <p:ext uri="{BB962C8B-B14F-4D97-AF65-F5344CB8AC3E}">
        <p14:creationId xmlns:p14="http://schemas.microsoft.com/office/powerpoint/2010/main" val="41087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Frequency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Relationship between period and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56" y="2326269"/>
            <a:ext cx="4715923" cy="27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94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10906</TotalTime>
  <Words>3213</Words>
  <Application>Microsoft Macintosh PowerPoint</Application>
  <PresentationFormat>On-screen Show (4:3)</PresentationFormat>
  <Paragraphs>833</Paragraphs>
  <Slides>57</Slides>
  <Notes>6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</vt:lpstr>
      <vt:lpstr>Course Map – Week 2</vt:lpstr>
      <vt:lpstr>What we’ll Do in Lab</vt:lpstr>
      <vt:lpstr>Sound Waves</vt:lpstr>
      <vt:lpstr>Introduction to Sound</vt:lpstr>
      <vt:lpstr>Week 1: Introduction to Sound Waves</vt:lpstr>
      <vt:lpstr>Preclass 1 and 2</vt:lpstr>
      <vt:lpstr>Week 1: Pressure to Voltage</vt:lpstr>
      <vt:lpstr>Signals</vt:lpstr>
      <vt:lpstr>We need to quantify some things</vt:lpstr>
      <vt:lpstr>We need to quantify some things</vt:lpstr>
      <vt:lpstr>Big Question</vt:lpstr>
      <vt:lpstr>Connect the Dots</vt:lpstr>
      <vt:lpstr>Definitions</vt:lpstr>
      <vt:lpstr>Definitions</vt:lpstr>
      <vt:lpstr>Sampling &amp; Quantization</vt:lpstr>
      <vt:lpstr>ADC – Sampling &amp; Quantization</vt:lpstr>
      <vt:lpstr>ADC – Broken into two parts</vt:lpstr>
      <vt:lpstr>ADC – Broken into two parts</vt:lpstr>
      <vt:lpstr>ADC – Sampling</vt:lpstr>
      <vt:lpstr>ADC – Quantization</vt:lpstr>
      <vt:lpstr>ADC – Sampling &amp; Quantization</vt:lpstr>
      <vt:lpstr>ADC – Digital Conversion / Encoding</vt:lpstr>
      <vt:lpstr>ADC – Digital Conversion / Encoding</vt:lpstr>
      <vt:lpstr>ADC – Storing the Data</vt:lpstr>
      <vt:lpstr>ADC – An approximation at Best</vt:lpstr>
      <vt:lpstr>ADC – Broken into two parts</vt:lpstr>
      <vt:lpstr>ADC – An approximation at Best</vt:lpstr>
      <vt:lpstr>DAC - Filtering</vt:lpstr>
      <vt:lpstr>ADC / DAC – The full picture</vt:lpstr>
      <vt:lpstr>ADC / DAC – The full picture</vt:lpstr>
      <vt:lpstr>PCM</vt:lpstr>
      <vt:lpstr>Interlude: 2D Images</vt:lpstr>
      <vt:lpstr>Same phenomena in Images</vt:lpstr>
      <vt:lpstr>Apple Retina Display</vt:lpstr>
      <vt:lpstr>Apple Retina Display</vt:lpstr>
      <vt:lpstr>Effects of Sampling and Quantization</vt:lpstr>
      <vt:lpstr>Noise -- ``Formal” Definition</vt:lpstr>
      <vt:lpstr>Quantization Error</vt:lpstr>
      <vt:lpstr>Quantization Error</vt:lpstr>
      <vt:lpstr>Quantization Error / Noise</vt:lpstr>
      <vt:lpstr>Quantization Error / LSB</vt:lpstr>
      <vt:lpstr>Quantization Error / Design</vt:lpstr>
      <vt:lpstr>Limits of Sampling</vt:lpstr>
      <vt:lpstr>Sampling</vt:lpstr>
      <vt:lpstr>Sampling Rates: How much is necessary?</vt:lpstr>
      <vt:lpstr>Sampling Rates: How much is necessary?</vt:lpstr>
      <vt:lpstr>System Capacity</vt:lpstr>
      <vt:lpstr>Quantization, Sampling, Capacity</vt:lpstr>
      <vt:lpstr>Recall # of bits for typical song</vt:lpstr>
      <vt:lpstr>This week in Lab</vt:lpstr>
      <vt:lpstr>Learn More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207</cp:revision>
  <cp:lastPrinted>2019-01-23T03:25:44Z</cp:lastPrinted>
  <dcterms:created xsi:type="dcterms:W3CDTF">2018-01-29T01:49:07Z</dcterms:created>
  <dcterms:modified xsi:type="dcterms:W3CDTF">2019-01-23T21:08:04Z</dcterms:modified>
</cp:coreProperties>
</file>