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307" r:id="rId2"/>
    <p:sldId id="308" r:id="rId3"/>
    <p:sldId id="309" r:id="rId4"/>
    <p:sldId id="311" r:id="rId5"/>
    <p:sldId id="313" r:id="rId6"/>
    <p:sldId id="318" r:id="rId7"/>
    <p:sldId id="320" r:id="rId8"/>
    <p:sldId id="322" r:id="rId9"/>
    <p:sldId id="371" r:id="rId10"/>
    <p:sldId id="324" r:id="rId11"/>
    <p:sldId id="363" r:id="rId12"/>
    <p:sldId id="383" r:id="rId13"/>
    <p:sldId id="374" r:id="rId14"/>
    <p:sldId id="327" r:id="rId15"/>
    <p:sldId id="375" r:id="rId16"/>
    <p:sldId id="326" r:id="rId17"/>
    <p:sldId id="328" r:id="rId18"/>
    <p:sldId id="329" r:id="rId19"/>
    <p:sldId id="330" r:id="rId20"/>
    <p:sldId id="384" r:id="rId21"/>
    <p:sldId id="392" r:id="rId22"/>
    <p:sldId id="386" r:id="rId23"/>
    <p:sldId id="387" r:id="rId24"/>
    <p:sldId id="331" r:id="rId25"/>
    <p:sldId id="344" r:id="rId26"/>
    <p:sldId id="343" r:id="rId27"/>
    <p:sldId id="389" r:id="rId28"/>
    <p:sldId id="334" r:id="rId29"/>
    <p:sldId id="333" r:id="rId30"/>
    <p:sldId id="335" r:id="rId31"/>
    <p:sldId id="337" r:id="rId32"/>
    <p:sldId id="388" r:id="rId33"/>
    <p:sldId id="380" r:id="rId34"/>
    <p:sldId id="390" r:id="rId35"/>
    <p:sldId id="377" r:id="rId36"/>
    <p:sldId id="378" r:id="rId37"/>
    <p:sldId id="379" r:id="rId38"/>
    <p:sldId id="338" r:id="rId39"/>
    <p:sldId id="345" r:id="rId40"/>
    <p:sldId id="346" r:id="rId41"/>
    <p:sldId id="347" r:id="rId42"/>
    <p:sldId id="365" r:id="rId43"/>
    <p:sldId id="348" r:id="rId44"/>
    <p:sldId id="349" r:id="rId45"/>
    <p:sldId id="396" r:id="rId46"/>
    <p:sldId id="397" r:id="rId47"/>
    <p:sldId id="350" r:id="rId48"/>
    <p:sldId id="395" r:id="rId49"/>
    <p:sldId id="351" r:id="rId50"/>
    <p:sldId id="353" r:id="rId51"/>
    <p:sldId id="368" r:id="rId52"/>
    <p:sldId id="369" r:id="rId53"/>
    <p:sldId id="287" r:id="rId54"/>
    <p:sldId id="398" r:id="rId55"/>
    <p:sldId id="382" r:id="rId56"/>
    <p:sldId id="370" r:id="rId57"/>
    <p:sldId id="31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79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/>
    <p:restoredTop sz="94651"/>
  </p:normalViewPr>
  <p:slideViewPr>
    <p:cSldViewPr snapToGrid="0">
      <p:cViewPr varScale="1">
        <p:scale>
          <a:sx n="105" d="100"/>
          <a:sy n="105" d="100"/>
        </p:scale>
        <p:origin x="4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1/27/19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1/27/19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1/27/19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HS9JGkEOm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jHS9JGkEOmA" TargetMode="Externa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gif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yquist_rate" TargetMode="External"/><Relationship Id="rId7" Type="http://schemas.openxmlformats.org/officeDocument/2006/relationships/hyperlink" Target="http://electronics.howstuffworks.com/telephone6.htm" TargetMode="External"/><Relationship Id="rId2" Type="http://schemas.openxmlformats.org/officeDocument/2006/relationships/hyperlink" Target="http://en.wikipedia.org/wiki/Nyquist_frequen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earing_range" TargetMode="External"/><Relationship Id="rId5" Type="http://schemas.openxmlformats.org/officeDocument/2006/relationships/hyperlink" Target="http://en.wikipedia.org/wiki/Sampling_rate" TargetMode="External"/><Relationship Id="rId4" Type="http://schemas.openxmlformats.org/officeDocument/2006/relationships/hyperlink" Target="http://en.wikipedia.org/wiki/Oversampl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331" y="5943600"/>
            <a:ext cx="3658070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2009--2019 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DeHon and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Koditschek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/>
              <a:t>Lecture #2 </a:t>
            </a:r>
            <a:r>
              <a:rPr lang="en-US" sz="2000" dirty="0"/>
              <a:t>– Nyquist-Shannon Sampling Theorem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increasing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862" y="1554162"/>
            <a:ext cx="4794738" cy="4846638"/>
          </a:xfrm>
        </p:spPr>
        <p:txBody>
          <a:bodyPr/>
          <a:lstStyle/>
          <a:p>
            <a:r>
              <a:rPr lang="en-US" dirty="0"/>
              <a:t>Dividing dependent variable up into more levels</a:t>
            </a:r>
          </a:p>
          <a:p>
            <a:pPr lvl="1"/>
            <a:r>
              <a:rPr lang="en-US" dirty="0"/>
              <a:t>Increasing resolution at each sample</a:t>
            </a:r>
          </a:p>
          <a:p>
            <a:pPr lvl="1"/>
            <a:r>
              <a:rPr lang="en-US" dirty="0"/>
              <a:t>Doesn’t change the # of samples itself!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9090" name="Picture 2" descr="code/signal_quantiz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9" y="1535723"/>
            <a:ext cx="3338945" cy="47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0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increasing Sampling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how often we take samples also helps</a:t>
            </a:r>
          </a:p>
          <a:p>
            <a:pPr lvl="1"/>
            <a:r>
              <a:rPr lang="en-US" dirty="0"/>
              <a:t>Much like quantization…</a:t>
            </a:r>
          </a:p>
          <a:p>
            <a:pPr lvl="2"/>
            <a:r>
              <a:rPr lang="en-US" sz="1800" dirty="0"/>
              <a:t>1 bit was too few, 16 bits was more than enough</a:t>
            </a:r>
          </a:p>
          <a:p>
            <a:pPr lvl="2"/>
            <a:r>
              <a:rPr lang="en-US" sz="1800" dirty="0"/>
              <a:t>Is there a sweet spot for the sampling rate?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5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Both (Quantization, Sampling) </a:t>
            </a:r>
            <a:br>
              <a:rPr lang="en-US" dirty="0"/>
            </a:br>
            <a:r>
              <a:rPr lang="en-US" dirty="0"/>
              <a:t>impact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bytes for 3 minute song sampled at 8b precision and 1000 samples/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at 2000 samples/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16b precision at 2000 samples/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sampling rate should we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Good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proper sampling:</a:t>
            </a:r>
          </a:p>
          <a:p>
            <a:pPr lvl="1"/>
            <a:r>
              <a:rPr lang="en-US" sz="2000" dirty="0"/>
              <a:t>Let’s say you’ve sampled an analog signal…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If you can exactly reconstruct the analog signal from the samples</a:t>
            </a:r>
          </a:p>
          <a:p>
            <a:pPr lvl="2"/>
            <a:r>
              <a:rPr lang="en-US" sz="1600" dirty="0"/>
              <a:t>You have done the sampling properly!</a:t>
            </a:r>
          </a:p>
          <a:p>
            <a:pPr lvl="1"/>
            <a:r>
              <a:rPr lang="en-US" sz="2000" dirty="0"/>
              <a:t>Essentially: if you can reverse the process…</a:t>
            </a:r>
          </a:p>
          <a:p>
            <a:pPr lvl="2"/>
            <a:r>
              <a:rPr lang="en-US" sz="1600" dirty="0"/>
              <a:t>You’ve capture enough information about the signal</a:t>
            </a:r>
          </a:p>
          <a:p>
            <a:endParaRPr lang="en-US" dirty="0"/>
          </a:p>
          <a:p>
            <a:r>
              <a:rPr lang="en-US" dirty="0"/>
              <a:t>Can we formalize this a bit more?</a:t>
            </a:r>
          </a:p>
          <a:p>
            <a:pPr lvl="1"/>
            <a:r>
              <a:rPr lang="en-US" dirty="0"/>
              <a:t>Yes, next few slides will try….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Identify frequencies</a:t>
            </a:r>
          </a:p>
          <a:p>
            <a:r>
              <a:rPr lang="en-US" dirty="0">
                <a:solidFill>
                  <a:srgbClr val="FF6600"/>
                </a:solidFill>
              </a:rPr>
              <a:t>Samples </a:t>
            </a:r>
          </a:p>
          <a:p>
            <a:r>
              <a:rPr lang="en-US" dirty="0">
                <a:solidFill>
                  <a:srgbClr val="FF6600"/>
                </a:solidFill>
              </a:rPr>
              <a:t>What’s indistinguishable at various sample rates?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60277"/>
            <a:ext cx="8686800" cy="1840523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6" y="1541176"/>
            <a:ext cx="5735270" cy="40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1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36831"/>
            <a:ext cx="8686800" cy="1840523"/>
          </a:xfrm>
        </p:spPr>
        <p:txBody>
          <a:bodyPr>
            <a:normAutofit/>
          </a:bodyPr>
          <a:lstStyle/>
          <a:p>
            <a:r>
              <a:rPr lang="en-US" sz="2400" dirty="0"/>
              <a:t>How much do we need to capture to reconstruct it?</a:t>
            </a:r>
          </a:p>
          <a:p>
            <a:pPr lvl="1"/>
            <a:r>
              <a:rPr lang="en-US" sz="2000" dirty="0"/>
              <a:t>If we sample at 200 Hz, capture peaks &amp; troughs of signal</a:t>
            </a:r>
          </a:p>
          <a:p>
            <a:pPr lvl="1"/>
            <a:r>
              <a:rPr lang="en-US" sz="2000" dirty="0"/>
              <a:t>Sample rate: 2 x frequency = 200 Hz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05" y="1280687"/>
            <a:ext cx="4547250" cy="31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60277"/>
            <a:ext cx="8921262" cy="184052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How much do we need to capture to reconstruct it?</a:t>
            </a:r>
          </a:p>
          <a:p>
            <a:pPr lvl="1"/>
            <a:r>
              <a:rPr lang="en-US" sz="2000" dirty="0"/>
              <a:t>If we sample at 3 x frequency or 300 Hz</a:t>
            </a:r>
          </a:p>
          <a:p>
            <a:pPr lvl="2"/>
            <a:r>
              <a:rPr lang="en-US" sz="1800" dirty="0"/>
              <a:t>more than enough samples to capture it!</a:t>
            </a:r>
          </a:p>
          <a:p>
            <a:pPr lvl="1"/>
            <a:r>
              <a:rPr lang="en-US" sz="2000" dirty="0"/>
              <a:t>We are actually wasting space!</a:t>
            </a:r>
          </a:p>
          <a:p>
            <a:pPr lvl="1"/>
            <a:r>
              <a:rPr lang="en-US" sz="2000" dirty="0"/>
              <a:t>…more samples…more bits per sample…more storage required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772" y="1326444"/>
            <a:ext cx="4453671" cy="31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60277"/>
            <a:ext cx="8921262" cy="1840523"/>
          </a:xfrm>
        </p:spPr>
        <p:txBody>
          <a:bodyPr>
            <a:normAutofit/>
          </a:bodyPr>
          <a:lstStyle/>
          <a:p>
            <a:r>
              <a:rPr lang="en-US" sz="2400" dirty="0"/>
              <a:t>Could we go lower?</a:t>
            </a:r>
          </a:p>
          <a:p>
            <a:pPr lvl="1"/>
            <a:r>
              <a:rPr lang="en-US" sz="2000" dirty="0"/>
              <a:t>If we sample at rate 1.5 x frequency or 150 Hz</a:t>
            </a:r>
          </a:p>
          <a:p>
            <a:pPr lvl="2"/>
            <a:r>
              <a:rPr lang="en-US" sz="1600" dirty="0"/>
              <a:t>We aren’t capturing all peaks/troughs of signal</a:t>
            </a:r>
          </a:p>
          <a:p>
            <a:pPr lvl="1"/>
            <a:r>
              <a:rPr lang="en-US" sz="2000" dirty="0"/>
              <a:t>Yes, we lose information</a:t>
            </a:r>
          </a:p>
          <a:p>
            <a:pPr lvl="2"/>
            <a:r>
              <a:rPr lang="en-US" sz="1600" b="1" dirty="0">
                <a:solidFill>
                  <a:srgbClr val="FF0000"/>
                </a:solidFill>
              </a:rPr>
              <a:t>but it gets worse!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92" y="1119674"/>
            <a:ext cx="5079826" cy="35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0" dirty="0"/>
              <a:t>Where are we on course map?</a:t>
            </a:r>
            <a:endParaRPr lang="en-US" sz="2000" b="0" dirty="0"/>
          </a:p>
          <a:p>
            <a:r>
              <a:rPr lang="en-US" sz="2400" b="0" dirty="0"/>
              <a:t>What we did in lab last week</a:t>
            </a:r>
          </a:p>
          <a:p>
            <a:pPr lvl="1"/>
            <a:r>
              <a:rPr lang="en-US" sz="2000" dirty="0"/>
              <a:t>How it relates to this week</a:t>
            </a:r>
          </a:p>
          <a:p>
            <a:r>
              <a:rPr lang="en-US" sz="2400" b="0" dirty="0"/>
              <a:t>Sampling/Quantization Review</a:t>
            </a:r>
          </a:p>
          <a:p>
            <a:r>
              <a:rPr lang="en-US" sz="2400" b="1" dirty="0"/>
              <a:t>Nyquist Shannon Sampling Rate</a:t>
            </a:r>
            <a:endParaRPr lang="en-US" sz="2400" dirty="0"/>
          </a:p>
          <a:p>
            <a:r>
              <a:rPr lang="en-US" sz="2400" b="0" dirty="0"/>
              <a:t>Next Lab</a:t>
            </a:r>
          </a:p>
          <a:p>
            <a:r>
              <a:rPr lang="en-US" sz="2400" b="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Hz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42948"/>
            <a:ext cx="8686800" cy="1457851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happened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872"/>
            <a:ext cx="8914038" cy="312488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8806"/>
          </a:xfrm>
        </p:spPr>
        <p:txBody>
          <a:bodyPr/>
          <a:lstStyle/>
          <a:p>
            <a:r>
              <a:rPr lang="en-US" dirty="0"/>
              <a:t>Indistinguishable at Sample Points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34C5A0-721A-F24A-8B80-CC31C0F9B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84" y="3233928"/>
            <a:ext cx="4572000" cy="320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E5997D-330B-434B-B9A8-F37DBFE34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510" y="1196006"/>
            <a:ext cx="5813379" cy="20379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Hz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43349"/>
            <a:ext cx="8686800" cy="115745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Cannot let signal “wiggle” around between samples</a:t>
            </a:r>
          </a:p>
          <a:p>
            <a:r>
              <a:rPr lang="en-US" dirty="0">
                <a:solidFill>
                  <a:schemeClr val="tx1"/>
                </a:solidFill>
              </a:rPr>
              <a:t>Sample too infrequently, can miss signal behavior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37BF4FC-AAF3-424C-A93C-F73DBF137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232181"/>
            <a:ext cx="5730240" cy="401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– 500Hz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70658"/>
            <a:ext cx="8686800" cy="11301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Is this properly sampled?</a:t>
            </a:r>
          </a:p>
          <a:p>
            <a:r>
              <a:rPr lang="en-US" dirty="0">
                <a:solidFill>
                  <a:srgbClr val="FF6600"/>
                </a:solidFill>
              </a:rPr>
              <a:t>What did we get?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1193800"/>
            <a:ext cx="5943537" cy="39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826073"/>
            <a:ext cx="8921262" cy="1721250"/>
          </a:xfrm>
        </p:spPr>
        <p:txBody>
          <a:bodyPr>
            <a:normAutofit/>
          </a:bodyPr>
          <a:lstStyle/>
          <a:p>
            <a:r>
              <a:rPr lang="en-US" sz="2400" dirty="0"/>
              <a:t>Cannot sample lower without reconstruction error</a:t>
            </a:r>
          </a:p>
          <a:p>
            <a:pPr lvl="1"/>
            <a:r>
              <a:rPr lang="en-US" sz="2000" dirty="0"/>
              <a:t>We not only lose information…</a:t>
            </a:r>
          </a:p>
          <a:p>
            <a:pPr lvl="2"/>
            <a:r>
              <a:rPr lang="en-US" sz="1600" dirty="0"/>
              <a:t>…but when we ‘reconstruct’ the signal from the samples alone…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We will reconstruct at a lower frequency!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This phenomenon is called: </a:t>
            </a:r>
            <a:r>
              <a:rPr lang="en-US" sz="1600" dirty="0">
                <a:solidFill>
                  <a:srgbClr val="FF0000"/>
                </a:solidFill>
              </a:rPr>
              <a:t>aliasing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0899B-EB85-0C41-9D78-E2BD63CFD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7A6B5B-74BE-1446-9339-564E81E6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759570"/>
            <a:ext cx="8921262" cy="1840523"/>
          </a:xfrm>
        </p:spPr>
        <p:txBody>
          <a:bodyPr>
            <a:normAutofit/>
          </a:bodyPr>
          <a:lstStyle/>
          <a:p>
            <a:r>
              <a:rPr lang="en-US" sz="2400" dirty="0"/>
              <a:t>What frequency does aliasing occur?</a:t>
            </a:r>
          </a:p>
          <a:p>
            <a:pPr lvl="1"/>
            <a:r>
              <a:rPr lang="en-US" sz="2000" dirty="0"/>
              <a:t>Original Signal’s Frequency: </a:t>
            </a:r>
            <a:r>
              <a:rPr lang="en-US" sz="2000" dirty="0">
                <a:solidFill>
                  <a:srgbClr val="FF0000"/>
                </a:solidFill>
              </a:rPr>
              <a:t>500 Hz</a:t>
            </a:r>
          </a:p>
          <a:p>
            <a:pPr lvl="2"/>
            <a:r>
              <a:rPr lang="en-US" sz="1600" dirty="0"/>
              <a:t>Sampling Rate: </a:t>
            </a:r>
            <a:r>
              <a:rPr lang="en-US" sz="1600" b="1" dirty="0">
                <a:solidFill>
                  <a:srgbClr val="00B050"/>
                </a:solidFill>
              </a:rPr>
              <a:t>600 Hz</a:t>
            </a:r>
          </a:p>
          <a:p>
            <a:pPr lvl="1"/>
            <a:r>
              <a:rPr lang="en-US" sz="2000" dirty="0"/>
              <a:t>Aliasing occurs at: </a:t>
            </a:r>
            <a:r>
              <a:rPr lang="en-US" sz="2000" b="1" dirty="0">
                <a:solidFill>
                  <a:srgbClr val="00B050"/>
                </a:solidFill>
              </a:rPr>
              <a:t>600 Hz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0000"/>
                </a:solidFill>
              </a:rPr>
              <a:t>500 Hz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B0F0"/>
                </a:solidFill>
              </a:rPr>
              <a:t>100 Hz</a:t>
            </a:r>
          </a:p>
          <a:p>
            <a:pPr lvl="2"/>
            <a:r>
              <a:rPr lang="en-US" sz="1600" dirty="0"/>
              <a:t>Also referred to as “Folding” – signal has “folds over” as if it were lower frequency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81754" y="1770185"/>
            <a:ext cx="386861" cy="32824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6892" y="153572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 Signal: 500 Hz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9718" y="3923022"/>
            <a:ext cx="375138" cy="2784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856" y="401680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Aliased (Folded) Signal: 100 Hz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28CCBF-0F01-1E46-837A-3E97F88E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1008005"/>
            <a:ext cx="5516880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33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3" b="20801"/>
          <a:stretch/>
        </p:blipFill>
        <p:spPr bwMode="auto">
          <a:xfrm>
            <a:off x="1706880" y="1295400"/>
            <a:ext cx="4620768" cy="218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9787" y="3711641"/>
            <a:ext cx="8686800" cy="194603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Another example/effect of aliasing</a:t>
            </a:r>
          </a:p>
          <a:p>
            <a:pPr lvl="1"/>
            <a:r>
              <a:rPr lang="en-US" sz="2000" dirty="0"/>
              <a:t>The dots represent the samples, we can see an inverse sine-wave</a:t>
            </a:r>
          </a:p>
          <a:p>
            <a:pPr lvl="1"/>
            <a:r>
              <a:rPr lang="en-US" sz="2000" dirty="0"/>
              <a:t>Not only has the frequency of the original signal changed…</a:t>
            </a:r>
          </a:p>
          <a:p>
            <a:pPr lvl="2"/>
            <a:r>
              <a:rPr lang="en-US" sz="1600" dirty="0"/>
              <a:t>But phase of the signal has changed too!</a:t>
            </a:r>
          </a:p>
          <a:p>
            <a:pPr lvl="2"/>
            <a:r>
              <a:rPr lang="en-US" sz="1600" dirty="0"/>
              <a:t>Original signal: sine wave + 0</a:t>
            </a:r>
            <a:r>
              <a:rPr lang="en-US" sz="1600" baseline="30000" dirty="0"/>
              <a:t>o</a:t>
            </a:r>
            <a:r>
              <a:rPr lang="en-US" sz="1600" dirty="0"/>
              <a:t> phase</a:t>
            </a:r>
          </a:p>
          <a:p>
            <a:pPr lvl="2"/>
            <a:r>
              <a:rPr lang="en-US" sz="1600" dirty="0"/>
              <a:t>Aliased signal: sine wave w/different frequency + 180</a:t>
            </a:r>
            <a:r>
              <a:rPr lang="en-US" sz="1600" baseline="30000" dirty="0"/>
              <a:t>o</a:t>
            </a:r>
            <a:r>
              <a:rPr lang="en-US" sz="1600" dirty="0"/>
              <a:t> phase shift!</a:t>
            </a:r>
          </a:p>
          <a:p>
            <a:pPr lvl="1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2A33C-8912-4E45-87E6-AD58A0BEB06E}"/>
              </a:ext>
            </a:extLst>
          </p:cNvPr>
          <p:cNvSpPr txBox="1"/>
          <p:nvPr/>
        </p:nvSpPr>
        <p:spPr>
          <a:xfrm>
            <a:off x="469812" y="5800635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(by counterexamples) that we can sample too infrequently</a:t>
            </a:r>
          </a:p>
          <a:p>
            <a:pPr lvl="1"/>
            <a:r>
              <a:rPr lang="en-US" b="1" dirty="0"/>
              <a:t>Necessary</a:t>
            </a:r>
            <a:r>
              <a:rPr lang="en-US" dirty="0"/>
              <a:t> to sample at 2x highest frequency present</a:t>
            </a:r>
          </a:p>
          <a:p>
            <a:pPr lvl="1"/>
            <a:endParaRPr lang="en-US" dirty="0"/>
          </a:p>
          <a:p>
            <a:r>
              <a:rPr lang="en-US" dirty="0"/>
              <a:t>Haven’t shown clearly that 2x is sufficient</a:t>
            </a:r>
          </a:p>
          <a:p>
            <a:pPr lvl="1"/>
            <a:r>
              <a:rPr lang="en-US" dirty="0"/>
              <a:t>(won’t in this class)</a:t>
            </a:r>
          </a:p>
          <a:p>
            <a:pPr lvl="1"/>
            <a:r>
              <a:rPr lang="en-US" dirty="0"/>
              <a:t>Just giving you </a:t>
            </a:r>
            <a:r>
              <a:rPr lang="en-US" dirty="0" err="1"/>
              <a:t>intution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97568"/>
            <a:ext cx="8686800" cy="24032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Harry Nyquist </a:t>
            </a:r>
          </a:p>
          <a:p>
            <a:pPr lvl="1"/>
            <a:r>
              <a:rPr lang="en-US" dirty="0"/>
              <a:t>Electronic Engineer for AT&amp;T from 1917 to 1954</a:t>
            </a:r>
          </a:p>
          <a:p>
            <a:pPr lvl="1"/>
            <a:r>
              <a:rPr lang="en-US" dirty="0"/>
              <a:t>Published paper in 1928 defining the: Sampling Theorem</a:t>
            </a:r>
          </a:p>
          <a:p>
            <a:pPr lvl="2"/>
            <a:r>
              <a:rPr lang="en-US" b="1" dirty="0"/>
              <a:t>Nyquist Sampling Rate</a:t>
            </a:r>
            <a:r>
              <a:rPr lang="en-US" dirty="0"/>
              <a:t> = 2 x frequency of signal</a:t>
            </a:r>
          </a:p>
          <a:p>
            <a:pPr lvl="3"/>
            <a:r>
              <a:rPr lang="en-US" dirty="0"/>
              <a:t>Anything less: </a:t>
            </a:r>
            <a:r>
              <a:rPr lang="en-US" i="1" dirty="0"/>
              <a:t>under-sampling</a:t>
            </a:r>
            <a:r>
              <a:rPr lang="en-US" dirty="0"/>
              <a:t> – leads to aliasing</a:t>
            </a:r>
          </a:p>
          <a:p>
            <a:pPr lvl="3"/>
            <a:r>
              <a:rPr lang="en-US" dirty="0"/>
              <a:t>Anything more: </a:t>
            </a:r>
            <a:r>
              <a:rPr lang="en-US" i="1" dirty="0"/>
              <a:t>over-sampling</a:t>
            </a:r>
            <a:r>
              <a:rPr lang="en-US" dirty="0"/>
              <a:t> – waste of space?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0114" name="Picture 2" descr="File:Harry Nyqu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52" y="1312985"/>
            <a:ext cx="2333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21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Multirate</a:t>
            </a:r>
            <a:r>
              <a:rPr lang="en-US" dirty="0"/>
              <a:t> Signals?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65785"/>
            <a:ext cx="8686800" cy="1770183"/>
          </a:xfrm>
        </p:spPr>
        <p:txBody>
          <a:bodyPr>
            <a:noAutofit/>
          </a:bodyPr>
          <a:lstStyle/>
          <a:p>
            <a:r>
              <a:rPr lang="en-US" sz="2400" dirty="0"/>
              <a:t>Fourier’s Theorem (week 4 preview!): </a:t>
            </a:r>
          </a:p>
          <a:p>
            <a:pPr lvl="1"/>
            <a:r>
              <a:rPr lang="en-US" sz="2000" dirty="0"/>
              <a:t>We can decompose continuous signal in terms of a </a:t>
            </a:r>
            <a:r>
              <a:rPr lang="en-US" sz="2000" u="sng" dirty="0"/>
              <a:t>sum of </a:t>
            </a:r>
            <a:r>
              <a:rPr lang="en-US" sz="2000" u="sng" dirty="0" err="1"/>
              <a:t>sines</a:t>
            </a:r>
            <a:r>
              <a:rPr lang="en-US" sz="2000" dirty="0"/>
              <a:t> and </a:t>
            </a:r>
            <a:r>
              <a:rPr lang="en-US" sz="2000" u="sng" dirty="0"/>
              <a:t>cosines</a:t>
            </a:r>
            <a:r>
              <a:rPr lang="en-US" sz="2000" dirty="0"/>
              <a:t> at different frequencies</a:t>
            </a:r>
          </a:p>
          <a:p>
            <a:pPr lvl="1"/>
            <a:r>
              <a:rPr lang="en-US" sz="2000" dirty="0"/>
              <a:t>This waveform: sum of sine waves at 1 Hz, 2 Hz, 3 Hz</a:t>
            </a:r>
          </a:p>
          <a:p>
            <a:pPr lvl="2"/>
            <a:r>
              <a:rPr lang="en-US" sz="1800" dirty="0">
                <a:solidFill>
                  <a:srgbClr val="FF6600"/>
                </a:solidFill>
              </a:rPr>
              <a:t>What’s the Nyquist Sampling Rate then?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503729"/>
            <a:ext cx="63373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23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7" y="4556854"/>
            <a:ext cx="469950" cy="411444"/>
            <a:chOff x="1407374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4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7423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Multirate</a:t>
            </a:r>
            <a:r>
              <a:rPr lang="en-US" dirty="0"/>
              <a:t> Signals?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21" y="1548914"/>
            <a:ext cx="6198529" cy="316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1" y="4700955"/>
            <a:ext cx="8686800" cy="177018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Fourier’s Theorem &amp; Nyquist Rate: </a:t>
            </a:r>
          </a:p>
          <a:p>
            <a:pPr lvl="1"/>
            <a:r>
              <a:rPr lang="en-US" sz="2000" dirty="0"/>
              <a:t>Highest component’s frequency: 3 Hz</a:t>
            </a:r>
          </a:p>
          <a:p>
            <a:pPr lvl="1"/>
            <a:r>
              <a:rPr lang="en-US" sz="2000" dirty="0"/>
              <a:t>What is Nyquist Sampling Rate?  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2 x highest frequency contained in the signal = 6 Hz</a:t>
            </a:r>
          </a:p>
          <a:p>
            <a:pPr lvl="2"/>
            <a:r>
              <a:rPr lang="en-US" sz="1800" dirty="0"/>
              <a:t>Sampling at this rate: avoids aliasing problem</a:t>
            </a:r>
          </a:p>
        </p:txBody>
      </p:sp>
    </p:spTree>
    <p:extLst>
      <p:ext uri="{BB962C8B-B14F-4D97-AF65-F5344CB8AC3E}">
        <p14:creationId xmlns:p14="http://schemas.microsoft.com/office/powerpoint/2010/main" val="3589611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Nyquist Rate vs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54162"/>
            <a:ext cx="8932985" cy="4846638"/>
          </a:xfrm>
        </p:spPr>
        <p:txBody>
          <a:bodyPr/>
          <a:lstStyle/>
          <a:p>
            <a:r>
              <a:rPr lang="en-US" dirty="0"/>
              <a:t>Nyquist Sampling Rate: 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 </a:t>
            </a:r>
            <a:r>
              <a:rPr lang="en-US" dirty="0"/>
              <a:t> =  2 x highest frequency component of signal</a:t>
            </a:r>
          </a:p>
          <a:p>
            <a:pPr lvl="2"/>
            <a:r>
              <a:rPr lang="en-US" dirty="0"/>
              <a:t>Minimum sampling rate that satisfies: Nyquist Sampling Criterion for a given signal or family of signals</a:t>
            </a:r>
          </a:p>
          <a:p>
            <a:pPr lvl="2"/>
            <a:r>
              <a:rPr lang="en-US" dirty="0"/>
              <a:t>Minimum sampling rate that avoids aliasing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Property of a continuous-time signal</a:t>
            </a:r>
          </a:p>
          <a:p>
            <a:r>
              <a:rPr lang="en-US" dirty="0"/>
              <a:t>Nyquist Frequency:</a:t>
            </a:r>
          </a:p>
          <a:p>
            <a:pPr lvl="1"/>
            <a:r>
              <a:rPr lang="en-US" dirty="0"/>
              <a:t>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</a:t>
            </a:r>
            <a:r>
              <a:rPr lang="en-US" dirty="0"/>
              <a:t> = ½ sampling rate</a:t>
            </a:r>
          </a:p>
          <a:p>
            <a:pPr lvl="2"/>
            <a:r>
              <a:rPr lang="en-US" dirty="0"/>
              <a:t>Highest frequency that can be recovered from samples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Property of a discrete-time signal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if we sample 100Hz signal at 100Hz?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344" y="2319486"/>
            <a:ext cx="5735270" cy="401595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</p:spTree>
    <p:extLst>
      <p:ext uri="{BB962C8B-B14F-4D97-AF65-F5344CB8AC3E}">
        <p14:creationId xmlns:p14="http://schemas.microsoft.com/office/powerpoint/2010/main" val="1245441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frames/second for video (TV, Film?)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  <a:hlinkClick r:id="rId2"/>
              </a:rPr>
              <a:t>http://www.youtube.com/watch?v=jHS9JGkEOmA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Movies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Called visual aliasing</a:t>
            </a:r>
          </a:p>
          <a:p>
            <a:pPr lvl="1"/>
            <a:r>
              <a:rPr lang="en-US" dirty="0"/>
              <a:t>See it all the time on TV/Film</a:t>
            </a:r>
          </a:p>
          <a:p>
            <a:pPr lvl="2"/>
            <a:r>
              <a:rPr lang="en-US" dirty="0"/>
              <a:t>Wheels tend to move backwards on moving cars…why?</a:t>
            </a:r>
          </a:p>
          <a:p>
            <a:pPr lvl="1"/>
            <a:r>
              <a:rPr lang="en-US" dirty="0"/>
              <a:t>What is it?</a:t>
            </a:r>
          </a:p>
          <a:p>
            <a:pPr lvl="2"/>
            <a:r>
              <a:rPr lang="en-US" dirty="0"/>
              <a:t>Primer: Movies are just pictures (frames) flying by quickly</a:t>
            </a:r>
          </a:p>
          <a:p>
            <a:pPr lvl="2"/>
            <a:r>
              <a:rPr lang="en-US" dirty="0"/>
              <a:t>Movies “sample” real life at roughly 24 frames per second</a:t>
            </a:r>
          </a:p>
          <a:p>
            <a:pPr lvl="1"/>
            <a:r>
              <a:rPr lang="en-US" dirty="0"/>
              <a:t>What do we know from Nyquist Sampling Theorem?</a:t>
            </a:r>
          </a:p>
          <a:p>
            <a:pPr lvl="2"/>
            <a:r>
              <a:rPr lang="en-US" dirty="0"/>
              <a:t>Aliasing will occur if changes occur faster than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Film Example: </a:t>
            </a:r>
          </a:p>
          <a:p>
            <a:pPr lvl="3"/>
            <a:r>
              <a:rPr lang="en-US" dirty="0"/>
              <a:t>If </a:t>
            </a:r>
            <a:r>
              <a:rPr lang="en-US" b="1" dirty="0"/>
              <a:t>light to dark transitions </a:t>
            </a:r>
            <a:r>
              <a:rPr lang="en-US" dirty="0"/>
              <a:t>occur faster than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</a:t>
            </a:r>
            <a:r>
              <a:rPr lang="en-US" dirty="0"/>
              <a:t> aka: 12 frame/sec</a:t>
            </a:r>
          </a:p>
          <a:p>
            <a:pPr lvl="3"/>
            <a:r>
              <a:rPr lang="en-US" dirty="0"/>
              <a:t>Aliasing will occur…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“Wagon Wheel”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Consider a wagon with 8 spokes: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Let’s say it turns at a rate of 3 revolutions per second clockwise</a:t>
            </a:r>
          </a:p>
          <a:p>
            <a:pPr lvl="2"/>
            <a:r>
              <a:rPr lang="en-US" sz="1600" dirty="0"/>
              <a:t>That’s 180 rpm</a:t>
            </a:r>
          </a:p>
          <a:p>
            <a:pPr lvl="1"/>
            <a:r>
              <a:rPr lang="en-US" sz="2000" dirty="0"/>
              <a:t>On film this wheel will appear to </a:t>
            </a:r>
            <a:r>
              <a:rPr lang="en-US" sz="2000" u="sng" dirty="0"/>
              <a:t>stand still</a:t>
            </a:r>
            <a:r>
              <a:rPr lang="en-US" sz="2000" dirty="0"/>
              <a:t>!   </a:t>
            </a:r>
            <a:r>
              <a:rPr lang="en-US" sz="2000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57" y="1723661"/>
            <a:ext cx="2047143" cy="19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6061" y="4844825"/>
                <a:ext cx="5896707" cy="1237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𝑟𝑒𝑣𝑜𝑙𝑢𝑡𝑖𝑜𝑛𝑠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8 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𝑠𝑝𝑜𝑘𝑒𝑠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𝑟𝑒𝑣𝑜𝑙𝑢𝑡𝑖𝑜𝑛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24 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𝑓𝑟𝑎𝑚𝑒𝑠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=1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𝑠𝑝𝑜𝑘𝑒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𝑓𝑟𝑎𝑚𝑒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:mv="urn:schemas-microsoft-com:mac:vml"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61" y="4844825"/>
                <a:ext cx="5896707" cy="12371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6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“Wagon Wheel”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456238"/>
          </a:xfrm>
        </p:spPr>
        <p:txBody>
          <a:bodyPr>
            <a:normAutofit/>
          </a:bodyPr>
          <a:lstStyle/>
          <a:p>
            <a:r>
              <a:rPr lang="en-US" sz="2400" dirty="0"/>
              <a:t>What if it moved a little slower?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Let’s say it turns at a rate of 2.5 revolutions per second clockwise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Our brain could interpret this in two possible ways:</a:t>
            </a:r>
          </a:p>
          <a:p>
            <a:pPr lvl="2"/>
            <a:r>
              <a:rPr lang="en-US" sz="1600" dirty="0"/>
              <a:t>Wheel has moved clockwise by 83% of spoke interval in clockwise direction</a:t>
            </a:r>
          </a:p>
          <a:p>
            <a:pPr lvl="2"/>
            <a:r>
              <a:rPr lang="en-US" sz="1600" dirty="0"/>
              <a:t>OR: wheel has moved counter-clockwise by 17%</a:t>
            </a:r>
          </a:p>
          <a:p>
            <a:pPr lvl="3"/>
            <a:r>
              <a:rPr lang="en-US" sz="1400" dirty="0">
                <a:solidFill>
                  <a:srgbClr val="FF0000"/>
                </a:solidFill>
              </a:rPr>
              <a:t>Our brains prefer this view!  So we see the wheel moving backwards!  </a:t>
            </a:r>
            <a:r>
              <a:rPr lang="en-US" sz="1400" i="1" dirty="0">
                <a:solidFill>
                  <a:srgbClr val="FF0000"/>
                </a:solidFill>
              </a:rPr>
              <a:t>(thanks aliasing!)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6061" y="4121177"/>
                <a:ext cx="6283570" cy="1008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2.5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𝑟𝑒𝑣𝑜𝑙𝑢𝑡𝑖𝑜𝑛𝑠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8 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𝑠𝑝𝑜𝑘𝑒𝑠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𝑟𝑒𝑣𝑜𝑙𝑢𝑡𝑖𝑜𝑛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24 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𝑓𝑟𝑎𝑚𝑒𝑠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.83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𝑠𝑝𝑜𝑘𝑒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𝑓𝑟𝑎𝑚𝑒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:mv="urn:schemas-microsoft-com:mac:vml"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61" y="4121177"/>
                <a:ext cx="6283570" cy="10081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66"/>
          <a:stretch/>
        </p:blipFill>
        <p:spPr bwMode="auto">
          <a:xfrm>
            <a:off x="1052146" y="1954335"/>
            <a:ext cx="1761392" cy="19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3"/>
          <a:stretch/>
        </p:blipFill>
        <p:spPr bwMode="auto">
          <a:xfrm>
            <a:off x="2813538" y="1954335"/>
            <a:ext cx="2649416" cy="19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82" y="1710794"/>
            <a:ext cx="2886488" cy="194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4769" y="6495021"/>
            <a:ext cx="7244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Fool your brain: 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http://www.youtube.com/watch?v=jHS9JGkEOmA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Aliasing</a:t>
            </a:r>
          </a:p>
        </p:txBody>
      </p:sp>
    </p:spTree>
    <p:extLst>
      <p:ext uri="{BB962C8B-B14F-4D97-AF65-F5344CB8AC3E}">
        <p14:creationId xmlns:p14="http://schemas.microsoft.com/office/powerpoint/2010/main" val="1245441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Music…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1" y="4315455"/>
            <a:ext cx="8686800" cy="21556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Multirate</a:t>
            </a:r>
            <a:r>
              <a:rPr lang="en-US" sz="2400" dirty="0"/>
              <a:t> Signals and Aliasing</a:t>
            </a:r>
          </a:p>
          <a:p>
            <a:pPr lvl="1"/>
            <a:r>
              <a:rPr lang="en-US" sz="2000" dirty="0"/>
              <a:t>Imagine the above is a music signal (1 Hz, 2 Hz and 3 Hz chord)</a:t>
            </a:r>
          </a:p>
          <a:p>
            <a:pPr lvl="2"/>
            <a:r>
              <a:rPr lang="en-US" sz="1600" dirty="0"/>
              <a:t>What happens if we </a:t>
            </a:r>
            <a:r>
              <a:rPr lang="en-US" sz="1600" dirty="0" err="1"/>
              <a:t>undersample</a:t>
            </a:r>
            <a:r>
              <a:rPr lang="en-US" sz="1600" dirty="0"/>
              <a:t>?  Should sample at 6 Hz, but instead 4 Hz</a:t>
            </a:r>
          </a:p>
          <a:p>
            <a:pPr lvl="2"/>
            <a:r>
              <a:rPr lang="en-US" sz="1600" dirty="0"/>
              <a:t>The 1Hz &amp; 2Hz signals will be sampled just fine  (as 4 Hz is </a:t>
            </a:r>
            <a:r>
              <a:rPr lang="en-US" sz="1600" i="1" dirty="0"/>
              <a:t>2 x</a:t>
            </a:r>
            <a:r>
              <a:rPr lang="en-US" sz="1600" dirty="0"/>
              <a:t> 2Hz)</a:t>
            </a:r>
          </a:p>
          <a:p>
            <a:pPr lvl="2"/>
            <a:r>
              <a:rPr lang="en-US" sz="1600" dirty="0"/>
              <a:t>But what happens to 3 Hz Signal?</a:t>
            </a:r>
          </a:p>
          <a:p>
            <a:pPr lvl="3"/>
            <a:r>
              <a:rPr lang="en-US" sz="1400" dirty="0"/>
              <a:t>Fold baby fold!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66" y="1279285"/>
            <a:ext cx="5940133" cy="303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10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66310" y="4334741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Music…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66" y="1279285"/>
            <a:ext cx="5940133" cy="303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1" y="4273877"/>
            <a:ext cx="8686800" cy="2326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Multirate</a:t>
            </a:r>
            <a:r>
              <a:rPr lang="en-US" sz="2400" dirty="0"/>
              <a:t> Signals and Aliasing</a:t>
            </a:r>
          </a:p>
          <a:p>
            <a:pPr lvl="1"/>
            <a:r>
              <a:rPr lang="en-US" sz="2000" dirty="0"/>
              <a:t>Imagine the above is a music signal (1 Hz, 2 Hz and </a:t>
            </a:r>
            <a:r>
              <a:rPr lang="en-US" sz="2000" dirty="0">
                <a:solidFill>
                  <a:srgbClr val="FF0000"/>
                </a:solidFill>
              </a:rPr>
              <a:t>3 Hz</a:t>
            </a:r>
            <a:r>
              <a:rPr lang="en-US" sz="2000" dirty="0"/>
              <a:t> chord)</a:t>
            </a:r>
          </a:p>
          <a:p>
            <a:pPr lvl="2"/>
            <a:r>
              <a:rPr lang="en-US" sz="1600" dirty="0">
                <a:solidFill>
                  <a:srgbClr val="FF6600"/>
                </a:solidFill>
              </a:rPr>
              <a:t>Where will folding occur?</a:t>
            </a:r>
          </a:p>
          <a:p>
            <a:pPr lvl="3"/>
            <a:r>
              <a:rPr lang="en-US" sz="1400" dirty="0"/>
              <a:t> folding occurs at: </a:t>
            </a:r>
            <a:r>
              <a:rPr lang="en-US" sz="1400" b="1" dirty="0">
                <a:solidFill>
                  <a:srgbClr val="00B050"/>
                </a:solidFill>
              </a:rPr>
              <a:t>4 Hz</a:t>
            </a:r>
            <a:r>
              <a:rPr lang="en-US" sz="1400" dirty="0"/>
              <a:t> – </a:t>
            </a:r>
            <a:r>
              <a:rPr lang="en-US" sz="1400" dirty="0">
                <a:solidFill>
                  <a:srgbClr val="FF0000"/>
                </a:solidFill>
              </a:rPr>
              <a:t>3 Hz</a:t>
            </a:r>
            <a:r>
              <a:rPr lang="en-US" sz="1400" dirty="0"/>
              <a:t>  = </a:t>
            </a:r>
            <a:r>
              <a:rPr lang="en-US" sz="1400" dirty="0">
                <a:solidFill>
                  <a:srgbClr val="00B0F0"/>
                </a:solidFill>
              </a:rPr>
              <a:t>1 Hz</a:t>
            </a:r>
          </a:p>
          <a:p>
            <a:pPr lvl="3"/>
            <a:r>
              <a:rPr lang="en-US" sz="1200" dirty="0">
                <a:solidFill>
                  <a:srgbClr val="00B050"/>
                </a:solidFill>
              </a:rPr>
              <a:t>Sample rate </a:t>
            </a:r>
            <a:r>
              <a:rPr lang="en-US" sz="1400" dirty="0">
                <a:solidFill>
                  <a:srgbClr val="FF0000"/>
                </a:solidFill>
              </a:rPr>
              <a:t>– frequency </a:t>
            </a:r>
            <a:r>
              <a:rPr lang="en-US" sz="1400" dirty="0">
                <a:solidFill>
                  <a:srgbClr val="00B0F0"/>
                </a:solidFill>
              </a:rPr>
              <a:t>= aliasing/folding frequency</a:t>
            </a:r>
          </a:p>
          <a:p>
            <a:pPr lvl="2"/>
            <a:r>
              <a:rPr lang="en-US" sz="1600" dirty="0"/>
              <a:t>But what happens to 3 Hz signal?  It will “fold over” and sound like a 1 Hz signal!</a:t>
            </a:r>
          </a:p>
          <a:p>
            <a:pPr lvl="2"/>
            <a:r>
              <a:rPr lang="en-US" sz="1600" dirty="0"/>
              <a:t>To us that can sound like a low frequency noise in our music</a:t>
            </a:r>
          </a:p>
        </p:txBody>
      </p:sp>
    </p:spTree>
    <p:extLst>
      <p:ext uri="{BB962C8B-B14F-4D97-AF65-F5344CB8AC3E}">
        <p14:creationId xmlns:p14="http://schemas.microsoft.com/office/powerpoint/2010/main" val="227123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Anti-Aliasing</a:t>
            </a:r>
          </a:p>
        </p:txBody>
      </p:sp>
    </p:spTree>
    <p:extLst>
      <p:ext uri="{BB962C8B-B14F-4D97-AF65-F5344CB8AC3E}">
        <p14:creationId xmlns:p14="http://schemas.microsoft.com/office/powerpoint/2010/main" val="2934107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fix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simple…sample at the Nyquist Rate</a:t>
            </a:r>
          </a:p>
          <a:p>
            <a:pPr lvl="1"/>
            <a:r>
              <a:rPr lang="en-US" dirty="0"/>
              <a:t>But…what if your rate is fixed?  Like 24 frames/sec?</a:t>
            </a:r>
          </a:p>
          <a:p>
            <a:pPr lvl="1"/>
            <a:r>
              <a:rPr lang="en-US" dirty="0"/>
              <a:t>Or our eye’s sampling rate: 60 cycles/degree</a:t>
            </a:r>
          </a:p>
          <a:p>
            <a:pPr lvl="2"/>
            <a:r>
              <a:rPr lang="en-US" dirty="0"/>
              <a:t>Spatial variations finer than this are undetectable!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5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Avoid Aliasing with Digital Music?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we simply sample at </a:t>
            </a:r>
            <a:r>
              <a:rPr lang="en-US" sz="2400" i="1" dirty="0"/>
              <a:t>2 x highest frequency of signal</a:t>
            </a:r>
            <a:r>
              <a:rPr lang="en-US" sz="2400" dirty="0"/>
              <a:t>…</a:t>
            </a:r>
          </a:p>
          <a:p>
            <a:pPr lvl="1"/>
            <a:r>
              <a:rPr lang="en-US" sz="2000" dirty="0"/>
              <a:t>(AKA: Nyquist Rate)</a:t>
            </a:r>
          </a:p>
          <a:p>
            <a:pPr lvl="1"/>
            <a:r>
              <a:rPr lang="en-US" sz="2000" dirty="0"/>
              <a:t>…we won’t encounter aliasing!</a:t>
            </a:r>
          </a:p>
          <a:p>
            <a:r>
              <a:rPr lang="en-US" sz="2000" dirty="0"/>
              <a:t>But how do we guarantee highest frequency of our signal?</a:t>
            </a:r>
          </a:p>
          <a:p>
            <a:pPr lvl="1"/>
            <a:r>
              <a:rPr lang="en-US" sz="2000" dirty="0"/>
              <a:t>Audio: this is easy!</a:t>
            </a:r>
          </a:p>
          <a:p>
            <a:pPr lvl="2"/>
            <a:r>
              <a:rPr lang="en-US" sz="1800" dirty="0"/>
              <a:t>We know the range of human ear: 20 Hz to 20 kHz…</a:t>
            </a:r>
          </a:p>
          <a:p>
            <a:pPr lvl="2"/>
            <a:r>
              <a:rPr lang="en-US" sz="1800" dirty="0"/>
              <a:t>The highest frequency component in music is then: 20 kHz</a:t>
            </a:r>
          </a:p>
          <a:p>
            <a:pPr lvl="2"/>
            <a:r>
              <a:rPr lang="en-US" sz="1800" dirty="0"/>
              <a:t>…so, before sound goes into ADC, we apply a filter!</a:t>
            </a:r>
          </a:p>
          <a:p>
            <a:pPr lvl="3"/>
            <a:r>
              <a:rPr lang="en-US" sz="1600" dirty="0"/>
              <a:t>Blocks any frequency above 20 kHz from going into ADC</a:t>
            </a:r>
          </a:p>
          <a:p>
            <a:pPr lvl="2"/>
            <a:r>
              <a:rPr lang="en-US" dirty="0"/>
              <a:t>Essentially, we are fixing our sampling rate &amp; ‘</a:t>
            </a:r>
            <a:r>
              <a:rPr lang="en-US" dirty="0" err="1"/>
              <a:t>bluring</a:t>
            </a:r>
            <a:r>
              <a:rPr lang="en-US" dirty="0"/>
              <a:t>’ or filtering our incoming signal</a:t>
            </a:r>
          </a:p>
          <a:p>
            <a:pPr lvl="3"/>
            <a:endParaRPr lang="en-US" sz="1600" dirty="0"/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adleystump.com/wp-content/uploads/2013/07/coffee-cup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88" y="4133727"/>
            <a:ext cx="3341226" cy="25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know how to avoid aliasing…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is a filter you ask?</a:t>
            </a:r>
          </a:p>
          <a:p>
            <a:pPr lvl="1"/>
            <a:r>
              <a:rPr lang="en-US" sz="1600" dirty="0"/>
              <a:t>Imagine a coffee filter…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rapezoid 8"/>
          <p:cNvSpPr/>
          <p:nvPr/>
        </p:nvSpPr>
        <p:spPr>
          <a:xfrm flipV="1">
            <a:off x="1893932" y="3396753"/>
            <a:ext cx="1863969" cy="822373"/>
          </a:xfrm>
          <a:prstGeom prst="trapezoid">
            <a:avLst>
              <a:gd name="adj" fmla="val 5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7663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5570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620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32893" y="405265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15773" y="405265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5664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3571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2621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12903" y="389263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5189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3096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2146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31903" y="356233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0973" y="356233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22756" y="3396754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lock Arc 30"/>
          <p:cNvSpPr/>
          <p:nvPr/>
        </p:nvSpPr>
        <p:spPr>
          <a:xfrm>
            <a:off x="1732563" y="2234324"/>
            <a:ext cx="1203767" cy="1242440"/>
          </a:xfrm>
          <a:prstGeom prst="blockArc">
            <a:avLst>
              <a:gd name="adj1" fmla="val 1450195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913" y="2855544"/>
            <a:ext cx="179070" cy="5412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dirty="0"/>
              <a:t>WATER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55" y="2326502"/>
            <a:ext cx="1540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Water,</a:t>
            </a:r>
          </a:p>
          <a:p>
            <a:pPr algn="ctr"/>
            <a:r>
              <a:rPr lang="en-US" sz="1600" dirty="0"/>
              <a:t>Ground coffee </a:t>
            </a:r>
          </a:p>
          <a:p>
            <a:pPr algn="ctr"/>
            <a:r>
              <a:rPr lang="en-US" sz="1600" dirty="0"/>
              <a:t>beans go into</a:t>
            </a:r>
          </a:p>
          <a:p>
            <a:pPr algn="ctr"/>
            <a:r>
              <a:rPr lang="en-US" sz="1600" dirty="0"/>
              <a:t>Filter…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21433" y="4783485"/>
            <a:ext cx="2044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Only delicious</a:t>
            </a:r>
          </a:p>
          <a:p>
            <a:pPr algn="ctr"/>
            <a:r>
              <a:rPr lang="en-US" sz="1600" dirty="0"/>
              <a:t>coffee passes</a:t>
            </a:r>
          </a:p>
          <a:p>
            <a:pPr algn="ctr"/>
            <a:r>
              <a:rPr lang="en-US" sz="1600" dirty="0"/>
              <a:t>through filter…</a:t>
            </a:r>
          </a:p>
          <a:p>
            <a:pPr algn="ctr"/>
            <a:r>
              <a:rPr lang="en-US" sz="1600" dirty="0"/>
              <a:t>“grinds” cannot pass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25103" y="4219126"/>
            <a:ext cx="179070" cy="541209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800" dirty="0"/>
              <a:t>COFFEE</a:t>
            </a:r>
          </a:p>
        </p:txBody>
      </p:sp>
      <p:sp>
        <p:nvSpPr>
          <p:cNvPr id="18" name="TextBox 17"/>
          <p:cNvSpPr txBox="1"/>
          <p:nvPr/>
        </p:nvSpPr>
        <p:spPr>
          <a:xfrm rot="18079704">
            <a:off x="2114666" y="356439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grinds</a:t>
            </a:r>
          </a:p>
        </p:txBody>
      </p:sp>
      <p:sp>
        <p:nvSpPr>
          <p:cNvPr id="34" name="TextBox 33"/>
          <p:cNvSpPr txBox="1"/>
          <p:nvPr/>
        </p:nvSpPr>
        <p:spPr>
          <a:xfrm rot="3381772">
            <a:off x="2857391" y="358947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grinds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0527" y="3691434"/>
            <a:ext cx="1224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Coffee Filter</a:t>
            </a:r>
          </a:p>
        </p:txBody>
      </p:sp>
      <p:cxnSp>
        <p:nvCxnSpPr>
          <p:cNvPr id="27" name="Straight Arrow Connector 26"/>
          <p:cNvCxnSpPr>
            <a:stCxn id="35" idx="3"/>
          </p:cNvCxnSpPr>
          <p:nvPr/>
        </p:nvCxnSpPr>
        <p:spPr>
          <a:xfrm flipV="1">
            <a:off x="1685478" y="3844153"/>
            <a:ext cx="343280" cy="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rapezoid 36"/>
          <p:cNvSpPr/>
          <p:nvPr/>
        </p:nvSpPr>
        <p:spPr>
          <a:xfrm flipV="1">
            <a:off x="4754785" y="3410401"/>
            <a:ext cx="1863969" cy="822373"/>
          </a:xfrm>
          <a:prstGeom prst="trapezoid">
            <a:avLst>
              <a:gd name="adj" fmla="val 5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098559" y="349594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Electronic</a:t>
            </a:r>
          </a:p>
          <a:p>
            <a:pPr algn="ctr"/>
            <a:r>
              <a:rPr lang="en-US" dirty="0"/>
              <a:t>Filter</a:t>
            </a:r>
          </a:p>
        </p:txBody>
      </p:sp>
      <p:pic>
        <p:nvPicPr>
          <p:cNvPr id="95236" name="Picture 4" descr="File:EM Spectrum Properties edit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7512" b="76082"/>
          <a:stretch/>
        </p:blipFill>
        <p:spPr bwMode="auto">
          <a:xfrm rot="5400000">
            <a:off x="4560527" y="1931142"/>
            <a:ext cx="2273823" cy="6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File:EM Spectrum Properties edit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7512" r="33153" b="76082"/>
          <a:stretch/>
        </p:blipFill>
        <p:spPr bwMode="auto">
          <a:xfrm rot="5400000">
            <a:off x="5007864" y="4622301"/>
            <a:ext cx="1357807" cy="6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Left Brace 45"/>
          <p:cNvSpPr/>
          <p:nvPr/>
        </p:nvSpPr>
        <p:spPr>
          <a:xfrm flipH="1">
            <a:off x="6192433" y="1106747"/>
            <a:ext cx="532435" cy="222137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686622" y="1757930"/>
            <a:ext cx="19992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Signals ranging </a:t>
            </a:r>
          </a:p>
          <a:p>
            <a:pPr algn="ctr"/>
            <a:r>
              <a:rPr lang="en-US" sz="1600" dirty="0"/>
              <a:t>in frequencies </a:t>
            </a:r>
          </a:p>
          <a:p>
            <a:pPr algn="ctr"/>
            <a:r>
              <a:rPr lang="en-US" sz="1600" dirty="0"/>
              <a:t>from 20Hz to 40kHz</a:t>
            </a:r>
          </a:p>
          <a:p>
            <a:pPr algn="ctr"/>
            <a:r>
              <a:rPr lang="en-US" sz="1600" dirty="0"/>
              <a:t>go into filter</a:t>
            </a:r>
          </a:p>
        </p:txBody>
      </p:sp>
      <p:sp>
        <p:nvSpPr>
          <p:cNvPr id="51" name="Left Brace 50"/>
          <p:cNvSpPr/>
          <p:nvPr/>
        </p:nvSpPr>
        <p:spPr>
          <a:xfrm flipH="1">
            <a:off x="6192432" y="4283634"/>
            <a:ext cx="532435" cy="141111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686622" y="4483392"/>
            <a:ext cx="1999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Only “delicious”</a:t>
            </a:r>
          </a:p>
          <a:p>
            <a:pPr algn="ctr"/>
            <a:r>
              <a:rPr lang="en-US" sz="1600" dirty="0"/>
              <a:t>signals ranging</a:t>
            </a:r>
          </a:p>
          <a:p>
            <a:pPr algn="ctr"/>
            <a:r>
              <a:rPr lang="en-US" sz="1600" dirty="0"/>
              <a:t>from 20Hz to 20kHz</a:t>
            </a:r>
          </a:p>
          <a:p>
            <a:pPr algn="ctr"/>
            <a:r>
              <a:rPr lang="en-US" sz="1600" dirty="0"/>
              <a:t>pass through filter</a:t>
            </a:r>
          </a:p>
          <a:p>
            <a:pPr algn="ctr"/>
            <a:r>
              <a:rPr lang="en-US" sz="1600" dirty="0"/>
              <a:t>(aka Audio Signals)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1385" y="3499131"/>
            <a:ext cx="2292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Called a “low pass” filter</a:t>
            </a:r>
          </a:p>
          <a:p>
            <a:pPr algn="ctr"/>
            <a:r>
              <a:rPr lang="en-US" sz="1400" b="1" i="1" dirty="0"/>
              <a:t>Has a “cutoff” frequency</a:t>
            </a:r>
          </a:p>
          <a:p>
            <a:pPr algn="ctr"/>
            <a:r>
              <a:rPr lang="en-US" sz="1400" b="1" i="1" dirty="0"/>
              <a:t>of 20 kHz</a:t>
            </a:r>
          </a:p>
          <a:p>
            <a:pPr algn="ctr"/>
            <a:endParaRPr lang="en-US" sz="1400" b="1" i="1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6559005" y="3848625"/>
            <a:ext cx="343280" cy="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7" grpId="0" animBg="1"/>
      <p:bldP spid="36" grpId="0"/>
      <p:bldP spid="46" grpId="0" animBg="1"/>
      <p:bldP spid="47" grpId="0"/>
      <p:bldP spid="51" grpId="0" animBg="1"/>
      <p:bldP spid="52" grpId="0"/>
      <p:bldP spid="5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DAC – Filtering (from last lecture)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559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/>
              <a:t>We call this filtering in EE, (RC delays are everything)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r="68721" b="22448"/>
          <a:stretch/>
        </p:blipFill>
        <p:spPr bwMode="auto">
          <a:xfrm>
            <a:off x="2914978" y="2354950"/>
            <a:ext cx="2008047" cy="150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35067" r="34216" b="-403"/>
          <a:stretch/>
        </p:blipFill>
        <p:spPr bwMode="auto">
          <a:xfrm>
            <a:off x="5050029" y="2552056"/>
            <a:ext cx="2111590" cy="13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6" t="12888" r="3257" b="21776"/>
          <a:stretch/>
        </p:blipFill>
        <p:spPr bwMode="auto">
          <a:xfrm>
            <a:off x="7258816" y="2442593"/>
            <a:ext cx="1717724" cy="14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Freeform 65"/>
          <p:cNvSpPr/>
          <p:nvPr/>
        </p:nvSpPr>
        <p:spPr>
          <a:xfrm>
            <a:off x="1665864" y="3413511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V="1">
            <a:off x="3255606" y="4859817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6" grpId="0" animBg="1"/>
      <p:bldP spid="6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Pass Analog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0987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Can limit rate of change</a:t>
            </a:r>
          </a:p>
          <a:p>
            <a:pPr lvl="1"/>
            <a:r>
              <a:rPr lang="en-US" dirty="0"/>
              <a:t>Set a minimum time period for a value to charge output</a:t>
            </a:r>
          </a:p>
          <a:p>
            <a:r>
              <a:rPr lang="en-US" dirty="0"/>
              <a:t>If signal tries to move too fast (high frequency)</a:t>
            </a:r>
          </a:p>
          <a:p>
            <a:pPr lvl="1"/>
            <a:r>
              <a:rPr lang="en-US" dirty="0"/>
              <a:t>The input change won’t be reflected in the output</a:t>
            </a:r>
          </a:p>
          <a:p>
            <a:r>
              <a:rPr lang="en-US" dirty="0"/>
              <a:t>Ideal:  </a:t>
            </a:r>
            <a:r>
              <a:rPr lang="en-US" b="0" dirty="0"/>
              <a:t>fast inputs “erased” from output</a:t>
            </a:r>
          </a:p>
          <a:p>
            <a:r>
              <a:rPr lang="en-US" dirty="0"/>
              <a:t>In practice:  </a:t>
            </a:r>
            <a:r>
              <a:rPr lang="en-US" b="0" dirty="0"/>
              <a:t>magnitude reduced</a:t>
            </a:r>
          </a:p>
          <a:p>
            <a:r>
              <a:rPr lang="en-US" b="0" dirty="0"/>
              <a:t>Can engineer filters to get closer to ideal 215, 319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Straight Connector 349"/>
          <p:cNvSpPr>
            <a:spLocks noChangeShapeType="1"/>
          </p:cNvSpPr>
          <p:nvPr/>
        </p:nvSpPr>
        <p:spPr bwMode="auto">
          <a:xfrm>
            <a:off x="-8314926" y="2977244"/>
            <a:ext cx="0" cy="34062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r="68721" b="22448"/>
          <a:stretch/>
        </p:blipFill>
        <p:spPr bwMode="auto">
          <a:xfrm>
            <a:off x="667085" y="4816087"/>
            <a:ext cx="2008047" cy="150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35067" r="34216" b="-403"/>
          <a:stretch/>
        </p:blipFill>
        <p:spPr bwMode="auto">
          <a:xfrm>
            <a:off x="3394284" y="4879698"/>
            <a:ext cx="2111590" cy="13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6" t="12888" r="3257" b="21776"/>
          <a:stretch/>
        </p:blipFill>
        <p:spPr bwMode="auto">
          <a:xfrm>
            <a:off x="6625079" y="4816087"/>
            <a:ext cx="1717724" cy="14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6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Block Diagram of DSP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3947598"/>
            <a:ext cx="8686800" cy="2322831"/>
          </a:xfrm>
        </p:spPr>
        <p:txBody>
          <a:bodyPr>
            <a:normAutofit/>
          </a:bodyPr>
          <a:lstStyle/>
          <a:p>
            <a:r>
              <a:rPr lang="en-US" sz="2400" dirty="0"/>
              <a:t>Before ADC, we put music signal through </a:t>
            </a:r>
            <a:r>
              <a:rPr lang="en-US" sz="2400" i="1" dirty="0" err="1"/>
              <a:t>antialias</a:t>
            </a:r>
            <a:r>
              <a:rPr lang="en-US" sz="2400" dirty="0"/>
              <a:t> filter</a:t>
            </a:r>
          </a:p>
          <a:p>
            <a:pPr lvl="1"/>
            <a:r>
              <a:rPr lang="en-US" sz="2000" dirty="0"/>
              <a:t>Filter blocks any signals higher than 20 kHz (prevents aliasing!)</a:t>
            </a:r>
            <a:endParaRPr lang="en-US" sz="12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379439"/>
            <a:ext cx="8112205" cy="248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583F41-5DA1-0546-89C1-2715991A0B05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20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Block Diagram of DSP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3476106"/>
            <a:ext cx="8686800" cy="2794323"/>
          </a:xfrm>
        </p:spPr>
        <p:txBody>
          <a:bodyPr>
            <a:normAutofit/>
          </a:bodyPr>
          <a:lstStyle/>
          <a:p>
            <a:r>
              <a:rPr lang="en-US" sz="2400" dirty="0"/>
              <a:t>Before ADC, we put music signal through </a:t>
            </a:r>
            <a:r>
              <a:rPr lang="en-US" sz="2400" i="1" dirty="0" err="1"/>
              <a:t>antialias</a:t>
            </a:r>
            <a:r>
              <a:rPr lang="en-US" sz="2400" dirty="0"/>
              <a:t> filter</a:t>
            </a:r>
          </a:p>
          <a:p>
            <a:pPr lvl="1"/>
            <a:r>
              <a:rPr lang="en-US" sz="2000" dirty="0"/>
              <a:t>Filter blocks any signals higher than 20 kHz (prevents aliasing!)</a:t>
            </a:r>
            <a:endParaRPr lang="en-US" sz="1200" dirty="0"/>
          </a:p>
          <a:p>
            <a:pPr lvl="1"/>
            <a:r>
              <a:rPr lang="en-US" sz="2000" dirty="0"/>
              <a:t>Then our ADC can safely sample at 2 x 20 kHz without aliasing</a:t>
            </a:r>
          </a:p>
          <a:p>
            <a:pPr lvl="2"/>
            <a:r>
              <a:rPr lang="en-US" sz="1600" dirty="0"/>
              <a:t>What is our </a:t>
            </a:r>
            <a:r>
              <a:rPr lang="en-US" sz="1600" u="sng" dirty="0"/>
              <a:t>Nyquist Rate</a:t>
            </a:r>
            <a:r>
              <a:rPr lang="en-US" sz="1600" dirty="0"/>
              <a:t>? </a:t>
            </a:r>
          </a:p>
          <a:p>
            <a:pPr lvl="3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 x</a:t>
            </a:r>
            <a:r>
              <a:rPr lang="en-US" sz="1600" dirty="0"/>
              <a:t> 20 kHz = 40 kHz, or 40 thousand samples per second!</a:t>
            </a:r>
          </a:p>
          <a:p>
            <a:pPr lvl="2"/>
            <a:r>
              <a:rPr lang="en-US" sz="1600" dirty="0"/>
              <a:t>What is our </a:t>
            </a:r>
            <a:r>
              <a:rPr lang="en-US" sz="1600" u="sng" dirty="0"/>
              <a:t>Nyquist Frequency</a:t>
            </a:r>
            <a:r>
              <a:rPr lang="en-US" sz="1600" dirty="0"/>
              <a:t>? </a:t>
            </a:r>
          </a:p>
          <a:p>
            <a:pPr lvl="3"/>
            <a:r>
              <a:rPr lang="en-US" sz="1600" dirty="0"/>
              <a:t>½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/>
              <a:t>20 kHz</a:t>
            </a:r>
          </a:p>
          <a:p>
            <a:pPr lvl="1"/>
            <a:r>
              <a:rPr lang="en-US" sz="2000" dirty="0"/>
              <a:t>Cutoff frequency of our filter?  Has to be the Nyquist Frequency</a:t>
            </a:r>
            <a:endParaRPr lang="en-US" sz="12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4" y="1207446"/>
            <a:ext cx="7585496" cy="232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the </a:t>
            </a:r>
            <a:r>
              <a:rPr lang="en-US" dirty="0" err="1"/>
              <a:t>antialias</a:t>
            </a:r>
            <a:r>
              <a:rPr lang="en-US" dirty="0"/>
              <a:t> filter?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54162"/>
            <a:ext cx="8931797" cy="4846638"/>
          </a:xfrm>
        </p:spPr>
        <p:txBody>
          <a:bodyPr>
            <a:normAutofit/>
          </a:bodyPr>
          <a:lstStyle/>
          <a:p>
            <a:r>
              <a:rPr lang="en-US" dirty="0"/>
              <a:t>If we can’t hear anything above 20kHz…</a:t>
            </a:r>
          </a:p>
          <a:p>
            <a:pPr lvl="1"/>
            <a:r>
              <a:rPr lang="en-US" dirty="0"/>
              <a:t>Why do we need to filter it out?</a:t>
            </a:r>
          </a:p>
          <a:p>
            <a:pPr lvl="2"/>
            <a:r>
              <a:rPr lang="en-US" dirty="0"/>
              <a:t>Dog’s can hear from 40 Hz to 60 kHz</a:t>
            </a:r>
          </a:p>
          <a:p>
            <a:pPr lvl="3"/>
            <a:r>
              <a:rPr lang="en-US" dirty="0"/>
              <a:t>so clearly there are sounds above 20 kHz</a:t>
            </a:r>
          </a:p>
          <a:p>
            <a:pPr lvl="1"/>
            <a:r>
              <a:rPr lang="en-US" dirty="0"/>
              <a:t>Let’s imagine a high frequency noise in music studio</a:t>
            </a:r>
          </a:p>
          <a:p>
            <a:pPr lvl="2"/>
            <a:r>
              <a:rPr lang="en-US" dirty="0"/>
              <a:t>Let’s say it’s a vibration occurring at 25 kHz</a:t>
            </a:r>
          </a:p>
          <a:p>
            <a:pPr lvl="3"/>
            <a:r>
              <a:rPr lang="en-US" dirty="0"/>
              <a:t>No human can hear it, why filter it out?</a:t>
            </a:r>
          </a:p>
          <a:p>
            <a:pPr lvl="2"/>
            <a:r>
              <a:rPr lang="en-US" dirty="0"/>
              <a:t>Because of aliasing:</a:t>
            </a:r>
          </a:p>
          <a:p>
            <a:pPr lvl="3"/>
            <a:r>
              <a:rPr lang="en-US" dirty="0"/>
              <a:t>Frequency aliasing/folding will occur: </a:t>
            </a:r>
          </a:p>
          <a:p>
            <a:pPr lvl="3"/>
            <a:r>
              <a:rPr lang="en-US" sz="1400" dirty="0">
                <a:solidFill>
                  <a:srgbClr val="00B050"/>
                </a:solidFill>
              </a:rPr>
              <a:t>Sample rate </a:t>
            </a:r>
            <a:r>
              <a:rPr lang="en-US" sz="1600" dirty="0">
                <a:solidFill>
                  <a:srgbClr val="FF0000"/>
                </a:solidFill>
              </a:rPr>
              <a:t>– frequency </a:t>
            </a:r>
            <a:r>
              <a:rPr lang="en-US" sz="1600" dirty="0">
                <a:solidFill>
                  <a:srgbClr val="00B0F0"/>
                </a:solidFill>
              </a:rPr>
              <a:t>= aliasing/folding frequency</a:t>
            </a:r>
          </a:p>
          <a:p>
            <a:pPr lvl="3"/>
            <a:r>
              <a:rPr lang="en-US" sz="1600" dirty="0">
                <a:solidFill>
                  <a:srgbClr val="00B050"/>
                </a:solidFill>
              </a:rPr>
              <a:t>40 kHz - </a:t>
            </a:r>
            <a:r>
              <a:rPr lang="en-US" sz="1600" dirty="0">
                <a:solidFill>
                  <a:srgbClr val="FF0000"/>
                </a:solidFill>
              </a:rPr>
              <a:t>25 kHz </a:t>
            </a:r>
            <a:r>
              <a:rPr lang="en-US" sz="1600" dirty="0">
                <a:solidFill>
                  <a:srgbClr val="00B0F0"/>
                </a:solidFill>
              </a:rPr>
              <a:t>= 15 kHz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The 25 kHz vibration will fold-over to a 15 kHz “hum” or audible noise</a:t>
            </a:r>
          </a:p>
          <a:p>
            <a:pPr lvl="4"/>
            <a:r>
              <a:rPr lang="en-US" dirty="0">
                <a:solidFill>
                  <a:schemeClr val="tx1"/>
                </a:solidFill>
              </a:rPr>
              <a:t>It will ruin our recording and source of noise wouldn’t be obvious!</a:t>
            </a:r>
          </a:p>
          <a:p>
            <a:pPr lvl="3"/>
            <a:endParaRPr lang="en-US" sz="1600" dirty="0">
              <a:solidFill>
                <a:srgbClr val="00B0F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Analog</a:t>
            </a:r>
          </a:p>
          <a:p>
            <a:pPr algn="ctr"/>
            <a:r>
              <a:rPr lang="en-US" sz="1600" dirty="0">
                <a:latin typeface="+mj-lt"/>
              </a:rPr>
              <a:t>input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in Lab…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/>
          </a:bodyPr>
          <a:lstStyle/>
          <a:p>
            <a:r>
              <a:rPr lang="en-US" sz="2000" dirty="0"/>
              <a:t>Week 1: Converted Sound to analog voltage signal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“voltage wave” that changes amplitude w/ respect to time</a:t>
            </a:r>
            <a:endParaRPr lang="en-US" sz="2000" dirty="0"/>
          </a:p>
          <a:p>
            <a:pPr lvl="1"/>
            <a:r>
              <a:rPr lang="en-US" sz="1600" u="sng" dirty="0"/>
              <a:t>Sample</a:t>
            </a:r>
            <a:r>
              <a:rPr lang="en-US" sz="1600" dirty="0"/>
              <a:t>: Break up independent variable, take discrete ‘samples’</a:t>
            </a:r>
          </a:p>
          <a:p>
            <a:pPr lvl="1"/>
            <a:r>
              <a:rPr lang="en-US" sz="1600" u="sng" dirty="0"/>
              <a:t>Quantize</a:t>
            </a:r>
            <a:r>
              <a:rPr lang="en-US" sz="1600" dirty="0"/>
              <a:t>: Break up dependent variable into n-levels (need 2</a:t>
            </a:r>
            <a:r>
              <a:rPr lang="en-US" sz="1600" baseline="30000" dirty="0"/>
              <a:t>n</a:t>
            </a:r>
            <a:r>
              <a:rPr lang="en-US" sz="1600" dirty="0"/>
              <a:t> bits to digitize)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61" y="1604000"/>
            <a:ext cx="1349274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95446" y="1734267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ADC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3043" y="2121854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183770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Digital</a:t>
            </a:r>
          </a:p>
          <a:p>
            <a:pPr algn="ctr"/>
            <a:r>
              <a:rPr lang="en-US" sz="1600" dirty="0">
                <a:latin typeface="+mj-lt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 Disc (CD)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 (late 20</a:t>
            </a:r>
            <a:r>
              <a:rPr lang="en-US" baseline="30000" dirty="0"/>
              <a:t>th</a:t>
            </a:r>
            <a:r>
              <a:rPr lang="en-US" dirty="0"/>
              <a:t> century)</a:t>
            </a:r>
          </a:p>
          <a:p>
            <a:pPr lvl="1"/>
            <a:r>
              <a:rPr lang="en-US" dirty="0"/>
              <a:t>First form of digitized music</a:t>
            </a:r>
          </a:p>
          <a:p>
            <a:pPr lvl="2"/>
            <a:r>
              <a:rPr lang="en-US" dirty="0"/>
              <a:t>ADC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DSP </a:t>
            </a:r>
            <a:r>
              <a:rPr lang="en-US" dirty="0">
                <a:sym typeface="Wingdings" panose="05000000000000000000" pitchFamily="2" charset="2"/>
              </a:rPr>
              <a:t> DAC</a:t>
            </a:r>
            <a:endParaRPr lang="en-US" dirty="0"/>
          </a:p>
          <a:p>
            <a:pPr lvl="1"/>
            <a:r>
              <a:rPr lang="en-US" dirty="0"/>
              <a:t>Up until this time, music was…</a:t>
            </a:r>
          </a:p>
          <a:p>
            <a:pPr lvl="2"/>
            <a:r>
              <a:rPr lang="en-US" dirty="0"/>
              <a:t>…exact reproduction (record, tape)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Nyquist Sampling Rate: 44.1 kHz</a:t>
            </a:r>
          </a:p>
          <a:p>
            <a:pPr lvl="1"/>
            <a:r>
              <a:rPr lang="en-US" dirty="0"/>
              <a:t>Nyquist Frequency: ½ (44.1 kHz) = 22.05 kHz</a:t>
            </a:r>
          </a:p>
          <a:p>
            <a:pPr lvl="2"/>
            <a:r>
              <a:rPr lang="en-US" dirty="0"/>
              <a:t>AKA – upper range of audio</a:t>
            </a:r>
          </a:p>
          <a:p>
            <a:pPr lvl="2"/>
            <a:r>
              <a:rPr lang="en-US" dirty="0"/>
              <a:t>22.05 = cutoff frequency for low-pass </a:t>
            </a:r>
            <a:r>
              <a:rPr lang="en-US" dirty="0" err="1"/>
              <a:t>antialias</a:t>
            </a:r>
            <a:r>
              <a:rPr lang="en-US" dirty="0"/>
              <a:t> filter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fld id="{D6E73BEC-2FBD-49A0-BB48-A54429DF400F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715" y="64077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89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 Disc (CD)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839200" cy="48466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CD (late 20</a:t>
            </a:r>
            <a:r>
              <a:rPr lang="en-US" baseline="30000" dirty="0"/>
              <a:t>th</a:t>
            </a:r>
            <a:r>
              <a:rPr lang="en-US" dirty="0"/>
              <a:t> century)</a:t>
            </a:r>
          </a:p>
          <a:p>
            <a:pPr lvl="1"/>
            <a:r>
              <a:rPr lang="en-US" dirty="0"/>
              <a:t>Quick Math:</a:t>
            </a:r>
          </a:p>
          <a:p>
            <a:pPr lvl="1"/>
            <a:r>
              <a:rPr lang="en-US" dirty="0"/>
              <a:t>Sampling Rate: 44.1 kHz</a:t>
            </a:r>
          </a:p>
          <a:p>
            <a:pPr lvl="1"/>
            <a:r>
              <a:rPr lang="en-US" dirty="0"/>
              <a:t>Sampling Rate: 44,100 Hz</a:t>
            </a:r>
          </a:p>
          <a:p>
            <a:pPr lvl="1"/>
            <a:r>
              <a:rPr lang="en-US" dirty="0"/>
              <a:t>That means we collect 44,100 Samples in 1 second!</a:t>
            </a:r>
          </a:p>
          <a:p>
            <a:pPr lvl="2"/>
            <a:r>
              <a:rPr lang="en-US" dirty="0"/>
              <a:t>In 60 seconds, we collect: 2,646,000 samples</a:t>
            </a:r>
          </a:p>
          <a:p>
            <a:pPr lvl="3"/>
            <a:r>
              <a:rPr lang="en-US" i="1" dirty="0"/>
              <a:t>(44,100 samples/sec * 60 sec) =2,646,000 samples/minute</a:t>
            </a:r>
          </a:p>
          <a:p>
            <a:pPr lvl="2"/>
            <a:r>
              <a:rPr lang="en-US" dirty="0"/>
              <a:t>For a 3 minute song: 7,938,000 samples / song!</a:t>
            </a:r>
          </a:p>
          <a:p>
            <a:pPr lvl="3"/>
            <a:r>
              <a:rPr lang="en-US" i="1" dirty="0"/>
              <a:t>(2,646,000 samples/minute) * (3 minutes) = 7,938,000 samples/song</a:t>
            </a:r>
          </a:p>
          <a:p>
            <a:pPr lvl="2"/>
            <a:r>
              <a:rPr lang="en-US" dirty="0"/>
              <a:t>If each sample requires 16-bits to store:</a:t>
            </a:r>
          </a:p>
          <a:p>
            <a:pPr lvl="3"/>
            <a:r>
              <a:rPr lang="en-US" i="1" dirty="0"/>
              <a:t>(7,938,000 samples/song) * (16 bits/sample) = 127,008,000 bits/song</a:t>
            </a:r>
          </a:p>
          <a:p>
            <a:pPr lvl="3"/>
            <a:r>
              <a:rPr lang="en-US" dirty="0"/>
              <a:t>That’s 15,876,000 bytes per song</a:t>
            </a:r>
          </a:p>
          <a:p>
            <a:pPr lvl="3"/>
            <a:r>
              <a:rPr lang="en-US" i="1" dirty="0"/>
              <a:t>15,504 kB = </a:t>
            </a:r>
            <a:r>
              <a:rPr lang="en-US" b="1" i="1" dirty="0"/>
              <a:t>15.14 MB </a:t>
            </a:r>
            <a:r>
              <a:rPr lang="en-US" i="1" dirty="0"/>
              <a:t>per song!</a:t>
            </a:r>
          </a:p>
          <a:p>
            <a:pPr lvl="2"/>
            <a:r>
              <a:rPr lang="en-US" dirty="0"/>
              <a:t>What about stereo recordings?  Double that!</a:t>
            </a:r>
          </a:p>
          <a:p>
            <a:pPr lvl="3"/>
            <a:r>
              <a:rPr lang="en-US" b="1" dirty="0"/>
              <a:t>30.28 MB</a:t>
            </a:r>
            <a:r>
              <a:rPr lang="en-US" dirty="0"/>
              <a:t> per 3 minute stereo song!!</a:t>
            </a:r>
          </a:p>
          <a:p>
            <a:pPr lvl="2"/>
            <a:r>
              <a:rPr lang="en-US" dirty="0"/>
              <a:t>This is why a CD can only hold about 80 minutes of digital audio!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fld id="{D6E73BEC-2FBD-49A0-BB48-A54429DF400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715" y="64077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47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2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at twice the maximum frequency</a:t>
            </a:r>
          </a:p>
          <a:p>
            <a:pPr lvl="1"/>
            <a:r>
              <a:rPr lang="en-US" dirty="0"/>
              <a:t>Can reconstruct perfectly</a:t>
            </a:r>
          </a:p>
          <a:p>
            <a:endParaRPr lang="en-US" dirty="0"/>
          </a:p>
          <a:p>
            <a:r>
              <a:rPr lang="en-US" dirty="0"/>
              <a:t>If have frequencies &gt; sample_freq/2</a:t>
            </a:r>
          </a:p>
          <a:p>
            <a:pPr lvl="1"/>
            <a:r>
              <a:rPr lang="en-US" dirty="0"/>
              <a:t>Will get aliasing … as high frequencies fold</a:t>
            </a:r>
          </a:p>
          <a:p>
            <a:pPr lvl="1"/>
            <a:endParaRPr lang="en-US" dirty="0"/>
          </a:p>
          <a:p>
            <a:r>
              <a:rPr lang="en-US" dirty="0"/>
              <a:t>Avoid aliasing with analog Anti-Alias </a:t>
            </a:r>
            <a:r>
              <a:rPr lang="en-US" dirty="0" err="1"/>
              <a:t>prefilter</a:t>
            </a:r>
            <a:r>
              <a:rPr lang="en-US" dirty="0"/>
              <a:t> before 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2: D2A </a:t>
            </a:r>
            <a:r>
              <a:rPr lang="en-US" b="0" dirty="0"/>
              <a:t>– play back the samples you recorded last week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Reminder: lab writeups due on Friday.</a:t>
            </a:r>
          </a:p>
          <a:p>
            <a:endParaRPr lang="en-US" b="0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da-DK" dirty="0"/>
              <a:t>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3383B-1D69-E147-95EC-F743B36E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 Times Poll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C84BE-8E96-774D-AA1C-B5E67412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2481B84-958C-9245-BE22-9B7455E0F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479508"/>
              </p:ext>
            </p:extLst>
          </p:nvPr>
        </p:nvGraphicFramePr>
        <p:xfrm>
          <a:off x="301752" y="2452116"/>
          <a:ext cx="8686800" cy="292608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16424180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56478190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910153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Office Hours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Where?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61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Aditya Hota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 2:30-3:30pm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Detkin (South Side)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81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Lakshay Sharma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 3:30-4:30pm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Detkin (South Side)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544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Han Yan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 12-1pm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Detkin (South Side)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320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Vipula Sateesh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 6-7pm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Ketterer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257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Andrew Merczynski-Hait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 7-8pm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Detkin (South Side)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067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Andrew Butt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 2:30-3:30pm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Detkin (South Side)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83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Caroline Leng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 8-9pm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Detkin</a:t>
                      </a:r>
                      <a:r>
                        <a:rPr lang="en-US" dirty="0"/>
                        <a:t> (South Side)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23259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A53864F7-41F9-8042-949D-898DC4A98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52" y="2452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C34D1-CB86-E84A-829D-C2C290ACC43C}"/>
              </a:ext>
            </a:extLst>
          </p:cNvPr>
          <p:cNvSpPr txBox="1"/>
          <p:nvPr/>
        </p:nvSpPr>
        <p:spPr>
          <a:xfrm>
            <a:off x="2304288" y="5731364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Note: Start this week.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36D56-1BB4-5B48-B6CD-B7351A42DECF}"/>
              </a:ext>
            </a:extLst>
          </p:cNvPr>
          <p:cNvSpPr txBox="1"/>
          <p:nvPr/>
        </p:nvSpPr>
        <p:spPr>
          <a:xfrm>
            <a:off x="451104" y="1514735"/>
            <a:ext cx="5240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7900"/>
                </a:solidFill>
              </a:rPr>
              <a:t>How many can make each?</a:t>
            </a:r>
          </a:p>
        </p:txBody>
      </p:sp>
    </p:spTree>
    <p:extLst>
      <p:ext uri="{BB962C8B-B14F-4D97-AF65-F5344CB8AC3E}">
        <p14:creationId xmlns:p14="http://schemas.microsoft.com/office/powerpoint/2010/main" val="6287929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Signup piazza </a:t>
            </a:r>
          </a:p>
          <a:p>
            <a:pPr lvl="1"/>
            <a:r>
              <a:rPr lang="en-US" dirty="0"/>
              <a:t>Reminders and </a:t>
            </a:r>
            <a:r>
              <a:rPr lang="en-US" dirty="0" err="1"/>
              <a:t>administrivia</a:t>
            </a:r>
            <a:endParaRPr lang="en-US" dirty="0"/>
          </a:p>
          <a:p>
            <a:pPr lvl="1"/>
            <a:r>
              <a:rPr lang="en-US" dirty="0"/>
              <a:t>Answer questions from lecture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ESE215 – include analog filtering</a:t>
            </a:r>
          </a:p>
          <a:p>
            <a:r>
              <a:rPr lang="en-US" dirty="0"/>
              <a:t>ESE319 – active analog filtering</a:t>
            </a:r>
          </a:p>
          <a:p>
            <a:r>
              <a:rPr lang="en-US" dirty="0"/>
              <a:t>ESE224 – Signal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S. Smith, “The Scientists and Engineer’s Guide to Digital Signal Processing,” 1997.</a:t>
            </a:r>
          </a:p>
          <a:p>
            <a:pPr lvl="1"/>
            <a:r>
              <a:rPr lang="en-US" dirty="0">
                <a:hlinkClick r:id="rId2"/>
              </a:rPr>
              <a:t>http://en.wikipedia.org/wiki/Nyquist_frequency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http://en.wikipedia.org/wiki/Nyquist_rate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http://en.wikipedia.org/wiki/Oversampling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http://en.wikipedia.org/wiki/Sampling_rate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http://en.wikipedia.org/wiki/Hearing_range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http://electronics.howstuffworks.com/telephone6.htm</a:t>
            </a:r>
            <a:endParaRPr lang="en-US" dirty="0"/>
          </a:p>
          <a:p>
            <a:pPr lvl="1"/>
            <a:r>
              <a:rPr lang="en-US" dirty="0"/>
              <a:t>B. </a:t>
            </a:r>
            <a:r>
              <a:rPr lang="en-US" dirty="0" err="1"/>
              <a:t>Olshausen</a:t>
            </a:r>
            <a:r>
              <a:rPr lang="en-US" dirty="0"/>
              <a:t>, “Aliasing”, PSC 129 – Sensory Processes Course Notes, UC Davis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vs Quantization Review</a:t>
            </a:r>
          </a:p>
        </p:txBody>
      </p:sp>
    </p:spTree>
    <p:extLst>
      <p:ext uri="{BB962C8B-B14F-4D97-AF65-F5344CB8AC3E}">
        <p14:creationId xmlns:p14="http://schemas.microsoft.com/office/powerpoint/2010/main" val="30172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 &amp;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8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dirty="0"/>
              <a:t>Converting analog (continuous) signal to digital signal </a:t>
            </a:r>
          </a:p>
          <a:p>
            <a:pPr lvl="1"/>
            <a:r>
              <a:rPr lang="en-US" dirty="0"/>
              <a:t>Digitization process has two important aspects:</a:t>
            </a:r>
          </a:p>
          <a:p>
            <a:pPr lvl="2"/>
            <a:r>
              <a:rPr lang="en-US" i="1" dirty="0"/>
              <a:t>1) Sampling</a:t>
            </a:r>
          </a:p>
          <a:p>
            <a:pPr lvl="3"/>
            <a:r>
              <a:rPr lang="en-US" dirty="0"/>
              <a:t>Converting </a:t>
            </a:r>
            <a:r>
              <a:rPr lang="en-US" b="1" i="1" dirty="0"/>
              <a:t>independent</a:t>
            </a:r>
            <a:r>
              <a:rPr lang="en-US" dirty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/>
              <a:t>time</a:t>
            </a:r>
            <a:r>
              <a:rPr lang="en-US" dirty="0"/>
              <a:t> down into intervals</a:t>
            </a:r>
          </a:p>
          <a:p>
            <a:pPr lvl="2"/>
            <a:r>
              <a:rPr lang="en-US" i="1" dirty="0"/>
              <a:t>2) Quantization</a:t>
            </a:r>
          </a:p>
          <a:p>
            <a:pPr lvl="3"/>
            <a:r>
              <a:rPr lang="en-US" dirty="0"/>
              <a:t>Converting </a:t>
            </a:r>
            <a:r>
              <a:rPr lang="en-US" b="1" i="1" dirty="0"/>
              <a:t>dependent</a:t>
            </a:r>
            <a:r>
              <a:rPr lang="en-US" dirty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/>
              <a:t>voltage </a:t>
            </a:r>
            <a:r>
              <a:rPr lang="en-US" dirty="0"/>
              <a:t>down into levels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14" y="1376476"/>
            <a:ext cx="9648092" cy="4846638"/>
          </a:xfrm>
        </p:spPr>
        <p:txBody>
          <a:bodyPr>
            <a:normAutofit/>
          </a:bodyPr>
          <a:lstStyle/>
          <a:p>
            <a:r>
              <a:rPr lang="en-US" sz="2000" b="1" i="1" u="sng" dirty="0"/>
              <a:t>Sampling</a:t>
            </a:r>
            <a:r>
              <a:rPr lang="en-US" sz="2000" dirty="0"/>
              <a:t>: breaking independent variable (time) into intervals</a:t>
            </a:r>
          </a:p>
          <a:p>
            <a:pPr marL="342900" lvl="1" indent="-342900">
              <a:buFont typeface="Wingdings 2"/>
              <a:buChar char=""/>
            </a:pPr>
            <a:r>
              <a:rPr lang="en-US" sz="2000" b="1" i="1" u="sng" dirty="0"/>
              <a:t>Quantization</a:t>
            </a:r>
            <a:r>
              <a:rPr lang="en-US" sz="2000" b="1" dirty="0"/>
              <a:t>: breaking dependent variable (voltage) into levels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55072" y="2341672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Samples</a:t>
            </a:r>
          </a:p>
          <a:p>
            <a:pPr algn="ctr"/>
            <a:r>
              <a:rPr lang="en-US" sz="1600" dirty="0">
                <a:latin typeface="+mj-lt"/>
              </a:rPr>
              <a:t> @ 1ms intervals: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234298" y="3247706"/>
            <a:ext cx="1785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32475" y="3625883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32475" y="4005883"/>
            <a:ext cx="1785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230500" y="4383908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30500" y="4763908"/>
            <a:ext cx="1854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30500" y="5143908"/>
            <a:ext cx="168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228525" y="5510058"/>
            <a:ext cx="1854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226550" y="5864333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-356730" y="2672446"/>
            <a:ext cx="4599628" cy="3406239"/>
            <a:chOff x="1593363" y="2438400"/>
            <a:chExt cx="5331385" cy="3948141"/>
          </a:xfrm>
        </p:grpSpPr>
        <p:grpSp>
          <p:nvGrpSpPr>
            <p:cNvPr id="58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5331385" cy="3948141"/>
              <a:chOff x="6898859" y="2438400"/>
              <a:chExt cx="1993458" cy="1634065"/>
            </a:xfrm>
          </p:grpSpPr>
          <p:sp>
            <p:nvSpPr>
              <p:cNvPr id="61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11"/>
              <p:cNvSpPr txBox="1">
                <a:spLocks noChangeArrowheads="1"/>
              </p:cNvSpPr>
              <p:nvPr/>
            </p:nvSpPr>
            <p:spPr bwMode="auto">
              <a:xfrm>
                <a:off x="8350285" y="2994381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68870" y="2261283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2185570" y="434989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764434" y="435648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87199" y="46828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65224" y="46808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35360" y="46806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13385" y="46786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37239" y="4681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15264" y="46798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85400" y="46796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614225" y="46776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75" name="Oval 74"/>
          <p:cNvSpPr/>
          <p:nvPr/>
        </p:nvSpPr>
        <p:spPr>
          <a:xfrm>
            <a:off x="994643" y="345691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370131" y="305887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1756887" y="346207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141777" y="449142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547467" y="552265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936803" y="597180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32135" y="553022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710995" y="450158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550480" y="449293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596200" y="341446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596200" y="388182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595353" y="485579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595353" y="529768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95353" y="579051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6943" y="29136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943" y="34318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943" y="38890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7103" y="43970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-28359" y="488106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28359" y="533312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-28359" y="582594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1048082" y="351282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95353" y="3515362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19760" y="3165752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05474" y="3117280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95353" y="3515510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1799027" y="350520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799027" y="434989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423570" y="434927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48082" y="435104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596200" y="292678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596466" y="444091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2986913" y="4552796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383112" y="444091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377891" y="435648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990242" y="435587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596466" y="435763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78668" y="5982916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79" idx="6"/>
          </p:cNvCxnSpPr>
          <p:nvPr/>
        </p:nvCxnSpPr>
        <p:spPr>
          <a:xfrm flipV="1">
            <a:off x="613280" y="5576097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633180" y="5575201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34297" y="2904885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>
                <a:solidFill>
                  <a:srgbClr val="00B050"/>
                </a:solidFill>
              </a:rPr>
              <a:t>0 </a:t>
            </a:r>
            <a:r>
              <a:rPr lang="en-US" sz="1600" dirty="0" err="1">
                <a:solidFill>
                  <a:srgbClr val="00B050"/>
                </a:solidFill>
              </a:rPr>
              <a:t>ms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0 Volts </a:t>
            </a:r>
            <a:r>
              <a:rPr lang="en-US" sz="1600" dirty="0"/>
              <a:t>}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61383" y="2341673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Quantized</a:t>
            </a:r>
          </a:p>
          <a:p>
            <a:pPr algn="ctr"/>
            <a:r>
              <a:rPr lang="en-US" sz="1600" dirty="0">
                <a:latin typeface="+mj-lt"/>
              </a:rPr>
              <a:t>into 7 levels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086533" y="3247707"/>
            <a:ext cx="1672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084710" y="3625884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6084710" y="4005884"/>
            <a:ext cx="1672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082735" y="4383909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082735" y="4763909"/>
            <a:ext cx="174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6082735" y="5143909"/>
            <a:ext cx="168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080760" y="5510059"/>
            <a:ext cx="174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6078785" y="5864334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086532" y="2904886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>
                <a:solidFill>
                  <a:srgbClr val="00B050"/>
                </a:solidFill>
              </a:rPr>
              <a:t>0 </a:t>
            </a:r>
            <a:r>
              <a:rPr lang="en-US" sz="1600" dirty="0" err="1">
                <a:solidFill>
                  <a:srgbClr val="00B050"/>
                </a:solidFill>
              </a:rPr>
              <a:t>ms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0 Volts </a:t>
            </a:r>
            <a:r>
              <a:rPr lang="en-US" sz="1600" dirty="0"/>
              <a:t>}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659616" y="2350282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Levels digitized</a:t>
            </a:r>
          </a:p>
          <a:p>
            <a:pPr algn="ctr"/>
            <a:r>
              <a:rPr lang="en-US" sz="1600" dirty="0">
                <a:latin typeface="+mj-lt"/>
              </a:rPr>
              <a:t>into 3-bits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191961" y="3263932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192651" y="3642326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8192154" y="4024099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8206309" y="4421912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8190032" y="4785719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8189739" y="5172233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8192404" y="5535637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205683" y="5889846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7588308" y="3082932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7588307" y="3440833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7588306" y="3809310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7600028" y="4191738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7588304" y="4586575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7662764" y="4951844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662764" y="5345628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7662764" y="5700640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7588303" y="6053517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03391" y="2911611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011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1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Knobs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Quantization level (bits/sample)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Sampling rate (samples/second)</a:t>
            </a:r>
          </a:p>
          <a:p>
            <a:endParaRPr lang="en-US" dirty="0"/>
          </a:p>
          <a:p>
            <a:r>
              <a:rPr lang="en-US" dirty="0"/>
              <a:t>Impact Quality of sound</a:t>
            </a:r>
          </a:p>
          <a:p>
            <a:r>
              <a:rPr lang="en-US" dirty="0"/>
              <a:t>Impact costs (resources -- #bits needs to store)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28414</TotalTime>
  <Words>2971</Words>
  <Application>Microsoft Macintosh PowerPoint</Application>
  <PresentationFormat>On-screen Show (4:3)</PresentationFormat>
  <Paragraphs>580</Paragraphs>
  <Slides>57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Cambria Math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</vt:lpstr>
      <vt:lpstr>Course Map – Week 3</vt:lpstr>
      <vt:lpstr>What we did in Lab…</vt:lpstr>
      <vt:lpstr>Sampling vs Quantization Review</vt:lpstr>
      <vt:lpstr>ADC – Sampling &amp; Quantization</vt:lpstr>
      <vt:lpstr>ADC – Sampling</vt:lpstr>
      <vt:lpstr>Two Knobs</vt:lpstr>
      <vt:lpstr>Effect of increasing Quantization</vt:lpstr>
      <vt:lpstr>Effect of increasing Sampling Rate</vt:lpstr>
      <vt:lpstr>Both (Quantization, Sampling)  impact storage</vt:lpstr>
      <vt:lpstr>Key Question</vt:lpstr>
      <vt:lpstr>Definition of Good Sampling</vt:lpstr>
      <vt:lpstr>Preclass</vt:lpstr>
      <vt:lpstr>Sampling – What is the minimum?</vt:lpstr>
      <vt:lpstr>Sampling – What is the minimum?</vt:lpstr>
      <vt:lpstr>Sampling – What is the minimum?</vt:lpstr>
      <vt:lpstr>Sampling – What is the minimum?</vt:lpstr>
      <vt:lpstr>200 Hz Sample</vt:lpstr>
      <vt:lpstr>Indistinguishable at Sample Points</vt:lpstr>
      <vt:lpstr>200 Hz Sample</vt:lpstr>
      <vt:lpstr>Preclass 3 – 500Hz</vt:lpstr>
      <vt:lpstr>Sampling – What is the minimum?</vt:lpstr>
      <vt:lpstr>Sampling – What is the minimum?</vt:lpstr>
      <vt:lpstr>Sampling – What is the minimum?</vt:lpstr>
      <vt:lpstr>Sampling Rate</vt:lpstr>
      <vt:lpstr>Sampling – What is the minimum?</vt:lpstr>
      <vt:lpstr>What about Multirate Signals?</vt:lpstr>
      <vt:lpstr>What about Multirate Signals?</vt:lpstr>
      <vt:lpstr>Nyquist Rate vs Frequency</vt:lpstr>
      <vt:lpstr>Sample at Frequency</vt:lpstr>
      <vt:lpstr>Interlude</vt:lpstr>
      <vt:lpstr>Video</vt:lpstr>
      <vt:lpstr>Aliasing in Movies</vt:lpstr>
      <vt:lpstr>The “Wagon Wheel” Effect</vt:lpstr>
      <vt:lpstr>The “Wagon Wheel” Effect</vt:lpstr>
      <vt:lpstr>Effects of Aliasing</vt:lpstr>
      <vt:lpstr>Aliasing in Music…</vt:lpstr>
      <vt:lpstr>Aliasing in Music…</vt:lpstr>
      <vt:lpstr>Anti-Aliasing</vt:lpstr>
      <vt:lpstr>How do we fix this?</vt:lpstr>
      <vt:lpstr>How to Avoid Aliasing with Digital Music?</vt:lpstr>
      <vt:lpstr>We know how to avoid aliasing…</vt:lpstr>
      <vt:lpstr>DAC – Filtering (from last lecture)</vt:lpstr>
      <vt:lpstr>Low Pass Analog Filtering</vt:lpstr>
      <vt:lpstr>Full Block Diagram of DSP System</vt:lpstr>
      <vt:lpstr>Full Block Diagram of DSP System</vt:lpstr>
      <vt:lpstr>Why do we need the antialias filter?</vt:lpstr>
      <vt:lpstr>Compact Disc (CD)</vt:lpstr>
      <vt:lpstr>Compact Disc (CD)</vt:lpstr>
      <vt:lpstr>Big Ideas</vt:lpstr>
      <vt:lpstr>This Week In Lab</vt:lpstr>
      <vt:lpstr>Office Hour Times Poll</vt:lpstr>
      <vt:lpstr>Piazza</vt:lpstr>
      <vt:lpstr>Learn More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504</cp:revision>
  <cp:lastPrinted>2018-01-24T03:35:23Z</cp:lastPrinted>
  <dcterms:created xsi:type="dcterms:W3CDTF">2018-03-14T12:28:59Z</dcterms:created>
  <dcterms:modified xsi:type="dcterms:W3CDTF">2019-01-29T19:43:15Z</dcterms:modified>
</cp:coreProperties>
</file>