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63"/>
  </p:notesMasterIdLst>
  <p:handoutMasterIdLst>
    <p:handoutMasterId r:id="rId64"/>
  </p:handoutMasterIdLst>
  <p:sldIdLst>
    <p:sldId id="256" r:id="rId2"/>
    <p:sldId id="342" r:id="rId3"/>
    <p:sldId id="379" r:id="rId4"/>
    <p:sldId id="426" r:id="rId5"/>
    <p:sldId id="275" r:id="rId6"/>
    <p:sldId id="466" r:id="rId7"/>
    <p:sldId id="468" r:id="rId8"/>
    <p:sldId id="470" r:id="rId9"/>
    <p:sldId id="471" r:id="rId10"/>
    <p:sldId id="473" r:id="rId11"/>
    <p:sldId id="474" r:id="rId12"/>
    <p:sldId id="475" r:id="rId13"/>
    <p:sldId id="476" r:id="rId14"/>
    <p:sldId id="477" r:id="rId15"/>
    <p:sldId id="428" r:id="rId16"/>
    <p:sldId id="431" r:id="rId17"/>
    <p:sldId id="430" r:id="rId18"/>
    <p:sldId id="432" r:id="rId19"/>
    <p:sldId id="429" r:id="rId20"/>
    <p:sldId id="433" r:id="rId21"/>
    <p:sldId id="391" r:id="rId22"/>
    <p:sldId id="434" r:id="rId23"/>
    <p:sldId id="438" r:id="rId24"/>
    <p:sldId id="436" r:id="rId25"/>
    <p:sldId id="439" r:id="rId26"/>
    <p:sldId id="441" r:id="rId27"/>
    <p:sldId id="442" r:id="rId28"/>
    <p:sldId id="489" r:id="rId29"/>
    <p:sldId id="490" r:id="rId30"/>
    <p:sldId id="454" r:id="rId31"/>
    <p:sldId id="444" r:id="rId32"/>
    <p:sldId id="445" r:id="rId33"/>
    <p:sldId id="446" r:id="rId34"/>
    <p:sldId id="447" r:id="rId35"/>
    <p:sldId id="448" r:id="rId36"/>
    <p:sldId id="478" r:id="rId37"/>
    <p:sldId id="450" r:id="rId38"/>
    <p:sldId id="480" r:id="rId39"/>
    <p:sldId id="479" r:id="rId40"/>
    <p:sldId id="481" r:id="rId41"/>
    <p:sldId id="482" r:id="rId42"/>
    <p:sldId id="452" r:id="rId43"/>
    <p:sldId id="483" r:id="rId44"/>
    <p:sldId id="487" r:id="rId45"/>
    <p:sldId id="451" r:id="rId46"/>
    <p:sldId id="469" r:id="rId47"/>
    <p:sldId id="424" r:id="rId48"/>
    <p:sldId id="464" r:id="rId49"/>
    <p:sldId id="455" r:id="rId50"/>
    <p:sldId id="453" r:id="rId51"/>
    <p:sldId id="456" r:id="rId52"/>
    <p:sldId id="488" r:id="rId53"/>
    <p:sldId id="458" r:id="rId54"/>
    <p:sldId id="484" r:id="rId55"/>
    <p:sldId id="485" r:id="rId56"/>
    <p:sldId id="463" r:id="rId57"/>
    <p:sldId id="486" r:id="rId58"/>
    <p:sldId id="416" r:id="rId59"/>
    <p:sldId id="465" r:id="rId60"/>
    <p:sldId id="467" r:id="rId61"/>
    <p:sldId id="420" r:id="rId62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07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07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07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07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07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107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107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107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107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hiddenSlides="1" frameSlides="1"/>
  <p:clrMru>
    <a:srgbClr val="990099"/>
    <a:srgbClr val="FF0000"/>
    <a:srgbClr val="33CC33"/>
    <a:srgbClr val="00CC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3566" autoAdjust="0"/>
  </p:normalViewPr>
  <p:slideViewPr>
    <p:cSldViewPr snapToGrid="0">
      <p:cViewPr varScale="1">
        <p:scale>
          <a:sx n="104" d="100"/>
          <a:sy n="104" d="100"/>
        </p:scale>
        <p:origin x="68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13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8" tIns="48323" rIns="96648" bIns="48323" numCol="1" anchor="t" anchorCtr="0" compatLnSpc="1">
            <a:prstTxWarp prst="textNoShape">
              <a:avLst/>
            </a:prstTxWarp>
          </a:bodyPr>
          <a:lstStyle>
            <a:lvl1pPr defTabSz="965200">
              <a:defRPr sz="14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8" tIns="48323" rIns="96648" bIns="48323" numCol="1" anchor="t" anchorCtr="0" compatLnSpc="1">
            <a:prstTxWarp prst="textNoShape">
              <a:avLst/>
            </a:prstTxWarp>
          </a:bodyPr>
          <a:lstStyle>
            <a:lvl1pPr algn="r" defTabSz="965200">
              <a:defRPr sz="14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8" tIns="48323" rIns="96648" bIns="48323" numCol="1" anchor="b" anchorCtr="0" compatLnSpc="1">
            <a:prstTxWarp prst="textNoShape">
              <a:avLst/>
            </a:prstTxWarp>
          </a:bodyPr>
          <a:lstStyle>
            <a:lvl1pPr defTabSz="965200">
              <a:defRPr sz="1400"/>
            </a:lvl1pPr>
          </a:lstStyle>
          <a:p>
            <a:endParaRPr lang="en-US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8" tIns="48323" rIns="96648" bIns="48323" numCol="1" anchor="b" anchorCtr="0" compatLnSpc="1">
            <a:prstTxWarp prst="textNoShape">
              <a:avLst/>
            </a:prstTxWarp>
          </a:bodyPr>
          <a:lstStyle>
            <a:lvl1pPr algn="r" defTabSz="965200">
              <a:defRPr sz="1400"/>
            </a:lvl1pPr>
          </a:lstStyle>
          <a:p>
            <a:fld id="{72A8F11D-69C1-674A-BBF5-023D4A1FFF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4933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8" tIns="48323" rIns="96648" bIns="48323" numCol="1" anchor="t" anchorCtr="0" compatLnSpc="1">
            <a:prstTxWarp prst="textNoShape">
              <a:avLst/>
            </a:prstTxWarp>
          </a:bodyPr>
          <a:lstStyle>
            <a:lvl1pPr defTabSz="965200">
              <a:defRPr sz="14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8" tIns="48323" rIns="96648" bIns="48323" numCol="1" anchor="t" anchorCtr="0" compatLnSpc="1">
            <a:prstTxWarp prst="textNoShape">
              <a:avLst/>
            </a:prstTxWarp>
          </a:bodyPr>
          <a:lstStyle>
            <a:lvl1pPr algn="r" defTabSz="965200">
              <a:defRPr sz="14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9012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8" tIns="48323" rIns="96648" bIns="483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8" tIns="48323" rIns="96648" bIns="48323" numCol="1" anchor="b" anchorCtr="0" compatLnSpc="1">
            <a:prstTxWarp prst="textNoShape">
              <a:avLst/>
            </a:prstTxWarp>
          </a:bodyPr>
          <a:lstStyle>
            <a:lvl1pPr defTabSz="965200">
              <a:defRPr sz="14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8" tIns="48323" rIns="96648" bIns="48323" numCol="1" anchor="b" anchorCtr="0" compatLnSpc="1">
            <a:prstTxWarp prst="textNoShape">
              <a:avLst/>
            </a:prstTxWarp>
          </a:bodyPr>
          <a:lstStyle>
            <a:lvl1pPr algn="r" defTabSz="965200">
              <a:defRPr sz="1400"/>
            </a:lvl1pPr>
          </a:lstStyle>
          <a:p>
            <a:fld id="{D7F0D612-15EE-A040-B4A9-79F594D46E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1027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7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7" charset="0"/>
        <a:ea typeface="ＭＳ Ｐゴシック" pitchFamily="-107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7" charset="0"/>
        <a:ea typeface="ＭＳ Ｐゴシック" pitchFamily="-107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7" charset="0"/>
        <a:ea typeface="ＭＳ Ｐゴシック" pitchFamily="-107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7" charset="0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F583F7-7D16-AE46-97B7-605414FECD42}" type="slidenum">
              <a:rPr lang="en-US"/>
              <a:pPr/>
              <a:t>1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D38E9C-B7A5-2C40-9679-2B03633F8580}" type="slidenum">
              <a:rPr lang="en-US"/>
              <a:pPr/>
              <a:t>4</a:t>
            </a:fld>
            <a:endParaRPr lang="en-US"/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D38E9C-B7A5-2C40-9679-2B03633F8580}" type="slidenum">
              <a:rPr lang="en-US"/>
              <a:pPr/>
              <a:t>5</a:t>
            </a:fld>
            <a:endParaRPr lang="en-US"/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CustomShape 1"/>
          <p:cNvSpPr/>
          <p:nvPr/>
        </p:nvSpPr>
        <p:spPr>
          <a:xfrm>
            <a:off x="0" y="0"/>
            <a:ext cx="11795760" cy="117957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B93D725D-D098-498D-88CD-C305AF4DB602}" type="slidenum">
              <a:rPr lang="en-US" sz="2400">
                <a:solidFill>
                  <a:srgbClr val="000000"/>
                </a:solidFill>
                <a:latin typeface="Times New Roman"/>
                <a:ea typeface="+mn-ea"/>
              </a:rPr>
              <a:pPr>
                <a:lnSpc>
                  <a:spcPct val="100000"/>
                </a:lnSpc>
              </a:pPr>
              <a:t>31</a:t>
            </a:fld>
            <a:endParaRPr/>
          </a:p>
        </p:txBody>
      </p:sp>
      <p:sp>
        <p:nvSpPr>
          <p:cNvPr id="584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11795760" cy="1179576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CustomShape 1"/>
          <p:cNvSpPr/>
          <p:nvPr/>
        </p:nvSpPr>
        <p:spPr>
          <a:xfrm>
            <a:off x="0" y="0"/>
            <a:ext cx="11795760" cy="117957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F11CD84B-1DF3-43A9-8E89-D068B95304B0}" type="slidenum">
              <a:rPr lang="en-US" sz="2400">
                <a:solidFill>
                  <a:srgbClr val="000000"/>
                </a:solidFill>
                <a:latin typeface="Times New Roman"/>
                <a:ea typeface="+mn-ea"/>
              </a:rPr>
              <a:pPr>
                <a:lnSpc>
                  <a:spcPct val="100000"/>
                </a:lnSpc>
              </a:pPr>
              <a:t>32</a:t>
            </a:fld>
            <a:endParaRPr/>
          </a:p>
        </p:txBody>
      </p:sp>
      <p:sp>
        <p:nvSpPr>
          <p:cNvPr id="586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11795760" cy="1179576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CustomShape 1"/>
          <p:cNvSpPr/>
          <p:nvPr/>
        </p:nvSpPr>
        <p:spPr>
          <a:xfrm>
            <a:off x="0" y="0"/>
            <a:ext cx="11795760" cy="117957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3BB6CD7B-2FA9-4164-9AA0-1520A57D9346}" type="slidenum">
              <a:rPr lang="en-US" sz="2400">
                <a:solidFill>
                  <a:srgbClr val="000000"/>
                </a:solidFill>
                <a:latin typeface="Times New Roman"/>
                <a:ea typeface="+mn-ea"/>
              </a:rPr>
              <a:pPr>
                <a:lnSpc>
                  <a:spcPct val="100000"/>
                </a:lnSpc>
              </a:pPr>
              <a:t>33</a:t>
            </a:fld>
            <a:endParaRPr/>
          </a:p>
        </p:txBody>
      </p:sp>
      <p:sp>
        <p:nvSpPr>
          <p:cNvPr id="588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11795760" cy="1179576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CustomShape 1"/>
          <p:cNvSpPr/>
          <p:nvPr/>
        </p:nvSpPr>
        <p:spPr>
          <a:xfrm>
            <a:off x="0" y="0"/>
            <a:ext cx="11795760" cy="117957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72D57A4F-765E-4A19-916C-C33513F97B42}" type="slidenum">
              <a:rPr lang="en-US" sz="2400">
                <a:solidFill>
                  <a:srgbClr val="000000"/>
                </a:solidFill>
                <a:latin typeface="Times New Roman"/>
                <a:ea typeface="+mn-ea"/>
              </a:rPr>
              <a:pPr>
                <a:lnSpc>
                  <a:spcPct val="100000"/>
                </a:lnSpc>
              </a:pPr>
              <a:t>45</a:t>
            </a:fld>
            <a:endParaRPr/>
          </a:p>
        </p:txBody>
      </p:sp>
      <p:sp>
        <p:nvSpPr>
          <p:cNvPr id="646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11795760" cy="1179576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CustomShape 1"/>
          <p:cNvSpPr/>
          <p:nvPr/>
        </p:nvSpPr>
        <p:spPr>
          <a:xfrm>
            <a:off x="0" y="0"/>
            <a:ext cx="11795760" cy="117957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3BB6CD7B-2FA9-4164-9AA0-1520A57D9346}" type="slidenum">
              <a:rPr lang="en-US" sz="2400">
                <a:solidFill>
                  <a:srgbClr val="000000"/>
                </a:solidFill>
                <a:latin typeface="Times New Roman"/>
                <a:ea typeface="+mn-ea"/>
              </a:rPr>
              <a:pPr>
                <a:lnSpc>
                  <a:spcPct val="100000"/>
                </a:lnSpc>
              </a:pPr>
              <a:t>53</a:t>
            </a:fld>
            <a:endParaRPr/>
          </a:p>
        </p:txBody>
      </p:sp>
      <p:sp>
        <p:nvSpPr>
          <p:cNvPr id="588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11795760" cy="1179576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5CA289D-335E-C54F-95D9-EA6D30BE215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" y="-48260"/>
            <a:ext cx="9151620" cy="1038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D9375-8E71-DB4B-BA9A-C3090F0FE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A35EF-5563-4E46-A67B-E35691CD81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</p:cSld>
  <p:clrMapOvr>
    <a:masterClrMapping/>
  </p:clrMapOvr>
  <p:transition>
    <p:fade/>
  </p:transition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9928781"/>
      </p:ext>
    </p:extLst>
  </p:cSld>
  <p:clrMapOvr>
    <a:masterClrMapping/>
  </p:clrMapOvr>
  <p:transition>
    <p:fade/>
  </p:transition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7018719"/>
      </p:ext>
    </p:extLst>
  </p:cSld>
  <p:clrMapOvr>
    <a:masterClrMapping/>
  </p:clrMapOvr>
  <p:transition>
    <p:fade/>
  </p:transition>
  <p:hf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8804470"/>
      </p:ext>
    </p:extLst>
  </p:cSld>
  <p:clrMapOvr>
    <a:masterClrMapping/>
  </p:clrMapOvr>
  <p:transition>
    <p:fade/>
  </p:transition>
  <p:hf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3414353"/>
      </p:ext>
    </p:extLst>
  </p:cSld>
  <p:clrMapOvr>
    <a:masterClrMapping/>
  </p:clrMapOvr>
  <p:transition>
    <p:fade/>
  </p:transition>
  <p:hf hdr="0" ft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3414353"/>
      </p:ext>
    </p:extLst>
  </p:cSld>
  <p:clrMapOvr>
    <a:masterClrMapping/>
  </p:clrMapOvr>
  <p:transition>
    <p:fade/>
  </p:transition>
  <p:hf hdr="0" ft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3414353"/>
      </p:ext>
    </p:extLst>
  </p:cSld>
  <p:clrMapOvr>
    <a:masterClrMapping/>
  </p:clrMapOvr>
  <p:transition>
    <p:fade/>
  </p:transition>
  <p:hf hdr="0" ft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gradFill flip="none" rotWithShape="1">
            <a:gsLst>
              <a:gs pos="0">
                <a:srgbClr val="011B4E"/>
              </a:gs>
              <a:gs pos="50000">
                <a:srgbClr val="011F5B"/>
              </a:gs>
              <a:gs pos="100000">
                <a:srgbClr val="011F5B"/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small" baseline="0"/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846638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534912"/>
            <a:ext cx="758952" cy="246888"/>
          </a:xfrm>
        </p:spPr>
        <p:txBody>
          <a:bodyPr/>
          <a:lstStyle>
            <a:lvl1pPr>
              <a:defRPr sz="1400" b="1"/>
            </a:lvl1pPr>
          </a:lstStyle>
          <a:p>
            <a:fld id="{6D69B03B-8166-0F42-B8CE-697A119A2B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gradFill flip="none" rotWithShape="1">
            <a:gsLst>
              <a:gs pos="0">
                <a:srgbClr val="011B4E"/>
              </a:gs>
              <a:gs pos="50000">
                <a:srgbClr val="011F5B"/>
              </a:gs>
              <a:gs pos="100000">
                <a:srgbClr val="011F5B"/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  <p:hf hdr="0" ft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  <p:hf hdr="0" ft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  <p:hf hdr="0" ft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  <p:hf hdr="0" ft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  <p:hf hdr="0" ft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  <p:hf hdr="0" ft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05B70-20AF-4648-ADF6-C570F96CDA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B1896-A125-F04D-9917-767713DEED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3061DBD-2296-F24D-8096-73EE8DEE1B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ABCF6-B891-9447-AB65-A73C020A70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37190-C5FD-D346-854C-BAD5744576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3C97C-884F-CC47-BAC2-413E218398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D212D-FD86-394B-BA46-A23229C7A5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3600" kern="1200" cap="sm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kO8x8eoU3L4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gif"/><Relationship Id="rId7" Type="http://schemas.openxmlformats.org/officeDocument/2006/relationships/image" Target="../media/image1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8.gi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google.com/url?sa=i&amp;rct=j&amp;q=&amp;esrc=s&amp;source=images&amp;cd=&amp;cad=rja&amp;docid=A2CQleH40tGh3M&amp;tbnid=FdkwGIFQRmbj9M:&amp;ved=0CAUQjRw&amp;url=http://www.dreamstime.com/stock-photos-limbo-dance-illustration-man-doing-image30438883&amp;ei=QczwUp6LGPPLsQTYgoKgDw&amp;bvm=bv.60444564,d.aWc&amp;psig=AFQjCNFkaQxxZQJsIvV9Fac-GGpErQFW9A&amp;ust=1391598996147047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2.gif"/><Relationship Id="rId3" Type="http://schemas.openxmlformats.org/officeDocument/2006/relationships/image" Target="../media/image7.gif"/><Relationship Id="rId7" Type="http://schemas.openxmlformats.org/officeDocument/2006/relationships/image" Target="../media/image14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8.jpeg"/><Relationship Id="rId5" Type="http://schemas.openxmlformats.org/officeDocument/2006/relationships/image" Target="../media/image13.wmf"/><Relationship Id="rId10" Type="http://schemas.openxmlformats.org/officeDocument/2006/relationships/image" Target="../media/image17.jpeg"/><Relationship Id="rId4" Type="http://schemas.openxmlformats.org/officeDocument/2006/relationships/image" Target="../media/image8.gif"/><Relationship Id="rId9" Type="http://schemas.openxmlformats.org/officeDocument/2006/relationships/image" Target="../media/image16.png"/><Relationship Id="rId1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3.tiff"/><Relationship Id="rId4" Type="http://schemas.openxmlformats.org/officeDocument/2006/relationships/image" Target="../media/image3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2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JnJq3Py0dyM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5035826" y="5943600"/>
            <a:ext cx="3879574" cy="531812"/>
          </a:xfrm>
        </p:spPr>
        <p:txBody>
          <a:bodyPr/>
          <a:lstStyle/>
          <a:p>
            <a:pPr algn="r"/>
            <a:r>
              <a:rPr lang="en-US" sz="1400" b="1" dirty="0">
                <a:solidFill>
                  <a:schemeClr val="tx1"/>
                </a:solidFill>
                <a:latin typeface="+mj-lt"/>
              </a:rPr>
              <a:t>Based on slides © 2009--2019 DeHon</a:t>
            </a:r>
          </a:p>
          <a:p>
            <a:pPr algn="r"/>
            <a:r>
              <a:rPr lang="en-US" sz="1400" b="1" dirty="0">
                <a:solidFill>
                  <a:schemeClr val="tx1"/>
                </a:solidFill>
                <a:latin typeface="+mj-lt"/>
              </a:rPr>
              <a:t>Additional Material © 2014 Farmer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5C20A-B789-3C45-8C0A-FDB5AD81E208}" type="slidenum">
              <a:rPr lang="en-US"/>
              <a:pPr/>
              <a:t>1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81000" y="5410200"/>
            <a:ext cx="8458200" cy="1222375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sm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200" b="1" dirty="0"/>
              <a:t>ESE 150 – </a:t>
            </a:r>
            <a:br>
              <a:rPr lang="en-US" sz="3200" b="1" dirty="0"/>
            </a:br>
            <a:r>
              <a:rPr lang="en-US" sz="3200" b="1" dirty="0"/>
              <a:t>Digital Audio Basics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381000" y="4419600"/>
            <a:ext cx="8458200" cy="9144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000"/>
              <a:t>Lecture #3 </a:t>
            </a:r>
            <a:r>
              <a:rPr lang="en-US" sz="2000" dirty="0"/>
              <a:t>– Compression	</a:t>
            </a:r>
          </a:p>
        </p:txBody>
      </p:sp>
      <p:pic>
        <p:nvPicPr>
          <p:cNvPr id="177156" name="Picture 4" descr="http://3.bp.blogspot.com/_CB5_yShYrgU/TPQ2GWHjoGI/AAAAAAAACAE/0eKUBuVC1Ls/s1600/digital%2Baudio_wav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817" y="2697162"/>
            <a:ext cx="2906183" cy="217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58" name="Picture 6" descr="http://cdn6.igeeksblog.com/wp-content/uploads/Bose-SoundDock-Series-III-Best-iPhone-5-Speaker-Docks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72"/>
          <a:stretch/>
        </p:blipFill>
        <p:spPr bwMode="auto">
          <a:xfrm>
            <a:off x="0" y="2143125"/>
            <a:ext cx="3419475" cy="288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54" name="Picture 2" descr="http://www.sageaudio.com/blog/wp-content/uploads/2012/09/audio-mastering-digital-qualit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114935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Tell me and</a:t>
            </a:r>
            <a:r>
              <a:rPr lang="en-US" dirty="0"/>
              <a:t> I forget, teach me and I may remember, involve me and I learn</a:t>
            </a:r>
          </a:p>
          <a:p>
            <a:pPr lvl="1"/>
            <a:r>
              <a:rPr lang="en-US" dirty="0"/>
              <a:t>-- Benjamin Franklin</a:t>
            </a:r>
          </a:p>
          <a:p>
            <a:pPr lvl="1"/>
            <a:endParaRPr lang="en-US" dirty="0"/>
          </a:p>
          <a:p>
            <a:r>
              <a:rPr lang="en-US" dirty="0"/>
              <a:t>Using fixed encoding (question 1)</a:t>
            </a:r>
          </a:p>
          <a:p>
            <a:r>
              <a:rPr lang="en-US" dirty="0">
                <a:solidFill>
                  <a:srgbClr val="FF6600"/>
                </a:solidFill>
              </a:rPr>
              <a:t>How many bits to encode first 10 symbols?</a:t>
            </a:r>
          </a:p>
          <a:p>
            <a:r>
              <a:rPr lang="en-US" dirty="0">
                <a:solidFill>
                  <a:srgbClr val="FF6600"/>
                </a:solidFill>
              </a:rPr>
              <a:t>How many bits using encoding given?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05B70-20AF-4648-ADF6-C570F96CDA4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Tell me and I forget, te</a:t>
            </a:r>
            <a:r>
              <a:rPr lang="en-US" dirty="0"/>
              <a:t>ach me and I may remember, involve me and I learn</a:t>
            </a:r>
          </a:p>
          <a:p>
            <a:pPr lvl="1"/>
            <a:r>
              <a:rPr lang="en-US" dirty="0"/>
              <a:t>-- Benjamin Franklin</a:t>
            </a:r>
          </a:p>
          <a:p>
            <a:pPr lvl="1"/>
            <a:endParaRPr lang="en-US" dirty="0"/>
          </a:p>
          <a:p>
            <a:r>
              <a:rPr lang="en-US" dirty="0"/>
              <a:t>Using fixed encoding (question 1)</a:t>
            </a:r>
          </a:p>
          <a:p>
            <a:r>
              <a:rPr lang="en-US" dirty="0">
                <a:solidFill>
                  <a:srgbClr val="FF6600"/>
                </a:solidFill>
              </a:rPr>
              <a:t>How many bits to encode first 24 symbols?</a:t>
            </a:r>
          </a:p>
          <a:p>
            <a:r>
              <a:rPr lang="en-US" dirty="0">
                <a:solidFill>
                  <a:srgbClr val="FF6600"/>
                </a:solidFill>
              </a:rPr>
              <a:t>How many bits using encoding given?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05B70-20AF-4648-ADF6-C570F96CDA4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Tell me and I forget, teach me and I may remember, involve me and I learn</a:t>
            </a:r>
          </a:p>
          <a:p>
            <a:pPr lvl="1"/>
            <a:r>
              <a:rPr lang="en-US" dirty="0"/>
              <a:t>-- Benjamin Franklin</a:t>
            </a:r>
          </a:p>
          <a:p>
            <a:pPr lvl="1"/>
            <a:endParaRPr lang="en-US" dirty="0"/>
          </a:p>
          <a:p>
            <a:r>
              <a:rPr lang="en-US" dirty="0"/>
              <a:t>Using fixed encoding (question 1)</a:t>
            </a:r>
          </a:p>
          <a:p>
            <a:r>
              <a:rPr lang="en-US" dirty="0">
                <a:solidFill>
                  <a:srgbClr val="FF6600"/>
                </a:solidFill>
              </a:rPr>
              <a:t>How many bits to encode al 73 symbols?</a:t>
            </a:r>
          </a:p>
          <a:p>
            <a:r>
              <a:rPr lang="en-US" dirty="0">
                <a:solidFill>
                  <a:srgbClr val="FF6600"/>
                </a:solidFill>
              </a:rPr>
              <a:t>How many bits using encoding given?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05B70-20AF-4648-ADF6-C570F96CDA42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encode with (on average) fewer bits than log</a:t>
            </a:r>
            <a:r>
              <a:rPr lang="en-US" baseline="-25000" dirty="0"/>
              <a:t>2</a:t>
            </a:r>
            <a:r>
              <a:rPr lang="en-US" dirty="0"/>
              <a:t>(unique-symbols)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 to Compression</a:t>
            </a:r>
          </a:p>
        </p:txBody>
      </p:sp>
    </p:spTree>
    <p:extLst>
      <p:ext uri="{BB962C8B-B14F-4D97-AF65-F5344CB8AC3E}">
        <p14:creationId xmlns:p14="http://schemas.microsoft.com/office/powerpoint/2010/main" val="4859760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Compression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What is </a:t>
            </a:r>
            <a:r>
              <a:rPr lang="en-US" sz="2400" u="sng" dirty="0"/>
              <a:t>compression</a:t>
            </a:r>
            <a:r>
              <a:rPr lang="en-US" sz="2400" dirty="0"/>
              <a:t>?</a:t>
            </a:r>
          </a:p>
          <a:p>
            <a:pPr lvl="1"/>
            <a:r>
              <a:rPr lang="en-US" sz="2000" dirty="0"/>
              <a:t>Encoding information using fewer bits than the original representation</a:t>
            </a:r>
          </a:p>
          <a:p>
            <a:r>
              <a:rPr lang="en-US" sz="2400" dirty="0"/>
              <a:t>Why do we need </a:t>
            </a:r>
            <a:r>
              <a:rPr lang="en-US" sz="2400" u="sng" dirty="0"/>
              <a:t>compression</a:t>
            </a:r>
            <a:r>
              <a:rPr lang="en-US" sz="2400" dirty="0"/>
              <a:t>?</a:t>
            </a:r>
          </a:p>
          <a:p>
            <a:pPr lvl="1"/>
            <a:r>
              <a:rPr lang="en-US" sz="2000" dirty="0"/>
              <a:t>Most digital data is not sampled/quantized/represented in the most compact form</a:t>
            </a:r>
          </a:p>
          <a:p>
            <a:pPr lvl="2"/>
            <a:r>
              <a:rPr lang="en-US" sz="1600" dirty="0"/>
              <a:t>It takes up more space on a hard drive/memory</a:t>
            </a:r>
          </a:p>
          <a:p>
            <a:pPr lvl="2"/>
            <a:r>
              <a:rPr lang="en-US" sz="1600" dirty="0"/>
              <a:t>It takes longer to transmit over a network</a:t>
            </a:r>
          </a:p>
          <a:p>
            <a:pPr lvl="1"/>
            <a:r>
              <a:rPr lang="en-US" sz="2000" dirty="0"/>
              <a:t>Why?  Because data is represented in so that it is easiest to use</a:t>
            </a:r>
          </a:p>
          <a:p>
            <a:r>
              <a:rPr lang="en-US" sz="2400" dirty="0"/>
              <a:t>Two broad categories of compression algorithms:</a:t>
            </a:r>
          </a:p>
          <a:p>
            <a:pPr lvl="1"/>
            <a:r>
              <a:rPr lang="en-US" sz="2000" dirty="0"/>
              <a:t>Lossless – when data is un-compressed, data is its original form</a:t>
            </a:r>
          </a:p>
          <a:p>
            <a:pPr lvl="2"/>
            <a:r>
              <a:rPr lang="en-US" sz="1600" dirty="0"/>
              <a:t>No data is lost or distorted</a:t>
            </a:r>
          </a:p>
          <a:p>
            <a:pPr lvl="1"/>
            <a:r>
              <a:rPr lang="en-US" sz="2000" dirty="0" err="1"/>
              <a:t>Lossy</a:t>
            </a:r>
            <a:r>
              <a:rPr lang="en-US" sz="2000" dirty="0"/>
              <a:t> – when data is un-compressed, data is in </a:t>
            </a:r>
            <a:r>
              <a:rPr lang="en-US" sz="2000" b="1" dirty="0">
                <a:solidFill>
                  <a:srgbClr val="FF0000"/>
                </a:solidFill>
              </a:rPr>
              <a:t>approximate</a:t>
            </a:r>
            <a:r>
              <a:rPr lang="en-US" sz="2000" dirty="0"/>
              <a:t> form</a:t>
            </a:r>
          </a:p>
          <a:p>
            <a:pPr lvl="2"/>
            <a:r>
              <a:rPr lang="en-US" sz="1600" dirty="0"/>
              <a:t>Some of the original data is lost</a:t>
            </a:r>
          </a:p>
          <a:p>
            <a:endParaRPr lang="en-US" dirty="0"/>
          </a:p>
          <a:p>
            <a:pPr lvl="1"/>
            <a:endParaRPr lang="en-US" sz="20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lvl="1"/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948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Representation of Data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2512461"/>
              </p:ext>
            </p:extLst>
          </p:nvPr>
        </p:nvGraphicFramePr>
        <p:xfrm>
          <a:off x="626300" y="1335818"/>
          <a:ext cx="2267211" cy="49377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1126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45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Letter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Numeric</a:t>
                      </a:r>
                      <a:r>
                        <a:rPr lang="en-US" sz="1600" b="1" baseline="0" dirty="0"/>
                        <a:t> Encoding</a:t>
                      </a:r>
                      <a:endParaRPr 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315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526579" y="2403694"/>
            <a:ext cx="367921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+mj-lt"/>
              </a:rPr>
              <a:t>How to encode alphabet?</a:t>
            </a:r>
          </a:p>
          <a:p>
            <a:pPr algn="ctr"/>
            <a:endParaRPr lang="en-US" dirty="0">
              <a:latin typeface="+mj-lt"/>
            </a:endParaRPr>
          </a:p>
          <a:p>
            <a:pPr algn="ctr"/>
            <a:r>
              <a:rPr lang="en-US" dirty="0">
                <a:latin typeface="+mj-lt"/>
              </a:rPr>
              <a:t>Easy to map/encode:</a:t>
            </a:r>
          </a:p>
          <a:p>
            <a:pPr algn="ctr"/>
            <a:r>
              <a:rPr lang="en-US" dirty="0">
                <a:latin typeface="+mj-lt"/>
              </a:rPr>
              <a:t> A</a:t>
            </a:r>
            <a:r>
              <a:rPr lang="en-US" dirty="0">
                <a:latin typeface="+mj-lt"/>
                <a:sym typeface="Wingdings" pitchFamily="2" charset="2"/>
              </a:rPr>
              <a:t>0 and Z25</a:t>
            </a:r>
          </a:p>
          <a:p>
            <a:pPr algn="ctr"/>
            <a:endParaRPr lang="en-US" dirty="0">
              <a:latin typeface="+mj-lt"/>
              <a:sym typeface="Wingdings" pitchFamily="2" charset="2"/>
            </a:endParaRPr>
          </a:p>
        </p:txBody>
      </p:sp>
      <p:graphicFrame>
        <p:nvGraphicFramePr>
          <p:cNvPr id="8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498856"/>
              </p:ext>
            </p:extLst>
          </p:nvPr>
        </p:nvGraphicFramePr>
        <p:xfrm>
          <a:off x="3171171" y="1340128"/>
          <a:ext cx="2290178" cy="49377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123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62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Letter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Numeric</a:t>
                      </a:r>
                      <a:r>
                        <a:rPr lang="en-US" sz="1600" b="1" baseline="0" dirty="0"/>
                        <a:t> Encoding</a:t>
                      </a:r>
                      <a:endParaRPr 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33097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many Bits to represent all letters?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01009" y="1814808"/>
            <a:ext cx="35082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6600"/>
                </a:solidFill>
                <a:latin typeface="+mj-lt"/>
                <a:sym typeface="Wingdings" pitchFamily="2" charset="2"/>
              </a:rPr>
              <a:t>Including upper and lower case?</a:t>
            </a:r>
          </a:p>
          <a:p>
            <a:r>
              <a:rPr lang="en-US" sz="1800" dirty="0">
                <a:solidFill>
                  <a:srgbClr val="FF6600"/>
                </a:solidFill>
                <a:latin typeface="+mj-lt"/>
                <a:sym typeface="Wingdings" pitchFamily="2" charset="2"/>
              </a:rPr>
              <a:t>…and numbers, how many bits?</a:t>
            </a:r>
          </a:p>
          <a:p>
            <a:endParaRPr lang="en-US" sz="1800" dirty="0">
              <a:latin typeface="+mj-lt"/>
            </a:endParaRPr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4805511"/>
              </p:ext>
            </p:extLst>
          </p:nvPr>
        </p:nvGraphicFramePr>
        <p:xfrm>
          <a:off x="636200" y="1333843"/>
          <a:ext cx="2267211" cy="49377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1126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45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Letter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Binary </a:t>
                      </a:r>
                      <a:r>
                        <a:rPr lang="en-US" sz="1600" b="1" baseline="0" dirty="0"/>
                        <a:t>Encoding</a:t>
                      </a:r>
                      <a:endParaRPr 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00001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00010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00011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00100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00101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00110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00111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01001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315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01010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01011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01100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graphicFrame>
        <p:nvGraphicFramePr>
          <p:cNvPr id="8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9052295"/>
              </p:ext>
            </p:extLst>
          </p:nvPr>
        </p:nvGraphicFramePr>
        <p:xfrm>
          <a:off x="3181071" y="1338153"/>
          <a:ext cx="2290178" cy="49377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123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62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Letter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Binary</a:t>
                      </a:r>
                    </a:p>
                    <a:p>
                      <a:pPr algn="ctr"/>
                      <a:r>
                        <a:rPr lang="en-US" sz="1600" b="1" baseline="0" dirty="0"/>
                        <a:t>Encoding</a:t>
                      </a:r>
                      <a:endParaRPr 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01101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01110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01111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10000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10001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10010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10011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10101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10110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11001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6237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ASCII Encoding  (7-bit encoding)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3256749"/>
              </p:ext>
            </p:extLst>
          </p:nvPr>
        </p:nvGraphicFramePr>
        <p:xfrm>
          <a:off x="920161" y="1115177"/>
          <a:ext cx="5413404" cy="5715929"/>
        </p:xfrm>
        <a:graphic>
          <a:graphicData uri="http://schemas.openxmlformats.org/drawingml/2006/table">
            <a:tbl>
              <a:tblPr/>
              <a:tblGrid>
                <a:gridCol w="9022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22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22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22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22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22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20357">
                <a:tc>
                  <a:txBody>
                    <a:bodyPr/>
                    <a:lstStyle/>
                    <a:p>
                      <a:r>
                        <a:rPr lang="en-US" sz="1200" dirty="0"/>
                        <a:t>Letter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ASCII Code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Binary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Letter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ASCII Code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Binary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50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a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097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01100001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A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065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01000001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250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b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098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01100010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B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066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01000010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250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c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099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01100011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C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067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01000011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250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d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100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01100100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D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068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01000100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250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e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101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01100101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E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069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01000101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250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f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102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01100110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F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070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01000110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250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g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103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01100111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G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071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01000111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250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h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104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01101000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H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072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01001000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250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i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105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01101001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I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073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01001001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250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j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106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01101010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J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074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01001010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250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k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107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01101011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K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075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01001011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250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l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108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01101100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L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076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01001100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250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m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109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01101101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M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077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01001101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250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n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110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01101110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N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078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01001110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250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o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111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01101111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O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079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01001111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250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p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112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01110000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P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080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01010000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250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q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113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01110001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Q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081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01010001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250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r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114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01110010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R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082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01010010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250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s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115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01110011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S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083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01010011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25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116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01110100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T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084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01010100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250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u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117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01110101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U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085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01010101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7250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v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118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01110110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V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086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01010110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7250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w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119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01110111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W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087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01010111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7250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x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120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01111000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X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088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01011000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725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y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121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01111001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Y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089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01011001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725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z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122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01111010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Z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090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01011010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232980" y="1814984"/>
            <a:ext cx="2932405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  <a:sym typeface="Wingdings" pitchFamily="2" charset="2"/>
              </a:rPr>
              <a:t>ASCII:</a:t>
            </a:r>
          </a:p>
          <a:p>
            <a:r>
              <a:rPr lang="en-US" sz="2000" b="1" i="1" dirty="0">
                <a:latin typeface="+mj-lt"/>
              </a:rPr>
              <a:t>American Standard </a:t>
            </a:r>
          </a:p>
          <a:p>
            <a:r>
              <a:rPr lang="en-US" sz="2000" b="1" i="1" dirty="0">
                <a:latin typeface="+mj-lt"/>
              </a:rPr>
              <a:t>Code for Information </a:t>
            </a:r>
          </a:p>
          <a:p>
            <a:r>
              <a:rPr lang="en-US" sz="2000" b="1" i="1" dirty="0">
                <a:latin typeface="+mj-lt"/>
              </a:rPr>
              <a:t>Interchange</a:t>
            </a:r>
            <a:r>
              <a:rPr lang="en-US" sz="2000" dirty="0">
                <a:latin typeface="+mj-lt"/>
              </a:rPr>
              <a:t> </a:t>
            </a:r>
          </a:p>
          <a:p>
            <a:r>
              <a:rPr lang="en-US" sz="2000" dirty="0">
                <a:latin typeface="+mj-lt"/>
              </a:rPr>
              <a:t>2</a:t>
            </a:r>
            <a:r>
              <a:rPr lang="en-US" sz="2000" baseline="30000" dirty="0">
                <a:latin typeface="+mj-lt"/>
              </a:rPr>
              <a:t>7</a:t>
            </a:r>
            <a:r>
              <a:rPr lang="en-US" sz="2000" dirty="0">
                <a:latin typeface="+mj-lt"/>
              </a:rPr>
              <a:t>=128 combinations</a:t>
            </a:r>
          </a:p>
          <a:p>
            <a:endParaRPr lang="en-US" sz="2000" dirty="0">
              <a:latin typeface="+mj-lt"/>
              <a:sym typeface="Wingdings" pitchFamily="2" charset="2"/>
            </a:endParaRPr>
          </a:p>
          <a:p>
            <a:r>
              <a:rPr lang="en-US" sz="2000" dirty="0">
                <a:latin typeface="+mj-lt"/>
                <a:sym typeface="Wingdings" pitchFamily="2" charset="2"/>
              </a:rPr>
              <a:t>Standard encoding,</a:t>
            </a:r>
          </a:p>
          <a:p>
            <a:r>
              <a:rPr lang="en-US" sz="2000" dirty="0">
                <a:latin typeface="+mj-lt"/>
                <a:sym typeface="Wingdings" pitchFamily="2" charset="2"/>
              </a:rPr>
              <a:t>developed in the 1960’s</a:t>
            </a:r>
          </a:p>
          <a:p>
            <a:endParaRPr lang="en-US" sz="2000" dirty="0">
              <a:latin typeface="+mj-lt"/>
              <a:sym typeface="Wingdings" pitchFamily="2" charset="2"/>
            </a:endParaRPr>
          </a:p>
          <a:p>
            <a:r>
              <a:rPr lang="en-US" sz="2000" dirty="0">
                <a:latin typeface="+mj-lt"/>
                <a:sym typeface="Wingdings" pitchFamily="2" charset="2"/>
              </a:rPr>
              <a:t>Didn’t take into account</a:t>
            </a:r>
          </a:p>
          <a:p>
            <a:r>
              <a:rPr lang="en-US" sz="2000" dirty="0">
                <a:latin typeface="+mj-lt"/>
                <a:sym typeface="Wingdings" pitchFamily="2" charset="2"/>
              </a:rPr>
              <a:t>international standards!</a:t>
            </a:r>
          </a:p>
          <a:p>
            <a:endParaRPr lang="en-US" sz="2000" dirty="0">
              <a:latin typeface="+mj-lt"/>
              <a:sym typeface="Wingdings" pitchFamily="2" charset="2"/>
            </a:endParaRPr>
          </a:p>
          <a:p>
            <a:r>
              <a:rPr lang="en-US" sz="2000" dirty="0">
                <a:latin typeface="+mj-lt"/>
                <a:sym typeface="Wingdings" pitchFamily="2" charset="2"/>
              </a:rPr>
              <a:t>UNICODE</a:t>
            </a:r>
          </a:p>
          <a:p>
            <a:r>
              <a:rPr lang="en-US" sz="2000" dirty="0">
                <a:latin typeface="+mj-lt"/>
                <a:sym typeface="Wingdings" pitchFamily="2" charset="2"/>
              </a:rPr>
              <a:t>8-bit encoding</a:t>
            </a:r>
          </a:p>
          <a:p>
            <a:r>
              <a:rPr lang="en-US" sz="2000" dirty="0">
                <a:latin typeface="+mj-lt"/>
                <a:sym typeface="Wingdings" pitchFamily="2" charset="2"/>
              </a:rPr>
              <a:t>2</a:t>
            </a:r>
            <a:r>
              <a:rPr lang="en-US" sz="2000" baseline="30000" dirty="0">
                <a:latin typeface="+mj-lt"/>
                <a:sym typeface="Wingdings" pitchFamily="2" charset="2"/>
              </a:rPr>
              <a:t>8</a:t>
            </a:r>
            <a:r>
              <a:rPr lang="en-US" sz="2000" dirty="0">
                <a:latin typeface="+mj-lt"/>
                <a:sym typeface="Wingdings" pitchFamily="2" charset="2"/>
              </a:rPr>
              <a:t>=256 possibilities!</a:t>
            </a:r>
          </a:p>
        </p:txBody>
      </p:sp>
    </p:spTree>
    <p:extLst>
      <p:ext uri="{BB962C8B-B14F-4D97-AF65-F5344CB8AC3E}">
        <p14:creationId xmlns:p14="http://schemas.microsoft.com/office/powerpoint/2010/main" val="18026410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</a:t>
            </a:r>
            <a:r>
              <a:rPr lang="en-US" i="1" dirty="0"/>
              <a:t>Lossless</a:t>
            </a:r>
            <a:r>
              <a:rPr lang="en-US" dirty="0"/>
              <a:t> Compression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09787"/>
            <a:ext cx="8686800" cy="5612588"/>
          </a:xfrm>
        </p:spPr>
        <p:txBody>
          <a:bodyPr>
            <a:normAutofit/>
          </a:bodyPr>
          <a:lstStyle/>
          <a:p>
            <a:r>
              <a:rPr lang="en-US" sz="2400" dirty="0"/>
              <a:t>A simple form of compression would be the following:</a:t>
            </a:r>
          </a:p>
          <a:p>
            <a:pPr lvl="1"/>
            <a:r>
              <a:rPr lang="en-US" sz="2000" dirty="0"/>
              <a:t>ORIGINAL TEXT (13-characters):  </a:t>
            </a:r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 Love ESE150</a:t>
            </a:r>
          </a:p>
          <a:p>
            <a:pPr lvl="1"/>
            <a:r>
              <a:rPr lang="en-US" sz="2000" dirty="0">
                <a:latin typeface="+mj-lt"/>
                <a:cs typeface="Courier New" panose="02070309020205020404" pitchFamily="49" charset="0"/>
              </a:rPr>
              <a:t>ASCII Encoding (13-bytes = 104 bits): </a:t>
            </a:r>
          </a:p>
          <a:p>
            <a:pPr lvl="1"/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01001001 00100000 01001100 01101111 01110110  01100101 00100000 01000101 01010011 01000101 00110010 00110101 00110000</a:t>
            </a:r>
          </a:p>
          <a:p>
            <a:pPr lvl="1"/>
            <a:r>
              <a:rPr lang="en-US" sz="2000" dirty="0">
                <a:latin typeface="+mj-lt"/>
                <a:cs typeface="Courier New" panose="02070309020205020404" pitchFamily="49" charset="0"/>
              </a:rPr>
              <a:t>Convenient to write programs that read/write files 1-byte at a time</a:t>
            </a:r>
          </a:p>
          <a:p>
            <a:pPr lvl="1"/>
            <a:r>
              <a:rPr lang="en-US" sz="2000" dirty="0">
                <a:latin typeface="+mj-lt"/>
                <a:cs typeface="Courier New" panose="02070309020205020404" pitchFamily="49" charset="0"/>
              </a:rPr>
              <a:t>But, since ASCII only needs 7-bits (not 8):</a:t>
            </a:r>
          </a:p>
          <a:p>
            <a:pPr lvl="2"/>
            <a:r>
              <a:rPr lang="en-US" i="1" dirty="0">
                <a:latin typeface="+mj-lt"/>
                <a:cs typeface="Courier New" panose="02070309020205020404" pitchFamily="49" charset="0"/>
              </a:rPr>
              <a:t>We could write a compression program that strips the leading 0</a:t>
            </a:r>
          </a:p>
          <a:p>
            <a:pPr lvl="1"/>
            <a:r>
              <a:rPr lang="en-US" sz="2000" dirty="0">
                <a:cs typeface="Courier New" panose="02070309020205020404" pitchFamily="49" charset="0"/>
              </a:rPr>
              <a:t>Output of Compression Program (91 bits ~ 11.375 bytes):</a:t>
            </a:r>
          </a:p>
          <a:p>
            <a:pPr lvl="1"/>
            <a:r>
              <a:rPr lang="en-US" sz="20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1001001 0100000 1001100 1101111 1110110 1100101 0100000 1000101 1010011 1000101 0110010 0110101 0110000</a:t>
            </a:r>
          </a:p>
          <a:p>
            <a:pPr lvl="1"/>
            <a:r>
              <a:rPr lang="en-US" sz="2000" dirty="0">
                <a:latin typeface="+mj-lt"/>
                <a:cs typeface="Courier New" panose="02070309020205020404" pitchFamily="49" charset="0"/>
              </a:rPr>
              <a:t>Compression ratio: 104 bits in / 91 bits out = </a:t>
            </a:r>
            <a:r>
              <a:rPr lang="en-US" sz="2000" b="1" dirty="0">
                <a:solidFill>
                  <a:srgbClr val="FF0000"/>
                </a:solidFill>
                <a:latin typeface="+mj-lt"/>
                <a:cs typeface="Courier New" panose="02070309020205020404" pitchFamily="49" charset="0"/>
              </a:rPr>
              <a:t>1.14 :1</a:t>
            </a:r>
          </a:p>
          <a:p>
            <a:pPr lvl="1"/>
            <a:r>
              <a:rPr lang="en-US" sz="2000" b="1" i="1" dirty="0">
                <a:latin typeface="+mj-lt"/>
                <a:cs typeface="Courier New" panose="02070309020205020404" pitchFamily="49" charset="0"/>
              </a:rPr>
              <a:t>Lossless</a:t>
            </a:r>
            <a:r>
              <a:rPr lang="en-US" sz="2000" dirty="0">
                <a:latin typeface="+mj-lt"/>
                <a:cs typeface="Courier New" panose="02070309020205020404" pitchFamily="49" charset="0"/>
              </a:rPr>
              <a:t> because we can easily restore exact original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289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Lecture 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64157"/>
            <a:ext cx="8686800" cy="4846638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accent3"/>
                </a:solidFill>
              </a:rPr>
              <a:t>Where are we on course map?</a:t>
            </a:r>
            <a:endParaRPr lang="en-US" sz="2000" dirty="0">
              <a:solidFill>
                <a:schemeClr val="accent3"/>
              </a:solidFill>
            </a:endParaRPr>
          </a:p>
          <a:p>
            <a:r>
              <a:rPr lang="en-US" sz="2400" dirty="0">
                <a:solidFill>
                  <a:schemeClr val="accent3"/>
                </a:solidFill>
              </a:rPr>
              <a:t>What we did in lab last week</a:t>
            </a:r>
          </a:p>
          <a:p>
            <a:pPr lvl="1"/>
            <a:r>
              <a:rPr lang="en-US" sz="2000" dirty="0">
                <a:solidFill>
                  <a:schemeClr val="accent3"/>
                </a:solidFill>
              </a:rPr>
              <a:t>How it relates to this week</a:t>
            </a:r>
          </a:p>
          <a:p>
            <a:r>
              <a:rPr lang="en-US" sz="2400" b="1" dirty="0"/>
              <a:t>Lossless Compression</a:t>
            </a:r>
          </a:p>
          <a:p>
            <a:pPr lvl="1"/>
            <a:r>
              <a:rPr lang="en-US" sz="2000" dirty="0"/>
              <a:t>What is it, examples, classifications</a:t>
            </a:r>
          </a:p>
          <a:p>
            <a:pPr lvl="1"/>
            <a:r>
              <a:rPr lang="en-US" sz="2000" dirty="0"/>
              <a:t>Probability-based lossless compression</a:t>
            </a:r>
          </a:p>
          <a:p>
            <a:pPr lvl="2"/>
            <a:r>
              <a:rPr lang="en-US" sz="1800" dirty="0"/>
              <a:t>Huffman Encoding</a:t>
            </a:r>
          </a:p>
          <a:p>
            <a:pPr lvl="1"/>
            <a:r>
              <a:rPr lang="en-US" sz="1800" dirty="0"/>
              <a:t>Entropy</a:t>
            </a:r>
          </a:p>
          <a:p>
            <a:pPr lvl="2"/>
            <a:r>
              <a:rPr lang="en-US" sz="1400" dirty="0"/>
              <a:t>Shannon Limits</a:t>
            </a:r>
            <a:endParaRPr lang="en-US" sz="1600" dirty="0"/>
          </a:p>
          <a:p>
            <a:r>
              <a:rPr lang="en-US" sz="2400" dirty="0">
                <a:solidFill>
                  <a:schemeClr val="accent3"/>
                </a:solidFill>
              </a:rPr>
              <a:t>Next Lab</a:t>
            </a:r>
          </a:p>
          <a:p>
            <a:r>
              <a:rPr lang="en-US" sz="2400" dirty="0">
                <a:solidFill>
                  <a:schemeClr val="accent3"/>
                </a:solidFill>
              </a:rPr>
              <a:t>References</a:t>
            </a:r>
          </a:p>
          <a:p>
            <a:pPr lvl="1"/>
            <a:endParaRPr lang="en-US" sz="2000" b="1" dirty="0"/>
          </a:p>
          <a:p>
            <a:pPr lvl="1"/>
            <a:endParaRPr lang="en-US" sz="2000" b="1" dirty="0"/>
          </a:p>
          <a:p>
            <a:pPr lvl="1"/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4461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Compression Process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58149" y="1838703"/>
            <a:ext cx="1116786" cy="100940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>
                <a:latin typeface="+mj-lt"/>
              </a:rPr>
              <a:t>Original</a:t>
            </a:r>
          </a:p>
          <a:p>
            <a:pPr algn="ctr"/>
            <a:r>
              <a:rPr lang="en-US" sz="1800" dirty="0">
                <a:latin typeface="+mj-lt"/>
              </a:rPr>
              <a:t>Program</a:t>
            </a:r>
          </a:p>
        </p:txBody>
      </p:sp>
      <p:sp>
        <p:nvSpPr>
          <p:cNvPr id="9" name="Rectangle 8"/>
          <p:cNvSpPr/>
          <p:nvPr/>
        </p:nvSpPr>
        <p:spPr>
          <a:xfrm>
            <a:off x="1721832" y="3572500"/>
            <a:ext cx="1045029" cy="127066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800" dirty="0">
                <a:latin typeface="+mj-lt"/>
              </a:rPr>
              <a:t>Original</a:t>
            </a:r>
          </a:p>
          <a:p>
            <a:pPr algn="ctr"/>
            <a:r>
              <a:rPr lang="en-US" sz="1800" dirty="0">
                <a:latin typeface="+mj-lt"/>
              </a:rPr>
              <a:t>Output</a:t>
            </a:r>
          </a:p>
          <a:p>
            <a:pPr algn="ctr"/>
            <a:r>
              <a:rPr lang="en-US" sz="1800" dirty="0">
                <a:latin typeface="+mj-lt"/>
              </a:rPr>
              <a:t>File</a:t>
            </a:r>
          </a:p>
        </p:txBody>
      </p:sp>
      <p:cxnSp>
        <p:nvCxnSpPr>
          <p:cNvPr id="14" name="Straight Arrow Connector 13"/>
          <p:cNvCxnSpPr>
            <a:stCxn id="8" idx="2"/>
            <a:endCxn id="9" idx="0"/>
          </p:cNvCxnSpPr>
          <p:nvPr/>
        </p:nvCxnSpPr>
        <p:spPr>
          <a:xfrm>
            <a:off x="1116542" y="2848106"/>
            <a:ext cx="1127805" cy="72439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700731" y="1838702"/>
            <a:ext cx="1486910" cy="100940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 rtlCol="0" anchor="ctr">
            <a:noAutofit/>
          </a:bodyPr>
          <a:lstStyle/>
          <a:p>
            <a:pPr algn="ctr"/>
            <a:r>
              <a:rPr lang="en-US" sz="1600" dirty="0">
                <a:latin typeface="+mj-lt"/>
              </a:rPr>
              <a:t>Compression</a:t>
            </a:r>
          </a:p>
          <a:p>
            <a:pPr algn="ctr"/>
            <a:r>
              <a:rPr lang="en-US" sz="1600" dirty="0">
                <a:latin typeface="+mj-lt"/>
              </a:rPr>
              <a:t>Program</a:t>
            </a:r>
          </a:p>
        </p:txBody>
      </p:sp>
      <p:cxnSp>
        <p:nvCxnSpPr>
          <p:cNvPr id="18" name="Straight Arrow Connector 17"/>
          <p:cNvCxnSpPr>
            <a:stCxn id="9" idx="0"/>
            <a:endCxn id="16" idx="2"/>
          </p:cNvCxnSpPr>
          <p:nvPr/>
        </p:nvCxnSpPr>
        <p:spPr>
          <a:xfrm flipV="1">
            <a:off x="2244347" y="2848105"/>
            <a:ext cx="1199839" cy="724395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 rot="2079635">
            <a:off x="1426717" y="2938997"/>
            <a:ext cx="896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output</a:t>
            </a:r>
          </a:p>
        </p:txBody>
      </p:sp>
      <p:sp>
        <p:nvSpPr>
          <p:cNvPr id="23" name="TextBox 22"/>
          <p:cNvSpPr txBox="1"/>
          <p:nvPr/>
        </p:nvSpPr>
        <p:spPr>
          <a:xfrm rot="19671828">
            <a:off x="2318402" y="2943047"/>
            <a:ext cx="740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input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894793" y="3572500"/>
            <a:ext cx="1399531" cy="127066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800" dirty="0">
                <a:latin typeface="+mj-lt"/>
              </a:rPr>
              <a:t>Compressed</a:t>
            </a:r>
          </a:p>
          <a:p>
            <a:pPr algn="ctr"/>
            <a:r>
              <a:rPr lang="en-US" sz="1800" dirty="0">
                <a:latin typeface="+mj-lt"/>
              </a:rPr>
              <a:t>Output</a:t>
            </a:r>
          </a:p>
          <a:p>
            <a:pPr algn="ctr"/>
            <a:r>
              <a:rPr lang="en-US" sz="1800" dirty="0">
                <a:latin typeface="+mj-lt"/>
              </a:rPr>
              <a:t>File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650436" y="4831290"/>
            <a:ext cx="11673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13-bytes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894793" y="4871190"/>
            <a:ext cx="16467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11.375-bytes</a:t>
            </a:r>
          </a:p>
        </p:txBody>
      </p:sp>
      <p:cxnSp>
        <p:nvCxnSpPr>
          <p:cNvPr id="28" name="Straight Arrow Connector 27"/>
          <p:cNvCxnSpPr>
            <a:stCxn id="16" idx="2"/>
            <a:endCxn id="24" idx="0"/>
          </p:cNvCxnSpPr>
          <p:nvPr/>
        </p:nvCxnSpPr>
        <p:spPr>
          <a:xfrm>
            <a:off x="3444186" y="2848105"/>
            <a:ext cx="1150373" cy="724395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4770408" y="1838703"/>
            <a:ext cx="1542364" cy="100940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 rtlCol="0" anchor="ctr">
            <a:noAutofit/>
          </a:bodyPr>
          <a:lstStyle/>
          <a:p>
            <a:pPr algn="ctr"/>
            <a:r>
              <a:rPr lang="en-US" sz="1600" dirty="0">
                <a:latin typeface="+mj-lt"/>
              </a:rPr>
              <a:t>De-Compression</a:t>
            </a:r>
          </a:p>
          <a:p>
            <a:pPr algn="ctr"/>
            <a:r>
              <a:rPr lang="en-US" sz="1600" dirty="0">
                <a:latin typeface="+mj-lt"/>
              </a:rPr>
              <a:t>Program</a:t>
            </a:r>
          </a:p>
        </p:txBody>
      </p:sp>
      <p:cxnSp>
        <p:nvCxnSpPr>
          <p:cNvPr id="33" name="Straight Arrow Connector 32"/>
          <p:cNvCxnSpPr>
            <a:stCxn id="24" idx="0"/>
            <a:endCxn id="31" idx="2"/>
          </p:cNvCxnSpPr>
          <p:nvPr/>
        </p:nvCxnSpPr>
        <p:spPr>
          <a:xfrm flipV="1">
            <a:off x="4594559" y="2848106"/>
            <a:ext cx="947031" cy="72439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 rot="2014412">
            <a:off x="3739442" y="2983084"/>
            <a:ext cx="896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output</a:t>
            </a:r>
          </a:p>
        </p:txBody>
      </p:sp>
      <p:sp>
        <p:nvSpPr>
          <p:cNvPr id="36" name="TextBox 35"/>
          <p:cNvSpPr txBox="1"/>
          <p:nvPr/>
        </p:nvSpPr>
        <p:spPr>
          <a:xfrm rot="19348538">
            <a:off x="4583627" y="2939634"/>
            <a:ext cx="740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input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312772" y="3572500"/>
            <a:ext cx="1045029" cy="127066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800" dirty="0">
                <a:latin typeface="+mj-lt"/>
              </a:rPr>
              <a:t>Original</a:t>
            </a:r>
          </a:p>
          <a:p>
            <a:pPr algn="ctr"/>
            <a:r>
              <a:rPr lang="en-US" sz="1800" dirty="0">
                <a:latin typeface="+mj-lt"/>
              </a:rPr>
              <a:t>Output</a:t>
            </a:r>
          </a:p>
          <a:p>
            <a:pPr algn="ctr"/>
            <a:r>
              <a:rPr lang="en-US" sz="1800" dirty="0">
                <a:latin typeface="+mj-lt"/>
              </a:rPr>
              <a:t>File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284172" y="4871190"/>
            <a:ext cx="11673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13-bytes</a:t>
            </a:r>
          </a:p>
        </p:txBody>
      </p:sp>
      <p:cxnSp>
        <p:nvCxnSpPr>
          <p:cNvPr id="40" name="Straight Arrow Connector 39"/>
          <p:cNvCxnSpPr>
            <a:stCxn id="31" idx="2"/>
            <a:endCxn id="37" idx="0"/>
          </p:cNvCxnSpPr>
          <p:nvPr/>
        </p:nvCxnSpPr>
        <p:spPr>
          <a:xfrm>
            <a:off x="5541590" y="2848106"/>
            <a:ext cx="1293697" cy="72439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7448293" y="1838701"/>
            <a:ext cx="1116786" cy="100940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>
                <a:latin typeface="+mj-lt"/>
              </a:rPr>
              <a:t>Original</a:t>
            </a:r>
          </a:p>
          <a:p>
            <a:pPr algn="ctr"/>
            <a:r>
              <a:rPr lang="en-US" sz="1800" dirty="0">
                <a:latin typeface="+mj-lt"/>
              </a:rPr>
              <a:t>Program</a:t>
            </a:r>
          </a:p>
        </p:txBody>
      </p:sp>
      <p:cxnSp>
        <p:nvCxnSpPr>
          <p:cNvPr id="43" name="Straight Arrow Connector 42"/>
          <p:cNvCxnSpPr>
            <a:stCxn id="37" idx="0"/>
            <a:endCxn id="41" idx="2"/>
          </p:cNvCxnSpPr>
          <p:nvPr/>
        </p:nvCxnSpPr>
        <p:spPr>
          <a:xfrm flipV="1">
            <a:off x="6835287" y="2848104"/>
            <a:ext cx="1171399" cy="724396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 rot="1698394">
            <a:off x="5929429" y="2946821"/>
            <a:ext cx="896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output</a:t>
            </a:r>
          </a:p>
        </p:txBody>
      </p:sp>
      <p:sp>
        <p:nvSpPr>
          <p:cNvPr id="45" name="TextBox 44"/>
          <p:cNvSpPr txBox="1"/>
          <p:nvPr/>
        </p:nvSpPr>
        <p:spPr>
          <a:xfrm rot="19720397">
            <a:off x="6880489" y="2938996"/>
            <a:ext cx="740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input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58149" y="5498275"/>
            <a:ext cx="776366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000" dirty="0">
                <a:solidFill>
                  <a:srgbClr val="FF6600"/>
                </a:solidFill>
                <a:latin typeface="+mj-lt"/>
              </a:rPr>
              <a:t>Why not compress all the time?  </a:t>
            </a:r>
          </a:p>
          <a:p>
            <a:pPr>
              <a:buFont typeface="Arial"/>
              <a:buChar char="•"/>
            </a:pPr>
            <a:r>
              <a:rPr lang="en-US" sz="2000" dirty="0">
                <a:latin typeface="+mj-lt"/>
              </a:rPr>
              <a:t>	Inconvenient; expensive in terms of microprocessor cycles</a:t>
            </a:r>
          </a:p>
          <a:p>
            <a:pPr>
              <a:buFont typeface="Arial"/>
              <a:buChar char="•"/>
            </a:pPr>
            <a:r>
              <a:rPr lang="en-US" sz="2000" dirty="0">
                <a:latin typeface="+mj-lt"/>
              </a:rPr>
              <a:t>           Leads to tradeoff: compute vs. storage </a:t>
            </a:r>
          </a:p>
        </p:txBody>
      </p:sp>
    </p:spTree>
    <p:extLst>
      <p:ext uri="{BB962C8B-B14F-4D97-AF65-F5344CB8AC3E}">
        <p14:creationId xmlns:p14="http://schemas.microsoft.com/office/powerpoint/2010/main" val="325496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 animBg="1"/>
      <p:bldP spid="22" grpId="0"/>
      <p:bldP spid="23" grpId="0"/>
      <p:bldP spid="24" grpId="0" animBg="1"/>
      <p:bldP spid="25" grpId="0"/>
      <p:bldP spid="26" grpId="0"/>
      <p:bldP spid="31" grpId="0" animBg="1"/>
      <p:bldP spid="35" grpId="0"/>
      <p:bldP spid="36" grpId="0"/>
      <p:bldP spid="37" grpId="0" animBg="1"/>
      <p:bldP spid="38" grpId="0"/>
      <p:bldP spid="41" grpId="0" animBg="1"/>
      <p:bldP spid="44" grpId="0"/>
      <p:bldP spid="45" grpId="0"/>
      <p:bldP spid="50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Recall ADC Process?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9367520" cy="4846638"/>
          </a:xfrm>
        </p:spPr>
        <p:txBody>
          <a:bodyPr>
            <a:normAutofit/>
          </a:bodyPr>
          <a:lstStyle/>
          <a:p>
            <a:r>
              <a:rPr lang="en-US" dirty="0"/>
              <a:t>Analog-to-Digital (ADC) Conversion </a:t>
            </a:r>
          </a:p>
          <a:p>
            <a:pPr lvl="1"/>
            <a:r>
              <a:rPr lang="en-US" sz="2000" b="1" dirty="0"/>
              <a:t>We have 7 discrete voltages, # of bits to represent 7 things?</a:t>
            </a:r>
          </a:p>
          <a:p>
            <a:pPr lvl="1"/>
            <a:r>
              <a:rPr lang="en-US" sz="2000" b="1" dirty="0"/>
              <a:t>3-bits!  Why?  2</a:t>
            </a:r>
            <a:r>
              <a:rPr lang="en-US" sz="2000" b="1" baseline="30000" dirty="0"/>
              <a:t>3-bits</a:t>
            </a:r>
            <a:r>
              <a:rPr lang="en-US" sz="2000" b="1" dirty="0"/>
              <a:t> = 8 (1 unused state)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21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288035" y="2977244"/>
            <a:ext cx="5706273" cy="3406239"/>
            <a:chOff x="1593363" y="2438400"/>
            <a:chExt cx="6614087" cy="3948141"/>
          </a:xfrm>
        </p:grpSpPr>
        <p:grpSp>
          <p:nvGrpSpPr>
            <p:cNvPr id="6" name="Group 41"/>
            <p:cNvGrpSpPr>
              <a:grpSpLocks/>
            </p:cNvGrpSpPr>
            <p:nvPr/>
          </p:nvGrpSpPr>
          <p:grpSpPr bwMode="auto">
            <a:xfrm>
              <a:off x="1593363" y="2438400"/>
              <a:ext cx="6614087" cy="3948141"/>
              <a:chOff x="6898859" y="2438400"/>
              <a:chExt cx="2473073" cy="1634065"/>
            </a:xfrm>
          </p:grpSpPr>
          <p:sp>
            <p:nvSpPr>
              <p:cNvPr id="7" name="Straight Connector 350"/>
              <p:cNvSpPr>
                <a:spLocks noChangeShapeType="1"/>
              </p:cNvSpPr>
              <p:nvPr/>
            </p:nvSpPr>
            <p:spPr bwMode="auto">
              <a:xfrm flipH="1">
                <a:off x="6898859" y="3337669"/>
                <a:ext cx="192470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arrow" w="med" len="med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Straight Connector 349"/>
              <p:cNvSpPr>
                <a:spLocks noChangeShapeType="1"/>
              </p:cNvSpPr>
              <p:nvPr/>
            </p:nvSpPr>
            <p:spPr bwMode="auto">
              <a:xfrm>
                <a:off x="7315200" y="2438400"/>
                <a:ext cx="0" cy="163406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arrow" w="med" len="med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TextBox 11"/>
              <p:cNvSpPr txBox="1">
                <a:spLocks noChangeArrowheads="1"/>
              </p:cNvSpPr>
              <p:nvPr/>
            </p:nvSpPr>
            <p:spPr bwMode="auto">
              <a:xfrm>
                <a:off x="8829900" y="3231685"/>
                <a:ext cx="542032" cy="1919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srgbClr val="00B050"/>
                    </a:solidFill>
                    <a:latin typeface="+mj-lt"/>
                    <a:cs typeface="Times New Roman" pitchFamily="18" charset="0"/>
                  </a:rPr>
                  <a:t>time (</a:t>
                </a:r>
                <a:r>
                  <a:rPr lang="en-US" sz="2000" dirty="0" err="1">
                    <a:solidFill>
                      <a:srgbClr val="00B050"/>
                    </a:solidFill>
                    <a:latin typeface="+mj-lt"/>
                    <a:cs typeface="Times New Roman" pitchFamily="18" charset="0"/>
                  </a:rPr>
                  <a:t>ms</a:t>
                </a:r>
                <a:r>
                  <a:rPr lang="en-US" sz="2000" dirty="0">
                    <a:solidFill>
                      <a:srgbClr val="00B050"/>
                    </a:solidFill>
                    <a:latin typeface="+mj-lt"/>
                    <a:cs typeface="Times New Roman" pitchFamily="18" charset="0"/>
                  </a:rPr>
                  <a:t>)</a:t>
                </a:r>
              </a:p>
            </p:txBody>
          </p:sp>
        </p:grpSp>
        <p:sp>
          <p:nvSpPr>
            <p:cNvPr id="12" name="Freeform 11"/>
            <p:cNvSpPr/>
            <p:nvPr/>
          </p:nvSpPr>
          <p:spPr>
            <a:xfrm>
              <a:off x="2708645" y="2944073"/>
              <a:ext cx="1842654" cy="1704127"/>
            </a:xfrm>
            <a:custGeom>
              <a:avLst/>
              <a:gdLst>
                <a:gd name="connsiteX0" fmla="*/ 0 w 1842654"/>
                <a:gd name="connsiteY0" fmla="*/ 1676418 h 1704127"/>
                <a:gd name="connsiteX1" fmla="*/ 955964 w 1842654"/>
                <a:gd name="connsiteY1" fmla="*/ 18 h 1704127"/>
                <a:gd name="connsiteX2" fmla="*/ 1842654 w 1842654"/>
                <a:gd name="connsiteY2" fmla="*/ 1704127 h 170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2654" h="1704127">
                  <a:moveTo>
                    <a:pt x="0" y="1676418"/>
                  </a:moveTo>
                  <a:cubicBezTo>
                    <a:pt x="324427" y="835909"/>
                    <a:pt x="648855" y="-4600"/>
                    <a:pt x="955964" y="18"/>
                  </a:cubicBezTo>
                  <a:cubicBezTo>
                    <a:pt x="1263073" y="4636"/>
                    <a:pt x="1552863" y="854381"/>
                    <a:pt x="1842654" y="1704127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 flipV="1">
              <a:off x="4551300" y="4620473"/>
              <a:ext cx="1842654" cy="1704127"/>
            </a:xfrm>
            <a:custGeom>
              <a:avLst/>
              <a:gdLst>
                <a:gd name="connsiteX0" fmla="*/ 0 w 1842654"/>
                <a:gd name="connsiteY0" fmla="*/ 1676418 h 1704127"/>
                <a:gd name="connsiteX1" fmla="*/ 955964 w 1842654"/>
                <a:gd name="connsiteY1" fmla="*/ 18 h 1704127"/>
                <a:gd name="connsiteX2" fmla="*/ 1842654 w 1842654"/>
                <a:gd name="connsiteY2" fmla="*/ 1704127 h 170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2654" h="1704127">
                  <a:moveTo>
                    <a:pt x="0" y="1676418"/>
                  </a:moveTo>
                  <a:cubicBezTo>
                    <a:pt x="324427" y="835909"/>
                    <a:pt x="648855" y="-4600"/>
                    <a:pt x="955964" y="18"/>
                  </a:cubicBezTo>
                  <a:cubicBezTo>
                    <a:pt x="1263073" y="4636"/>
                    <a:pt x="1552863" y="854381"/>
                    <a:pt x="1842654" y="1704127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232992" y="2835710"/>
            <a:ext cx="10409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Voltage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2830335" y="465469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409199" y="466128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531964" y="498764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909989" y="498566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280125" y="498542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658150" y="498345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4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082004" y="498666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460029" y="498469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6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830165" y="498445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7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258990" y="498247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8</a:t>
            </a:r>
          </a:p>
        </p:txBody>
      </p:sp>
      <p:sp>
        <p:nvSpPr>
          <p:cNvPr id="8" name="Oval 7"/>
          <p:cNvSpPr/>
          <p:nvPr/>
        </p:nvSpPr>
        <p:spPr>
          <a:xfrm>
            <a:off x="1639408" y="3761715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2014896" y="3363672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2401652" y="3766869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2786542" y="4796218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3192232" y="5827456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3581568" y="6276605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3976900" y="5835026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4355760" y="4806378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1195245" y="4797734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 rot="5400000">
            <a:off x="1240965" y="371925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1240965" y="418661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5400000">
            <a:off x="1240118" y="5160591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5400000">
            <a:off x="1240118" y="5602486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5400000">
            <a:off x="1240118" y="6095311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711708" y="321845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3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11708" y="37366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2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11708" y="41938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1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21868" y="47018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0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16406" y="5185863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-1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16406" y="5637918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-2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616406" y="6130743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-3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1692847" y="3817620"/>
            <a:ext cx="0" cy="1049818"/>
          </a:xfrm>
          <a:prstGeom prst="line">
            <a:avLst/>
          </a:prstGeom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1240118" y="3820160"/>
            <a:ext cx="1198282" cy="0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 flipV="1">
            <a:off x="2064525" y="3470550"/>
            <a:ext cx="5321" cy="1413188"/>
          </a:xfrm>
          <a:prstGeom prst="line">
            <a:avLst/>
          </a:prstGeom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1250239" y="3422078"/>
            <a:ext cx="807161" cy="0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1240118" y="3820308"/>
            <a:ext cx="436282" cy="0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V="1">
            <a:off x="2443792" y="3809998"/>
            <a:ext cx="0" cy="1049818"/>
          </a:xfrm>
          <a:prstGeom prst="line">
            <a:avLst/>
          </a:prstGeom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443792" y="465469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068335" y="465407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692847" y="465584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>
            <a:off x="1240965" y="323157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3241231" y="4745710"/>
            <a:ext cx="0" cy="1049818"/>
          </a:xfrm>
          <a:prstGeom prst="line">
            <a:avLst/>
          </a:prstGeom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>
            <a:off x="3631678" y="4857594"/>
            <a:ext cx="5321" cy="1413188"/>
          </a:xfrm>
          <a:prstGeom prst="line">
            <a:avLst/>
          </a:prstGeom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4027877" y="4745710"/>
            <a:ext cx="0" cy="1049818"/>
          </a:xfrm>
          <a:prstGeom prst="line">
            <a:avLst/>
          </a:prstGeom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022656" y="466128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635007" y="4660674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241231" y="466243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1223433" y="6287714"/>
            <a:ext cx="2351103" cy="0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endCxn id="45" idx="6"/>
          </p:cNvCxnSpPr>
          <p:nvPr/>
        </p:nvCxnSpPr>
        <p:spPr>
          <a:xfrm flipV="1">
            <a:off x="1258045" y="5880895"/>
            <a:ext cx="2041065" cy="5321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V="1">
            <a:off x="3277945" y="5879999"/>
            <a:ext cx="653829" cy="896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866400" y="2705085"/>
            <a:ext cx="17877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+mj-lt"/>
              </a:rPr>
              <a:t>Samples:</a:t>
            </a:r>
          </a:p>
          <a:p>
            <a:r>
              <a:rPr lang="en-US" sz="1800" dirty="0">
                <a:latin typeface="+mj-lt"/>
              </a:rPr>
              <a:t>{ </a:t>
            </a:r>
            <a:r>
              <a:rPr lang="en-US" sz="1800" dirty="0">
                <a:solidFill>
                  <a:srgbClr val="00B050"/>
                </a:solidFill>
                <a:latin typeface="+mj-lt"/>
              </a:rPr>
              <a:t>0 </a:t>
            </a:r>
            <a:r>
              <a:rPr lang="en-US" sz="18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0 Volts </a:t>
            </a:r>
            <a:r>
              <a:rPr lang="en-US" sz="1800" dirty="0">
                <a:latin typeface="+mj-lt"/>
              </a:rPr>
              <a:t>}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863795" y="3388382"/>
            <a:ext cx="1787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+mj-lt"/>
              </a:rPr>
              <a:t>{ </a:t>
            </a:r>
            <a:r>
              <a:rPr lang="en-US" sz="1800" dirty="0">
                <a:solidFill>
                  <a:srgbClr val="00B050"/>
                </a:solidFill>
                <a:latin typeface="+mj-lt"/>
              </a:rPr>
              <a:t>1 </a:t>
            </a:r>
            <a:r>
              <a:rPr lang="en-US" sz="18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2 Volts</a:t>
            </a:r>
            <a:r>
              <a:rPr lang="en-US" sz="1800" dirty="0">
                <a:latin typeface="+mj-lt"/>
              </a:rPr>
              <a:t> }</a:t>
            </a:r>
          </a:p>
        </p:txBody>
      </p:sp>
      <p:sp>
        <p:nvSpPr>
          <p:cNvPr id="66" name="Rectangle 65"/>
          <p:cNvSpPr/>
          <p:nvPr/>
        </p:nvSpPr>
        <p:spPr>
          <a:xfrm>
            <a:off x="5873695" y="3778282"/>
            <a:ext cx="1787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+mj-lt"/>
              </a:rPr>
              <a:t>{ </a:t>
            </a:r>
            <a:r>
              <a:rPr lang="en-US" sz="1800" dirty="0">
                <a:solidFill>
                  <a:srgbClr val="00B050"/>
                </a:solidFill>
                <a:latin typeface="+mj-lt"/>
              </a:rPr>
              <a:t>2 </a:t>
            </a:r>
            <a:r>
              <a:rPr lang="en-US" sz="18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3 Volts</a:t>
            </a:r>
            <a:r>
              <a:rPr lang="en-US" sz="1800" dirty="0">
                <a:latin typeface="+mj-lt"/>
              </a:rPr>
              <a:t> }</a:t>
            </a:r>
          </a:p>
        </p:txBody>
      </p:sp>
      <p:sp>
        <p:nvSpPr>
          <p:cNvPr id="68" name="Rectangle 67"/>
          <p:cNvSpPr/>
          <p:nvPr/>
        </p:nvSpPr>
        <p:spPr>
          <a:xfrm>
            <a:off x="5873695" y="4158282"/>
            <a:ext cx="1787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+mj-lt"/>
              </a:rPr>
              <a:t>{ </a:t>
            </a:r>
            <a:r>
              <a:rPr lang="en-US" sz="1800" dirty="0">
                <a:solidFill>
                  <a:srgbClr val="00B050"/>
                </a:solidFill>
                <a:latin typeface="+mj-lt"/>
              </a:rPr>
              <a:t>3 </a:t>
            </a:r>
            <a:r>
              <a:rPr lang="en-US" sz="18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2 Volts</a:t>
            </a:r>
            <a:r>
              <a:rPr lang="en-US" sz="1800" dirty="0">
                <a:latin typeface="+mj-lt"/>
              </a:rPr>
              <a:t> }</a:t>
            </a:r>
          </a:p>
        </p:txBody>
      </p:sp>
      <p:sp>
        <p:nvSpPr>
          <p:cNvPr id="70" name="Rectangle 69"/>
          <p:cNvSpPr/>
          <p:nvPr/>
        </p:nvSpPr>
        <p:spPr>
          <a:xfrm>
            <a:off x="5871720" y="4536307"/>
            <a:ext cx="1787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+mj-lt"/>
              </a:rPr>
              <a:t>{ </a:t>
            </a:r>
            <a:r>
              <a:rPr lang="en-US" sz="1800" dirty="0">
                <a:solidFill>
                  <a:srgbClr val="00B050"/>
                </a:solidFill>
                <a:latin typeface="+mj-lt"/>
              </a:rPr>
              <a:t>4 </a:t>
            </a:r>
            <a:r>
              <a:rPr lang="en-US" sz="18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0 Volts</a:t>
            </a:r>
            <a:r>
              <a:rPr lang="en-US" sz="1800" dirty="0">
                <a:latin typeface="+mj-lt"/>
              </a:rPr>
              <a:t> }</a:t>
            </a:r>
          </a:p>
        </p:txBody>
      </p:sp>
      <p:sp>
        <p:nvSpPr>
          <p:cNvPr id="72" name="Rectangle 71"/>
          <p:cNvSpPr/>
          <p:nvPr/>
        </p:nvSpPr>
        <p:spPr>
          <a:xfrm>
            <a:off x="5871720" y="4916307"/>
            <a:ext cx="18646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+mj-lt"/>
              </a:rPr>
              <a:t>{ </a:t>
            </a:r>
            <a:r>
              <a:rPr lang="en-US" sz="1800" dirty="0">
                <a:solidFill>
                  <a:srgbClr val="00B050"/>
                </a:solidFill>
                <a:latin typeface="+mj-lt"/>
              </a:rPr>
              <a:t>5 </a:t>
            </a:r>
            <a:r>
              <a:rPr lang="en-US" sz="18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-2 Volts</a:t>
            </a:r>
            <a:r>
              <a:rPr lang="en-US" sz="1800" dirty="0">
                <a:latin typeface="+mj-lt"/>
              </a:rPr>
              <a:t> }</a:t>
            </a:r>
          </a:p>
        </p:txBody>
      </p:sp>
      <p:sp>
        <p:nvSpPr>
          <p:cNvPr id="74" name="Rectangle 73"/>
          <p:cNvSpPr/>
          <p:nvPr/>
        </p:nvSpPr>
        <p:spPr>
          <a:xfrm>
            <a:off x="5871720" y="5296307"/>
            <a:ext cx="18646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+mj-lt"/>
              </a:rPr>
              <a:t>{ </a:t>
            </a:r>
            <a:r>
              <a:rPr lang="en-US" sz="1800" dirty="0">
                <a:solidFill>
                  <a:srgbClr val="00B050"/>
                </a:solidFill>
                <a:latin typeface="+mj-lt"/>
              </a:rPr>
              <a:t>6 </a:t>
            </a:r>
            <a:r>
              <a:rPr lang="en-US" sz="18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-3 Volts</a:t>
            </a:r>
            <a:r>
              <a:rPr lang="en-US" sz="1800" dirty="0">
                <a:latin typeface="+mj-lt"/>
              </a:rPr>
              <a:t> }</a:t>
            </a:r>
          </a:p>
        </p:txBody>
      </p:sp>
      <p:sp>
        <p:nvSpPr>
          <p:cNvPr id="79" name="Rectangle 78"/>
          <p:cNvSpPr/>
          <p:nvPr/>
        </p:nvSpPr>
        <p:spPr>
          <a:xfrm>
            <a:off x="5869745" y="5662457"/>
            <a:ext cx="18646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+mj-lt"/>
              </a:rPr>
              <a:t>{ </a:t>
            </a:r>
            <a:r>
              <a:rPr lang="en-US" sz="1800" dirty="0">
                <a:solidFill>
                  <a:srgbClr val="00B050"/>
                </a:solidFill>
                <a:latin typeface="+mj-lt"/>
              </a:rPr>
              <a:t>7 </a:t>
            </a:r>
            <a:r>
              <a:rPr lang="en-US" sz="18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-2 Volts</a:t>
            </a:r>
            <a:r>
              <a:rPr lang="en-US" sz="1800" dirty="0">
                <a:latin typeface="+mj-lt"/>
              </a:rPr>
              <a:t> }</a:t>
            </a:r>
          </a:p>
        </p:txBody>
      </p:sp>
      <p:sp>
        <p:nvSpPr>
          <p:cNvPr id="80" name="Rectangle 79"/>
          <p:cNvSpPr/>
          <p:nvPr/>
        </p:nvSpPr>
        <p:spPr>
          <a:xfrm>
            <a:off x="5867770" y="6016732"/>
            <a:ext cx="1787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+mj-lt"/>
              </a:rPr>
              <a:t>{ </a:t>
            </a:r>
            <a:r>
              <a:rPr lang="en-US" sz="1800" dirty="0">
                <a:solidFill>
                  <a:srgbClr val="00B050"/>
                </a:solidFill>
                <a:latin typeface="+mj-lt"/>
              </a:rPr>
              <a:t>8 </a:t>
            </a:r>
            <a:r>
              <a:rPr lang="en-US" sz="18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0 Volts</a:t>
            </a:r>
            <a:r>
              <a:rPr lang="en-US" sz="1800" dirty="0">
                <a:latin typeface="+mj-lt"/>
              </a:rPr>
              <a:t> }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7787751" y="2432343"/>
            <a:ext cx="12105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+mj-lt"/>
              </a:rPr>
              <a:t>Binary </a:t>
            </a:r>
          </a:p>
          <a:p>
            <a:pPr algn="ctr"/>
            <a:r>
              <a:rPr lang="en-US" sz="1800" dirty="0">
                <a:latin typeface="+mj-lt"/>
              </a:rPr>
              <a:t>Encoding:</a:t>
            </a:r>
          </a:p>
          <a:p>
            <a:pPr algn="ctr"/>
            <a:r>
              <a:rPr lang="en-US" sz="1800" dirty="0">
                <a:solidFill>
                  <a:srgbClr val="FF0000"/>
                </a:solidFill>
                <a:latin typeface="+mj-lt"/>
              </a:rPr>
              <a:t>011</a:t>
            </a:r>
            <a:endParaRPr lang="en-US" sz="1800" dirty="0">
              <a:latin typeface="+mj-lt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8101231" y="3380199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101</a:t>
            </a:r>
          </a:p>
        </p:txBody>
      </p:sp>
      <p:sp>
        <p:nvSpPr>
          <p:cNvPr id="84" name="Rectangle 83"/>
          <p:cNvSpPr/>
          <p:nvPr/>
        </p:nvSpPr>
        <p:spPr>
          <a:xfrm>
            <a:off x="8110297" y="3790622"/>
            <a:ext cx="552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110</a:t>
            </a:r>
          </a:p>
        </p:txBody>
      </p:sp>
      <p:sp>
        <p:nvSpPr>
          <p:cNvPr id="89" name="Rectangle 88"/>
          <p:cNvSpPr/>
          <p:nvPr/>
        </p:nvSpPr>
        <p:spPr>
          <a:xfrm>
            <a:off x="8098077" y="4180015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101</a:t>
            </a:r>
          </a:p>
        </p:txBody>
      </p:sp>
      <p:sp>
        <p:nvSpPr>
          <p:cNvPr id="92" name="Rectangle 91"/>
          <p:cNvSpPr/>
          <p:nvPr/>
        </p:nvSpPr>
        <p:spPr>
          <a:xfrm>
            <a:off x="8119852" y="4569915"/>
            <a:ext cx="552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011</a:t>
            </a:r>
          </a:p>
        </p:txBody>
      </p:sp>
      <p:sp>
        <p:nvSpPr>
          <p:cNvPr id="93" name="Rectangle 92"/>
          <p:cNvSpPr/>
          <p:nvPr/>
        </p:nvSpPr>
        <p:spPr>
          <a:xfrm>
            <a:off x="8106002" y="4936065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001</a:t>
            </a:r>
          </a:p>
        </p:txBody>
      </p:sp>
      <p:sp>
        <p:nvSpPr>
          <p:cNvPr id="94" name="Rectangle 93"/>
          <p:cNvSpPr/>
          <p:nvPr/>
        </p:nvSpPr>
        <p:spPr>
          <a:xfrm>
            <a:off x="8115902" y="5325965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000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3972" y="6128562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000</a:t>
            </a:r>
            <a:endParaRPr lang="en-US" sz="1800" dirty="0">
              <a:latin typeface="+mj-lt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23269" y="563931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001</a:t>
            </a:r>
            <a:endParaRPr lang="en-US" sz="1800" dirty="0">
              <a:latin typeface="+mj-lt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21294" y="517421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010</a:t>
            </a:r>
            <a:endParaRPr lang="en-US" sz="1800" dirty="0">
              <a:latin typeface="+mj-lt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31194" y="466161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011</a:t>
            </a:r>
            <a:endParaRPr lang="en-US" sz="1800" dirty="0">
              <a:latin typeface="+mj-lt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5469" y="417276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+mj-lt"/>
              </a:rPr>
              <a:t>100</a:t>
            </a:r>
            <a:endParaRPr lang="en-US" sz="1800" dirty="0">
              <a:latin typeface="+mj-lt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-179" y="3682085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101</a:t>
            </a:r>
            <a:endParaRPr lang="en-US" sz="1800" dirty="0">
              <a:latin typeface="+mj-lt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-14331" y="3204724"/>
            <a:ext cx="552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110</a:t>
            </a:r>
            <a:endParaRPr lang="en-US" sz="1800" dirty="0">
              <a:latin typeface="+mj-lt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8113429" y="5683422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001</a:t>
            </a:r>
          </a:p>
        </p:txBody>
      </p:sp>
      <p:sp>
        <p:nvSpPr>
          <p:cNvPr id="103" name="Rectangle 102"/>
          <p:cNvSpPr/>
          <p:nvPr/>
        </p:nvSpPr>
        <p:spPr>
          <a:xfrm>
            <a:off x="8123329" y="6049572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011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0983" y="6475235"/>
            <a:ext cx="85988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+mj-lt"/>
              </a:rPr>
              <a:t>Encoding: mapping data from one form to another (not always conversion)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7540831" y="3180974"/>
            <a:ext cx="594373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/>
          <p:nvPr/>
        </p:nvCxnSpPr>
        <p:spPr>
          <a:xfrm>
            <a:off x="7503231" y="3594624"/>
            <a:ext cx="594373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/>
          <p:nvPr/>
        </p:nvCxnSpPr>
        <p:spPr>
          <a:xfrm>
            <a:off x="7503231" y="3986499"/>
            <a:ext cx="594373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>
            <a:off x="7526981" y="4366499"/>
            <a:ext cx="594373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/>
          <p:nvPr/>
        </p:nvCxnSpPr>
        <p:spPr>
          <a:xfrm>
            <a:off x="7515106" y="4746499"/>
            <a:ext cx="594373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/>
          <p:nvPr/>
        </p:nvCxnSpPr>
        <p:spPr>
          <a:xfrm>
            <a:off x="7617543" y="5120731"/>
            <a:ext cx="476584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/>
          <p:nvPr/>
        </p:nvCxnSpPr>
        <p:spPr>
          <a:xfrm>
            <a:off x="7603693" y="5510631"/>
            <a:ext cx="476584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>
            <a:off x="7603693" y="5878756"/>
            <a:ext cx="476584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/>
          <p:nvPr/>
        </p:nvCxnSpPr>
        <p:spPr>
          <a:xfrm>
            <a:off x="7525006" y="6228899"/>
            <a:ext cx="594373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3880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2" grpId="0"/>
      <p:bldP spid="84" grpId="0"/>
      <p:bldP spid="89" grpId="0"/>
      <p:bldP spid="92" grpId="0"/>
      <p:bldP spid="93" grpId="0"/>
      <p:bldP spid="94" grpId="0"/>
      <p:bldP spid="102" grpId="0"/>
      <p:bldP spid="103" grpId="0"/>
      <p:bldP spid="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</a:t>
            </a:r>
            <a:r>
              <a:rPr lang="en-US" dirty="0" err="1"/>
              <a:t>Lossy</a:t>
            </a:r>
            <a:r>
              <a:rPr lang="en-US" dirty="0"/>
              <a:t> Compression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303838"/>
          </a:xfrm>
        </p:spPr>
        <p:txBody>
          <a:bodyPr/>
          <a:lstStyle/>
          <a:p>
            <a:pPr marL="342900" lvl="2" indent="-342900">
              <a:buFont typeface="Wingdings 2"/>
              <a:buChar char=""/>
            </a:pPr>
            <a:r>
              <a:rPr lang="en-US" sz="1800" dirty="0"/>
              <a:t>Sample Rate: </a:t>
            </a:r>
            <a:r>
              <a:rPr lang="en-US" sz="1800" b="1" dirty="0"/>
              <a:t>1000 samples/sec</a:t>
            </a:r>
            <a:r>
              <a:rPr lang="en-US" sz="1800" dirty="0"/>
              <a:t>, Resolution: </a:t>
            </a:r>
            <a:r>
              <a:rPr lang="en-US" sz="1800" b="1" dirty="0"/>
              <a:t>3-bits</a:t>
            </a:r>
            <a:r>
              <a:rPr lang="en-US" sz="1800" dirty="0"/>
              <a:t> per sample</a:t>
            </a:r>
          </a:p>
          <a:p>
            <a:pPr marL="342900" lvl="2" indent="-342900">
              <a:buFont typeface="Wingdings 2"/>
              <a:buChar char=""/>
            </a:pPr>
            <a:r>
              <a:rPr lang="en-US" sz="1800" dirty="0"/>
              <a:t>Our </a:t>
            </a:r>
            <a:r>
              <a:rPr lang="en-US" sz="1800" u="sng" dirty="0"/>
              <a:t>Sampled Signal</a:t>
            </a:r>
            <a:r>
              <a:rPr lang="en-US" sz="1800" dirty="0"/>
              <a:t>: {0, 2.2V, 3V, 2.2V, 0, -2.2V, -3, -2.2V, 0}</a:t>
            </a:r>
          </a:p>
          <a:p>
            <a:pPr marL="342900" lvl="2" indent="-342900">
              <a:buFont typeface="Wingdings 2"/>
              <a:buChar char=""/>
            </a:pPr>
            <a:r>
              <a:rPr lang="en-US" sz="1800" dirty="0"/>
              <a:t>Our </a:t>
            </a:r>
            <a:r>
              <a:rPr lang="en-US" sz="1800" u="sng" dirty="0"/>
              <a:t>Quantized Signal</a:t>
            </a:r>
            <a:r>
              <a:rPr lang="en-US" sz="1800" dirty="0"/>
              <a:t>: {0, 2V, 3, 2V, 0, -2, -3, -2, 0}</a:t>
            </a:r>
          </a:p>
          <a:p>
            <a:pPr marL="342900" lvl="2" indent="-342900">
              <a:buFont typeface="Wingdings 2"/>
              <a:buChar char=""/>
            </a:pPr>
            <a:r>
              <a:rPr lang="en-US" sz="1800" dirty="0"/>
              <a:t>Our 3-bit </a:t>
            </a:r>
            <a:r>
              <a:rPr lang="en-US" sz="1800" u="sng" dirty="0"/>
              <a:t>Digitized Data</a:t>
            </a:r>
            <a:r>
              <a:rPr lang="en-US" sz="1800" dirty="0"/>
              <a:t>: {</a:t>
            </a:r>
            <a:r>
              <a:rPr lang="en-US" sz="1800" dirty="0">
                <a:solidFill>
                  <a:srgbClr val="FF0000"/>
                </a:solidFill>
              </a:rPr>
              <a:t>011, 101, 110, 101, 011, 001, 000, 001, 011</a:t>
            </a:r>
            <a:r>
              <a:rPr lang="en-US" sz="1800" dirty="0"/>
              <a:t>}</a:t>
            </a:r>
          </a:p>
          <a:p>
            <a:pPr marL="800100" lvl="3" indent="-342900">
              <a:buFont typeface="Wingdings 2"/>
              <a:buChar char=""/>
            </a:pPr>
            <a:r>
              <a:rPr lang="en-US" dirty="0"/>
              <a:t>space required to store/transmit: </a:t>
            </a:r>
            <a:r>
              <a:rPr lang="en-US" b="1" dirty="0"/>
              <a:t>27 bits</a:t>
            </a:r>
          </a:p>
          <a:p>
            <a:endParaRPr lang="en-US" sz="2000" b="0" dirty="0"/>
          </a:p>
          <a:p>
            <a:r>
              <a:rPr lang="en-US" sz="2000" b="0" dirty="0"/>
              <a:t>ADC related compression algorithm: </a:t>
            </a:r>
          </a:p>
          <a:p>
            <a:pPr lvl="1"/>
            <a:r>
              <a:rPr lang="en-US" sz="1800" b="0" dirty="0"/>
              <a:t>CS&amp;Q (Coarser Sampling AND/OR Quantization)</a:t>
            </a:r>
          </a:p>
          <a:p>
            <a:pPr lvl="2"/>
            <a:r>
              <a:rPr lang="en-US" sz="1600" dirty="0"/>
              <a:t>Either reduce number of bits per sample  AND/OR discard a sample completely</a:t>
            </a:r>
          </a:p>
          <a:p>
            <a:pPr lvl="1"/>
            <a:r>
              <a:rPr lang="en-US" sz="1800" b="0" dirty="0"/>
              <a:t>Example with our digitized data:</a:t>
            </a:r>
          </a:p>
          <a:p>
            <a:pPr lvl="1"/>
            <a:r>
              <a:rPr lang="en-US" sz="1800" dirty="0"/>
              <a:t>Our 3-bit Digitized Data: {</a:t>
            </a:r>
            <a:r>
              <a:rPr lang="en-US" sz="1800" dirty="0">
                <a:solidFill>
                  <a:srgbClr val="FF0000"/>
                </a:solidFill>
              </a:rPr>
              <a:t>011, 101, 110, 101, 011, 001, 000, 001, 011</a:t>
            </a:r>
            <a:r>
              <a:rPr lang="en-US" sz="1800" dirty="0"/>
              <a:t>}</a:t>
            </a:r>
          </a:p>
          <a:p>
            <a:pPr lvl="1"/>
            <a:r>
              <a:rPr lang="en-US" sz="1800" dirty="0">
                <a:solidFill>
                  <a:srgbClr val="FF6600"/>
                </a:solidFill>
              </a:rPr>
              <a:t>I</a:t>
            </a:r>
            <a:r>
              <a:rPr lang="en-US" sz="1800" b="0" dirty="0">
                <a:solidFill>
                  <a:srgbClr val="FF6600"/>
                </a:solidFill>
              </a:rPr>
              <a:t>f we drop the sampling rate by a factor of 2, how effect number of bits needed?</a:t>
            </a:r>
            <a:endParaRPr lang="en-US" sz="1800" b="1" dirty="0">
              <a:solidFill>
                <a:srgbClr val="FF6600"/>
              </a:solidFill>
            </a:endParaRPr>
          </a:p>
          <a:p>
            <a:pPr lvl="1"/>
            <a:r>
              <a:rPr lang="en-US" sz="1800" b="1" i="1" dirty="0" err="1">
                <a:cs typeface="Courier New" panose="02070309020205020404" pitchFamily="49" charset="0"/>
              </a:rPr>
              <a:t>Lossy</a:t>
            </a:r>
            <a:r>
              <a:rPr lang="en-US" sz="1800" dirty="0">
                <a:cs typeface="Courier New" panose="02070309020205020404" pitchFamily="49" charset="0"/>
              </a:rPr>
              <a:t> because we </a:t>
            </a:r>
            <a:r>
              <a:rPr lang="en-US" sz="1800" b="1" dirty="0">
                <a:cs typeface="Courier New" panose="02070309020205020404" pitchFamily="49" charset="0"/>
              </a:rPr>
              <a:t>cannot</a:t>
            </a:r>
            <a:r>
              <a:rPr lang="en-US" sz="1800" dirty="0">
                <a:cs typeface="Courier New" panose="02070309020205020404" pitchFamily="49" charset="0"/>
              </a:rPr>
              <a:t> restore exact original</a:t>
            </a:r>
          </a:p>
          <a:p>
            <a:pPr lvl="1"/>
            <a:endParaRPr lang="en-US" sz="18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657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De-Compression of Signal: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9367520" cy="4846638"/>
          </a:xfrm>
        </p:spPr>
        <p:txBody>
          <a:bodyPr>
            <a:normAutofit/>
          </a:bodyPr>
          <a:lstStyle/>
          <a:p>
            <a:r>
              <a:rPr lang="en-US" dirty="0"/>
              <a:t>Decompression &amp; DAC Process</a:t>
            </a:r>
          </a:p>
          <a:p>
            <a:pPr lvl="1"/>
            <a:r>
              <a:rPr lang="en-US" sz="2000" b="1" dirty="0"/>
              <a:t>Original digital signal: {</a:t>
            </a:r>
            <a:r>
              <a:rPr lang="en-US" sz="2000" dirty="0">
                <a:solidFill>
                  <a:srgbClr val="FF0000"/>
                </a:solidFill>
              </a:rPr>
              <a:t>011, 101, 110, 101, 011, 001, 000, 001, 011</a:t>
            </a:r>
            <a:r>
              <a:rPr lang="en-US" sz="2000" dirty="0"/>
              <a:t>}</a:t>
            </a:r>
          </a:p>
          <a:p>
            <a:pPr lvl="1"/>
            <a:r>
              <a:rPr lang="en-US" sz="2000" b="1" dirty="0"/>
              <a:t>Original Sampling Rate: 1000 samples/sec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23</a:t>
            </a:fld>
            <a:endParaRPr lang="en-US"/>
          </a:p>
        </p:txBody>
      </p:sp>
      <p:grpSp>
        <p:nvGrpSpPr>
          <p:cNvPr id="6" name="Group 41"/>
          <p:cNvGrpSpPr>
            <a:grpSpLocks/>
          </p:cNvGrpSpPr>
          <p:nvPr/>
        </p:nvGrpSpPr>
        <p:grpSpPr bwMode="auto">
          <a:xfrm>
            <a:off x="288035" y="2977244"/>
            <a:ext cx="5706273" cy="3406239"/>
            <a:chOff x="6898859" y="2438400"/>
            <a:chExt cx="2473073" cy="1634065"/>
          </a:xfrm>
        </p:grpSpPr>
        <p:sp>
          <p:nvSpPr>
            <p:cNvPr id="7" name="Straight Connector 350"/>
            <p:cNvSpPr>
              <a:spLocks noChangeShapeType="1"/>
            </p:cNvSpPr>
            <p:nvPr/>
          </p:nvSpPr>
          <p:spPr bwMode="auto">
            <a:xfrm flipH="1">
              <a:off x="6898859" y="3337669"/>
              <a:ext cx="192470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Straight Connector 349"/>
            <p:cNvSpPr>
              <a:spLocks noChangeShapeType="1"/>
            </p:cNvSpPr>
            <p:nvPr/>
          </p:nvSpPr>
          <p:spPr bwMode="auto">
            <a:xfrm>
              <a:off x="7315200" y="2438400"/>
              <a:ext cx="0" cy="163406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>
              <a:spLocks noChangeArrowheads="1"/>
            </p:cNvSpPr>
            <p:nvPr/>
          </p:nvSpPr>
          <p:spPr bwMode="auto">
            <a:xfrm>
              <a:off x="8829900" y="3231685"/>
              <a:ext cx="542032" cy="191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00B050"/>
                  </a:solidFill>
                  <a:latin typeface="+mj-lt"/>
                  <a:cs typeface="Times New Roman" pitchFamily="18" charset="0"/>
                </a:rPr>
                <a:t>time (</a:t>
              </a:r>
              <a:r>
                <a:rPr lang="en-US" sz="2000" dirty="0" err="1">
                  <a:solidFill>
                    <a:srgbClr val="00B050"/>
                  </a:solidFill>
                  <a:latin typeface="+mj-lt"/>
                  <a:cs typeface="Times New Roman" pitchFamily="18" charset="0"/>
                </a:rPr>
                <a:t>ms</a:t>
              </a:r>
              <a:r>
                <a:rPr lang="en-US" sz="2000" dirty="0">
                  <a:solidFill>
                    <a:srgbClr val="00B050"/>
                  </a:solidFill>
                  <a:latin typeface="+mj-lt"/>
                  <a:cs typeface="Times New Roman" pitchFamily="18" charset="0"/>
                </a:rPr>
                <a:t>)</a:t>
              </a:r>
            </a:p>
          </p:txBody>
        </p:sp>
      </p:grpSp>
      <p:sp>
        <p:nvSpPr>
          <p:cNvPr id="15" name="Rectangle 14"/>
          <p:cNvSpPr/>
          <p:nvPr/>
        </p:nvSpPr>
        <p:spPr>
          <a:xfrm>
            <a:off x="232992" y="2835710"/>
            <a:ext cx="10409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Voltage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2830335" y="465469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409199" y="466128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531964" y="498764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909989" y="498566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280125" y="498542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658150" y="498345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4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082004" y="498666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460029" y="498469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6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830165" y="498445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7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258990" y="498247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8</a:t>
            </a:r>
          </a:p>
        </p:txBody>
      </p:sp>
      <p:cxnSp>
        <p:nvCxnSpPr>
          <p:cNvPr id="52" name="Straight Connector 51"/>
          <p:cNvCxnSpPr/>
          <p:nvPr/>
        </p:nvCxnSpPr>
        <p:spPr>
          <a:xfrm rot="5400000">
            <a:off x="1240965" y="371925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1240965" y="418661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5400000">
            <a:off x="1240118" y="5160591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5400000">
            <a:off x="1240118" y="5602486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5400000">
            <a:off x="1240118" y="6095311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711708" y="321845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3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11708" y="37366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2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11708" y="41938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1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21868" y="47018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0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16406" y="5185863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-1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16406" y="5637918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-2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616406" y="6130743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-3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443792" y="465469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068335" y="465407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692847" y="465584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>
            <a:off x="1240965" y="323157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022656" y="466128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635007" y="4660674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241231" y="466243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43972" y="6128562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000</a:t>
            </a:r>
            <a:endParaRPr lang="en-US" sz="1800" dirty="0">
              <a:latin typeface="+mj-lt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23269" y="563931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001</a:t>
            </a:r>
            <a:endParaRPr lang="en-US" sz="1800" dirty="0">
              <a:latin typeface="+mj-lt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21294" y="517421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010</a:t>
            </a:r>
            <a:endParaRPr lang="en-US" sz="1800" dirty="0">
              <a:latin typeface="+mj-lt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31194" y="466161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011</a:t>
            </a:r>
            <a:endParaRPr lang="en-US" sz="1800" dirty="0">
              <a:latin typeface="+mj-lt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5469" y="417276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+mj-lt"/>
              </a:rPr>
              <a:t>100</a:t>
            </a:r>
            <a:endParaRPr lang="en-US" sz="1800" dirty="0">
              <a:latin typeface="+mj-lt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-179" y="3682085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101</a:t>
            </a:r>
            <a:endParaRPr lang="en-US" sz="1800" dirty="0">
              <a:latin typeface="+mj-lt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-14331" y="3204724"/>
            <a:ext cx="552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110</a:t>
            </a:r>
            <a:endParaRPr lang="en-US" sz="1800" dirty="0">
              <a:latin typeface="+mj-lt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1248684" y="4850785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1692847" y="3905890"/>
            <a:ext cx="4" cy="96901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1666181" y="3909758"/>
            <a:ext cx="402154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2830335" y="3871653"/>
            <a:ext cx="2282" cy="101022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2037697" y="3435476"/>
            <a:ext cx="402154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2045932" y="3429000"/>
            <a:ext cx="0" cy="490913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2455091" y="3408680"/>
            <a:ext cx="0" cy="483293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2428552" y="3895211"/>
            <a:ext cx="411429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>
            <a:off x="2811768" y="4845189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3241227" y="4822159"/>
            <a:ext cx="4" cy="96901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>
            <a:off x="3222707" y="5759589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>
            <a:off x="3638779" y="5744490"/>
            <a:ext cx="0" cy="58011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>
            <a:off x="3608083" y="6328913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>
            <a:off x="4022656" y="5754509"/>
            <a:ext cx="0" cy="58011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>
            <a:off x="3998912" y="5763538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>
            <a:off x="4411997" y="4825836"/>
            <a:ext cx="0" cy="96207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150983" y="6475235"/>
            <a:ext cx="77110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+mj-lt"/>
              </a:rPr>
              <a:t>Original Signal (recall ADC/DAC is approximation at best anyway!)</a:t>
            </a:r>
          </a:p>
        </p:txBody>
      </p:sp>
    </p:spTree>
    <p:extLst>
      <p:ext uri="{BB962C8B-B14F-4D97-AF65-F5344CB8AC3E}">
        <p14:creationId xmlns:p14="http://schemas.microsoft.com/office/powerpoint/2010/main" val="294020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De-Compression of Signal: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9367520" cy="4846638"/>
          </a:xfrm>
        </p:spPr>
        <p:txBody>
          <a:bodyPr>
            <a:normAutofit/>
          </a:bodyPr>
          <a:lstStyle/>
          <a:p>
            <a:r>
              <a:rPr lang="en-US" dirty="0"/>
              <a:t>Decompression &amp; DAC Process</a:t>
            </a:r>
          </a:p>
          <a:p>
            <a:pPr lvl="1"/>
            <a:r>
              <a:rPr lang="en-US" sz="2000" b="1" dirty="0"/>
              <a:t>Original compressed signal: {</a:t>
            </a:r>
            <a:r>
              <a:rPr lang="en-US" sz="2000" dirty="0">
                <a:solidFill>
                  <a:srgbClr val="FF0000"/>
                </a:solidFill>
              </a:rPr>
              <a:t>011, , 110, , 011, , 000, , 011</a:t>
            </a:r>
            <a:r>
              <a:rPr lang="en-US" sz="2000" dirty="0"/>
              <a:t>}</a:t>
            </a:r>
          </a:p>
          <a:p>
            <a:pPr lvl="1"/>
            <a:r>
              <a:rPr lang="en-US" sz="2000" b="1" dirty="0"/>
              <a:t>New Sampling Rate Due to Compression: 500 samples/sec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24</a:t>
            </a:fld>
            <a:endParaRPr lang="en-US"/>
          </a:p>
        </p:txBody>
      </p:sp>
      <p:grpSp>
        <p:nvGrpSpPr>
          <p:cNvPr id="6" name="Group 41"/>
          <p:cNvGrpSpPr>
            <a:grpSpLocks/>
          </p:cNvGrpSpPr>
          <p:nvPr/>
        </p:nvGrpSpPr>
        <p:grpSpPr bwMode="auto">
          <a:xfrm>
            <a:off x="288035" y="2977244"/>
            <a:ext cx="5706273" cy="3406239"/>
            <a:chOff x="6898859" y="2438400"/>
            <a:chExt cx="2473073" cy="1634065"/>
          </a:xfrm>
        </p:grpSpPr>
        <p:sp>
          <p:nvSpPr>
            <p:cNvPr id="7" name="Straight Connector 350"/>
            <p:cNvSpPr>
              <a:spLocks noChangeShapeType="1"/>
            </p:cNvSpPr>
            <p:nvPr/>
          </p:nvSpPr>
          <p:spPr bwMode="auto">
            <a:xfrm flipH="1">
              <a:off x="6898859" y="3337669"/>
              <a:ext cx="192470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Straight Connector 349"/>
            <p:cNvSpPr>
              <a:spLocks noChangeShapeType="1"/>
            </p:cNvSpPr>
            <p:nvPr/>
          </p:nvSpPr>
          <p:spPr bwMode="auto">
            <a:xfrm>
              <a:off x="7315200" y="2438400"/>
              <a:ext cx="0" cy="163406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>
              <a:spLocks noChangeArrowheads="1"/>
            </p:cNvSpPr>
            <p:nvPr/>
          </p:nvSpPr>
          <p:spPr bwMode="auto">
            <a:xfrm>
              <a:off x="8829900" y="3231685"/>
              <a:ext cx="542032" cy="191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00B050"/>
                  </a:solidFill>
                  <a:latin typeface="+mj-lt"/>
                  <a:cs typeface="Times New Roman" pitchFamily="18" charset="0"/>
                </a:rPr>
                <a:t>time (</a:t>
              </a:r>
              <a:r>
                <a:rPr lang="en-US" sz="2000" dirty="0" err="1">
                  <a:solidFill>
                    <a:srgbClr val="00B050"/>
                  </a:solidFill>
                  <a:latin typeface="+mj-lt"/>
                  <a:cs typeface="Times New Roman" pitchFamily="18" charset="0"/>
                </a:rPr>
                <a:t>ms</a:t>
              </a:r>
              <a:r>
                <a:rPr lang="en-US" sz="2000" dirty="0">
                  <a:solidFill>
                    <a:srgbClr val="00B050"/>
                  </a:solidFill>
                  <a:latin typeface="+mj-lt"/>
                  <a:cs typeface="Times New Roman" pitchFamily="18" charset="0"/>
                </a:rPr>
                <a:t>)</a:t>
              </a:r>
            </a:p>
          </p:txBody>
        </p:sp>
      </p:grpSp>
      <p:sp>
        <p:nvSpPr>
          <p:cNvPr id="15" name="Rectangle 14"/>
          <p:cNvSpPr/>
          <p:nvPr/>
        </p:nvSpPr>
        <p:spPr>
          <a:xfrm>
            <a:off x="232992" y="2835710"/>
            <a:ext cx="10409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Voltage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2830335" y="465469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409199" y="466128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531964" y="498764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909989" y="498566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280125" y="498542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658150" y="498345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4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082004" y="498666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460029" y="498469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6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830165" y="498445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7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258990" y="498247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8</a:t>
            </a:r>
          </a:p>
        </p:txBody>
      </p:sp>
      <p:cxnSp>
        <p:nvCxnSpPr>
          <p:cNvPr id="52" name="Straight Connector 51"/>
          <p:cNvCxnSpPr/>
          <p:nvPr/>
        </p:nvCxnSpPr>
        <p:spPr>
          <a:xfrm rot="5400000">
            <a:off x="1240965" y="371925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1240965" y="418661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5400000">
            <a:off x="1240118" y="5160591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5400000">
            <a:off x="1240118" y="5602486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5400000">
            <a:off x="1240118" y="6095311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711708" y="321845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3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11708" y="37366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2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11708" y="41938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1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21868" y="47018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0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16406" y="5185863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-1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16406" y="5637918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-2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616406" y="6130743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-3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443792" y="465469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068335" y="465407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692847" y="465584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>
            <a:off x="1240965" y="323157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022656" y="466128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635007" y="4660674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241231" y="466243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43972" y="6128562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000</a:t>
            </a:r>
            <a:endParaRPr lang="en-US" sz="1800" dirty="0">
              <a:latin typeface="+mj-lt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23269" y="563931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001</a:t>
            </a:r>
            <a:endParaRPr lang="en-US" sz="1800" dirty="0">
              <a:latin typeface="+mj-lt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21294" y="517421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010</a:t>
            </a:r>
            <a:endParaRPr lang="en-US" sz="1800" dirty="0">
              <a:latin typeface="+mj-lt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31194" y="466161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011</a:t>
            </a:r>
            <a:endParaRPr lang="en-US" sz="1800" dirty="0">
              <a:latin typeface="+mj-lt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5469" y="417276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+mj-lt"/>
              </a:rPr>
              <a:t>100</a:t>
            </a:r>
            <a:endParaRPr lang="en-US" sz="1800" dirty="0">
              <a:latin typeface="+mj-lt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-179" y="3682085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101</a:t>
            </a:r>
            <a:endParaRPr lang="en-US" sz="1800" dirty="0">
              <a:latin typeface="+mj-lt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-14331" y="3204724"/>
            <a:ext cx="552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110</a:t>
            </a:r>
            <a:endParaRPr lang="en-US" sz="1800" dirty="0">
              <a:latin typeface="+mj-lt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1248684" y="4850785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2049414" y="3905890"/>
            <a:ext cx="4" cy="96901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1641639" y="4855158"/>
            <a:ext cx="402154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2830335" y="3871653"/>
            <a:ext cx="2282" cy="101022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2037697" y="3435476"/>
            <a:ext cx="402154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2057807" y="3429000"/>
            <a:ext cx="0" cy="490913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2826947" y="3414776"/>
            <a:ext cx="0" cy="483293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2428552" y="3438011"/>
            <a:ext cx="411429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>
            <a:off x="2805672" y="4850269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3637467" y="4822159"/>
            <a:ext cx="4" cy="96901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>
            <a:off x="3216611" y="4850269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>
            <a:off x="3638779" y="5744490"/>
            <a:ext cx="0" cy="58011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>
            <a:off x="3608083" y="6328913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>
            <a:off x="4412800" y="5754509"/>
            <a:ext cx="0" cy="58011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>
            <a:off x="3998912" y="6330466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>
            <a:off x="4411997" y="4825836"/>
            <a:ext cx="0" cy="96207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Freeform 63"/>
          <p:cNvSpPr/>
          <p:nvPr/>
        </p:nvSpPr>
        <p:spPr>
          <a:xfrm>
            <a:off x="2069614" y="3413511"/>
            <a:ext cx="1589741" cy="1470227"/>
          </a:xfrm>
          <a:custGeom>
            <a:avLst/>
            <a:gdLst>
              <a:gd name="connsiteX0" fmla="*/ 0 w 1842654"/>
              <a:gd name="connsiteY0" fmla="*/ 1676418 h 1704127"/>
              <a:gd name="connsiteX1" fmla="*/ 955964 w 1842654"/>
              <a:gd name="connsiteY1" fmla="*/ 18 h 1704127"/>
              <a:gd name="connsiteX2" fmla="*/ 1842654 w 1842654"/>
              <a:gd name="connsiteY2" fmla="*/ 1704127 h 1704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42654" h="1704127">
                <a:moveTo>
                  <a:pt x="0" y="1676418"/>
                </a:moveTo>
                <a:cubicBezTo>
                  <a:pt x="324427" y="835909"/>
                  <a:pt x="648855" y="-4600"/>
                  <a:pt x="955964" y="18"/>
                </a:cubicBezTo>
                <a:cubicBezTo>
                  <a:pt x="1263073" y="4636"/>
                  <a:pt x="1552863" y="854381"/>
                  <a:pt x="1842654" y="1704127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 flipV="1">
            <a:off x="3659356" y="4859817"/>
            <a:ext cx="1589741" cy="1470227"/>
          </a:xfrm>
          <a:custGeom>
            <a:avLst/>
            <a:gdLst>
              <a:gd name="connsiteX0" fmla="*/ 0 w 1842654"/>
              <a:gd name="connsiteY0" fmla="*/ 1676418 h 1704127"/>
              <a:gd name="connsiteX1" fmla="*/ 955964 w 1842654"/>
              <a:gd name="connsiteY1" fmla="*/ 18 h 1704127"/>
              <a:gd name="connsiteX2" fmla="*/ 1842654 w 1842654"/>
              <a:gd name="connsiteY2" fmla="*/ 1704127 h 1704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42654" h="1704127">
                <a:moveTo>
                  <a:pt x="0" y="1676418"/>
                </a:moveTo>
                <a:cubicBezTo>
                  <a:pt x="324427" y="835909"/>
                  <a:pt x="648855" y="-4600"/>
                  <a:pt x="955964" y="18"/>
                </a:cubicBezTo>
                <a:cubicBezTo>
                  <a:pt x="1263073" y="4636"/>
                  <a:pt x="1552863" y="854381"/>
                  <a:pt x="1842654" y="1704127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150983" y="6475235"/>
            <a:ext cx="58240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+mj-lt"/>
              </a:rPr>
              <a:t>Lossy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: Compression removed every other sample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18917" y="2694547"/>
            <a:ext cx="3511089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>
                <a:latin typeface="+mj-lt"/>
              </a:rPr>
              <a:t>Effect of CS&amp;Q compression:</a:t>
            </a:r>
          </a:p>
          <a:p>
            <a:r>
              <a:rPr lang="en-US" sz="2000" dirty="0">
                <a:latin typeface="+mj-lt"/>
              </a:rPr>
              <a:t>   Lowered Sampling Rate</a:t>
            </a:r>
          </a:p>
          <a:p>
            <a:r>
              <a:rPr lang="en-US" sz="2000" dirty="0">
                <a:latin typeface="+mj-lt"/>
              </a:rPr>
              <a:t>   Added “noise” to signal</a:t>
            </a:r>
          </a:p>
          <a:p>
            <a:r>
              <a:rPr lang="en-US" sz="2000" dirty="0">
                <a:latin typeface="+mj-lt"/>
              </a:rPr>
              <a:t>   Listeners might not notice!</a:t>
            </a:r>
          </a:p>
          <a:p>
            <a:endParaRPr lang="en-US" sz="2000" dirty="0">
              <a:latin typeface="+mj-lt"/>
            </a:endParaRPr>
          </a:p>
          <a:p>
            <a:r>
              <a:rPr lang="en-US" sz="2000" u="sng" dirty="0" err="1">
                <a:latin typeface="+mj-lt"/>
              </a:rPr>
              <a:t>Lossy</a:t>
            </a:r>
            <a:r>
              <a:rPr lang="en-US" sz="2000" u="sng" dirty="0">
                <a:latin typeface="+mj-lt"/>
              </a:rPr>
              <a:t> Compression:</a:t>
            </a:r>
          </a:p>
          <a:p>
            <a:r>
              <a:rPr lang="en-US" sz="2000" dirty="0">
                <a:latin typeface="+mj-lt"/>
              </a:rPr>
              <a:t>   One can achieve high</a:t>
            </a:r>
          </a:p>
          <a:p>
            <a:r>
              <a:rPr lang="en-US" sz="2000" dirty="0">
                <a:latin typeface="+mj-lt"/>
              </a:rPr>
              <a:t>   Compression ratios</a:t>
            </a:r>
          </a:p>
          <a:p>
            <a:endParaRPr lang="en-US" sz="2000" dirty="0">
              <a:latin typeface="+mj-lt"/>
            </a:endParaRPr>
          </a:p>
          <a:p>
            <a:r>
              <a:rPr lang="en-US" sz="2000" u="sng" dirty="0">
                <a:latin typeface="+mj-lt"/>
              </a:rPr>
              <a:t>Frequently used for Audio:</a:t>
            </a:r>
          </a:p>
          <a:p>
            <a:r>
              <a:rPr lang="en-US" sz="2000" i="1" dirty="0">
                <a:latin typeface="+mj-lt"/>
              </a:rPr>
              <a:t>    MP3 format uses </a:t>
            </a:r>
            <a:r>
              <a:rPr lang="en-US" sz="2000" i="1" dirty="0" err="1">
                <a:latin typeface="+mj-lt"/>
              </a:rPr>
              <a:t>lossy</a:t>
            </a:r>
            <a:r>
              <a:rPr lang="en-US" sz="2000" i="1" dirty="0">
                <a:latin typeface="+mj-lt"/>
              </a:rPr>
              <a:t> </a:t>
            </a:r>
          </a:p>
          <a:p>
            <a:r>
              <a:rPr lang="en-US" sz="2000" i="1" dirty="0">
                <a:latin typeface="+mj-lt"/>
              </a:rPr>
              <a:t>    compression algorithm</a:t>
            </a:r>
          </a:p>
        </p:txBody>
      </p:sp>
    </p:spTree>
    <p:extLst>
      <p:ext uri="{BB962C8B-B14F-4D97-AF65-F5344CB8AC3E}">
        <p14:creationId xmlns:p14="http://schemas.microsoft.com/office/powerpoint/2010/main" val="1930815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6" grpId="0" animBg="1"/>
      <p:bldP spid="6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forms of classification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612571" y="1520046"/>
            <a:ext cx="40841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j-lt"/>
              </a:rPr>
              <a:t>Compression Algorithms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50558" y="2705590"/>
            <a:ext cx="11240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+mj-lt"/>
              </a:rPr>
              <a:t>Lossy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04722" y="2705590"/>
            <a:ext cx="15840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+mj-lt"/>
              </a:rPr>
              <a:t>Lossless</a:t>
            </a:r>
          </a:p>
        </p:txBody>
      </p:sp>
      <p:cxnSp>
        <p:nvCxnSpPr>
          <p:cNvPr id="10" name="Straight Arrow Connector 9"/>
          <p:cNvCxnSpPr>
            <a:stCxn id="6" idx="2"/>
            <a:endCxn id="7" idx="0"/>
          </p:cNvCxnSpPr>
          <p:nvPr/>
        </p:nvCxnSpPr>
        <p:spPr>
          <a:xfrm flipH="1">
            <a:off x="2612571" y="2043266"/>
            <a:ext cx="2042098" cy="66232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6" idx="2"/>
            <a:endCxn id="8" idx="0"/>
          </p:cNvCxnSpPr>
          <p:nvPr/>
        </p:nvCxnSpPr>
        <p:spPr>
          <a:xfrm>
            <a:off x="4654669" y="2043266"/>
            <a:ext cx="2042097" cy="66232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612571" y="3548748"/>
            <a:ext cx="40841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j-lt"/>
              </a:rPr>
              <a:t>Compression Algorithms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159933" y="4734292"/>
            <a:ext cx="29626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+mj-lt"/>
              </a:rPr>
              <a:t>Fixed Group Size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322847" y="4734292"/>
            <a:ext cx="33768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+mj-lt"/>
              </a:rPr>
              <a:t>Variable Group Size</a:t>
            </a:r>
          </a:p>
        </p:txBody>
      </p:sp>
      <p:cxnSp>
        <p:nvCxnSpPr>
          <p:cNvPr id="23" name="Straight Arrow Connector 22"/>
          <p:cNvCxnSpPr>
            <a:stCxn id="20" idx="2"/>
            <a:endCxn id="21" idx="0"/>
          </p:cNvCxnSpPr>
          <p:nvPr/>
        </p:nvCxnSpPr>
        <p:spPr>
          <a:xfrm flipH="1">
            <a:off x="2641269" y="4071968"/>
            <a:ext cx="2013400" cy="66232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20" idx="2"/>
            <a:endCxn id="22" idx="0"/>
          </p:cNvCxnSpPr>
          <p:nvPr/>
        </p:nvCxnSpPr>
        <p:spPr>
          <a:xfrm>
            <a:off x="4654669" y="4071968"/>
            <a:ext cx="2356589" cy="66232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7511" y="5379531"/>
            <a:ext cx="87458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Examples of </a:t>
            </a:r>
            <a:r>
              <a:rPr lang="en-US" sz="2000" b="1" u="sng" dirty="0">
                <a:latin typeface="+mj-lt"/>
              </a:rPr>
              <a:t>Fixed</a:t>
            </a:r>
            <a:r>
              <a:rPr lang="en-US" sz="2000" dirty="0">
                <a:latin typeface="+mj-lt"/>
              </a:rPr>
              <a:t> Group Size: </a:t>
            </a:r>
          </a:p>
          <a:p>
            <a:r>
              <a:rPr lang="en-US" sz="2000" dirty="0">
                <a:latin typeface="+mj-lt"/>
              </a:rPr>
              <a:t>   Take in 2 samples: (6-bits) always spit out: (3-bits)</a:t>
            </a:r>
          </a:p>
          <a:p>
            <a:r>
              <a:rPr lang="en-US" sz="2000" dirty="0">
                <a:latin typeface="+mj-lt"/>
              </a:rPr>
              <a:t>   Take in 8-bit ASCII character (group), spit out 7-bit ASCII character (group)</a:t>
            </a:r>
          </a:p>
        </p:txBody>
      </p:sp>
    </p:spTree>
    <p:extLst>
      <p:ext uri="{BB962C8B-B14F-4D97-AF65-F5344CB8AC3E}">
        <p14:creationId xmlns:p14="http://schemas.microsoft.com/office/powerpoint/2010/main" val="462073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Algorithms Classified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360716"/>
            <a:ext cx="8686800" cy="3040083"/>
          </a:xfrm>
        </p:spPr>
        <p:txBody>
          <a:bodyPr>
            <a:normAutofit/>
          </a:bodyPr>
          <a:lstStyle/>
          <a:p>
            <a:r>
              <a:rPr lang="en-US" sz="2400" dirty="0"/>
              <a:t>These two tables show popular compression algorithms</a:t>
            </a:r>
          </a:p>
          <a:p>
            <a:pPr lvl="1"/>
            <a:r>
              <a:rPr lang="en-US" sz="2000" dirty="0"/>
              <a:t>Sorted by the two forms of classifications</a:t>
            </a:r>
          </a:p>
          <a:p>
            <a:pPr lvl="1"/>
            <a:r>
              <a:rPr lang="en-US" sz="2000" dirty="0"/>
              <a:t>Notice: JPG, and MPEG are actually forms of compression!</a:t>
            </a:r>
          </a:p>
          <a:p>
            <a:pPr lvl="2"/>
            <a:r>
              <a:rPr lang="en-US" sz="1600" dirty="0"/>
              <a:t>Not just a file format for pictures or video </a:t>
            </a:r>
          </a:p>
          <a:p>
            <a:pPr lvl="2"/>
            <a:r>
              <a:rPr lang="en-US" sz="1600" dirty="0"/>
              <a:t>We will also learn: MP3 is a form of </a:t>
            </a:r>
            <a:r>
              <a:rPr lang="en-US" sz="1600" dirty="0" err="1"/>
              <a:t>lossy</a:t>
            </a:r>
            <a:r>
              <a:rPr lang="en-US" sz="1600" dirty="0"/>
              <a:t> compression as well</a:t>
            </a:r>
          </a:p>
          <a:p>
            <a:pPr lvl="1"/>
            <a:endParaRPr lang="en-US" dirty="0"/>
          </a:p>
          <a:p>
            <a:pPr lvl="2"/>
            <a:endParaRPr lang="en-US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490" y="1458191"/>
            <a:ext cx="7412264" cy="1795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86604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1114"/>
            <a:ext cx="6313837" cy="499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JPG Compression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52654" y="1528556"/>
            <a:ext cx="3633850" cy="4846638"/>
          </a:xfrm>
        </p:spPr>
        <p:txBody>
          <a:bodyPr>
            <a:normAutofit/>
          </a:bodyPr>
          <a:lstStyle/>
          <a:p>
            <a:r>
              <a:rPr lang="en-US" sz="2400" dirty="0"/>
              <a:t>JPG </a:t>
            </a:r>
          </a:p>
          <a:p>
            <a:pPr lvl="1"/>
            <a:r>
              <a:rPr lang="en-US" sz="2000" dirty="0"/>
              <a:t>Uses “transform”</a:t>
            </a:r>
          </a:p>
          <a:p>
            <a:pPr lvl="1"/>
            <a:r>
              <a:rPr lang="en-US" sz="2000" dirty="0"/>
              <a:t>We will study in week 4</a:t>
            </a:r>
          </a:p>
          <a:p>
            <a:pPr lvl="1"/>
            <a:r>
              <a:rPr lang="en-US" sz="2000" dirty="0"/>
              <a:t>Each pixel is 8-bits</a:t>
            </a:r>
          </a:p>
          <a:p>
            <a:pPr lvl="2"/>
            <a:r>
              <a:rPr lang="en-US" sz="1600" dirty="0"/>
              <a:t>1 byte per pixel</a:t>
            </a:r>
          </a:p>
          <a:p>
            <a:pPr lvl="1"/>
            <a:r>
              <a:rPr lang="en-US" sz="2000" dirty="0"/>
              <a:t>Breaks pic into 8x8</a:t>
            </a:r>
          </a:p>
          <a:p>
            <a:pPr lvl="2"/>
            <a:r>
              <a:rPr lang="en-US" sz="1600" dirty="0"/>
              <a:t>Treats as a 64-byte group</a:t>
            </a:r>
          </a:p>
          <a:p>
            <a:pPr lvl="1"/>
            <a:r>
              <a:rPr lang="en-US" sz="2000" dirty="0" err="1"/>
              <a:t>Lossy</a:t>
            </a:r>
            <a:r>
              <a:rPr lang="en-US" sz="2000" dirty="0"/>
              <a:t> algorithm</a:t>
            </a:r>
          </a:p>
          <a:p>
            <a:pPr lvl="2"/>
            <a:r>
              <a:rPr lang="en-US" sz="1800" dirty="0"/>
              <a:t>Reduces each group to 2 to 20 bytes</a:t>
            </a:r>
          </a:p>
          <a:p>
            <a:pPr lvl="1"/>
            <a:r>
              <a:rPr lang="en-US" sz="2000" dirty="0"/>
              <a:t>Substantial savings</a:t>
            </a:r>
          </a:p>
          <a:p>
            <a:pPr lvl="2"/>
            <a:r>
              <a:rPr lang="en-US" sz="1800" dirty="0"/>
              <a:t>Not as sharp a pic as  BMP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307310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Interlude (time permitting)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SNL – 5 minute University</a:t>
            </a:r>
          </a:p>
          <a:p>
            <a:pPr lvl="1"/>
            <a:r>
              <a:rPr lang="en-US" dirty="0"/>
              <a:t>Father Guido </a:t>
            </a:r>
            <a:r>
              <a:rPr lang="en-US" dirty="0" err="1"/>
              <a:t>Sarducci</a:t>
            </a:r>
            <a:endParaRPr lang="en-US" dirty="0"/>
          </a:p>
          <a:p>
            <a:pPr lvl="1"/>
            <a:endParaRPr lang="en-US" dirty="0"/>
          </a:p>
          <a:p>
            <a:r>
              <a:rPr lang="en-US" sz="2400" dirty="0">
                <a:hlinkClick r:id="rId2"/>
              </a:rPr>
              <a:t>https://www.youtube.com/watch?v=kO8x8eoU3L4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>
                <a:solidFill>
                  <a:srgbClr val="FF6600"/>
                </a:solidFill>
              </a:rPr>
              <a:t>What form of compression here?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1281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C1773-8639-5F44-A2A4-706810BAE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Computer Engineering?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87E02-F60C-034D-B222-4170B633AA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Make the common case fast</a:t>
            </a:r>
          </a:p>
          <a:p>
            <a:endParaRPr lang="en-US" dirty="0"/>
          </a:p>
          <a:p>
            <a:r>
              <a:rPr lang="en-US" dirty="0"/>
              <a:t>Make the frequent case small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26F760-9403-0849-B12D-585510A47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705518-0C90-C94A-BBE3-74C8A7DDF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55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3721010" y="1782249"/>
            <a:ext cx="8210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+mj-lt"/>
              </a:rPr>
              <a:t>Analog</a:t>
            </a:r>
          </a:p>
          <a:p>
            <a:pPr algn="ctr"/>
            <a:r>
              <a:rPr lang="en-US" sz="1600" dirty="0">
                <a:latin typeface="+mj-lt"/>
              </a:rPr>
              <a:t>input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did in Lab…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352800"/>
            <a:ext cx="9017330" cy="3048000"/>
          </a:xfrm>
        </p:spPr>
        <p:txBody>
          <a:bodyPr>
            <a:normAutofit/>
          </a:bodyPr>
          <a:lstStyle/>
          <a:p>
            <a:r>
              <a:rPr lang="en-US" sz="2400" dirty="0"/>
              <a:t>Week 1: Converted Sound to analog voltage signal</a:t>
            </a:r>
          </a:p>
          <a:p>
            <a:pPr marL="742950" lvl="2" indent="-342900">
              <a:buFont typeface="Wingdings 2"/>
              <a:buChar char=""/>
            </a:pPr>
            <a:r>
              <a:rPr lang="en-US" sz="1800" dirty="0"/>
              <a:t>a “pressure wave” that changes air molecules w/ respect to time</a:t>
            </a:r>
          </a:p>
          <a:p>
            <a:pPr marL="742950" lvl="2" indent="-342900">
              <a:buFont typeface="Wingdings 2"/>
              <a:buChar char=""/>
            </a:pPr>
            <a:r>
              <a:rPr lang="en-US" sz="1800" dirty="0"/>
              <a:t>a “voltage wave” that changes amplitude w/ respect to time</a:t>
            </a:r>
          </a:p>
          <a:p>
            <a:pPr lvl="1"/>
            <a:r>
              <a:rPr lang="en-US" sz="1800" u="sng" dirty="0"/>
              <a:t>Sample</a:t>
            </a:r>
            <a:r>
              <a:rPr lang="en-US" sz="1800" dirty="0"/>
              <a:t>: Break up independent variable, take discrete ‘samples’</a:t>
            </a:r>
          </a:p>
          <a:p>
            <a:pPr lvl="1"/>
            <a:r>
              <a:rPr lang="en-US" sz="1800" u="sng" dirty="0"/>
              <a:t>Quantize</a:t>
            </a:r>
            <a:r>
              <a:rPr lang="en-US" sz="1800" dirty="0"/>
              <a:t>: Break up dependent variable into n-levels (need 2</a:t>
            </a:r>
            <a:r>
              <a:rPr lang="en-US" sz="1800" baseline="30000" dirty="0"/>
              <a:t>n</a:t>
            </a:r>
            <a:r>
              <a:rPr lang="en-US" sz="1800" dirty="0"/>
              <a:t> bits to digitize)</a:t>
            </a:r>
          </a:p>
          <a:p>
            <a:r>
              <a:rPr lang="en-US" sz="2400" dirty="0"/>
              <a:t>Week 2: Reconstructed analog signal from digital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5" name="Picture 2" descr="http://cdn.scratch.mit.edu/static/site/projects/thumbnails/32/250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3"/>
          <a:stretch/>
        </p:blipFill>
        <p:spPr bwMode="auto">
          <a:xfrm>
            <a:off x="0" y="1364906"/>
            <a:ext cx="1885388" cy="145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Loudspeaker and Wavefor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7" r="49086" b="59789"/>
          <a:stretch/>
        </p:blipFill>
        <p:spPr bwMode="auto">
          <a:xfrm>
            <a:off x="1676400" y="1364906"/>
            <a:ext cx="1188055" cy="145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Arrow Connector 16"/>
          <p:cNvCxnSpPr/>
          <p:nvPr/>
        </p:nvCxnSpPr>
        <p:spPr>
          <a:xfrm>
            <a:off x="3810000" y="2078811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857500" y="1337716"/>
            <a:ext cx="9525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" descr="http://3.bp.blogspot.com/_CB5_yShYrgU/TPQ2GWHjoGI/AAAAAAAACAE/0eKUBuVC1Ls/s1600/digital%2Baudio_wav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326" y="1438590"/>
            <a:ext cx="1837943" cy="1378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4577694" y="1710999"/>
            <a:ext cx="769472" cy="75142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 rtlCol="0" anchor="ctr">
            <a:noAutofit/>
          </a:bodyPr>
          <a:lstStyle/>
          <a:p>
            <a:pPr algn="ctr"/>
            <a:r>
              <a:rPr lang="en-US" sz="2000" dirty="0">
                <a:latin typeface="+mj-lt"/>
              </a:rPr>
              <a:t>S/H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5331332" y="2070568"/>
            <a:ext cx="485355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5804812" y="1699124"/>
            <a:ext cx="769472" cy="75142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 rtlCol="0" anchor="ctr">
            <a:noAutofit/>
          </a:bodyPr>
          <a:lstStyle/>
          <a:p>
            <a:pPr algn="ctr"/>
            <a:r>
              <a:rPr lang="en-US" sz="2000" dirty="0">
                <a:latin typeface="+mj-lt"/>
              </a:rPr>
              <a:t>ADC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6562409" y="2086711"/>
            <a:ext cx="5724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583902" y="1802565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+mj-lt"/>
              </a:rPr>
              <a:t>Digital</a:t>
            </a:r>
          </a:p>
          <a:p>
            <a:pPr algn="ctr"/>
            <a:r>
              <a:rPr lang="en-US" sz="1600" dirty="0">
                <a:latin typeface="+mj-lt"/>
              </a:rPr>
              <a:t>Output</a:t>
            </a:r>
          </a:p>
        </p:txBody>
      </p:sp>
    </p:spTree>
    <p:extLst>
      <p:ext uri="{BB962C8B-B14F-4D97-AF65-F5344CB8AC3E}">
        <p14:creationId xmlns:p14="http://schemas.microsoft.com/office/powerpoint/2010/main" val="13170647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Probability-Based Lossless Compression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5674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Does each character contain the same amount of “information”?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290" name="CustomShape 1"/>
          <p:cNvSpPr/>
          <p:nvPr/>
        </p:nvSpPr>
        <p:spPr>
          <a:xfrm>
            <a:off x="0" y="0"/>
            <a:ext cx="11795760" cy="117957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291" name="CustomShape 2"/>
          <p:cNvSpPr/>
          <p:nvPr/>
        </p:nvSpPr>
        <p:spPr>
          <a:xfrm>
            <a:off x="685800" y="609480"/>
            <a:ext cx="7770960" cy="114156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dirty="0"/>
          </a:p>
        </p:txBody>
      </p:sp>
      <p:sp>
        <p:nvSpPr>
          <p:cNvPr id="292" name="CustomShape 3"/>
          <p:cNvSpPr/>
          <p:nvPr/>
        </p:nvSpPr>
        <p:spPr>
          <a:xfrm>
            <a:off x="685800" y="1981080"/>
            <a:ext cx="7770960" cy="41133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Information Content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8611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SzPct val="45000"/>
              <a:buFont typeface="StarSymbol"/>
              <a:buChar char=""/>
            </a:pPr>
            <a:r>
              <a:rPr lang="en-US" sz="3200" dirty="0">
                <a:solidFill>
                  <a:srgbClr val="000000"/>
                </a:solidFill>
              </a:rPr>
              <a:t>How often does each character occur?</a:t>
            </a:r>
            <a:endParaRPr lang="en-US" dirty="0"/>
          </a:p>
          <a:p>
            <a:pPr lvl="1">
              <a:lnSpc>
                <a:spcPct val="90000"/>
              </a:lnSpc>
              <a:buSzPct val="45000"/>
              <a:buFont typeface="StarSymbol"/>
              <a:buChar char=""/>
            </a:pPr>
            <a:r>
              <a:rPr lang="en-US" sz="2800" dirty="0">
                <a:solidFill>
                  <a:srgbClr val="000000"/>
                </a:solidFill>
              </a:rPr>
              <a:t>Capital letters versus non-capitals?</a:t>
            </a:r>
            <a:endParaRPr lang="en-US" dirty="0"/>
          </a:p>
          <a:p>
            <a:pPr lvl="1">
              <a:lnSpc>
                <a:spcPct val="90000"/>
              </a:lnSpc>
              <a:buSzPct val="45000"/>
              <a:buFont typeface="StarSymbol"/>
              <a:buChar char=""/>
            </a:pPr>
            <a:r>
              <a:rPr lang="en-US" sz="2800" dirty="0">
                <a:solidFill>
                  <a:srgbClr val="FF6600"/>
                </a:solidFill>
              </a:rPr>
              <a:t>How many e’s in a </a:t>
            </a:r>
            <a:r>
              <a:rPr lang="en-US" sz="2800" dirty="0" err="1">
                <a:solidFill>
                  <a:srgbClr val="FF6600"/>
                </a:solidFill>
              </a:rPr>
              <a:t>preclass</a:t>
            </a:r>
            <a:r>
              <a:rPr lang="en-US" sz="2800" dirty="0">
                <a:solidFill>
                  <a:srgbClr val="FF6600"/>
                </a:solidFill>
              </a:rPr>
              <a:t> quote?</a:t>
            </a:r>
            <a:endParaRPr lang="en-US" dirty="0">
              <a:solidFill>
                <a:srgbClr val="FF6600"/>
              </a:solidFill>
            </a:endParaRPr>
          </a:p>
          <a:p>
            <a:pPr lvl="1">
              <a:lnSpc>
                <a:spcPct val="90000"/>
              </a:lnSpc>
              <a:buSzPct val="45000"/>
              <a:buFont typeface="StarSymbol"/>
              <a:buChar char=""/>
            </a:pPr>
            <a:r>
              <a:rPr lang="en-US" sz="2800" dirty="0">
                <a:solidFill>
                  <a:srgbClr val="FF6600"/>
                </a:solidFill>
              </a:rPr>
              <a:t>How many z’s?</a:t>
            </a:r>
            <a:endParaRPr lang="en-US" dirty="0">
              <a:solidFill>
                <a:srgbClr val="FF6600"/>
              </a:solidFill>
            </a:endParaRPr>
          </a:p>
          <a:p>
            <a:pPr lvl="1">
              <a:lnSpc>
                <a:spcPct val="90000"/>
              </a:lnSpc>
              <a:buSzPct val="45000"/>
              <a:buFont typeface="StarSymbol"/>
              <a:buChar char=""/>
            </a:pPr>
            <a:r>
              <a:rPr lang="en-US" sz="2800" dirty="0">
                <a:solidFill>
                  <a:srgbClr val="FF6600"/>
                </a:solidFill>
              </a:rPr>
              <a:t>How many q’s?</a:t>
            </a:r>
            <a:endParaRPr lang="en-US" dirty="0">
              <a:solidFill>
                <a:srgbClr val="FF6600"/>
              </a:solidFill>
            </a:endParaRPr>
          </a:p>
          <a:p>
            <a:endParaRPr lang="en-US" dirty="0"/>
          </a:p>
        </p:txBody>
      </p:sp>
      <p:sp>
        <p:nvSpPr>
          <p:cNvPr id="295" name="CustomShape 3"/>
          <p:cNvSpPr/>
          <p:nvPr/>
        </p:nvSpPr>
        <p:spPr>
          <a:xfrm>
            <a:off x="685800" y="1981080"/>
            <a:ext cx="7770960" cy="41133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90000"/>
              </a:lnSpc>
              <a:buSzPct val="45000"/>
              <a:buFont typeface="StarSymbol"/>
              <a:buChar char=""/>
            </a:pP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Statistics</a:t>
            </a:r>
          </a:p>
        </p:txBody>
      </p:sp>
    </p:spTree>
    <p:extLst>
      <p:ext uri="{BB962C8B-B14F-4D97-AF65-F5344CB8AC3E}">
        <p14:creationId xmlns:p14="http://schemas.microsoft.com/office/powerpoint/2010/main" val="992816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CustomShape 1"/>
          <p:cNvSpPr/>
          <p:nvPr/>
        </p:nvSpPr>
        <p:spPr>
          <a:xfrm>
            <a:off x="0" y="0"/>
            <a:ext cx="11795760" cy="117957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297" name="CustomShape 2"/>
          <p:cNvSpPr/>
          <p:nvPr/>
        </p:nvSpPr>
        <p:spPr>
          <a:xfrm>
            <a:off x="609480" y="0"/>
            <a:ext cx="7770960" cy="114156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dirty="0"/>
          </a:p>
        </p:txBody>
      </p:sp>
      <p:sp>
        <p:nvSpPr>
          <p:cNvPr id="298" name="CustomShape 3"/>
          <p:cNvSpPr/>
          <p:nvPr/>
        </p:nvSpPr>
        <p:spPr>
          <a:xfrm>
            <a:off x="685800" y="1981080"/>
            <a:ext cx="7770960" cy="4113360"/>
          </a:xfrm>
          <a:prstGeom prst="rect">
            <a:avLst/>
          </a:prstGeom>
        </p:spPr>
      </p:sp>
      <p:pic>
        <p:nvPicPr>
          <p:cNvPr id="299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76520" y="1295280"/>
            <a:ext cx="5713560" cy="4591080"/>
          </a:xfrm>
          <a:prstGeom prst="rect">
            <a:avLst/>
          </a:prstGeom>
        </p:spPr>
      </p:pic>
      <p:sp>
        <p:nvSpPr>
          <p:cNvPr id="300" name="CustomShape 4"/>
          <p:cNvSpPr/>
          <p:nvPr/>
        </p:nvSpPr>
        <p:spPr>
          <a:xfrm>
            <a:off x="1822680" y="5867280"/>
            <a:ext cx="6103800" cy="45504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>
                <a:solidFill>
                  <a:srgbClr val="000000"/>
                </a:solidFill>
                <a:latin typeface="Times New Roman"/>
              </a:rPr>
              <a:t>http://en.wikipedia.org/wiki/File:English-slf.png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English Letter Frequency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8514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Huffman Encoding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Developed in 1950’s (D.A. Huffman)</a:t>
            </a:r>
          </a:p>
          <a:p>
            <a:r>
              <a:rPr lang="en-US" sz="2400" dirty="0"/>
              <a:t>Takes advantage of frequency of stream of bits occurrence in data</a:t>
            </a:r>
          </a:p>
          <a:p>
            <a:pPr lvl="1"/>
            <a:r>
              <a:rPr lang="en-US" sz="2000" dirty="0"/>
              <a:t>Can be done for ASCII (8-bits per character)</a:t>
            </a:r>
          </a:p>
          <a:p>
            <a:pPr lvl="2"/>
            <a:r>
              <a:rPr lang="en-US" sz="1600" dirty="0"/>
              <a:t>Characters do not occur with equal frequency.</a:t>
            </a:r>
          </a:p>
          <a:p>
            <a:pPr lvl="2"/>
            <a:r>
              <a:rPr lang="en-US" sz="1600" dirty="0"/>
              <a:t>How can we exploit statistics (frequency) to pick character encodings?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But can also be used for anything with symbols occurring frequently</a:t>
            </a:r>
          </a:p>
          <a:p>
            <a:pPr lvl="2"/>
            <a:r>
              <a:rPr lang="en-US" sz="1800" dirty="0"/>
              <a:t>E.g., Music (drum beats…frequently occurring data)</a:t>
            </a:r>
          </a:p>
          <a:p>
            <a:pPr lvl="1"/>
            <a:endParaRPr lang="en-US" sz="2200" dirty="0"/>
          </a:p>
          <a:p>
            <a:pPr lvl="1"/>
            <a:r>
              <a:rPr lang="en-US" sz="2200" dirty="0"/>
              <a:t>Example of </a:t>
            </a:r>
            <a:r>
              <a:rPr lang="en-US" sz="2200" b="1" dirty="0"/>
              <a:t>variable length </a:t>
            </a:r>
            <a:r>
              <a:rPr lang="en-US" sz="2200" dirty="0"/>
              <a:t>compression algorithm</a:t>
            </a:r>
          </a:p>
          <a:p>
            <a:pPr lvl="2"/>
            <a:r>
              <a:rPr lang="en-US" sz="1800" dirty="0"/>
              <a:t>Takes in fixed size group – spits out variable size replacement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8569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Huffman Encoding – The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466716"/>
            <a:ext cx="8686800" cy="1934084"/>
          </a:xfrm>
        </p:spPr>
        <p:txBody>
          <a:bodyPr>
            <a:normAutofit/>
          </a:bodyPr>
          <a:lstStyle/>
          <a:p>
            <a:r>
              <a:rPr lang="en-US" sz="2000" dirty="0"/>
              <a:t>Example: more than 96% of file consists of 31 characters</a:t>
            </a:r>
          </a:p>
          <a:p>
            <a:r>
              <a:rPr lang="en-US" sz="2000" dirty="0"/>
              <a:t>Idea: Assign frequently used characters fewer bits</a:t>
            </a:r>
          </a:p>
          <a:p>
            <a:pPr lvl="1"/>
            <a:r>
              <a:rPr lang="en-US" sz="1600" dirty="0"/>
              <a:t>31 common characters get 5b codes 00000--11110</a:t>
            </a:r>
          </a:p>
          <a:p>
            <a:pPr lvl="1"/>
            <a:r>
              <a:rPr lang="en-US" sz="1600" dirty="0"/>
              <a:t>Rest get 13b: 11111+original 8b code </a:t>
            </a:r>
          </a:p>
          <a:p>
            <a:r>
              <a:rPr lang="en-US" sz="2000" dirty="0">
                <a:solidFill>
                  <a:srgbClr val="FF6600"/>
                </a:solidFill>
              </a:rPr>
              <a:t>How many bits do we need on average per original byte?</a:t>
            </a:r>
            <a:endParaRPr lang="en-US" sz="1600" dirty="0">
              <a:solidFill>
                <a:srgbClr val="FF66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47" y="1571316"/>
            <a:ext cx="4079372" cy="28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080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Bits = #5b-characters * 5 + #13b-character * 13</a:t>
            </a:r>
          </a:p>
          <a:p>
            <a:r>
              <a:rPr lang="en-US" dirty="0"/>
              <a:t>Bits=#bytes*0.96*5 + #bytes*0.04*13</a:t>
            </a:r>
          </a:p>
          <a:p>
            <a:r>
              <a:rPr lang="en-US" dirty="0"/>
              <a:t>Bits/original-byte = 0.96*5+0.04*13</a:t>
            </a:r>
          </a:p>
          <a:p>
            <a:r>
              <a:rPr lang="en-US" dirty="0"/>
              <a:t>Bits/original-byte = 5.32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1845624" y="5082228"/>
            <a:ext cx="7345875" cy="1166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Huffman Encoding – More Advanced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4466716"/>
            <a:ext cx="8957953" cy="1934084"/>
          </a:xfrm>
        </p:spPr>
        <p:txBody>
          <a:bodyPr>
            <a:normAutofit/>
          </a:bodyPr>
          <a:lstStyle/>
          <a:p>
            <a:r>
              <a:rPr lang="en-US" sz="2000" dirty="0"/>
              <a:t>Huffman goes further: Assign MOST used characters least # of bits:</a:t>
            </a:r>
          </a:p>
          <a:p>
            <a:pPr lvl="1"/>
            <a:r>
              <a:rPr lang="en-US" sz="1600" dirty="0"/>
              <a:t>Most frequent: A= 1,    least frequent: G=00011, etc.</a:t>
            </a:r>
          </a:p>
          <a:p>
            <a:pPr lvl="1"/>
            <a:r>
              <a:rPr lang="en-US" sz="1600" b="1" dirty="0"/>
              <a:t>Example</a:t>
            </a:r>
            <a:r>
              <a:rPr lang="en-US" sz="1600" dirty="0"/>
              <a:t>: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668" y="1571316"/>
            <a:ext cx="3416443" cy="2711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47" y="1571316"/>
            <a:ext cx="4079372" cy="28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4571519" y="2676227"/>
            <a:ext cx="558621" cy="501447"/>
          </a:xfrm>
          <a:prstGeom prst="rightArrow">
            <a:avLst/>
          </a:prstGeom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5789462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Encoding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38</a:t>
            </a:fld>
            <a:endParaRPr lang="en-US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3441699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72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72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72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symbol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encode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occur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(space) 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00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A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1110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B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100100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C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100101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D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10110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E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110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F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011010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G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011011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H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011000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I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0111 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9" name="Content Placeholder 7"/>
          <p:cNvGraphicFramePr>
            <a:graphicFrameLocks noGrp="1"/>
          </p:cNvGraphicFramePr>
          <p:nvPr>
            <p:ph idx="1"/>
          </p:nvPr>
        </p:nvGraphicFramePr>
        <p:xfrm>
          <a:off x="4927600" y="1617663"/>
          <a:ext cx="3441699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72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72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72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symbol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encode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occur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L 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0100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M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1111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N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1010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O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10011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R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0101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T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10111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V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10000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Y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011001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,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10001 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Encoding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39</a:t>
            </a:fld>
            <a:endParaRPr lang="en-US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3441699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72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72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72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symbol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encode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occur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(space) 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00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A 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1110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B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100100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C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100101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D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10110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E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110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F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011010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G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011011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H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011000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I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0111 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9" name="Content Placeholder 7"/>
          <p:cNvGraphicFramePr>
            <a:graphicFrameLocks noGrp="1"/>
          </p:cNvGraphicFramePr>
          <p:nvPr>
            <p:ph idx="1"/>
          </p:nvPr>
        </p:nvGraphicFramePr>
        <p:xfrm>
          <a:off x="4927600" y="1617663"/>
          <a:ext cx="3441699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72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72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72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symbol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encode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occur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L 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0100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M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1111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N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1010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O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10011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R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0101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T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10111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V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10000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Y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011001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,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10001 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Map – Week 3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F412-9866-D249-BF71-6D9420ED886F}" type="slidenum">
              <a:rPr lang="en-US"/>
              <a:pPr/>
              <a:t>4</a:t>
            </a:fld>
            <a:endParaRPr lang="en-US"/>
          </a:p>
        </p:txBody>
      </p:sp>
      <p:pic>
        <p:nvPicPr>
          <p:cNvPr id="177154" name="Picture 2" descr="http://cdn.scratch.mit.edu/static/site/projects/thumbnails/32/250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3"/>
          <a:stretch/>
        </p:blipFill>
        <p:spPr bwMode="auto">
          <a:xfrm>
            <a:off x="0" y="1364906"/>
            <a:ext cx="1885388" cy="145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56" name="Picture 4" descr="Loudspeaker and Wavefor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7" r="49086" b="59789"/>
          <a:stretch/>
        </p:blipFill>
        <p:spPr bwMode="auto">
          <a:xfrm>
            <a:off x="1676400" y="1364906"/>
            <a:ext cx="1188055" cy="145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5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375900"/>
            <a:ext cx="1177810" cy="65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14" descr="http://hdwallres.com/wp-content/uploads/2013/10/internet-2014-PC-wallpaper.jpg"/>
          <p:cNvSpPr>
            <a:spLocks noChangeAspect="1" noChangeArrowheads="1"/>
          </p:cNvSpPr>
          <p:nvPr/>
        </p:nvSpPr>
        <p:spPr bwMode="auto">
          <a:xfrm>
            <a:off x="63500" y="-136525"/>
            <a:ext cx="721995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082658" y="3331356"/>
            <a:ext cx="755671" cy="8177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177174" name="Picture 2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69" y="4788975"/>
            <a:ext cx="2309929" cy="168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Content Placeholder 9" descr="loudspkr.gif"/>
          <p:cNvPicPr>
            <a:picLocks noGrp="1" noChangeAspect="1"/>
          </p:cNvPicPr>
          <p:nvPr>
            <p:ph idx="1"/>
          </p:nvPr>
        </p:nvPicPr>
        <p:blipFill>
          <a:blip r:embed="rId7"/>
          <a:srcRect l="-20833" r="-20833"/>
          <a:stretch>
            <a:fillRect/>
          </a:stretch>
        </p:blipFill>
        <p:spPr>
          <a:xfrm flipH="1">
            <a:off x="1524000" y="4872017"/>
            <a:ext cx="2577606" cy="1364758"/>
          </a:xfrm>
        </p:spPr>
      </p:pic>
      <p:cxnSp>
        <p:nvCxnSpPr>
          <p:cNvPr id="17" name="Straight Connector 16"/>
          <p:cNvCxnSpPr/>
          <p:nvPr/>
        </p:nvCxnSpPr>
        <p:spPr>
          <a:xfrm flipV="1">
            <a:off x="2590800" y="2792878"/>
            <a:ext cx="400943" cy="850110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 flipV="1">
            <a:off x="6400800" y="2770674"/>
            <a:ext cx="437529" cy="565416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2037" name="Rectangle 172036"/>
          <p:cNvSpPr/>
          <p:nvPr/>
        </p:nvSpPr>
        <p:spPr>
          <a:xfrm>
            <a:off x="5334000" y="1066800"/>
            <a:ext cx="7280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CPU</a:t>
            </a:r>
            <a:endParaRPr lang="en-US" sz="2000" dirty="0">
              <a:latin typeface="+mj-lt"/>
            </a:endParaRPr>
          </a:p>
        </p:txBody>
      </p:sp>
      <p:cxnSp>
        <p:nvCxnSpPr>
          <p:cNvPr id="66" name="Straight Arrow Connector 65"/>
          <p:cNvCxnSpPr>
            <a:endCxn id="4" idx="1"/>
          </p:cNvCxnSpPr>
          <p:nvPr/>
        </p:nvCxnSpPr>
        <p:spPr>
          <a:xfrm flipV="1">
            <a:off x="3739949" y="2094953"/>
            <a:ext cx="222451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4654349" y="2090976"/>
            <a:ext cx="222451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962400" y="1614573"/>
            <a:ext cx="762000" cy="9607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A/D</a:t>
            </a:r>
          </a:p>
        </p:txBody>
      </p:sp>
      <p:pic>
        <p:nvPicPr>
          <p:cNvPr id="17716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857500" y="1337716"/>
            <a:ext cx="9525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Rectangle 72"/>
          <p:cNvSpPr/>
          <p:nvPr/>
        </p:nvSpPr>
        <p:spPr>
          <a:xfrm>
            <a:off x="2667000" y="3962400"/>
            <a:ext cx="10679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sample</a:t>
            </a:r>
            <a:endParaRPr lang="en-US" sz="2000" dirty="0">
              <a:latin typeface="+mj-lt"/>
            </a:endParaRPr>
          </a:p>
        </p:txBody>
      </p:sp>
      <p:cxnSp>
        <p:nvCxnSpPr>
          <p:cNvPr id="75" name="Straight Connector 74"/>
          <p:cNvCxnSpPr/>
          <p:nvPr/>
        </p:nvCxnSpPr>
        <p:spPr>
          <a:xfrm flipV="1">
            <a:off x="6219357" y="4162455"/>
            <a:ext cx="618972" cy="905123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 flipV="1">
            <a:off x="2590800" y="4095516"/>
            <a:ext cx="393372" cy="785381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2052" name="TextBox 172051"/>
          <p:cNvSpPr txBox="1"/>
          <p:nvPr/>
        </p:nvSpPr>
        <p:spPr>
          <a:xfrm rot="2700000">
            <a:off x="5923325" y="3530654"/>
            <a:ext cx="10743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j-lt"/>
              </a:rPr>
              <a:t>compress</a:t>
            </a:r>
          </a:p>
        </p:txBody>
      </p:sp>
      <p:cxnSp>
        <p:nvCxnSpPr>
          <p:cNvPr id="94" name="Straight Arrow Connector 93"/>
          <p:cNvCxnSpPr/>
          <p:nvPr/>
        </p:nvCxnSpPr>
        <p:spPr>
          <a:xfrm flipH="1">
            <a:off x="3729548" y="5558709"/>
            <a:ext cx="3852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4038600" y="5170985"/>
            <a:ext cx="615026" cy="7754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D/A</a:t>
            </a:r>
          </a:p>
        </p:txBody>
      </p:sp>
      <p:cxnSp>
        <p:nvCxnSpPr>
          <p:cNvPr id="99" name="Straight Arrow Connector 98"/>
          <p:cNvCxnSpPr/>
          <p:nvPr/>
        </p:nvCxnSpPr>
        <p:spPr>
          <a:xfrm flipH="1">
            <a:off x="4654642" y="5558709"/>
            <a:ext cx="3852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2" name="Rectangle 101"/>
          <p:cNvSpPr/>
          <p:nvPr/>
        </p:nvSpPr>
        <p:spPr>
          <a:xfrm>
            <a:off x="3200400" y="1090568"/>
            <a:ext cx="6543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MIC</a:t>
            </a:r>
            <a:endParaRPr lang="en-US" sz="2000" dirty="0">
              <a:latin typeface="+mj-lt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2819400" y="6153090"/>
            <a:ext cx="11544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speaker</a:t>
            </a:r>
            <a:endParaRPr lang="en-US" sz="2000" dirty="0">
              <a:latin typeface="+mj-lt"/>
            </a:endParaRPr>
          </a:p>
        </p:txBody>
      </p:sp>
      <p:cxnSp>
        <p:nvCxnSpPr>
          <p:cNvPr id="109" name="Straight Arrow Connector 108"/>
          <p:cNvCxnSpPr/>
          <p:nvPr/>
        </p:nvCxnSpPr>
        <p:spPr>
          <a:xfrm>
            <a:off x="3733800" y="3685885"/>
            <a:ext cx="2290950" cy="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3158686" y="4284202"/>
            <a:ext cx="545367" cy="516398"/>
            <a:chOff x="1447800" y="3446002"/>
            <a:chExt cx="545367" cy="516398"/>
          </a:xfrm>
        </p:grpSpPr>
        <p:sp>
          <p:nvSpPr>
            <p:cNvPr id="33" name="Oval 32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2063" name="TextBox 172062"/>
            <p:cNvSpPr txBox="1"/>
            <p:nvPr/>
          </p:nvSpPr>
          <p:spPr>
            <a:xfrm>
              <a:off x="1447800" y="3505200"/>
              <a:ext cx="5412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2,4</a:t>
              </a: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6142679" y="4191002"/>
            <a:ext cx="410521" cy="411589"/>
            <a:chOff x="1447800" y="3415614"/>
            <a:chExt cx="545367" cy="546786"/>
          </a:xfrm>
        </p:grpSpPr>
        <p:sp>
          <p:nvSpPr>
            <p:cNvPr id="120" name="Oval 119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1473199" y="3415614"/>
              <a:ext cx="434821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3</a:t>
              </a: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380509" y="2895600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+mj-lt"/>
              </a:rPr>
              <a:t>Music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73930" y="3512403"/>
            <a:ext cx="15937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i="1" dirty="0">
                <a:solidFill>
                  <a:schemeClr val="accent2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Numbers correspond to course weeks</a:t>
            </a:r>
          </a:p>
        </p:txBody>
      </p:sp>
      <p:grpSp>
        <p:nvGrpSpPr>
          <p:cNvPr id="145" name="Group 144"/>
          <p:cNvGrpSpPr/>
          <p:nvPr/>
        </p:nvGrpSpPr>
        <p:grpSpPr>
          <a:xfrm>
            <a:off x="1680127" y="2919767"/>
            <a:ext cx="410521" cy="411589"/>
            <a:chOff x="1447800" y="3415614"/>
            <a:chExt cx="545367" cy="546786"/>
          </a:xfrm>
        </p:grpSpPr>
        <p:sp>
          <p:nvSpPr>
            <p:cNvPr id="146" name="Oval 145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1514142" y="3415614"/>
              <a:ext cx="434855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1</a:t>
              </a:r>
            </a:p>
          </p:txBody>
        </p:sp>
      </p:grpSp>
      <p:sp>
        <p:nvSpPr>
          <p:cNvPr id="89" name="TextBox 88"/>
          <p:cNvSpPr txBox="1"/>
          <p:nvPr/>
        </p:nvSpPr>
        <p:spPr>
          <a:xfrm>
            <a:off x="4876800" y="1864121"/>
            <a:ext cx="2212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10101001101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5026535" y="5327876"/>
            <a:ext cx="2212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10101001101</a:t>
            </a:r>
          </a:p>
        </p:txBody>
      </p:sp>
    </p:spTree>
    <p:extLst>
      <p:ext uri="{BB962C8B-B14F-4D97-AF65-F5344CB8AC3E}">
        <p14:creationId xmlns:p14="http://schemas.microsoft.com/office/powerpoint/2010/main" val="37168725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Encoding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40</a:t>
            </a:fld>
            <a:endParaRPr lang="en-US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3441699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72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72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72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symbol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encode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occur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(space) 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00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A 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1110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B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100100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C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100101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D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10110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E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110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F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011010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G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011011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H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011000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I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0111 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9" name="Content Placeholder 7"/>
          <p:cNvGraphicFramePr>
            <a:graphicFrameLocks noGrp="1"/>
          </p:cNvGraphicFramePr>
          <p:nvPr>
            <p:ph idx="1"/>
          </p:nvPr>
        </p:nvGraphicFramePr>
        <p:xfrm>
          <a:off x="4927600" y="1617663"/>
          <a:ext cx="3441699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72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72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72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symbol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encode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occur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L 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0100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M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1111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N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1010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O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10011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R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0101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T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10111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V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10000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Y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011001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,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10001 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Encoding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41</a:t>
            </a:fld>
            <a:endParaRPr lang="en-US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3441699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72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72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72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symbol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encode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occur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(space) 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00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A 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1110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B </a:t>
                      </a:r>
                      <a:endParaRPr lang="en-US" sz="2800" dirty="0"/>
                    </a:p>
                  </a:txBody>
                  <a:tcPr anchor="ctr"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100100 </a:t>
                      </a:r>
                      <a:endParaRPr lang="en-US" sz="2800" dirty="0"/>
                    </a:p>
                  </a:txBody>
                  <a:tcPr anchor="ctr"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rgbClr val="00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C </a:t>
                      </a:r>
                      <a:endParaRPr lang="en-US" sz="2800"/>
                    </a:p>
                  </a:txBody>
                  <a:tcPr anchor="ctr"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100101 </a:t>
                      </a:r>
                      <a:endParaRPr lang="en-US" sz="2800"/>
                    </a:p>
                  </a:txBody>
                  <a:tcPr anchor="ctr"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rgbClr val="00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D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10110 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E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110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F </a:t>
                      </a:r>
                      <a:endParaRPr lang="en-US" sz="2800"/>
                    </a:p>
                  </a:txBody>
                  <a:tcPr anchor="ctr"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011010 </a:t>
                      </a:r>
                      <a:endParaRPr lang="en-US" sz="2800"/>
                    </a:p>
                  </a:txBody>
                  <a:tcPr anchor="ctr"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rgbClr val="00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G </a:t>
                      </a:r>
                      <a:endParaRPr lang="en-US" sz="2800"/>
                    </a:p>
                  </a:txBody>
                  <a:tcPr anchor="ctr"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011011 </a:t>
                      </a:r>
                      <a:endParaRPr lang="en-US" sz="2800"/>
                    </a:p>
                  </a:txBody>
                  <a:tcPr anchor="ctr"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rgbClr val="00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H </a:t>
                      </a:r>
                      <a:endParaRPr lang="en-US" sz="2800"/>
                    </a:p>
                  </a:txBody>
                  <a:tcPr anchor="ctr"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011000 </a:t>
                      </a:r>
                      <a:endParaRPr lang="en-US" sz="2800"/>
                    </a:p>
                  </a:txBody>
                  <a:tcPr anchor="ctr"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rgbClr val="00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I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0111 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9" name="Content Placeholder 7"/>
          <p:cNvGraphicFramePr>
            <a:graphicFrameLocks noGrp="1"/>
          </p:cNvGraphicFramePr>
          <p:nvPr>
            <p:ph idx="1"/>
          </p:nvPr>
        </p:nvGraphicFramePr>
        <p:xfrm>
          <a:off x="4927600" y="1617663"/>
          <a:ext cx="3441699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72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72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72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symbol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encode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occur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L 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0100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M 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1111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N 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1010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O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10011 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R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0101 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T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10111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V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10000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Y </a:t>
                      </a:r>
                      <a:endParaRPr lang="en-US" sz="2800"/>
                    </a:p>
                  </a:txBody>
                  <a:tcPr anchor="ctr"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011001 </a:t>
                      </a:r>
                      <a:endParaRPr lang="en-US" sz="2800"/>
                    </a:p>
                  </a:txBody>
                  <a:tcPr anchor="ctr"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rgbClr val="00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,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10001 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E570854-C853-814F-A38D-69D41E04CDB8}"/>
              </a:ext>
            </a:extLst>
          </p:cNvPr>
          <p:cNvSpPr txBox="1"/>
          <p:nvPr/>
        </p:nvSpPr>
        <p:spPr>
          <a:xfrm>
            <a:off x="2483708" y="5692914"/>
            <a:ext cx="54024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See how variable length encoding saved bits?</a:t>
            </a:r>
          </a:p>
          <a:p>
            <a:r>
              <a:rPr lang="en-US" sz="2000" dirty="0">
                <a:latin typeface="+mj-lt"/>
              </a:rPr>
              <a:t>Questions?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Many Types of Frequency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Previous example:</a:t>
            </a:r>
          </a:p>
          <a:p>
            <a:pPr lvl="1"/>
            <a:r>
              <a:rPr lang="en-US" dirty="0"/>
              <a:t>Simply looked at letters in isolation, determined frequency of occurrence</a:t>
            </a:r>
          </a:p>
          <a:p>
            <a:r>
              <a:rPr lang="en-US" dirty="0"/>
              <a:t>More advanced models:</a:t>
            </a:r>
          </a:p>
          <a:p>
            <a:pPr lvl="1"/>
            <a:r>
              <a:rPr lang="en-US" dirty="0"/>
              <a:t>Predecessor context: What’s probability of a symbol occurring, given: PREVIOUS letter.</a:t>
            </a:r>
          </a:p>
          <a:p>
            <a:pPr lvl="2"/>
            <a:endParaRPr lang="en-US" dirty="0"/>
          </a:p>
          <a:p>
            <a:r>
              <a:rPr lang="en-US" dirty="0"/>
              <a:t>Ex:  </a:t>
            </a:r>
            <a:r>
              <a:rPr lang="en-US" dirty="0">
                <a:solidFill>
                  <a:srgbClr val="FF6600"/>
                </a:solidFill>
              </a:rPr>
              <a:t>What’s most likely character to follow a T?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269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letter_freq_prev.png"/>
          <p:cNvPicPr>
            <a:picLocks noGrp="1" noChangeAspect="1"/>
          </p:cNvPicPr>
          <p:nvPr>
            <p:ph idx="1"/>
          </p:nvPr>
        </p:nvPicPr>
        <p:blipFill>
          <a:blip r:embed="rId2"/>
          <a:srcRect l="-24731" r="-24731"/>
          <a:stretch>
            <a:fillRect/>
          </a:stretch>
        </p:blipFill>
        <p:spPr>
          <a:xfrm>
            <a:off x="-1091284" y="342900"/>
            <a:ext cx="10652924" cy="59436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9D2CBA-8A50-FD42-99D4-86833D7AE6DE}"/>
              </a:ext>
            </a:extLst>
          </p:cNvPr>
          <p:cNvSpPr txBox="1"/>
          <p:nvPr/>
        </p:nvSpPr>
        <p:spPr>
          <a:xfrm>
            <a:off x="0" y="6515100"/>
            <a:ext cx="92157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+mj-lt"/>
              </a:rPr>
              <a:t>Found: https://</a:t>
            </a:r>
            <a:r>
              <a:rPr lang="en-US" sz="1400" dirty="0" err="1">
                <a:solidFill>
                  <a:schemeClr val="bg1"/>
                </a:solidFill>
                <a:latin typeface="+mj-lt"/>
              </a:rPr>
              <a:t>www.reddit.com</a:t>
            </a:r>
            <a:r>
              <a:rPr lang="en-US" sz="1400" dirty="0">
                <a:solidFill>
                  <a:schemeClr val="bg1"/>
                </a:solidFill>
                <a:latin typeface="+mj-lt"/>
              </a:rPr>
              <a:t>/r/</a:t>
            </a:r>
            <a:r>
              <a:rPr lang="en-US" sz="1400" dirty="0" err="1">
                <a:solidFill>
                  <a:schemeClr val="bg1"/>
                </a:solidFill>
                <a:latin typeface="+mj-lt"/>
              </a:rPr>
              <a:t>dataisbeautiful</a:t>
            </a:r>
            <a:r>
              <a:rPr lang="en-US" sz="1400" dirty="0">
                <a:solidFill>
                  <a:schemeClr val="bg1"/>
                </a:solidFill>
                <a:latin typeface="+mj-lt"/>
              </a:rPr>
              <a:t>/comments/6rk2yr/</a:t>
            </a:r>
            <a:r>
              <a:rPr lang="en-US" sz="1400" dirty="0" err="1">
                <a:solidFill>
                  <a:schemeClr val="bg1"/>
                </a:solidFill>
                <a:latin typeface="+mj-lt"/>
              </a:rPr>
              <a:t>letter_and_nextletter_frequencies_in_english_oc</a:t>
            </a:r>
            <a:r>
              <a:rPr lang="en-US" sz="1400" dirty="0">
                <a:solidFill>
                  <a:schemeClr val="bg1"/>
                </a:solidFill>
                <a:latin typeface="+mj-lt"/>
              </a:rPr>
              <a:t>/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models for compression</a:t>
            </a:r>
          </a:p>
          <a:p>
            <a:pPr lvl="1"/>
            <a:r>
              <a:rPr lang="en-US" dirty="0"/>
              <a:t>Context-independent letter frequency</a:t>
            </a:r>
          </a:p>
          <a:p>
            <a:pPr lvl="1"/>
            <a:r>
              <a:rPr lang="en-US" dirty="0"/>
              <a:t>Context-dependent on previous letter</a:t>
            </a:r>
          </a:p>
          <a:p>
            <a:pPr lvl="1"/>
            <a:r>
              <a:rPr lang="en-US" dirty="0"/>
              <a:t>Context-dependent on multiple previous letters</a:t>
            </a:r>
          </a:p>
          <a:p>
            <a:pPr lvl="1"/>
            <a:r>
              <a:rPr lang="en-US" dirty="0"/>
              <a:t>Previous occurs of multi-letter strings…</a:t>
            </a:r>
          </a:p>
          <a:p>
            <a:r>
              <a:rPr lang="en-US" dirty="0"/>
              <a:t>Compressibility will depend on model employed</a:t>
            </a:r>
          </a:p>
          <a:p>
            <a:pPr lvl="1"/>
            <a:r>
              <a:rPr lang="en-US" dirty="0"/>
              <a:t>More context </a:t>
            </a:r>
            <a:endParaRPr lang="en-US" dirty="0">
              <a:sym typeface="Wingdings"/>
            </a:endParaRPr>
          </a:p>
          <a:p>
            <a:pPr lvl="2"/>
            <a:r>
              <a:rPr lang="en-US" dirty="0">
                <a:sym typeface="Wingdings"/>
              </a:rPr>
              <a:t>More compressibility</a:t>
            </a:r>
          </a:p>
          <a:p>
            <a:pPr lvl="2"/>
            <a:r>
              <a:rPr lang="en-US" dirty="0">
                <a:sym typeface="Wingdings"/>
              </a:rPr>
              <a:t>Must hold on to more state</a:t>
            </a:r>
          </a:p>
          <a:p>
            <a:pPr lvl="2"/>
            <a:r>
              <a:rPr lang="en-US" dirty="0">
                <a:sym typeface="Wingdings"/>
              </a:rPr>
              <a:t>More complex to encode/decode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Compressibility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Compressibility depends on  non-randomness (uniformity)</a:t>
            </a:r>
          </a:p>
          <a:p>
            <a:pPr lvl="1"/>
            <a:r>
              <a:rPr lang="en-US" dirty="0"/>
              <a:t>Structure </a:t>
            </a:r>
          </a:p>
          <a:p>
            <a:pPr lvl="1"/>
            <a:r>
              <a:rPr lang="en-US" dirty="0"/>
              <a:t>Non-uniformity</a:t>
            </a:r>
          </a:p>
          <a:p>
            <a:r>
              <a:rPr lang="en-US" dirty="0"/>
              <a:t>If every character occurred with same </a:t>
            </a:r>
            <a:r>
              <a:rPr lang="en-US" dirty="0" err="1"/>
              <a:t>freq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There’s no common case</a:t>
            </a:r>
          </a:p>
          <a:p>
            <a:pPr lvl="1"/>
            <a:r>
              <a:rPr lang="en-US" dirty="0"/>
              <a:t>To which character do we assign the shortest encoding?</a:t>
            </a:r>
          </a:p>
          <a:p>
            <a:pPr lvl="2"/>
            <a:r>
              <a:rPr lang="en-US" dirty="0"/>
              <a:t>No clear winner</a:t>
            </a:r>
          </a:p>
          <a:p>
            <a:pPr lvl="1"/>
            <a:r>
              <a:rPr lang="en-US" dirty="0"/>
              <a:t>For everything we give a short encoding, </a:t>
            </a:r>
          </a:p>
          <a:p>
            <a:pPr lvl="2"/>
            <a:r>
              <a:rPr lang="en-US" dirty="0"/>
              <a:t>Something else gets a longer encoding</a:t>
            </a:r>
          </a:p>
          <a:p>
            <a:r>
              <a:rPr lang="en-US" dirty="0">
                <a:solidFill>
                  <a:srgbClr val="0070C0"/>
                </a:solidFill>
              </a:rPr>
              <a:t>The less uniformly random data is…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the more opportunity for compression</a:t>
            </a:r>
          </a:p>
        </p:txBody>
      </p:sp>
      <p:sp>
        <p:nvSpPr>
          <p:cNvPr id="417" name="CustomShape 1"/>
          <p:cNvSpPr/>
          <p:nvPr/>
        </p:nvSpPr>
        <p:spPr>
          <a:xfrm>
            <a:off x="0" y="0"/>
            <a:ext cx="11795760" cy="117957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57374CBB-E834-4651-A2EA-4D09AA14E8BD}" type="slidenum">
              <a:rPr lang="en-US" sz="2400">
                <a:solidFill>
                  <a:srgbClr val="000000"/>
                </a:solidFill>
                <a:latin typeface="Times New Roman"/>
              </a:rPr>
              <a:pPr>
                <a:lnSpc>
                  <a:spcPct val="100000"/>
                </a:lnSpc>
              </a:pPr>
              <a:t>45</a:t>
            </a:fld>
            <a:endParaRPr/>
          </a:p>
        </p:txBody>
      </p:sp>
      <p:sp>
        <p:nvSpPr>
          <p:cNvPr id="418" name="CustomShape 2"/>
          <p:cNvSpPr/>
          <p:nvPr/>
        </p:nvSpPr>
        <p:spPr>
          <a:xfrm>
            <a:off x="685800" y="609480"/>
            <a:ext cx="7770960" cy="114156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dirty="0"/>
          </a:p>
        </p:txBody>
      </p:sp>
      <p:sp>
        <p:nvSpPr>
          <p:cNvPr id="419" name="CustomShape 3"/>
          <p:cNvSpPr/>
          <p:nvPr/>
        </p:nvSpPr>
        <p:spPr>
          <a:xfrm>
            <a:off x="685800" y="1981080"/>
            <a:ext cx="7770960" cy="411336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65321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Case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Big idea in optimization engineering</a:t>
            </a:r>
          </a:p>
          <a:p>
            <a:pPr lvl="1"/>
            <a:r>
              <a:rPr lang="en-US" sz="2800" dirty="0">
                <a:solidFill>
                  <a:srgbClr val="3366FF"/>
                </a:solidFill>
              </a:rPr>
              <a:t>Make the common case inexpensive</a:t>
            </a:r>
          </a:p>
          <a:p>
            <a:r>
              <a:rPr lang="en-US" dirty="0"/>
              <a:t>Shows up throughout computer systems</a:t>
            </a:r>
          </a:p>
          <a:p>
            <a:pPr lvl="1"/>
            <a:r>
              <a:rPr lang="en-US" dirty="0"/>
              <a:t>Computer architecture</a:t>
            </a:r>
          </a:p>
          <a:p>
            <a:pPr lvl="2"/>
            <a:r>
              <a:rPr lang="en-US" dirty="0"/>
              <a:t>Caching, instruction selection, branch prediction, …</a:t>
            </a:r>
          </a:p>
          <a:p>
            <a:pPr lvl="1"/>
            <a:r>
              <a:rPr lang="en-US" dirty="0"/>
              <a:t>Networking and communication, data storage</a:t>
            </a:r>
          </a:p>
          <a:p>
            <a:pPr lvl="2"/>
            <a:r>
              <a:rPr lang="en-US" dirty="0"/>
              <a:t>Compression, error-correction/retransmission</a:t>
            </a:r>
          </a:p>
          <a:p>
            <a:pPr lvl="1"/>
            <a:r>
              <a:rPr lang="en-US" dirty="0"/>
              <a:t>Algorithms and software optimization</a:t>
            </a:r>
          </a:p>
          <a:p>
            <a:pPr lvl="1"/>
            <a:r>
              <a:rPr lang="en-US" dirty="0"/>
              <a:t>User Interfaces</a:t>
            </a:r>
          </a:p>
          <a:p>
            <a:pPr lvl="2"/>
            <a:r>
              <a:rPr lang="en-US" dirty="0"/>
              <a:t>Where things live on menus, shortcuts, …</a:t>
            </a:r>
          </a:p>
          <a:p>
            <a:pPr lvl="2"/>
            <a:r>
              <a:rPr lang="en-US" dirty="0"/>
              <a:t>How you organize your apps on screens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309748" y="3398322"/>
            <a:ext cx="8458200" cy="1219200"/>
          </a:xfrm>
        </p:spPr>
        <p:txBody>
          <a:bodyPr/>
          <a:lstStyle/>
          <a:p>
            <a:r>
              <a:rPr lang="en-US" dirty="0"/>
              <a:t>Is there a lower bound for compression?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Entropy</a:t>
            </a:r>
          </a:p>
        </p:txBody>
      </p:sp>
    </p:spTree>
    <p:extLst>
      <p:ext uri="{BB962C8B-B14F-4D97-AF65-F5344CB8AC3E}">
        <p14:creationId xmlns:p14="http://schemas.microsoft.com/office/powerpoint/2010/main" val="258857156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low can we go with compression?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05B70-20AF-4648-ADF6-C570F96CDA42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9218" name="Picture 2" descr="http://thumbs.dreamstime.com/z/limbo-dance-illustration-man-doing-30438883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765" y="2294413"/>
            <a:ext cx="3977038" cy="3442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40817" y="5850883"/>
            <a:ext cx="67329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What is the least # of bits required to encode information?</a:t>
            </a:r>
          </a:p>
        </p:txBody>
      </p:sp>
    </p:spTree>
    <p:extLst>
      <p:ext uri="{BB962C8B-B14F-4D97-AF65-F5344CB8AC3E}">
        <p14:creationId xmlns:p14="http://schemas.microsoft.com/office/powerpoint/2010/main" val="406069472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Claude Shannon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04800" y="4441370"/>
            <a:ext cx="8686800" cy="1959429"/>
          </a:xfrm>
        </p:spPr>
        <p:txBody>
          <a:bodyPr>
            <a:normAutofit/>
          </a:bodyPr>
          <a:lstStyle/>
          <a:p>
            <a:r>
              <a:rPr lang="en-US" sz="2400" dirty="0"/>
              <a:t>Father of Information Theory, brilliant mathematician</a:t>
            </a:r>
          </a:p>
          <a:p>
            <a:r>
              <a:rPr lang="en-US" sz="2400" dirty="0"/>
              <a:t>While at AT&amp;T Bell Labs, landmark paper in 1948</a:t>
            </a:r>
          </a:p>
          <a:p>
            <a:r>
              <a:rPr lang="en-US" sz="2400" dirty="0"/>
              <a:t>Determined exactly how low we can go with compression!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05B70-20AF-4648-ADF6-C570F96CDA42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6146" name="Picture 2" descr="File:Claude Elwood Shannon (1916-200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674" y="1266248"/>
            <a:ext cx="2057400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496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Course Map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F412-9866-D249-BF71-6D9420ED886F}" type="slidenum">
              <a:rPr lang="en-US"/>
              <a:pPr/>
              <a:t>5</a:t>
            </a:fld>
            <a:endParaRPr lang="en-US"/>
          </a:p>
        </p:txBody>
      </p:sp>
      <p:pic>
        <p:nvPicPr>
          <p:cNvPr id="177154" name="Picture 2" descr="http://cdn.scratch.mit.edu/static/site/projects/thumbnails/32/250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3"/>
          <a:stretch/>
        </p:blipFill>
        <p:spPr bwMode="auto">
          <a:xfrm>
            <a:off x="0" y="1364906"/>
            <a:ext cx="1885388" cy="145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56" name="Picture 4" descr="Loudspeaker and Wavefor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7" r="49086" b="59789"/>
          <a:stretch/>
        </p:blipFill>
        <p:spPr bwMode="auto">
          <a:xfrm>
            <a:off x="1676400" y="1364906"/>
            <a:ext cx="1188055" cy="145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EAEAEA"/>
              </a:clrFrom>
              <a:clrTo>
                <a:srgbClr val="EAEAEA">
                  <a:alpha val="0"/>
                </a:srgbClr>
              </a:clrTo>
            </a:clrChange>
          </a:blip>
          <a:srcRect l="32523" t="50000" r="25121" b="10610"/>
          <a:stretch/>
        </p:blipFill>
        <p:spPr bwMode="auto">
          <a:xfrm>
            <a:off x="4876800" y="1423343"/>
            <a:ext cx="1611775" cy="1376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715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375900"/>
            <a:ext cx="1177810" cy="65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7158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834"/>
          <a:stretch/>
        </p:blipFill>
        <p:spPr bwMode="auto">
          <a:xfrm>
            <a:off x="3844810" y="3337682"/>
            <a:ext cx="965911" cy="696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715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5" y="3338250"/>
            <a:ext cx="1209675" cy="757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14" descr="http://hdwallres.com/wp-content/uploads/2013/10/internet-2014-PC-wallpaper.jpg"/>
          <p:cNvSpPr>
            <a:spLocks noChangeAspect="1" noChangeArrowheads="1"/>
          </p:cNvSpPr>
          <p:nvPr/>
        </p:nvSpPr>
        <p:spPr bwMode="auto">
          <a:xfrm>
            <a:off x="63500" y="-136525"/>
            <a:ext cx="721995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7168" name="Picture 16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729" y="934450"/>
            <a:ext cx="1433294" cy="1219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7170" name="Picture 18" descr="http://www.mushroomsys.com/websiteContent/graphics/DAP/cloudcomputing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209" y="3400480"/>
            <a:ext cx="1944532" cy="1552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73" name="Picture 21" descr="http://www.urmc.rochester.edu/libraries/miner/images/IPADwireless-network-symbol.jp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4" t="12495" r="8970" b="16065"/>
          <a:stretch/>
        </p:blipFill>
        <p:spPr bwMode="auto">
          <a:xfrm rot="9787514">
            <a:off x="7619625" y="2771955"/>
            <a:ext cx="980404" cy="74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7561429" y="2362200"/>
            <a:ext cx="762000" cy="3655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NIC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26735" y="528935"/>
            <a:ext cx="2212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10101001101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082658" y="3331356"/>
            <a:ext cx="755671" cy="8177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177174" name="Picture 2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69" y="4788975"/>
            <a:ext cx="2309929" cy="168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3520" y="5017575"/>
            <a:ext cx="853773" cy="14478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EULA</a:t>
            </a:r>
          </a:p>
          <a:p>
            <a:pPr algn="ctr"/>
            <a:r>
              <a:rPr lang="en-US" sz="1800" b="1" dirty="0">
                <a:solidFill>
                  <a:schemeClr val="tx1"/>
                </a:solidFill>
              </a:rPr>
              <a:t>----------------</a:t>
            </a:r>
            <a:r>
              <a:rPr lang="en-US" sz="1800" b="1" i="1" dirty="0">
                <a:solidFill>
                  <a:schemeClr val="tx1"/>
                </a:solidFill>
              </a:rPr>
              <a:t>click</a:t>
            </a:r>
          </a:p>
          <a:p>
            <a:pPr algn="ctr"/>
            <a:r>
              <a:rPr lang="en-US" sz="1800" b="1" i="1" dirty="0">
                <a:solidFill>
                  <a:schemeClr val="tx1"/>
                </a:solidFill>
              </a:rPr>
              <a:t>OK</a:t>
            </a:r>
          </a:p>
        </p:txBody>
      </p:sp>
      <p:pic>
        <p:nvPicPr>
          <p:cNvPr id="37" name="Content Placeholder 9" descr="loudspkr.gif"/>
          <p:cNvPicPr>
            <a:picLocks noGrp="1" noChangeAspect="1"/>
          </p:cNvPicPr>
          <p:nvPr>
            <p:ph idx="1"/>
          </p:nvPr>
        </p:nvPicPr>
        <p:blipFill>
          <a:blip r:embed="rId13"/>
          <a:srcRect l="-20833" r="-20833"/>
          <a:stretch>
            <a:fillRect/>
          </a:stretch>
        </p:blipFill>
        <p:spPr>
          <a:xfrm flipH="1">
            <a:off x="1524000" y="4872017"/>
            <a:ext cx="2577606" cy="1364758"/>
          </a:xfrm>
        </p:spPr>
      </p:pic>
      <p:pic>
        <p:nvPicPr>
          <p:cNvPr id="39" name="Picture 5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EAEAEA"/>
              </a:clrFrom>
              <a:clrTo>
                <a:srgbClr val="EAEAEA">
                  <a:alpha val="0"/>
                </a:srgbClr>
              </a:clrTo>
            </a:clrChange>
          </a:blip>
          <a:srcRect l="32523" t="50000" r="25121" b="10610"/>
          <a:stretch/>
        </p:blipFill>
        <p:spPr bwMode="auto">
          <a:xfrm>
            <a:off x="5041903" y="4981248"/>
            <a:ext cx="1281567" cy="1094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" name="Picture 21" descr="http://www.urmc.rochester.edu/libraries/miner/images/IPADwireless-network-symbol.jpg"/>
          <p:cNvPicPr>
            <a:picLocks noChangeAspect="1" noChangeArrowheads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4" t="12495" r="8970" b="16065"/>
          <a:stretch/>
        </p:blipFill>
        <p:spPr bwMode="auto">
          <a:xfrm rot="2936238">
            <a:off x="6894380" y="4661437"/>
            <a:ext cx="980404" cy="74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ctangle 40"/>
          <p:cNvSpPr/>
          <p:nvPr/>
        </p:nvSpPr>
        <p:spPr>
          <a:xfrm>
            <a:off x="6400800" y="5375943"/>
            <a:ext cx="762000" cy="3655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NIC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2590800" y="2792878"/>
            <a:ext cx="400943" cy="850110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 flipV="1">
            <a:off x="6400800" y="2770674"/>
            <a:ext cx="437529" cy="565416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2033" name="Straight Arrow Connector 172032"/>
          <p:cNvCxnSpPr>
            <a:stCxn id="10" idx="3"/>
          </p:cNvCxnSpPr>
          <p:nvPr/>
        </p:nvCxnSpPr>
        <p:spPr>
          <a:xfrm flipV="1">
            <a:off x="6488575" y="1905000"/>
            <a:ext cx="293225" cy="2064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10" idx="3"/>
            <a:endCxn id="30" idx="1"/>
          </p:cNvCxnSpPr>
          <p:nvPr/>
        </p:nvCxnSpPr>
        <p:spPr>
          <a:xfrm>
            <a:off x="6488575" y="2111497"/>
            <a:ext cx="1072854" cy="4334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2037" name="Rectangle 172036"/>
          <p:cNvSpPr/>
          <p:nvPr/>
        </p:nvSpPr>
        <p:spPr>
          <a:xfrm>
            <a:off x="5334000" y="1066800"/>
            <a:ext cx="7280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CPU</a:t>
            </a:r>
            <a:endParaRPr lang="en-US" sz="2000" dirty="0">
              <a:latin typeface="+mj-lt"/>
            </a:endParaRPr>
          </a:p>
        </p:txBody>
      </p:sp>
      <p:cxnSp>
        <p:nvCxnSpPr>
          <p:cNvPr id="66" name="Straight Arrow Connector 65"/>
          <p:cNvCxnSpPr>
            <a:endCxn id="4" idx="1"/>
          </p:cNvCxnSpPr>
          <p:nvPr/>
        </p:nvCxnSpPr>
        <p:spPr>
          <a:xfrm flipV="1">
            <a:off x="3739949" y="2094953"/>
            <a:ext cx="222451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4654349" y="2090976"/>
            <a:ext cx="222451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962400" y="1614573"/>
            <a:ext cx="762000" cy="9607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A/D</a:t>
            </a:r>
          </a:p>
        </p:txBody>
      </p:sp>
      <p:pic>
        <p:nvPicPr>
          <p:cNvPr id="177160" name="Picture 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857500" y="1337716"/>
            <a:ext cx="9525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Rectangle 72"/>
          <p:cNvSpPr/>
          <p:nvPr/>
        </p:nvSpPr>
        <p:spPr>
          <a:xfrm>
            <a:off x="2667000" y="3962400"/>
            <a:ext cx="10679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sample</a:t>
            </a:r>
            <a:endParaRPr lang="en-US" sz="2000" dirty="0">
              <a:latin typeface="+mj-lt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3899024" y="2971800"/>
            <a:ext cx="10054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latin typeface="+mj-lt"/>
              </a:rPr>
              <a:t>domain </a:t>
            </a:r>
          </a:p>
          <a:p>
            <a:pPr algn="ctr"/>
            <a:r>
              <a:rPr lang="en-US" sz="1200" b="1" dirty="0">
                <a:latin typeface="+mj-lt"/>
              </a:rPr>
              <a:t>conversion</a:t>
            </a:r>
            <a:endParaRPr lang="en-US" sz="1200" dirty="0">
              <a:latin typeface="+mj-lt"/>
            </a:endParaRPr>
          </a:p>
        </p:txBody>
      </p:sp>
      <p:cxnSp>
        <p:nvCxnSpPr>
          <p:cNvPr id="75" name="Straight Connector 74"/>
          <p:cNvCxnSpPr/>
          <p:nvPr/>
        </p:nvCxnSpPr>
        <p:spPr>
          <a:xfrm flipV="1">
            <a:off x="6219357" y="4162455"/>
            <a:ext cx="618972" cy="905123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 flipV="1">
            <a:off x="2590800" y="4095516"/>
            <a:ext cx="393372" cy="785381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2051" name="Right Brace 172050"/>
          <p:cNvSpPr/>
          <p:nvPr/>
        </p:nvSpPr>
        <p:spPr>
          <a:xfrm rot="5400000">
            <a:off x="5423438" y="4432838"/>
            <a:ext cx="506924" cy="3428999"/>
          </a:xfrm>
          <a:prstGeom prst="rightBrace">
            <a:avLst>
              <a:gd name="adj1" fmla="val 8333"/>
              <a:gd name="adj2" fmla="val 11363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6963595" y="6200001"/>
            <a:ext cx="21804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latin typeface="+mj-lt"/>
              </a:rPr>
              <a:t>MP3 Player / iPhone / Droid</a:t>
            </a:r>
            <a:endParaRPr lang="en-US" sz="1200" dirty="0">
              <a:latin typeface="+mj-lt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8001000" y="990600"/>
            <a:ext cx="10967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File-</a:t>
            </a:r>
          </a:p>
          <a:p>
            <a:r>
              <a:rPr lang="en-US" sz="2000" b="1" dirty="0">
                <a:latin typeface="+mj-lt"/>
              </a:rPr>
              <a:t>System</a:t>
            </a:r>
            <a:endParaRPr lang="en-US" sz="2000" dirty="0">
              <a:latin typeface="+mj-lt"/>
            </a:endParaRPr>
          </a:p>
        </p:txBody>
      </p:sp>
      <p:sp>
        <p:nvSpPr>
          <p:cNvPr id="88" name="TextBox 87"/>
          <p:cNvSpPr txBox="1"/>
          <p:nvPr/>
        </p:nvSpPr>
        <p:spPr>
          <a:xfrm rot="1293133">
            <a:off x="6333270" y="2269482"/>
            <a:ext cx="1207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10101001101</a:t>
            </a:r>
          </a:p>
        </p:txBody>
      </p:sp>
      <p:sp>
        <p:nvSpPr>
          <p:cNvPr id="172052" name="TextBox 172051"/>
          <p:cNvSpPr txBox="1"/>
          <p:nvPr/>
        </p:nvSpPr>
        <p:spPr>
          <a:xfrm rot="2700000">
            <a:off x="5923325" y="3530654"/>
            <a:ext cx="10743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j-lt"/>
              </a:rPr>
              <a:t>compress</a:t>
            </a:r>
          </a:p>
        </p:txBody>
      </p:sp>
      <p:sp>
        <p:nvSpPr>
          <p:cNvPr id="90" name="Rectangle 89"/>
          <p:cNvSpPr/>
          <p:nvPr/>
        </p:nvSpPr>
        <p:spPr>
          <a:xfrm>
            <a:off x="3979427" y="3962400"/>
            <a:ext cx="6687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>
                <a:latin typeface="+mj-lt"/>
              </a:rPr>
              <a:t>freq</a:t>
            </a:r>
            <a:endParaRPr lang="en-US" sz="2000" dirty="0">
              <a:latin typeface="+mj-lt"/>
            </a:endParaRPr>
          </a:p>
        </p:txBody>
      </p:sp>
      <p:sp>
        <p:nvSpPr>
          <p:cNvPr id="172054" name="Rectangle 172053"/>
          <p:cNvSpPr/>
          <p:nvPr/>
        </p:nvSpPr>
        <p:spPr>
          <a:xfrm>
            <a:off x="4889362" y="3962400"/>
            <a:ext cx="11304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err="1">
                <a:latin typeface="+mj-lt"/>
              </a:rPr>
              <a:t>pyscho</a:t>
            </a:r>
            <a:r>
              <a:rPr lang="en-US" sz="1600" b="1" dirty="0">
                <a:latin typeface="+mj-lt"/>
              </a:rPr>
              <a:t>-</a:t>
            </a:r>
          </a:p>
          <a:p>
            <a:pPr algn="ctr"/>
            <a:r>
              <a:rPr lang="en-US" sz="1600" b="1" dirty="0">
                <a:latin typeface="+mj-lt"/>
              </a:rPr>
              <a:t>acoustics</a:t>
            </a:r>
            <a:endParaRPr lang="en-US" sz="1600" dirty="0">
              <a:latin typeface="+mj-lt"/>
            </a:endParaRPr>
          </a:p>
        </p:txBody>
      </p:sp>
      <p:cxnSp>
        <p:nvCxnSpPr>
          <p:cNvPr id="94" name="Straight Arrow Connector 93"/>
          <p:cNvCxnSpPr/>
          <p:nvPr/>
        </p:nvCxnSpPr>
        <p:spPr>
          <a:xfrm flipH="1">
            <a:off x="3729548" y="5558709"/>
            <a:ext cx="3852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4038600" y="5170985"/>
            <a:ext cx="615026" cy="7754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D/A</a:t>
            </a:r>
          </a:p>
        </p:txBody>
      </p:sp>
      <p:cxnSp>
        <p:nvCxnSpPr>
          <p:cNvPr id="99" name="Straight Arrow Connector 98"/>
          <p:cNvCxnSpPr/>
          <p:nvPr/>
        </p:nvCxnSpPr>
        <p:spPr>
          <a:xfrm flipH="1">
            <a:off x="4654642" y="5558709"/>
            <a:ext cx="3852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stCxn id="41" idx="1"/>
          </p:cNvCxnSpPr>
          <p:nvPr/>
        </p:nvCxnSpPr>
        <p:spPr>
          <a:xfrm flipH="1">
            <a:off x="6244148" y="5558709"/>
            <a:ext cx="1566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2" name="Rectangle 101"/>
          <p:cNvSpPr/>
          <p:nvPr/>
        </p:nvSpPr>
        <p:spPr>
          <a:xfrm>
            <a:off x="3200400" y="1090568"/>
            <a:ext cx="6543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MIC</a:t>
            </a:r>
            <a:endParaRPr lang="en-US" sz="2000" dirty="0">
              <a:latin typeface="+mj-lt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2819400" y="6153090"/>
            <a:ext cx="11544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speaker</a:t>
            </a:r>
            <a:endParaRPr lang="en-US" sz="2000" dirty="0">
              <a:latin typeface="+mj-lt"/>
            </a:endParaRPr>
          </a:p>
        </p:txBody>
      </p:sp>
      <p:cxnSp>
        <p:nvCxnSpPr>
          <p:cNvPr id="104" name="Straight Arrow Connector 103"/>
          <p:cNvCxnSpPr/>
          <p:nvPr/>
        </p:nvCxnSpPr>
        <p:spPr>
          <a:xfrm flipV="1">
            <a:off x="3704053" y="3685885"/>
            <a:ext cx="222451" cy="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 flipV="1">
            <a:off x="4667691" y="3685885"/>
            <a:ext cx="222451" cy="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 flipV="1">
            <a:off x="5873549" y="3685884"/>
            <a:ext cx="222451" cy="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3158686" y="4284202"/>
            <a:ext cx="545367" cy="516398"/>
            <a:chOff x="1447800" y="3446002"/>
            <a:chExt cx="545367" cy="516398"/>
          </a:xfrm>
        </p:grpSpPr>
        <p:sp>
          <p:nvSpPr>
            <p:cNvPr id="33" name="Oval 32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2063" name="TextBox 172062"/>
            <p:cNvSpPr txBox="1"/>
            <p:nvPr/>
          </p:nvSpPr>
          <p:spPr>
            <a:xfrm>
              <a:off x="1447800" y="3505200"/>
              <a:ext cx="5412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2,3</a:t>
              </a: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4161479" y="4343400"/>
            <a:ext cx="410521" cy="411444"/>
            <a:chOff x="1447800" y="3446002"/>
            <a:chExt cx="545367" cy="546593"/>
          </a:xfrm>
        </p:grpSpPr>
        <p:sp>
          <p:nvSpPr>
            <p:cNvPr id="114" name="Oval 113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1487018" y="3461059"/>
              <a:ext cx="434855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4</a:t>
              </a: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5209701" y="3170178"/>
            <a:ext cx="410521" cy="411444"/>
            <a:chOff x="1447800" y="3446002"/>
            <a:chExt cx="545367" cy="546593"/>
          </a:xfrm>
        </p:grpSpPr>
        <p:sp>
          <p:nvSpPr>
            <p:cNvPr id="117" name="Oval 116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1487018" y="3461059"/>
              <a:ext cx="434855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5</a:t>
              </a: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6142679" y="4191002"/>
            <a:ext cx="410521" cy="411589"/>
            <a:chOff x="1447800" y="3415614"/>
            <a:chExt cx="545367" cy="546786"/>
          </a:xfrm>
        </p:grpSpPr>
        <p:sp>
          <p:nvSpPr>
            <p:cNvPr id="120" name="Oval 119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1473199" y="3415614"/>
              <a:ext cx="434821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4</a:t>
              </a:r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5410200" y="457200"/>
            <a:ext cx="755110" cy="516398"/>
            <a:chOff x="1447800" y="3446002"/>
            <a:chExt cx="755110" cy="516398"/>
          </a:xfrm>
        </p:grpSpPr>
        <p:sp>
          <p:nvSpPr>
            <p:cNvPr id="126" name="Oval 125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1447800" y="3505200"/>
              <a:ext cx="7551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7,8,9</a:t>
              </a:r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8292999" y="1698486"/>
            <a:ext cx="470000" cy="411444"/>
            <a:chOff x="1407375" y="3446002"/>
            <a:chExt cx="624383" cy="546593"/>
          </a:xfrm>
        </p:grpSpPr>
        <p:sp>
          <p:nvSpPr>
            <p:cNvPr id="132" name="Oval 131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1407375" y="3461059"/>
              <a:ext cx="624383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10</a:t>
              </a:r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8636825" y="4800600"/>
            <a:ext cx="450957" cy="411444"/>
            <a:chOff x="1407375" y="3446002"/>
            <a:chExt cx="599085" cy="546593"/>
          </a:xfrm>
        </p:grpSpPr>
        <p:sp>
          <p:nvSpPr>
            <p:cNvPr id="135" name="Oval 134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1407375" y="3461059"/>
              <a:ext cx="599085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11</a:t>
              </a:r>
            </a:p>
          </p:txBody>
        </p:sp>
      </p:grpSp>
      <p:grpSp>
        <p:nvGrpSpPr>
          <p:cNvPr id="137" name="Group 136"/>
          <p:cNvGrpSpPr/>
          <p:nvPr/>
        </p:nvGrpSpPr>
        <p:grpSpPr>
          <a:xfrm>
            <a:off x="264928" y="4556854"/>
            <a:ext cx="469950" cy="411444"/>
            <a:chOff x="1407375" y="3446002"/>
            <a:chExt cx="624316" cy="546593"/>
          </a:xfrm>
        </p:grpSpPr>
        <p:sp>
          <p:nvSpPr>
            <p:cNvPr id="138" name="Oval 137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1407375" y="3461059"/>
              <a:ext cx="624316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13</a:t>
              </a:r>
            </a:p>
          </p:txBody>
        </p:sp>
      </p:grpSp>
      <p:grpSp>
        <p:nvGrpSpPr>
          <p:cNvPr id="140" name="Group 139"/>
          <p:cNvGrpSpPr/>
          <p:nvPr/>
        </p:nvGrpSpPr>
        <p:grpSpPr>
          <a:xfrm>
            <a:off x="7759601" y="6446556"/>
            <a:ext cx="469950" cy="411444"/>
            <a:chOff x="1407375" y="3446002"/>
            <a:chExt cx="624316" cy="546593"/>
          </a:xfrm>
        </p:grpSpPr>
        <p:sp>
          <p:nvSpPr>
            <p:cNvPr id="141" name="Oval 140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1407375" y="3461059"/>
              <a:ext cx="624316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12</a:t>
              </a: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380509" y="2895600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+mj-lt"/>
              </a:rPr>
              <a:t>Music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73930" y="3512403"/>
            <a:ext cx="15937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i="1" dirty="0">
                <a:solidFill>
                  <a:schemeClr val="accent2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Numbers correspond to course weeks</a:t>
            </a:r>
          </a:p>
        </p:txBody>
      </p:sp>
      <p:grpSp>
        <p:nvGrpSpPr>
          <p:cNvPr id="145" name="Group 144"/>
          <p:cNvGrpSpPr/>
          <p:nvPr/>
        </p:nvGrpSpPr>
        <p:grpSpPr>
          <a:xfrm>
            <a:off x="1680127" y="2919767"/>
            <a:ext cx="410521" cy="411589"/>
            <a:chOff x="1447800" y="3415614"/>
            <a:chExt cx="545367" cy="546786"/>
          </a:xfrm>
        </p:grpSpPr>
        <p:sp>
          <p:nvSpPr>
            <p:cNvPr id="146" name="Oval 145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1514142" y="3415614"/>
              <a:ext cx="434855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1</a:t>
              </a:r>
            </a:p>
          </p:txBody>
        </p:sp>
      </p:grp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Shannon’s Entropy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entropy?</a:t>
            </a:r>
          </a:p>
          <a:p>
            <a:pPr lvl="1"/>
            <a:r>
              <a:rPr lang="en-US" dirty="0"/>
              <a:t>Chaos/Disorganization/Randomness/Uncertainty</a:t>
            </a:r>
          </a:p>
          <a:p>
            <a:r>
              <a:rPr lang="en-US" dirty="0"/>
              <a:t>Shannon’s Famous Entropy Formula: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05B70-20AF-4648-ADF6-C570F96CDA42}" type="slidenum">
              <a:rPr lang="en-US" smtClean="0"/>
              <a:pPr/>
              <a:t>50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553195" y="3219242"/>
                <a:ext cx="3351943" cy="9866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𝐻</m:t>
                      </m:r>
                      <m:r>
                        <a:rPr lang="en-US" b="0" i="1" smtClean="0">
                          <a:latin typeface="Cambria Math"/>
                        </a:rPr>
                        <m:t>=−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en-US" dirty="0">
                  <a:latin typeface="+mj-lt"/>
                </a:endParaRPr>
              </a:p>
            </p:txBody>
          </p:sp>
        </mc:Choice>
        <mc:Fallback xmlns:mv="urn:schemas-microsoft-com:mac:vml"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3195" y="3219242"/>
                <a:ext cx="3351943" cy="98668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>
            <a:endCxn id="11" idx="0"/>
          </p:cNvCxnSpPr>
          <p:nvPr/>
        </p:nvCxnSpPr>
        <p:spPr>
          <a:xfrm flipH="1">
            <a:off x="1492401" y="4026763"/>
            <a:ext cx="1227050" cy="1045041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97202" y="5071804"/>
            <a:ext cx="23903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+mj-lt"/>
              </a:rPr>
              <a:t>Shannon’s</a:t>
            </a:r>
          </a:p>
          <a:p>
            <a:pPr algn="ctr"/>
            <a:r>
              <a:rPr lang="en-US" sz="2000" dirty="0">
                <a:latin typeface="+mj-lt"/>
              </a:rPr>
              <a:t>Entropy</a:t>
            </a:r>
          </a:p>
          <a:p>
            <a:pPr algn="ctr"/>
            <a:r>
              <a:rPr lang="en-US" sz="2000" b="1" i="1" dirty="0">
                <a:latin typeface="+mj-lt"/>
              </a:rPr>
              <a:t>(measured in bits)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19451" y="5347581"/>
            <a:ext cx="22060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Negative Sum Of:</a:t>
            </a:r>
          </a:p>
        </p:txBody>
      </p:sp>
      <p:cxnSp>
        <p:nvCxnSpPr>
          <p:cNvPr id="13" name="Straight Arrow Connector 12"/>
          <p:cNvCxnSpPr>
            <a:endCxn id="12" idx="0"/>
          </p:cNvCxnSpPr>
          <p:nvPr/>
        </p:nvCxnSpPr>
        <p:spPr>
          <a:xfrm>
            <a:off x="3822478" y="4050514"/>
            <a:ext cx="0" cy="1297067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16" idx="0"/>
          </p:cNvCxnSpPr>
          <p:nvPr/>
        </p:nvCxnSpPr>
        <p:spPr>
          <a:xfrm>
            <a:off x="4925504" y="4050514"/>
            <a:ext cx="2210576" cy="96865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971865" y="5019168"/>
            <a:ext cx="432842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+mj-lt"/>
              </a:rPr>
              <a:t>Probability of each outcome</a:t>
            </a:r>
          </a:p>
          <a:p>
            <a:pPr algn="ctr"/>
            <a:r>
              <a:rPr lang="en-US" sz="2000" dirty="0">
                <a:latin typeface="+mj-lt"/>
              </a:rPr>
              <a:t>X </a:t>
            </a:r>
          </a:p>
          <a:p>
            <a:pPr algn="ctr"/>
            <a:r>
              <a:rPr lang="en-US" sz="2000" dirty="0">
                <a:latin typeface="+mj-lt"/>
              </a:rPr>
              <a:t>log</a:t>
            </a:r>
            <a:r>
              <a:rPr lang="en-US" sz="2000" baseline="-25000" dirty="0">
                <a:latin typeface="+mj-lt"/>
              </a:rPr>
              <a:t>2</a:t>
            </a:r>
            <a:r>
              <a:rPr lang="en-US" sz="2000" dirty="0">
                <a:latin typeface="+mj-lt"/>
              </a:rPr>
              <a:t> of (probability of each outcome)</a:t>
            </a:r>
          </a:p>
          <a:p>
            <a:pPr algn="ctr"/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58555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12" grpId="0"/>
      <p:bldP spid="1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Estimating Entropy of English Language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/>
                  <a:t>27 Characters (26 letters + space)</a:t>
                </a:r>
              </a:p>
              <a:p>
                <a:r>
                  <a:rPr lang="en-US" sz="2400" dirty="0"/>
                  <a:t>If we assume all characters are equally probable: </a:t>
                </a:r>
              </a:p>
              <a:p>
                <a:pPr algn="ctr"/>
                <a:r>
                  <a:rPr lang="en-US" sz="2400" b="1" dirty="0"/>
                  <a:t>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𝒑</m:t>
                    </m:r>
                    <m:d>
                      <m:d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/>
                          </a:rPr>
                          <m:t>𝒆𝒂𝒄𝒉</m:t>
                        </m:r>
                        <m:r>
                          <a:rPr lang="en-US" sz="2400" b="1" i="1" smtClean="0">
                            <a:latin typeface="Cambria Math"/>
                          </a:rPr>
                          <m:t> </m:t>
                        </m:r>
                        <m:r>
                          <a:rPr lang="en-US" sz="2400" b="1" i="1" smtClean="0">
                            <a:latin typeface="Cambria Math"/>
                          </a:rPr>
                          <m:t>𝒄𝒉𝒂𝒓𝒂𝒄𝒕𝒆𝒓</m:t>
                        </m:r>
                      </m:e>
                    </m:d>
                    <m:r>
                      <a:rPr lang="en-US" sz="2400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latin typeface="Cambria Math"/>
                          </a:rPr>
                          <m:t>𝟐𝟕</m:t>
                        </m:r>
                      </m:den>
                    </m:f>
                  </m:oMath>
                </a14:m>
                <a:endParaRPr lang="en-US" sz="2400" dirty="0"/>
              </a:p>
              <a:p>
                <a:r>
                  <a:rPr lang="en-US" sz="2400" dirty="0"/>
                  <a:t>Information Entropy per character:</a:t>
                </a:r>
              </a:p>
              <a:p>
                <a:endParaRPr lang="en-US" sz="2400" dirty="0"/>
              </a:p>
            </p:txBody>
          </p:sp>
        </mc:Choice>
        <mc:Fallback xmlns:mv="urn:schemas-microsoft-com:mac:vml"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11" t="-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51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933205" y="3468624"/>
                <a:ext cx="3351943" cy="9866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𝐻</m:t>
                      </m:r>
                      <m:r>
                        <a:rPr lang="en-US" b="0" i="1" smtClean="0">
                          <a:latin typeface="Cambria Math"/>
                        </a:rPr>
                        <m:t>=−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en-US" dirty="0">
                  <a:latin typeface="+mj-lt"/>
                </a:endParaRPr>
              </a:p>
            </p:txBody>
          </p:sp>
        </mc:Choice>
        <mc:Fallback xmlns:mv="urn:schemas-microsoft-com:mac:vml"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3205" y="3468624"/>
                <a:ext cx="3351943" cy="98668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638793" y="4479133"/>
                <a:ext cx="6988516" cy="9221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𝐻</m:t>
                      </m:r>
                      <m:r>
                        <a:rPr lang="en-US" b="0" i="1" smtClean="0">
                          <a:latin typeface="Cambria Math"/>
                        </a:rPr>
                        <m:t>=−27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27</m:t>
                              </m:r>
                            </m:den>
                          </m:f>
                        </m:e>
                      </m:d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27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27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=+4.75 </m:t>
                      </m:r>
                      <m:r>
                        <a:rPr lang="en-US" b="0" i="1" smtClean="0">
                          <a:latin typeface="Cambria Math"/>
                        </a:rPr>
                        <m:t>𝑏𝑖𝑡𝑠</m:t>
                      </m:r>
                    </m:oMath>
                  </m:oMathPara>
                </a14:m>
                <a:endParaRPr lang="en-US" dirty="0">
                  <a:latin typeface="+mj-lt"/>
                </a:endParaRPr>
              </a:p>
            </p:txBody>
          </p:sp>
        </mc:Choice>
        <mc:Fallback xmlns:mv="urn:schemas-microsoft-com:mac:vml"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8793" y="4479133"/>
                <a:ext cx="6988516" cy="92217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19100" y="5892800"/>
            <a:ext cx="80551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Same thing we got when we said we needed log</a:t>
            </a:r>
            <a:r>
              <a:rPr lang="en-US" sz="2000" baseline="-25000" dirty="0">
                <a:latin typeface="+mj-lt"/>
              </a:rPr>
              <a:t>2</a:t>
            </a:r>
            <a:r>
              <a:rPr lang="en-US" sz="2000" dirty="0">
                <a:latin typeface="+mj-lt"/>
              </a:rPr>
              <a:t>(unique_things) bits</a:t>
            </a:r>
          </a:p>
        </p:txBody>
      </p:sp>
    </p:spTree>
    <p:extLst>
      <p:ext uri="{BB962C8B-B14F-4D97-AF65-F5344CB8AC3E}">
        <p14:creationId xmlns:p14="http://schemas.microsoft.com/office/powerpoint/2010/main" val="2761751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Shannon Entropy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Essentially says</a:t>
            </a:r>
          </a:p>
          <a:p>
            <a:pPr lvl="1"/>
            <a:r>
              <a:rPr lang="en-US" dirty="0"/>
              <a:t>Should be able to encode with log(1/p) bits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52</a:t>
            </a:fld>
            <a:endParaRPr lang="en-US"/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2587625" y="4521200"/>
          <a:ext cx="374967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89" name="Equation" r:id="rId3" imgW="1346200" imgH="355600" progId="Equation.3">
                  <p:embed/>
                </p:oleObj>
              </mc:Choice>
              <mc:Fallback>
                <p:oleObj name="Equation" r:id="rId3" imgW="1346200" imgH="355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7625" y="4521200"/>
                        <a:ext cx="3749675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30300" y="5715000"/>
            <a:ext cx="6381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  <a:latin typeface="+mj-lt"/>
              </a:rPr>
              <a:t>Where did we calculate Average Bits earlier in lecture?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6EB5D3-FFE6-F54C-8D77-C931C94A07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5200" y="3060700"/>
            <a:ext cx="7213600" cy="14605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CustomShape 2"/>
          <p:cNvSpPr/>
          <p:nvPr/>
        </p:nvSpPr>
        <p:spPr>
          <a:xfrm>
            <a:off x="609480" y="0"/>
            <a:ext cx="7770960" cy="114156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dirty="0"/>
          </a:p>
        </p:txBody>
      </p:sp>
      <p:sp>
        <p:nvSpPr>
          <p:cNvPr id="298" name="CustomShape 3"/>
          <p:cNvSpPr/>
          <p:nvPr/>
        </p:nvSpPr>
        <p:spPr>
          <a:xfrm>
            <a:off x="685800" y="1981080"/>
            <a:ext cx="7770960" cy="4113360"/>
          </a:xfrm>
          <a:prstGeom prst="rect">
            <a:avLst/>
          </a:prstGeom>
        </p:spPr>
      </p:sp>
      <p:pic>
        <p:nvPicPr>
          <p:cNvPr id="299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2151386" y="1997392"/>
            <a:ext cx="4839788" cy="3888968"/>
          </a:xfrm>
          <a:prstGeom prst="rect">
            <a:avLst/>
          </a:prstGeom>
        </p:spPr>
      </p:pic>
      <p:sp>
        <p:nvSpPr>
          <p:cNvPr id="300" name="CustomShape 4"/>
          <p:cNvSpPr/>
          <p:nvPr/>
        </p:nvSpPr>
        <p:spPr>
          <a:xfrm>
            <a:off x="1822680" y="5867280"/>
            <a:ext cx="6103800" cy="45504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>
                <a:solidFill>
                  <a:srgbClr val="000000"/>
                </a:solidFill>
                <a:latin typeface="Times New Roman"/>
              </a:rPr>
              <a:t>http://en.wikipedia.org/wiki/File:English-slf.png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Recall: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822117" y="1141560"/>
            <a:ext cx="40751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+mj-lt"/>
              </a:rPr>
              <a:t>Not all letters are equally probable</a:t>
            </a:r>
          </a:p>
          <a:p>
            <a:pPr algn="ctr"/>
            <a:r>
              <a:rPr lang="en-US" sz="2000" dirty="0">
                <a:latin typeface="+mj-lt"/>
              </a:rPr>
              <a:t>in English Language</a:t>
            </a:r>
          </a:p>
        </p:txBody>
      </p:sp>
    </p:spTree>
    <p:extLst>
      <p:ext uri="{BB962C8B-B14F-4D97-AF65-F5344CB8AC3E}">
        <p14:creationId xmlns:p14="http://schemas.microsoft.com/office/powerpoint/2010/main" val="3213903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Shannon Entropy English Letters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193364"/>
              </p:ext>
            </p:extLst>
          </p:nvPr>
        </p:nvGraphicFramePr>
        <p:xfrm>
          <a:off x="304800" y="2349500"/>
          <a:ext cx="8331200" cy="4099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2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latin typeface="Verdana"/>
                        </a:rPr>
                        <a:t>letter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latin typeface="Verdana"/>
                        </a:rPr>
                        <a:t>p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latin typeface="Verdana"/>
                        </a:rPr>
                        <a:t>-log</a:t>
                      </a:r>
                      <a:r>
                        <a:rPr lang="en-US" sz="2000" b="1" i="0" u="none" strike="noStrike" baseline="-25000" dirty="0">
                          <a:latin typeface="Verdana"/>
                        </a:rPr>
                        <a:t>2</a:t>
                      </a:r>
                      <a:r>
                        <a:rPr lang="en-US" sz="2000" b="1" i="0" u="none" strike="noStrike" dirty="0">
                          <a:latin typeface="Verdana"/>
                        </a:rPr>
                        <a:t>(p)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latin typeface="Verdana"/>
                        </a:rPr>
                        <a:t>-</a:t>
                      </a:r>
                      <a:r>
                        <a:rPr lang="en-US" sz="2000" b="1" i="0" u="none" strike="noStrike" dirty="0" err="1">
                          <a:latin typeface="Verdana"/>
                        </a:rPr>
                        <a:t>p</a:t>
                      </a:r>
                      <a:r>
                        <a:rPr lang="en-US" sz="2000" b="1" i="0" u="none" strike="noStrike" dirty="0">
                          <a:latin typeface="Verdana"/>
                        </a:rPr>
                        <a:t>*log</a:t>
                      </a:r>
                      <a:r>
                        <a:rPr lang="en-US" sz="2000" b="1" i="0" u="none" strike="noStrike" baseline="-25000" dirty="0">
                          <a:latin typeface="Verdana"/>
                        </a:rPr>
                        <a:t>2</a:t>
                      </a:r>
                      <a:r>
                        <a:rPr lang="en-US" sz="2000" b="1" i="0" u="none" strike="noStrike" dirty="0">
                          <a:latin typeface="Verdana"/>
                        </a:rPr>
                        <a:t>(p)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a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8.17%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3.61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0.30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b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1.49%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6.07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0.09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c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2.78%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5.17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0.14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d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4.25%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4.56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0.19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e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12.70%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2.98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0.38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f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2.23%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5.49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0.12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err="1">
                          <a:solidFill>
                            <a:srgbClr val="333333"/>
                          </a:solidFill>
                          <a:latin typeface="Arial"/>
                        </a:rPr>
                        <a:t>z</a:t>
                      </a:r>
                      <a:endParaRPr lang="en-US" sz="2000" b="1" i="0" u="none" strike="noStrike" dirty="0">
                        <a:solidFill>
                          <a:srgbClr val="333333"/>
                        </a:solidFill>
                        <a:latin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0.07%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333333"/>
                          </a:solidFill>
                          <a:latin typeface="Arial"/>
                        </a:rPr>
                        <a:t>10.40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0.01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3366FF"/>
                          </a:solidFill>
                          <a:latin typeface="Verdana"/>
                        </a:rPr>
                        <a:t>sum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latin typeface="Verdana"/>
                        </a:rPr>
                        <a:t>100.00%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4.18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54</a:t>
            </a:fld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2524125" y="1308100"/>
          <a:ext cx="374967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39" name="Equation" r:id="rId3" imgW="1346200" imgH="355600" progId="Equation.3">
                  <p:embed/>
                </p:oleObj>
              </mc:Choice>
              <mc:Fallback>
                <p:oleObj name="Equation" r:id="rId3" imgW="1346200" imgH="355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25" y="1308100"/>
                        <a:ext cx="3749675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Shannon Entropy </a:t>
            </a:r>
            <a:r>
              <a:rPr lang="en-US" dirty="0" err="1"/>
              <a:t>Preclass</a:t>
            </a:r>
            <a:r>
              <a:rPr lang="en-US" dirty="0"/>
              <a:t> Quote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55</a:t>
            </a:fld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2524125" y="1308100"/>
          <a:ext cx="374967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63" name="Equation" r:id="rId3" imgW="1346200" imgH="355600" progId="Equation.3">
                  <p:embed/>
                </p:oleObj>
              </mc:Choice>
              <mc:Fallback>
                <p:oleObj name="Equation" r:id="rId3" imgW="1346200" imgH="355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25" y="1308100"/>
                        <a:ext cx="3749675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9624557"/>
              </p:ext>
            </p:extLst>
          </p:nvPr>
        </p:nvGraphicFramePr>
        <p:xfrm>
          <a:off x="152400" y="2189163"/>
          <a:ext cx="8813797" cy="4188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79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09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09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85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03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939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4097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Symbol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Occur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-log</a:t>
                      </a:r>
                      <a:r>
                        <a:rPr lang="en-US" baseline="-25000" dirty="0"/>
                        <a:t>2</a:t>
                      </a:r>
                      <a:r>
                        <a:rPr lang="en-US" dirty="0"/>
                        <a:t>(p)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latin typeface="Verdana"/>
                        </a:rPr>
                        <a:t>-p*log</a:t>
                      </a:r>
                      <a:r>
                        <a:rPr lang="en-US" sz="1800" b="1" i="0" u="none" strike="noStrike" baseline="-25000" dirty="0">
                          <a:latin typeface="Verdana"/>
                        </a:rPr>
                        <a:t>2</a:t>
                      </a:r>
                      <a:r>
                        <a:rPr lang="en-US" sz="1800" b="1" i="0" u="none" strike="noStrike" dirty="0">
                          <a:latin typeface="Verdana"/>
                        </a:rPr>
                        <a:t>(p)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p*bits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latin typeface="CMR12"/>
                        </a:rPr>
                        <a:t>(space) </a:t>
                      </a:r>
                      <a:r>
                        <a:rPr lang="en-US" sz="2800" b="0" i="0" u="none" strike="noStrike" dirty="0">
                          <a:latin typeface="Arial"/>
                        </a:rPr>
                        <a:t> </a:t>
                      </a:r>
                      <a:endParaRPr lang="en-US" sz="1800" b="0" i="0" u="none" strike="noStrike" dirty="0">
                        <a:latin typeface="CMR12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latin typeface="CMR12"/>
                        </a:rPr>
                        <a:t>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>
                          <a:latin typeface="Arial"/>
                        </a:rPr>
                        <a:t>15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Verdana"/>
                        </a:rPr>
                        <a:t>0.21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Verdana"/>
                        </a:rPr>
                        <a:t>2.28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Verdana"/>
                        </a:rPr>
                        <a:t>0.47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Verdana"/>
                        </a:rPr>
                        <a:t>0.41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MR12"/>
                        </a:rPr>
                        <a:t>A </a:t>
                      </a:r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CMR12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MR12"/>
                        </a:rPr>
                        <a:t>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Verdana"/>
                        </a:rPr>
                        <a:t>0.08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Verdana"/>
                        </a:rPr>
                        <a:t>3.60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Verdana"/>
                        </a:rPr>
                        <a:t>0.30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Verdana"/>
                        </a:rPr>
                        <a:t>0.33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MR12"/>
                        </a:rPr>
                        <a:t>B </a:t>
                      </a:r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CMR12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MR12"/>
                        </a:rPr>
                        <a:t>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Verdana"/>
                        </a:rPr>
                        <a:t>0.01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Verdana"/>
                        </a:rPr>
                        <a:t>6.19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Verdana"/>
                        </a:rPr>
                        <a:t>0.08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Verdana"/>
                        </a:rPr>
                        <a:t>0.08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MR12"/>
                        </a:rPr>
                        <a:t>C </a:t>
                      </a:r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CMR12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MR12"/>
                        </a:rPr>
                        <a:t>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Verdana"/>
                        </a:rPr>
                        <a:t>0.01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Verdana"/>
                        </a:rPr>
                        <a:t>6.19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Verdana"/>
                        </a:rPr>
                        <a:t>0.08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Verdana"/>
                        </a:rPr>
                        <a:t>0.08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MR12"/>
                        </a:rPr>
                        <a:t>D </a:t>
                      </a:r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CMR12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MR12"/>
                        </a:rPr>
                        <a:t>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Verdana"/>
                        </a:rPr>
                        <a:t>0.04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Verdana"/>
                        </a:rPr>
                        <a:t>4.60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Verdana"/>
                        </a:rPr>
                        <a:t>0.19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Verdana"/>
                        </a:rPr>
                        <a:t>0.21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MR12"/>
                        </a:rPr>
                        <a:t>E </a:t>
                      </a:r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CMR12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MR12"/>
                        </a:rPr>
                        <a:t>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Verdana"/>
                        </a:rPr>
                        <a:t>0.15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Verdana"/>
                        </a:rPr>
                        <a:t>2.73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Verdana"/>
                        </a:rPr>
                        <a:t>0.41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Verdana"/>
                        </a:rPr>
                        <a:t>0.45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MR12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MR12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MR12"/>
                        </a:rPr>
                        <a:t>, </a:t>
                      </a: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MR12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MR12"/>
                        </a:rPr>
                        <a:t>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Verdana"/>
                        </a:rPr>
                        <a:t>0.03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Verdana"/>
                        </a:rPr>
                        <a:t>5.19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Verdana"/>
                        </a:rPr>
                        <a:t>0.14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latin typeface="Verdana"/>
                        </a:rPr>
                        <a:t>0.14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latin typeface="Verdana"/>
                        </a:rPr>
                        <a:t>sum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latin typeface="Verdana"/>
                        </a:rPr>
                        <a:t>3.74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latin typeface="Verdana"/>
                        </a:rPr>
                        <a:t>3.77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Summing it up: Shannon &amp; Compression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Shannon’s Entropy represents a lower limit for lossless data compression</a:t>
            </a:r>
          </a:p>
          <a:p>
            <a:pPr lvl="1"/>
            <a:r>
              <a:rPr lang="en-US" sz="2000" dirty="0"/>
              <a:t>It tells us the minimum amount of bits that can be used to encode a message without loss (according to a particular model)</a:t>
            </a:r>
          </a:p>
          <a:p>
            <a:r>
              <a:rPr lang="en-US" sz="2400" dirty="0"/>
              <a:t>Shannon’s Source Coding Theorem:</a:t>
            </a:r>
          </a:p>
          <a:p>
            <a:pPr lvl="1"/>
            <a:r>
              <a:rPr lang="en-US" sz="2000" dirty="0"/>
              <a:t>A lossless data compression algorithm cannot compress messages to have (on average) more than 1 bit of Shannon’s Entropy per bit of encoded message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819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consider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Assumed know statistics</a:t>
            </a:r>
          </a:p>
          <a:p>
            <a:r>
              <a:rPr lang="en-US" dirty="0"/>
              <a:t>What if you don’t?</a:t>
            </a:r>
          </a:p>
          <a:p>
            <a:r>
              <a:rPr lang="en-US" dirty="0"/>
              <a:t>What if it changes?</a:t>
            </a:r>
          </a:p>
          <a:p>
            <a:r>
              <a:rPr lang="en-US" dirty="0"/>
              <a:t>How could we adapt the code to changing statics?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week in Lab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Implement Compression!</a:t>
            </a:r>
          </a:p>
          <a:p>
            <a:pPr lvl="1"/>
            <a:r>
              <a:rPr lang="en-US" sz="2000" dirty="0"/>
              <a:t>Implement Huffman Compression</a:t>
            </a:r>
          </a:p>
          <a:p>
            <a:pPr lvl="1"/>
            <a:r>
              <a:rPr lang="en-US" sz="2000" dirty="0"/>
              <a:t>Note: longer prelab with MATLAB intro; plan accordingly</a:t>
            </a:r>
          </a:p>
          <a:p>
            <a:endParaRPr lang="en-US" dirty="0"/>
          </a:p>
          <a:p>
            <a:r>
              <a:rPr lang="en-US" sz="2400" dirty="0">
                <a:solidFill>
                  <a:srgbClr val="FF0000"/>
                </a:solidFill>
              </a:rPr>
              <a:t>Remember: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Lab 2 report is due on canvas on Friday.</a:t>
            </a:r>
          </a:p>
          <a:p>
            <a:pPr lvl="1"/>
            <a:endParaRPr lang="en-US" sz="2000" dirty="0">
              <a:solidFill>
                <a:srgbClr val="FF0000"/>
              </a:solidFill>
            </a:endParaRPr>
          </a:p>
          <a:p>
            <a:r>
              <a:rPr lang="en-US" sz="2400" dirty="0">
                <a:solidFill>
                  <a:srgbClr val="990099"/>
                </a:solidFill>
              </a:rPr>
              <a:t>Office Hours:</a:t>
            </a:r>
          </a:p>
          <a:p>
            <a:pPr lvl="1"/>
            <a:r>
              <a:rPr lang="en-US" sz="2000" dirty="0">
                <a:solidFill>
                  <a:srgbClr val="990099"/>
                </a:solidFill>
              </a:rPr>
              <a:t>Moved T2:30 </a:t>
            </a:r>
            <a:r>
              <a:rPr lang="en-US" sz="2000" dirty="0">
                <a:solidFill>
                  <a:srgbClr val="990099"/>
                </a:solidFill>
                <a:sym typeface="Wingdings" pitchFamily="2" charset="2"/>
              </a:rPr>
              <a:t> R4:30</a:t>
            </a:r>
          </a:p>
          <a:p>
            <a:pPr lvl="1"/>
            <a:r>
              <a:rPr lang="en-US" sz="2000" dirty="0">
                <a:solidFill>
                  <a:srgbClr val="990099"/>
                </a:solidFill>
                <a:sym typeface="Wingdings" pitchFamily="2" charset="2"/>
              </a:rPr>
              <a:t>Moved R2:30  R7:00</a:t>
            </a:r>
            <a:endParaRPr lang="en-US" sz="2000" dirty="0">
              <a:solidFill>
                <a:srgbClr val="990099"/>
              </a:solidFill>
            </a:endParaRPr>
          </a:p>
          <a:p>
            <a:pPr lvl="1"/>
            <a:endParaRPr lang="en-US" sz="2000" dirty="0">
              <a:solidFill>
                <a:srgbClr val="FF0000"/>
              </a:solidFill>
            </a:endParaRPr>
          </a:p>
          <a:p>
            <a:endParaRPr lang="en-US" sz="2400" dirty="0"/>
          </a:p>
          <a:p>
            <a:pPr lvl="1"/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29992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Ideas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Lossless Compression</a:t>
            </a:r>
          </a:p>
          <a:p>
            <a:pPr lvl="1"/>
            <a:r>
              <a:rPr lang="en-US" dirty="0"/>
              <a:t>Exploit non-uniform statistics of data</a:t>
            </a:r>
          </a:p>
          <a:p>
            <a:pPr lvl="1"/>
            <a:r>
              <a:rPr lang="en-US" dirty="0"/>
              <a:t>Given short encoding to most common items</a:t>
            </a:r>
          </a:p>
          <a:p>
            <a:endParaRPr lang="en-US" dirty="0"/>
          </a:p>
          <a:p>
            <a:r>
              <a:rPr lang="en-US" dirty="0"/>
              <a:t>Common Case </a:t>
            </a:r>
          </a:p>
          <a:p>
            <a:pPr lvl="1"/>
            <a:r>
              <a:rPr lang="en-US" dirty="0"/>
              <a:t>Make the common case inexpensive</a:t>
            </a:r>
          </a:p>
          <a:p>
            <a:pPr lvl="1"/>
            <a:endParaRPr lang="en-US" dirty="0"/>
          </a:p>
          <a:p>
            <a:r>
              <a:rPr lang="en-US" dirty="0"/>
              <a:t>Shannon’s Entropy</a:t>
            </a:r>
          </a:p>
          <a:p>
            <a:pPr lvl="1"/>
            <a:r>
              <a:rPr lang="en-US" dirty="0"/>
              <a:t>Gives us a formal tool to define lower bound for compressibility of data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910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97608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 More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ESE 301– Probability</a:t>
            </a:r>
          </a:p>
          <a:p>
            <a:pPr lvl="1"/>
            <a:r>
              <a:rPr lang="en-US" dirty="0"/>
              <a:t>Central to understanding probabilities</a:t>
            </a:r>
          </a:p>
          <a:p>
            <a:pPr lvl="2"/>
            <a:r>
              <a:rPr lang="en-US" dirty="0"/>
              <a:t>What cases are common and how common they are</a:t>
            </a:r>
          </a:p>
          <a:p>
            <a:r>
              <a:rPr lang="en-US" dirty="0"/>
              <a:t>ESE 674 – Information Theory</a:t>
            </a:r>
          </a:p>
          <a:p>
            <a:r>
              <a:rPr lang="en-US" dirty="0"/>
              <a:t>Most all computer engineering courses</a:t>
            </a:r>
          </a:p>
          <a:p>
            <a:pPr lvl="1"/>
            <a:r>
              <a:rPr lang="en-US" dirty="0"/>
              <a:t>Deal with common-case optimizations</a:t>
            </a:r>
          </a:p>
          <a:p>
            <a:pPr lvl="1"/>
            <a:r>
              <a:rPr lang="en-US" dirty="0"/>
              <a:t>CIS240, CIS371, CIS380, ESE407, ESE532….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S. Smith, “The Scientists and Engineer’s Guide to Digital Signal Processing,” 1997.</a:t>
            </a:r>
          </a:p>
          <a:p>
            <a:r>
              <a:rPr lang="en-US" sz="2400" dirty="0"/>
              <a:t>Shannon’s Entropy (excellent video) </a:t>
            </a:r>
            <a:r>
              <a:rPr lang="en-US" sz="2400" dirty="0">
                <a:hlinkClick r:id="rId2"/>
              </a:rPr>
              <a:t>http://www.youtube.com/watch?v=JnJq3Py0dyM</a:t>
            </a:r>
            <a:endParaRPr lang="en-US" sz="2400" dirty="0"/>
          </a:p>
          <a:p>
            <a:pPr lvl="1"/>
            <a:r>
              <a:rPr lang="en-US" sz="2000" dirty="0"/>
              <a:t>Used heavily in the creation of entropy slides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546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Tell me and I forget, teach me and I may remember, involve me and I learn</a:t>
            </a:r>
          </a:p>
          <a:p>
            <a:pPr lvl="1"/>
            <a:r>
              <a:rPr lang="en-US" dirty="0"/>
              <a:t>-- Benjamin Franklin</a:t>
            </a:r>
          </a:p>
          <a:p>
            <a:pPr lvl="1"/>
            <a:endParaRPr lang="en-US" dirty="0"/>
          </a:p>
          <a:p>
            <a:r>
              <a:rPr lang="en-US" dirty="0"/>
              <a:t>73 symbols </a:t>
            </a:r>
            <a:r>
              <a:rPr lang="en-US" b="0" dirty="0"/>
              <a:t>(fancy, more general term for letters)</a:t>
            </a:r>
          </a:p>
          <a:p>
            <a:r>
              <a:rPr lang="en-US" dirty="0"/>
              <a:t>19 unique (ignoring case)</a:t>
            </a:r>
          </a:p>
          <a:p>
            <a:pPr lvl="1"/>
            <a:r>
              <a:rPr lang="en-US" dirty="0"/>
              <a:t>(A, B, C, D, E, F, G, H, I, L, M, N, O, R, T, V, Y, space, comma)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How many bits to represent each symbol?</a:t>
            </a:r>
          </a:p>
          <a:p>
            <a:r>
              <a:rPr lang="en-US" dirty="0">
                <a:solidFill>
                  <a:srgbClr val="FF6600"/>
                </a:solidFill>
              </a:rPr>
              <a:t>How many bits to encode quote?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05B70-20AF-4648-ADF6-C570F96CDA4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Tell me and I forget, teach me and I may remember, involve me and I learn</a:t>
            </a:r>
          </a:p>
          <a:p>
            <a:pPr lvl="1"/>
            <a:r>
              <a:rPr lang="en-US" dirty="0"/>
              <a:t>-- Benjamin Franklin</a:t>
            </a:r>
          </a:p>
          <a:p>
            <a:pPr lvl="1"/>
            <a:endParaRPr lang="en-US" dirty="0"/>
          </a:p>
          <a:p>
            <a:r>
              <a:rPr lang="en-US" dirty="0"/>
              <a:t>73 symbols</a:t>
            </a:r>
          </a:p>
          <a:p>
            <a:r>
              <a:rPr lang="en-US" dirty="0"/>
              <a:t>19 unique (ignoring case)</a:t>
            </a:r>
          </a:p>
          <a:p>
            <a:r>
              <a:rPr lang="en-US" dirty="0">
                <a:solidFill>
                  <a:srgbClr val="FF6600"/>
                </a:solidFill>
              </a:rPr>
              <a:t>If symbols occurrence equally likely, how many occurrences of each symbol should we expect in quote?</a:t>
            </a:r>
          </a:p>
          <a:p>
            <a:r>
              <a:rPr lang="en-US" dirty="0">
                <a:solidFill>
                  <a:srgbClr val="FF6600"/>
                </a:solidFill>
              </a:rPr>
              <a:t>How many </a:t>
            </a:r>
            <a:r>
              <a:rPr lang="en-US" dirty="0" err="1">
                <a:solidFill>
                  <a:srgbClr val="FF6600"/>
                </a:solidFill>
              </a:rPr>
              <a:t>e’s</a:t>
            </a:r>
            <a:r>
              <a:rPr lang="en-US" dirty="0">
                <a:solidFill>
                  <a:srgbClr val="FF6600"/>
                </a:solidFill>
              </a:rPr>
              <a:t> are there in the quote?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05B70-20AF-4648-ADF6-C570F96CDA4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Tell me and I forget, teach me and I may remember, involve me and I learn</a:t>
            </a:r>
          </a:p>
          <a:p>
            <a:pPr lvl="1"/>
            <a:r>
              <a:rPr lang="en-US" dirty="0"/>
              <a:t>-- Benjamin Franklin</a:t>
            </a:r>
          </a:p>
          <a:p>
            <a:r>
              <a:rPr lang="en-US" dirty="0"/>
              <a:t>73 symbols</a:t>
            </a:r>
          </a:p>
          <a:p>
            <a:r>
              <a:rPr lang="en-US" dirty="0"/>
              <a:t>19 unique (ignoring case)</a:t>
            </a:r>
          </a:p>
          <a:p>
            <a:r>
              <a:rPr lang="en-US" dirty="0">
                <a:solidFill>
                  <a:srgbClr val="0070C0"/>
                </a:solidFill>
              </a:rPr>
              <a:t>Conclude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Symbols do not occur equally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Symbol occurrence is not uniformly random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05B70-20AF-4648-ADF6-C570F96CDA4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E 578–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>
        <a:ln>
          <a:solidFill>
            <a:schemeClr val="tx1"/>
          </a:solidFill>
        </a:ln>
      </a:spPr>
      <a:bodyPr wrap="none" rtlCol="0" anchor="ctr">
        <a:noAutofit/>
      </a:bodyPr>
      <a:lstStyle>
        <a:defPPr algn="ctr">
          <a:defRPr sz="2000" dirty="0">
            <a:latin typeface="+mj-lt"/>
          </a:defRPr>
        </a:defPPr>
      </a:lstStyle>
    </a:spDef>
    <a:lnDef>
      <a:spPr>
        <a:ln>
          <a:headEnd type="none" w="med" len="med"/>
          <a:tailEnd type="none" w="med" len="med"/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0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Lecture_Template</Template>
  <TotalTime>11560</TotalTime>
  <Words>3413</Words>
  <Application>Microsoft Macintosh PowerPoint</Application>
  <PresentationFormat>On-screen Show (4:3)</PresentationFormat>
  <Paragraphs>1214</Paragraphs>
  <Slides>61</Slides>
  <Notes>8</Notes>
  <HiddenSlides>2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71" baseType="lpstr">
      <vt:lpstr>Arial</vt:lpstr>
      <vt:lpstr>Cambria Math</vt:lpstr>
      <vt:lpstr>CMR12</vt:lpstr>
      <vt:lpstr>Courier New</vt:lpstr>
      <vt:lpstr>StarSymbol</vt:lpstr>
      <vt:lpstr>Times New Roman</vt:lpstr>
      <vt:lpstr>Verdana</vt:lpstr>
      <vt:lpstr>Wingdings 2</vt:lpstr>
      <vt:lpstr>ESE 578–</vt:lpstr>
      <vt:lpstr>Equation</vt:lpstr>
      <vt:lpstr>PowerPoint Presentation</vt:lpstr>
      <vt:lpstr>Lecture Topics</vt:lpstr>
      <vt:lpstr>What we did in Lab…</vt:lpstr>
      <vt:lpstr>Course Map – Week 3</vt:lpstr>
      <vt:lpstr>Course Map</vt:lpstr>
      <vt:lpstr>Preclass</vt:lpstr>
      <vt:lpstr>Preclass</vt:lpstr>
      <vt:lpstr>Preclass</vt:lpstr>
      <vt:lpstr>Preclass</vt:lpstr>
      <vt:lpstr>Preclass</vt:lpstr>
      <vt:lpstr>Preclass</vt:lpstr>
      <vt:lpstr>Preclass</vt:lpstr>
      <vt:lpstr>Conclude</vt:lpstr>
      <vt:lpstr>Intro to Compression</vt:lpstr>
      <vt:lpstr>Data Compression</vt:lpstr>
      <vt:lpstr>Representation of Data</vt:lpstr>
      <vt:lpstr>How many Bits to represent all letters?</vt:lpstr>
      <vt:lpstr>ASCII Encoding  (7-bit encoding)</vt:lpstr>
      <vt:lpstr>Example of Lossless Compression</vt:lpstr>
      <vt:lpstr>Compression Process</vt:lpstr>
      <vt:lpstr>Recall ADC Process?</vt:lpstr>
      <vt:lpstr>Example of Lossy Compression</vt:lpstr>
      <vt:lpstr>De-Compression of Signal:</vt:lpstr>
      <vt:lpstr>De-Compression of Signal:</vt:lpstr>
      <vt:lpstr>Two forms of classification</vt:lpstr>
      <vt:lpstr>Algorithms Classified</vt:lpstr>
      <vt:lpstr>JPG Compression</vt:lpstr>
      <vt:lpstr>Interlude (time permitting)</vt:lpstr>
      <vt:lpstr>For Computer Engineering?</vt:lpstr>
      <vt:lpstr>Probability-Based Lossless Compression</vt:lpstr>
      <vt:lpstr>Information Content</vt:lpstr>
      <vt:lpstr>Statistics</vt:lpstr>
      <vt:lpstr>English Letter Frequency</vt:lpstr>
      <vt:lpstr>Huffman Encoding</vt:lpstr>
      <vt:lpstr>Huffman Encoding – The Basics</vt:lpstr>
      <vt:lpstr>Calculation</vt:lpstr>
      <vt:lpstr>Huffman Encoding – More Advanced</vt:lpstr>
      <vt:lpstr>Preclass Encoding</vt:lpstr>
      <vt:lpstr>Preclass Encoding</vt:lpstr>
      <vt:lpstr>Preclass Encoding</vt:lpstr>
      <vt:lpstr>Preclass Encoding</vt:lpstr>
      <vt:lpstr>Many Types of Frequency</vt:lpstr>
      <vt:lpstr>PowerPoint Presentation</vt:lpstr>
      <vt:lpstr>Models</vt:lpstr>
      <vt:lpstr>Compressibility </vt:lpstr>
      <vt:lpstr>Common Case</vt:lpstr>
      <vt:lpstr>Entropy</vt:lpstr>
      <vt:lpstr>How low can we go with compression?</vt:lpstr>
      <vt:lpstr>Claude Shannon</vt:lpstr>
      <vt:lpstr>Shannon’s Entropy</vt:lpstr>
      <vt:lpstr>Estimating Entropy of English Language</vt:lpstr>
      <vt:lpstr>Shannon Entropy</vt:lpstr>
      <vt:lpstr>Recall: </vt:lpstr>
      <vt:lpstr>Shannon Entropy English Letters</vt:lpstr>
      <vt:lpstr>Shannon Entropy Preclass Quote</vt:lpstr>
      <vt:lpstr>Summing it up: Shannon &amp; Compression</vt:lpstr>
      <vt:lpstr>To consider</vt:lpstr>
      <vt:lpstr>This week in Lab</vt:lpstr>
      <vt:lpstr>Big Ideas</vt:lpstr>
      <vt:lpstr>Learn More</vt:lpstr>
      <vt:lpstr>References</vt:lpstr>
    </vt:vector>
  </TitlesOfParts>
  <Company>California Institute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Andre' DeHon;Farmer</dc:creator>
  <cp:lastModifiedBy>Dehon, Andre</cp:lastModifiedBy>
  <cp:revision>241</cp:revision>
  <cp:lastPrinted>2019-02-05T22:00:08Z</cp:lastPrinted>
  <dcterms:created xsi:type="dcterms:W3CDTF">2018-01-30T21:12:00Z</dcterms:created>
  <dcterms:modified xsi:type="dcterms:W3CDTF">2019-02-06T20:40:49Z</dcterms:modified>
</cp:coreProperties>
</file>