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307" r:id="rId2"/>
    <p:sldId id="332" r:id="rId3"/>
    <p:sldId id="333" r:id="rId4"/>
    <p:sldId id="337" r:id="rId5"/>
    <p:sldId id="334" r:id="rId6"/>
    <p:sldId id="335" r:id="rId7"/>
    <p:sldId id="340" r:id="rId8"/>
    <p:sldId id="338" r:id="rId9"/>
    <p:sldId id="339" r:id="rId10"/>
    <p:sldId id="336" r:id="rId11"/>
    <p:sldId id="342" r:id="rId12"/>
    <p:sldId id="341" r:id="rId13"/>
    <p:sldId id="308" r:id="rId14"/>
    <p:sldId id="309" r:id="rId15"/>
    <p:sldId id="311" r:id="rId16"/>
    <p:sldId id="313" r:id="rId17"/>
    <p:sldId id="312" r:id="rId18"/>
    <p:sldId id="266" r:id="rId19"/>
    <p:sldId id="261" r:id="rId20"/>
    <p:sldId id="262" r:id="rId21"/>
    <p:sldId id="279" r:id="rId22"/>
    <p:sldId id="278" r:id="rId23"/>
    <p:sldId id="280" r:id="rId24"/>
    <p:sldId id="314" r:id="rId25"/>
    <p:sldId id="359" r:id="rId26"/>
    <p:sldId id="360" r:id="rId27"/>
    <p:sldId id="361" r:id="rId28"/>
    <p:sldId id="362" r:id="rId29"/>
    <p:sldId id="363" r:id="rId30"/>
    <p:sldId id="364" r:id="rId31"/>
    <p:sldId id="358" r:id="rId32"/>
    <p:sldId id="267" r:id="rId33"/>
    <p:sldId id="268" r:id="rId34"/>
    <p:sldId id="270" r:id="rId35"/>
    <p:sldId id="295" r:id="rId36"/>
    <p:sldId id="296" r:id="rId37"/>
    <p:sldId id="318" r:id="rId38"/>
    <p:sldId id="350" r:id="rId39"/>
    <p:sldId id="343" r:id="rId40"/>
    <p:sldId id="263" r:id="rId41"/>
    <p:sldId id="371" r:id="rId42"/>
    <p:sldId id="369" r:id="rId43"/>
    <p:sldId id="370" r:id="rId44"/>
    <p:sldId id="316" r:id="rId45"/>
    <p:sldId id="348" r:id="rId46"/>
    <p:sldId id="365" r:id="rId47"/>
    <p:sldId id="366" r:id="rId48"/>
    <p:sldId id="349" r:id="rId49"/>
    <p:sldId id="367" r:id="rId50"/>
    <p:sldId id="276" r:id="rId51"/>
    <p:sldId id="373" r:id="rId52"/>
    <p:sldId id="377" r:id="rId53"/>
    <p:sldId id="372" r:id="rId54"/>
    <p:sldId id="374" r:id="rId55"/>
    <p:sldId id="375" r:id="rId56"/>
    <p:sldId id="378" r:id="rId57"/>
    <p:sldId id="376" r:id="rId58"/>
    <p:sldId id="292" r:id="rId59"/>
    <p:sldId id="303" r:id="rId60"/>
    <p:sldId id="286" r:id="rId61"/>
    <p:sldId id="283" r:id="rId62"/>
    <p:sldId id="291" r:id="rId63"/>
    <p:sldId id="305" r:id="rId64"/>
    <p:sldId id="433" r:id="rId65"/>
    <p:sldId id="395" r:id="rId66"/>
    <p:sldId id="351" r:id="rId67"/>
    <p:sldId id="346" r:id="rId68"/>
    <p:sldId id="287" r:id="rId69"/>
    <p:sldId id="347" r:id="rId70"/>
    <p:sldId id="31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8B95"/>
    <a:srgbClr val="0000FF"/>
    <a:srgbClr val="FF0000"/>
    <a:srgbClr val="FF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6"/>
    <p:restoredTop sz="80000" autoAdjust="0"/>
  </p:normalViewPr>
  <p:slideViewPr>
    <p:cSldViewPr snapToGrid="0">
      <p:cViewPr varScale="1">
        <p:scale>
          <a:sx n="88" d="100"/>
          <a:sy n="88" d="100"/>
        </p:scale>
        <p:origin x="8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bklYbQaX24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9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more…</a:t>
            </a:r>
          </a:p>
          <a:p>
            <a:r>
              <a:rPr lang="en-US" dirty="0">
                <a:hlinkClick r:id="rId3"/>
              </a:rPr>
              <a:t> https://www.youtube.com/watch?v=ObklYbQaX24</a:t>
            </a:r>
            <a:endParaRPr lang="en-US" dirty="0"/>
          </a:p>
          <a:p>
            <a:r>
              <a:rPr lang="en-US" dirty="0"/>
              <a:t>A0</a:t>
            </a:r>
            <a:r>
              <a:rPr lang="en-US" baseline="0" dirty="0"/>
              <a:t> 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0B29C-4526-FB4E-B2F6-70E9FCCC5C5E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A5, B5, G5, G4, D5</a:t>
            </a: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67566-AB0F-FE44-A449-6BCDFE7CE70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A3994-2349-FD4C-9F89-05F44A4A5708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A5, B5, G5, G4, D5</a:t>
            </a: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http://toxicdump.org/stuff/FourierToy.swf</a:t>
            </a:r>
          </a:p>
          <a:p>
            <a:r>
              <a:rPr lang="en-US" dirty="0"/>
              <a:t>http://betterexplained.com/examples/fourier/</a:t>
            </a:r>
          </a:p>
          <a:p>
            <a:r>
              <a:rPr lang="en-US" dirty="0"/>
              <a:t>https://www.youtube.com/watch?v=QVuU2YCwHjw&amp;feature=youtu.be  (homer </a:t>
            </a:r>
            <a:r>
              <a:rPr lang="en-US" dirty="0" err="1"/>
              <a:t>simpson</a:t>
            </a:r>
            <a:r>
              <a:rPr lang="en-US" dirty="0"/>
              <a:t> drawn!)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2519-180B-2647-826B-5E29BC131C06}" type="datetime1">
              <a:rPr lang="en-US" smtClean="0"/>
              <a:t>2/10/19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93202-1AEE-BC43-8749-D0AEEDA576E4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AE3-BD23-F241-93A1-6DCBA35BDD79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12D17-4D77-894F-842E-8ED59372B42D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FFD19-D967-D44A-BCE5-22F07571302E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3FF9-5FBA-3C47-866D-A3E41A074923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4B12-788E-7842-8E01-36262342844D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9DBE-0F90-BE49-9396-68A0F9B5BED7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20AE-188B-4545-A38F-B76253E7FB6E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37C93-89BA-9047-9D24-078F8349B2CE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756FF-741B-3F4B-B508-639E22724335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DA28-7325-1C40-A9CD-8D094FAECC03}" type="datetime1">
              <a:rPr lang="en-US" smtClean="0"/>
              <a:t>2/10/19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4644A-4659-F944-9466-1F5623D1B9DD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328B-C459-3F4B-99F3-D31D5DFD37D4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9B43-15FA-8D44-97E8-1B7C22FE920E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DBA8-82E5-BF45-8F0C-94C5088C9B87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0B0A9-DF68-8F4F-B4CB-132FE0E2BF64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FF5CD-FB2F-8440-85B3-F58F7674EF6F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E6849-321D-C04B-A83A-DC89858B14F1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6318B-A05B-7244-BD42-6923509A75A0}" type="datetime1">
              <a:rPr lang="en-US" smtClean="0"/>
              <a:t>2/10/19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9B98-EE49-E54F-BEB8-BC57C10E709A}" type="datetime1">
              <a:rPr lang="en-US" smtClean="0"/>
              <a:t>2/10/19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C1B3-541E-E144-B42B-7F5755CA1E2A}" type="datetime1">
              <a:rPr lang="en-US" smtClean="0"/>
              <a:t>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735FA-7BB0-494D-8BE2-C7E751BFED20}" type="datetime1">
              <a:rPr lang="en-US" smtClean="0"/>
              <a:t>2/10/19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58A-CC5B-C443-94C4-347E4B5188FC}" type="datetime1">
              <a:rPr lang="en-US" smtClean="0"/>
              <a:t>2/10/19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0FDC-03C9-6E45-A11B-D8921DFBC0BC}" type="datetime1">
              <a:rPr lang="en-US" smtClean="0"/>
              <a:t>2/10/19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D0CC-A969-E845-ABF0-B9508E375A44}" type="datetime1">
              <a:rPr lang="en-US" smtClean="0"/>
              <a:t>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FAB609-1DF9-074E-82E0-FBD9B976589C}" type="datetime1">
              <a:rPr lang="en-US" smtClean="0"/>
              <a:t>2/10/19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gif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wmf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1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gif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89.wmf"/><Relationship Id="rId7" Type="http://schemas.openxmlformats.org/officeDocument/2006/relationships/image" Target="../media/image93.png"/><Relationship Id="rId2" Type="http://schemas.openxmlformats.org/officeDocument/2006/relationships/image" Target="../media/image8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7.png"/><Relationship Id="rId4" Type="http://schemas.openxmlformats.org/officeDocument/2006/relationships/image" Target="../media/image90.wmf"/><Relationship Id="rId9" Type="http://schemas.openxmlformats.org/officeDocument/2006/relationships/image" Target="../media/image9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3.emf"/><Relationship Id="rId4" Type="http://schemas.openxmlformats.org/officeDocument/2006/relationships/oleObject" Target="../embeddings/oleObject2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betterexplained.com/articles/an-interactive-guide-to-the-fourier-transfor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/>
              <a:t>Lecture #4 – Converting </a:t>
            </a:r>
            <a:r>
              <a:rPr lang="en-US" sz="2000" dirty="0"/>
              <a:t>from time to frequency domain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11448" y="80962"/>
            <a:ext cx="3352800" cy="288925"/>
          </a:xfrm>
        </p:spPr>
        <p:txBody>
          <a:bodyPr/>
          <a:lstStyle/>
          <a:p>
            <a:r>
              <a:rPr lang="en-US" dirty="0"/>
              <a:t>ESE 150 -- Spring 2019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663EFE6-9278-BB43-AADB-B02B67E9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87848" y="5826125"/>
            <a:ext cx="4541109" cy="914400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2009--2019 </a:t>
            </a:r>
            <a:r>
              <a:rPr lang="en-US" sz="1400" b="1" dirty="0" err="1">
                <a:solidFill>
                  <a:schemeClr val="tx1"/>
                </a:solidFill>
                <a:latin typeface="+mj-lt"/>
              </a:rPr>
              <a:t>Koditschek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 &amp;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2014--2017 Farmer</a:t>
            </a:r>
          </a:p>
        </p:txBody>
      </p:sp>
    </p:spTree>
    <p:extLst>
      <p:ext uri="{BB962C8B-B14F-4D97-AF65-F5344CB8AC3E}">
        <p14:creationId xmlns:p14="http://schemas.microsoft.com/office/powerpoint/2010/main" val="417816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much information is this musical staff communicating?</a:t>
            </a:r>
            <a:endParaRPr lang="en-US" dirty="0">
              <a:sym typeface="Wingdings" pitchFamily="1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pitchFamily="1" charset="2"/>
              </a:rPr>
              <a:t>How many keys on piano? 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bits/note</a:t>
            </a:r>
          </a:p>
          <a:p>
            <a:r>
              <a:rPr lang="en-US" dirty="0">
                <a:solidFill>
                  <a:schemeClr val="tx1"/>
                </a:solidFill>
                <a:sym typeface="Wingdings"/>
              </a:rPr>
              <a:t>Let’s say 8b duration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How many bits for 5 notes?</a:t>
            </a:r>
            <a:endParaRPr lang="en-US" dirty="0">
              <a:solidFill>
                <a:srgbClr val="FF6600"/>
              </a:solidFill>
              <a:sym typeface="Wingdings" pitchFamily="1" charset="2"/>
            </a:endParaRPr>
          </a:p>
          <a:p>
            <a:pPr lvl="1"/>
            <a:r>
              <a:rPr lang="en-US" dirty="0">
                <a:sym typeface="Wingdings" pitchFamily="1" charset="2"/>
              </a:rPr>
              <a:t>(7b/note+8b/duration) </a:t>
            </a:r>
            <a:r>
              <a:rPr lang="en-US" dirty="0" err="1">
                <a:sym typeface="Wingdings" pitchFamily="1" charset="2"/>
              </a:rPr>
              <a:t>x</a:t>
            </a:r>
            <a:r>
              <a:rPr lang="en-US" dirty="0">
                <a:sym typeface="Wingdings" pitchFamily="1" charset="2"/>
              </a:rPr>
              <a:t> 5 note = 75 bits?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57358" y="4808621"/>
            <a:ext cx="5486400" cy="1371600"/>
            <a:chOff x="288" y="1008"/>
            <a:chExt cx="5088" cy="1352"/>
          </a:xfrm>
        </p:grpSpPr>
        <p:pic>
          <p:nvPicPr>
            <p:cNvPr id="66567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6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658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2 </a:t>
            </a:r>
            <a:r>
              <a:rPr lang="en-US" dirty="0" err="1"/>
              <a:t>postlab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reproduced 800 samples of a 300Hz sine wave at 1000Hz with 8b precision</a:t>
            </a:r>
          </a:p>
          <a:p>
            <a:pPr lvl="1"/>
            <a:r>
              <a:rPr lang="en-US" dirty="0"/>
              <a:t>6400b</a:t>
            </a:r>
          </a:p>
          <a:p>
            <a:r>
              <a:rPr lang="en-US" dirty="0">
                <a:solidFill>
                  <a:srgbClr val="FF6600"/>
                </a:solidFill>
              </a:rPr>
              <a:t>What did you need to specify to do that?</a:t>
            </a:r>
          </a:p>
          <a:p>
            <a:r>
              <a:rPr lang="en-US" dirty="0">
                <a:solidFill>
                  <a:srgbClr val="FF6600"/>
                </a:solidFill>
              </a:rPr>
              <a:t>How may bits to represent that?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represent common sounds much more compactly in </a:t>
            </a:r>
            <a:r>
              <a:rPr lang="en-US" dirty="0">
                <a:solidFill>
                  <a:srgbClr val="0000FF"/>
                </a:solidFill>
              </a:rPr>
              <a:t>frequency</a:t>
            </a:r>
            <a:r>
              <a:rPr lang="en-US" dirty="0"/>
              <a:t> domain than in </a:t>
            </a:r>
            <a:r>
              <a:rPr lang="en-US" dirty="0">
                <a:solidFill>
                  <a:srgbClr val="008000"/>
                </a:solidFill>
              </a:rPr>
              <a:t>time-sample</a:t>
            </a:r>
            <a:r>
              <a:rPr lang="en-US" dirty="0"/>
              <a:t> domain</a:t>
            </a:r>
          </a:p>
          <a:p>
            <a:pPr lvl="1"/>
            <a:r>
              <a:rPr lang="en-US" dirty="0"/>
              <a:t>Frequency domain ~ 75b</a:t>
            </a:r>
          </a:p>
          <a:p>
            <a:pPr lvl="1"/>
            <a:r>
              <a:rPr lang="en-US" dirty="0"/>
              <a:t>Time-sample domain ~ 5Mb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57358" y="4808621"/>
            <a:ext cx="5486400" cy="1371600"/>
            <a:chOff x="288" y="1008"/>
            <a:chExt cx="5088" cy="1352"/>
          </a:xfrm>
        </p:grpSpPr>
        <p:pic>
          <p:nvPicPr>
            <p:cNvPr id="7" name="Picture 6" descr="MCEN00164_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/>
              <a:t>Teaser: frequency representation</a:t>
            </a:r>
          </a:p>
          <a:p>
            <a:r>
              <a:rPr lang="en-US" sz="2400" b="1" dirty="0"/>
              <a:t>Where are we on course map?</a:t>
            </a:r>
            <a:endParaRPr lang="en-US" sz="2000" dirty="0"/>
          </a:p>
          <a:p>
            <a:r>
              <a:rPr lang="en-US" sz="2400" dirty="0"/>
              <a:t>What we did in lab last week</a:t>
            </a:r>
          </a:p>
          <a:p>
            <a:pPr lvl="1"/>
            <a:r>
              <a:rPr lang="en-US" sz="2000" dirty="0"/>
              <a:t>How it relates to this week</a:t>
            </a:r>
          </a:p>
          <a:p>
            <a:r>
              <a:rPr lang="en-US" sz="2400" b="1" dirty="0"/>
              <a:t>The Fourier Series – can </a:t>
            </a:r>
            <a:r>
              <a:rPr lang="en-US" sz="2400" dirty="0"/>
              <a:t>represent any signal</a:t>
            </a:r>
            <a:endParaRPr lang="en-US" sz="2400" b="1" dirty="0"/>
          </a:p>
          <a:p>
            <a:r>
              <a:rPr lang="en-US" sz="2400" dirty="0"/>
              <a:t>The Discrete Fourier Transform (DFT) – can translate</a:t>
            </a:r>
          </a:p>
          <a:p>
            <a:pPr lvl="1"/>
            <a:r>
              <a:rPr lang="en-US" sz="2000" dirty="0"/>
              <a:t>Change of basis</a:t>
            </a:r>
          </a:p>
          <a:p>
            <a:r>
              <a:rPr lang="en-US" sz="2400" dirty="0"/>
              <a:t>Next Lab</a:t>
            </a:r>
          </a:p>
          <a:p>
            <a:r>
              <a:rPr lang="en-US" sz="2400" dirty="0"/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152469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089386" y="3156810"/>
            <a:ext cx="570729" cy="411444"/>
            <a:chOff x="1447800" y="3446002"/>
            <a:chExt cx="758199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7" y="3461059"/>
              <a:ext cx="718982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5,6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3967423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5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8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cxnSp>
        <p:nvCxnSpPr>
          <p:cNvPr id="93" name="Straight Arrow Connector 92"/>
          <p:cNvCxnSpPr>
            <a:stCxn id="177158" idx="3"/>
          </p:cNvCxnSpPr>
          <p:nvPr/>
        </p:nvCxnSpPr>
        <p:spPr>
          <a:xfrm>
            <a:off x="4810721" y="3685885"/>
            <a:ext cx="121402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Analog</a:t>
            </a:r>
          </a:p>
          <a:p>
            <a:pPr algn="ctr"/>
            <a:r>
              <a:rPr lang="en-US" sz="1600" dirty="0">
                <a:latin typeface="+mj-lt"/>
              </a:rPr>
              <a:t>input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did in Lab…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Week 1: Converted Sound to analog voltage signal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</a:p>
          <a:p>
            <a:r>
              <a:rPr lang="en-US" sz="2000" dirty="0"/>
              <a:t>Week 2: Sampled voltage, then quantized it to digital sig.</a:t>
            </a:r>
          </a:p>
          <a:p>
            <a:pPr lvl="1"/>
            <a:r>
              <a:rPr lang="en-US" sz="1600" u="sng" dirty="0"/>
              <a:t>Sample</a:t>
            </a:r>
            <a:r>
              <a:rPr lang="en-US" sz="1600" dirty="0"/>
              <a:t>: Break up independent variable, take discrete ‘samples’</a:t>
            </a:r>
          </a:p>
          <a:p>
            <a:pPr lvl="1"/>
            <a:r>
              <a:rPr lang="en-US" sz="1600" u="sng" dirty="0"/>
              <a:t>Quantize</a:t>
            </a:r>
            <a:r>
              <a:rPr lang="en-US" sz="1600" dirty="0"/>
              <a:t>: Break up dependent variable into n-levels (need 2</a:t>
            </a:r>
            <a:r>
              <a:rPr lang="en-US" sz="1600" baseline="30000" dirty="0"/>
              <a:t>n</a:t>
            </a:r>
            <a:r>
              <a:rPr lang="en-US" sz="1600" dirty="0"/>
              <a:t> bits to digitize)</a:t>
            </a:r>
          </a:p>
          <a:p>
            <a:r>
              <a:rPr lang="en-US" sz="2000" dirty="0"/>
              <a:t>Week 3: Compress digital signal</a:t>
            </a:r>
          </a:p>
          <a:p>
            <a:pPr lvl="1"/>
            <a:r>
              <a:rPr lang="en-US" sz="1600" dirty="0"/>
              <a:t>Use even less bits without using sound quality!</a:t>
            </a:r>
          </a:p>
          <a:p>
            <a:r>
              <a:rPr lang="en-US" sz="2000" dirty="0"/>
              <a:t>Week 4 (upcoming): Before we compress…</a:t>
            </a:r>
          </a:p>
          <a:p>
            <a:pPr lvl="1"/>
            <a:r>
              <a:rPr lang="en-US" sz="1600" dirty="0"/>
              <a:t>Put our ‘digital’ data into another form…BEFORE we compress…less stuff to compress!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>
                <a:latin typeface="+mj-lt"/>
              </a:rPr>
              <a:t>ADC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+mj-lt"/>
              </a:rPr>
              <a:t>Digital</a:t>
            </a:r>
          </a:p>
          <a:p>
            <a:pPr algn="ctr"/>
            <a:r>
              <a:rPr lang="en-US" sz="1600" dirty="0">
                <a:latin typeface="+mj-lt"/>
              </a:rPr>
              <a:t>Output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2130095"/>
            <a:ext cx="48156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01000" y="1553810"/>
            <a:ext cx="755671" cy="1074333"/>
            <a:chOff x="6092958" y="2538728"/>
            <a:chExt cx="755671" cy="1074333"/>
          </a:xfrm>
        </p:grpSpPr>
        <p:sp>
          <p:nvSpPr>
            <p:cNvPr id="19" name="Rectangle 18"/>
            <p:cNvSpPr/>
            <p:nvPr/>
          </p:nvSpPr>
          <p:spPr>
            <a:xfrm>
              <a:off x="6092958" y="2667000"/>
              <a:ext cx="755671" cy="817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5933626" y="2906618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j-lt"/>
                </a:rPr>
                <a:t>compress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rot="5400000" flipH="1" flipV="1">
            <a:off x="4965775" y="3246446"/>
            <a:ext cx="3632201" cy="1665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9939690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Frequency Domain?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2212843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971800"/>
            <a:ext cx="968692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Musical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44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With this compact notation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Could communicate a sound to pianist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Much more compact than 44KHz time-sample amplitudes (fewer bits to represent)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Represent frequencies</a:t>
            </a:r>
          </a:p>
          <a:p>
            <a:pPr>
              <a:buNone/>
            </a:pPr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33400" y="1143000"/>
            <a:ext cx="8077200" cy="2146300"/>
            <a:chOff x="288" y="1008"/>
            <a:chExt cx="5088" cy="1352"/>
          </a:xfrm>
        </p:grpSpPr>
        <p:pic>
          <p:nvPicPr>
            <p:cNvPr id="8" name="Picture 5" descr="MCEN00164_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Time-Domain &amp; Frequency-domain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chemeClr val="tx1"/>
                    </a:solidFill>
                  </a:rPr>
                  <a:t>As an example…let’s say we have a pure tone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If period: </a:t>
                </a:r>
                <a:r>
                  <a:rPr lang="en-US" dirty="0">
                    <a:solidFill>
                      <a:srgbClr val="FF0000"/>
                    </a:solidFill>
                  </a:rPr>
                  <a:t>T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/>
                  </a:rPr>
                  <a:t> and </a:t>
                </a:r>
                <a:r>
                  <a:rPr lang="en-US" dirty="0">
                    <a:solidFill>
                      <a:srgbClr val="FF0000"/>
                    </a:solidFill>
                    <a:ea typeface="Cambria Math"/>
                  </a:rPr>
                  <a:t>Amplitude = 3 Volts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/>
                </a:endParaRPr>
              </a:p>
              <a:p>
                <a:pPr lvl="1"/>
                <a:endParaRPr lang="en-US" b="1" i="1" dirty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  <a:blipFill>
                <a:blip r:embed="rId3"/>
                <a:stretch>
                  <a:fillRect l="-438" t="-16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r="1445"/>
          <a:stretch/>
        </p:blipFill>
        <p:spPr bwMode="auto">
          <a:xfrm>
            <a:off x="4402015" y="3200400"/>
            <a:ext cx="453097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7168" y="5943600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representation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0568" y="59436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domain representation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4067908" y="2463243"/>
                <a:ext cx="18649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08" y="2463243"/>
                <a:ext cx="1864934" cy="461665"/>
              </a:xfrm>
              <a:prstGeom prst="rect">
                <a:avLst/>
              </a:prstGeom>
              <a:blipFill>
                <a:blip r:embed="rId5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526A7E-D1F5-8147-A71A-8DFD9DEAB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24" y="3200400"/>
            <a:ext cx="3955142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this on piano: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7200" y="3048000"/>
            <a:ext cx="8077200" cy="2146300"/>
            <a:chOff x="288" y="1008"/>
            <a:chExt cx="5088" cy="1352"/>
          </a:xfrm>
        </p:grpSpPr>
        <p:pic>
          <p:nvPicPr>
            <p:cNvPr id="7" name="Picture 6" descr="MCEN00164_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Of course, not all signals are this simple</a:t>
                </a:r>
              </a:p>
              <a:p>
                <a:r>
                  <a:rPr lang="en-US" sz="2400" dirty="0"/>
                  <a:t>For example: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𝐬</m:t>
                    </m:r>
                    <m:d>
                      <m:dPr>
                        <m:ctrlP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</m:d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 b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sz="2000" dirty="0">
                  <a:solidFill>
                    <a:srgbClr val="FF9800"/>
                  </a:solidFill>
                </a:endParaRPr>
              </a:p>
              <a:p>
                <a:r>
                  <a:rPr lang="en-US" sz="2000" dirty="0">
                    <a:solidFill>
                      <a:srgbClr val="FF9800"/>
                    </a:solidFill>
                  </a:rPr>
                  <a:t>Question: What will the frequency representation look like?</a:t>
                </a:r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  <a:p>
                <a:endParaRPr lang="en-US" sz="2400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>
                <a:blip r:embed="rId2"/>
                <a:stretch>
                  <a:fillRect l="-309" t="-1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65232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93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How about the time-domain?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Plot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Plot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Sum: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/>
              </a:p>
              <a:p>
                <a:pPr lvl="1"/>
                <a:r>
                  <a:rPr lang="en-US" b="1" i="1" dirty="0"/>
                  <a:t>Notice how it was easier to plot the frequency domain representation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  <a:blipFill>
                <a:blip r:embed="rId3"/>
                <a:stretch>
                  <a:fillRect l="-282" t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571999" cy="2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4544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8957" y="3810000"/>
            <a:ext cx="454332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38B85-73E9-A140-90E2-FA2F9222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Another example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0685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2514" y="5135769"/>
            <a:ext cx="825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The time domain plot on the right is really the sum of 5 sinusoids, </a:t>
            </a:r>
          </a:p>
          <a:p>
            <a:pPr algn="ctr">
              <a:buNone/>
            </a:pPr>
            <a:r>
              <a:rPr lang="en-US" dirty="0"/>
              <a:t>where 5 Hz is the strongest component of the signal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E0173-EEF7-F94F-A936-B3C82934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307CCE-0F80-954A-A755-1BDDF058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706" y="2059648"/>
            <a:ext cx="4415247" cy="3090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 far…</a:t>
                </a:r>
              </a:p>
              <a:p>
                <a:pPr lvl="1"/>
                <a:r>
                  <a:rPr lang="en-US" dirty="0"/>
                  <a:t>we have seen how a signal written as:</a:t>
                </a:r>
              </a:p>
              <a:p>
                <a:pPr lvl="2"/>
                <a:r>
                  <a:rPr lang="en-US" dirty="0"/>
                  <a:t>a sum of </a:t>
                </a:r>
                <a:r>
                  <a:rPr lang="en-US" dirty="0" err="1"/>
                  <a:t>sines</a:t>
                </a:r>
                <a:r>
                  <a:rPr lang="en-US" dirty="0"/>
                  <a:t> of different frequencies</a:t>
                </a:r>
              </a:p>
              <a:p>
                <a:pPr lvl="1"/>
                <a:r>
                  <a:rPr lang="en-US" dirty="0"/>
                  <a:t>can have a </a:t>
                </a:r>
                <a:r>
                  <a:rPr lang="en-US" b="1" i="1" dirty="0"/>
                  <a:t>frequency domain representation</a:t>
                </a:r>
              </a:p>
              <a:p>
                <a:r>
                  <a:rPr lang="en-US" dirty="0"/>
                  <a:t>Each sine component…</a:t>
                </a:r>
              </a:p>
              <a:p>
                <a:pPr lvl="1"/>
                <a:r>
                  <a:rPr lang="en-US" dirty="0"/>
                  <a:t>is more or less important depending on its </a:t>
                </a:r>
                <a:r>
                  <a:rPr lang="en-US" b="1" dirty="0">
                    <a:solidFill>
                      <a:srgbClr val="FF0000"/>
                    </a:solidFill>
                  </a:rPr>
                  <a:t>coefficient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n-US" b="1" i="1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Can </a:t>
                </a:r>
                <a:r>
                  <a:rPr lang="en-US" u="sng" dirty="0"/>
                  <a:t>any</a:t>
                </a:r>
                <a:r>
                  <a:rPr lang="en-US" dirty="0"/>
                  <a:t> arbitrary signal be represented as a sum of </a:t>
                </a:r>
                <a:r>
                  <a:rPr lang="en-US" dirty="0" err="1"/>
                  <a:t>sines</a:t>
                </a:r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No. But the idea has potential, let’s explore it!</a:t>
                </a:r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E80B5-ECE6-9F41-94DA-DAFA3C664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(new background setup)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Background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3A8EC2-3111-6844-B6FB-FF8615E0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842729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familiar with multi-dimensional spaces and vector representation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/>
              <a:t>2 dimensions X, Y</a:t>
            </a:r>
          </a:p>
          <a:p>
            <a:pPr lvl="2"/>
            <a:r>
              <a:rPr lang="en-US" dirty="0"/>
              <a:t>Represent points as vector with 2 elements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Preclass</a:t>
            </a:r>
            <a:r>
              <a:rPr lang="en-US" dirty="0"/>
              <a:t> 4a</a:t>
            </a:r>
          </a:p>
          <a:p>
            <a:pPr lvl="2"/>
            <a:r>
              <a:rPr lang="en-US" dirty="0">
                <a:solidFill>
                  <a:srgbClr val="FF9800"/>
                </a:solidFill>
              </a:rPr>
              <a:t>What is the (</a:t>
            </a:r>
            <a:r>
              <a:rPr lang="en-US" dirty="0" err="1">
                <a:solidFill>
                  <a:srgbClr val="FF9800"/>
                </a:solidFill>
              </a:rPr>
              <a:t>x,y</a:t>
            </a:r>
            <a:r>
              <a:rPr lang="en-US" dirty="0">
                <a:solidFill>
                  <a:srgbClr val="FF9800"/>
                </a:solidFill>
              </a:rPr>
              <a:t>) coordinate of </a:t>
            </a:r>
            <a:br>
              <a:rPr lang="en-US" dirty="0">
                <a:solidFill>
                  <a:srgbClr val="FF9800"/>
                </a:solidFill>
              </a:rPr>
            </a:br>
            <a:r>
              <a:rPr lang="en-US" dirty="0">
                <a:solidFill>
                  <a:srgbClr val="FF9800"/>
                </a:solidFill>
              </a:rPr>
              <a:t>the red dot?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8985F7-EFC5-FB43-98B5-E8511E7B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32915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We’re familiar with multi-dimensional spaces and vector representation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/>
              <a:t>2 dimensions X, Y</a:t>
            </a:r>
          </a:p>
          <a:p>
            <a:pPr lvl="2"/>
            <a:r>
              <a:rPr lang="en-US" dirty="0"/>
              <a:t>Represent points as vector with 2 elements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easily extend to 3 Space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x,y,z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Harder to visualize, but could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extend to any number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dimensions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(d1,d2,d3,d4,d5,….)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2" y="4128181"/>
            <a:ext cx="2198007" cy="21980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BCB5B-80E9-6444-9A95-91BAC7C9F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238659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D4-C778-2F44-A972-896E1A37D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70F8F-867F-9C48-BF64-D0128AB2D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can describe any point in the space by a linear combination of orthogonal basis elements</a:t>
            </a:r>
          </a:p>
          <a:p>
            <a:pPr lvl="1"/>
            <a:r>
              <a:rPr lang="en-US" dirty="0"/>
              <a:t>E.g. Cartesian Coordinates in 2 Space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x --  [1,0]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y --  [0,1]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Any point: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a*x + b*y = [</a:t>
            </a:r>
            <a:r>
              <a:rPr lang="en-US" dirty="0" err="1">
                <a:solidFill>
                  <a:schemeClr val="tx1"/>
                </a:solidFill>
              </a:rPr>
              <a:t>a,b</a:t>
            </a:r>
            <a:r>
              <a:rPr lang="en-US" dirty="0">
                <a:solidFill>
                  <a:schemeClr val="tx1"/>
                </a:solidFill>
              </a:rPr>
              <a:t>]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Orthogonal – no linear scaling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one gives the other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Dot products are zero</a:t>
            </a:r>
          </a:p>
          <a:p>
            <a:r>
              <a:rPr lang="en-US" dirty="0">
                <a:solidFill>
                  <a:schemeClr val="tx1"/>
                </a:solidFill>
              </a:rPr>
              <a:t>Combine by linear superposition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69333-1A04-B049-B240-D3DFA496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C8E162-B122-B34D-B85E-F9362F6D2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69" y="3977481"/>
            <a:ext cx="2198007" cy="219800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3D360-4D04-004E-8F1D-5CEE864F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73498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1B454-DB0B-5E4C-8879-F54789A7F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6CC5E-3C2A-F14C-9DC0-65EF44A90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also represent points in 2-space in polar coordinates</a:t>
            </a:r>
          </a:p>
          <a:p>
            <a:pPr lvl="1"/>
            <a:r>
              <a:rPr lang="en-US" dirty="0"/>
              <a:t>A different orthogonal basis</a:t>
            </a:r>
          </a:p>
          <a:p>
            <a:pPr lvl="2"/>
            <a:r>
              <a:rPr lang="en-US" dirty="0"/>
              <a:t>(magnitude, </a:t>
            </a:r>
            <a:r>
              <a:rPr lang="en-US" dirty="0">
                <a:latin typeface="Symbol" pitchFamily="2" charset="2"/>
              </a:rPr>
              <a:t>Q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rgbClr val="FF9800"/>
                </a:solidFill>
              </a:rPr>
              <a:t>What is the polar </a:t>
            </a:r>
            <a:br>
              <a:rPr lang="en-US" dirty="0">
                <a:solidFill>
                  <a:srgbClr val="FF9800"/>
                </a:solidFill>
              </a:rPr>
            </a:br>
            <a:r>
              <a:rPr lang="en-US" dirty="0">
                <a:solidFill>
                  <a:srgbClr val="FF9800"/>
                </a:solidFill>
              </a:rPr>
              <a:t>coordinate of the </a:t>
            </a:r>
            <a:br>
              <a:rPr lang="en-US" dirty="0">
                <a:solidFill>
                  <a:srgbClr val="FF9800"/>
                </a:solidFill>
              </a:rPr>
            </a:br>
            <a:r>
              <a:rPr lang="en-US" dirty="0">
                <a:solidFill>
                  <a:srgbClr val="FF9800"/>
                </a:solidFill>
              </a:rPr>
              <a:t>red dot? (4b)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9927C-0DD9-D54F-B70D-D0D2216F6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FFF36-27DE-FC47-BFD6-B49B3609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3AAEF3-2F28-CF4A-84AF-42E69367F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820694"/>
            <a:ext cx="3759200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7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F09C-8199-AA4F-BE31-6500312C3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change Representations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CE2B0-09F2-5A4B-BEFB-156852E2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Cartesian and Polar Coordinates can describe points in the same space.</a:t>
            </a:r>
          </a:p>
          <a:p>
            <a:pPr lvl="1"/>
            <a:r>
              <a:rPr lang="en-US" dirty="0">
                <a:solidFill>
                  <a:srgbClr val="FF9800"/>
                </a:solidFill>
              </a:rPr>
              <a:t>How do we change polar to Cartesian? (4c)</a:t>
            </a:r>
          </a:p>
          <a:p>
            <a:pPr lvl="1"/>
            <a:r>
              <a:rPr lang="en-US" dirty="0">
                <a:solidFill>
                  <a:srgbClr val="FF9800"/>
                </a:solidFill>
              </a:rPr>
              <a:t>What is the Cartesian coordinate for the red dot? (4d)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3E69C-FDB9-BD46-B7B4-406FE8A15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BF8148-7446-F045-8963-CECFC781C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505868-56B4-A64F-B2BB-8357F78EB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206" y="3323771"/>
            <a:ext cx="6000705" cy="33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B6C29-12AD-744A-8073-305D2BE28040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Teaser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Play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3048000"/>
            <a:ext cx="8077200" cy="2146300"/>
            <a:chOff x="288" y="1008"/>
            <a:chExt cx="5088" cy="1352"/>
          </a:xfrm>
        </p:grpSpPr>
        <p:pic>
          <p:nvPicPr>
            <p:cNvPr id="60425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6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7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9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0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0443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4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0432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3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0434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0435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0436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0437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8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9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0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1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2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23" name="Text Box 26"/>
          <p:cNvSpPr txBox="1">
            <a:spLocks noChangeArrowheads="1"/>
          </p:cNvSpPr>
          <p:nvPr/>
        </p:nvSpPr>
        <p:spPr bwMode="auto">
          <a:xfrm>
            <a:off x="2117725" y="5145088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4 quarter notes</a:t>
            </a:r>
          </a:p>
        </p:txBody>
      </p:sp>
      <p:sp>
        <p:nvSpPr>
          <p:cNvPr id="60424" name="Text Box 27"/>
          <p:cNvSpPr txBox="1">
            <a:spLocks noChangeArrowheads="1"/>
          </p:cNvSpPr>
          <p:nvPr/>
        </p:nvSpPr>
        <p:spPr bwMode="auto">
          <a:xfrm>
            <a:off x="6324600" y="51816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1 whole note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" y="6019800"/>
            <a:ext cx="381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Cheat: A5, B5, G5, G4, D5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B166-06FD-7D47-9620-6840F4858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Numbers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 Numbers are an example of this</a:t>
                </a:r>
              </a:p>
              <a:p>
                <a:pPr lvl="1"/>
                <a:r>
                  <a:rPr lang="en-US" dirty="0"/>
                  <a:t>Real dimension</a:t>
                </a:r>
              </a:p>
              <a:p>
                <a:pPr lvl="1"/>
                <a:r>
                  <a:rPr lang="en-US" dirty="0"/>
                  <a:t>Imaginary dimension</a:t>
                </a:r>
              </a:p>
              <a:p>
                <a:r>
                  <a:rPr lang="en-US" dirty="0"/>
                  <a:t>Cartesian version:  </a:t>
                </a:r>
                <a:r>
                  <a:rPr lang="en-US" sz="3600" b="0" dirty="0" err="1"/>
                  <a:t>a+b</a:t>
                </a:r>
                <a:r>
                  <a:rPr lang="en-US" sz="3600" b="0" i="1" dirty="0" err="1"/>
                  <a:t>i</a:t>
                </a:r>
                <a:endParaRPr lang="en-US" sz="3600" b="0" i="1" dirty="0"/>
              </a:p>
              <a:p>
                <a:r>
                  <a:rPr lang="en-US" dirty="0"/>
                  <a:t>Polar (Magnitude, angle) version:</a:t>
                </a:r>
              </a:p>
              <a:p>
                <a:endParaRPr lang="en-US" b="0" baseline="30000" dirty="0">
                  <a:latin typeface="Symbol" pitchFamily="2" charset="2"/>
                </a:endParaRPr>
              </a:p>
              <a:p>
                <a:r>
                  <a:rPr lang="en-US" b="0" dirty="0"/>
                  <a:t>Euler’s Formula: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sz="4000" b="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A5D203-7267-2A45-8516-89CD1C58D0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98BEA-941C-DA47-970F-309C37F5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246912-AE1A-834D-94B9-83038284F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/>
              <p:nvPr/>
            </p:nvSpPr>
            <p:spPr>
              <a:xfrm>
                <a:off x="6477000" y="3429000"/>
                <a:ext cx="2001312" cy="7711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26A8F-7777-1244-895B-7B8A122F8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429000"/>
                <a:ext cx="2001312" cy="771173"/>
              </a:xfrm>
              <a:prstGeom prst="rect">
                <a:avLst/>
              </a:prstGeom>
              <a:blipFill>
                <a:blip r:embed="rId3"/>
                <a:stretch>
                  <a:fillRect l="-4403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58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(revised)</a:t>
            </a:r>
          </a:p>
          <a:p>
            <a:r>
              <a:rPr lang="en-US" dirty="0"/>
              <a:t>The frequency domain &amp;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Fourier Series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27357393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/>
              <a:t>Fourier series:</a:t>
            </a:r>
            <a:endParaRPr lang="en-US" b="1" i="1" dirty="0"/>
          </a:p>
          <a:p>
            <a:pPr lvl="1"/>
            <a:r>
              <a:rPr lang="en-US" dirty="0"/>
              <a:t>Any </a:t>
            </a:r>
            <a:r>
              <a:rPr lang="en-US" b="1" i="1" dirty="0">
                <a:solidFill>
                  <a:srgbClr val="FF0000"/>
                </a:solidFill>
              </a:rPr>
              <a:t>periodic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signal can be represented as a sum of simple periodic functions: </a:t>
            </a:r>
            <a:r>
              <a:rPr lang="en-US" i="1" dirty="0"/>
              <a:t>sin</a:t>
            </a:r>
            <a:r>
              <a:rPr lang="en-US" dirty="0"/>
              <a:t> and </a:t>
            </a:r>
            <a:r>
              <a:rPr lang="en-US" i="1" dirty="0" err="1"/>
              <a:t>cos</a:t>
            </a:r>
            <a:endParaRPr lang="en-US" dirty="0"/>
          </a:p>
          <a:p>
            <a:pPr lvl="1">
              <a:buNone/>
            </a:pPr>
            <a:r>
              <a:rPr lang="en-US" dirty="0"/>
              <a:t>sin(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 and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i="1" dirty="0" err="1"/>
              <a:t>n</a:t>
            </a:r>
            <a:r>
              <a:rPr lang="en-US" dirty="0" err="1"/>
              <a:t>t</a:t>
            </a:r>
            <a:r>
              <a:rPr lang="en-US" dirty="0"/>
              <a:t>)</a:t>
            </a:r>
          </a:p>
          <a:p>
            <a:pPr lvl="1">
              <a:buNone/>
            </a:pPr>
            <a:r>
              <a:rPr lang="en-US" sz="2000" dirty="0"/>
              <a:t>	where </a:t>
            </a:r>
            <a:r>
              <a:rPr lang="en-US" sz="2000" i="1" dirty="0"/>
              <a:t>n</a:t>
            </a:r>
            <a:r>
              <a:rPr lang="en-US" sz="2000" dirty="0"/>
              <a:t> = 1, 2, 3, …</a:t>
            </a:r>
          </a:p>
          <a:p>
            <a:pPr lvl="1">
              <a:buNone/>
            </a:pPr>
            <a:r>
              <a:rPr lang="en-US" dirty="0"/>
              <a:t>These are called the </a:t>
            </a:r>
            <a:r>
              <a:rPr lang="en-US" b="1" i="1" dirty="0"/>
              <a:t>harmonics</a:t>
            </a:r>
            <a:r>
              <a:rPr lang="en-US" dirty="0"/>
              <a:t> of the signal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8434" name="Picture 2" descr="File:F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44291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55626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Baptiste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Joseph </a:t>
            </a:r>
            <a:r>
              <a:rPr lang="en-US" dirty="0"/>
              <a:t>Fourier, 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 descr="File:Moodswingersca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617" y="1169194"/>
            <a:ext cx="4494726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400594" y="1559470"/>
            <a:ext cx="81512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The Fourier Theorem states that any </a:t>
            </a:r>
            <a:r>
              <a:rPr lang="en-US" sz="2400" i="1" dirty="0">
                <a:solidFill>
                  <a:srgbClr val="FF0000"/>
                </a:solidFill>
              </a:rPr>
              <a:t>periodic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function f(t) of period L can be cast in the form: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/>
                  <a:t> are called the </a:t>
                </a:r>
                <a:r>
                  <a:rPr lang="en-US" sz="2000" u="sng" dirty="0"/>
                  <a:t>Fourier coefficients</a:t>
                </a:r>
                <a:r>
                  <a:rPr lang="en-US" sz="2000" dirty="0"/>
                  <a:t> of </a:t>
                </a:r>
                <a:r>
                  <a:rPr lang="en-US" sz="2000" i="1" dirty="0"/>
                  <a:t>f(t)</a:t>
                </a: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81" y="4624249"/>
                <a:ext cx="8169159" cy="400110"/>
              </a:xfrm>
              <a:prstGeom prst="rect">
                <a:avLst/>
              </a:prstGeom>
              <a:blipFill>
                <a:blip r:embed="rId6"/>
                <a:stretch>
                  <a:fillRect l="-155" t="-6061" r="-31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/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84F119-D5EC-214F-A46E-DEB1D19D4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12" y="2713444"/>
                <a:ext cx="7506788" cy="1342740"/>
              </a:xfrm>
              <a:prstGeom prst="rect">
                <a:avLst/>
              </a:prstGeom>
              <a:blipFill>
                <a:blip r:embed="rId7"/>
                <a:stretch>
                  <a:fillRect l="-507" t="-120755" b="-18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– Why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0"/>
            <a:ext cx="4495800" cy="24384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None/>
            </a:pP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cos(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and sin(</a:t>
            </a:r>
            <a:r>
              <a:rPr lang="en-US" i="1" dirty="0" err="1"/>
              <a:t>n</a:t>
            </a:r>
            <a:r>
              <a:rPr lang="en-US" dirty="0" err="1"/>
              <a:t>x</a:t>
            </a:r>
            <a:r>
              <a:rPr lang="en-US" dirty="0"/>
              <a:t>) functions form an </a:t>
            </a:r>
            <a:r>
              <a:rPr lang="en-US" u="sng" dirty="0"/>
              <a:t>orthogonal basis</a:t>
            </a:r>
            <a:r>
              <a:rPr lang="en-US" dirty="0"/>
              <a:t>: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allow us to represent any periodic signal by taking a </a:t>
            </a:r>
            <a:r>
              <a:rPr lang="en-US" i="1" u="sng" dirty="0"/>
              <a:t>linear combination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/>
              <a:t>of the basis functions without interfering with one another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AKA: superposition works!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AF9522-9CA8-5C43-B356-7E35AECFE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1295400"/>
            <a:ext cx="3908490" cy="2735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10963E3-B631-6D42-8CFA-FBA83E58B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5" y="3813482"/>
            <a:ext cx="3908490" cy="2735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DFFCC9-AFD6-8247-8EC3-E6679D9BF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57" y="1259114"/>
            <a:ext cx="4053114" cy="2837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</a:t>
            </a:r>
            <a:r>
              <a:rPr lang="en-US" dirty="0" err="1"/>
              <a:t>Sawtooth</a:t>
            </a:r>
            <a:r>
              <a:rPr lang="en-US" dirty="0"/>
              <a:t>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64575" y="1181100"/>
            <a:ext cx="6100549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1017"/>
            <a:ext cx="6143625" cy="57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Fourier Series – Square Wave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     (falstad.com/</a:t>
            </a:r>
            <a:r>
              <a:rPr lang="en-US" sz="1400" dirty="0" err="1"/>
              <a:t>fourier</a:t>
            </a:r>
            <a:r>
              <a:rPr lang="en-US" sz="1400" dirty="0"/>
              <a:t>/)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8511" y="1133475"/>
            <a:ext cx="615172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5096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447800" y="1133475"/>
            <a:ext cx="6161221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(Review of key points)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idea of the series:</a:t>
            </a:r>
          </a:p>
          <a:p>
            <a:pPr lvl="1"/>
            <a:r>
              <a:rPr lang="en-US" dirty="0"/>
              <a:t>Any </a:t>
            </a:r>
            <a:r>
              <a:rPr lang="en-US" b="1" i="1" dirty="0"/>
              <a:t>PERIODIC</a:t>
            </a:r>
            <a:r>
              <a:rPr lang="en-US" dirty="0"/>
              <a:t> wave can be represented as  simple sum of sine waves</a:t>
            </a:r>
          </a:p>
          <a:p>
            <a:r>
              <a:rPr lang="en-US" dirty="0"/>
              <a:t>2 Caveats:</a:t>
            </a:r>
          </a:p>
          <a:p>
            <a:pPr lvl="1"/>
            <a:r>
              <a:rPr lang="en-US" u="sng" dirty="0"/>
              <a:t>Linearity</a:t>
            </a:r>
            <a:r>
              <a:rPr lang="en-US" dirty="0"/>
              <a:t>: </a:t>
            </a:r>
          </a:p>
          <a:p>
            <a:pPr lvl="2"/>
            <a:r>
              <a:rPr lang="en-US" dirty="0"/>
              <a:t>The series only holds while the system it is describing is </a:t>
            </a:r>
            <a:r>
              <a:rPr lang="en-US" i="1" u="sng" dirty="0"/>
              <a:t>linear</a:t>
            </a:r>
            <a:r>
              <a:rPr lang="en-US" dirty="0"/>
              <a:t> because it relies on the superposition principle</a:t>
            </a:r>
          </a:p>
          <a:p>
            <a:pPr lvl="2"/>
            <a:r>
              <a:rPr lang="en-US" dirty="0"/>
              <a:t>-aka – adding up all the sine waves is superposition in action</a:t>
            </a:r>
          </a:p>
          <a:p>
            <a:pPr lvl="1"/>
            <a:r>
              <a:rPr lang="en-US" u="sng" dirty="0"/>
              <a:t>Periodicity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The series only holds if the waves it is describing are periodic</a:t>
            </a:r>
          </a:p>
          <a:p>
            <a:pPr lvl="2"/>
            <a:r>
              <a:rPr lang="en-US" dirty="0"/>
              <a:t>Non-periodic waves are dealt with by the Fourier Transform</a:t>
            </a:r>
          </a:p>
          <a:p>
            <a:pPr lvl="3"/>
            <a:r>
              <a:rPr lang="en-US" dirty="0"/>
              <a:t>We will examine that in the 2</a:t>
            </a:r>
            <a:r>
              <a:rPr lang="en-US" baseline="30000" dirty="0"/>
              <a:t>nd</a:t>
            </a:r>
            <a:r>
              <a:rPr lang="en-US" dirty="0"/>
              <a:t> half of lecture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222062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Nyquist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we said we needed to sample at twice the maximum frequency</a:t>
            </a:r>
          </a:p>
          <a:p>
            <a:pPr lvl="1"/>
            <a:r>
              <a:rPr lang="en-US" dirty="0"/>
              <a:t>Now see all signals can be represented as a linear sum of frequencies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…and the frequency components are orthogonal</a:t>
            </a:r>
          </a:p>
          <a:p>
            <a:pPr lvl="2"/>
            <a:r>
              <a:rPr lang="en-US" dirty="0"/>
              <a:t>Can be extracted and treated independently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Close Encounters </a:t>
            </a:r>
            <a:r>
              <a:rPr lang="en-US" dirty="0" err="1"/>
              <a:t>Mothership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www.youtube.com/watch?v</a:t>
            </a:r>
            <a:r>
              <a:rPr lang="en-US" dirty="0"/>
              <a:t>=S4PYI6TzqYk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Information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1s / quarter note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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8s of sound</a:t>
            </a:r>
          </a:p>
          <a:p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How many bits to represent 8s of sound with 16b samples and 44KHz sampling?</a:t>
            </a:r>
          </a:p>
          <a:p>
            <a:pPr lvl="1"/>
            <a:r>
              <a:rPr lang="en-US" dirty="0">
                <a:sym typeface="Wingdings" pitchFamily="1" charset="2"/>
              </a:rPr>
              <a:t>44K Hz </a:t>
            </a:r>
            <a:r>
              <a:rPr lang="en-US" dirty="0" err="1">
                <a:sym typeface="Wingdings" pitchFamily="1" charset="2"/>
              </a:rPr>
              <a:t>x</a:t>
            </a:r>
            <a:r>
              <a:rPr lang="en-US" dirty="0">
                <a:sym typeface="Wingdings" pitchFamily="1" charset="2"/>
              </a:rPr>
              <a:t> 16b/sample </a:t>
            </a:r>
            <a:r>
              <a:rPr lang="en-US" dirty="0" err="1">
                <a:sym typeface="Wingdings" pitchFamily="1" charset="2"/>
              </a:rPr>
              <a:t>x</a:t>
            </a:r>
            <a:r>
              <a:rPr lang="en-US" dirty="0">
                <a:sym typeface="Wingdings" pitchFamily="1" charset="2"/>
              </a:rPr>
              <a:t> 8s = 5632K =5Mbits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4648200"/>
            <a:ext cx="5486400" cy="1371600"/>
            <a:chOff x="288" y="1008"/>
            <a:chExt cx="5088" cy="1352"/>
          </a:xfrm>
        </p:grpSpPr>
        <p:pic>
          <p:nvPicPr>
            <p:cNvPr id="66567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6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658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first half of the lecture we introduced:</a:t>
            </a:r>
          </a:p>
          <a:p>
            <a:pPr lvl="1"/>
            <a:r>
              <a:rPr lang="en-US" dirty="0"/>
              <a:t>The idea of frequency domain</a:t>
            </a:r>
          </a:p>
          <a:p>
            <a:pPr lvl="1"/>
            <a:r>
              <a:rPr lang="en-US" dirty="0"/>
              <a:t>The Fourier Series</a:t>
            </a:r>
          </a:p>
          <a:p>
            <a:r>
              <a:rPr lang="en-US" dirty="0"/>
              <a:t>In the second half of the lecture:</a:t>
            </a:r>
          </a:p>
          <a:p>
            <a:pPr lvl="1"/>
            <a:r>
              <a:rPr lang="en-US" dirty="0"/>
              <a:t>Fourier Transform</a:t>
            </a:r>
            <a:endParaRPr lang="en-US" b="1" i="1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See how to perform this time-frequency translation</a:t>
            </a:r>
          </a:p>
          <a:p>
            <a:pPr lvl="1"/>
            <a:r>
              <a:rPr lang="en-US" dirty="0"/>
              <a:t>Examples</a:t>
            </a:r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458857"/>
            <a:ext cx="3581400" cy="365125"/>
          </a:xfrm>
        </p:spPr>
        <p:txBody>
          <a:bodyPr/>
          <a:lstStyle/>
          <a:p>
            <a:r>
              <a:rPr lang="en-US" dirty="0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(new background setup)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Background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3A8EC2-3111-6844-B6FB-FF8615E0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408782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63C-A4AD-1C43-9EC9-80E2FD6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Bases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than one set of basis vectors that span a space</a:t>
                </a:r>
              </a:p>
              <a:p>
                <a:pPr lvl="1"/>
                <a:r>
                  <a:rPr lang="en-US" dirty="0"/>
                  <a:t>For example, might rotate 90 degrees in Cartesian coordinates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Note </a:t>
                </a:r>
                <a:r>
                  <a:rPr lang="en-US" dirty="0" err="1"/>
                  <a:t>dotproduct</a:t>
                </a:r>
                <a:r>
                  <a:rPr lang="en-US" dirty="0"/>
                  <a:t>(b1,b2)=0</a:t>
                </a:r>
              </a:p>
              <a:p>
                <a:pPr lvl="2"/>
                <a:r>
                  <a:rPr lang="en-US" dirty="0"/>
                  <a:t>Represent points as linear </a:t>
                </a:r>
                <a:br>
                  <a:rPr lang="en-US" dirty="0"/>
                </a:br>
                <a:r>
                  <a:rPr lang="en-US" dirty="0"/>
                  <a:t>combination: a*b1+c*b2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5E02D-4105-9E49-95F8-6EDE016C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1949-0377-F34D-822C-5AAE54F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3023AE-CBFA-7A4D-B8DF-C9AD0F0BC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514" y="2999411"/>
            <a:ext cx="3294743" cy="3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6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063C-A4AD-1C43-9EC9-80E2FD6AF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of Bases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87475"/>
                <a:ext cx="8686800" cy="4846638"/>
              </a:xfrm>
            </p:spPr>
            <p:txBody>
              <a:bodyPr/>
              <a:lstStyle/>
              <a:p>
                <a:r>
                  <a:rPr lang="en-US" dirty="0"/>
                  <a:t>Can change basis by performing dot product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1=[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Represent points as linear combination: a*b1+c*b2</a:t>
                </a:r>
              </a:p>
              <a:p>
                <a:pPr lvl="1"/>
                <a:r>
                  <a:rPr lang="en-US" dirty="0"/>
                  <a:t>a=</a:t>
                </a:r>
                <a:r>
                  <a:rPr lang="en-US" dirty="0" err="1"/>
                  <a:t>dotproduct</a:t>
                </a:r>
                <a:r>
                  <a:rPr lang="en-US" dirty="0"/>
                  <a:t>([</a:t>
                </a:r>
                <a:r>
                  <a:rPr lang="en-US" dirty="0" err="1"/>
                  <a:t>x,y</a:t>
                </a:r>
                <a:r>
                  <a:rPr lang="en-US" dirty="0"/>
                  <a:t>],b1); c=</a:t>
                </a:r>
                <a:r>
                  <a:rPr lang="en-US" dirty="0" err="1"/>
                  <a:t>dotproduct</a:t>
                </a:r>
                <a:r>
                  <a:rPr lang="en-US" dirty="0"/>
                  <a:t>([</a:t>
                </a:r>
                <a:r>
                  <a:rPr lang="en-US" dirty="0" err="1"/>
                  <a:t>x,y</a:t>
                </a:r>
                <a:r>
                  <a:rPr lang="en-US" dirty="0"/>
                  <a:t>],b2)</a:t>
                </a:r>
              </a:p>
              <a:p>
                <a:pPr lvl="2"/>
                <a:r>
                  <a:rPr lang="en-US" dirty="0">
                    <a:solidFill>
                      <a:srgbClr val="FF9800"/>
                    </a:solidFill>
                  </a:rPr>
                  <a:t>What are a and c for </a:t>
                </a:r>
                <a:br>
                  <a:rPr lang="en-US" dirty="0">
                    <a:solidFill>
                      <a:srgbClr val="FF9800"/>
                    </a:solidFill>
                  </a:rPr>
                </a:br>
                <a:r>
                  <a:rPr lang="en-US" dirty="0" err="1">
                    <a:solidFill>
                      <a:srgbClr val="FF9800"/>
                    </a:solidFill>
                  </a:rPr>
                  <a:t>preclass</a:t>
                </a:r>
                <a:r>
                  <a:rPr lang="en-US" dirty="0">
                    <a:solidFill>
                      <a:srgbClr val="FF9800"/>
                    </a:solidFill>
                  </a:rPr>
                  <a:t> 4a case?</a:t>
                </a:r>
              </a:p>
              <a:p>
                <a:pPr lvl="2"/>
                <a:r>
                  <a:rPr lang="en-US" dirty="0">
                    <a:solidFill>
                      <a:srgbClr val="FF9800"/>
                    </a:solidFill>
                  </a:rPr>
                  <a:t>Check correct by seeing that </a:t>
                </a:r>
                <a:br>
                  <a:rPr lang="en-US" dirty="0">
                    <a:solidFill>
                      <a:srgbClr val="FF9800"/>
                    </a:solidFill>
                  </a:rPr>
                </a:br>
                <a:r>
                  <a:rPr lang="en-US" dirty="0">
                    <a:solidFill>
                      <a:srgbClr val="FF9800"/>
                    </a:solidFill>
                  </a:rPr>
                  <a:t>a*b1+c*b2 is what we expect</a:t>
                </a:r>
              </a:p>
              <a:p>
                <a:pPr lvl="2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ABA1AC-775C-534B-BC1C-FB9E2AE47B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87475"/>
                <a:ext cx="8686800" cy="4846638"/>
              </a:xfrm>
              <a:blipFill>
                <a:blip r:embed="rId2"/>
                <a:stretch>
                  <a:fillRect l="-438" t="-1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5E02D-4105-9E49-95F8-6EDE016CD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91949-0377-F34D-822C-5AAE54F4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C7D48-D185-E84F-80EB-B3717BB8B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57" y="3280395"/>
            <a:ext cx="3294743" cy="316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95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(heavily revised)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Fourier Transform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14643452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Compute Dot Products – what did we get?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6725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252192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B5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Note B1 to B5 were sample values from 1, 2, 3, 4, 5 Hz sine waves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671077"/>
              </p:ext>
            </p:extLst>
          </p:nvPr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k=5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90325-4307-5948-B162-D76167AD7583}"/>
                  </a:ext>
                </a:extLst>
              </p:cNvPr>
              <p:cNvSpPr txBox="1"/>
              <p:nvPr/>
            </p:nvSpPr>
            <p:spPr>
              <a:xfrm>
                <a:off x="5021943" y="508794"/>
                <a:ext cx="3534688" cy="70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9E90325-4307-5948-B162-D76167AD75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943" y="508794"/>
                <a:ext cx="3534688" cy="709105"/>
              </a:xfrm>
              <a:prstGeom prst="rect">
                <a:avLst/>
              </a:prstGeom>
              <a:blipFill>
                <a:blip r:embed="rId2"/>
                <a:stretch>
                  <a:fillRect l="-714"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893AAF-959D-AC47-8865-B0800D88A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636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802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12522"/>
            <a:ext cx="8686800" cy="838200"/>
          </a:xfrm>
        </p:spPr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5681"/>
            <a:ext cx="8686800" cy="4846638"/>
          </a:xfrm>
        </p:spPr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When we compute the dot-product with discrete frequency samples, only non-zero was the frequency in the signal.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99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K=4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k=5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9D5EC-4B8E-1C4F-A66E-C24B11773174}"/>
                  </a:ext>
                </a:extLst>
              </p:cNvPr>
              <p:cNvSpPr txBox="1"/>
              <p:nvPr/>
            </p:nvSpPr>
            <p:spPr>
              <a:xfrm>
                <a:off x="5029200" y="417957"/>
                <a:ext cx="3534688" cy="70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C9D5EC-4B8E-1C4F-A66E-C24B11773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417957"/>
                <a:ext cx="3534688" cy="709105"/>
              </a:xfrm>
              <a:prstGeom prst="rect">
                <a:avLst/>
              </a:prstGeom>
              <a:blipFill>
                <a:blip r:embed="rId2"/>
                <a:stretch>
                  <a:fillRect l="-1079" t="-1754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706B47-4B2B-3C4D-BA51-47768F8C0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63668"/>
              </p:ext>
            </p:extLst>
          </p:nvPr>
        </p:nvGraphicFramePr>
        <p:xfrm>
          <a:off x="365125" y="2317750"/>
          <a:ext cx="8321674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5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0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057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10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6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16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907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0816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identify frequencies with dot product</a:t>
            </a:r>
          </a:p>
          <a:p>
            <a:pPr lvl="1"/>
            <a:r>
              <a:rPr lang="en-US" dirty="0"/>
              <a:t>Identifying projection onto each basis vector </a:t>
            </a:r>
            <a:br>
              <a:rPr lang="en-US" dirty="0"/>
            </a:br>
            <a:r>
              <a:rPr lang="en-US" dirty="0"/>
              <a:t>in Fourier Series</a:t>
            </a:r>
          </a:p>
          <a:p>
            <a:pPr lvl="1"/>
            <a:endParaRPr lang="en-US" dirty="0"/>
          </a:p>
          <a:p>
            <a:r>
              <a:rPr lang="en-US" dirty="0"/>
              <a:t>Works because frequency sine waves are orthogonal</a:t>
            </a:r>
          </a:p>
          <a:p>
            <a:endParaRPr lang="en-US" dirty="0"/>
          </a:p>
          <a:p>
            <a:r>
              <a:rPr lang="en-US" dirty="0"/>
              <a:t>Performing a </a:t>
            </a:r>
            <a:r>
              <a:rPr lang="en-US" dirty="0">
                <a:solidFill>
                  <a:srgbClr val="0000FF"/>
                </a:solidFill>
              </a:rPr>
              <a:t>change of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From time-sample basis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To Fourier (sine, cosine) basis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58F5-1794-4142-855C-0470C006F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and Frequency Bases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F2637-A194-E74E-98EC-F4FA44DC27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Time Sample basis</a:t>
                </a:r>
              </a:p>
              <a:p>
                <a:pPr lvl="1"/>
                <a:r>
                  <a:rPr lang="en-US" dirty="0"/>
                  <a:t>Also a multi-dimensional space</a:t>
                </a:r>
              </a:p>
              <a:p>
                <a:pPr lvl="1"/>
                <a:r>
                  <a:rPr lang="en-US" dirty="0"/>
                  <a:t>Dimension = # time samples</a:t>
                </a:r>
              </a:p>
              <a:p>
                <a:pPr lvl="1"/>
                <a:r>
                  <a:rPr lang="en-US" dirty="0"/>
                  <a:t>Vector [t</a:t>
                </a:r>
                <a:r>
                  <a:rPr lang="en-US" baseline="-25000" dirty="0"/>
                  <a:t>0</a:t>
                </a:r>
                <a:r>
                  <a:rPr lang="en-US" dirty="0"/>
                  <a:t>,t</a:t>
                </a:r>
                <a:r>
                  <a:rPr lang="en-US" baseline="-25000" dirty="0"/>
                  <a:t>1</a:t>
                </a:r>
                <a:r>
                  <a:rPr lang="en-US" dirty="0"/>
                  <a:t>,t</a:t>
                </a:r>
                <a:r>
                  <a:rPr lang="en-US" baseline="-25000" dirty="0"/>
                  <a:t>2</a:t>
                </a:r>
                <a:r>
                  <a:rPr lang="en-US" dirty="0"/>
                  <a:t>,t</a:t>
                </a:r>
                <a:r>
                  <a:rPr lang="en-US" baseline="-25000" dirty="0"/>
                  <a:t>3</a:t>
                </a:r>
                <a:r>
                  <a:rPr lang="en-US" dirty="0"/>
                  <a:t>, ….]</a:t>
                </a:r>
              </a:p>
              <a:p>
                <a:r>
                  <a:rPr lang="en-US" dirty="0"/>
                  <a:t>Frequency basis</a:t>
                </a:r>
              </a:p>
              <a:p>
                <a:pPr lvl="1"/>
                <a:r>
                  <a:rPr lang="en-US" dirty="0"/>
                  <a:t>Multi-dimensional</a:t>
                </a:r>
              </a:p>
              <a:p>
                <a:pPr lvl="1"/>
                <a:r>
                  <a:rPr lang="en-US" dirty="0"/>
                  <a:t>Dimensions = Coefficients of sine and cosine components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pt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pt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pt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ctrlPr>
                              <a:rPr lang="p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  <m:r>
                              <a:rPr lang="pt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pt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pt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t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pt" i="1"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den>
                                </m:f>
                              </m:e>
                            </m:func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Vector [a</a:t>
                </a:r>
                <a:r>
                  <a:rPr lang="en-US" baseline="-25000" dirty="0"/>
                  <a:t>0</a:t>
                </a:r>
                <a:r>
                  <a:rPr lang="en-US" dirty="0"/>
                  <a:t>,a</a:t>
                </a:r>
                <a:r>
                  <a:rPr lang="en-US" baseline="-25000" dirty="0"/>
                  <a:t>1</a:t>
                </a:r>
                <a:r>
                  <a:rPr lang="en-US" dirty="0"/>
                  <a:t>,b</a:t>
                </a:r>
                <a:r>
                  <a:rPr lang="en-US" baseline="-25000" dirty="0"/>
                  <a:t>1</a:t>
                </a:r>
                <a:r>
                  <a:rPr lang="en-US" dirty="0"/>
                  <a:t>,a</a:t>
                </a:r>
                <a:r>
                  <a:rPr lang="en-US" baseline="-25000" dirty="0"/>
                  <a:t>2</a:t>
                </a:r>
                <a:r>
                  <a:rPr lang="en-US" dirty="0"/>
                  <a:t>,b</a:t>
                </a:r>
                <a:r>
                  <a:rPr lang="en-US" baseline="-25000" dirty="0"/>
                  <a:t>2</a:t>
                </a:r>
                <a:r>
                  <a:rPr lang="en-US" dirty="0"/>
                  <a:t>,…]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3F2637-A194-E74E-98EC-F4FA44DC27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4410C-491D-564C-A70D-5ED5CE39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99821-8314-2B41-B4DB-9B5CEA6D3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20029E-B53F-CD4E-9C99-45345D798245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Representation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does musical staff represent sound?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What does vertical position represent?</a:t>
            </a:r>
          </a:p>
          <a:p>
            <a:pPr lvl="1"/>
            <a:r>
              <a:rPr lang="en-US" dirty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Note shape?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7410" y="3676316"/>
            <a:ext cx="8077200" cy="2146300"/>
            <a:chOff x="288" y="1008"/>
            <a:chExt cx="5088" cy="1352"/>
          </a:xfrm>
        </p:grpSpPr>
        <p:pic>
          <p:nvPicPr>
            <p:cNvPr id="62473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4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5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2491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2480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2482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2483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2484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2485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6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7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8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9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0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Frequency-domain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make a song appear “periodic”</a:t>
            </a:r>
          </a:p>
          <a:p>
            <a:pPr lvl="1"/>
            <a:r>
              <a:rPr lang="en-US" dirty="0"/>
              <a:t>Treat the entire song as 1 period of a very complicated sinusoid!</a:t>
            </a:r>
          </a:p>
          <a:p>
            <a:pPr lvl="1"/>
            <a:r>
              <a:rPr lang="en-US" i="1" dirty="0"/>
              <a:t>This is the assumption of the Fourier Transform</a:t>
            </a:r>
          </a:p>
          <a:p>
            <a:pPr lvl="2"/>
            <a:endParaRPr lang="en-US" dirty="0"/>
          </a:p>
          <a:p>
            <a:pPr lvl="2"/>
            <a:endParaRPr lang="en-US" i="1" dirty="0"/>
          </a:p>
          <a:p>
            <a:pPr lvl="1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Fourier Transforms are nice, </a:t>
                </a:r>
              </a:p>
              <a:p>
                <a:pPr lvl="1"/>
                <a:r>
                  <a:rPr lang="en-US" sz="2000" dirty="0"/>
                  <a:t>but we want to store and process our signals with computers</a:t>
                </a:r>
              </a:p>
              <a:p>
                <a:r>
                  <a:rPr lang="en-US" sz="2400" dirty="0"/>
                  <a:t>We extend Fourier Transforms into Discrete Fourier Transforms, or DFT</a:t>
                </a:r>
              </a:p>
              <a:p>
                <a:pPr lvl="1"/>
                <a:r>
                  <a:rPr lang="en-US" sz="2000" dirty="0"/>
                  <a:t>We know our music signal is now discrete: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→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The signal contains </a:t>
                </a:r>
                <a:r>
                  <a:rPr lang="en-US" sz="2000" b="1" dirty="0"/>
                  <a:t>N</a:t>
                </a:r>
                <a:r>
                  <a:rPr lang="en-US" sz="2000" dirty="0"/>
                  <a:t> samples: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en-US" sz="20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  <a:blipFill>
                <a:blip r:embed="rId2"/>
                <a:stretch>
                  <a:fillRect l="-292" t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Fourier Transforms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25668961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D628-3A63-4849-BF4D-FA06F0636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A4003-BE45-2A42-A158-405092A49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Don’t get lost in mathematical notation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79343-DF31-5642-818D-A921D7A39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E219E9-5147-6043-A6C4-2D423810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585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DFT – Discrete Fourier Transform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1044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/>
              <p:nvPr/>
            </p:nvSpPr>
            <p:spPr>
              <a:xfrm>
                <a:off x="818606" y="2466701"/>
                <a:ext cx="7506788" cy="1384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06" y="2466701"/>
                <a:ext cx="7506788" cy="1384738"/>
              </a:xfrm>
              <a:prstGeom prst="rect">
                <a:avLst/>
              </a:prstGeom>
              <a:blipFill>
                <a:blip r:embed="rId3"/>
                <a:stretch>
                  <a:fillRect l="-1686" t="-112727" b="-17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53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62850"/>
          </a:xfrm>
        </p:spPr>
        <p:txBody>
          <a:bodyPr>
            <a:normAutofit fontScale="90000"/>
          </a:bodyPr>
          <a:lstStyle/>
          <a:p>
            <a:r>
              <a:rPr lang="en-US" dirty="0"/>
              <a:t>DFT – Discrete Fourier Transform</a:t>
            </a:r>
            <a:br>
              <a:rPr lang="en-US" dirty="0"/>
            </a:br>
            <a:r>
              <a:rPr lang="en-US" dirty="0"/>
              <a:t>(Complex Representation)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Represent any sequence of time samples as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From Euler’s formula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l-GR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p>
                    </m:sSup>
                  </m:oMath>
                </a14:m>
                <a:r>
                  <a:rPr lang="en-US" b="0" dirty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𝑖</m:t>
                    </m:r>
                    <m:func>
                      <m:func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br>
                  <a:rPr lang="en-US" dirty="0"/>
                </a:br>
                <a:r>
                  <a:rPr lang="en-US" dirty="0"/>
                  <a:t>can also express as exponential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sub>
                                <m:sup/>
                              </m:sSub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2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num>
                                    <m:den>
                                      <m:r>
                                        <a:rPr lang="en-US" sz="3200" b="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sz="3200" b="0" i="1" dirty="0"/>
              </a:p>
              <a:p>
                <a:r>
                  <a:rPr lang="en-US" sz="3200" b="0" dirty="0"/>
                  <a:t>Representation vector is [X</a:t>
                </a:r>
                <a:r>
                  <a:rPr lang="en-US" sz="3200" b="0" baseline="-25000" dirty="0"/>
                  <a:t>0</a:t>
                </a:r>
                <a:r>
                  <a:rPr lang="en-US" sz="3200" b="0" dirty="0"/>
                  <a:t>,X</a:t>
                </a:r>
                <a:r>
                  <a:rPr lang="en-US" sz="3200" b="0" baseline="-25000" dirty="0"/>
                  <a:t>1</a:t>
                </a:r>
                <a:r>
                  <a:rPr lang="en-US" sz="3200" b="0" dirty="0"/>
                  <a:t>,…X</a:t>
                </a:r>
                <a:r>
                  <a:rPr lang="en-US" sz="3200" b="0" baseline="-25000" dirty="0"/>
                  <a:t>N-1</a:t>
                </a:r>
                <a:r>
                  <a:rPr lang="en-US" sz="3200" b="0" dirty="0"/>
                  <a:t>]; </a:t>
                </a:r>
                <a:br>
                  <a:rPr lang="en-US" sz="3200" b="0" dirty="0"/>
                </a:br>
                <a:r>
                  <a:rPr lang="en-US" sz="3200" b="0" dirty="0"/>
                  <a:t>X</a:t>
                </a:r>
                <a:r>
                  <a:rPr lang="en-US" sz="3200" b="0" baseline="-25000" dirty="0"/>
                  <a:t>K</a:t>
                </a:r>
                <a:r>
                  <a:rPr lang="en-US" sz="3200" b="0" dirty="0"/>
                  <a:t> complex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t="-2611" b="-29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/>
              <p:nvPr/>
            </p:nvSpPr>
            <p:spPr>
              <a:xfrm>
                <a:off x="818606" y="2219958"/>
                <a:ext cx="7506788" cy="13847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pt" sz="320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pt" sz="3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" sz="320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  <m:r>
                                <a:rPr lang="pt" sz="320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pt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pt" sz="320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pt" sz="320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D3B028-63DB-B44A-842E-A23409C0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06" y="2219958"/>
                <a:ext cx="7506788" cy="1384738"/>
              </a:xfrm>
              <a:prstGeom prst="rect">
                <a:avLst/>
              </a:prstGeom>
              <a:blipFill>
                <a:blip r:embed="rId3"/>
                <a:stretch>
                  <a:fillRect l="-1686" t="-113636" b="-17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346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62850"/>
          </a:xfrm>
        </p:spPr>
        <p:txBody>
          <a:bodyPr>
            <a:normAutofit fontScale="90000"/>
          </a:bodyPr>
          <a:lstStyle/>
          <a:p>
            <a:r>
              <a:rPr lang="en-US" dirty="0"/>
              <a:t>DFT – Discrete Fourier Transform</a:t>
            </a:r>
            <a:br>
              <a:rPr lang="en-US" dirty="0"/>
            </a:br>
            <a:r>
              <a:rPr lang="en-US" dirty="0"/>
              <a:t>(Complex Representation)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046E-3908-9B44-B578-03B6F4A6D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any sequence of time samples 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Compute X</a:t>
            </a:r>
            <a:r>
              <a:rPr lang="en-US" baseline="-25000" dirty="0"/>
              <a:t>K</a:t>
            </a:r>
            <a:r>
              <a:rPr lang="en-US" dirty="0"/>
              <a:t> by dot product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81F2C8-854C-DC4B-87DB-1B884E55857F}"/>
                  </a:ext>
                </a:extLst>
              </p:cNvPr>
              <p:cNvSpPr/>
              <p:nvPr/>
            </p:nvSpPr>
            <p:spPr>
              <a:xfrm>
                <a:off x="2023830" y="2238529"/>
                <a:ext cx="5096340" cy="1390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US" sz="3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3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0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sz="26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sub>
                                <m:sup/>
                              </m:sSubSup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𝑛𝑘</m:t>
                                      </m:r>
                                    </m:num>
                                    <m:den>
                                      <m:r>
                                        <a:rPr lang="en-US" sz="3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81F2C8-854C-DC4B-87DB-1B884E5585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830" y="2238529"/>
                <a:ext cx="5096340" cy="1390830"/>
              </a:xfrm>
              <a:prstGeom prst="rect">
                <a:avLst/>
              </a:prstGeom>
              <a:blipFill>
                <a:blip r:embed="rId2"/>
                <a:stretch>
                  <a:fillRect t="-100901" b="-15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8E7A-5ECF-9146-BF35-2823B961CF18}"/>
                  </a:ext>
                </a:extLst>
              </p:cNvPr>
              <p:cNvSpPr txBox="1"/>
              <p:nvPr/>
            </p:nvSpPr>
            <p:spPr>
              <a:xfrm>
                <a:off x="2776020" y="4766739"/>
                <a:ext cx="4176143" cy="1477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8E7A-5ECF-9146-BF35-2823B961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020" y="4766739"/>
                <a:ext cx="4176143" cy="1477520"/>
              </a:xfrm>
              <a:prstGeom prst="rect">
                <a:avLst/>
              </a:prstGeom>
              <a:blipFill>
                <a:blip r:embed="rId3"/>
                <a:stretch>
                  <a:fillRect l="-8815" t="-102542" b="-16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2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1B3E-5E5F-D24D-95E9-5821D6554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62850"/>
          </a:xfrm>
        </p:spPr>
        <p:txBody>
          <a:bodyPr>
            <a:normAutofit fontScale="90000"/>
          </a:bodyPr>
          <a:lstStyle/>
          <a:p>
            <a:r>
              <a:rPr lang="en-US" dirty="0"/>
              <a:t>DFT – Discrete Fourier Transform</a:t>
            </a:r>
            <a:br>
              <a:rPr lang="en-US" dirty="0"/>
            </a:br>
            <a:r>
              <a:rPr lang="en-US" dirty="0"/>
              <a:t>(Complex Representation)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Compute X</a:t>
                </a:r>
                <a:r>
                  <a:rPr lang="en-US" baseline="-25000" dirty="0"/>
                  <a:t>K</a:t>
                </a:r>
                <a:r>
                  <a:rPr lang="en-US" dirty="0"/>
                  <a:t> by dot product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Same as … compute a</a:t>
                </a:r>
                <a:r>
                  <a:rPr lang="en-US" baseline="-25000" dirty="0"/>
                  <a:t>n</a:t>
                </a:r>
                <a:r>
                  <a:rPr lang="en-US" dirty="0"/>
                  <a:t>,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n</a:t>
                </a:r>
                <a:r>
                  <a:rPr lang="en-US" dirty="0"/>
                  <a:t> by dot product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d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𝑆𝑎𝑚𝑝𝑙𝑒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sin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⁡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87046E-3908-9B44-B578-03B6F4A6D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5" b="-1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ABA16B-F591-6440-A8EE-AAD39A92F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37B6-C770-0148-8AD5-6CBF1AE6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8E7A-5ECF-9146-BF35-2823B961CF18}"/>
                  </a:ext>
                </a:extLst>
              </p:cNvPr>
              <p:cNvSpPr txBox="1"/>
              <p:nvPr/>
            </p:nvSpPr>
            <p:spPr>
              <a:xfrm>
                <a:off x="2483928" y="2499961"/>
                <a:ext cx="4176143" cy="14775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218E7A-5ECF-9146-BF35-2823B961C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928" y="2499961"/>
                <a:ext cx="4176143" cy="1477520"/>
              </a:xfrm>
              <a:prstGeom prst="rect">
                <a:avLst/>
              </a:prstGeom>
              <a:blipFill>
                <a:blip r:embed="rId3"/>
                <a:stretch>
                  <a:fillRect l="-8815" t="-103419" b="-16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3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9672E-CC9C-9049-8602-7259DE2C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7575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Don’t let notation confuse you</a:t>
            </a:r>
            <a:br>
              <a:rPr lang="en-US" dirty="0"/>
            </a:br>
            <a:r>
              <a:rPr lang="en-US" dirty="0"/>
              <a:t>Expanding….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1853-768D-1141-89B8-EF2C721A0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272924"/>
            <a:ext cx="8686800" cy="2953705"/>
          </a:xfrm>
        </p:spPr>
        <p:txBody>
          <a:bodyPr>
            <a:normAutofit/>
          </a:bodyPr>
          <a:lstStyle/>
          <a:p>
            <a:r>
              <a:rPr lang="en-US" dirty="0"/>
              <a:t>E.g. for n=2, this says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…which is dot product we performed in </a:t>
            </a:r>
            <a:r>
              <a:rPr lang="en-US" b="0" dirty="0" err="1"/>
              <a:t>preclass</a:t>
            </a:r>
            <a:r>
              <a:rPr lang="en-US" b="0" dirty="0"/>
              <a:t> 5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75785-515D-1D4A-BEA2-ABDE79ED7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B8B34C-8F4F-2C42-BF26-2F57D464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456C3F-3DEC-3146-AB46-195FF571371E}"/>
                  </a:ext>
                </a:extLst>
              </p:cNvPr>
              <p:cNvSpPr/>
              <p:nvPr/>
            </p:nvSpPr>
            <p:spPr>
              <a:xfrm>
                <a:off x="1410614" y="1959936"/>
                <a:ext cx="6475171" cy="1312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𝑆𝑎𝑚𝑝𝑙𝑒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456C3F-3DEC-3146-AB46-195FF57137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614" y="1959936"/>
                <a:ext cx="6475171" cy="1312988"/>
              </a:xfrm>
              <a:prstGeom prst="rect">
                <a:avLst/>
              </a:prstGeom>
              <a:blipFill>
                <a:blip r:embed="rId2"/>
                <a:stretch>
                  <a:fillRect t="-99048" b="-15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B548B9-163B-E447-A9CC-3D1C3E57D028}"/>
                  </a:ext>
                </a:extLst>
              </p:cNvPr>
              <p:cNvSpPr txBox="1"/>
              <p:nvPr/>
            </p:nvSpPr>
            <p:spPr>
              <a:xfrm>
                <a:off x="575585" y="4001265"/>
                <a:ext cx="8482963" cy="5846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𝑑𝑜𝑡𝑝𝑟𝑜𝑑𝑢𝑐𝑡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,[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2∗2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2∗2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9B548B9-163B-E447-A9CC-3D1C3E57D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85" y="4001265"/>
                <a:ext cx="8482963" cy="584647"/>
              </a:xfrm>
              <a:prstGeom prst="rect">
                <a:avLst/>
              </a:prstGeom>
              <a:blipFill>
                <a:blip r:embed="rId3"/>
                <a:stretch>
                  <a:fillRect r="-448" b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7DCD58-E705-464B-BE45-192C79698831}"/>
                  </a:ext>
                </a:extLst>
              </p:cNvPr>
              <p:cNvSpPr txBox="1"/>
              <p:nvPr/>
            </p:nvSpPr>
            <p:spPr>
              <a:xfrm>
                <a:off x="279221" y="4787955"/>
                <a:ext cx="8585555" cy="5262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𝑑𝑜𝑡𝑝𝑟𝑜𝑑𝑢𝑐𝑡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𝑆𝑎𝑚𝑝𝑙𝑒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,[0,0.95,0.59,−0.59,−0.95,0,0.95,0.59,−0.59,−0.95,0])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E7DCD58-E705-464B-BE45-192C79698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21" y="4787955"/>
                <a:ext cx="8585555" cy="526298"/>
              </a:xfrm>
              <a:prstGeom prst="rect">
                <a:avLst/>
              </a:prstGeom>
              <a:blipFill>
                <a:blip r:embed="rId4"/>
                <a:stretch>
                  <a:fillRect t="-4762" r="-295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BAACCE3-84F8-024C-B145-8C5BA09DD679}"/>
              </a:ext>
            </a:extLst>
          </p:cNvPr>
          <p:cNvSpPr txBox="1"/>
          <p:nvPr/>
        </p:nvSpPr>
        <p:spPr>
          <a:xfrm>
            <a:off x="2380343" y="6534912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Don’t let notation confuse you…</a:t>
            </a:r>
          </a:p>
        </p:txBody>
      </p:sp>
    </p:spTree>
    <p:extLst>
      <p:ext uri="{BB962C8B-B14F-4D97-AF65-F5344CB8AC3E}">
        <p14:creationId xmlns:p14="http://schemas.microsoft.com/office/powerpoint/2010/main" val="42959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Fourier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9702"/>
            <a:ext cx="8686800" cy="189242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 DFT transforms N samples of a signal in time domain </a:t>
            </a:r>
          </a:p>
          <a:p>
            <a:pPr lvl="1"/>
            <a:r>
              <a:rPr lang="en-US" dirty="0"/>
              <a:t>into a (periodic) frequency representation with N samples</a:t>
            </a:r>
          </a:p>
          <a:p>
            <a:pPr lvl="1"/>
            <a:r>
              <a:rPr lang="en-US" dirty="0"/>
              <a:t>So we don’t have to deal with real signals anymore</a:t>
            </a:r>
          </a:p>
          <a:p>
            <a:r>
              <a:rPr lang="en-US" dirty="0"/>
              <a:t>We work with sampled signals (quantized in time), </a:t>
            </a:r>
          </a:p>
          <a:p>
            <a:pPr lvl="1"/>
            <a:r>
              <a:rPr lang="en-US" dirty="0"/>
              <a:t>and the frequency representation we get is also quantized in time!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3129"/>
          <a:stretch/>
        </p:blipFill>
        <p:spPr bwMode="auto">
          <a:xfrm>
            <a:off x="5545044" y="3108304"/>
            <a:ext cx="3352800" cy="17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9644" y="6487913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(sepwww.stanford.edu/</a:t>
            </a:r>
            <a:r>
              <a:rPr lang="en-US" sz="1600" dirty="0" err="1">
                <a:solidFill>
                  <a:schemeClr val="bg1"/>
                </a:solidFill>
              </a:rPr>
              <a:t>oldsep</a:t>
            </a:r>
            <a:r>
              <a:rPr lang="en-US" sz="1600" dirty="0">
                <a:solidFill>
                  <a:schemeClr val="bg1"/>
                </a:solidFill>
              </a:rPr>
              <a:t>/hale/FftLab.html)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26813" y="4538434"/>
                <a:ext cx="4107215" cy="958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𝐷𝐹𝑇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:mv="urn:schemas-microsoft-com:mac:vml"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13" y="4538434"/>
                <a:ext cx="4107215" cy="9580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67197" y="3842872"/>
            <a:ext cx="356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Music Signal in Discrete Time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87952" y="5718501"/>
            <a:ext cx="567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Music Signal “Transformed” To Frequency Domain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53129"/>
          <a:stretch/>
        </p:blipFill>
        <p:spPr bwMode="auto">
          <a:xfrm>
            <a:off x="5542781" y="4845421"/>
            <a:ext cx="3352800" cy="17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17" idx="2"/>
          </p:cNvCxnSpPr>
          <p:nvPr/>
        </p:nvCxnSpPr>
        <p:spPr>
          <a:xfrm flipH="1">
            <a:off x="3749127" y="4212204"/>
            <a:ext cx="1" cy="326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49127" y="5496517"/>
            <a:ext cx="1" cy="215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Discrete Fourier 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smaller sampling period means: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more points to represent the signal                 </a:t>
            </a:r>
          </a:p>
          <a:p>
            <a:pPr>
              <a:buNone/>
            </a:pPr>
            <a:r>
              <a:rPr lang="en-US" dirty="0"/>
              <a:t>			larger N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more harmonics used in DFT</a:t>
            </a:r>
          </a:p>
          <a:p>
            <a:pPr>
              <a:buNone/>
            </a:pPr>
            <a:r>
              <a:rPr lang="en-US" dirty="0"/>
              <a:t>			N harmonics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Smaller error compared to actual analog </a:t>
            </a:r>
          </a:p>
          <a:p>
            <a:pPr>
              <a:buNone/>
            </a:pPr>
            <a:r>
              <a:rPr lang="en-US" dirty="0"/>
              <a:t>             signal we capture/produce</a:t>
            </a:r>
          </a:p>
          <a:p>
            <a:r>
              <a:rPr lang="en-US" dirty="0"/>
              <a:t>DFTs are extensively used in practice, since computers can handle them</a:t>
            </a:r>
          </a:p>
          <a:p>
            <a:endParaRPr lang="en-US" b="1" i="1" dirty="0"/>
          </a:p>
          <a:p>
            <a:endParaRPr lang="en-US" b="1" i="1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549426"/>
            <a:ext cx="3581400" cy="365125"/>
          </a:xfrm>
        </p:spPr>
        <p:txBody>
          <a:bodyPr/>
          <a:lstStyle/>
          <a:p>
            <a:r>
              <a:rPr lang="en-US" dirty="0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4335B-63A2-E149-893F-52651B18204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There are other ways to represent</a:t>
            </a:r>
          </a:p>
          <a:p>
            <a:pPr lvl="1"/>
            <a:r>
              <a:rPr lang="en-US"/>
              <a:t>Frequency representation particularly efficient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3048000"/>
            <a:ext cx="8077200" cy="2146300"/>
            <a:chOff x="288" y="1008"/>
            <a:chExt cx="5088" cy="1352"/>
          </a:xfrm>
        </p:grpSpPr>
        <p:pic>
          <p:nvPicPr>
            <p:cNvPr id="64525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6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8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0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4543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4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4532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3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4534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4535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4536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4537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8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9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0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1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2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52600" y="5181600"/>
            <a:ext cx="569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880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0800" y="5181600"/>
            <a:ext cx="569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988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400" y="5181600"/>
            <a:ext cx="569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784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0" y="5181600"/>
            <a:ext cx="569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392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10400" y="5181600"/>
            <a:ext cx="914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587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50895" y="5727032"/>
            <a:ext cx="3024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Frequencies in Hertz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Approximating the Sampled Signal</a:t>
            </a:r>
          </a:p>
        </p:txBody>
      </p:sp>
      <p:sp>
        <p:nvSpPr>
          <p:cNvPr id="310274" name="Rectangle 2"/>
          <p:cNvSpPr>
            <a:spLocks noGrp="1" noChangeArrowheads="1"/>
          </p:cNvSpPr>
          <p:nvPr>
            <p:ph idx="1"/>
          </p:nvPr>
        </p:nvSpPr>
        <p:spPr>
          <a:xfrm>
            <a:off x="0" y="1383322"/>
            <a:ext cx="5562600" cy="4800600"/>
          </a:xfrm>
        </p:spPr>
        <p:txBody>
          <a:bodyPr>
            <a:normAutofit/>
          </a:bodyPr>
          <a:lstStyle/>
          <a:p>
            <a:r>
              <a:rPr lang="en-US" sz="2800" dirty="0"/>
              <a:t>A</a:t>
            </a:r>
            <a:r>
              <a:rPr lang="en-US" sz="2400" dirty="0"/>
              <a:t> signal sampled in time can be approximated </a:t>
            </a:r>
            <a:r>
              <a:rPr lang="en-US" sz="2400" b="1" i="1" dirty="0"/>
              <a:t>arbitrarily </a:t>
            </a:r>
            <a:r>
              <a:rPr lang="en-US" sz="2400" dirty="0"/>
              <a:t>closely from the time-sampled values</a:t>
            </a:r>
          </a:p>
          <a:p>
            <a:r>
              <a:rPr lang="en-US" sz="2400" dirty="0"/>
              <a:t>With a DFT, each sample gives us knowledge of one harmonic</a:t>
            </a:r>
          </a:p>
          <a:p>
            <a:r>
              <a:rPr lang="en-US" sz="2400" dirty="0"/>
              <a:t>Each harmonic is a component used in the reconstruction of the signal</a:t>
            </a:r>
          </a:p>
          <a:p>
            <a:r>
              <a:rPr lang="en-US" sz="2400" dirty="0"/>
              <a:t>The more harmonics we use, the better the reconstruction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2019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F5E-E2E5-4074-8E9A-E0DC7BF981C8}" type="slidenum">
              <a:rPr lang="en-US"/>
              <a:pPr/>
              <a:t>60</a:t>
            </a:fld>
            <a:endParaRPr lang="en-US"/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8620" y="1178170"/>
            <a:ext cx="2538046" cy="1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778" y="4768118"/>
            <a:ext cx="2601729" cy="16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789" y="2989384"/>
            <a:ext cx="2467708" cy="158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0285" name="Text Box 13"/>
          <p:cNvSpPr txBox="1">
            <a:spLocks noChangeArrowheads="1"/>
          </p:cNvSpPr>
          <p:nvPr/>
        </p:nvSpPr>
        <p:spPr bwMode="auto">
          <a:xfrm>
            <a:off x="0" y="58737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{ </a:t>
            </a:r>
            <a:r>
              <a:rPr lang="en-US" sz="1800">
                <a:solidFill>
                  <a:srgbClr val="33CC33"/>
                </a:solidFill>
              </a:rPr>
              <a:t>Cos</a:t>
            </a:r>
            <a:r>
              <a:rPr lang="en-US" sz="1800"/>
              <a:t>[</a:t>
            </a:r>
            <a:r>
              <a:rPr lang="en-US" sz="1800">
                <a:solidFill>
                  <a:srgbClr val="33CC33"/>
                </a:solidFill>
              </a:rPr>
              <a:t>0</a:t>
            </a:r>
            <a:r>
              <a:rPr lang="en-US" sz="1800" i="1">
                <a:solidFill>
                  <a:srgbClr val="FF0000"/>
                </a:solidFill>
              </a:rPr>
              <a:t>t</a:t>
            </a:r>
            <a:r>
              <a:rPr lang="en-US" sz="1800"/>
              <a:t>], </a:t>
            </a:r>
            <a:r>
              <a:rPr lang="en-US" sz="1800">
                <a:solidFill>
                  <a:srgbClr val="33CC33"/>
                </a:solidFill>
              </a:rPr>
              <a:t>Sin</a:t>
            </a:r>
            <a:r>
              <a:rPr lang="en-US" sz="1800"/>
              <a:t>[</a:t>
            </a:r>
            <a:r>
              <a:rPr lang="en-US" sz="1800">
                <a:solidFill>
                  <a:srgbClr val="33CC33"/>
                </a:solidFill>
              </a:rPr>
              <a:t>1</a:t>
            </a:r>
            <a:r>
              <a:rPr lang="en-US" sz="1800" i="1">
                <a:solidFill>
                  <a:srgbClr val="FF0000"/>
                </a:solidFill>
              </a:rPr>
              <a:t>t</a:t>
            </a:r>
            <a:r>
              <a:rPr lang="en-US" sz="1800"/>
              <a:t>], </a:t>
            </a:r>
            <a:r>
              <a:rPr lang="en-US" sz="1800">
                <a:solidFill>
                  <a:srgbClr val="33CC33"/>
                </a:solidFill>
              </a:rPr>
              <a:t>Cos</a:t>
            </a:r>
            <a:r>
              <a:rPr lang="en-US" sz="1800"/>
              <a:t>[</a:t>
            </a:r>
            <a:r>
              <a:rPr lang="en-US" sz="1800">
                <a:solidFill>
                  <a:srgbClr val="33CC33"/>
                </a:solidFill>
              </a:rPr>
              <a:t>1</a:t>
            </a:r>
            <a:r>
              <a:rPr lang="en-US" sz="1800" i="1">
                <a:solidFill>
                  <a:srgbClr val="FF0000"/>
                </a:solidFill>
              </a:rPr>
              <a:t>t</a:t>
            </a:r>
            <a:r>
              <a:rPr lang="en-US" sz="1800"/>
              <a:t>] </a:t>
            </a:r>
          </a:p>
        </p:txBody>
      </p:sp>
      <p:sp>
        <p:nvSpPr>
          <p:cNvPr id="310286" name="Text Box 14"/>
          <p:cNvSpPr txBox="1">
            <a:spLocks noChangeArrowheads="1"/>
          </p:cNvSpPr>
          <p:nvPr/>
        </p:nvSpPr>
        <p:spPr bwMode="auto">
          <a:xfrm>
            <a:off x="152400" y="5867400"/>
            <a:ext cx="601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                                        , </a:t>
            </a:r>
            <a:r>
              <a:rPr lang="en-US" sz="1800" dirty="0">
                <a:solidFill>
                  <a:srgbClr val="33CC33"/>
                </a:solidFill>
              </a:rPr>
              <a:t>Sin</a:t>
            </a:r>
            <a:r>
              <a:rPr lang="en-US" sz="1800" dirty="0"/>
              <a:t>[</a:t>
            </a:r>
            <a:r>
              <a:rPr lang="en-US" sz="1800" dirty="0">
                <a:solidFill>
                  <a:srgbClr val="33CC33"/>
                </a:solidFill>
              </a:rPr>
              <a:t>2</a:t>
            </a:r>
            <a:r>
              <a:rPr lang="en-US" sz="1800" i="1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], </a:t>
            </a:r>
            <a:r>
              <a:rPr lang="en-US" sz="1800" dirty="0">
                <a:solidFill>
                  <a:srgbClr val="33CC33"/>
                </a:solidFill>
              </a:rPr>
              <a:t>Cos</a:t>
            </a:r>
            <a:r>
              <a:rPr lang="en-US" sz="1800" dirty="0"/>
              <a:t>[</a:t>
            </a:r>
            <a:r>
              <a:rPr lang="en-US" sz="1800" dirty="0">
                <a:solidFill>
                  <a:srgbClr val="33CC33"/>
                </a:solidFill>
              </a:rPr>
              <a:t>2</a:t>
            </a:r>
            <a:r>
              <a:rPr lang="en-US" sz="1800" i="1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]</a:t>
            </a:r>
          </a:p>
        </p:txBody>
      </p:sp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381000" y="58674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                                                                , </a:t>
            </a:r>
            <a:r>
              <a:rPr lang="en-US" sz="1800" dirty="0">
                <a:solidFill>
                  <a:srgbClr val="33CC33"/>
                </a:solidFill>
              </a:rPr>
              <a:t>Sin</a:t>
            </a:r>
            <a:r>
              <a:rPr lang="en-US" sz="1800" dirty="0"/>
              <a:t>[</a:t>
            </a:r>
            <a:r>
              <a:rPr lang="en-US" sz="1800" dirty="0">
                <a:solidFill>
                  <a:srgbClr val="33CC33"/>
                </a:solidFill>
              </a:rPr>
              <a:t>3</a:t>
            </a:r>
            <a:r>
              <a:rPr lang="en-US" sz="1800" i="1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], </a:t>
            </a:r>
            <a:r>
              <a:rPr lang="en-US" sz="1800" dirty="0">
                <a:solidFill>
                  <a:srgbClr val="33CC33"/>
                </a:solidFill>
              </a:rPr>
              <a:t>Cos</a:t>
            </a:r>
            <a:r>
              <a:rPr lang="en-US" sz="1800" dirty="0"/>
              <a:t>[</a:t>
            </a:r>
            <a:r>
              <a:rPr lang="en-US" sz="1800" dirty="0">
                <a:solidFill>
                  <a:srgbClr val="33CC33"/>
                </a:solidFill>
              </a:rPr>
              <a:t>3</a:t>
            </a:r>
            <a:r>
              <a:rPr lang="en-US" sz="1800" i="1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] 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0B32C8-6440-9C4C-ACA3-EFAF90B5C165}"/>
              </a:ext>
            </a:extLst>
          </p:cNvPr>
          <p:cNvSpPr txBox="1"/>
          <p:nvPr/>
        </p:nvSpPr>
        <p:spPr>
          <a:xfrm>
            <a:off x="4935838" y="2162374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Original signal </a:t>
            </a:r>
          </a:p>
          <a:p>
            <a:r>
              <a:rPr lang="en-US" dirty="0">
                <a:solidFill>
                  <a:srgbClr val="0000FF"/>
                </a:solidFill>
              </a:rPr>
              <a:t>(samples)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5A40D-2377-8A4C-A37D-0593912814C4}"/>
              </a:ext>
            </a:extLst>
          </p:cNvPr>
          <p:cNvSpPr txBox="1"/>
          <p:nvPr/>
        </p:nvSpPr>
        <p:spPr>
          <a:xfrm>
            <a:off x="4935838" y="3021501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Approximated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D5D9CD-47DA-5345-87D9-5747EAE71E0F}"/>
              </a:ext>
            </a:extLst>
          </p:cNvPr>
          <p:cNvSpPr txBox="1"/>
          <p:nvPr/>
        </p:nvSpPr>
        <p:spPr>
          <a:xfrm>
            <a:off x="5562600" y="36776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8B95"/>
                </a:solidFill>
              </a:rPr>
              <a:t>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build="p" bldLvl="5"/>
      <p:bldP spid="310285" grpId="0"/>
      <p:bldP spid="310286" grpId="0"/>
      <p:bldP spid="310287" grpId="0"/>
      <p:bldP spid="2" grpId="0"/>
      <p:bldP spid="14" grpId="0"/>
      <p:bldP spid="1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More samples </a:t>
            </a:r>
            <a:r>
              <a:rPr lang="en-US" sz="2800" dirty="0">
                <a:sym typeface="Wingdings" pitchFamily="2" charset="2"/>
              </a:rPr>
              <a:t> More </a:t>
            </a:r>
            <a:r>
              <a:rPr lang="en-US" sz="2800" dirty="0" err="1">
                <a:sym typeface="Wingdings" pitchFamily="2" charset="2"/>
              </a:rPr>
              <a:t>harmonicsless</a:t>
            </a:r>
            <a:r>
              <a:rPr lang="en-US" sz="2800" dirty="0">
                <a:sym typeface="Wingdings" pitchFamily="2" charset="2"/>
              </a:rPr>
              <a:t> error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765176"/>
            <a:ext cx="8686800" cy="484663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2F7-A5A8-48D3-B8B5-5B36C67F98F0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573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2966"/>
            <a:ext cx="297021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7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713" y="1482966"/>
            <a:ext cx="297021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73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788" y="1482966"/>
            <a:ext cx="297021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7384" name="AutoShape 8"/>
          <p:cNvSpPr>
            <a:spLocks/>
          </p:cNvSpPr>
          <p:nvPr/>
        </p:nvSpPr>
        <p:spPr bwMode="auto">
          <a:xfrm rot="-5400000">
            <a:off x="4114800" y="2016366"/>
            <a:ext cx="533400" cy="3124200"/>
          </a:xfrm>
          <a:prstGeom prst="rightBrace">
            <a:avLst>
              <a:gd name="adj1" fmla="val 48810"/>
              <a:gd name="adj2" fmla="val 5365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0" y="1203566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7 Samples; 7 Harmonics</a:t>
            </a: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3054350" y="1190866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11 Samples</a:t>
            </a: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6196013" y="1203566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15 Samples; 15 Harmonics</a:t>
            </a:r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4267200" y="1190866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; 11 Harmonics</a:t>
            </a:r>
          </a:p>
        </p:txBody>
      </p:sp>
      <p:sp>
        <p:nvSpPr>
          <p:cNvPr id="357390" name="AutoShape 14"/>
          <p:cNvSpPr>
            <a:spLocks noChangeArrowheads="1"/>
          </p:cNvSpPr>
          <p:nvPr/>
        </p:nvSpPr>
        <p:spPr bwMode="auto">
          <a:xfrm>
            <a:off x="4038600" y="4759566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DFT</a:t>
            </a:r>
          </a:p>
        </p:txBody>
      </p:sp>
      <p:sp>
        <p:nvSpPr>
          <p:cNvPr id="357397" name="AutoShape 21"/>
          <p:cNvSpPr>
            <a:spLocks noChangeArrowheads="1"/>
          </p:cNvSpPr>
          <p:nvPr/>
        </p:nvSpPr>
        <p:spPr bwMode="auto">
          <a:xfrm>
            <a:off x="7239000" y="4759566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DFT</a:t>
            </a:r>
          </a:p>
        </p:txBody>
      </p:sp>
      <p:sp>
        <p:nvSpPr>
          <p:cNvPr id="357398" name="AutoShape 22"/>
          <p:cNvSpPr>
            <a:spLocks noChangeArrowheads="1"/>
          </p:cNvSpPr>
          <p:nvPr/>
        </p:nvSpPr>
        <p:spPr bwMode="auto">
          <a:xfrm>
            <a:off x="1068388" y="4816716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DFT</a:t>
            </a:r>
          </a:p>
        </p:txBody>
      </p:sp>
      <p:sp>
        <p:nvSpPr>
          <p:cNvPr id="357399" name="AutoShape 23"/>
          <p:cNvSpPr>
            <a:spLocks/>
          </p:cNvSpPr>
          <p:nvPr/>
        </p:nvSpPr>
        <p:spPr bwMode="auto">
          <a:xfrm rot="-5400000">
            <a:off x="1143000" y="2930766"/>
            <a:ext cx="457200" cy="2286000"/>
          </a:xfrm>
          <a:prstGeom prst="rightBrace">
            <a:avLst>
              <a:gd name="adj1" fmla="val 41667"/>
              <a:gd name="adj2" fmla="val 5499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400" name="AutoShape 24"/>
          <p:cNvSpPr>
            <a:spLocks/>
          </p:cNvSpPr>
          <p:nvPr/>
        </p:nvSpPr>
        <p:spPr bwMode="auto">
          <a:xfrm rot="-5400000">
            <a:off x="7239000" y="1711566"/>
            <a:ext cx="533400" cy="2971800"/>
          </a:xfrm>
          <a:prstGeom prst="rightBrace">
            <a:avLst>
              <a:gd name="adj1" fmla="val 46429"/>
              <a:gd name="adj2" fmla="val 55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454766"/>
            <a:ext cx="628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54766"/>
            <a:ext cx="8001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997566"/>
            <a:ext cx="657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3997566"/>
            <a:ext cx="942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3616566"/>
            <a:ext cx="6191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3616566"/>
            <a:ext cx="8953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4" grpId="0" animBg="1"/>
      <p:bldP spid="357390" grpId="0" animBg="1"/>
      <p:bldP spid="357397" grpId="0" animBg="1"/>
      <p:bldP spid="357398" grpId="0" animBg="1"/>
      <p:bldP spid="357399" grpId="0" animBg="1"/>
      <p:bldP spid="357400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Saving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N can get very large</a:t>
            </a:r>
          </a:p>
          <a:p>
            <a:pPr lvl="1"/>
            <a:r>
              <a:rPr lang="en-US" dirty="0"/>
              <a:t>e.g., with a sampling rate of 48,000Hz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big is N for a 4 minute song?</a:t>
            </a:r>
          </a:p>
          <a:p>
            <a:r>
              <a:rPr lang="en-US" dirty="0"/>
              <a:t>How many operations does this translate to?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To compute one frequency component?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To compute all N frequency components?</a:t>
            </a:r>
          </a:p>
          <a:p>
            <a:r>
              <a:rPr lang="en-US" dirty="0"/>
              <a:t>This is not practical. Instead, we use a window of values to which we apply the transform</a:t>
            </a:r>
          </a:p>
          <a:p>
            <a:pPr lvl="1"/>
            <a:r>
              <a:rPr lang="en-US" dirty="0"/>
              <a:t>Typical size: …, 512, 1024, 2048, …</a:t>
            </a:r>
          </a:p>
          <a:p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Window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the example below, we traverse the signal but only look at 64 samples at a time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/>
              <a:t>ESE 150 -- Spring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790825"/>
            <a:ext cx="74120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2738438"/>
            <a:ext cx="75453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743200"/>
            <a:ext cx="75358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05800" y="3200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29600" y="4495800"/>
            <a:ext cx="78544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Freq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(sepwww.stanford.edu/</a:t>
            </a:r>
            <a:r>
              <a:rPr lang="en-US" sz="1600" dirty="0" err="1"/>
              <a:t>oldsep</a:t>
            </a:r>
            <a:r>
              <a:rPr lang="en-US" sz="1600" dirty="0"/>
              <a:t>/hale/FftLab.html)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the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6926"/>
            <a:ext cx="86868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Intuition, with enough dots, not hard to “connect-the-dots” to reconstruct (understand) the continuous signal.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the continuous signal here? (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3)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Assumes certain regularity conditions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What is enough?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Lecture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71" y="3554631"/>
            <a:ext cx="4852371" cy="284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999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DAC -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8559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Digital-to-Analog (DAC) Conversion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a capacitor does?  </a:t>
            </a:r>
          </a:p>
          <a:p>
            <a:pPr lvl="1"/>
            <a:r>
              <a:rPr lang="en-US" sz="2000" dirty="0">
                <a:solidFill>
                  <a:srgbClr val="FF6600"/>
                </a:solidFill>
              </a:rPr>
              <a:t>What happens when apply voltage across a resistor/capacitor?</a:t>
            </a:r>
          </a:p>
          <a:p>
            <a:pPr lvl="1"/>
            <a:r>
              <a:rPr lang="en-US" sz="2000" dirty="0"/>
              <a:t>We call this filtering in EE, (RC delays are everything)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Lecture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65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6" r="68721" b="22448"/>
          <a:stretch/>
        </p:blipFill>
        <p:spPr bwMode="auto">
          <a:xfrm>
            <a:off x="3153475" y="2977244"/>
            <a:ext cx="2008047" cy="150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2" t="35067" r="34216" b="-403"/>
          <a:stretch/>
        </p:blipFill>
        <p:spPr bwMode="auto">
          <a:xfrm>
            <a:off x="5161522" y="3243647"/>
            <a:ext cx="2111590" cy="135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6" t="12888" r="3257" b="21776"/>
          <a:stretch/>
        </p:blipFill>
        <p:spPr bwMode="auto">
          <a:xfrm>
            <a:off x="7426276" y="3118319"/>
            <a:ext cx="1717724" cy="14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Freeform 65"/>
          <p:cNvSpPr/>
          <p:nvPr/>
        </p:nvSpPr>
        <p:spPr>
          <a:xfrm>
            <a:off x="166586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325560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3472" y="5011701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output circuit of DAC</a:t>
            </a:r>
          </a:p>
          <a:p>
            <a:pPr algn="ctr"/>
            <a:r>
              <a:rPr lang="en-US" sz="2000" dirty="0">
                <a:latin typeface="+mj-lt"/>
              </a:rPr>
              <a:t>holds 7 discrete voltages for 1ms</a:t>
            </a:r>
          </a:p>
          <a:p>
            <a:pPr algn="ctr"/>
            <a:r>
              <a:rPr lang="en-US" sz="2000" dirty="0">
                <a:latin typeface="+mj-lt"/>
              </a:rPr>
              <a:t>each…applies it to RC filter</a:t>
            </a:r>
            <a:r>
              <a:rPr lang="en-US" dirty="0">
                <a:latin typeface="+mj-lt"/>
              </a:rPr>
              <a:t>,</a:t>
            </a:r>
          </a:p>
          <a:p>
            <a:pPr algn="ctr"/>
            <a:r>
              <a:rPr lang="en-US" sz="2000" dirty="0">
                <a:latin typeface="+mj-lt"/>
              </a:rPr>
              <a:t>output is “smooth” analog signal</a:t>
            </a:r>
          </a:p>
        </p:txBody>
      </p:sp>
    </p:spTree>
    <p:extLst>
      <p:ext uri="{BB962C8B-B14F-4D97-AF65-F5344CB8AC3E}">
        <p14:creationId xmlns:p14="http://schemas.microsoft.com/office/powerpoint/2010/main" val="10858845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839200" cy="4846638"/>
          </a:xfrm>
        </p:spPr>
        <p:txBody>
          <a:bodyPr/>
          <a:lstStyle/>
          <a:p>
            <a:r>
              <a:rPr lang="en-US" dirty="0"/>
              <a:t>Not really connect-the-dots in time</a:t>
            </a:r>
          </a:p>
          <a:p>
            <a:pPr lvl="1"/>
            <a:r>
              <a:rPr lang="en-US" dirty="0"/>
              <a:t>(previous explanation was oversimplified)</a:t>
            </a:r>
          </a:p>
          <a:p>
            <a:r>
              <a:rPr lang="en-US" dirty="0"/>
              <a:t>Recall near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  <a:p>
            <a:pPr lvl="1"/>
            <a:r>
              <a:rPr lang="en-US" dirty="0"/>
              <a:t>Could often miss the peak</a:t>
            </a:r>
          </a:p>
          <a:p>
            <a:pPr lvl="1"/>
            <a:r>
              <a:rPr lang="en-US" dirty="0"/>
              <a:t>Get poor sine waves</a:t>
            </a:r>
          </a:p>
          <a:p>
            <a:pPr lvl="2"/>
            <a:r>
              <a:rPr lang="en-US" dirty="0"/>
              <a:t>…look like peak moves around even if sampled above </a:t>
            </a:r>
            <a:r>
              <a:rPr lang="en-US" dirty="0" err="1"/>
              <a:t>Nyquist</a:t>
            </a:r>
            <a:r>
              <a:rPr lang="en-US" dirty="0"/>
              <a:t> rate</a:t>
            </a:r>
          </a:p>
          <a:p>
            <a:r>
              <a:rPr lang="en-US" dirty="0"/>
              <a:t>Better reconstruction</a:t>
            </a:r>
          </a:p>
          <a:p>
            <a:pPr lvl="1"/>
            <a:r>
              <a:rPr lang="en-US" dirty="0"/>
              <a:t>Convert to frequency</a:t>
            </a:r>
          </a:p>
          <a:p>
            <a:pPr lvl="2"/>
            <a:r>
              <a:rPr lang="en-US" dirty="0"/>
              <a:t>Which can perfectly represent up to half sampling rate</a:t>
            </a:r>
          </a:p>
          <a:p>
            <a:pPr lvl="1"/>
            <a:r>
              <a:rPr lang="en-US" dirty="0"/>
              <a:t>Reconstruct from frequency basis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represent signals in frequency domain</a:t>
            </a:r>
          </a:p>
          <a:p>
            <a:pPr lvl="1"/>
            <a:r>
              <a:rPr lang="en-US" dirty="0"/>
              <a:t>Different basis – basis vectors of </a:t>
            </a:r>
            <a:r>
              <a:rPr lang="en-US" dirty="0" err="1"/>
              <a:t>sines</a:t>
            </a:r>
            <a:r>
              <a:rPr lang="en-US" dirty="0"/>
              <a:t> and cosines</a:t>
            </a:r>
          </a:p>
          <a:p>
            <a:r>
              <a:rPr lang="en-US" dirty="0"/>
              <a:t>Often more convenient and efficient than time domain</a:t>
            </a:r>
          </a:p>
          <a:p>
            <a:pPr lvl="1"/>
            <a:r>
              <a:rPr lang="en-US" dirty="0"/>
              <a:t>Remember musical staff</a:t>
            </a:r>
          </a:p>
          <a:p>
            <a:r>
              <a:rPr lang="en-US" dirty="0"/>
              <a:t>Can convert between time and frequency domain</a:t>
            </a:r>
          </a:p>
          <a:p>
            <a:pPr lvl="1"/>
            <a:r>
              <a:rPr lang="en-US" dirty="0"/>
              <a:t>Using a dot-product to calculate time or frequency components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911482" y="3075200"/>
            <a:ext cx="3815882" cy="840696"/>
            <a:chOff x="288" y="1008"/>
            <a:chExt cx="5088" cy="1352"/>
          </a:xfrm>
        </p:grpSpPr>
        <p:pic>
          <p:nvPicPr>
            <p:cNvPr id="7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3781425" y="5370513"/>
          <a:ext cx="455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2" name="Equation" r:id="rId4" imgW="2324100" imgH="431800" progId="Equation.3">
                  <p:embed/>
                </p:oleObj>
              </mc:Choice>
              <mc:Fallback>
                <p:oleObj name="Equation" r:id="rId4" imgW="23241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370513"/>
                        <a:ext cx="4559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Week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Lab 4:</a:t>
            </a:r>
          </a:p>
          <a:p>
            <a:pPr lvl="1"/>
            <a:r>
              <a:rPr lang="en-US" dirty="0"/>
              <a:t>You will identify Frequency components using FFT in </a:t>
            </a:r>
            <a:r>
              <a:rPr lang="en-US" dirty="0" err="1"/>
              <a:t>Matlab</a:t>
            </a:r>
            <a:r>
              <a:rPr lang="en-US" dirty="0"/>
              <a:t>	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Bring headphones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Remember: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Lab 3 report is due on Friday</a:t>
            </a:r>
          </a:p>
          <a:p>
            <a:endParaRPr lang="en-US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  <a:p>
            <a:endParaRPr lang="en-US" b="1" i="1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57500" y="6534912"/>
            <a:ext cx="3581400" cy="365125"/>
          </a:xfrm>
        </p:spPr>
        <p:txBody>
          <a:bodyPr/>
          <a:lstStyle/>
          <a:p>
            <a:r>
              <a:rPr lang="en-US" dirty="0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ESE325 – whole course on Fourier Analysis</a:t>
            </a:r>
          </a:p>
          <a:p>
            <a:r>
              <a:rPr lang="en-US" dirty="0"/>
              <a:t>ESE224 – signal processing</a:t>
            </a:r>
          </a:p>
          <a:p>
            <a:r>
              <a:rPr lang="en-US" dirty="0"/>
              <a:t>ESE215, 319, 419 – reason about behavior of circuits in time and frequency domains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How much information is this musical staff communicating?</a:t>
            </a:r>
            <a:endParaRPr lang="en-US" dirty="0">
              <a:sym typeface="Wingdings" pitchFamily="1" charset="2"/>
            </a:endParaRPr>
          </a:p>
          <a:p>
            <a:r>
              <a:rPr lang="en-US" dirty="0">
                <a:solidFill>
                  <a:srgbClr val="FF6600"/>
                </a:solidFill>
                <a:sym typeface="Wingdings" pitchFamily="1" charset="2"/>
              </a:rPr>
              <a:t>How many keys on piano? 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bits/note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57358" y="4808621"/>
            <a:ext cx="5486400" cy="1371600"/>
            <a:chOff x="288" y="1008"/>
            <a:chExt cx="5088" cy="1352"/>
          </a:xfrm>
        </p:grpSpPr>
        <p:pic>
          <p:nvPicPr>
            <p:cNvPr id="66567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6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658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>
                <a:hlinkClick r:id="rId2"/>
              </a:rPr>
              <a:t>https://betterexplained.com/articles/an-interactive-guide-to-the-fourier-transform/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  <p:extLst>
      <p:ext uri="{BB962C8B-B14F-4D97-AF65-F5344CB8AC3E}">
        <p14:creationId xmlns:p14="http://schemas.microsoft.com/office/powerpoint/2010/main" val="78490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ano_D2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533400" y="1524000"/>
            <a:ext cx="777240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Hamburg Steinway D-274 Piano photo by Karl </a:t>
            </a:r>
            <a:r>
              <a:rPr lang="en-US" dirty="0" err="1">
                <a:latin typeface="+mn-lt"/>
              </a:rPr>
              <a:t>Kunde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5786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https://commons.wikimedia.org/wiki/File:D274.jpg</a:t>
            </a:r>
          </a:p>
        </p:txBody>
      </p:sp>
      <p:pic>
        <p:nvPicPr>
          <p:cNvPr id="9" name="Picture 8" descr="1024px-Piano_Frequencie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7200"/>
            <a:ext cx="4511660" cy="86796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7" descr="musrang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1642" r="-31642"/>
          <a:stretch>
            <a:fillRect/>
          </a:stretch>
        </p:blipFill>
        <p:spPr>
          <a:xfrm>
            <a:off x="-1295400" y="152400"/>
            <a:ext cx="11082867" cy="5867400"/>
          </a:xfrm>
        </p:spPr>
      </p:pic>
      <p:sp>
        <p:nvSpPr>
          <p:cNvPr id="9" name="TextBox 8"/>
          <p:cNvSpPr txBox="1"/>
          <p:nvPr/>
        </p:nvSpPr>
        <p:spPr>
          <a:xfrm>
            <a:off x="2286000" y="6096000"/>
            <a:ext cx="563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Larry </a:t>
            </a:r>
            <a:r>
              <a:rPr lang="en-US" sz="1800" dirty="0" err="1">
                <a:latin typeface="+mn-lt"/>
              </a:rPr>
              <a:t>Solomn</a:t>
            </a:r>
            <a:r>
              <a:rPr lang="en-US" sz="1800" dirty="0">
                <a:latin typeface="+mn-lt"/>
              </a:rPr>
              <a:t>: http://</a:t>
            </a:r>
            <a:r>
              <a:rPr lang="en-US" sz="1800" dirty="0" err="1">
                <a:latin typeface="+mn-lt"/>
              </a:rPr>
              <a:t>solomonsmusic.net/insrange.htm</a:t>
            </a:r>
            <a:endParaRPr lang="en-US" sz="18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ESE 150 -- Spring 2019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13726</TotalTime>
  <Words>3545</Words>
  <Application>Microsoft Macintosh PowerPoint</Application>
  <PresentationFormat>On-screen Show (4:3)</PresentationFormat>
  <Paragraphs>1043</Paragraphs>
  <Slides>70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Arial</vt:lpstr>
      <vt:lpstr>Calibri</vt:lpstr>
      <vt:lpstr>Cambria Math</vt:lpstr>
      <vt:lpstr>CMMI12</vt:lpstr>
      <vt:lpstr>CMR12</vt:lpstr>
      <vt:lpstr>Courier New</vt:lpstr>
      <vt:lpstr>Symbol</vt:lpstr>
      <vt:lpstr>Times New Roman</vt:lpstr>
      <vt:lpstr>Wingdings 2</vt:lpstr>
      <vt:lpstr>ESE 578–</vt:lpstr>
      <vt:lpstr>Equation</vt:lpstr>
      <vt:lpstr>PowerPoint Presentation</vt:lpstr>
      <vt:lpstr>Teaser</vt:lpstr>
      <vt:lpstr>Teaser</vt:lpstr>
      <vt:lpstr>Information</vt:lpstr>
      <vt:lpstr>Representation</vt:lpstr>
      <vt:lpstr>Frequency Representation</vt:lpstr>
      <vt:lpstr>Frequency Representation</vt:lpstr>
      <vt:lpstr>PowerPoint Presentation</vt:lpstr>
      <vt:lpstr>PowerPoint Presentation</vt:lpstr>
      <vt:lpstr>Frequency Representation</vt:lpstr>
      <vt:lpstr>Lab 2 postlab</vt:lpstr>
      <vt:lpstr>Conclude</vt:lpstr>
      <vt:lpstr>Lecture Topics</vt:lpstr>
      <vt:lpstr>Course Map</vt:lpstr>
      <vt:lpstr>Course Map – Week 5</vt:lpstr>
      <vt:lpstr>What we did in Lab…</vt:lpstr>
      <vt:lpstr>What is the Frequency Domain?</vt:lpstr>
      <vt:lpstr>Musical Representation</vt:lpstr>
      <vt:lpstr>Time-Domain &amp; Frequency-domain</vt:lpstr>
      <vt:lpstr>Frequency-domain</vt:lpstr>
      <vt:lpstr>Frequency-domain</vt:lpstr>
      <vt:lpstr>Frequency-domain</vt:lpstr>
      <vt:lpstr>Frequency-domain</vt:lpstr>
      <vt:lpstr>Vector Background</vt:lpstr>
      <vt:lpstr>Vector Space</vt:lpstr>
      <vt:lpstr>Vector Space</vt:lpstr>
      <vt:lpstr>Orthogonal Basis</vt:lpstr>
      <vt:lpstr>Different Representations</vt:lpstr>
      <vt:lpstr>Can change Representations</vt:lpstr>
      <vt:lpstr>Complex Numbers</vt:lpstr>
      <vt:lpstr>The Fourier Series</vt:lpstr>
      <vt:lpstr>History…</vt:lpstr>
      <vt:lpstr>Fourier Series – more formally</vt:lpstr>
      <vt:lpstr>Fourier Series – Why does it work?</vt:lpstr>
      <vt:lpstr>Fourier Series – Sawtooth wave</vt:lpstr>
      <vt:lpstr>Fourier Series – Square Wave</vt:lpstr>
      <vt:lpstr>Fourier Series (Review of key points)</vt:lpstr>
      <vt:lpstr>Nyquist</vt:lpstr>
      <vt:lpstr>Interlude</vt:lpstr>
      <vt:lpstr>What now?</vt:lpstr>
      <vt:lpstr>Vector Background</vt:lpstr>
      <vt:lpstr>Change of Bases</vt:lpstr>
      <vt:lpstr>Change of Bases</vt:lpstr>
      <vt:lpstr>The Fourier Transform</vt:lpstr>
      <vt:lpstr>Preclass 5</vt:lpstr>
      <vt:lpstr>Preclass 5</vt:lpstr>
      <vt:lpstr>Observe</vt:lpstr>
      <vt:lpstr>Observe</vt:lpstr>
      <vt:lpstr>Time and Frequency Bases</vt:lpstr>
      <vt:lpstr>Frequency-domain</vt:lpstr>
      <vt:lpstr>Discrete Fourier Transforms</vt:lpstr>
      <vt:lpstr>Warning</vt:lpstr>
      <vt:lpstr>DFT – Discrete Fourier Transform</vt:lpstr>
      <vt:lpstr>DFT – Discrete Fourier Transform (Complex Representation)</vt:lpstr>
      <vt:lpstr>DFT – Discrete Fourier Transform (Complex Representation)</vt:lpstr>
      <vt:lpstr>DFT – Discrete Fourier Transform (Complex Representation)</vt:lpstr>
      <vt:lpstr>Don’t let notation confuse you Expanding….</vt:lpstr>
      <vt:lpstr>Discrete Fourier Transforms</vt:lpstr>
      <vt:lpstr>Discrete Fourier Transforms</vt:lpstr>
      <vt:lpstr>Approximating the Sampled Signal</vt:lpstr>
      <vt:lpstr>More samples  More harmonicsless error</vt:lpstr>
      <vt:lpstr>Saving resources</vt:lpstr>
      <vt:lpstr>A Window Operation</vt:lpstr>
      <vt:lpstr>Connect the Dots</vt:lpstr>
      <vt:lpstr>DAC - Filtering</vt:lpstr>
      <vt:lpstr>Reconstruction</vt:lpstr>
      <vt:lpstr>Big Ideas</vt:lpstr>
      <vt:lpstr>This Week In Lab</vt:lpstr>
      <vt:lpstr>Learn More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Dehon, Andre</cp:lastModifiedBy>
  <cp:revision>484</cp:revision>
  <cp:lastPrinted>2019-02-13T02:16:38Z</cp:lastPrinted>
  <dcterms:created xsi:type="dcterms:W3CDTF">2018-05-17T23:28:15Z</dcterms:created>
  <dcterms:modified xsi:type="dcterms:W3CDTF">2019-02-13T20:35:27Z</dcterms:modified>
</cp:coreProperties>
</file>