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3"/>
  </p:notesMasterIdLst>
  <p:handoutMasterIdLst>
    <p:handoutMasterId r:id="rId64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442" r:id="rId22"/>
    <p:sldId id="483" r:id="rId23"/>
    <p:sldId id="443" r:id="rId24"/>
    <p:sldId id="444" r:id="rId25"/>
    <p:sldId id="445" r:id="rId26"/>
    <p:sldId id="446" r:id="rId27"/>
    <p:sldId id="261" r:id="rId28"/>
    <p:sldId id="447" r:id="rId29"/>
    <p:sldId id="448" r:id="rId30"/>
    <p:sldId id="450" r:id="rId31"/>
    <p:sldId id="459" r:id="rId32"/>
    <p:sldId id="460" r:id="rId33"/>
    <p:sldId id="462" r:id="rId34"/>
    <p:sldId id="484" r:id="rId35"/>
    <p:sldId id="451" r:id="rId36"/>
    <p:sldId id="485" r:id="rId37"/>
    <p:sldId id="463" r:id="rId38"/>
    <p:sldId id="464" r:id="rId39"/>
    <p:sldId id="465" r:id="rId40"/>
    <p:sldId id="453" r:id="rId41"/>
    <p:sldId id="469" r:id="rId42"/>
    <p:sldId id="466" r:id="rId43"/>
    <p:sldId id="486" r:id="rId44"/>
    <p:sldId id="467" r:id="rId45"/>
    <p:sldId id="471" r:id="rId46"/>
    <p:sldId id="468" r:id="rId47"/>
    <p:sldId id="449" r:id="rId48"/>
    <p:sldId id="473" r:id="rId49"/>
    <p:sldId id="474" r:id="rId50"/>
    <p:sldId id="475" r:id="rId51"/>
    <p:sldId id="472" r:id="rId52"/>
    <p:sldId id="487" r:id="rId53"/>
    <p:sldId id="478" r:id="rId54"/>
    <p:sldId id="479" r:id="rId55"/>
    <p:sldId id="456" r:id="rId56"/>
    <p:sldId id="477" r:id="rId57"/>
    <p:sldId id="476" r:id="rId58"/>
    <p:sldId id="423" r:id="rId59"/>
    <p:sldId id="422" r:id="rId60"/>
    <p:sldId id="424" r:id="rId61"/>
    <p:sldId id="480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84806" autoAdjust="0"/>
  </p:normalViewPr>
  <p:slideViewPr>
    <p:cSldViewPr snapToGrid="0">
      <p:cViewPr varScale="1">
        <p:scale>
          <a:sx n="93" d="100"/>
          <a:sy n="93" d="100"/>
        </p:scale>
        <p:origin x="22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2019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d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5.pd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d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5.pd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7.pd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9.pd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9.pd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1.pd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7.pd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7.pd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7.pd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39.pd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1.pd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1.pd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1.pd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7.pd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1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jpeg"/><Relationship Id="rId5" Type="http://schemas.openxmlformats.org/officeDocument/2006/relationships/image" Target="../media/image15.wmf"/><Relationship Id="rId10" Type="http://schemas.openxmlformats.org/officeDocument/2006/relationships/image" Target="../media/image17.jpeg"/><Relationship Id="rId4" Type="http://schemas.openxmlformats.org/officeDocument/2006/relationships/image" Target="../media/image9.gif"/><Relationship Id="rId9" Type="http://schemas.openxmlformats.org/officeDocument/2006/relationships/image" Target="../media/image16.jpeg"/><Relationship Id="rId14" Type="http://schemas.openxmlformats.org/officeDocument/2006/relationships/image" Target="../media/image1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7.pd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50.pd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52.pd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54.pd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 Spring 2019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#7 – Digital Logic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2009--2019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</a:t>
            </a:r>
          </a:p>
          <a:p>
            <a:pPr lvl="1"/>
            <a:r>
              <a:rPr lang="en-US" dirty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" name="Picture 10" descr="not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971291" y="1354667"/>
            <a:ext cx="1447800" cy="889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fillin</a:t>
            </a:r>
            <a:r>
              <a:rPr lang="en-US" dirty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Picture 9" descr="or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531805" y="1202972"/>
            <a:ext cx="1408591" cy="7584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any Boolean Function from AND, OR, NOT</a:t>
            </a:r>
          </a:p>
          <a:p>
            <a:pPr lvl="1"/>
            <a:r>
              <a:rPr lang="en-US" dirty="0"/>
              <a:t>(actually from NAND)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2019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Model: Combinational Logic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n-input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 descr="and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415591" y="1284112"/>
            <a:ext cx="1317070" cy="6314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</a:t>
            </a:r>
            <a:r>
              <a:rPr lang="en-US" dirty="0" err="1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-input OR from OR2?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" name="Picture 9" descr="or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531805" y="1202972"/>
            <a:ext cx="1408591" cy="7584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create an expression that is true for a specific input case?</a:t>
            </a:r>
          </a:p>
          <a:p>
            <a:pPr lvl="1"/>
            <a:r>
              <a:rPr lang="en-US" dirty="0"/>
              <a:t>E.g. have a function of 4 inputs: a, </a:t>
            </a:r>
            <a:r>
              <a:rPr lang="en-US" dirty="0" err="1"/>
              <a:t>b</a:t>
            </a:r>
            <a:r>
              <a:rPr lang="en-US" dirty="0"/>
              <a:t>, </a:t>
            </a:r>
            <a:r>
              <a:rPr lang="en-US" dirty="0" err="1"/>
              <a:t>c</a:t>
            </a:r>
            <a:r>
              <a:rPr lang="en-US" dirty="0"/>
              <a:t>,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many potential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Rows in our truth table</a:t>
            </a:r>
          </a:p>
          <a:p>
            <a:r>
              <a:rPr lang="en-US" dirty="0">
                <a:solidFill>
                  <a:srgbClr val="FF6600"/>
                </a:solidFill>
              </a:rPr>
              <a:t>Give one example of values for a,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c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How create an expression that is true for that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Output Digital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have logic to implement each input case</a:t>
            </a:r>
          </a:p>
          <a:p>
            <a:r>
              <a:rPr lang="en-US" dirty="0">
                <a:solidFill>
                  <a:srgbClr val="FF6600"/>
                </a:solidFill>
              </a:rPr>
              <a:t>How implement entire function?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F(a,b,c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Output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 you do if your Digital Function needs multiple output bits?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Combinational Logic as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 with truth table</a:t>
            </a:r>
          </a:p>
          <a:p>
            <a:r>
              <a:rPr lang="en-US" dirty="0"/>
              <a:t>Single output {0, 1}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For each input case 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OR together the output of all such AND functions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/>
              <a:t>Multiple outputs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2019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solution won’t typically be the smallest or fastest…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DFT</a:t>
            </a:r>
          </a:p>
          <a:p>
            <a:r>
              <a:rPr lang="en-US" dirty="0"/>
              <a:t>Identify Masking</a:t>
            </a:r>
          </a:p>
          <a:p>
            <a:r>
              <a:rPr lang="en-US" dirty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Huffman Decode</a:t>
            </a:r>
          </a:p>
          <a:p>
            <a:r>
              <a:rPr lang="en-US" dirty="0"/>
              <a:t>IDFT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NAND2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70666"/>
            <a:ext cx="8686800" cy="4030133"/>
          </a:xfrm>
        </p:spPr>
        <p:txBody>
          <a:bodyPr/>
          <a:lstStyle/>
          <a:p>
            <a:r>
              <a:rPr lang="en-US" dirty="0"/>
              <a:t>NAND = NOT AND</a:t>
            </a:r>
          </a:p>
          <a:p>
            <a:pPr lvl="1"/>
            <a:r>
              <a:rPr lang="en-US" dirty="0"/>
              <a:t>Output is 0 (true) when all inputs are 1 (true); 0 otherwise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Picture 9" descr="nand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090128" y="1075266"/>
            <a:ext cx="15113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implement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NOT from NAND2?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AND2 from NAND2?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What function does this circuit implement?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 descr="or2_from_and_not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720425" y="3578669"/>
            <a:ext cx="3404602" cy="1413933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0B94C64-9DA0-EE4D-9000-4FAB58A0C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85508"/>
              </p:ext>
            </p:extLst>
          </p:nvPr>
        </p:nvGraphicFramePr>
        <p:xfrm>
          <a:off x="489784" y="4285636"/>
          <a:ext cx="48303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31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 Universality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</a:t>
            </a:r>
          </a:p>
          <a:p>
            <a:pPr lvl="1"/>
            <a:r>
              <a:rPr lang="en-US" dirty="0"/>
              <a:t>NOT from NAND2</a:t>
            </a:r>
          </a:p>
          <a:p>
            <a:pPr lvl="1"/>
            <a:r>
              <a:rPr lang="en-US" dirty="0"/>
              <a:t>AND2 from NAND2</a:t>
            </a:r>
          </a:p>
          <a:p>
            <a:pPr lvl="1"/>
            <a:r>
              <a:rPr lang="en-US" dirty="0"/>
              <a:t>OR2 from NAND2</a:t>
            </a:r>
          </a:p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r>
              <a:rPr lang="en-US" dirty="0"/>
              <a:t>Therefore: Can implement any combinational logic function out of a collection of NAND2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 descr="or2_from_and_not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41950" y="1792111"/>
            <a:ext cx="3404602" cy="1413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MUX</a:t>
            </a:r>
          </a:p>
          <a:p>
            <a:pPr lvl="1"/>
            <a:r>
              <a:rPr lang="en-US" dirty="0"/>
              <a:t>When S=0, output=i0</a:t>
            </a:r>
          </a:p>
          <a:p>
            <a:pPr lvl="1"/>
            <a:r>
              <a:rPr lang="en-US" dirty="0"/>
              <a:t>When S=1, output=i1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Mux2(S,i0,i1)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 descr="mux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0" y="659329"/>
            <a:ext cx="1313745" cy="20838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41444" y="3810000"/>
            <a:ext cx="1891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Truth Table?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AND, OR, NOT</a:t>
            </a:r>
          </a:p>
          <a:p>
            <a:r>
              <a:rPr lang="en-US" dirty="0">
                <a:solidFill>
                  <a:srgbClr val="FF6600"/>
                </a:solidFill>
              </a:rPr>
              <a:t>Implementation?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Can produce truth table and logic (Lab)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ESE534  Spring2016 -- DeHon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54B55-0E47-904C-9350-FD6DA67B0A96}" type="slidenum">
              <a:rPr lang="en-US" smtClean="0">
                <a:latin typeface="Times New Roman" pitchFamily="1" charset="0"/>
              </a:rPr>
              <a:pPr/>
              <a:t>27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572000" y="35941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  0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  10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  110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  0110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  10110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  010110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  0010110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  10010110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  010010110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593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  1010010110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11011010000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 11010010110</a:t>
            </a:r>
          </a:p>
        </p:txBody>
      </p:sp>
      <p:sp>
        <p:nvSpPr>
          <p:cNvPr id="297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Bit-Level Addition</a:t>
            </a:r>
          </a:p>
        </p:txBody>
      </p:sp>
      <p:sp>
        <p:nvSpPr>
          <p:cNvPr id="297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524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Addition </a:t>
            </a:r>
          </a:p>
          <a:p>
            <a:pPr lvl="1"/>
            <a:r>
              <a:rPr lang="en-US" dirty="0"/>
              <a:t>Base 2 example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Work together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0" y="3581400"/>
            <a:ext cx="32702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3600"/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  <a:p>
            <a:endParaRPr lang="en-US" sz="36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0" y="3581400"/>
            <a:ext cx="32702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C:                     0</a:t>
            </a:r>
          </a:p>
          <a:p>
            <a:r>
              <a:rPr lang="en-US" sz="3600"/>
              <a:t>A: 01101101010</a:t>
            </a:r>
          </a:p>
          <a:p>
            <a:r>
              <a:rPr lang="en-US" sz="3600"/>
              <a:t>B: 01100101100</a:t>
            </a:r>
          </a:p>
          <a:p>
            <a:r>
              <a:rPr lang="en-US" sz="3600"/>
              <a:t>S:</a:t>
            </a:r>
          </a:p>
        </p:txBody>
      </p:sp>
    </p:spTree>
    <p:extLst>
      <p:ext uri="{BB962C8B-B14F-4D97-AF65-F5344CB8AC3E}">
        <p14:creationId xmlns:p14="http://schemas.microsoft.com/office/powerpoint/2010/main" val="121655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24" grpId="0" autoUpdateAnimBg="0"/>
      <p:bldP spid="9225" grpId="0" autoUpdateAnimBg="0"/>
      <p:bldP spid="9226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  <p:bldP spid="9237" grpId="0" autoUpdateAnimBg="0"/>
      <p:bldP spid="9220" grpId="0" autoUpdateAnimBg="0"/>
      <p:bldP spid="922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Full Adders</a:t>
            </a:r>
          </a:p>
          <a:p>
            <a:pPr lvl="1"/>
            <a:r>
              <a:rPr lang="en-US" dirty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90499C-048E-B94D-A400-9DF117DA2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966" y="2947625"/>
            <a:ext cx="4494068" cy="316563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build a machine to perform these operations?</a:t>
            </a:r>
          </a:p>
          <a:p>
            <a:pPr lvl="1"/>
            <a:r>
              <a:rPr lang="en-US" dirty="0"/>
              <a:t>From Digital Samples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compressed digital data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Digital Samples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Down to bottom</a:t>
            </a:r>
          </a:p>
          <a:p>
            <a:pPr lvl="1"/>
            <a:r>
              <a:rPr lang="en-US" dirty="0">
                <a:sym typeface="Wingdings"/>
              </a:rPr>
              <a:t>If we can build </a:t>
            </a:r>
            <a:r>
              <a:rPr lang="en-US" b="1" dirty="0">
                <a:sym typeface="Wingdings"/>
              </a:rPr>
              <a:t>one</a:t>
            </a:r>
            <a:r>
              <a:rPr lang="en-US" dirty="0">
                <a:sym typeface="Wingdings"/>
              </a:rPr>
              <a:t> kind of primitive element,</a:t>
            </a:r>
          </a:p>
          <a:p>
            <a:pPr lvl="2"/>
            <a:r>
              <a:rPr lang="en-US" dirty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>
                <a:sym typeface="Wingdings"/>
              </a:rPr>
              <a:t>can build a machine to perform </a:t>
            </a:r>
            <a:r>
              <a:rPr lang="en-US" i="1" dirty="0">
                <a:sym typeface="Wingdings"/>
              </a:rPr>
              <a:t>any</a:t>
            </a:r>
            <a:r>
              <a:rPr lang="en-US" dirty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happens when S=0?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S=1?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8" name="Picture 7" descr="mux_feedb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with Feedback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95430"/>
            <a:ext cx="8686800" cy="400537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Assuming i0 doesn’t change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what happens when S goes from 0 to 1?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8" name="Picture 7" descr="mux_feedb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that can hold a</a:t>
            </a:r>
            <a:br>
              <a:rPr lang="en-US" dirty="0"/>
            </a:br>
            <a:r>
              <a:rPr lang="en-US" dirty="0"/>
              <a:t>previous value of an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 descr="mux_feedb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  <p:pic>
        <p:nvPicPr>
          <p:cNvPr id="7" name="Picture 6" descr="latch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33212" y="4216266"/>
            <a:ext cx="3474986" cy="148370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What happens when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low (0) 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is high (1) 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CLK transitions from 0 to 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Content Placeholder 5" descr="mux_register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44042" r="-44042"/>
              <a:stretch>
                <a:fillRect/>
              </a:stretch>
            </p:blipFill>
          </mc:Choice>
          <mc:Fallback>
            <p:blipFill>
              <a:blip r:embed="rId3"/>
              <a:srcRect l="-44042" r="-44042"/>
              <a:stretch>
                <a:fillRect/>
              </a:stretch>
            </p:blipFill>
          </mc:Fallback>
        </mc:AlternateContent>
        <p:spPr>
          <a:xfrm>
            <a:off x="4031114" y="1717206"/>
            <a:ext cx="6558232" cy="3659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Flip-Flop (FF)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pair to create a flip-flop</a:t>
            </a:r>
          </a:p>
          <a:p>
            <a:pPr lvl="1"/>
            <a:r>
              <a:rPr lang="en-US" dirty="0"/>
              <a:t>Also call register</a:t>
            </a:r>
          </a:p>
          <a:p>
            <a:r>
              <a:rPr lang="en-US" dirty="0"/>
              <a:t>Sample D input on 0</a:t>
            </a:r>
            <a:r>
              <a:rPr lang="en-US" dirty="0">
                <a:sym typeface="Wingdings"/>
              </a:rPr>
              <a:t>1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transition of clock (CLK)</a:t>
            </a:r>
          </a:p>
          <a:p>
            <a:r>
              <a:rPr lang="en-US" dirty="0">
                <a:sym typeface="Wingdings"/>
              </a:rPr>
              <a:t>Never an open path from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DQ</a:t>
            </a:r>
          </a:p>
          <a:p>
            <a:pPr lvl="1"/>
            <a:r>
              <a:rPr lang="en-US" dirty="0">
                <a:sym typeface="Wingdings"/>
              </a:rPr>
              <a:t>One of the </a:t>
            </a:r>
            <a:r>
              <a:rPr lang="en-US" dirty="0" err="1">
                <a:sym typeface="Wingdings"/>
              </a:rPr>
              <a:t>mux</a:t>
            </a:r>
            <a:r>
              <a:rPr lang="en-US" dirty="0">
                <a:sym typeface="Wingdings"/>
              </a:rPr>
              <a:t> latches always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in hold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Content Placeholder 5" descr="mux_register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44042" r="-44042"/>
              <a:stretch>
                <a:fillRect/>
              </a:stretch>
            </p:blipFill>
          </mc:Choice>
          <mc:Fallback>
            <p:blipFill>
              <a:blip r:embed="rId3"/>
              <a:srcRect l="-44042" r="-44042"/>
              <a:stretch>
                <a:fillRect/>
              </a:stretch>
            </p:blipFill>
          </mc:Fallback>
        </mc:AlternateContent>
        <p:spPr>
          <a:xfrm>
            <a:off x="4031114" y="1717206"/>
            <a:ext cx="6558232" cy="365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2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Latch or Register is a state element</a:t>
            </a:r>
          </a:p>
          <a:p>
            <a:r>
              <a:rPr lang="en-US" dirty="0"/>
              <a:t>Allows circuit to </a:t>
            </a:r>
            <a:r>
              <a:rPr lang="en-US" i="1" dirty="0"/>
              <a:t>remember</a:t>
            </a:r>
            <a:r>
              <a:rPr lang="en-US" dirty="0"/>
              <a:t> a value</a:t>
            </a:r>
          </a:p>
          <a:p>
            <a:r>
              <a:rPr lang="en-US" dirty="0"/>
              <a:t>Build computations that </a:t>
            </a:r>
          </a:p>
          <a:p>
            <a:pPr lvl="1"/>
            <a:r>
              <a:rPr lang="en-US" dirty="0"/>
              <a:t>Depend on past inputs</a:t>
            </a:r>
          </a:p>
          <a:p>
            <a:pPr lvl="1"/>
            <a:r>
              <a:rPr lang="en-US" dirty="0"/>
              <a:t>Reuse hardware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Content Placeholder 5" descr="mux_register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44042" r="-44042"/>
              <a:stretch>
                <a:fillRect/>
              </a:stretch>
            </p:blipFill>
          </mc:Choice>
          <mc:Fallback>
            <p:blipFill>
              <a:blip r:embed="rId3"/>
              <a:srcRect l="-44042" r="-44042"/>
              <a:stretch>
                <a:fillRect/>
              </a:stretch>
            </p:blipFill>
          </mc:Fallback>
        </mc:AlternateContent>
        <p:spPr>
          <a:xfrm>
            <a:off x="3583745" y="2583024"/>
            <a:ext cx="6558232" cy="3659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23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a=0</a:t>
            </a:r>
          </a:p>
          <a:p>
            <a:r>
              <a:rPr lang="en-US" dirty="0">
                <a:solidFill>
                  <a:schemeClr val="tx1"/>
                </a:solidFill>
              </a:rPr>
              <a:t>while (true)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a=</a:t>
            </a:r>
            <a:r>
              <a:rPr lang="en-US" dirty="0" err="1">
                <a:solidFill>
                  <a:schemeClr val="tx1"/>
                </a:solidFill>
              </a:rPr>
              <a:t>a+getInput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Accumulates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input values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Integration or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summation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B939-0C47-A54F-BFF4-41CF2EA42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Sequencing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trying to control things</a:t>
            </a:r>
          </a:p>
          <a:p>
            <a:pPr lvl="1"/>
            <a:r>
              <a:rPr lang="en-US" dirty="0"/>
              <a:t>E.g. Perform a sequence of operations</a:t>
            </a:r>
          </a:p>
          <a:p>
            <a:r>
              <a:rPr lang="en-US" dirty="0"/>
              <a:t>Robot</a:t>
            </a:r>
          </a:p>
          <a:p>
            <a:pPr lvl="1"/>
            <a:r>
              <a:rPr lang="en-US" dirty="0"/>
              <a:t>Open-gripper</a:t>
            </a:r>
          </a:p>
          <a:p>
            <a:pPr lvl="1"/>
            <a:r>
              <a:rPr lang="en-US" dirty="0"/>
              <a:t>Move-forward</a:t>
            </a:r>
          </a:p>
          <a:p>
            <a:pPr lvl="1"/>
            <a:r>
              <a:rPr lang="en-US" dirty="0"/>
              <a:t>Close-gripper</a:t>
            </a:r>
          </a:p>
          <a:p>
            <a:pPr lvl="1"/>
            <a:r>
              <a:rPr lang="en-US" dirty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Conditional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need to behave differently based on something in the past</a:t>
            </a:r>
          </a:p>
          <a:p>
            <a:pPr lvl="1"/>
            <a:r>
              <a:rPr lang="en-US" dirty="0"/>
              <a:t>Remember if elevator going up or down</a:t>
            </a:r>
          </a:p>
          <a:p>
            <a:pPr lvl="1"/>
            <a:r>
              <a:rPr lang="en-US" dirty="0"/>
              <a:t>Remember/count coins from consumer</a:t>
            </a:r>
          </a:p>
          <a:p>
            <a:pPr lvl="1"/>
            <a:r>
              <a:rPr lang="en-US" dirty="0"/>
              <a:t>Remember some mode set by user</a:t>
            </a:r>
          </a:p>
          <a:p>
            <a:pPr lvl="2"/>
            <a:r>
              <a:rPr lang="en-US" dirty="0"/>
              <a:t>Displaying in Centigrade or Fahrenheit</a:t>
            </a:r>
          </a:p>
          <a:p>
            <a:pPr lvl="2"/>
            <a:endParaRPr lang="en-US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Store state</a:t>
            </a:r>
          </a:p>
          <a:p>
            <a:pPr lvl="1"/>
            <a:r>
              <a:rPr lang="en-US" dirty="0"/>
              <a:t>Use as input to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Combinational Logic</a:t>
            </a:r>
          </a:p>
          <a:p>
            <a:r>
              <a:rPr lang="en-US" sz="2400" dirty="0"/>
              <a:t>Sequential Logic</a:t>
            </a:r>
          </a:p>
          <a:p>
            <a:r>
              <a:rPr lang="en-US" sz="2400" dirty="0" err="1"/>
              <a:t>FPGAs</a:t>
            </a:r>
            <a:endParaRPr lang="en-US" sz="2400" dirty="0"/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Finite-State Machine (FSM)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/>
              <a:t>Sequential model of computation</a:t>
            </a:r>
          </a:p>
          <a:p>
            <a:r>
              <a:rPr lang="en-US" dirty="0"/>
              <a:t>State (in registers) + combinational logic</a:t>
            </a:r>
          </a:p>
          <a:p>
            <a:r>
              <a:rPr lang="en-US" dirty="0"/>
              <a:t>Compute outputs and next state</a:t>
            </a:r>
            <a:br>
              <a:rPr lang="en-US" dirty="0"/>
            </a:br>
            <a:r>
              <a:rPr lang="en-US" dirty="0"/>
              <a:t>          from inputs and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Vending Machine</a:t>
            </a:r>
          </a:p>
          <a:p>
            <a:pPr lvl="1"/>
            <a:r>
              <a:rPr lang="en-US" dirty="0"/>
              <a:t>Only input quarters</a:t>
            </a:r>
          </a:p>
          <a:p>
            <a:pPr lvl="1"/>
            <a:r>
              <a:rPr lang="en-US" dirty="0"/>
              <a:t>Only vend one item (output signal to indicate vending)</a:t>
            </a:r>
          </a:p>
          <a:p>
            <a:pPr lvl="1"/>
            <a:r>
              <a:rPr lang="en-US" dirty="0"/>
              <a:t>Item costs 2 quarters</a:t>
            </a:r>
          </a:p>
          <a:p>
            <a:pPr lvl="1"/>
            <a:r>
              <a:rPr lang="en-US" dirty="0"/>
              <a:t>Coin Return request and control</a:t>
            </a:r>
          </a:p>
          <a:p>
            <a:pPr lvl="1"/>
            <a:endParaRPr lang="en-US" dirty="0"/>
          </a:p>
          <a:p>
            <a:r>
              <a:rPr lang="en-US" dirty="0"/>
              <a:t>Two states:  waiting, one-quarter (one)</a:t>
            </a:r>
          </a:p>
          <a:p>
            <a:r>
              <a:rPr lang="en-US" dirty="0"/>
              <a:t>Two inputs: quarter, coin-return (</a:t>
            </a:r>
            <a:r>
              <a:rPr lang="en-US" dirty="0" err="1"/>
              <a:t>creturn</a:t>
            </a:r>
            <a:r>
              <a:rPr lang="en-US" dirty="0"/>
              <a:t>)</a:t>
            </a:r>
          </a:p>
          <a:p>
            <a:r>
              <a:rPr lang="en-US" dirty="0"/>
              <a:t>Two outputs: vend, return-quarter (</a:t>
            </a:r>
            <a:r>
              <a:rPr lang="en-US" dirty="0" err="1"/>
              <a:t>qreturn</a:t>
            </a:r>
            <a:r>
              <a:rPr lang="en-US" dirty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6897"/>
              </p:ext>
            </p:extLst>
          </p:nvPr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610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(true)</a:t>
            </a:r>
          </a:p>
          <a:p>
            <a:r>
              <a:rPr lang="en-US" dirty="0"/>
              <a:t>   switch (state) {</a:t>
            </a:r>
          </a:p>
          <a:p>
            <a:r>
              <a:rPr lang="en-US" dirty="0"/>
              <a:t>       case waiting:</a:t>
            </a:r>
          </a:p>
          <a:p>
            <a:r>
              <a:rPr lang="en-US" dirty="0"/>
              <a:t>             if (quarter &amp;&amp; !</a:t>
            </a:r>
            <a:r>
              <a:rPr lang="en-US" dirty="0" err="1"/>
              <a:t>creturn</a:t>
            </a:r>
            <a:r>
              <a:rPr lang="en-US" dirty="0"/>
              <a:t>)       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=quarter &amp;&amp; 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vend=0;</a:t>
            </a:r>
          </a:p>
          <a:p>
            <a:r>
              <a:rPr lang="en-US" dirty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case one:</a:t>
            </a:r>
          </a:p>
          <a:p>
            <a:r>
              <a:rPr lang="en-US" dirty="0"/>
              <a:t>             if ((quarter &amp;&amp; !</a:t>
            </a:r>
            <a:r>
              <a:rPr lang="en-US" dirty="0" err="1"/>
              <a:t>creturn</a:t>
            </a:r>
            <a:r>
              <a:rPr lang="en-US" dirty="0"/>
              <a:t>)||</a:t>
            </a:r>
          </a:p>
          <a:p>
            <a:r>
              <a:rPr lang="en-US" dirty="0"/>
              <a:t>                 (!</a:t>
            </a:r>
            <a:r>
              <a:rPr lang="en-US" dirty="0" err="1"/>
              <a:t>quarter&amp;&amp;creturn</a:t>
            </a:r>
            <a:r>
              <a:rPr lang="en-US" dirty="0"/>
              <a:t>))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vend=quarter&amp;&amp; !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break;</a:t>
            </a:r>
          </a:p>
          <a:p>
            <a:r>
              <a:rPr lang="en-US" dirty="0"/>
              <a:t>   } // switch</a:t>
            </a:r>
          </a:p>
          <a:p>
            <a:r>
              <a:rPr lang="en-US" dirty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Graph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</a:t>
            </a:r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vend=1,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!quarter/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can be a programmable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Programmable Gate</a:t>
            </a:r>
          </a:p>
          <a:p>
            <a:pPr lvl="1"/>
            <a:r>
              <a:rPr lang="en-US" dirty="0"/>
              <a:t>Can be programmed to act as any gate</a:t>
            </a:r>
          </a:p>
          <a:p>
            <a:pPr lvl="1"/>
            <a:r>
              <a:rPr lang="en-US" dirty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8" name="Picture 7" descr="lut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50937" y="3192604"/>
            <a:ext cx="2376750" cy="2956902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AND2?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File-</a:t>
            </a:r>
          </a:p>
          <a:p>
            <a:r>
              <a:rPr lang="en-US" sz="2000" b="1" dirty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13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  <p:extLst>
      <p:ext uri="{BB962C8B-B14F-4D97-AF65-F5344CB8AC3E}">
        <p14:creationId xmlns:p14="http://schemas.microsoft.com/office/powerpoint/2010/main" val="39674235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OR2?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Look-Up Table (LUT)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8" name="Picture 7" descr="lut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50937" y="3192604"/>
            <a:ext cx="2376750" cy="2956902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355-45C8-7E46-B3BE-D36C6AEA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81C8A-43FE-684B-BCE1-2E18C36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can build gates</a:t>
            </a:r>
          </a:p>
          <a:p>
            <a:r>
              <a:rPr lang="en-US" dirty="0"/>
              <a:t>…still need to connect the gates together.</a:t>
            </a:r>
          </a:p>
          <a:p>
            <a:r>
              <a:rPr lang="en-US" dirty="0"/>
              <a:t>Select which gate outputs become inputs to other gates.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3EFAB-89E6-B243-91EF-EB79BBC8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83313-6126-D44C-A9E3-7C9CE1FD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576E0-9778-D24A-A402-81F01A5E3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5" y="3396939"/>
            <a:ext cx="3456118" cy="2890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2108D-21A8-2146-A338-0B1BB650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74" y="3792840"/>
            <a:ext cx="3313834" cy="2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59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Mux</a:t>
            </a:r>
            <a:r>
              <a:rPr lang="en-US" dirty="0"/>
              <a:t> can be Programmable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8" name="Content Placeholder 7" descr="mux_prog_interconnect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114633" r="-114633"/>
              <a:stretch>
                <a:fillRect/>
              </a:stretch>
            </p:blipFill>
          </mc:Choice>
          <mc:Fallback>
            <p:blipFill>
              <a:blip r:embed="rId3"/>
              <a:srcRect l="-114633" r="-114633"/>
              <a:stretch>
                <a:fillRect/>
              </a:stretch>
            </p:blipFill>
          </mc:Fallback>
        </mc:AlternateContent>
        <p:spPr>
          <a:xfrm>
            <a:off x="2355273" y="1491837"/>
            <a:ext cx="8686800" cy="48466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F9E58C-0FCA-9243-92FA-5E7F842B0E04}"/>
              </a:ext>
            </a:extLst>
          </p:cNvPr>
          <p:cNvSpPr txBox="1"/>
          <p:nvPr/>
        </p:nvSpPr>
        <p:spPr>
          <a:xfrm>
            <a:off x="554182" y="2092036"/>
            <a:ext cx="4329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Trick: </a:t>
            </a:r>
            <a:r>
              <a:rPr lang="en-US" sz="3200" dirty="0"/>
              <a:t>Use multiplexer </a:t>
            </a:r>
          </a:p>
          <a:p>
            <a:r>
              <a:rPr lang="en-US" sz="3200" dirty="0"/>
              <a:t>   to </a:t>
            </a:r>
            <a:r>
              <a:rPr lang="en-US" sz="3200" dirty="0" err="1"/>
              <a:t>programmably</a:t>
            </a:r>
            <a:endParaRPr lang="en-US" sz="3200" dirty="0"/>
          </a:p>
          <a:p>
            <a:r>
              <a:rPr lang="en-US" sz="3200" dirty="0"/>
              <a:t>   select gate input.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8" name="Content Placeholder 7" descr="mux_prog_both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t="-42530" b="-42530"/>
              <a:stretch>
                <a:fillRect/>
              </a:stretch>
            </p:blipFill>
          </mc:Choice>
          <mc:Fallback>
            <p:blipFill>
              <a:blip r:embed="rId3"/>
              <a:srcRect t="-42530" b="-4253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Programmable Gates and Interconnect</a:t>
            </a:r>
          </a:p>
        </p:txBody>
      </p:sp>
      <p:pic>
        <p:nvPicPr>
          <p:cNvPr id="6" name="Content Placeholder 5" descr="lut_mux_crossbar7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t="-29561" b="-29561"/>
              <a:stretch>
                <a:fillRect/>
              </a:stretch>
            </p:blipFill>
          </mc:Choice>
          <mc:Fallback>
            <p:blipFill>
              <a:blip r:embed="rId3"/>
              <a:srcRect t="-29561" b="-29561"/>
              <a:stretch>
                <a:fillRect/>
              </a:stretch>
            </p:blipFill>
          </mc:Fallback>
        </mc:AlternateContent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507" y="1428600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time permits: </a:t>
            </a:r>
          </a:p>
          <a:p>
            <a:r>
              <a:rPr lang="en-US" dirty="0">
                <a:solidFill>
                  <a:srgbClr val="FF8F00"/>
                </a:solidFill>
              </a:rPr>
              <a:t>    How program (fill in yellow programmable cells) to implement a full adder?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Programmable Gates</a:t>
            </a:r>
          </a:p>
          <a:p>
            <a:pPr lvl="1"/>
            <a:r>
              <a:rPr lang="en-US" dirty="0"/>
              <a:t>Can “program” by setting state bits</a:t>
            </a:r>
          </a:p>
          <a:p>
            <a:pPr lvl="1"/>
            <a:r>
              <a:rPr lang="en-US" dirty="0" err="1"/>
              <a:t>LUTs</a:t>
            </a:r>
            <a:r>
              <a:rPr lang="en-US" dirty="0"/>
              <a:t> that can be programmed to be any gate</a:t>
            </a:r>
          </a:p>
          <a:p>
            <a:pPr lvl="2"/>
            <a:r>
              <a:rPr lang="en-US" dirty="0"/>
              <a:t>With optional Flip-Flops to use for state</a:t>
            </a:r>
          </a:p>
          <a:p>
            <a:pPr lvl="1"/>
            <a:r>
              <a:rPr lang="en-US" dirty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Program an FPGA in </a:t>
            </a:r>
            <a:r>
              <a:rPr lang="en-US" dirty="0" err="1"/>
              <a:t>Verilog</a:t>
            </a:r>
            <a:endParaRPr lang="en-US" dirty="0"/>
          </a:p>
          <a:p>
            <a:pPr lvl="1"/>
            <a:r>
              <a:rPr lang="en-US" dirty="0"/>
              <a:t>Build an adder</a:t>
            </a:r>
          </a:p>
          <a:p>
            <a:pPr lvl="1"/>
            <a:r>
              <a:rPr lang="en-US" dirty="0"/>
              <a:t>Build an accumulator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nand2 gates</a:t>
            </a:r>
          </a:p>
          <a:p>
            <a:r>
              <a:rPr lang="en-US" dirty="0"/>
              <a:t>Can implement any FSM from nand2 gates and registers</a:t>
            </a:r>
          </a:p>
          <a:p>
            <a:r>
              <a:rPr lang="en-US" dirty="0"/>
              <a:t>Can build a single chip that can be programmed to behave as any collection of gates</a:t>
            </a:r>
          </a:p>
          <a:p>
            <a:pPr lvl="1"/>
            <a:r>
              <a:rPr lang="en-US" dirty="0"/>
              <a:t>As long as don’t need more gates than it provides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Lab Report Due Sunday (11:59pm)</a:t>
            </a:r>
          </a:p>
          <a:p>
            <a:r>
              <a:rPr lang="en-US" dirty="0"/>
              <a:t>Extra Lab Session to help</a:t>
            </a:r>
          </a:p>
          <a:p>
            <a:pPr lvl="1"/>
            <a:r>
              <a:rPr lang="en-US" dirty="0"/>
              <a:t>Don’t get stuck for hours on any piece</a:t>
            </a:r>
          </a:p>
          <a:p>
            <a:pPr lvl="1"/>
            <a:endParaRPr lang="en-US" dirty="0"/>
          </a:p>
          <a:p>
            <a:r>
              <a:rPr lang="en-US" dirty="0"/>
              <a:t>Midterm solutions on syllabus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8" descr="and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415591" y="1284112"/>
            <a:ext cx="1317070" cy="6314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18298</TotalTime>
  <Words>2343</Words>
  <Application>Microsoft Macintosh PowerPoint</Application>
  <PresentationFormat>On-screen Show (4:3)</PresentationFormat>
  <Paragraphs>803</Paragraphs>
  <Slides>61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Calibri</vt:lpstr>
      <vt:lpstr>Courier New</vt:lpstr>
      <vt:lpstr>Times New Roman</vt:lpstr>
      <vt:lpstr>Wingdings 2</vt:lpstr>
      <vt:lpstr>ESE 578–</vt:lpstr>
      <vt:lpstr>PowerPoint Presentation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Case</vt:lpstr>
      <vt:lpstr>Single Output Digital Function</vt:lpstr>
      <vt:lpstr>Multiple Output Function</vt:lpstr>
      <vt:lpstr>Combinational Logic as Gates</vt:lpstr>
      <vt:lpstr>Conclude</vt:lpstr>
      <vt:lpstr>NAND2 Gate</vt:lpstr>
      <vt:lpstr>NAND Universality</vt:lpstr>
      <vt:lpstr>NAND Universality</vt:lpstr>
      <vt:lpstr>Multiplexer Gate</vt:lpstr>
      <vt:lpstr>Arithmetic </vt:lpstr>
      <vt:lpstr>Full Adder</vt:lpstr>
      <vt:lpstr>Example: Bit-Level Addition</vt:lpstr>
      <vt:lpstr>N-Bit Adder</vt:lpstr>
      <vt:lpstr>Sequential Logic</vt:lpstr>
      <vt:lpstr>Mux with Feedback</vt:lpstr>
      <vt:lpstr>Mux with Feedback</vt:lpstr>
      <vt:lpstr>Latch</vt:lpstr>
      <vt:lpstr>Flip-Flop (FF)</vt:lpstr>
      <vt:lpstr>Flip-Flop (FF)</vt:lpstr>
      <vt:lpstr>State Element</vt:lpstr>
      <vt:lpstr>Accumulator</vt:lpstr>
      <vt:lpstr>Accumulator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Truth Table Model</vt:lpstr>
      <vt:lpstr>Switch-Statement Model</vt:lpstr>
      <vt:lpstr>Switch-Statement Model (cont.)</vt:lpstr>
      <vt:lpstr>FSM Graph Model</vt:lpstr>
      <vt:lpstr>Programmable Logic</vt:lpstr>
      <vt:lpstr>Mux can be a programmable Gate</vt:lpstr>
      <vt:lpstr>Example: AND</vt:lpstr>
      <vt:lpstr>Example: OR</vt:lpstr>
      <vt:lpstr>Look-Up Table (LUT)</vt:lpstr>
      <vt:lpstr>Connecting Gates</vt:lpstr>
      <vt:lpstr>Mux can be Programmable Interconnect</vt:lpstr>
      <vt:lpstr>Programmable Blocks</vt:lpstr>
      <vt:lpstr>Programmable Gates and Interconnect</vt:lpstr>
      <vt:lpstr>Field-Programmable Gate Array (FPGA)</vt:lpstr>
      <vt:lpstr>Field-Programmable Gate Array (FPGA)</vt:lpstr>
      <vt:lpstr>Next Lab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634</cp:revision>
  <cp:lastPrinted>2019-03-20T12:46:54Z</cp:lastPrinted>
  <dcterms:created xsi:type="dcterms:W3CDTF">2018-03-13T01:14:07Z</dcterms:created>
  <dcterms:modified xsi:type="dcterms:W3CDTF">2019-03-20T18:56:29Z</dcterms:modified>
</cp:coreProperties>
</file>