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handoutMasterIdLst>
    <p:handoutMasterId r:id="rId84"/>
  </p:handoutMasterIdLst>
  <p:sldIdLst>
    <p:sldId id="307" r:id="rId2"/>
    <p:sldId id="482" r:id="rId3"/>
    <p:sldId id="428" r:id="rId4"/>
    <p:sldId id="483" r:id="rId5"/>
    <p:sldId id="308" r:id="rId6"/>
    <p:sldId id="309" r:id="rId7"/>
    <p:sldId id="427" r:id="rId8"/>
    <p:sldId id="397" r:id="rId9"/>
    <p:sldId id="486" r:id="rId10"/>
    <p:sldId id="487" r:id="rId11"/>
    <p:sldId id="485" r:id="rId12"/>
    <p:sldId id="488" r:id="rId13"/>
    <p:sldId id="489" r:id="rId14"/>
    <p:sldId id="548" r:id="rId15"/>
    <p:sldId id="484" r:id="rId16"/>
    <p:sldId id="490" r:id="rId17"/>
    <p:sldId id="491" r:id="rId18"/>
    <p:sldId id="493" r:id="rId19"/>
    <p:sldId id="494" r:id="rId20"/>
    <p:sldId id="496" r:id="rId21"/>
    <p:sldId id="495" r:id="rId22"/>
    <p:sldId id="497" r:id="rId23"/>
    <p:sldId id="498" r:id="rId24"/>
    <p:sldId id="499" r:id="rId25"/>
    <p:sldId id="505" r:id="rId26"/>
    <p:sldId id="507" r:id="rId27"/>
    <p:sldId id="508" r:id="rId28"/>
    <p:sldId id="511" r:id="rId29"/>
    <p:sldId id="512" r:id="rId30"/>
    <p:sldId id="513" r:id="rId31"/>
    <p:sldId id="514" r:id="rId32"/>
    <p:sldId id="515" r:id="rId33"/>
    <p:sldId id="516" r:id="rId34"/>
    <p:sldId id="517" r:id="rId35"/>
    <p:sldId id="519" r:id="rId36"/>
    <p:sldId id="553" r:id="rId37"/>
    <p:sldId id="554" r:id="rId38"/>
    <p:sldId id="555" r:id="rId39"/>
    <p:sldId id="556" r:id="rId40"/>
    <p:sldId id="557" r:id="rId41"/>
    <p:sldId id="558" r:id="rId42"/>
    <p:sldId id="559" r:id="rId43"/>
    <p:sldId id="560" r:id="rId44"/>
    <p:sldId id="561" r:id="rId45"/>
    <p:sldId id="562" r:id="rId46"/>
    <p:sldId id="563" r:id="rId47"/>
    <p:sldId id="564" r:id="rId48"/>
    <p:sldId id="572" r:id="rId49"/>
    <p:sldId id="573" r:id="rId50"/>
    <p:sldId id="520" r:id="rId51"/>
    <p:sldId id="521" r:id="rId52"/>
    <p:sldId id="503" r:id="rId53"/>
    <p:sldId id="525" r:id="rId54"/>
    <p:sldId id="502" r:id="rId55"/>
    <p:sldId id="522" r:id="rId56"/>
    <p:sldId id="532" r:id="rId57"/>
    <p:sldId id="523" r:id="rId58"/>
    <p:sldId id="539" r:id="rId59"/>
    <p:sldId id="526" r:id="rId60"/>
    <p:sldId id="528" r:id="rId61"/>
    <p:sldId id="565" r:id="rId62"/>
    <p:sldId id="567" r:id="rId63"/>
    <p:sldId id="569" r:id="rId64"/>
    <p:sldId id="570" r:id="rId65"/>
    <p:sldId id="530" r:id="rId66"/>
    <p:sldId id="531" r:id="rId67"/>
    <p:sldId id="524" r:id="rId68"/>
    <p:sldId id="533" r:id="rId69"/>
    <p:sldId id="536" r:id="rId70"/>
    <p:sldId id="504" r:id="rId71"/>
    <p:sldId id="538" r:id="rId72"/>
    <p:sldId id="540" r:id="rId73"/>
    <p:sldId id="541" r:id="rId74"/>
    <p:sldId id="542" r:id="rId75"/>
    <p:sldId id="543" r:id="rId76"/>
    <p:sldId id="544" r:id="rId77"/>
    <p:sldId id="571" r:id="rId78"/>
    <p:sldId id="547" r:id="rId79"/>
    <p:sldId id="423" r:id="rId80"/>
    <p:sldId id="422" r:id="rId81"/>
    <p:sldId id="424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9C00"/>
    <a:srgbClr val="0000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4" autoAdjust="0"/>
    <p:restoredTop sz="84806" autoAdjust="0"/>
  </p:normalViewPr>
  <p:slideViewPr>
    <p:cSldViewPr snapToGrid="0">
      <p:cViewPr varScale="1">
        <p:scale>
          <a:sx n="93" d="100"/>
          <a:sy n="93" d="100"/>
        </p:scale>
        <p:origin x="118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04425-73D1-5447-B57E-7A23456F9BF6}" type="slidenum">
              <a:rPr lang="en-US"/>
              <a:pPr/>
              <a:t>54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CA9FAC-90C6-8B44-9D00-CD68A9CB00FD}" type="slidenum">
              <a:rPr lang="en-US"/>
              <a:pPr/>
              <a:t>59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60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61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93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62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93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63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98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64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6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97E4B-3430-2A49-A8C4-5621EF1D656E}" type="slidenum">
              <a:rPr lang="en-US"/>
              <a:pPr/>
              <a:t>65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4D56DE-D115-BD46-AF15-17CC49A03724}" type="slidenum">
              <a:rPr lang="en-US"/>
              <a:pPr/>
              <a:t>71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7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6E971-13E2-2D4E-9C67-0D89E84E473A}" type="slidenum">
              <a:rPr lang="en-US"/>
              <a:pPr/>
              <a:t>16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78636-C265-4D4E-B265-D1211328BE1D}" type="slidenum">
              <a:rPr lang="en-US"/>
              <a:pPr/>
              <a:t>17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8A7CC-DCF8-EB40-A4E7-55AAF1C0CBEB}" type="slidenum">
              <a:rPr lang="en-US"/>
              <a:pPr/>
              <a:t>18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D43D2-2D67-2A48-8609-A63BFDD6CADC}" type="slidenum">
              <a:rPr lang="en-US"/>
              <a:pPr/>
              <a:t>19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78636-C265-4D4E-B265-D1211328BE1D}" type="slidenum">
              <a:rPr lang="en-US"/>
              <a:pPr/>
              <a:t>20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/>
              <a:t>ESE150 Spring 2019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d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jpeg"/><Relationship Id="rId5" Type="http://schemas.openxmlformats.org/officeDocument/2006/relationships/image" Target="../media/image16.wmf"/><Relationship Id="rId10" Type="http://schemas.openxmlformats.org/officeDocument/2006/relationships/image" Target="../media/image18.jpeg"/><Relationship Id="rId4" Type="http://schemas.openxmlformats.org/officeDocument/2006/relationships/image" Target="../media/image9.gif"/><Relationship Id="rId9" Type="http://schemas.openxmlformats.org/officeDocument/2006/relationships/image" Target="../media/image17.jpeg"/><Relationship Id="rId1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00623" y="5646117"/>
            <a:ext cx="4543377" cy="531812"/>
          </a:xfrm>
        </p:spPr>
        <p:txBody>
          <a:bodyPr/>
          <a:lstStyle/>
          <a:p>
            <a:pPr algn="r"/>
            <a:r>
              <a:rPr lang="en-US" sz="1400" b="1">
                <a:solidFill>
                  <a:schemeClr val="tx1"/>
                </a:solidFill>
                <a:latin typeface="+mj-lt"/>
              </a:rPr>
              <a:t>ESE150 Spring 2019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#8 – Stored-Program Processors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5403273" y="6326188"/>
            <a:ext cx="3740727" cy="531812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Based on slides © 2009--2019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DeHon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Element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Latch or Register is a state element</a:t>
            </a:r>
          </a:p>
          <a:p>
            <a:r>
              <a:rPr lang="en-US" dirty="0"/>
              <a:t>Allows circuit to </a:t>
            </a:r>
            <a:r>
              <a:rPr lang="en-US" i="1" dirty="0"/>
              <a:t>remember</a:t>
            </a:r>
            <a:r>
              <a:rPr lang="en-US" dirty="0"/>
              <a:t> a value</a:t>
            </a:r>
          </a:p>
          <a:p>
            <a:r>
              <a:rPr lang="en-US" dirty="0"/>
              <a:t>Build computations that </a:t>
            </a:r>
          </a:p>
          <a:p>
            <a:pPr lvl="1"/>
            <a:r>
              <a:rPr lang="en-US" dirty="0"/>
              <a:t>Depend on past inputs</a:t>
            </a:r>
          </a:p>
          <a:p>
            <a:pPr lvl="1"/>
            <a:r>
              <a:rPr lang="en-US" dirty="0"/>
              <a:t>Reuse hardware in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ontent Placeholder 5" descr="mux_registe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44042" r="-44042"/>
              <a:stretch>
                <a:fillRect/>
              </a:stretch>
            </p:blipFill>
          </mc:Choice>
          <mc:Fallback>
            <p:blipFill>
              <a:blip r:embed="rId3"/>
              <a:srcRect l="-44042" r="-44042"/>
              <a:stretch>
                <a:fillRect/>
              </a:stretch>
            </p:blipFill>
          </mc:Fallback>
        </mc:AlternateContent>
        <p:spPr>
          <a:xfrm>
            <a:off x="3583745" y="2583024"/>
            <a:ext cx="6558232" cy="36590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can be a programmable Gate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</a:t>
            </a:r>
          </a:p>
          <a:p>
            <a:pPr lvl="1"/>
            <a:r>
              <a:rPr lang="en-US" dirty="0"/>
              <a:t>Can be programmed to act as any gate</a:t>
            </a:r>
          </a:p>
          <a:p>
            <a:pPr lvl="1"/>
            <a:r>
              <a:rPr lang="en-US" dirty="0"/>
              <a:t>Use  state (e.g. FF) to “program” truth table of a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lu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50937" y="3192604"/>
            <a:ext cx="2376750" cy="295690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0561" y="4336260"/>
          <a:ext cx="381006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any combinational logic function out of a collection of NAND2 gates</a:t>
            </a:r>
          </a:p>
          <a:p>
            <a:pPr lvl="1"/>
            <a:r>
              <a:rPr lang="en-US" dirty="0"/>
              <a:t>Or AND, OR, NOT combination</a:t>
            </a:r>
          </a:p>
          <a:p>
            <a:pPr lvl="1"/>
            <a:r>
              <a:rPr lang="en-US" dirty="0"/>
              <a:t>Or Programmable MUX gates (OR)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Function?</a:t>
            </a:r>
          </a:p>
          <a:p>
            <a:pPr lvl="1"/>
            <a:r>
              <a:rPr lang="en-US" dirty="0"/>
              <a:t>o1=</a:t>
            </a:r>
            <a:r>
              <a:rPr lang="en-US" dirty="0" err="1"/>
              <a:t>a&amp;b</a:t>
            </a:r>
            <a:r>
              <a:rPr lang="en-US" dirty="0"/>
              <a:t> | </a:t>
            </a:r>
            <a:r>
              <a:rPr lang="en-US" dirty="0" err="1"/>
              <a:t>b&amp;c</a:t>
            </a:r>
            <a:r>
              <a:rPr lang="en-US" dirty="0"/>
              <a:t> | </a:t>
            </a:r>
            <a:r>
              <a:rPr lang="en-US" dirty="0" err="1"/>
              <a:t>a&amp;c</a:t>
            </a:r>
            <a:r>
              <a:rPr lang="en-US" dirty="0"/>
              <a:t>; </a:t>
            </a:r>
          </a:p>
          <a:p>
            <a:pPr lvl="1"/>
            <a:r>
              <a:rPr lang="en-US" dirty="0"/>
              <a:t>o2=</a:t>
            </a:r>
            <a:r>
              <a:rPr lang="en-US" dirty="0" err="1"/>
              <a:t>a^b^c</a:t>
            </a:r>
            <a:r>
              <a:rPr lang="en-US" dirty="0"/>
              <a:t>; </a:t>
            </a:r>
          </a:p>
          <a:p>
            <a:r>
              <a:rPr lang="en-US" dirty="0">
                <a:solidFill>
                  <a:srgbClr val="FF6600"/>
                </a:solidFill>
              </a:rPr>
              <a:t>How many gates?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in Gates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6072E-2563-C549-8570-86B66328D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82" y="1822146"/>
            <a:ext cx="3052618" cy="44785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8386-C517-EF46-92FC-D12268186C20}" type="slidenum">
              <a:rPr lang="en-US"/>
              <a:pPr/>
              <a:t>16</a:t>
            </a:fld>
            <a:endParaRPr lang="en-US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Access Memory</a:t>
            </a:r>
          </a:p>
        </p:txBody>
      </p:sp>
      <p:pic>
        <p:nvPicPr>
          <p:cNvPr id="499716" name="Picture 4" descr="day16m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484563"/>
            <a:ext cx="4038600" cy="3373437"/>
          </a:xfrm>
          <a:prstGeom prst="rect">
            <a:avLst/>
          </a:prstGeom>
          <a:noFill/>
        </p:spPr>
      </p:pic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772400" cy="4114800"/>
          </a:xfrm>
        </p:spPr>
        <p:txBody>
          <a:bodyPr/>
          <a:lstStyle/>
          <a:p>
            <a:r>
              <a:rPr lang="en-US" dirty="0"/>
              <a:t>A Memory:</a:t>
            </a:r>
          </a:p>
          <a:p>
            <a:pPr lvl="1"/>
            <a:r>
              <a:rPr lang="en-US" dirty="0"/>
              <a:t>Series of locations (slots)</a:t>
            </a:r>
          </a:p>
          <a:p>
            <a:pPr lvl="1"/>
            <a:r>
              <a:rPr lang="en-US" dirty="0"/>
              <a:t>Can write values a slot (specified by address)</a:t>
            </a:r>
          </a:p>
          <a:p>
            <a:pPr lvl="1"/>
            <a:r>
              <a:rPr lang="en-US" dirty="0"/>
              <a:t>Read values from (by address)</a:t>
            </a:r>
          </a:p>
          <a:p>
            <a:pPr lvl="1"/>
            <a:r>
              <a:rPr lang="en-US" dirty="0"/>
              <a:t>Return last value written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43FD24-6FF4-B442-A0EF-134B84CA70F0}"/>
              </a:ext>
            </a:extLst>
          </p:cNvPr>
          <p:cNvSpPr txBox="1"/>
          <p:nvPr/>
        </p:nvSpPr>
        <p:spPr>
          <a:xfrm>
            <a:off x="304800" y="517128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Notation:</a:t>
            </a:r>
          </a:p>
          <a:p>
            <a:r>
              <a:rPr lang="en-US" dirty="0">
                <a:solidFill>
                  <a:srgbClr val="0000FF"/>
                </a:solidFill>
              </a:rPr>
              <a:t>   slash on wire</a:t>
            </a:r>
          </a:p>
          <a:p>
            <a:r>
              <a:rPr lang="en-US" dirty="0">
                <a:solidFill>
                  <a:srgbClr val="0000FF"/>
                </a:solidFill>
              </a:rPr>
              <a:t>    means multiple bits wide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DFA5B4-B9BB-BE4F-B4FE-147144ACFB03}"/>
              </a:ext>
            </a:extLst>
          </p:cNvPr>
          <p:cNvCxnSpPr/>
          <p:nvPr/>
        </p:nvCxnSpPr>
        <p:spPr>
          <a:xfrm flipH="1">
            <a:off x="5884547" y="4738255"/>
            <a:ext cx="114471" cy="263236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5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2A89-68D3-2441-9637-63DCCB0846D6}" type="slidenum">
              <a:rPr lang="en-US"/>
              <a:pPr/>
              <a:t>17</a:t>
            </a:fld>
            <a:endParaRPr lang="en-US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Pieces of a Memory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/>
              <a:t>Element to remember a value</a:t>
            </a:r>
          </a:p>
          <a:p>
            <a:pPr marL="609600" indent="-609600">
              <a:buFontTx/>
              <a:buAutoNum type="arabicPeriod"/>
            </a:pPr>
            <a:r>
              <a:rPr lang="en-US"/>
              <a:t>Way to address/select that element</a:t>
            </a:r>
          </a:p>
        </p:txBody>
      </p:sp>
      <p:pic>
        <p:nvPicPr>
          <p:cNvPr id="501764" name="Picture 4" descr="day16m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484563"/>
            <a:ext cx="4038600" cy="3373437"/>
          </a:xfrm>
          <a:prstGeom prst="rect">
            <a:avLst/>
          </a:prstGeom>
          <a:noFill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0AA9E-EA91-BD4A-B51A-53DB5DA79286}"/>
              </a:ext>
            </a:extLst>
          </p:cNvPr>
          <p:cNvCxnSpPr/>
          <p:nvPr/>
        </p:nvCxnSpPr>
        <p:spPr>
          <a:xfrm flipH="1">
            <a:off x="5884547" y="4738255"/>
            <a:ext cx="114471" cy="263236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A98E-5558-0B4C-BA4B-4E5B2C463ADD}" type="slidenum">
              <a:rPr lang="en-US"/>
              <a:pPr/>
              <a:t>18</a:t>
            </a:fld>
            <a:endParaRPr lang="en-US"/>
          </a:p>
        </p:txBody>
      </p:sp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822" y="524598"/>
            <a:ext cx="923254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Could build Memory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Muxes</a:t>
            </a:r>
            <a:r>
              <a:rPr lang="en-US" dirty="0"/>
              <a:t> &amp; latches</a:t>
            </a:r>
            <a:br>
              <a:rPr lang="en-US" dirty="0"/>
            </a:br>
            <a:r>
              <a:rPr lang="en-US" dirty="0"/>
              <a:t>  … collection of registers</a:t>
            </a:r>
          </a:p>
        </p:txBody>
      </p:sp>
      <p:pic>
        <p:nvPicPr>
          <p:cNvPr id="582659" name="Picture 3" descr="day16muxm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16063"/>
            <a:ext cx="7467600" cy="5341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7EEB-26EE-B842-91E8-4772F6A9264B}" type="slidenum">
              <a:rPr lang="en-US"/>
              <a:pPr/>
              <a:t>19</a:t>
            </a:fld>
            <a:endParaRPr lang="en-US"/>
          </a:p>
        </p:txBody>
      </p:sp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5988" y="29306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Random Access Memory (RAM)</a:t>
            </a:r>
            <a:br>
              <a:rPr lang="en-US" sz="4000" dirty="0"/>
            </a:br>
            <a:r>
              <a:rPr lang="en-US" sz="4000" dirty="0"/>
              <a:t>with Capacitor Memories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2723354" y="1904914"/>
            <a:ext cx="5044283" cy="4343485"/>
            <a:chOff x="288" y="960"/>
            <a:chExt cx="3501" cy="3024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632" y="2640"/>
              <a:ext cx="240" cy="432"/>
              <a:chOff x="864" y="2016"/>
              <a:chExt cx="240" cy="432"/>
            </a:xfrm>
          </p:grpSpPr>
          <p:sp>
            <p:nvSpPr>
              <p:cNvPr id="481285" name="Line 5"/>
              <p:cNvSpPr>
                <a:spLocks noChangeShapeType="1"/>
              </p:cNvSpPr>
              <p:nvPr/>
            </p:nvSpPr>
            <p:spPr bwMode="auto">
              <a:xfrm>
                <a:off x="864" y="216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86" name="Line 6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87" name="Line 7"/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88" name="AutoShape 8"/>
              <p:cNvSpPr>
                <a:spLocks noChangeArrowheads="1"/>
              </p:cNvSpPr>
              <p:nvPr/>
            </p:nvSpPr>
            <p:spPr bwMode="auto">
              <a:xfrm rot="10800000">
                <a:off x="933" y="2352"/>
                <a:ext cx="144" cy="96"/>
              </a:xfrm>
              <a:prstGeom prst="triangle">
                <a:avLst>
                  <a:gd name="adj" fmla="val 5134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89" name="Line 9"/>
              <p:cNvSpPr>
                <a:spLocks noChangeShapeType="1"/>
              </p:cNvSpPr>
              <p:nvPr/>
            </p:nvSpPr>
            <p:spPr bwMode="auto">
              <a:xfrm flipV="1">
                <a:off x="1008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160" y="2352"/>
              <a:ext cx="240" cy="432"/>
              <a:chOff x="864" y="2016"/>
              <a:chExt cx="240" cy="432"/>
            </a:xfrm>
          </p:grpSpPr>
          <p:sp>
            <p:nvSpPr>
              <p:cNvPr id="481292" name="Line 12"/>
              <p:cNvSpPr>
                <a:spLocks noChangeShapeType="1"/>
              </p:cNvSpPr>
              <p:nvPr/>
            </p:nvSpPr>
            <p:spPr bwMode="auto">
              <a:xfrm>
                <a:off x="864" y="216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3" name="Line 13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4" name="Line 14"/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5" name="AutoShape 15"/>
              <p:cNvSpPr>
                <a:spLocks noChangeArrowheads="1"/>
              </p:cNvSpPr>
              <p:nvPr/>
            </p:nvSpPr>
            <p:spPr bwMode="auto">
              <a:xfrm rot="10800000">
                <a:off x="933" y="2352"/>
                <a:ext cx="144" cy="96"/>
              </a:xfrm>
              <a:prstGeom prst="triangle">
                <a:avLst>
                  <a:gd name="adj" fmla="val 5134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6" name="Line 16"/>
              <p:cNvSpPr>
                <a:spLocks noChangeShapeType="1"/>
              </p:cNvSpPr>
              <p:nvPr/>
            </p:nvSpPr>
            <p:spPr bwMode="auto">
              <a:xfrm flipV="1">
                <a:off x="1008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688" y="2208"/>
              <a:ext cx="240" cy="432"/>
              <a:chOff x="864" y="2016"/>
              <a:chExt cx="240" cy="432"/>
            </a:xfrm>
          </p:grpSpPr>
          <p:sp>
            <p:nvSpPr>
              <p:cNvPr id="481298" name="Line 18"/>
              <p:cNvSpPr>
                <a:spLocks noChangeShapeType="1"/>
              </p:cNvSpPr>
              <p:nvPr/>
            </p:nvSpPr>
            <p:spPr bwMode="auto">
              <a:xfrm>
                <a:off x="864" y="216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9" name="Line 19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0" name="Line 20"/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1" name="AutoShape 21"/>
              <p:cNvSpPr>
                <a:spLocks noChangeArrowheads="1"/>
              </p:cNvSpPr>
              <p:nvPr/>
            </p:nvSpPr>
            <p:spPr bwMode="auto">
              <a:xfrm rot="10800000">
                <a:off x="933" y="2352"/>
                <a:ext cx="144" cy="96"/>
              </a:xfrm>
              <a:prstGeom prst="triangle">
                <a:avLst>
                  <a:gd name="adj" fmla="val 5134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2" name="Line 22"/>
              <p:cNvSpPr>
                <a:spLocks noChangeShapeType="1"/>
              </p:cNvSpPr>
              <p:nvPr/>
            </p:nvSpPr>
            <p:spPr bwMode="auto">
              <a:xfrm flipV="1">
                <a:off x="1008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3264" y="2016"/>
              <a:ext cx="240" cy="432"/>
              <a:chOff x="864" y="2016"/>
              <a:chExt cx="240" cy="432"/>
            </a:xfrm>
          </p:grpSpPr>
          <p:sp>
            <p:nvSpPr>
              <p:cNvPr id="481304" name="Line 24"/>
              <p:cNvSpPr>
                <a:spLocks noChangeShapeType="1"/>
              </p:cNvSpPr>
              <p:nvPr/>
            </p:nvSpPr>
            <p:spPr bwMode="auto">
              <a:xfrm>
                <a:off x="864" y="216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5" name="Line 25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6" name="Line 26"/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7" name="AutoShape 27"/>
              <p:cNvSpPr>
                <a:spLocks noChangeArrowheads="1"/>
              </p:cNvSpPr>
              <p:nvPr/>
            </p:nvSpPr>
            <p:spPr bwMode="auto">
              <a:xfrm rot="10800000">
                <a:off x="933" y="2352"/>
                <a:ext cx="144" cy="96"/>
              </a:xfrm>
              <a:prstGeom prst="triangle">
                <a:avLst>
                  <a:gd name="adj" fmla="val 5134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8" name="Line 28"/>
              <p:cNvSpPr>
                <a:spLocks noChangeShapeType="1"/>
              </p:cNvSpPr>
              <p:nvPr/>
            </p:nvSpPr>
            <p:spPr bwMode="auto">
              <a:xfrm flipV="1">
                <a:off x="1008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81309" name="AutoShape 29"/>
            <p:cNvSpPr>
              <a:spLocks noChangeArrowheads="1"/>
            </p:cNvSpPr>
            <p:nvPr/>
          </p:nvSpPr>
          <p:spPr bwMode="auto">
            <a:xfrm>
              <a:off x="1584" y="3408"/>
              <a:ext cx="2205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0" name="Line 30"/>
            <p:cNvSpPr>
              <a:spLocks noChangeShapeType="1"/>
            </p:cNvSpPr>
            <p:nvPr/>
          </p:nvSpPr>
          <p:spPr bwMode="auto">
            <a:xfrm>
              <a:off x="1776" y="268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1" name="Line 31"/>
            <p:cNvSpPr>
              <a:spLocks noChangeShapeType="1"/>
            </p:cNvSpPr>
            <p:nvPr/>
          </p:nvSpPr>
          <p:spPr bwMode="auto">
            <a:xfrm>
              <a:off x="1968" y="26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2" name="Line 32"/>
            <p:cNvSpPr>
              <a:spLocks noChangeShapeType="1"/>
            </p:cNvSpPr>
            <p:nvPr/>
          </p:nvSpPr>
          <p:spPr bwMode="auto">
            <a:xfrm>
              <a:off x="2496" y="2352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3" name="Line 33"/>
            <p:cNvSpPr>
              <a:spLocks noChangeShapeType="1"/>
            </p:cNvSpPr>
            <p:nvPr/>
          </p:nvSpPr>
          <p:spPr bwMode="auto">
            <a:xfrm>
              <a:off x="3024" y="220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4" name="Line 34"/>
            <p:cNvSpPr>
              <a:spLocks noChangeShapeType="1"/>
            </p:cNvSpPr>
            <p:nvPr/>
          </p:nvSpPr>
          <p:spPr bwMode="auto">
            <a:xfrm>
              <a:off x="3600" y="201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5" name="Line 35"/>
            <p:cNvSpPr>
              <a:spLocks noChangeShapeType="1"/>
            </p:cNvSpPr>
            <p:nvPr/>
          </p:nvSpPr>
          <p:spPr bwMode="auto">
            <a:xfrm flipH="1">
              <a:off x="2304" y="235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6" name="Line 36"/>
            <p:cNvSpPr>
              <a:spLocks noChangeShapeType="1"/>
            </p:cNvSpPr>
            <p:nvPr/>
          </p:nvSpPr>
          <p:spPr bwMode="auto">
            <a:xfrm flipH="1">
              <a:off x="2832" y="220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7" name="Line 37"/>
            <p:cNvSpPr>
              <a:spLocks noChangeShapeType="1"/>
            </p:cNvSpPr>
            <p:nvPr/>
          </p:nvSpPr>
          <p:spPr bwMode="auto">
            <a:xfrm flipH="1">
              <a:off x="3408" y="201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8" name="Line 38"/>
            <p:cNvSpPr>
              <a:spLocks noChangeShapeType="1"/>
            </p:cNvSpPr>
            <p:nvPr/>
          </p:nvSpPr>
          <p:spPr bwMode="auto">
            <a:xfrm flipV="1">
              <a:off x="336" y="3552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0" name="Line 40"/>
            <p:cNvSpPr>
              <a:spLocks noChangeShapeType="1"/>
            </p:cNvSpPr>
            <p:nvPr/>
          </p:nvSpPr>
          <p:spPr bwMode="auto">
            <a:xfrm>
              <a:off x="2688" y="36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6" name="Line 46"/>
            <p:cNvSpPr>
              <a:spLocks noChangeShapeType="1"/>
            </p:cNvSpPr>
            <p:nvPr/>
          </p:nvSpPr>
          <p:spPr bwMode="auto">
            <a:xfrm>
              <a:off x="1776" y="2304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7" name="Line 47"/>
            <p:cNvSpPr>
              <a:spLocks noChangeShapeType="1"/>
            </p:cNvSpPr>
            <p:nvPr/>
          </p:nvSpPr>
          <p:spPr bwMode="auto">
            <a:xfrm>
              <a:off x="1776" y="168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1632" y="2064"/>
              <a:ext cx="144" cy="240"/>
              <a:chOff x="1632" y="2064"/>
              <a:chExt cx="144" cy="240"/>
            </a:xfrm>
          </p:grpSpPr>
          <p:sp>
            <p:nvSpPr>
              <p:cNvPr id="481321" name="Line 41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22" name="Line 42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23" name="Line 43"/>
              <p:cNvSpPr>
                <a:spLocks noChangeShapeType="1"/>
              </p:cNvSpPr>
              <p:nvPr/>
            </p:nvSpPr>
            <p:spPr bwMode="auto">
              <a:xfrm>
                <a:off x="1728" y="23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28" name="Line 48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2352" y="1728"/>
              <a:ext cx="144" cy="240"/>
              <a:chOff x="1632" y="2064"/>
              <a:chExt cx="144" cy="240"/>
            </a:xfrm>
          </p:grpSpPr>
          <p:sp>
            <p:nvSpPr>
              <p:cNvPr id="481331" name="Line 51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2" name="Line 52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3" name="Line 53"/>
              <p:cNvSpPr>
                <a:spLocks noChangeShapeType="1"/>
              </p:cNvSpPr>
              <p:nvPr/>
            </p:nvSpPr>
            <p:spPr bwMode="auto">
              <a:xfrm>
                <a:off x="1728" y="23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4" name="Line 54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55"/>
            <p:cNvGrpSpPr>
              <a:grpSpLocks/>
            </p:cNvGrpSpPr>
            <p:nvPr/>
          </p:nvGrpSpPr>
          <p:grpSpPr bwMode="auto">
            <a:xfrm>
              <a:off x="2880" y="1584"/>
              <a:ext cx="144" cy="240"/>
              <a:chOff x="1632" y="2064"/>
              <a:chExt cx="144" cy="240"/>
            </a:xfrm>
          </p:grpSpPr>
          <p:sp>
            <p:nvSpPr>
              <p:cNvPr id="481336" name="Line 56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7" name="Line 57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8" name="Line 58"/>
              <p:cNvSpPr>
                <a:spLocks noChangeShapeType="1"/>
              </p:cNvSpPr>
              <p:nvPr/>
            </p:nvSpPr>
            <p:spPr bwMode="auto">
              <a:xfrm>
                <a:off x="1728" y="23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9" name="Line 59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3456" y="1392"/>
              <a:ext cx="144" cy="240"/>
              <a:chOff x="1632" y="2064"/>
              <a:chExt cx="144" cy="240"/>
            </a:xfrm>
          </p:grpSpPr>
          <p:sp>
            <p:nvSpPr>
              <p:cNvPr id="481351" name="Line 71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52" name="Line 72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53" name="Line 73"/>
              <p:cNvSpPr>
                <a:spLocks noChangeShapeType="1"/>
              </p:cNvSpPr>
              <p:nvPr/>
            </p:nvSpPr>
            <p:spPr bwMode="auto">
              <a:xfrm>
                <a:off x="1728" y="23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54" name="Line 74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81355" name="Line 75"/>
            <p:cNvSpPr>
              <a:spLocks noChangeShapeType="1"/>
            </p:cNvSpPr>
            <p:nvPr/>
          </p:nvSpPr>
          <p:spPr bwMode="auto">
            <a:xfrm flipV="1">
              <a:off x="2496" y="196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6" name="Line 76"/>
            <p:cNvSpPr>
              <a:spLocks noChangeShapeType="1"/>
            </p:cNvSpPr>
            <p:nvPr/>
          </p:nvSpPr>
          <p:spPr bwMode="auto">
            <a:xfrm flipV="1">
              <a:off x="3024" y="1824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7" name="Line 77"/>
            <p:cNvSpPr>
              <a:spLocks noChangeShapeType="1"/>
            </p:cNvSpPr>
            <p:nvPr/>
          </p:nvSpPr>
          <p:spPr bwMode="auto">
            <a:xfrm flipV="1">
              <a:off x="3600" y="163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8" name="Line 78"/>
            <p:cNvSpPr>
              <a:spLocks noChangeShapeType="1"/>
            </p:cNvSpPr>
            <p:nvPr/>
          </p:nvSpPr>
          <p:spPr bwMode="auto">
            <a:xfrm flipH="1">
              <a:off x="480" y="220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9" name="Line 79"/>
            <p:cNvSpPr>
              <a:spLocks noChangeShapeType="1"/>
            </p:cNvSpPr>
            <p:nvPr/>
          </p:nvSpPr>
          <p:spPr bwMode="auto">
            <a:xfrm flipH="1">
              <a:off x="480" y="1824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0" name="Line 80"/>
            <p:cNvSpPr>
              <a:spLocks noChangeShapeType="1"/>
            </p:cNvSpPr>
            <p:nvPr/>
          </p:nvSpPr>
          <p:spPr bwMode="auto">
            <a:xfrm flipH="1">
              <a:off x="480" y="1680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1" name="Line 81"/>
            <p:cNvSpPr>
              <a:spLocks noChangeShapeType="1"/>
            </p:cNvSpPr>
            <p:nvPr/>
          </p:nvSpPr>
          <p:spPr bwMode="auto">
            <a:xfrm flipH="1">
              <a:off x="480" y="1509"/>
              <a:ext cx="29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2" name="Line 82"/>
            <p:cNvSpPr>
              <a:spLocks noChangeShapeType="1"/>
            </p:cNvSpPr>
            <p:nvPr/>
          </p:nvSpPr>
          <p:spPr bwMode="auto">
            <a:xfrm flipV="1">
              <a:off x="1776" y="1200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3" name="Line 83"/>
            <p:cNvSpPr>
              <a:spLocks noChangeShapeType="1"/>
            </p:cNvSpPr>
            <p:nvPr/>
          </p:nvSpPr>
          <p:spPr bwMode="auto">
            <a:xfrm flipV="1">
              <a:off x="2496" y="12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4" name="Line 84"/>
            <p:cNvSpPr>
              <a:spLocks noChangeShapeType="1"/>
            </p:cNvSpPr>
            <p:nvPr/>
          </p:nvSpPr>
          <p:spPr bwMode="auto">
            <a:xfrm flipV="1">
              <a:off x="3024" y="120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5" name="Line 85"/>
            <p:cNvSpPr>
              <a:spLocks noChangeShapeType="1"/>
            </p:cNvSpPr>
            <p:nvPr/>
          </p:nvSpPr>
          <p:spPr bwMode="auto">
            <a:xfrm flipV="1">
              <a:off x="3600" y="12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6" name="Line 86"/>
            <p:cNvSpPr>
              <a:spLocks noChangeShapeType="1"/>
            </p:cNvSpPr>
            <p:nvPr/>
          </p:nvSpPr>
          <p:spPr bwMode="auto">
            <a:xfrm>
              <a:off x="1776" y="1200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7" name="Line 87"/>
            <p:cNvSpPr>
              <a:spLocks noChangeShapeType="1"/>
            </p:cNvSpPr>
            <p:nvPr/>
          </p:nvSpPr>
          <p:spPr bwMode="auto">
            <a:xfrm>
              <a:off x="2736" y="96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8" name="Rectangle 88"/>
            <p:cNvSpPr>
              <a:spLocks noChangeArrowheads="1"/>
            </p:cNvSpPr>
            <p:nvPr/>
          </p:nvSpPr>
          <p:spPr bwMode="auto">
            <a:xfrm>
              <a:off x="288" y="1296"/>
              <a:ext cx="480" cy="12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1369" name="Line 89"/>
            <p:cNvSpPr>
              <a:spLocks noChangeShapeType="1"/>
            </p:cNvSpPr>
            <p:nvPr/>
          </p:nvSpPr>
          <p:spPr bwMode="auto">
            <a:xfrm flipV="1">
              <a:off x="528" y="2592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371" name="Text Box 91"/>
          <p:cNvSpPr txBox="1">
            <a:spLocks noChangeArrowheads="1"/>
          </p:cNvSpPr>
          <p:nvPr/>
        </p:nvSpPr>
        <p:spPr bwMode="auto">
          <a:xfrm>
            <a:off x="1981200" y="1850763"/>
            <a:ext cx="1338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Decoder</a:t>
            </a:r>
          </a:p>
        </p:txBody>
      </p:sp>
      <p:sp>
        <p:nvSpPr>
          <p:cNvPr id="481372" name="Text Box 92"/>
          <p:cNvSpPr txBox="1">
            <a:spLocks noChangeArrowheads="1"/>
          </p:cNvSpPr>
          <p:nvPr/>
        </p:nvSpPr>
        <p:spPr bwMode="auto">
          <a:xfrm>
            <a:off x="974725" y="5373688"/>
            <a:ext cx="1303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08" charset="0"/>
                <a:ea typeface="Arial" pitchFamily="-108" charset="0"/>
                <a:cs typeface="Arial" pitchFamily="-108" charset="0"/>
              </a:rPr>
              <a:t>Address</a:t>
            </a:r>
          </a:p>
        </p:txBody>
      </p:sp>
      <p:sp>
        <p:nvSpPr>
          <p:cNvPr id="481373" name="Line 93"/>
          <p:cNvSpPr>
            <a:spLocks noChangeShapeType="1"/>
          </p:cNvSpPr>
          <p:nvPr/>
        </p:nvSpPr>
        <p:spPr bwMode="auto">
          <a:xfrm>
            <a:off x="1600200" y="3733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74" name="Text Box 94"/>
          <p:cNvSpPr txBox="1">
            <a:spLocks noChangeArrowheads="1"/>
          </p:cNvSpPr>
          <p:nvPr/>
        </p:nvSpPr>
        <p:spPr bwMode="auto">
          <a:xfrm>
            <a:off x="685800" y="3429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08" charset="0"/>
                <a:ea typeface="Arial" pitchFamily="-108" charset="0"/>
                <a:cs typeface="Arial" pitchFamily="-108" charset="0"/>
              </a:rPr>
              <a:t>Read</a:t>
            </a:r>
          </a:p>
        </p:txBody>
      </p:sp>
      <p:sp>
        <p:nvSpPr>
          <p:cNvPr id="481375" name="Text Box 95"/>
          <p:cNvSpPr txBox="1">
            <a:spLocks noChangeArrowheads="1"/>
          </p:cNvSpPr>
          <p:nvPr/>
        </p:nvSpPr>
        <p:spPr bwMode="auto">
          <a:xfrm>
            <a:off x="6331243" y="1605791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Din</a:t>
            </a:r>
          </a:p>
        </p:txBody>
      </p:sp>
      <p:sp>
        <p:nvSpPr>
          <p:cNvPr id="481376" name="Text Box 96"/>
          <p:cNvSpPr txBox="1">
            <a:spLocks noChangeArrowheads="1"/>
          </p:cNvSpPr>
          <p:nvPr/>
        </p:nvSpPr>
        <p:spPr bwMode="auto">
          <a:xfrm>
            <a:off x="5211368" y="603447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Arial" pitchFamily="-108" charset="0"/>
                <a:ea typeface="Arial" pitchFamily="-108" charset="0"/>
                <a:cs typeface="Arial" pitchFamily="-108" charset="0"/>
              </a:rPr>
              <a:t>Dout</a:t>
            </a:r>
            <a:endParaRPr lang="en-US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81377" name="Text Box 97"/>
          <p:cNvSpPr txBox="1">
            <a:spLocks noChangeArrowheads="1"/>
          </p:cNvSpPr>
          <p:nvPr/>
        </p:nvSpPr>
        <p:spPr bwMode="auto">
          <a:xfrm>
            <a:off x="212725" y="5983288"/>
            <a:ext cx="2340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Learn more: ESE370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2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134100" y="1544573"/>
            <a:ext cx="300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2A89-68D3-2441-9637-63DCCB0846D6}" type="slidenum">
              <a:rPr lang="en-US"/>
              <a:pPr/>
              <a:t>20</a:t>
            </a:fld>
            <a:endParaRPr lang="en-US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Engineering Property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/>
              <a:t>Store state compactly in memory</a:t>
            </a:r>
          </a:p>
          <a:p>
            <a:pPr marL="1009650" lvl="1" indent="-609600">
              <a:buNone/>
            </a:pPr>
            <a:endParaRPr lang="en-US" dirty="0"/>
          </a:p>
          <a:p>
            <a:pPr marL="609600" indent="-609600"/>
            <a:r>
              <a:rPr lang="en-US" dirty="0" err="1"/>
              <a:t>A(memory</a:t>
            </a:r>
            <a:r>
              <a:rPr lang="en-US" dirty="0"/>
              <a:t> cell) small</a:t>
            </a:r>
          </a:p>
          <a:p>
            <a:pPr marL="1009650" lvl="1" indent="-609600"/>
            <a:r>
              <a:rPr lang="en-US" dirty="0" err="1"/>
              <a:t>A(mem</a:t>
            </a:r>
            <a:r>
              <a:rPr lang="en-US" dirty="0"/>
              <a:t>) &lt; </a:t>
            </a:r>
            <a:r>
              <a:rPr lang="en-US" dirty="0" err="1"/>
              <a:t>A(gate</a:t>
            </a:r>
            <a:r>
              <a:rPr lang="en-US" dirty="0"/>
              <a:t>)</a:t>
            </a:r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/>
              <a:t>Depends on few </a:t>
            </a:r>
            <a:br>
              <a:rPr lang="en-US" dirty="0"/>
            </a:br>
            <a:r>
              <a:rPr lang="en-US" dirty="0"/>
              <a:t>inputs/outputs</a:t>
            </a:r>
          </a:p>
          <a:p>
            <a:pPr marL="1009650" lvl="1" indent="-609600"/>
            <a:r>
              <a:rPr lang="en-US" dirty="0"/>
              <a:t>Memory cells share</a:t>
            </a:r>
            <a:br>
              <a:rPr lang="en-US" dirty="0"/>
            </a:br>
            <a:r>
              <a:rPr lang="en-US" dirty="0"/>
              <a:t>inputs and </a:t>
            </a:r>
            <a:r>
              <a:rPr lang="en-US" dirty="0" err="1"/>
              <a:t>ouptuts</a:t>
            </a:r>
            <a:endParaRPr lang="en-US" dirty="0"/>
          </a:p>
        </p:txBody>
      </p:sp>
      <p:pic>
        <p:nvPicPr>
          <p:cNvPr id="501764" name="Picture 4" descr="day16m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484563"/>
            <a:ext cx="4038600" cy="3373437"/>
          </a:xfrm>
          <a:prstGeom prst="rect">
            <a:avLst/>
          </a:prstGeom>
          <a:noFill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D36CBD-11AE-8842-ACAE-03AB80422C22}"/>
              </a:ext>
            </a:extLst>
          </p:cNvPr>
          <p:cNvCxnSpPr/>
          <p:nvPr/>
        </p:nvCxnSpPr>
        <p:spPr>
          <a:xfrm flipH="1">
            <a:off x="5884547" y="4738255"/>
            <a:ext cx="114471" cy="263236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One-Gate Processor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 register and gate outputs in memory</a:t>
            </a:r>
          </a:p>
          <a:p>
            <a:r>
              <a:rPr lang="en-US" dirty="0"/>
              <a:t>Compute one gate at a time</a:t>
            </a:r>
          </a:p>
          <a:p>
            <a:pPr lvl="1"/>
            <a:r>
              <a:rPr lang="en-US" dirty="0"/>
              <a:t>Using a single physical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008" y="1267178"/>
            <a:ext cx="2794000" cy="452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778" y="1165249"/>
            <a:ext cx="3124200" cy="665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4ACB7-64B5-DB4B-82C7-D03AD3893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4" y="1830917"/>
            <a:ext cx="2908778" cy="4267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B5382-3F0A-5445-84D5-A394CAD06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54" y="1953478"/>
            <a:ext cx="2451677" cy="41449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8C5BDC-3BF3-8849-A4CB-A114C8E2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233"/>
            <a:ext cx="7493000" cy="431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555" y="1298222"/>
            <a:ext cx="3493534" cy="74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333" y="6138333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description?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131734"/>
            <a:ext cx="980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</a:t>
            </a:r>
          </a:p>
          <a:p>
            <a:r>
              <a:rPr lang="en-US" dirty="0">
                <a:solidFill>
                  <a:srgbClr val="FF6600"/>
                </a:solidFill>
              </a:rPr>
              <a:t>C step?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7265C9-286A-FD45-8DE4-5671FD1F9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17" y="2283534"/>
            <a:ext cx="1640421" cy="277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 err="1"/>
              <a:t>sequentialize</a:t>
            </a:r>
            <a:r>
              <a:rPr lang="en-US" dirty="0"/>
              <a:t> operations,</a:t>
            </a:r>
            <a:br>
              <a:rPr lang="en-US" dirty="0"/>
            </a:br>
            <a:r>
              <a:rPr lang="en-US" dirty="0"/>
              <a:t>reusing the single gate</a:t>
            </a:r>
          </a:p>
          <a:p>
            <a:endParaRPr lang="en-US" dirty="0"/>
          </a:p>
          <a:p>
            <a:r>
              <a:rPr lang="en-US" dirty="0"/>
              <a:t>As long as we can specify the </a:t>
            </a:r>
            <a:br>
              <a:rPr lang="en-US" dirty="0"/>
            </a:br>
            <a:r>
              <a:rPr lang="en-US" dirty="0"/>
              <a:t>operation to be performed</a:t>
            </a:r>
          </a:p>
          <a:p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What are we specifying?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(break it down, what information need?)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92D6C-9020-CD4A-A389-80443D143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this specification an </a:t>
            </a:r>
            <a:r>
              <a:rPr lang="en-US" i="1" dirty="0"/>
              <a:t>instruction</a:t>
            </a:r>
          </a:p>
          <a:p>
            <a:r>
              <a:rPr lang="en-US" dirty="0"/>
              <a:t>Instructs the programmable, </a:t>
            </a:r>
            <a:br>
              <a:rPr lang="en-US" dirty="0"/>
            </a:br>
            <a:r>
              <a:rPr lang="en-US" dirty="0"/>
              <a:t>reusable operators on what to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A1EB-6245-A64D-A18B-F6AE50D6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a multiplexer to bring in inputs</a:t>
            </a:r>
          </a:p>
          <a:p>
            <a:r>
              <a:rPr lang="en-US" dirty="0"/>
              <a:t>Allow as option to write into data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3694E-012C-C64F-BA56-E944A0E87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5" y="1745673"/>
            <a:ext cx="4276405" cy="4655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way to load a designated output register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165CD-F73D-F849-8AAA-21034E00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1262010"/>
            <a:ext cx="3186546" cy="50851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build a machine to perform these operations?</a:t>
            </a:r>
          </a:p>
          <a:p>
            <a:pPr lvl="1"/>
            <a:r>
              <a:rPr lang="en-US" dirty="0"/>
              <a:t>From Digital Samples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compressed digital data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Digital Samples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With simple gates and registers</a:t>
            </a:r>
          </a:p>
          <a:p>
            <a:pPr lvl="1"/>
            <a:r>
              <a:rPr lang="en-US" dirty="0">
                <a:sym typeface="Wingdings"/>
              </a:rPr>
              <a:t>can build a machine to perform </a:t>
            </a:r>
            <a:r>
              <a:rPr lang="en-US" i="1" dirty="0">
                <a:sym typeface="Wingdings"/>
              </a:rPr>
              <a:t>any</a:t>
            </a:r>
            <a:r>
              <a:rPr lang="en-US" dirty="0">
                <a:sym typeface="Wingdings"/>
              </a:rPr>
              <a:t> digital computation</a:t>
            </a:r>
          </a:p>
          <a:p>
            <a:pPr lvl="1"/>
            <a:r>
              <a:rPr lang="en-US" dirty="0">
                <a:sym typeface="Wingdings"/>
              </a:rPr>
              <a:t>…</a:t>
            </a:r>
            <a:r>
              <a:rPr lang="en-US" b="1" dirty="0">
                <a:sym typeface="Wingdings"/>
              </a:rPr>
              <a:t>if</a:t>
            </a:r>
            <a:r>
              <a:rPr lang="en-US" dirty="0">
                <a:sym typeface="Wingdings"/>
              </a:rPr>
              <a:t> we have </a:t>
            </a:r>
            <a:r>
              <a:rPr lang="en-US" i="1" dirty="0">
                <a:sym typeface="Wingdings"/>
              </a:rPr>
              <a:t>enough</a:t>
            </a:r>
            <a:r>
              <a:rPr lang="en-US" dirty="0">
                <a:sym typeface="Wingdings"/>
              </a:rPr>
              <a:t> of them.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Control =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Group the full control into instruction</a:t>
            </a:r>
          </a:p>
          <a:p>
            <a:r>
              <a:rPr lang="en-US" dirty="0"/>
              <a:t>Set of bits that tells the structure what to do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8A21F-8A18-7D4F-90F8-C9C12F68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 Instruction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F82F4C-7E84-EA47-B9EF-D88A7B51F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8" y="1287592"/>
            <a:ext cx="5846497" cy="51132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64" y="1368778"/>
            <a:ext cx="3029936" cy="64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5C4F6-ACBA-9C47-869F-3FCA022A3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85" y="3062038"/>
            <a:ext cx="3190814" cy="32851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Instructions are just a set of bits</a:t>
            </a:r>
          </a:p>
          <a:p>
            <a:r>
              <a:rPr lang="en-US" dirty="0"/>
              <a:t>Type – 2 bits</a:t>
            </a:r>
          </a:p>
          <a:p>
            <a:r>
              <a:rPr lang="en-US" dirty="0" err="1"/>
              <a:t>GateOp</a:t>
            </a:r>
            <a:r>
              <a:rPr lang="en-US" dirty="0"/>
              <a:t> – 4 bits</a:t>
            </a:r>
          </a:p>
          <a:p>
            <a:r>
              <a:rPr lang="en-US" dirty="0"/>
              <a:t>In1 – 3 bits</a:t>
            </a:r>
          </a:p>
          <a:p>
            <a:pPr lvl="1"/>
            <a:r>
              <a:rPr lang="en-US" dirty="0"/>
              <a:t>Assume 8 slots</a:t>
            </a:r>
          </a:p>
          <a:p>
            <a:r>
              <a:rPr lang="en-US" dirty="0"/>
              <a:t>In2 – 3 bits</a:t>
            </a:r>
          </a:p>
          <a:p>
            <a:r>
              <a:rPr lang="en-US" dirty="0"/>
              <a:t>Out – 3 bits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8" y="479361"/>
            <a:ext cx="4840111" cy="86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DFAF4-D647-6343-9D08-6CC6DEB73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9" y="1594139"/>
            <a:ext cx="4840111" cy="86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22" y="2336422"/>
            <a:ext cx="7969250" cy="684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CEFBD-BCEB-174D-9B9D-90D63195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9144000" cy="223883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Sequence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How provide the sequence of instructions?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E60D-6CD0-0341-8BA7-9B386699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6" y="1139024"/>
            <a:ext cx="4950947" cy="509734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br>
              <a:rPr lang="en-US" dirty="0"/>
            </a:br>
            <a:r>
              <a:rPr lang="en-US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Add Memory to hold set of Instructions</a:t>
            </a:r>
          </a:p>
          <a:p>
            <a:r>
              <a:rPr lang="en-US" dirty="0"/>
              <a:t>Counter to sequence instructions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5EF85-F78F-5A4A-98DA-9B3AEB13C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9750"/>
            <a:ext cx="5105400" cy="577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74091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(also compute next PC by adding 1)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6F65C-833B-C54E-85C6-785E253523DA}"/>
              </a:ext>
            </a:extLst>
          </p:cNvPr>
          <p:cNvSpPr txBox="1"/>
          <p:nvPr/>
        </p:nvSpPr>
        <p:spPr>
          <a:xfrm>
            <a:off x="4292012" y="135849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2009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19EA7-D87B-9A43-B9CC-867B870C992D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A0236-263D-E84B-ABA9-314B8B3049B1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3259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DD8BA-CC4D-5E48-B0E9-F3137FBB9EB5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81EC8-A1CE-E745-8F6C-37858C257B34}"/>
              </a:ext>
            </a:extLst>
          </p:cNvPr>
          <p:cNvSpPr txBox="1"/>
          <p:nvPr/>
        </p:nvSpPr>
        <p:spPr>
          <a:xfrm>
            <a:off x="7081375" y="395545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26FE6F-8078-8842-9465-45094A90E1A6}"/>
              </a:ext>
            </a:extLst>
          </p:cNvPr>
          <p:cNvSpPr txBox="1"/>
          <p:nvPr/>
        </p:nvSpPr>
        <p:spPr>
          <a:xfrm>
            <a:off x="6778061" y="572029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02607-24E1-6B44-92E1-ABDF2E3FB30B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776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 and 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only have a small number of gates?</a:t>
            </a:r>
          </a:p>
          <a:p>
            <a:r>
              <a:rPr lang="en-US" dirty="0"/>
              <a:t>OR … how many physical gates do we really need?</a:t>
            </a:r>
          </a:p>
          <a:p>
            <a:pPr lvl="1"/>
            <a:r>
              <a:rPr lang="en-US" dirty="0"/>
              <a:t>How do we perform computation with minimal hardware?</a:t>
            </a:r>
          </a:p>
          <a:p>
            <a:pPr lvl="1"/>
            <a:endParaRPr lang="en-US" dirty="0"/>
          </a:p>
          <a:p>
            <a:r>
              <a:rPr lang="en-US" dirty="0"/>
              <a:t>How do we change the computation performed by our hardware?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 Back</a:t>
            </a:r>
          </a:p>
          <a:p>
            <a:r>
              <a:rPr lang="en-US" dirty="0"/>
              <a:t>Update PC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3326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55C24C-F3EC-834B-A620-FE79E4E66EE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99CCD8-1BAB-4E47-B24E-525E5B9BDBEC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5726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1661D-243F-B049-88FF-4F1B0C142DC4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563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Writeback and update PC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72642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8E1F06-51B6-DE40-AFAF-3B07ED4F03E1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7465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  <a:p>
            <a:r>
              <a:rPr lang="en-US" dirty="0"/>
              <a:t>Writeback,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87876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93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  <a:p>
            <a:r>
              <a:rPr lang="en-US" dirty="0"/>
              <a:t>Writeback and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062134-CA30-A348-9E31-E2E19F1CC9FD}"/>
              </a:ext>
            </a:extLst>
          </p:cNvPr>
          <p:cNvSpPr txBox="1"/>
          <p:nvPr/>
        </p:nvSpPr>
        <p:spPr>
          <a:xfrm>
            <a:off x="6420280" y="276993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6176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89" y="1692050"/>
            <a:ext cx="3977666" cy="4543649"/>
          </a:xfrm>
        </p:spPr>
        <p:txBody>
          <a:bodyPr>
            <a:normAutofit fontScale="92500"/>
          </a:bodyPr>
          <a:lstStyle/>
          <a:p>
            <a:r>
              <a:rPr lang="en-US" dirty="0"/>
              <a:t>Continue this sequence</a:t>
            </a:r>
          </a:p>
          <a:p>
            <a:pPr lvl="1"/>
            <a:r>
              <a:rPr lang="en-US" dirty="0"/>
              <a:t>Given PC</a:t>
            </a:r>
          </a:p>
          <a:p>
            <a:pPr lvl="1"/>
            <a:r>
              <a:rPr lang="en-US" dirty="0"/>
              <a:t>Read from Instruction Memory</a:t>
            </a:r>
          </a:p>
          <a:p>
            <a:pPr lvl="1"/>
            <a:r>
              <a:rPr lang="en-US" dirty="0"/>
              <a:t>Instruction bits control the </a:t>
            </a:r>
            <a:r>
              <a:rPr lang="en-US" dirty="0" err="1"/>
              <a:t>datapath</a:t>
            </a:r>
            <a:r>
              <a:rPr lang="en-US" dirty="0"/>
              <a:t> (memories, function, </a:t>
            </a:r>
            <a:r>
              <a:rPr lang="en-US" dirty="0" err="1"/>
              <a:t>muxes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Read from data memory</a:t>
            </a:r>
          </a:p>
          <a:p>
            <a:pPr lvl="2"/>
            <a:r>
              <a:rPr lang="en-US" dirty="0"/>
              <a:t>Perform operation</a:t>
            </a:r>
          </a:p>
          <a:p>
            <a:pPr lvl="1"/>
            <a:r>
              <a:rPr lang="en-US" dirty="0"/>
              <a:t>Write results back to memory;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49428-6539-7842-8921-BB5B4967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55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Setup</a:t>
            </a:r>
          </a:p>
          <a:p>
            <a:r>
              <a:rPr lang="en-US" sz="2400" dirty="0"/>
              <a:t>Where are we?</a:t>
            </a:r>
          </a:p>
          <a:p>
            <a:r>
              <a:rPr lang="en-US" sz="2400" dirty="0"/>
              <a:t>Memory</a:t>
            </a:r>
          </a:p>
          <a:p>
            <a:r>
              <a:rPr lang="en-US" sz="2400" dirty="0"/>
              <a:t>One-gate processor</a:t>
            </a:r>
          </a:p>
          <a:p>
            <a:r>
              <a:rPr lang="en-US" sz="2400" dirty="0"/>
              <a:t>Wide-Word, Stored-Program Processor</a:t>
            </a:r>
          </a:p>
          <a:p>
            <a:r>
              <a:rPr lang="en-US" sz="2400" dirty="0"/>
              <a:t>Contemporary Processors: ARM, </a:t>
            </a:r>
            <a:r>
              <a:rPr lang="en-US" sz="2400" dirty="0" err="1"/>
              <a:t>Arduino</a:t>
            </a:r>
            <a:endParaRPr lang="en-US" sz="2400" dirty="0"/>
          </a:p>
          <a:p>
            <a:r>
              <a:rPr lang="en-US" sz="2400" dirty="0"/>
              <a:t>Next Lab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</a:t>
            </a:r>
            <a:br>
              <a:rPr lang="en-US" dirty="0"/>
            </a:br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Can change computation simply be changing contents of instruction memory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1E415-A97D-564A-991E-B7FC4D628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36888"/>
            <a:ext cx="3773311" cy="44308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Single active compute element (programmable gate)</a:t>
            </a:r>
          </a:p>
          <a:p>
            <a:r>
              <a:rPr lang="en-US" dirty="0"/>
              <a:t>Sequence in time</a:t>
            </a:r>
          </a:p>
          <a:p>
            <a:r>
              <a:rPr lang="en-US" dirty="0"/>
              <a:t>Store state in memory</a:t>
            </a:r>
          </a:p>
          <a:p>
            <a:r>
              <a:rPr lang="en-US" dirty="0"/>
              <a:t>Use Instruction memory to select and sequence operations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F68BD-1258-AD4F-9D02-EC99896F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Stored-Program Processor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“Stored Program” Computer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0" y="1142999"/>
            <a:ext cx="7772400" cy="5094111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build physical machines that perform </a:t>
            </a:r>
            <a:r>
              <a:rPr lang="en-US" i="1" dirty="0">
                <a:ea typeface="ＭＳ Ｐゴシック" pitchFamily="1" charset="-128"/>
                <a:cs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computation.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be built with limited hardware that is reused in time.</a:t>
            </a:r>
          </a:p>
          <a:p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Historically: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this was a key contribution of Penn’s Moore School</a:t>
            </a:r>
          </a:p>
          <a:p>
            <a:pPr lvl="1"/>
            <a:r>
              <a:rPr lang="en-US" dirty="0"/>
              <a:t>ENIAC</a:t>
            </a:r>
            <a:r>
              <a:rPr lang="en-US" dirty="0">
                <a:sym typeface="Wingdings" pitchFamily="1" charset="2"/>
              </a:rPr>
              <a:t> EDVAC</a:t>
            </a:r>
          </a:p>
          <a:p>
            <a:pPr lvl="1"/>
            <a:r>
              <a:rPr lang="en-US" sz="2400" dirty="0">
                <a:sym typeface="Wingdings" pitchFamily="1" charset="2"/>
              </a:rPr>
              <a:t>Computer Engineers:</a:t>
            </a:r>
            <a:br>
              <a:rPr lang="en-US" sz="2400" dirty="0">
                <a:sym typeface="Wingdings" pitchFamily="1" charset="2"/>
              </a:rPr>
            </a:br>
            <a:r>
              <a:rPr lang="en-US" sz="2400" dirty="0">
                <a:sym typeface="Wingdings" pitchFamily="1" charset="2"/>
              </a:rPr>
              <a:t> Eckert and </a:t>
            </a:r>
            <a:r>
              <a:rPr lang="en-US" sz="2400" dirty="0" err="1">
                <a:sym typeface="Wingdings" pitchFamily="1" charset="2"/>
              </a:rPr>
              <a:t>Mauchly</a:t>
            </a:r>
            <a:endParaRPr lang="en-US" sz="2400" dirty="0">
              <a:sym typeface="Wingdings" pitchFamily="1" charset="2"/>
            </a:endParaRPr>
          </a:p>
          <a:p>
            <a:pPr lvl="1"/>
            <a:r>
              <a:rPr lang="en-US" dirty="0"/>
              <a:t>(often credited to </a:t>
            </a:r>
            <a:br>
              <a:rPr lang="en-US" dirty="0"/>
            </a:br>
            <a:r>
              <a:rPr lang="en-US" dirty="0"/>
              <a:t>Von Neumann)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ESE150 Spring 2019</a:t>
            </a:r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4B5E54-8D8F-CE4E-A190-459F4E799C11}" type="slidenum">
              <a:rPr lang="en-US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pPr/>
              <a:t>53</a:t>
            </a:fld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619938"/>
            <a:ext cx="5257800" cy="2238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02C9-0705-8F48-961B-1E6FF038C718}" type="slidenum">
              <a:rPr lang="en-US"/>
              <a:pPr/>
              <a:t>54</a:t>
            </a:fld>
            <a:endParaRPr lang="en-US"/>
          </a:p>
        </p:txBody>
      </p:sp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Basic Idea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82422"/>
            <a:ext cx="83058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Express computation</a:t>
            </a:r>
            <a:br>
              <a:rPr lang="en-US" sz="2800" dirty="0"/>
            </a:br>
            <a:r>
              <a:rPr lang="en-US" sz="2800" dirty="0"/>
              <a:t> in terms of a few primitives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E.g. Add, Multiply, OR, AND, NAND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Provide one of each hardware primitive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Store intermediates in memory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Sequence operations on hardware to perform larger computation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Store </a:t>
            </a:r>
            <a:r>
              <a:rPr lang="en-US" sz="2800" i="1" dirty="0"/>
              <a:t>description</a:t>
            </a:r>
            <a:r>
              <a:rPr lang="en-US" sz="2800" dirty="0"/>
              <a:t> of operation sequence in memory as well – hence “Stored Program”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By filling in memory, can program to perform </a:t>
            </a:r>
            <a:r>
              <a:rPr lang="en-US" sz="2800" b="1" dirty="0"/>
              <a:t>any</a:t>
            </a:r>
            <a:r>
              <a:rPr lang="en-US" sz="2800" dirty="0"/>
              <a:t> computation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111" y="316049"/>
            <a:ext cx="4557889" cy="194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9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9C00"/>
                </a:solidFill>
              </a:rPr>
              <a:t>How limited?</a:t>
            </a:r>
          </a:p>
          <a:p>
            <a:r>
              <a:rPr lang="en-US" dirty="0">
                <a:solidFill>
                  <a:srgbClr val="FF9C00"/>
                </a:solidFill>
              </a:rPr>
              <a:t>How might improve?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6E5D-41C0-1044-815F-265CD358D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89356"/>
            <a:ext cx="5105400" cy="577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Single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Single gate extreme to make the high-level point</a:t>
            </a:r>
          </a:p>
          <a:p>
            <a:pPr lvl="1"/>
            <a:r>
              <a:rPr lang="en-US" dirty="0"/>
              <a:t>Except in some particular cases, not practical</a:t>
            </a:r>
          </a:p>
          <a:p>
            <a:r>
              <a:rPr lang="en-US" dirty="0"/>
              <a:t>Usually reuse larger blocks</a:t>
            </a:r>
          </a:p>
          <a:p>
            <a:pPr lvl="1"/>
            <a:r>
              <a:rPr lang="en-US" dirty="0"/>
              <a:t>Adders</a:t>
            </a:r>
          </a:p>
          <a:p>
            <a:pPr lvl="1"/>
            <a:r>
              <a:rPr lang="en-US" dirty="0"/>
              <a:t>Multipliers</a:t>
            </a:r>
          </a:p>
          <a:p>
            <a:r>
              <a:rPr lang="en-US" dirty="0"/>
              <a:t>Get more done per cycle than one gate</a:t>
            </a:r>
          </a:p>
          <a:p>
            <a:r>
              <a:rPr lang="en-US" dirty="0"/>
              <a:t>Now it’s a matter of engineering the design point</a:t>
            </a:r>
          </a:p>
          <a:p>
            <a:pPr lvl="1"/>
            <a:r>
              <a:rPr lang="en-US" dirty="0"/>
              <a:t>Where do we want to be between one gate and full circuit extreme?</a:t>
            </a:r>
          </a:p>
          <a:p>
            <a:pPr lvl="1"/>
            <a:r>
              <a:rPr lang="en-US" dirty="0"/>
              <a:t>How many gate evaluations should we physically compute each cycle?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Word-Wide Processors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66" y="1384829"/>
            <a:ext cx="8686800" cy="4846638"/>
          </a:xfrm>
        </p:spPr>
        <p:txBody>
          <a:bodyPr/>
          <a:lstStyle/>
          <a:p>
            <a:r>
              <a:rPr lang="en-US" dirty="0"/>
              <a:t>Common to compute on </a:t>
            </a:r>
            <a:r>
              <a:rPr lang="en-US" dirty="0" err="1"/>
              <a:t>multibit</a:t>
            </a:r>
            <a:r>
              <a:rPr lang="en-US" dirty="0"/>
              <a:t> words</a:t>
            </a:r>
          </a:p>
          <a:p>
            <a:pPr lvl="1"/>
            <a:r>
              <a:rPr lang="en-US" dirty="0"/>
              <a:t>Add two 16b numbers</a:t>
            </a:r>
          </a:p>
          <a:p>
            <a:pPr lvl="1"/>
            <a:r>
              <a:rPr lang="en-US" dirty="0"/>
              <a:t>Multiply two 16b numbers</a:t>
            </a:r>
          </a:p>
          <a:p>
            <a:pPr lvl="1"/>
            <a:r>
              <a:rPr lang="en-US" dirty="0"/>
              <a:t>Perform bitwise-XOR on two 32b numbers</a:t>
            </a:r>
          </a:p>
          <a:p>
            <a:r>
              <a:rPr lang="en-US" dirty="0"/>
              <a:t>More hardware </a:t>
            </a:r>
          </a:p>
          <a:p>
            <a:pPr lvl="1"/>
            <a:r>
              <a:rPr lang="en-US" dirty="0"/>
              <a:t>16 full adders, 32 XOR gates</a:t>
            </a:r>
          </a:p>
          <a:p>
            <a:endParaRPr lang="en-US" dirty="0"/>
          </a:p>
          <a:p>
            <a:r>
              <a:rPr lang="en-US" dirty="0"/>
              <a:t>All programmable gates doing the same thing</a:t>
            </a:r>
          </a:p>
          <a:p>
            <a:pPr lvl="1"/>
            <a:r>
              <a:rPr lang="en-US" dirty="0"/>
              <a:t>So don’t require more instruction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6" descr="bitwise_x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22622" y="3223683"/>
            <a:ext cx="2489200" cy="151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ay16m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6541" y="4049889"/>
            <a:ext cx="2804318" cy="23424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Multibit</a:t>
            </a:r>
            <a:r>
              <a:rPr lang="en-US" dirty="0"/>
              <a:t> Bus Symbols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65C029-AB4D-A24E-8B61-562B8852DBEF}"/>
              </a:ext>
            </a:extLst>
          </p:cNvPr>
          <p:cNvCxnSpPr/>
          <p:nvPr/>
        </p:nvCxnSpPr>
        <p:spPr>
          <a:xfrm flipH="1">
            <a:off x="2448620" y="4821778"/>
            <a:ext cx="114471" cy="263236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701AB5F-8992-4A4D-86DF-5280425F4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70" y="1718381"/>
            <a:ext cx="1332350" cy="278806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7894E-052B-4647-821E-9C6E1CD26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96" y="1787954"/>
            <a:ext cx="3942817" cy="2393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11A0-DBB6-3A4D-94D2-88D456290910}" type="slidenum">
              <a:rPr lang="en-US"/>
              <a:pPr/>
              <a:t>59</a:t>
            </a:fld>
            <a:endParaRPr lang="en-US"/>
          </a:p>
        </p:txBody>
      </p:sp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and Logic Unit (ALU)</a:t>
            </a: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607" y="1505000"/>
            <a:ext cx="7848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common logic primitive is the ALU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perform any of a number of operations on a series of words (strings of bits)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Operations:</a:t>
            </a:r>
            <a:r>
              <a:rPr lang="en-US" dirty="0"/>
              <a:t> Add, subtract, shift-left, shift-right, </a:t>
            </a:r>
            <a:r>
              <a:rPr lang="en-US" dirty="0" err="1"/>
              <a:t>bitswise</a:t>
            </a:r>
            <a:r>
              <a:rPr lang="en-US" dirty="0"/>
              <a:t> </a:t>
            </a:r>
            <a:r>
              <a:rPr lang="en-US" dirty="0" err="1"/>
              <a:t>xor</a:t>
            </a:r>
            <a:r>
              <a:rPr lang="en-US" dirty="0"/>
              <a:t>, and, or, invert, ….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Operates on “words”</a:t>
            </a:r>
          </a:p>
          <a:p>
            <a:pPr>
              <a:lnSpc>
                <a:spcPct val="90000"/>
              </a:lnSpc>
            </a:pPr>
            <a:r>
              <a:rPr lang="en-US" dirty="0"/>
              <a:t>Identify a set of control bits that select the operation it forms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Makes it “programmable”</a:t>
            </a:r>
          </a:p>
        </p:txBody>
      </p:sp>
      <p:pic>
        <p:nvPicPr>
          <p:cNvPr id="7" name="Picture 3" descr="day16al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2974" y="4369113"/>
            <a:ext cx="3005119" cy="2142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099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Map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6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4876800" y="1423343"/>
            <a:ext cx="1611775" cy="137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6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29" y="934450"/>
            <a:ext cx="1433294" cy="12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0" name="Picture 18" descr="http://www.mushroomsys.com/websiteContent/graphics/DAP/cloudcomput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09" y="3400480"/>
            <a:ext cx="1944532" cy="15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3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9787514">
            <a:off x="7619625" y="2771955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561429" y="2362200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6735" y="528935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13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5041903" y="4981248"/>
            <a:ext cx="1281567" cy="109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2936238">
            <a:off x="6894380" y="4661437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400800" y="5375943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033" name="Straight Arrow Connector 172032"/>
          <p:cNvCxnSpPr>
            <a:stCxn id="10" idx="3"/>
          </p:cNvCxnSpPr>
          <p:nvPr/>
        </p:nvCxnSpPr>
        <p:spPr>
          <a:xfrm flipV="1">
            <a:off x="6488575" y="1905000"/>
            <a:ext cx="293225" cy="206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3"/>
            <a:endCxn id="30" idx="1"/>
          </p:cNvCxnSpPr>
          <p:nvPr/>
        </p:nvCxnSpPr>
        <p:spPr>
          <a:xfrm>
            <a:off x="6488575" y="2111497"/>
            <a:ext cx="1072854" cy="433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37" name="Rectangle 172036"/>
          <p:cNvSpPr/>
          <p:nvPr/>
        </p:nvSpPr>
        <p:spPr>
          <a:xfrm>
            <a:off x="5334000" y="1066800"/>
            <a:ext cx="728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CPU</a:t>
            </a:r>
            <a:endParaRPr lang="en-US" sz="2000" dirty="0">
              <a:latin typeface="+mj-lt"/>
            </a:endParaRPr>
          </a:p>
        </p:txBody>
      </p: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001000" y="990600"/>
            <a:ext cx="1096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File-</a:t>
            </a:r>
          </a:p>
          <a:p>
            <a:r>
              <a:rPr lang="en-US" sz="2000" b="1" dirty="0">
                <a:latin typeface="+mj-lt"/>
              </a:rPr>
              <a:t>System</a:t>
            </a:r>
            <a:endParaRPr lang="en-US" sz="2000" dirty="0">
              <a:latin typeface="+mj-lt"/>
            </a:endParaRPr>
          </a:p>
        </p:txBody>
      </p:sp>
      <p:sp>
        <p:nvSpPr>
          <p:cNvPr id="88" name="TextBox 87"/>
          <p:cNvSpPr txBox="1"/>
          <p:nvPr/>
        </p:nvSpPr>
        <p:spPr>
          <a:xfrm rot="1293133">
            <a:off x="6333270" y="226948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sp>
        <p:nvSpPr>
          <p:cNvPr id="172054" name="Rectangle 1720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1" idx="1"/>
          </p:cNvCxnSpPr>
          <p:nvPr/>
        </p:nvCxnSpPr>
        <p:spPr>
          <a:xfrm flipH="1">
            <a:off x="6244148" y="5558709"/>
            <a:ext cx="1566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29189" y="3170178"/>
            <a:ext cx="651243" cy="411444"/>
            <a:chOff x="1340843" y="3446002"/>
            <a:chExt cx="865161" cy="546593"/>
          </a:xfrm>
        </p:grpSpPr>
        <p:sp>
          <p:nvSpPr>
            <p:cNvPr id="117" name="Oval 116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40843" y="3461059"/>
              <a:ext cx="865161" cy="53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410200" y="457200"/>
            <a:ext cx="755110" cy="516398"/>
            <a:chOff x="1447800" y="3446002"/>
            <a:chExt cx="755110" cy="516398"/>
          </a:xfrm>
        </p:grpSpPr>
        <p:sp>
          <p:nvSpPr>
            <p:cNvPr id="126" name="Oval 12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447800" y="3505200"/>
              <a:ext cx="75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7,8,9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92999" y="1698486"/>
            <a:ext cx="470000" cy="411444"/>
            <a:chOff x="1407375" y="3446002"/>
            <a:chExt cx="624383" cy="546593"/>
          </a:xfrm>
        </p:grpSpPr>
        <p:sp>
          <p:nvSpPr>
            <p:cNvPr id="132" name="Oval 131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07375" y="3461059"/>
              <a:ext cx="6243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10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636825" y="4800600"/>
            <a:ext cx="450957" cy="411444"/>
            <a:chOff x="1407375" y="3446002"/>
            <a:chExt cx="599085" cy="546593"/>
          </a:xfrm>
        </p:grpSpPr>
        <p:sp>
          <p:nvSpPr>
            <p:cNvPr id="135" name="Oval 134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407375" y="3461059"/>
              <a:ext cx="59908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11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64928" y="4556854"/>
            <a:ext cx="469950" cy="411444"/>
            <a:chOff x="1407375" y="3446002"/>
            <a:chExt cx="624316" cy="546593"/>
          </a:xfrm>
        </p:grpSpPr>
        <p:sp>
          <p:nvSpPr>
            <p:cNvPr id="138" name="Oval 13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13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7759601" y="6446556"/>
            <a:ext cx="469950" cy="411444"/>
            <a:chOff x="1407375" y="3446002"/>
            <a:chExt cx="624316" cy="546593"/>
          </a:xfrm>
        </p:grpSpPr>
        <p:sp>
          <p:nvSpPr>
            <p:cNvPr id="141" name="Oval 140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sp>
        <p:nvSpPr>
          <p:cNvPr id="84" name="Date Placeholder 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  <p:extLst>
      <p:ext uri="{BB962C8B-B14F-4D97-AF65-F5344CB8AC3E}">
        <p14:creationId xmlns:p14="http://schemas.microsoft.com/office/powerpoint/2010/main" val="39674235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60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XOR  00011000 00010100  =</a:t>
            </a:r>
          </a:p>
          <a:p>
            <a:pPr marL="742950" lvl="2" indent="-342900">
              <a:lnSpc>
                <a:spcPct val="90000"/>
              </a:lnSpc>
              <a:buFont typeface="Wingdings 2"/>
              <a:buChar char=""/>
            </a:pPr>
            <a:r>
              <a:rPr lang="en-US" dirty="0" err="1"/>
              <a:t>xor</a:t>
            </a:r>
            <a:r>
              <a:rPr lang="en-US" dirty="0"/>
              <a:t> 0x18 to 0x14      </a:t>
            </a:r>
            <a:r>
              <a:rPr lang="en-US" dirty="0">
                <a:solidFill>
                  <a:srgbClr val="FF6600"/>
                </a:solidFill>
              </a:rPr>
              <a:t>result is: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61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XOR  00011000 00010100  = 0001100</a:t>
            </a:r>
          </a:p>
          <a:p>
            <a:pPr marL="742950" lvl="2" indent="-342900">
              <a:lnSpc>
                <a:spcPct val="90000"/>
              </a:lnSpc>
              <a:buFont typeface="Wingdings 2"/>
              <a:buChar char=""/>
            </a:pPr>
            <a:r>
              <a:rPr lang="en-US" dirty="0" err="1"/>
              <a:t>xor</a:t>
            </a:r>
            <a:r>
              <a:rPr lang="en-US" dirty="0"/>
              <a:t> 0x18 to 0x14      = 0x0C</a:t>
            </a:r>
          </a:p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</a:t>
            </a:r>
            <a:r>
              <a:rPr lang="en-US" dirty="0">
                <a:solidFill>
                  <a:srgbClr val="FF6600"/>
                </a:solidFill>
              </a:rPr>
              <a:t>result is: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18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62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XOR  00011000 00010100  = 0001100</a:t>
            </a:r>
          </a:p>
          <a:p>
            <a:pPr marL="742950" lvl="2" indent="-342900">
              <a:lnSpc>
                <a:spcPct val="90000"/>
              </a:lnSpc>
              <a:buFont typeface="Wingdings 2"/>
              <a:buChar char=""/>
            </a:pPr>
            <a:r>
              <a:rPr lang="en-US" dirty="0" err="1"/>
              <a:t>xor</a:t>
            </a:r>
            <a:r>
              <a:rPr lang="en-US" dirty="0"/>
              <a:t> 0x18 to 0x14      = 0x0C</a:t>
            </a:r>
          </a:p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 00101100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=0x2C0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=44</a:t>
            </a:r>
          </a:p>
          <a:p>
            <a:pPr>
              <a:lnSpc>
                <a:spcPct val="90000"/>
              </a:lnSpc>
            </a:pPr>
            <a:r>
              <a:rPr lang="en-US" dirty="0"/>
              <a:t>SUB  00011000 00010100  = 00000100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Subtract 0x14 from 0x18  .. 0x04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INV   00011000 XXXXXXXX  =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Invert the bits in 0x18     ...</a:t>
            </a:r>
            <a:r>
              <a:rPr lang="en-US" dirty="0">
                <a:solidFill>
                  <a:srgbClr val="FF6600"/>
                </a:solidFill>
              </a:rPr>
              <a:t>gives us: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265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63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XOR  00011000 00010100  = 0001100</a:t>
            </a:r>
          </a:p>
          <a:p>
            <a:pPr marL="742950" lvl="2" indent="-342900">
              <a:lnSpc>
                <a:spcPct val="90000"/>
              </a:lnSpc>
              <a:buFont typeface="Wingdings 2"/>
              <a:buChar char=""/>
            </a:pPr>
            <a:r>
              <a:rPr lang="en-US" dirty="0" err="1"/>
              <a:t>xor</a:t>
            </a:r>
            <a:r>
              <a:rPr lang="en-US" dirty="0"/>
              <a:t> 0x18 to 0x14      = 0x0C</a:t>
            </a:r>
          </a:p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 00101100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=0x2C0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=44</a:t>
            </a:r>
          </a:p>
          <a:p>
            <a:pPr>
              <a:lnSpc>
                <a:spcPct val="90000"/>
              </a:lnSpc>
            </a:pPr>
            <a:r>
              <a:rPr lang="en-US" dirty="0"/>
              <a:t>SUB  00011000 00010100  = 00000100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Subtract 0x14 from 0x18  .. 0x04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INV   00011000 XXXXXXXX  = 11100111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Invert the bits in 0x18     …0xD7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SLL  00011000 XXXXXXXX =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Shift left 0x18   … </a:t>
            </a:r>
            <a:r>
              <a:rPr lang="en-US" dirty="0">
                <a:solidFill>
                  <a:srgbClr val="FF6600"/>
                </a:solidFill>
              </a:rPr>
              <a:t>gives us: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17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64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XOR  00011000 00010100  = 0001100</a:t>
            </a:r>
          </a:p>
          <a:p>
            <a:pPr marL="742950" lvl="2" indent="-342900">
              <a:lnSpc>
                <a:spcPct val="90000"/>
              </a:lnSpc>
              <a:buFont typeface="Wingdings 2"/>
              <a:buChar char=""/>
            </a:pPr>
            <a:r>
              <a:rPr lang="en-US" dirty="0" err="1"/>
              <a:t>xor</a:t>
            </a:r>
            <a:r>
              <a:rPr lang="en-US" dirty="0"/>
              <a:t> 0x18 to 0x14      = 0x0C</a:t>
            </a:r>
          </a:p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 00101100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=0x2C0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=44</a:t>
            </a:r>
          </a:p>
          <a:p>
            <a:pPr>
              <a:lnSpc>
                <a:spcPct val="90000"/>
              </a:lnSpc>
            </a:pPr>
            <a:r>
              <a:rPr lang="en-US" dirty="0"/>
              <a:t>SUB  00011000 00010100  = 00000100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Subtract 0x14 from 0x18  .. 0x04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INV   00011000 XXXXXXXX  = 11100111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Invert the bits in 0x18     …0xD7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SLL  00011000 XXXXXXXX = 00110000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Shift left 0x18   …0x30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029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B646-A9D5-3E4B-ACE8-D628D69CC78A}" type="slidenum">
              <a:rPr lang="en-US"/>
              <a:pPr/>
              <a:t>65</a:t>
            </a:fld>
            <a:endParaRPr 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ALU Encoding</a:t>
            </a:r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operation has some bit sequence</a:t>
            </a:r>
          </a:p>
          <a:p>
            <a:r>
              <a:rPr lang="en-US"/>
              <a:t>ADD    0000</a:t>
            </a:r>
          </a:p>
          <a:p>
            <a:r>
              <a:rPr lang="en-US"/>
              <a:t>SUB    0010</a:t>
            </a:r>
          </a:p>
          <a:p>
            <a:r>
              <a:rPr lang="en-US"/>
              <a:t>INV     0001</a:t>
            </a:r>
          </a:p>
          <a:p>
            <a:r>
              <a:rPr lang="en-US"/>
              <a:t>SLL     1110</a:t>
            </a:r>
          </a:p>
          <a:p>
            <a:r>
              <a:rPr lang="en-US"/>
              <a:t>SLR    1100</a:t>
            </a:r>
          </a:p>
          <a:p>
            <a:r>
              <a:rPr lang="en-US"/>
              <a:t>AND    1000</a:t>
            </a:r>
          </a:p>
        </p:txBody>
      </p:sp>
      <p:pic>
        <p:nvPicPr>
          <p:cNvPr id="526340" name="Picture 4" descr="day16al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971800"/>
            <a:ext cx="4137025" cy="2949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ALU-based Word-Wide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589445-10F4-9E44-83A1-DC15E23DC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2890250"/>
            <a:ext cx="3616036" cy="3236575"/>
          </a:xfrm>
        </p:spPr>
      </p:pic>
      <p:pic>
        <p:nvPicPr>
          <p:cNvPr id="11" name="Picture 10" descr="preclass_processor.pdf">
            <a:extLst>
              <a:ext uri="{FF2B5EF4-FFF2-40B4-BE49-F238E27FC236}">
                <a16:creationId xmlns:a16="http://schemas.microsoft.com/office/drawing/2014/main" id="{240A1594-C101-574C-97AC-D5455855ACA4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1387475"/>
            <a:ext cx="4226975" cy="478426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Linear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6174831" cy="4846638"/>
          </a:xfrm>
        </p:spPr>
        <p:txBody>
          <a:bodyPr/>
          <a:lstStyle/>
          <a:p>
            <a:r>
              <a:rPr lang="en-US" dirty="0"/>
              <a:t>So far, processor can run a fixed sequence</a:t>
            </a:r>
          </a:p>
          <a:p>
            <a:r>
              <a:rPr lang="en-US" dirty="0"/>
              <a:t>Cannot</a:t>
            </a:r>
          </a:p>
          <a:p>
            <a:pPr lvl="1"/>
            <a:r>
              <a:rPr lang="en-US" dirty="0"/>
              <a:t>Implement a loop </a:t>
            </a:r>
          </a:p>
          <a:p>
            <a:pPr lvl="1"/>
            <a:r>
              <a:rPr lang="en-US" dirty="0"/>
              <a:t>Implement an if-then-else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91C79D-94EC-1A42-9BE4-8A3CB6C7F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2890250"/>
            <a:ext cx="3616036" cy="323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Branching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Allow PC to advance </a:t>
            </a:r>
            <a:br>
              <a:rPr lang="en-US" dirty="0"/>
            </a:br>
            <a:r>
              <a:rPr lang="en-US" dirty="0"/>
              <a:t>by value other than 1</a:t>
            </a:r>
          </a:p>
          <a:p>
            <a:pPr lvl="1"/>
            <a:r>
              <a:rPr lang="en-US" dirty="0"/>
              <a:t>Could be negative</a:t>
            </a:r>
          </a:p>
          <a:p>
            <a:r>
              <a:rPr lang="en-US" dirty="0"/>
              <a:t>Allow data to impact</a:t>
            </a:r>
            <a:br>
              <a:rPr lang="en-US" dirty="0"/>
            </a:br>
            <a:r>
              <a:rPr lang="en-US" dirty="0"/>
              <a:t>selection</a:t>
            </a:r>
          </a:p>
          <a:p>
            <a:pPr lvl="1"/>
            <a:r>
              <a:rPr lang="en-US" dirty="0"/>
              <a:t>Only load when data bit is 1</a:t>
            </a:r>
          </a:p>
          <a:p>
            <a:r>
              <a:rPr lang="en-US" dirty="0"/>
              <a:t>Add Instruction bits</a:t>
            </a:r>
            <a:br>
              <a:rPr lang="en-US" dirty="0"/>
            </a:br>
            <a:r>
              <a:rPr lang="en-US" dirty="0"/>
              <a:t>(or instruction) to </a:t>
            </a:r>
            <a:br>
              <a:rPr lang="en-US" dirty="0"/>
            </a:br>
            <a:r>
              <a:rPr lang="en-US" dirty="0"/>
              <a:t>control loading</a:t>
            </a:r>
          </a:p>
          <a:p>
            <a:endParaRPr lang="en-US" dirty="0"/>
          </a:p>
          <a:p>
            <a:r>
              <a:rPr lang="en-US" dirty="0"/>
              <a:t>BRANCH if (SRC1[0]==1) to PC+SRC2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B936B1-2D60-D848-8758-5574956E3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47" y="1554162"/>
            <a:ext cx="3629261" cy="3756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</a:t>
            </a:r>
          </a:p>
          <a:p>
            <a:pPr lvl="1"/>
            <a:r>
              <a:rPr lang="en-US" dirty="0">
                <a:solidFill>
                  <a:srgbClr val="FF9C00"/>
                </a:solidFill>
              </a:rPr>
              <a:t>Branch to top of loop?</a:t>
            </a:r>
          </a:p>
          <a:p>
            <a:pPr lvl="1"/>
            <a:r>
              <a:rPr lang="en-US" dirty="0">
                <a:solidFill>
                  <a:srgbClr val="FF9C00"/>
                </a:solidFill>
              </a:rPr>
              <a:t>Conditionally branch</a:t>
            </a:r>
            <a:br>
              <a:rPr lang="en-US" dirty="0">
                <a:solidFill>
                  <a:srgbClr val="FF9C00"/>
                </a:solidFill>
              </a:rPr>
            </a:br>
            <a:r>
              <a:rPr lang="en-US" dirty="0">
                <a:solidFill>
                  <a:srgbClr val="FF9C00"/>
                </a:solidFill>
              </a:rPr>
              <a:t> to top of loop?</a:t>
            </a:r>
          </a:p>
          <a:p>
            <a:pPr lvl="1"/>
            <a:r>
              <a:rPr lang="en-US" dirty="0">
                <a:solidFill>
                  <a:srgbClr val="FF9C00"/>
                </a:solidFill>
              </a:rPr>
              <a:t>Implement if-then?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B507E4-788C-4A41-BFE6-0AE4C08F6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7" y="1554162"/>
            <a:ext cx="4051063" cy="4193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7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205961" y="1703316"/>
            <a:ext cx="1956147" cy="751094"/>
          </a:xfrm>
          <a:prstGeom prst="rect">
            <a:avLst/>
          </a:prstGeom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07279" y="1221099"/>
            <a:ext cx="1836721" cy="15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Contemporary Processors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08E-AB63-7D48-8910-A2B0326A26FE}" type="slidenum">
              <a:rPr lang="en-US"/>
              <a:pPr/>
              <a:t>71</a:t>
            </a:fld>
            <a:endParaRPr lang="en-US"/>
          </a:p>
        </p:txBody>
      </p:sp>
      <p:pic>
        <p:nvPicPr>
          <p:cNvPr id="55297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38862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3733800" cy="4114800"/>
          </a:xfrm>
        </p:spPr>
        <p:txBody>
          <a:bodyPr/>
          <a:lstStyle/>
          <a:p>
            <a:r>
              <a:rPr lang="en-US"/>
              <a:t>Compare ARM7</a:t>
            </a:r>
          </a:p>
        </p:txBody>
      </p:sp>
      <p:pic>
        <p:nvPicPr>
          <p:cNvPr id="552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28600"/>
            <a:ext cx="465455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/>
            <a:r>
              <a:rPr lang="en-US"/>
              <a:t>iPod Processor</a:t>
            </a:r>
          </a:p>
        </p:txBody>
      </p:sp>
      <p:sp>
        <p:nvSpPr>
          <p:cNvPr id="552966" name="Line 6"/>
          <p:cNvSpPr>
            <a:spLocks noChangeShapeType="1"/>
          </p:cNvSpPr>
          <p:nvPr/>
        </p:nvSpPr>
        <p:spPr bwMode="auto">
          <a:xfrm flipV="1">
            <a:off x="3276600" y="4114800"/>
            <a:ext cx="1600200" cy="914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7" name="Line 7"/>
          <p:cNvSpPr>
            <a:spLocks noChangeShapeType="1"/>
          </p:cNvSpPr>
          <p:nvPr/>
        </p:nvSpPr>
        <p:spPr bwMode="auto">
          <a:xfrm flipV="1">
            <a:off x="3581400" y="2133600"/>
            <a:ext cx="1524000" cy="990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8" name="Line 8"/>
          <p:cNvSpPr>
            <a:spLocks noChangeShapeType="1"/>
          </p:cNvSpPr>
          <p:nvPr/>
        </p:nvSpPr>
        <p:spPr bwMode="auto">
          <a:xfrm flipV="1">
            <a:off x="914400" y="457200"/>
            <a:ext cx="4191000" cy="26670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9" name="Line 9"/>
          <p:cNvSpPr>
            <a:spLocks noChangeShapeType="1"/>
          </p:cNvSpPr>
          <p:nvPr/>
        </p:nvSpPr>
        <p:spPr bwMode="auto">
          <a:xfrm flipV="1">
            <a:off x="914400" y="1447800"/>
            <a:ext cx="4648200" cy="990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6" grpId="0" animBg="1"/>
      <p:bldP spid="552967" grpId="0" animBg="1"/>
      <p:bldP spid="552968" grpId="0" animBg="1"/>
      <p:bldP spid="55296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Arduino</a:t>
            </a:r>
            <a:br>
              <a:rPr lang="en-US" dirty="0"/>
            </a:br>
            <a:r>
              <a:rPr lang="en-US" dirty="0"/>
              <a:t>AVR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95" y="508000"/>
            <a:ext cx="4668765" cy="5796844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38862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flipV="1">
            <a:off x="3626556" y="2300111"/>
            <a:ext cx="1326444" cy="776111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90333" y="5164667"/>
            <a:ext cx="2271889" cy="620889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45444" y="1749778"/>
            <a:ext cx="6237112" cy="95955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59556" y="2751667"/>
            <a:ext cx="6110111" cy="1665111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75794" y="6081889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Arduino</a:t>
            </a:r>
            <a:br>
              <a:rPr lang="en-US" dirty="0"/>
            </a:br>
            <a:r>
              <a:rPr lang="en-US" dirty="0"/>
              <a:t>AVR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589867" cy="4846638"/>
          </a:xfrm>
        </p:spPr>
        <p:txBody>
          <a:bodyPr/>
          <a:lstStyle/>
          <a:p>
            <a:r>
              <a:rPr lang="en-US" dirty="0"/>
              <a:t>Adds separate Data Memory from Register File</a:t>
            </a:r>
          </a:p>
          <a:p>
            <a:r>
              <a:rPr lang="en-US" dirty="0"/>
              <a:t>(common, omitted above for simplicity)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95" y="508000"/>
            <a:ext cx="4668765" cy="57968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5794" y="6081889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42667" y="4981222"/>
            <a:ext cx="1227666" cy="73377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Arduino</a:t>
            </a:r>
            <a:br>
              <a:rPr lang="en-US" dirty="0"/>
            </a:br>
            <a:r>
              <a:rPr lang="en-US" dirty="0"/>
              <a:t>AVR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589867" cy="48466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8-bit architecture</a:t>
            </a:r>
          </a:p>
          <a:p>
            <a:pPr lvl="1"/>
            <a:r>
              <a:rPr lang="en-US" dirty="0"/>
              <a:t>8b wide ALU</a:t>
            </a:r>
          </a:p>
          <a:p>
            <a:r>
              <a:rPr lang="en-US" dirty="0"/>
              <a:t>32x8 Register File</a:t>
            </a:r>
          </a:p>
          <a:p>
            <a:pPr lvl="1"/>
            <a:r>
              <a:rPr lang="en-US" dirty="0"/>
              <a:t>32 register</a:t>
            </a:r>
          </a:p>
          <a:p>
            <a:pPr lvl="1"/>
            <a:r>
              <a:rPr lang="en-US" dirty="0"/>
              <a:t>8b wide</a:t>
            </a:r>
          </a:p>
          <a:p>
            <a:r>
              <a:rPr lang="en-US" dirty="0"/>
              <a:t>16b instructions</a:t>
            </a:r>
          </a:p>
          <a:p>
            <a:pPr lvl="1"/>
            <a:r>
              <a:rPr lang="en-US" dirty="0"/>
              <a:t>“most” instructions</a:t>
            </a:r>
          </a:p>
          <a:p>
            <a:r>
              <a:rPr lang="en-US" dirty="0"/>
              <a:t>32KB program memory</a:t>
            </a:r>
          </a:p>
          <a:p>
            <a:pPr lvl="1"/>
            <a:r>
              <a:rPr lang="en-US" dirty="0"/>
              <a:t>Flash2KB data memory</a:t>
            </a:r>
          </a:p>
          <a:p>
            <a:pPr lvl="1"/>
            <a:r>
              <a:rPr lang="en-US" dirty="0"/>
              <a:t>SRAM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95" y="508000"/>
            <a:ext cx="4668765" cy="5796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5794" y="6039555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Instructions: Two Operand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Arduino (AVR) has 2-operand, where one operation is both source and destination</a:t>
            </a:r>
          </a:p>
          <a:p>
            <a:r>
              <a:rPr lang="en-US" dirty="0"/>
              <a:t>ADD R1, R2</a:t>
            </a:r>
          </a:p>
          <a:p>
            <a:pPr lvl="1"/>
            <a:r>
              <a:rPr lang="en-US" dirty="0"/>
              <a:t>Says: R1</a:t>
            </a:r>
            <a:r>
              <a:rPr lang="en-US" dirty="0">
                <a:sym typeface="Wingdings"/>
              </a:rPr>
              <a:t>R1+R2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Use to make code more compact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AVR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1" y="1679781"/>
            <a:ext cx="8748889" cy="4341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0" y="6081889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E85B6-A970-8344-A1AB-C5BBE9973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AVR Instructions (Lab Appendix)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9798D02-FB20-6E46-A9A5-4FDF7DF59B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737890"/>
              </p:ext>
            </p:extLst>
          </p:nvPr>
        </p:nvGraphicFramePr>
        <p:xfrm>
          <a:off x="263236" y="1831254"/>
          <a:ext cx="8725316" cy="3978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116">
                  <a:extLst>
                    <a:ext uri="{9D8B030D-6E8A-4147-A177-3AD203B41FA5}">
                      <a16:colId xmlns:a16="http://schemas.microsoft.com/office/drawing/2014/main" val="3493012487"/>
                    </a:ext>
                  </a:extLst>
                </a:gridCol>
                <a:gridCol w="3355848">
                  <a:extLst>
                    <a:ext uri="{9D8B030D-6E8A-4147-A177-3AD203B41FA5}">
                      <a16:colId xmlns:a16="http://schemas.microsoft.com/office/drawing/2014/main" val="2924737497"/>
                    </a:ext>
                  </a:extLst>
                </a:gridCol>
                <a:gridCol w="2435352">
                  <a:extLst>
                    <a:ext uri="{9D8B030D-6E8A-4147-A177-3AD203B41FA5}">
                      <a16:colId xmlns:a16="http://schemas.microsoft.com/office/drawing/2014/main" val="23594030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28395" algn="l"/>
                          <a:tab pos="2051050" algn="r"/>
                        </a:tabLst>
                      </a:pPr>
                      <a:r>
                        <a:rPr lang="en-US" sz="1800" b="1" u="none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Instruction Encoding</a:t>
                      </a:r>
                      <a:endParaRPr lang="en-US" sz="1800" u="none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Instruction Description</a:t>
                      </a:r>
                      <a:endParaRPr lang="en-US" sz="1800" u="none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Number of Cycles to execute</a:t>
                      </a:r>
                      <a:endParaRPr lang="en-US" sz="1800" u="none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909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28395" algn="l"/>
                        </a:tabLs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 Rd, Rr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 without carry: Rd = Rr + Rd and C is set to the carry-out bit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3037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adc Rd, Rr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 with carrying: Rd = Rd + Rr + C (which was previously set); C is set to the new carry-out bit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02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and Rd, Rr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Logical And: Rd = Rd AND Rr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4422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brne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OFFSET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Branch Not Equal: If Z=0, Move the instruction execution (back or forward) by OFFSET.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1/2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438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brpl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OFFSET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Branch if Positive: If N=0, Move the instruction execution (back or forward) by OFFSET.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1/2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5545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C30E6-3675-6E4A-A194-D3618E578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1CB5A-17B5-8549-BB25-8D3D86E8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992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Memory Read / Write (Load/Store)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5" y="1523331"/>
            <a:ext cx="9054395" cy="2194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9779"/>
            <a:ext cx="9318306" cy="1245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6081889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Instruction-Level code for </a:t>
            </a:r>
            <a:r>
              <a:rPr lang="en-US" dirty="0" err="1"/>
              <a:t>Arduino</a:t>
            </a:r>
            <a:endParaRPr lang="en-US" dirty="0"/>
          </a:p>
          <a:p>
            <a:r>
              <a:rPr lang="en-US" dirty="0"/>
              <a:t>Understand performance from instruction-level code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Reminder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Memory stores data compactly</a:t>
            </a:r>
          </a:p>
          <a:p>
            <a:r>
              <a:rPr lang="en-US" dirty="0"/>
              <a:t>Can implement large computations on small hardware by reusing hardware in time</a:t>
            </a:r>
          </a:p>
          <a:p>
            <a:pPr lvl="1"/>
            <a:r>
              <a:rPr lang="en-US" dirty="0"/>
              <a:t>Storing computational state in memory</a:t>
            </a:r>
          </a:p>
          <a:p>
            <a:r>
              <a:rPr lang="en-US" dirty="0"/>
              <a:t>Can store program control in instruction memory</a:t>
            </a:r>
          </a:p>
          <a:p>
            <a:pPr lvl="1"/>
            <a:r>
              <a:rPr lang="en-US" dirty="0"/>
              <a:t>Change program by reprogramming memory</a:t>
            </a:r>
          </a:p>
          <a:p>
            <a:pPr lvl="1"/>
            <a:r>
              <a:rPr lang="en-US" dirty="0"/>
              <a:t>Universal machine: Stored-Program Processor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CIS240 – processor organization and assembly</a:t>
            </a:r>
          </a:p>
          <a:p>
            <a:r>
              <a:rPr lang="en-US" dirty="0"/>
              <a:t>CIS371 – implement and optimize processors</a:t>
            </a:r>
          </a:p>
          <a:p>
            <a:pPr lvl="1"/>
            <a:r>
              <a:rPr lang="en-US" dirty="0"/>
              <a:t>Including FPGA mapping in </a:t>
            </a:r>
            <a:r>
              <a:rPr lang="en-US" dirty="0" err="1"/>
              <a:t>Verilog</a:t>
            </a:r>
            <a:endParaRPr lang="en-US" dirty="0"/>
          </a:p>
          <a:p>
            <a:r>
              <a:rPr lang="en-US" dirty="0"/>
              <a:t>ESE370 – implement memories (and gates) using transistors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0889" y="3005668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Mux2(S,i0,i1)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28954</TotalTime>
  <Words>2409</Words>
  <Application>Microsoft Macintosh PowerPoint</Application>
  <PresentationFormat>On-screen Show (4:3)</PresentationFormat>
  <Paragraphs>885</Paragraphs>
  <Slides>81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Courier New</vt:lpstr>
      <vt:lpstr>Times New Roman</vt:lpstr>
      <vt:lpstr>Wingdings 2</vt:lpstr>
      <vt:lpstr>ESE 578–</vt:lpstr>
      <vt:lpstr>PowerPoint Presentation</vt:lpstr>
      <vt:lpstr>So Far</vt:lpstr>
      <vt:lpstr>How Process</vt:lpstr>
      <vt:lpstr>Economy and Universality</vt:lpstr>
      <vt:lpstr>Lecture Topics</vt:lpstr>
      <vt:lpstr>Course Map</vt:lpstr>
      <vt:lpstr>Course Map – Week 9</vt:lpstr>
      <vt:lpstr>Quick Reminder</vt:lpstr>
      <vt:lpstr>Multiplexer Gate</vt:lpstr>
      <vt:lpstr>State Element</vt:lpstr>
      <vt:lpstr>Mux can be a programmable Gate</vt:lpstr>
      <vt:lpstr>NAND Universality</vt:lpstr>
      <vt:lpstr>Preclass 1</vt:lpstr>
      <vt:lpstr>Preclass 1 in Gates</vt:lpstr>
      <vt:lpstr>Memory</vt:lpstr>
      <vt:lpstr>Random Access Memory</vt:lpstr>
      <vt:lpstr>Two Pieces of a Memory</vt:lpstr>
      <vt:lpstr>Could build Memory w/ Muxes &amp; latches   … collection of registers</vt:lpstr>
      <vt:lpstr>Random Access Memory (RAM) with Capacitor Memories</vt:lpstr>
      <vt:lpstr>Key Engineering Property</vt:lpstr>
      <vt:lpstr>One-Gate Processor</vt:lpstr>
      <vt:lpstr>Idea</vt:lpstr>
      <vt:lpstr>Basic Idiom</vt:lpstr>
      <vt:lpstr>Operation</vt:lpstr>
      <vt:lpstr>Operation Sequence</vt:lpstr>
      <vt:lpstr>Observe</vt:lpstr>
      <vt:lpstr>Instruction</vt:lpstr>
      <vt:lpstr>Expanding the Structure: Input</vt:lpstr>
      <vt:lpstr>Expanding the Structure: Output</vt:lpstr>
      <vt:lpstr>Expanded Control = Instruction</vt:lpstr>
      <vt:lpstr>Fillin missing Instruction</vt:lpstr>
      <vt:lpstr>Instruction Bits</vt:lpstr>
      <vt:lpstr>Instruction Bits Example</vt:lpstr>
      <vt:lpstr>Instruction Sequence Control</vt:lpstr>
      <vt:lpstr>Instruction  Memory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Processor</vt:lpstr>
      <vt:lpstr>Basic Idiom</vt:lpstr>
      <vt:lpstr>Universal Processor</vt:lpstr>
      <vt:lpstr>Review</vt:lpstr>
      <vt:lpstr>Stored-Program Processor</vt:lpstr>
      <vt:lpstr>“Stored Program” Computer</vt:lpstr>
      <vt:lpstr>Basic Idea</vt:lpstr>
      <vt:lpstr>Building Out</vt:lpstr>
      <vt:lpstr>Beyond Single Gate</vt:lpstr>
      <vt:lpstr>Word-Wide Processors </vt:lpstr>
      <vt:lpstr>Multibit Bus Symbols</vt:lpstr>
      <vt:lpstr>Arithmetic and Logic Unit (ALU)</vt:lpstr>
      <vt:lpstr>ALU Ops (on 8bit words)</vt:lpstr>
      <vt:lpstr>ALU Ops (on 8bit words)</vt:lpstr>
      <vt:lpstr>ALU Ops (on 8bit words)</vt:lpstr>
      <vt:lpstr>ALU Ops (on 8bit words)</vt:lpstr>
      <vt:lpstr>ALU Ops (on 8bit words)</vt:lpstr>
      <vt:lpstr>ALU Encoding</vt:lpstr>
      <vt:lpstr>ALU-based Word-Wide Processor</vt:lpstr>
      <vt:lpstr>Beyond Linear Sequence</vt:lpstr>
      <vt:lpstr>Branching</vt:lpstr>
      <vt:lpstr>Branching</vt:lpstr>
      <vt:lpstr>Contemporary Processors</vt:lpstr>
      <vt:lpstr>iPod Processor</vt:lpstr>
      <vt:lpstr>Arduino AVR</vt:lpstr>
      <vt:lpstr>Arduino AVR</vt:lpstr>
      <vt:lpstr>Arduino AVR</vt:lpstr>
      <vt:lpstr>Instructions: Two Operand</vt:lpstr>
      <vt:lpstr>AVR Instructions</vt:lpstr>
      <vt:lpstr>AVR Instructions (Lab Appendix)</vt:lpstr>
      <vt:lpstr>Data Memory Read / Write (Load/Store)</vt:lpstr>
      <vt:lpstr>Next Lab</vt:lpstr>
      <vt:lpstr>Big Ideas</vt:lpstr>
      <vt:lpstr>Learn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664</cp:revision>
  <cp:lastPrinted>2019-03-27T12:36:27Z</cp:lastPrinted>
  <dcterms:created xsi:type="dcterms:W3CDTF">2018-03-20T12:08:27Z</dcterms:created>
  <dcterms:modified xsi:type="dcterms:W3CDTF">2019-03-27T19:20:32Z</dcterms:modified>
</cp:coreProperties>
</file>