
<file path=[Content_Types].xml><?xml version="1.0" encoding="utf-8"?>
<Types xmlns="http://schemas.openxmlformats.org/package/2006/content-types">
  <Default Extension="gif" ContentType="image/gif"/>
  <Default Extension="jpeg" ContentType="image/jpeg"/>
  <Default Extension="jpg" ContentType="image/jpeg"/>
  <Default Extension="pdf" ContentType="application/pdf"/>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handoutMasterIdLst>
    <p:handoutMasterId r:id="rId72"/>
  </p:handoutMasterIdLst>
  <p:sldIdLst>
    <p:sldId id="307" r:id="rId2"/>
    <p:sldId id="517" r:id="rId3"/>
    <p:sldId id="590" r:id="rId4"/>
    <p:sldId id="308" r:id="rId5"/>
    <p:sldId id="309" r:id="rId6"/>
    <p:sldId id="584" r:id="rId7"/>
    <p:sldId id="518" r:id="rId8"/>
    <p:sldId id="526" r:id="rId9"/>
    <p:sldId id="519" r:id="rId10"/>
    <p:sldId id="520" r:id="rId11"/>
    <p:sldId id="521" r:id="rId12"/>
    <p:sldId id="523" r:id="rId13"/>
    <p:sldId id="524" r:id="rId14"/>
    <p:sldId id="587" r:id="rId15"/>
    <p:sldId id="525" r:id="rId16"/>
    <p:sldId id="527" r:id="rId17"/>
    <p:sldId id="528" r:id="rId18"/>
    <p:sldId id="529" r:id="rId19"/>
    <p:sldId id="560" r:id="rId20"/>
    <p:sldId id="563" r:id="rId21"/>
    <p:sldId id="561" r:id="rId22"/>
    <p:sldId id="562" r:id="rId23"/>
    <p:sldId id="530" r:id="rId24"/>
    <p:sldId id="564" r:id="rId25"/>
    <p:sldId id="531" r:id="rId26"/>
    <p:sldId id="588" r:id="rId27"/>
    <p:sldId id="533" r:id="rId28"/>
    <p:sldId id="536" r:id="rId29"/>
    <p:sldId id="534" r:id="rId30"/>
    <p:sldId id="565" r:id="rId31"/>
    <p:sldId id="566" r:id="rId32"/>
    <p:sldId id="567" r:id="rId33"/>
    <p:sldId id="575"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5" r:id="rId47"/>
    <p:sldId id="550" r:id="rId48"/>
    <p:sldId id="551" r:id="rId49"/>
    <p:sldId id="585" r:id="rId50"/>
    <p:sldId id="586" r:id="rId51"/>
    <p:sldId id="552" r:id="rId52"/>
    <p:sldId id="553" r:id="rId53"/>
    <p:sldId id="589" r:id="rId54"/>
    <p:sldId id="554" r:id="rId55"/>
    <p:sldId id="556" r:id="rId56"/>
    <p:sldId id="557" r:id="rId57"/>
    <p:sldId id="569" r:id="rId58"/>
    <p:sldId id="570" r:id="rId59"/>
    <p:sldId id="558" r:id="rId60"/>
    <p:sldId id="571" r:id="rId61"/>
    <p:sldId id="572" r:id="rId62"/>
    <p:sldId id="573" r:id="rId63"/>
    <p:sldId id="580" r:id="rId64"/>
    <p:sldId id="581" r:id="rId65"/>
    <p:sldId id="578" r:id="rId66"/>
    <p:sldId id="505" r:id="rId67"/>
    <p:sldId id="287" r:id="rId68"/>
    <p:sldId id="514" r:id="rId69"/>
    <p:sldId id="504"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7F00"/>
    <a:srgbClr val="3333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059" autoAdjust="0"/>
    <p:restoredTop sz="92478" autoAdjust="0"/>
  </p:normalViewPr>
  <p:slideViewPr>
    <p:cSldViewPr snapToGrid="0">
      <p:cViewPr varScale="1">
        <p:scale>
          <a:sx n="104" d="100"/>
          <a:sy n="104" d="100"/>
        </p:scale>
        <p:origin x="192" y="3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p14="http://schemas.microsoft.com/office/powerpoint/2010/main"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p14="http://schemas.microsoft.com/office/powerpoint/2010/main"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5</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6</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554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37</a:t>
            </a:fld>
            <a:endParaRPr lang="en-GB"/>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41</a:t>
            </a:fld>
            <a:endParaRPr lang="en-GB"/>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Grp="1" noRot="1" noChangeAspect="1"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66</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69</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0FF75C57-0957-47CC-A9CC-809F2EC380BE}" type="datetime1">
              <a:rPr lang="en-US" smtClean="0"/>
              <a:pPr/>
              <a:t>4/20/19</a:t>
            </a:fld>
            <a:endParaRPr lang="en-US"/>
          </a:p>
        </p:txBody>
      </p:sp>
      <p:sp>
        <p:nvSpPr>
          <p:cNvPr id="2" name="Footer Placeholder 1"/>
          <p:cNvSpPr>
            <a:spLocks noGrp="1"/>
          </p:cNvSpPr>
          <p:nvPr>
            <p:ph type="ftr" sz="quarter" idx="11"/>
          </p:nvPr>
        </p:nvSpPr>
        <p:spPr/>
        <p:txBody>
          <a:bodyPr/>
          <a:lstStyle/>
          <a:p>
            <a:r>
              <a:rPr lang="da-DK"/>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2F950B-F33A-4B73-8777-E024CDA5DE5D}" type="datetime1">
              <a:rPr lang="en-US" smtClean="0"/>
              <a:pPr/>
              <a:t>4/20/19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769539-19DC-4B30-B68D-C9110802E528}" type="datetime1">
              <a:rPr lang="en-US" smtClean="0"/>
              <a:pPr/>
              <a:t>4/20/19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cSld>
  <p:clrMapOvr>
    <a:masterClrMapping/>
  </p:clrMapOvr>
  <p:transition>
    <p:fade/>
  </p:transition>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589928781"/>
      </p:ext>
    </p:extLst>
  </p:cSld>
  <p:clrMapOvr>
    <a:masterClrMapping/>
  </p:clrMapOvr>
  <p:transition>
    <p:fade/>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1787018719"/>
      </p:ext>
    </p:extLst>
  </p:cSld>
  <p:clrMapOvr>
    <a:masterClrMapping/>
  </p:clrMapOvr>
  <p:transition>
    <p:fade/>
  </p:transition>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98804470"/>
      </p:ext>
    </p:extLst>
  </p:cSld>
  <p:clrMapOvr>
    <a:masterClrMapping/>
  </p:clrMapOvr>
  <p:transition>
    <p:fade/>
  </p:transition>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4253414353"/>
      </p:ext>
    </p:extLst>
  </p:cSld>
  <p:clrMapOvr>
    <a:masterClrMapping/>
  </p:clrMapOvr>
  <p:transition>
    <p:fade/>
  </p:transition>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5" name="Date Placeholder 24"/>
          <p:cNvSpPr>
            <a:spLocks noGrp="1"/>
          </p:cNvSpPr>
          <p:nvPr>
            <p:ph type="dt" sz="half" idx="10"/>
          </p:nvPr>
        </p:nvSpPr>
        <p:spPr/>
        <p:txBody>
          <a:bodyPr/>
          <a:lstStyle/>
          <a:p>
            <a:fld id="{906A715E-755C-488E-A7F0-4DC0E3A54954}" type="datetime1">
              <a:rPr lang="en-US" smtClean="0"/>
              <a:pPr/>
              <a:t>4/20/19</a:t>
            </a:fld>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4/20/19</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a:cs typeface="Arial" pitchFamily="34" charset="0"/>
              </a:rPr>
              <a:t>Click to edit Master text styles</a:t>
            </a:r>
          </a:p>
        </p:txBody>
      </p:sp>
    </p:spTree>
    <p:extLst>
      <p:ext uri="{BB962C8B-B14F-4D97-AF65-F5344CB8AC3E}">
        <p14:creationId xmlns:p14="http://schemas.microsoft.com/office/powerpoint/2010/main" val="2279656442"/>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D7E6805E-1D09-481B-989B-DDCEB6817352}" type="datetime1">
              <a:rPr lang="en-US" smtClean="0"/>
              <a:pPr/>
              <a:t>4/20/19</a:t>
            </a:fld>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B53A737E-C098-4C72-A5D9-081BF6BEAE62}" type="datetime1">
              <a:rPr lang="en-US" smtClean="0"/>
              <a:pPr/>
              <a:t>4/20/19</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BCB39E6-083C-427E-BFC5-BAC7B8B12156}" type="datetime1">
              <a:rPr lang="en-US" smtClean="0"/>
              <a:pPr/>
              <a:t>4/20/19</a:t>
            </a:fld>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A1A8F2D5-EC41-4D26-B054-0AE76096061B}" type="datetime1">
              <a:rPr lang="en-US" smtClean="0"/>
              <a:pPr/>
              <a:t>4/20/19</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74174-8509-4CC6-B426-0967D399E45D}" type="datetime1">
              <a:rPr lang="en-US" smtClean="0"/>
              <a:pPr/>
              <a:t>4/20/19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951C048D-4375-401E-BA4B-1AF87E096186}" type="datetime1">
              <a:rPr lang="en-US" smtClean="0"/>
              <a:pPr/>
              <a:t>4/20/19</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53B97023-D04D-4867-BB4D-A390E03C071C}" type="datetime1">
              <a:rPr lang="en-US" smtClean="0"/>
              <a:pPr/>
              <a:t>4/20/19</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05A6B6-EAA9-41B8-90C2-42E5107B6818}" type="datetime1">
              <a:rPr lang="en-US" smtClean="0"/>
              <a:pPr/>
              <a:t>4/20/19</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hdr="0" dt="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nevtron.si/borderline/delete.gif"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df"/><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7.pdf"/></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d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ambysoft.com/essays/userInterfaceDesign.html" TargetMode="External"/><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png"/></Relationships>
</file>

<file path=ppt/slides/_rels/slide50.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zOS5Mbk_Iu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youtube.com/watch?v=zOS5Mbk_Iuc"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gif"/><Relationship Id="rId3" Type="http://schemas.openxmlformats.org/officeDocument/2006/relationships/image" Target="../media/image8.gif"/><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wmf"/><Relationship Id="rId10" Type="http://schemas.openxmlformats.org/officeDocument/2006/relationships/image" Target="../media/image15.jpeg"/><Relationship Id="rId4" Type="http://schemas.openxmlformats.org/officeDocument/2006/relationships/image" Target="../media/image9.gif"/><Relationship Id="rId9" Type="http://schemas.openxmlformats.org/officeDocument/2006/relationships/image" Target="../media/image14.jpeg"/><Relationship Id="rId14"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hyperlink" Target="http://www.youtube.com/watch?v=zOS5Mbk_Iuc" TargetMode="External"/></Relationships>
</file>

<file path=ppt/slides/_rels/slide6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dilbert.com/strip/2002-09-2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evtron.si/borderline/archive2/intuiti.gif"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a:solidFill>
                  <a:schemeClr val="tx1"/>
                </a:solidFill>
                <a:latin typeface="+mj-lt"/>
              </a:rPr>
              <a:t>Some contributions </a:t>
            </a:r>
            <a:r>
              <a:rPr lang="en-US" sz="1400" b="1" dirty="0">
                <a:solidFill>
                  <a:schemeClr val="tx1"/>
                </a:solidFill>
              </a:rPr>
              <a:t>© </a:t>
            </a:r>
            <a:r>
              <a:rPr lang="en-US" sz="1400" b="1" dirty="0">
                <a:solidFill>
                  <a:schemeClr val="tx1"/>
                </a:solidFill>
                <a:latin typeface="+mj-lt"/>
              </a:rPr>
              <a:t>2018--2019 DeHon</a:t>
            </a:r>
          </a:p>
          <a:p>
            <a:pPr algn="r"/>
            <a:r>
              <a:rPr lang="en-US" sz="1400" b="1" dirty="0">
                <a:solidFill>
                  <a:schemeClr val="tx1"/>
                </a:solidFill>
                <a:latin typeface="+mj-lt"/>
              </a:rPr>
              <a:t>Based on slides © 2009--2017 </a:t>
            </a:r>
            <a:r>
              <a:rPr lang="en-US" sz="1400" b="1" dirty="0" err="1">
                <a:solidFill>
                  <a:schemeClr val="tx1"/>
                </a:solidFill>
                <a:latin typeface="+mj-lt"/>
              </a:rPr>
              <a:t>Badler</a:t>
            </a:r>
            <a:endParaRPr lang="en-US" sz="1400" b="1" dirty="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a:t>ESE 150 – </a:t>
            </a:r>
            <a:br>
              <a:rPr lang="en-US" sz="3200" b="1" dirty="0"/>
            </a:br>
            <a:r>
              <a:rPr lang="en-US" sz="3200" b="1" dirty="0"/>
              <a:t>Digital Audio Basics</a:t>
            </a:r>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a:t>Lecture #12 – User Interface</a:t>
            </a:r>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7817" y="2697162"/>
            <a:ext cx="2906183" cy="2179638"/>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5772"/>
          <a:stretch/>
        </p:blipFill>
        <p:spPr bwMode="auto">
          <a:xfrm>
            <a:off x="0" y="2143125"/>
            <a:ext cx="3419475" cy="2880137"/>
          </a:xfrm>
          <a:prstGeom prst="rect">
            <a:avLst/>
          </a:prstGeom>
          <a:noFill/>
          <a:extLst>
            <a:ext uri="{909E8E84-426E-40DD-AFC4-6F175D3DCCD1}">
              <a14:hiddenFill xmlns:a14="http://schemas.microsoft.com/office/drawing/2010/main">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0" y="114935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167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BAD</a:t>
            </a:r>
          </a:p>
        </p:txBody>
      </p:sp>
      <p:sp>
        <p:nvSpPr>
          <p:cNvPr id="3" name="Content Placeholder 2"/>
          <p:cNvSpPr>
            <a:spLocks noGrp="1"/>
          </p:cNvSpPr>
          <p:nvPr>
            <p:ph idx="1"/>
          </p:nvPr>
        </p:nvSpPr>
        <p:spPr/>
        <p:txBody>
          <a:bodyPr/>
          <a:lstStyle/>
          <a:p>
            <a:r>
              <a:rPr lang="en-US" dirty="0">
                <a:solidFill>
                  <a:srgbClr val="FF6600"/>
                </a:solidFill>
              </a:rPr>
              <a:t>Examples of infuriating / bad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AFC56-9C61-924A-B9B8-576A5014653D}"/>
              </a:ext>
            </a:extLst>
          </p:cNvPr>
          <p:cNvSpPr>
            <a:spLocks noGrp="1"/>
          </p:cNvSpPr>
          <p:nvPr>
            <p:ph type="title"/>
          </p:nvPr>
        </p:nvSpPr>
        <p:spPr/>
        <p:txBody>
          <a:bodyPr/>
          <a:lstStyle/>
          <a:p>
            <a:r>
              <a:rPr lang="en-US" dirty="0"/>
              <a:t>Local Example</a:t>
            </a:r>
          </a:p>
        </p:txBody>
      </p:sp>
      <p:pic>
        <p:nvPicPr>
          <p:cNvPr id="6" name="Content Placeholder 5" descr="A screen shot of a computer&#13;&#10;&#13;&#10;Description automatically generated">
            <a:extLst>
              <a:ext uri="{FF2B5EF4-FFF2-40B4-BE49-F238E27FC236}">
                <a16:creationId xmlns:a16="http://schemas.microsoft.com/office/drawing/2014/main" id="{87848F59-B6E0-C946-9FB4-213A390F8D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17109" y="1554163"/>
            <a:ext cx="6462182" cy="4846637"/>
          </a:xfrm>
        </p:spPr>
      </p:pic>
      <p:sp>
        <p:nvSpPr>
          <p:cNvPr id="4" name="Slide Number Placeholder 3">
            <a:extLst>
              <a:ext uri="{FF2B5EF4-FFF2-40B4-BE49-F238E27FC236}">
                <a16:creationId xmlns:a16="http://schemas.microsoft.com/office/drawing/2014/main" id="{7DA600A0-FFAA-DB41-9BD7-F6267FC27A28}"/>
              </a:ext>
            </a:extLst>
          </p:cNvPr>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3168183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UI Examples: Good</a:t>
            </a:r>
          </a:p>
        </p:txBody>
      </p:sp>
      <p:sp>
        <p:nvSpPr>
          <p:cNvPr id="3" name="Content Placeholder 2"/>
          <p:cNvSpPr>
            <a:spLocks noGrp="1"/>
          </p:cNvSpPr>
          <p:nvPr>
            <p:ph idx="1"/>
          </p:nvPr>
        </p:nvSpPr>
        <p:spPr/>
        <p:txBody>
          <a:bodyPr/>
          <a:lstStyle/>
          <a:p>
            <a:r>
              <a:rPr lang="en-US" dirty="0">
                <a:solidFill>
                  <a:srgbClr val="FF6600"/>
                </a:solidFill>
              </a:rPr>
              <a:t>Examples of pleasant/good UIs?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Phone</a:t>
            </a:r>
          </a:p>
        </p:txBody>
      </p:sp>
      <p:sp>
        <p:nvSpPr>
          <p:cNvPr id="3" name="Content Placeholder 2"/>
          <p:cNvSpPr>
            <a:spLocks noGrp="1"/>
          </p:cNvSpPr>
          <p:nvPr>
            <p:ph idx="1"/>
          </p:nvPr>
        </p:nvSpPr>
        <p:spPr>
          <a:xfrm>
            <a:off x="457200" y="1233320"/>
            <a:ext cx="8686800" cy="4846638"/>
          </a:xfrm>
        </p:spPr>
        <p:txBody>
          <a:bodyPr/>
          <a:lstStyle/>
          <a:p>
            <a:r>
              <a:rPr lang="en-US" dirty="0">
                <a:solidFill>
                  <a:srgbClr val="FF6600"/>
                </a:solidFill>
              </a:rPr>
              <a:t>How is a cell-phone dialing interface better than a conventional POTS phone?</a:t>
            </a:r>
          </a:p>
          <a:p>
            <a:r>
              <a:rPr lang="en-US" dirty="0">
                <a:solidFill>
                  <a:srgbClr val="FF6600"/>
                </a:solidFill>
              </a:rPr>
              <a:t>…and how often do you dial on a cell phone?</a:t>
            </a:r>
          </a:p>
          <a:p>
            <a:pPr lvl="1"/>
            <a:r>
              <a:rPr lang="en-US" dirty="0">
                <a:solidFill>
                  <a:srgbClr val="FF6600"/>
                </a:solidFill>
              </a:rPr>
              <a:t>Alternative?  Better?</a:t>
            </a:r>
          </a:p>
          <a:p>
            <a:r>
              <a:rPr lang="en-US" dirty="0">
                <a:solidFill>
                  <a:srgbClr val="FF6600"/>
                </a:solidFill>
              </a:rPr>
              <a:t>How cell phone interface worse?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6" name="Picture 5" descr="old-phone.jpg"/>
          <p:cNvPicPr>
            <a:picLocks noChangeAspect="1"/>
          </p:cNvPicPr>
          <p:nvPr/>
        </p:nvPicPr>
        <p:blipFill>
          <a:blip r:embed="rId2"/>
          <a:stretch>
            <a:fillRect/>
          </a:stretch>
        </p:blipFill>
        <p:spPr>
          <a:xfrm>
            <a:off x="193574" y="3982356"/>
            <a:ext cx="4204637" cy="2652926"/>
          </a:xfrm>
          <a:prstGeom prst="rect">
            <a:avLst/>
          </a:prstGeom>
        </p:spPr>
      </p:pic>
      <p:pic>
        <p:nvPicPr>
          <p:cNvPr id="7" name="Picture 6" descr="iphone_dialing.jpg"/>
          <p:cNvPicPr>
            <a:picLocks noChangeAspect="1"/>
          </p:cNvPicPr>
          <p:nvPr/>
        </p:nvPicPr>
        <p:blipFill>
          <a:blip r:embed="rId3"/>
          <a:stretch>
            <a:fillRect/>
          </a:stretch>
        </p:blipFill>
        <p:spPr>
          <a:xfrm>
            <a:off x="6692350" y="2713788"/>
            <a:ext cx="1722502" cy="372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FF6600"/>
                </a:solidFill>
              </a:rPr>
              <a:t>Preclass</a:t>
            </a:r>
            <a:r>
              <a:rPr lang="en-US" dirty="0">
                <a:solidFill>
                  <a:srgbClr val="FF6600"/>
                </a:solidFill>
              </a:rPr>
              <a:t> 2</a:t>
            </a:r>
          </a:p>
        </p:txBody>
      </p:sp>
      <p:sp>
        <p:nvSpPr>
          <p:cNvPr id="3" name="Content Placeholder 2"/>
          <p:cNvSpPr>
            <a:spLocks noGrp="1"/>
          </p:cNvSpPr>
          <p:nvPr>
            <p:ph idx="1"/>
          </p:nvPr>
        </p:nvSpPr>
        <p:spPr/>
        <p:txBody>
          <a:bodyPr/>
          <a:lstStyle/>
          <a:p>
            <a:r>
              <a:rPr lang="en-US" dirty="0">
                <a:solidFill>
                  <a:srgbClr val="FF6600"/>
                </a:solidFill>
              </a:rPr>
              <a:t>Which interface easier? Why?</a:t>
            </a:r>
          </a:p>
          <a:p>
            <a:pPr lvl="1"/>
            <a:r>
              <a:rPr lang="en-US" dirty="0">
                <a:solidFill>
                  <a:srgbClr val="FF6600"/>
                </a:solidFill>
              </a:rPr>
              <a:t>Limit to vend $20, $300/day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descr="atm_keyboard.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1129271" y="3030594"/>
            <a:ext cx="2362200" cy="2133600"/>
          </a:xfrm>
          <a:prstGeom prst="rect">
            <a:avLst/>
          </a:prstGeom>
        </p:spPr>
      </p:pic>
      <p:pic>
        <p:nvPicPr>
          <p:cNvPr id="6" name="Picture 5" descr="atm_menu.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4582991" y="3030594"/>
            <a:ext cx="2362200" cy="2133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Hot/Cold Water Interface</a:t>
            </a:r>
          </a:p>
        </p:txBody>
      </p:sp>
      <p:sp>
        <p:nvSpPr>
          <p:cNvPr id="5" name="Content Placeholder 4"/>
          <p:cNvSpPr>
            <a:spLocks noGrp="1"/>
          </p:cNvSpPr>
          <p:nvPr>
            <p:ph sz="half" idx="1"/>
          </p:nvPr>
        </p:nvSpPr>
        <p:spPr>
          <a:xfrm>
            <a:off x="304800" y="1600200"/>
            <a:ext cx="4191000" cy="3051707"/>
          </a:xfrm>
        </p:spPr>
        <p:txBody>
          <a:bodyPr/>
          <a:lstStyle/>
          <a:p>
            <a:r>
              <a:rPr lang="en-US" dirty="0"/>
              <a:t>Old: two knobs</a:t>
            </a:r>
          </a:p>
          <a:p>
            <a:pPr lvl="1"/>
            <a:r>
              <a:rPr lang="en-US" dirty="0"/>
              <a:t>Hot</a:t>
            </a:r>
          </a:p>
          <a:p>
            <a:pPr lvl="1"/>
            <a:r>
              <a:rPr lang="en-US" dirty="0"/>
              <a:t>Cold</a:t>
            </a:r>
          </a:p>
          <a:p>
            <a:pPr lvl="1"/>
            <a:endParaRPr lang="en-US" dirty="0"/>
          </a:p>
        </p:txBody>
      </p:sp>
      <p:sp>
        <p:nvSpPr>
          <p:cNvPr id="6" name="Content Placeholder 5"/>
          <p:cNvSpPr>
            <a:spLocks noGrp="1"/>
          </p:cNvSpPr>
          <p:nvPr>
            <p:ph sz="half" idx="2"/>
          </p:nvPr>
        </p:nvSpPr>
        <p:spPr/>
        <p:txBody>
          <a:bodyPr/>
          <a:lstStyle/>
          <a:p>
            <a:r>
              <a:rPr lang="en-US" dirty="0"/>
              <a:t>Newer: one knob</a:t>
            </a:r>
          </a:p>
          <a:p>
            <a:pPr lvl="1"/>
            <a:r>
              <a:rPr lang="en-US" dirty="0"/>
              <a:t>Tune heat</a:t>
            </a:r>
          </a:p>
          <a:p>
            <a:pPr lvl="1"/>
            <a:r>
              <a:rPr lang="en-US" dirty="0"/>
              <a:t>(maybe also volume)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a:solidFill>
                  <a:srgbClr val="FF6600"/>
                </a:solidFill>
              </a:rPr>
              <a:t>Why built this way?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Make common case fast</a:t>
            </a:r>
          </a:p>
        </p:txBody>
      </p:sp>
      <p:sp>
        <p:nvSpPr>
          <p:cNvPr id="7" name="Content Placeholder 6"/>
          <p:cNvSpPr>
            <a:spLocks noGrp="1"/>
          </p:cNvSpPr>
          <p:nvPr>
            <p:ph idx="1"/>
          </p:nvPr>
        </p:nvSpPr>
        <p:spPr/>
        <p:txBody>
          <a:bodyPr/>
          <a:lstStyle/>
          <a:p>
            <a:r>
              <a:rPr lang="en-US" dirty="0"/>
              <a:t>…not buried deep in menus</a:t>
            </a:r>
          </a:p>
          <a:p>
            <a:pPr lvl="1"/>
            <a:r>
              <a:rPr lang="en-US" dirty="0"/>
              <a:t>Minimize mouse clicks?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Picture 9" descr="deep_menu.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Interface</a:t>
            </a:r>
          </a:p>
        </p:txBody>
      </p:sp>
      <p:sp>
        <p:nvSpPr>
          <p:cNvPr id="3" name="Content Placeholder 2"/>
          <p:cNvSpPr>
            <a:spLocks noGrp="1"/>
          </p:cNvSpPr>
          <p:nvPr>
            <p:ph idx="1"/>
          </p:nvPr>
        </p:nvSpPr>
        <p:spPr/>
        <p:txBody>
          <a:bodyPr/>
          <a:lstStyle/>
          <a:p>
            <a:r>
              <a:rPr lang="en-US" dirty="0"/>
              <a:t>When a user sees a product</a:t>
            </a:r>
          </a:p>
          <a:p>
            <a:pPr lvl="1"/>
            <a:r>
              <a:rPr lang="en-US" dirty="0"/>
              <a:t>See the interface</a:t>
            </a:r>
          </a:p>
          <a:p>
            <a:pPr lvl="1"/>
            <a:r>
              <a:rPr lang="en-US" dirty="0"/>
              <a:t>Not the underlying design</a:t>
            </a:r>
          </a:p>
          <a:p>
            <a:pPr lvl="2"/>
            <a:r>
              <a:rPr lang="en-US" dirty="0"/>
              <a:t>….and that’s the way it should be</a:t>
            </a:r>
          </a:p>
          <a:p>
            <a:r>
              <a:rPr lang="en-US" dirty="0"/>
              <a:t>Interface determines if the user can get job done</a:t>
            </a:r>
          </a:p>
          <a:p>
            <a:pPr lvl="1"/>
            <a:r>
              <a:rPr lang="en-US" dirty="0"/>
              <a:t>…or will walk away frustrated</a:t>
            </a:r>
          </a:p>
          <a:p>
            <a:r>
              <a:rPr lang="en-US" dirty="0"/>
              <a:t>Successful interface</a:t>
            </a:r>
          </a:p>
          <a:p>
            <a:pPr lvl="1"/>
            <a:r>
              <a:rPr lang="en-US" dirty="0"/>
              <a:t>Make it easy, pleasant to use</a:t>
            </a:r>
          </a:p>
          <a:p>
            <a:pPr lvl="1"/>
            <a:r>
              <a:rPr lang="en-US" dirty="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371243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Point: Add Equation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pic>
        <p:nvPicPr>
          <p:cNvPr id="5" name="Picture 4" descr="Screen Shot 2018-04-24 at 10.53.40 AM.png"/>
          <p:cNvPicPr>
            <a:picLocks noChangeAspect="1"/>
          </p:cNvPicPr>
          <p:nvPr/>
        </p:nvPicPr>
        <p:blipFill>
          <a:blip r:embed="rId2"/>
          <a:stretch>
            <a:fillRect/>
          </a:stretch>
        </p:blipFill>
        <p:spPr>
          <a:xfrm>
            <a:off x="347577" y="1356894"/>
            <a:ext cx="7780421" cy="4862763"/>
          </a:xfrm>
          <a:prstGeom prst="rect">
            <a:avLst/>
          </a:prstGeom>
        </p:spPr>
      </p:pic>
      <p:pic>
        <p:nvPicPr>
          <p:cNvPr id="6" name="Content Placeholder 5" descr="Screen Shot 2018-04-24 at 10.53.52 AM.png"/>
          <p:cNvPicPr>
            <a:picLocks noGrp="1" noChangeAspect="1"/>
          </p:cNvPicPr>
          <p:nvPr>
            <p:ph idx="1"/>
          </p:nvPr>
        </p:nvPicPr>
        <p:blipFill>
          <a:blip r:embed="rId3"/>
          <a:srcRect l="-3118" r="-3118"/>
          <a:stretch>
            <a:fillRect/>
          </a:stretch>
        </p:blipFill>
        <p:spPr>
          <a:xfrm>
            <a:off x="3446146" y="3221788"/>
            <a:ext cx="5697854" cy="31790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January 2018</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a:solidFill>
                  <a:schemeClr val="bg1"/>
                </a:solidFill>
              </a:rPr>
              <a:t>https://commons.wikimedia.org/wiki/File:2018_Hawaii_missile_alert.jpg</a:t>
            </a: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Hawaii </a:t>
            </a:r>
            <a:r>
              <a:rPr lang="en-US" dirty="0" err="1"/>
              <a:t>Missle</a:t>
            </a:r>
            <a:r>
              <a:rPr lang="en-US" dirty="0"/>
              <a:t> Warning False Alarm</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a:solidFill>
                  <a:schemeClr val="bg1"/>
                </a:solidFill>
              </a:rPr>
              <a:t>https://www.theverge.com/2018/1/16/16896368/hawaii-false-missile-alert-system-confusing-interface-poor-design</a:t>
            </a:r>
          </a:p>
        </p:txBody>
      </p:sp>
      <p:pic>
        <p:nvPicPr>
          <p:cNvPr id="8" name="Content Placeholder 7" descr="hawaii_screen.jpg"/>
          <p:cNvPicPr>
            <a:picLocks noGrp="1" noChangeAspect="1"/>
          </p:cNvPicPr>
          <p:nvPr>
            <p:ph idx="1"/>
          </p:nvPr>
        </p:nvPicPr>
        <p:blipFill>
          <a:blip r:embed="rId2"/>
          <a:srcRect l="-17213" r="-17213"/>
          <a:stretch>
            <a:fillRect/>
          </a:stretch>
        </p:blipFill>
        <p:spPr>
          <a:xfrm>
            <a:off x="-257000" y="1524572"/>
            <a:ext cx="8686800" cy="4782470"/>
          </a:xfrm>
        </p:spPr>
      </p:pic>
      <p:grpSp>
        <p:nvGrpSpPr>
          <p:cNvPr id="15" name="Group 14">
            <a:extLst>
              <a:ext uri="{FF2B5EF4-FFF2-40B4-BE49-F238E27FC236}">
                <a16:creationId xmlns:a16="http://schemas.microsoft.com/office/drawing/2014/main" id="{5DD71413-C3CE-9C41-9D23-0E2B8174A5CD}"/>
              </a:ext>
            </a:extLst>
          </p:cNvPr>
          <p:cNvGrpSpPr/>
          <p:nvPr/>
        </p:nvGrpSpPr>
        <p:grpSpPr>
          <a:xfrm>
            <a:off x="6137910" y="3707368"/>
            <a:ext cx="2970806" cy="369332"/>
            <a:chOff x="6137910" y="3707368"/>
            <a:chExt cx="2970806" cy="369332"/>
          </a:xfrm>
        </p:grpSpPr>
        <p:sp>
          <p:nvSpPr>
            <p:cNvPr id="3" name="TextBox 2">
              <a:extLst>
                <a:ext uri="{FF2B5EF4-FFF2-40B4-BE49-F238E27FC236}">
                  <a16:creationId xmlns:a16="http://schemas.microsoft.com/office/drawing/2014/main" id="{C8FB27D8-9CCE-574F-9743-5C7BB12007F3}"/>
                </a:ext>
              </a:extLst>
            </p:cNvPr>
            <p:cNvSpPr txBox="1"/>
            <p:nvPr/>
          </p:nvSpPr>
          <p:spPr>
            <a:xfrm>
              <a:off x="7462111" y="3707368"/>
              <a:ext cx="1646605" cy="369332"/>
            </a:xfrm>
            <a:prstGeom prst="rect">
              <a:avLst/>
            </a:prstGeom>
            <a:noFill/>
          </p:spPr>
          <p:txBody>
            <a:bodyPr wrap="none" rtlCol="0">
              <a:spAutoFit/>
            </a:bodyPr>
            <a:lstStyle/>
            <a:p>
              <a:r>
                <a:rPr lang="en-US" dirty="0">
                  <a:solidFill>
                    <a:srgbClr val="FF0000"/>
                  </a:solidFill>
                </a:rPr>
                <a:t>What selected</a:t>
              </a:r>
            </a:p>
          </p:txBody>
        </p:sp>
        <p:cxnSp>
          <p:nvCxnSpPr>
            <p:cNvPr id="10" name="Straight Arrow Connector 9">
              <a:extLst>
                <a:ext uri="{FF2B5EF4-FFF2-40B4-BE49-F238E27FC236}">
                  <a16:creationId xmlns:a16="http://schemas.microsoft.com/office/drawing/2014/main" id="{048C97E7-5DC9-824A-BB56-161AC5C24215}"/>
                </a:ext>
              </a:extLst>
            </p:cNvPr>
            <p:cNvCxnSpPr/>
            <p:nvPr/>
          </p:nvCxnSpPr>
          <p:spPr>
            <a:xfrm flipH="1">
              <a:off x="6137910" y="3868260"/>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6" name="Group 15">
            <a:extLst>
              <a:ext uri="{FF2B5EF4-FFF2-40B4-BE49-F238E27FC236}">
                <a16:creationId xmlns:a16="http://schemas.microsoft.com/office/drawing/2014/main" id="{9FE52B23-CF23-9E4E-A867-7CF79B55A82A}"/>
              </a:ext>
            </a:extLst>
          </p:cNvPr>
          <p:cNvGrpSpPr/>
          <p:nvPr/>
        </p:nvGrpSpPr>
        <p:grpSpPr>
          <a:xfrm>
            <a:off x="6164895" y="4320806"/>
            <a:ext cx="2942484" cy="369332"/>
            <a:chOff x="6164895" y="4320806"/>
            <a:chExt cx="2942484" cy="369332"/>
          </a:xfrm>
        </p:grpSpPr>
        <p:sp>
          <p:nvSpPr>
            <p:cNvPr id="7" name="TextBox 6">
              <a:extLst>
                <a:ext uri="{FF2B5EF4-FFF2-40B4-BE49-F238E27FC236}">
                  <a16:creationId xmlns:a16="http://schemas.microsoft.com/office/drawing/2014/main" id="{5C74177C-5910-E546-BF69-A4A5CADB3F76}"/>
                </a:ext>
              </a:extLst>
            </p:cNvPr>
            <p:cNvSpPr txBox="1"/>
            <p:nvPr/>
          </p:nvSpPr>
          <p:spPr>
            <a:xfrm>
              <a:off x="7435126" y="4320806"/>
              <a:ext cx="1672253" cy="369332"/>
            </a:xfrm>
            <a:prstGeom prst="rect">
              <a:avLst/>
            </a:prstGeom>
            <a:noFill/>
          </p:spPr>
          <p:txBody>
            <a:bodyPr wrap="none" rtlCol="0">
              <a:spAutoFit/>
            </a:bodyPr>
            <a:lstStyle/>
            <a:p>
              <a:r>
                <a:rPr lang="en-US" dirty="0">
                  <a:solidFill>
                    <a:srgbClr val="FF0000"/>
                  </a:solidFill>
                </a:rPr>
                <a:t>What intended</a:t>
              </a:r>
            </a:p>
          </p:txBody>
        </p:sp>
        <p:cxnSp>
          <p:nvCxnSpPr>
            <p:cNvPr id="11" name="Straight Arrow Connector 10">
              <a:extLst>
                <a:ext uri="{FF2B5EF4-FFF2-40B4-BE49-F238E27FC236}">
                  <a16:creationId xmlns:a16="http://schemas.microsoft.com/office/drawing/2014/main" id="{36B1668D-1682-804F-B601-ED33A5E10923}"/>
                </a:ext>
              </a:extLst>
            </p:cNvPr>
            <p:cNvCxnSpPr/>
            <p:nvPr/>
          </p:nvCxnSpPr>
          <p:spPr>
            <a:xfrm flipH="1">
              <a:off x="6164895" y="4505472"/>
              <a:ext cx="1297216"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4B48EB45-1695-4640-A4D5-12A4962F9782}"/>
              </a:ext>
            </a:extLst>
          </p:cNvPr>
          <p:cNvGrpSpPr/>
          <p:nvPr/>
        </p:nvGrpSpPr>
        <p:grpSpPr>
          <a:xfrm>
            <a:off x="4448432" y="1890863"/>
            <a:ext cx="4455099" cy="646331"/>
            <a:chOff x="4448432" y="1890863"/>
            <a:chExt cx="4455099" cy="646331"/>
          </a:xfrm>
        </p:grpSpPr>
        <p:sp>
          <p:nvSpPr>
            <p:cNvPr id="9" name="TextBox 8">
              <a:extLst>
                <a:ext uri="{FF2B5EF4-FFF2-40B4-BE49-F238E27FC236}">
                  <a16:creationId xmlns:a16="http://schemas.microsoft.com/office/drawing/2014/main" id="{BD57CBEE-514C-2E4A-BC18-6FB995CF12AA}"/>
                </a:ext>
              </a:extLst>
            </p:cNvPr>
            <p:cNvSpPr txBox="1"/>
            <p:nvPr/>
          </p:nvSpPr>
          <p:spPr>
            <a:xfrm>
              <a:off x="7462111" y="1890863"/>
              <a:ext cx="1441420" cy="646331"/>
            </a:xfrm>
            <a:prstGeom prst="rect">
              <a:avLst/>
            </a:prstGeom>
            <a:noFill/>
          </p:spPr>
          <p:txBody>
            <a:bodyPr wrap="none" rtlCol="0">
              <a:spAutoFit/>
            </a:bodyPr>
            <a:lstStyle/>
            <a:p>
              <a:r>
                <a:rPr lang="en-US" dirty="0">
                  <a:solidFill>
                    <a:srgbClr val="FF0000"/>
                  </a:solidFill>
                </a:rPr>
                <a:t>Added after </a:t>
              </a:r>
            </a:p>
            <a:p>
              <a:r>
                <a:rPr lang="en-US" dirty="0">
                  <a:solidFill>
                    <a:srgbClr val="FF0000"/>
                  </a:solidFill>
                </a:rPr>
                <a:t>  incident</a:t>
              </a:r>
            </a:p>
          </p:txBody>
        </p:sp>
        <p:cxnSp>
          <p:nvCxnSpPr>
            <p:cNvPr id="12" name="Straight Arrow Connector 11">
              <a:extLst>
                <a:ext uri="{FF2B5EF4-FFF2-40B4-BE49-F238E27FC236}">
                  <a16:creationId xmlns:a16="http://schemas.microsoft.com/office/drawing/2014/main" id="{ECBA5E92-F72D-CD41-A785-94DE0F2A4AE8}"/>
                </a:ext>
              </a:extLst>
            </p:cNvPr>
            <p:cNvCxnSpPr>
              <a:cxnSpLocks/>
            </p:cNvCxnSpPr>
            <p:nvPr/>
          </p:nvCxnSpPr>
          <p:spPr>
            <a:xfrm flipH="1">
              <a:off x="4448432" y="2115278"/>
              <a:ext cx="2986694" cy="0"/>
            </a:xfrm>
            <a:prstGeom prst="straightConnector1">
              <a:avLst/>
            </a:prstGeom>
            <a:ln w="25400">
              <a:solidFill>
                <a:srgbClr val="FF0000"/>
              </a:solidFill>
              <a:tailEnd type="triangle"/>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7F00"/>
                </a:solidFill>
              </a:rPr>
              <a:t>Issues to be concerned with?</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a:t>
            </a:r>
          </a:p>
        </p:txBody>
      </p:sp>
      <p:sp>
        <p:nvSpPr>
          <p:cNvPr id="3" name="Content Placeholder 2"/>
          <p:cNvSpPr>
            <a:spLocks noGrp="1"/>
          </p:cNvSpPr>
          <p:nvPr>
            <p:ph idx="1"/>
          </p:nvPr>
        </p:nvSpPr>
        <p:spPr/>
        <p:txBody>
          <a:bodyPr/>
          <a:lstStyle/>
          <a:p>
            <a:r>
              <a:rPr lang="en-US" dirty="0"/>
              <a:t>Time to learn</a:t>
            </a:r>
          </a:p>
          <a:p>
            <a:r>
              <a:rPr lang="en-US" dirty="0"/>
              <a:t>Easy to figure out how to use</a:t>
            </a:r>
          </a:p>
          <a:p>
            <a:r>
              <a:rPr lang="en-US" dirty="0"/>
              <a:t>Clarity of what happened</a:t>
            </a:r>
          </a:p>
          <a:p>
            <a:pPr lvl="1"/>
            <a:r>
              <a:rPr lang="en-US" dirty="0"/>
              <a:t>Why something didn’t happen</a:t>
            </a:r>
          </a:p>
          <a:p>
            <a:r>
              <a:rPr lang="en-US" dirty="0"/>
              <a:t>Safety</a:t>
            </a:r>
          </a:p>
          <a:p>
            <a:r>
              <a:rPr lang="en-US" dirty="0"/>
              <a:t>Time to perform task</a:t>
            </a:r>
          </a:p>
          <a:p>
            <a:r>
              <a:rPr lang="en-US" dirty="0"/>
              <a:t>Ease of recovery</a:t>
            </a:r>
          </a:p>
          <a:p>
            <a:r>
              <a:rPr lang="en-US" dirty="0"/>
              <a:t>User stress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 </a:t>
            </a:r>
            <a:r>
              <a:rPr lang="en-US" sz="2200" b="0" dirty="0"/>
              <a:t>visible 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 </a:t>
            </a:r>
            <a:r>
              <a:rPr lang="en-US" sz="2200" b="0" dirty="0"/>
              <a:t>restricting the kind of user interaction that can take place at a given moment.</a:t>
            </a:r>
          </a:p>
          <a:p>
            <a:pPr eaLnBrk="1" hangingPunct="1">
              <a:lnSpc>
                <a:spcPct val="80000"/>
              </a:lnSpc>
            </a:pPr>
            <a:r>
              <a:rPr lang="en-US" sz="2200" b="1" dirty="0"/>
              <a:t>Mapping</a:t>
            </a:r>
            <a:r>
              <a:rPr lang="en-US" sz="2200" dirty="0"/>
              <a:t> – </a:t>
            </a:r>
            <a:r>
              <a:rPr lang="en-US" sz="2200" b="0" dirty="0"/>
              <a:t>the (functional,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 </a:t>
            </a:r>
            <a:r>
              <a:rPr lang="en-US" sz="2200" b="0" dirty="0"/>
              <a:t>an 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25</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
        <p:nvSpPr>
          <p:cNvPr id="2" name="TextBox 1">
            <a:extLst>
              <a:ext uri="{FF2B5EF4-FFF2-40B4-BE49-F238E27FC236}">
                <a16:creationId xmlns:a16="http://schemas.microsoft.com/office/drawing/2014/main" id="{253F6827-D30C-5A42-9A00-FC61B74530F3}"/>
              </a:ext>
            </a:extLst>
          </p:cNvPr>
          <p:cNvSpPr txBox="1"/>
          <p:nvPr/>
        </p:nvSpPr>
        <p:spPr>
          <a:xfrm>
            <a:off x="380832" y="5714272"/>
            <a:ext cx="8763168" cy="461665"/>
          </a:xfrm>
          <a:prstGeom prst="rect">
            <a:avLst/>
          </a:prstGeom>
          <a:noFill/>
        </p:spPr>
        <p:txBody>
          <a:bodyPr wrap="none" rtlCol="0">
            <a:spAutoFit/>
          </a:bodyPr>
          <a:lstStyle/>
          <a:p>
            <a:r>
              <a:rPr lang="en-US" sz="2400" i="1" dirty="0"/>
              <a:t>Add: </a:t>
            </a:r>
            <a:r>
              <a:rPr lang="en-US" sz="2400" b="1" dirty="0"/>
              <a:t>Tolerance</a:t>
            </a:r>
            <a:r>
              <a:rPr lang="en-US" sz="2400" dirty="0"/>
              <a:t> – reducing cost of mistakes, allowing recovery.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960FC-EDE8-3A48-97CD-F08F94A1FD38}"/>
              </a:ext>
            </a:extLst>
          </p:cNvPr>
          <p:cNvSpPr>
            <a:spLocks noGrp="1"/>
          </p:cNvSpPr>
          <p:nvPr>
            <p:ph type="title"/>
          </p:nvPr>
        </p:nvSpPr>
        <p:spPr/>
        <p:txBody>
          <a:bodyPr/>
          <a:lstStyle/>
          <a:p>
            <a:r>
              <a:rPr lang="en-US" dirty="0"/>
              <a:t>Interface Design</a:t>
            </a:r>
          </a:p>
        </p:txBody>
      </p:sp>
      <p:pic>
        <p:nvPicPr>
          <p:cNvPr id="6" name="Content Placeholder 5" descr="A picture containing text&#13;&#10;&#13;&#10;Description automatically generated">
            <a:extLst>
              <a:ext uri="{FF2B5EF4-FFF2-40B4-BE49-F238E27FC236}">
                <a16:creationId xmlns:a16="http://schemas.microsoft.com/office/drawing/2014/main" id="{ECF3621C-35CC-6440-9B35-22DE0E06F9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92" y="2280069"/>
            <a:ext cx="8516589" cy="2699703"/>
          </a:xfrm>
        </p:spPr>
      </p:pic>
      <p:sp>
        <p:nvSpPr>
          <p:cNvPr id="4" name="Slide Number Placeholder 3">
            <a:extLst>
              <a:ext uri="{FF2B5EF4-FFF2-40B4-BE49-F238E27FC236}">
                <a16:creationId xmlns:a16="http://schemas.microsoft.com/office/drawing/2014/main" id="{CD14B2B7-3799-224C-9559-0DAECBD5DA3B}"/>
              </a:ext>
            </a:extLst>
          </p:cNvPr>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009269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27</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1143000"/>
          </a:xfrm>
        </p:spPr>
        <p:txBody>
          <a:bodyPr/>
          <a:lstStyle/>
          <a:p>
            <a:pPr eaLnBrk="1" hangingPunct="1"/>
            <a:r>
              <a:rPr lang="en-US"/>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nvGraphicFramePr>
        <p:xfrm>
          <a:off x="381000" y="1600200"/>
          <a:ext cx="8458200" cy="4563128"/>
        </p:xfrm>
        <a:graphic>
          <a:graphicData uri="http://schemas.openxmlformats.org/drawingml/2006/table">
            <a:tbl>
              <a:tblPr/>
              <a:tblGrid>
                <a:gridCol w="14478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Most general purpose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Operating systems, command and control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Requires typing; NL understanding systems may be unreliable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Information retrieval and Q/A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7" name="Title 6"/>
          <p:cNvSpPr>
            <a:spLocks noGrp="1"/>
          </p:cNvSpPr>
          <p:nvPr>
            <p:ph type="title"/>
          </p:nvPr>
        </p:nvSpPr>
        <p:spPr/>
        <p:txBody>
          <a:bodyPr/>
          <a:lstStyle/>
          <a:p>
            <a:r>
              <a:rPr lang="en-US" dirty="0"/>
              <a:t>Implementer vs. User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extLst>
      <p:ext uri="{BB962C8B-B14F-4D97-AF65-F5344CB8AC3E}">
        <p14:creationId xmlns:p14="http://schemas.microsoft.com/office/powerpoint/2010/main" val="337595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User vs. Implementer</a:t>
            </a:r>
          </a:p>
        </p:txBody>
      </p:sp>
      <p:sp>
        <p:nvSpPr>
          <p:cNvPr id="6" name="Content Placeholder 5"/>
          <p:cNvSpPr>
            <a:spLocks noGrp="1"/>
          </p:cNvSpPr>
          <p:nvPr>
            <p:ph idx="1"/>
          </p:nvPr>
        </p:nvSpPr>
        <p:spPr/>
        <p:txBody>
          <a:bodyPr/>
          <a:lstStyle/>
          <a:p>
            <a:r>
              <a:rPr lang="en-US" dirty="0"/>
              <a:t>Thesis: </a:t>
            </a:r>
            <a:r>
              <a:rPr lang="en-US" b="0" dirty="0"/>
              <a:t>Engineer who implements something is seldom the right person to judge the goodness of the user interface</a:t>
            </a:r>
          </a:p>
          <a:p>
            <a:pPr lvl="1"/>
            <a:r>
              <a:rPr lang="en-US" dirty="0"/>
              <a:t>Knows how should work</a:t>
            </a:r>
          </a:p>
          <a:p>
            <a:pPr lvl="1"/>
            <a:r>
              <a:rPr lang="en-US" b="0" dirty="0"/>
              <a:t>Has a mental model of inner workings</a:t>
            </a:r>
          </a:p>
          <a:p>
            <a:pPr lvl="1"/>
            <a:r>
              <a:rPr lang="en-US" dirty="0"/>
              <a:t>Motivated to reduce implementation complexity</a:t>
            </a:r>
          </a:p>
          <a:p>
            <a:r>
              <a:rPr lang="en-US" b="0" dirty="0"/>
              <a:t>Contrast user</a:t>
            </a:r>
          </a:p>
          <a:p>
            <a:pPr lvl="1"/>
            <a:r>
              <a:rPr lang="en-US" dirty="0"/>
              <a:t>Doesn’t know how works – shouldn’t have to?</a:t>
            </a:r>
          </a:p>
          <a:p>
            <a:pPr lvl="1"/>
            <a:r>
              <a:rPr lang="en-US" b="0" dirty="0"/>
              <a:t>Benefit from reduced use complexity</a:t>
            </a:r>
          </a:p>
          <a:p>
            <a:pPr lvl="2"/>
            <a:r>
              <a:rPr lang="en-US" dirty="0"/>
              <a:t>Reduced cognitive load</a:t>
            </a:r>
            <a:endParaRPr lang="en-US" b="0" dirty="0"/>
          </a:p>
          <a:p>
            <a:pPr lvl="1"/>
            <a:endParaRPr lang="en-US" b="0" dirty="0"/>
          </a:p>
          <a:p>
            <a:endParaRPr lang="en-US" b="0" dirty="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Foolproof quote</a:t>
            </a:r>
          </a:p>
        </p:txBody>
      </p:sp>
      <p:sp>
        <p:nvSpPr>
          <p:cNvPr id="3" name="Content Placeholder 2"/>
          <p:cNvSpPr>
            <a:spLocks noGrp="1"/>
          </p:cNvSpPr>
          <p:nvPr>
            <p:ph idx="1"/>
          </p:nvPr>
        </p:nvSpPr>
        <p:spPr/>
        <p:txBody>
          <a:bodyPr/>
          <a:lstStyle/>
          <a:p>
            <a:r>
              <a:rPr lang="en-US" dirty="0"/>
              <a:t>You cannot make something foolproof, </a:t>
            </a:r>
            <a:br>
              <a:rPr lang="en-US" dirty="0"/>
            </a:br>
            <a:r>
              <a:rPr lang="en-US" dirty="0"/>
              <a:t>       because fools are so ingenious!</a:t>
            </a:r>
          </a:p>
          <a:p>
            <a:pPr lvl="1"/>
            <a:r>
              <a:rPr lang="en-US" dirty="0"/>
              <a:t>George Cox</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a:t>
            </a:r>
          </a:p>
        </p:txBody>
      </p:sp>
      <p:sp>
        <p:nvSpPr>
          <p:cNvPr id="3" name="Content Placeholder 2"/>
          <p:cNvSpPr>
            <a:spLocks noGrp="1"/>
          </p:cNvSpPr>
          <p:nvPr>
            <p:ph idx="1"/>
          </p:nvPr>
        </p:nvSpPr>
        <p:spPr/>
        <p:txBody>
          <a:bodyPr>
            <a:normAutofit lnSpcReduction="10000"/>
          </a:bodyPr>
          <a:lstStyle/>
          <a:p>
            <a:r>
              <a:rPr lang="en-US" dirty="0"/>
              <a:t>Hard to put aside what you know and see how it will look to an uninitiated user</a:t>
            </a:r>
          </a:p>
          <a:p>
            <a:r>
              <a:rPr lang="en-US" dirty="0"/>
              <a:t>How could anyone not know?</a:t>
            </a:r>
          </a:p>
          <a:p>
            <a:pPr lvl="1"/>
            <a:r>
              <a:rPr lang="en-US" dirty="0"/>
              <a:t>When program crashes, it leaves a lock file around that needs to be cleaned up…</a:t>
            </a:r>
          </a:p>
          <a:p>
            <a:pPr lvl="2"/>
            <a:r>
              <a:rPr lang="en-US" dirty="0"/>
              <a:t>Happened on Monday! (and to some of you before)</a:t>
            </a:r>
          </a:p>
          <a:p>
            <a:pPr lvl="1"/>
            <a:r>
              <a:rPr lang="en-US" dirty="0"/>
              <a:t>Naming a variable “foo-bar” might be interpreted as subtraction</a:t>
            </a:r>
          </a:p>
          <a:p>
            <a:pPr lvl="1"/>
            <a:r>
              <a:rPr lang="en-US" dirty="0"/>
              <a:t>“NC” means not connected</a:t>
            </a:r>
          </a:p>
          <a:p>
            <a:pPr lvl="2"/>
            <a:r>
              <a:rPr lang="en-US" dirty="0"/>
              <a:t>(user named their next state variables NA NB NC ND)</a:t>
            </a:r>
          </a:p>
          <a:p>
            <a:r>
              <a:rPr lang="en-US" dirty="0"/>
              <a:t>Why would anyone</a:t>
            </a:r>
          </a:p>
          <a:p>
            <a:pPr lvl="1"/>
            <a:r>
              <a:rPr lang="en-US" dirty="0"/>
              <a:t>Put a ’ in a name?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anyone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a:p>
        </p:txBody>
      </p:sp>
      <p:sp>
        <p:nvSpPr>
          <p:cNvPr id="6" name="Content Placeholder 5"/>
          <p:cNvSpPr>
            <a:spLocks noGrp="1"/>
          </p:cNvSpPr>
          <p:nvPr>
            <p:ph idx="1"/>
          </p:nvPr>
        </p:nvSpPr>
        <p:spPr/>
        <p:txBody>
          <a:bodyPr/>
          <a:lstStyle/>
          <a:p>
            <a:r>
              <a:rPr lang="en-US" dirty="0"/>
              <a:t>https://xkcd.com/327/</a:t>
            </a:r>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Title 3"/>
          <p:cNvSpPr>
            <a:spLocks noGrp="1"/>
          </p:cNvSpPr>
          <p:nvPr>
            <p:ph type="title"/>
          </p:nvPr>
        </p:nvSpPr>
        <p:spPr/>
        <p:txBody>
          <a:bodyPr/>
          <a:lstStyle/>
          <a:p>
            <a:r>
              <a:rPr lang="en-US" dirty="0"/>
              <a:t>Approach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a:t>What Can We Do With Principles?</a:t>
            </a:r>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eaLnBrk="1" hangingPunct="1"/>
            <a:r>
              <a:rPr lang="en-US" dirty="0"/>
              <a:t>Not constructive (i.e., do not define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Principles Must Be Considered in the Context of User Population</a:t>
            </a:r>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p>
          <a:p>
            <a:endParaRPr lang="en-US" dirty="0"/>
          </a:p>
          <a:p>
            <a:r>
              <a:rPr lang="en-US" dirty="0"/>
              <a:t>http://dilbert.com/strip/2008-12-10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36</a:t>
            </a:fld>
            <a:endParaRPr lang="en-US"/>
          </a:p>
        </p:txBody>
      </p:sp>
      <p:pic>
        <p:nvPicPr>
          <p:cNvPr id="53253" name="Picture 6" descr="dilbert_2008_12_10.gif"/>
          <p:cNvPicPr>
            <a:picLocks noChangeAspect="1"/>
          </p:cNvPicPr>
          <p:nvPr/>
        </p:nvPicPr>
        <p:blipFill>
          <a:blip r:embed="rId2"/>
          <a:srcRect/>
          <a:stretch>
            <a:fillRect/>
          </a:stretch>
        </p:blipFill>
        <p:spPr bwMode="auto">
          <a:xfrm>
            <a:off x="304800" y="3456407"/>
            <a:ext cx="8534400" cy="2654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noGrp="1"/>
          </p:cNvGrpSpPr>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scenarios </a:t>
              </a:r>
            </a:p>
            <a:p>
              <a:pPr algn="ctr" eaLnBrk="1" hangingPunct="1"/>
              <a:r>
                <a:rPr lang="en-GB" sz="1400" b="1"/>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37</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r>
              <a:rPr lang="en-US" dirty="0"/>
              <a:t>User analyses have to be described in terms that users and other designers can understand.</a:t>
            </a:r>
          </a:p>
          <a:p>
            <a:pPr eaLnBrk="1" hangingPunct="1"/>
            <a:r>
              <a:rPr lang="en-US" dirty="0"/>
              <a:t>Scenarios where you describe typical episodes of use, are one way of describing these analyses.</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dirty="0"/>
              <a:t>Task analysis</a:t>
            </a:r>
          </a:p>
          <a:p>
            <a:pPr lvl="1" eaLnBrk="1" hangingPunct="1"/>
            <a:r>
              <a:rPr lang="en-US" dirty="0"/>
              <a:t>Models the steps involved in completing a task.</a:t>
            </a:r>
          </a:p>
          <a:p>
            <a:pPr eaLnBrk="1" hangingPunct="1"/>
            <a:r>
              <a:rPr lang="en-US" dirty="0"/>
              <a:t>Interviewing and questionnaires</a:t>
            </a:r>
          </a:p>
          <a:p>
            <a:pPr lvl="1" eaLnBrk="1" hangingPunct="1"/>
            <a:r>
              <a:rPr lang="en-US" dirty="0"/>
              <a:t>Asks the users about the work they do.</a:t>
            </a:r>
          </a:p>
          <a:p>
            <a:pPr eaLnBrk="1" hangingPunct="1"/>
            <a:r>
              <a:rPr lang="en-US" dirty="0"/>
              <a:t>Ethnography</a:t>
            </a:r>
          </a:p>
          <a:p>
            <a:pPr lvl="1" eaLnBrk="1" hangingPunct="1"/>
            <a:r>
              <a:rPr lang="en-US" dirty="0"/>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Lecture Topics</a:t>
            </a:r>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a:p>
          <a:p>
            <a:r>
              <a:rPr lang="en-US" sz="2400" dirty="0"/>
              <a:t>User Interface</a:t>
            </a:r>
          </a:p>
          <a:p>
            <a:pPr lvl="1"/>
            <a:r>
              <a:rPr lang="en-US" sz="2000" dirty="0"/>
              <a:t>Motivation</a:t>
            </a:r>
          </a:p>
          <a:p>
            <a:pPr lvl="1"/>
            <a:r>
              <a:rPr lang="en-US" sz="2000" dirty="0"/>
              <a:t>Issues and Principals</a:t>
            </a:r>
          </a:p>
          <a:p>
            <a:pPr lvl="1"/>
            <a:r>
              <a:rPr lang="en-US" sz="2000" dirty="0"/>
              <a:t>Developer vs. User</a:t>
            </a:r>
          </a:p>
          <a:p>
            <a:pPr lvl="1"/>
            <a:r>
              <a:rPr lang="en-US" sz="2000" dirty="0"/>
              <a:t>Design Choices</a:t>
            </a:r>
          </a:p>
          <a:p>
            <a:pPr lvl="1"/>
            <a:r>
              <a:rPr lang="en-US" sz="2000" dirty="0"/>
              <a:t>Approaches and Prototyping</a:t>
            </a:r>
          </a:p>
          <a:p>
            <a:pPr lvl="1"/>
            <a:r>
              <a:rPr lang="en-US" sz="2000" dirty="0"/>
              <a:t>Advancing/Enabling Technology</a:t>
            </a:r>
          </a:p>
          <a:p>
            <a:pPr lvl="1"/>
            <a:endParaRPr lang="en-US" sz="2000" b="1" dirty="0"/>
          </a:p>
          <a:p>
            <a:pPr lvl="1"/>
            <a:endParaRPr lang="en-US" sz="2000" b="1" dirty="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15246952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40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noGrp="1"/>
          </p:cNvGrpSpPr>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41</a:t>
            </a:fld>
            <a:endParaRPr lang="en-GB"/>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
        <p:nvSpPr>
          <p:cNvPr id="5" name="Title 4"/>
          <p:cNvSpPr>
            <a:spLocks noGrp="1"/>
          </p:cNvSpPr>
          <p:nvPr>
            <p:ph type="title"/>
          </p:nvPr>
        </p:nvSpPr>
        <p:spPr/>
        <p:txBody>
          <a:bodyPr/>
          <a:lstStyle/>
          <a:p>
            <a:r>
              <a:rPr lang="en-US" dirty="0"/>
              <a:t>Prototyping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The aim of prototyping is to allow users to gain direct experience with the interface.</a:t>
            </a:r>
          </a:p>
          <a:p>
            <a:pPr eaLnBrk="1" hangingPunct="1">
              <a:lnSpc>
                <a:spcPct val="90000"/>
              </a:lnSpc>
            </a:pPr>
            <a:r>
              <a:rPr lang="en-US" dirty="0"/>
              <a:t>Without such direct experience, </a:t>
            </a:r>
          </a:p>
          <a:p>
            <a:pPr lvl="1">
              <a:lnSpc>
                <a:spcPct val="90000"/>
              </a:lnSpc>
            </a:pPr>
            <a:r>
              <a:rPr lang="en-US" dirty="0"/>
              <a:t>it is impossible to judge the usability of an interface.</a:t>
            </a:r>
          </a:p>
          <a:p>
            <a:pPr eaLnBrk="1" hangingPunct="1">
              <a:lnSpc>
                <a:spcPct val="90000"/>
              </a:lnSpc>
            </a:pPr>
            <a:r>
              <a:rPr lang="en-US" dirty="0"/>
              <a:t>Prototyping may be a two-stage process:</a:t>
            </a:r>
          </a:p>
          <a:p>
            <a:pPr lvl="1" eaLnBrk="1" hangingPunct="1">
              <a:lnSpc>
                <a:spcPct val="90000"/>
              </a:lnSpc>
            </a:pPr>
            <a:r>
              <a:rPr lang="en-US" dirty="0"/>
              <a:t>Early in the process, paper prototypes may be used;</a:t>
            </a:r>
          </a:p>
          <a:p>
            <a:pPr lvl="1" eaLnBrk="1" hangingPunct="1">
              <a:lnSpc>
                <a:spcPct val="90000"/>
              </a:lnSpc>
            </a:pPr>
            <a:r>
              <a:rPr lang="en-US" dirty="0"/>
              <a:t>The design is then refined and increasingly sophisticated automated prototypes are then developed.</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a:t>
            </a:r>
            <a:r>
              <a:rPr lang="en-US" i="1" dirty="0"/>
              <a:t>storyboard</a:t>
            </a:r>
            <a:r>
              <a:rPr lang="en-US" dirty="0"/>
              <a:t> to present a series of interactions with the system.</a:t>
            </a:r>
          </a:p>
          <a:p>
            <a:pPr eaLnBrk="1" hangingPunct="1"/>
            <a:r>
              <a:rPr lang="en-US" dirty="0"/>
              <a:t>Paper prototyping is an effective way of getting user reactions to a design proposal.</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48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3161-D3A1-A248-B863-030D8EF54A4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84D1EC9E-6F6F-BF41-9647-D230FC110F54}"/>
              </a:ext>
            </a:extLst>
          </p:cNvPr>
          <p:cNvSpPr>
            <a:spLocks noGrp="1"/>
          </p:cNvSpPr>
          <p:nvPr>
            <p:ph idx="1"/>
          </p:nvPr>
        </p:nvSpPr>
        <p:spPr>
          <a:xfrm>
            <a:off x="228600" y="5696712"/>
            <a:ext cx="8686800" cy="838200"/>
          </a:xfrm>
        </p:spPr>
        <p:txBody>
          <a:bodyPr>
            <a:normAutofit/>
          </a:bodyPr>
          <a:lstStyle/>
          <a:p>
            <a:pPr marL="0" indent="0">
              <a:buNone/>
            </a:pPr>
            <a:r>
              <a:rPr lang="en-US" sz="2000" b="0" dirty="0"/>
              <a:t>From Microsoft Hilo Chapter 4: </a:t>
            </a:r>
          </a:p>
          <a:p>
            <a:pPr marL="0" indent="0">
              <a:buNone/>
            </a:pPr>
            <a:r>
              <a:rPr lang="en-US" sz="2000" b="0" dirty="0"/>
              <a:t>https://</a:t>
            </a:r>
            <a:r>
              <a:rPr lang="en-US" sz="2000" b="0" dirty="0" err="1"/>
              <a:t>msdn.microsoft.com</a:t>
            </a:r>
            <a:r>
              <a:rPr lang="en-US" sz="2000" b="0" dirty="0"/>
              <a:t>/</a:t>
            </a:r>
            <a:r>
              <a:rPr lang="en-US" sz="2000" b="0" dirty="0" err="1"/>
              <a:t>en</a:t>
            </a:r>
            <a:r>
              <a:rPr lang="en-US" sz="2000" b="0" dirty="0"/>
              <a:t>-us/library/windows/desktop/ff800706.aspx</a:t>
            </a:r>
          </a:p>
        </p:txBody>
      </p:sp>
      <p:sp>
        <p:nvSpPr>
          <p:cNvPr id="4" name="Slide Number Placeholder 3">
            <a:extLst>
              <a:ext uri="{FF2B5EF4-FFF2-40B4-BE49-F238E27FC236}">
                <a16:creationId xmlns:a16="http://schemas.microsoft.com/office/drawing/2014/main" id="{20EC1CFC-29EA-5A4C-ACF6-C818E0CBE124}"/>
              </a:ext>
            </a:extLst>
          </p:cNvPr>
          <p:cNvSpPr>
            <a:spLocks noGrp="1"/>
          </p:cNvSpPr>
          <p:nvPr>
            <p:ph type="sldNum" sz="quarter" idx="12"/>
          </p:nvPr>
        </p:nvSpPr>
        <p:spPr/>
        <p:txBody>
          <a:bodyPr/>
          <a:lstStyle/>
          <a:p>
            <a:fld id="{B6F15528-21DE-4FAA-801E-634DDDAF4B2B}" type="slidenum">
              <a:rPr lang="en-US" smtClean="0"/>
              <a:pPr/>
              <a:t>49</a:t>
            </a:fld>
            <a:endParaRPr lang="en-US"/>
          </a:p>
        </p:txBody>
      </p:sp>
      <p:pic>
        <p:nvPicPr>
          <p:cNvPr id="6" name="Picture 5" descr="A close up of text on a white background&#13;&#10;&#13;&#10;Description automatically generated">
            <a:extLst>
              <a:ext uri="{FF2B5EF4-FFF2-40B4-BE49-F238E27FC236}">
                <a16:creationId xmlns:a16="http://schemas.microsoft.com/office/drawing/2014/main" id="{5DD15D03-AC62-AF4D-9CBF-000E4A414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1295400"/>
            <a:ext cx="5676900" cy="4267200"/>
          </a:xfrm>
          <a:prstGeom prst="rect">
            <a:avLst/>
          </a:prstGeom>
        </p:spPr>
      </p:pic>
    </p:spTree>
    <p:extLst>
      <p:ext uri="{BB962C8B-B14F-4D97-AF65-F5344CB8AC3E}">
        <p14:creationId xmlns:p14="http://schemas.microsoft.com/office/powerpoint/2010/main" val="3034106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5</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7" y="4800600"/>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37" name="Group 136"/>
          <p:cNvGrpSpPr/>
          <p:nvPr/>
        </p:nvGrpSpPr>
        <p:grpSpPr>
          <a:xfrm>
            <a:off x="264931" y="4556854"/>
            <a:ext cx="470000" cy="411444"/>
            <a:chOff x="1407375" y="3446002"/>
            <a:chExt cx="624381"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81" cy="531536"/>
            </a:xfrm>
            <a:prstGeom prst="rect">
              <a:avLst/>
            </a:prstGeom>
            <a:noFill/>
          </p:spPr>
          <p:txBody>
            <a:bodyPr wrap="none" rtlCol="0">
              <a:spAutoFit/>
            </a:bodyPr>
            <a:lstStyle/>
            <a:p>
              <a:r>
                <a:rPr lang="en-US" sz="2000" dirty="0">
                  <a:latin typeface="+mj-lt"/>
                </a:rPr>
                <a:t>13</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Rectangle 83"/>
          <p:cNvSpPr/>
          <p:nvPr/>
        </p:nvSpPr>
        <p:spPr>
          <a:xfrm>
            <a:off x="8001000" y="990600"/>
            <a:ext cx="1151277" cy="707886"/>
          </a:xfrm>
          <a:prstGeom prst="rect">
            <a:avLst/>
          </a:prstGeom>
        </p:spPr>
        <p:txBody>
          <a:bodyPr wrap="none">
            <a:spAutoFit/>
          </a:bodyPr>
          <a:lstStyle/>
          <a:p>
            <a:r>
              <a:rPr lang="en-US" sz="2000" b="1" dirty="0">
                <a:latin typeface="+mj-lt"/>
              </a:rPr>
              <a:t>OS/File-</a:t>
            </a:r>
          </a:p>
          <a:p>
            <a:r>
              <a:rPr lang="en-US" sz="2000" b="1" dirty="0">
                <a:latin typeface="+mj-lt"/>
              </a:rPr>
              <a:t>System</a:t>
            </a:r>
            <a:endParaRPr lang="en-US" sz="2000" dirty="0">
              <a:latin typeface="+mj-lt"/>
            </a:endParaRPr>
          </a:p>
        </p:txBody>
      </p:sp>
    </p:spTree>
    <p:extLst>
      <p:ext uri="{BB962C8B-B14F-4D97-AF65-F5344CB8AC3E}">
        <p14:creationId xmlns:p14="http://schemas.microsoft.com/office/powerpoint/2010/main" val="3967423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37C5F-006F-5B4F-8077-795002FCAC01}"/>
              </a:ext>
            </a:extLst>
          </p:cNvPr>
          <p:cNvSpPr>
            <a:spLocks noGrp="1"/>
          </p:cNvSpPr>
          <p:nvPr>
            <p:ph type="title"/>
          </p:nvPr>
        </p:nvSpPr>
        <p:spPr/>
        <p:txBody>
          <a:bodyPr/>
          <a:lstStyle/>
          <a:p>
            <a:r>
              <a:rPr lang="en-US" dirty="0"/>
              <a:t>Storyboard</a:t>
            </a:r>
          </a:p>
        </p:txBody>
      </p:sp>
      <p:sp>
        <p:nvSpPr>
          <p:cNvPr id="3" name="Content Placeholder 2">
            <a:extLst>
              <a:ext uri="{FF2B5EF4-FFF2-40B4-BE49-F238E27FC236}">
                <a16:creationId xmlns:a16="http://schemas.microsoft.com/office/drawing/2014/main" id="{14967424-30BB-944D-8637-C55532E427D2}"/>
              </a:ext>
            </a:extLst>
          </p:cNvPr>
          <p:cNvSpPr>
            <a:spLocks noGrp="1"/>
          </p:cNvSpPr>
          <p:nvPr>
            <p:ph idx="1"/>
          </p:nvPr>
        </p:nvSpPr>
        <p:spPr>
          <a:xfrm>
            <a:off x="304800" y="6014116"/>
            <a:ext cx="8686800" cy="386684"/>
          </a:xfrm>
        </p:spPr>
        <p:txBody>
          <a:bodyPr>
            <a:normAutofit lnSpcReduction="10000"/>
          </a:bodyPr>
          <a:lstStyle/>
          <a:p>
            <a:r>
              <a:rPr lang="en-US" sz="2000" b="0" dirty="0" err="1"/>
              <a:t>Arctouch</a:t>
            </a:r>
            <a:r>
              <a:rPr lang="en-US" sz="2000" b="0" dirty="0"/>
              <a:t> </a:t>
            </a:r>
            <a:r>
              <a:rPr lang="en-US" sz="2000" b="0" dirty="0" err="1"/>
              <a:t>arctouch.com</a:t>
            </a:r>
            <a:endParaRPr lang="en-US" sz="2000" b="0" dirty="0"/>
          </a:p>
        </p:txBody>
      </p:sp>
      <p:sp>
        <p:nvSpPr>
          <p:cNvPr id="4" name="Slide Number Placeholder 3">
            <a:extLst>
              <a:ext uri="{FF2B5EF4-FFF2-40B4-BE49-F238E27FC236}">
                <a16:creationId xmlns:a16="http://schemas.microsoft.com/office/drawing/2014/main" id="{7D1C83BB-6D82-334F-9944-AC92377CA605}"/>
              </a:ext>
            </a:extLst>
          </p:cNvPr>
          <p:cNvSpPr>
            <a:spLocks noGrp="1"/>
          </p:cNvSpPr>
          <p:nvPr>
            <p:ph type="sldNum" sz="quarter" idx="12"/>
          </p:nvPr>
        </p:nvSpPr>
        <p:spPr/>
        <p:txBody>
          <a:bodyPr/>
          <a:lstStyle/>
          <a:p>
            <a:fld id="{B6F15528-21DE-4FAA-801E-634DDDAF4B2B}" type="slidenum">
              <a:rPr lang="en-US" smtClean="0"/>
              <a:pPr/>
              <a:t>50</a:t>
            </a:fld>
            <a:endParaRPr lang="en-US"/>
          </a:p>
        </p:txBody>
      </p:sp>
      <p:pic>
        <p:nvPicPr>
          <p:cNvPr id="5" name="Picture 4">
            <a:extLst>
              <a:ext uri="{FF2B5EF4-FFF2-40B4-BE49-F238E27FC236}">
                <a16:creationId xmlns:a16="http://schemas.microsoft.com/office/drawing/2014/main" id="{45067AB7-E9CD-864E-8551-CB3099400105}"/>
              </a:ext>
            </a:extLst>
          </p:cNvPr>
          <p:cNvPicPr>
            <a:picLocks noChangeAspect="1"/>
          </p:cNvPicPr>
          <p:nvPr/>
        </p:nvPicPr>
        <p:blipFill>
          <a:blip r:embed="rId2"/>
          <a:stretch>
            <a:fillRect/>
          </a:stretch>
        </p:blipFill>
        <p:spPr>
          <a:xfrm>
            <a:off x="586931" y="1429512"/>
            <a:ext cx="8252269" cy="4450492"/>
          </a:xfrm>
          <a:prstGeom prst="rect">
            <a:avLst/>
          </a:prstGeom>
        </p:spPr>
      </p:pic>
    </p:spTree>
    <p:extLst>
      <p:ext uri="{BB962C8B-B14F-4D97-AF65-F5344CB8AC3E}">
        <p14:creationId xmlns:p14="http://schemas.microsoft.com/office/powerpoint/2010/main" val="18330502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normAutofit lnSpcReduction="10000"/>
          </a:bodyPr>
          <a:lstStyle/>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eaLnBrk="1" hangingPunct="1">
              <a:lnSpc>
                <a:spcPct val="90000"/>
              </a:lnSpc>
            </a:pPr>
            <a:r>
              <a:rPr lang="en-US" dirty="0"/>
              <a:t>Use PowerPoint as a substitute for an editable script.</a:t>
            </a:r>
          </a:p>
          <a:p>
            <a:pPr lvl="1">
              <a:lnSpc>
                <a:spcPct val="90000"/>
              </a:lnSpc>
            </a:pPr>
            <a:r>
              <a:rPr lang="en-US" dirty="0"/>
              <a:t>Can include links to different slides/displays</a:t>
            </a:r>
          </a:p>
          <a:p>
            <a:pPr eaLnBrk="1" hangingPunct="1">
              <a:lnSpc>
                <a:spcPct val="90000"/>
              </a:lnSpc>
            </a:pPr>
            <a:r>
              <a:rPr lang="en-US" dirty="0"/>
              <a:t>Visual programming</a:t>
            </a:r>
          </a:p>
          <a:p>
            <a:pPr lvl="1" eaLnBrk="1" hangingPunct="1">
              <a:lnSpc>
                <a:spcPct val="90000"/>
              </a:lnSpc>
            </a:pPr>
            <a:r>
              <a:rPr lang="en-US" dirty="0"/>
              <a:t>Use a language designed for rapid development such as Visual Basic.</a:t>
            </a:r>
          </a:p>
          <a:p>
            <a:pPr eaLnBrk="1" hangingPunct="1">
              <a:lnSpc>
                <a:spcPct val="90000"/>
              </a:lnSpc>
            </a:pPr>
            <a:r>
              <a:rPr lang="en-US" dirty="0"/>
              <a:t>Internet-based prototyping</a:t>
            </a:r>
          </a:p>
          <a:p>
            <a:pPr lvl="1" eaLnBrk="1" hangingPunct="1">
              <a:lnSpc>
                <a:spcPct val="90000"/>
              </a:lnSpc>
            </a:pPr>
            <a:r>
              <a:rPr lang="en-US" dirty="0"/>
              <a:t>Use a web browser and associated scripts.</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Some evaluation of a user interface design </a:t>
            </a:r>
            <a:br>
              <a:rPr lang="en-GB" dirty="0"/>
            </a:br>
            <a:r>
              <a:rPr lang="en-GB" dirty="0"/>
              <a:t>should be carried out to assess 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a:t>
            </a:r>
          </a:p>
          <a:p>
            <a:pPr lvl="1"/>
            <a:r>
              <a:rPr lang="en-GB" dirty="0"/>
              <a:t>However, it is rare for such specifications to be produced.</a:t>
            </a:r>
          </a:p>
          <a:p>
            <a:pPr eaLnBrk="1" hangingPunct="1"/>
            <a:r>
              <a:rPr lang="en-GB" dirty="0"/>
              <a:t>Can evaluate against any of the “design principles” lists you wish to use.</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52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2E274-D3EF-C744-A4DC-165FF3F8FDCE}"/>
              </a:ext>
            </a:extLst>
          </p:cNvPr>
          <p:cNvSpPr>
            <a:spLocks noGrp="1"/>
          </p:cNvSpPr>
          <p:nvPr>
            <p:ph type="title"/>
          </p:nvPr>
        </p:nvSpPr>
        <p:spPr/>
        <p:txBody>
          <a:bodyPr/>
          <a:lstStyle/>
          <a:p>
            <a:r>
              <a:rPr lang="en-US" dirty="0"/>
              <a:t>User Testing</a:t>
            </a:r>
          </a:p>
        </p:txBody>
      </p:sp>
      <p:pic>
        <p:nvPicPr>
          <p:cNvPr id="6" name="Content Placeholder 5">
            <a:extLst>
              <a:ext uri="{FF2B5EF4-FFF2-40B4-BE49-F238E27FC236}">
                <a16:creationId xmlns:a16="http://schemas.microsoft.com/office/drawing/2014/main" id="{C015B9D1-4F8F-B945-B51E-111C71871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1397" y="2331748"/>
            <a:ext cx="8243998" cy="2561528"/>
          </a:xfrm>
        </p:spPr>
      </p:pic>
      <p:sp>
        <p:nvSpPr>
          <p:cNvPr id="4" name="Slide Number Placeholder 3">
            <a:extLst>
              <a:ext uri="{FF2B5EF4-FFF2-40B4-BE49-F238E27FC236}">
                <a16:creationId xmlns:a16="http://schemas.microsoft.com/office/drawing/2014/main" id="{D4C470C1-7151-C74B-BE43-E4C78D2AF7BF}"/>
              </a:ext>
            </a:extLst>
          </p:cNvPr>
          <p:cNvSpPr>
            <a:spLocks noGrp="1"/>
          </p:cNvSpPr>
          <p:nvPr>
            <p:ph type="sldNum" sz="quarter" idx="12"/>
          </p:nvPr>
        </p:nvSpPr>
        <p:spPr/>
        <p:txBody>
          <a:bodyPr/>
          <a:lstStyle/>
          <a:p>
            <a:fld id="{B6F15528-21DE-4FAA-801E-634DDDAF4B2B}" type="slidenum">
              <a:rPr lang="en-US" smtClean="0"/>
              <a:pPr/>
              <a:t>53</a:t>
            </a:fld>
            <a:endParaRPr lang="en-US"/>
          </a:p>
        </p:txBody>
      </p:sp>
    </p:spTree>
    <p:extLst>
      <p:ext uri="{BB962C8B-B14F-4D97-AF65-F5344CB8AC3E}">
        <p14:creationId xmlns:p14="http://schemas.microsoft.com/office/powerpoint/2010/main" val="37932927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840" tIns="44623" rIns="90840" bIns="44623"/>
          <a:lstStyle/>
          <a:p>
            <a:pPr eaLnBrk="1" hangingPunct="1"/>
            <a:r>
              <a:rPr lang="en-GB"/>
              <a:t>Sample Usability Attributes</a:t>
            </a:r>
          </a:p>
        </p:txBody>
      </p:sp>
      <p:sp>
        <p:nvSpPr>
          <p:cNvPr id="72707"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graphicFrame>
        <p:nvGraphicFramePr>
          <p:cNvPr id="6" name="Table 5"/>
          <p:cNvGraphicFramePr>
            <a:graphicFrameLocks noGrp="1"/>
          </p:cNvGraphicFramePr>
          <p:nvPr/>
        </p:nvGraphicFramePr>
        <p:xfrm>
          <a:off x="381000" y="1905000"/>
          <a:ext cx="8534400" cy="4270376"/>
        </p:xfrm>
        <a:graphic>
          <a:graphicData uri="http://schemas.openxmlformats.org/drawingml/2006/table">
            <a:tbl>
              <a:tblPr/>
              <a:tblGrid>
                <a:gridCol w="21336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Attribute </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Description</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Learnability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long does it take a new user to become productive with the system?</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Speed of  Operation (use)</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well does the system response match the user’s work practice and task requirements?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Robustness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tolerant is the system of user error?</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Recoverability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good is the system at recovering from user errors?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Adaptability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closely is the system tied to a single model of work?</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731" name="Slide Number Placeholder 6"/>
          <p:cNvSpPr>
            <a:spLocks noGrp="1"/>
          </p:cNvSpPr>
          <p:nvPr>
            <p:ph type="sldNum" sz="quarter" idx="12"/>
          </p:nvPr>
        </p:nvSpPr>
        <p:spPr bwMode="auto">
          <a:noFill/>
          <a:ln>
            <a:miter lim="800000"/>
            <a:headEnd/>
            <a:tailEnd/>
          </a:ln>
        </p:spPr>
        <p:txBody>
          <a:bodyPr/>
          <a:lstStyle/>
          <a:p>
            <a:fld id="{808DD013-FAFD-874B-B5AA-A0D6AAA1F0CE}" type="slidenum">
              <a:rPr lang="en-US"/>
              <a:pPr/>
              <a:t>54</a:t>
            </a:fld>
            <a:endParaRPr lang="en-US"/>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
        <p:nvSpPr>
          <p:cNvPr id="5" name="Title 4"/>
          <p:cNvSpPr>
            <a:spLocks noGrp="1"/>
          </p:cNvSpPr>
          <p:nvPr>
            <p:ph type="title"/>
          </p:nvPr>
        </p:nvSpPr>
        <p:spPr/>
        <p:txBody>
          <a:bodyPr/>
          <a:lstStyle/>
          <a:p>
            <a:r>
              <a:rPr lang="en-US" dirty="0"/>
              <a:t>Technology Change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Preclass</a:t>
            </a:r>
            <a:r>
              <a:rPr lang="en-US" dirty="0"/>
              <a:t> 3</a:t>
            </a:r>
          </a:p>
        </p:txBody>
      </p:sp>
      <p:sp>
        <p:nvSpPr>
          <p:cNvPr id="6" name="Content Placeholder 5"/>
          <p:cNvSpPr>
            <a:spLocks noGrp="1"/>
          </p:cNvSpPr>
          <p:nvPr>
            <p:ph idx="1"/>
          </p:nvPr>
        </p:nvSpPr>
        <p:spPr/>
        <p:txBody>
          <a:bodyPr/>
          <a:lstStyle/>
          <a:p>
            <a:r>
              <a:rPr lang="en-US" dirty="0"/>
              <a:t>How many instructions should we be willing to execute to save a second of human time?</a:t>
            </a:r>
          </a:p>
          <a:p>
            <a:pPr lvl="1"/>
            <a:r>
              <a:rPr lang="en-US" dirty="0">
                <a:solidFill>
                  <a:srgbClr val="FF6600"/>
                </a:solidFill>
              </a:rPr>
              <a:t>Cost of second of human time?</a:t>
            </a:r>
          </a:p>
          <a:p>
            <a:pPr lvl="2"/>
            <a:r>
              <a:rPr lang="en-US" dirty="0"/>
              <a:t>Assume $300K/yr., 250 days/yr, 8 hours/day</a:t>
            </a:r>
          </a:p>
          <a:p>
            <a:pPr lvl="1"/>
            <a:r>
              <a:rPr lang="en-US" dirty="0">
                <a:solidFill>
                  <a:srgbClr val="FF6600"/>
                </a:solidFill>
              </a:rPr>
              <a:t>Energy cost for one instruction?</a:t>
            </a:r>
          </a:p>
          <a:p>
            <a:pPr lvl="2"/>
            <a:r>
              <a:rPr lang="en-US" dirty="0"/>
              <a:t>300pJ/instruction, $0.12/KW-hr</a:t>
            </a:r>
          </a:p>
          <a:p>
            <a:pPr lvl="1"/>
            <a:r>
              <a:rPr lang="en-US" dirty="0">
                <a:solidFill>
                  <a:srgbClr val="FF6600"/>
                </a:solidFill>
              </a:rPr>
              <a:t>Number of instructions cost same as human-second?</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a:t>
            </a:r>
          </a:p>
        </p:txBody>
      </p:sp>
      <p:sp>
        <p:nvSpPr>
          <p:cNvPr id="3" name="Content Placeholder 2"/>
          <p:cNvSpPr>
            <a:spLocks noGrp="1"/>
          </p:cNvSpPr>
          <p:nvPr>
            <p:ph idx="1"/>
          </p:nvPr>
        </p:nvSpPr>
        <p:spPr/>
        <p:txBody>
          <a:bodyPr/>
          <a:lstStyle/>
          <a:p>
            <a:r>
              <a:rPr lang="en-US" dirty="0"/>
              <a:t>Can afford to spend computation to bridge between natural user view (interaction) and underlying implementation view</a:t>
            </a:r>
          </a:p>
          <a:p>
            <a:endParaRPr lang="en-US" dirty="0"/>
          </a:p>
          <a:p>
            <a:r>
              <a:rPr lang="en-US" dirty="0"/>
              <a:t>Energy/op has reduced over time</a:t>
            </a:r>
          </a:p>
          <a:p>
            <a:pPr lvl="1"/>
            <a:r>
              <a:rPr lang="en-US" dirty="0"/>
              <a:t>Increasing this ratio</a:t>
            </a:r>
          </a:p>
          <a:p>
            <a:endParaRPr lang="en-US" dirty="0"/>
          </a:p>
          <a:p>
            <a:r>
              <a:rPr lang="en-US" b="0" dirty="0"/>
              <a:t>Can afford to spend </a:t>
            </a:r>
            <a:r>
              <a:rPr lang="en-US" dirty="0"/>
              <a:t>more</a:t>
            </a:r>
            <a:r>
              <a:rPr lang="en-US" b="0" dirty="0"/>
              <a:t> 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Rise of voice control</a:t>
            </a:r>
          </a:p>
        </p:txBody>
      </p:sp>
      <p:sp>
        <p:nvSpPr>
          <p:cNvPr id="3" name="Content Placeholder 2"/>
          <p:cNvSpPr>
            <a:spLocks noGrp="1"/>
          </p:cNvSpPr>
          <p:nvPr>
            <p:ph idx="1"/>
          </p:nvPr>
        </p:nvSpPr>
        <p:spPr/>
        <p:txBody>
          <a:bodyPr/>
          <a:lstStyle/>
          <a:p>
            <a:r>
              <a:rPr lang="en-US" dirty="0" err="1"/>
              <a:t>Siri</a:t>
            </a:r>
            <a:endParaRPr lang="en-US" dirty="0"/>
          </a:p>
          <a:p>
            <a:r>
              <a:rPr lang="en-US" dirty="0"/>
              <a:t>Ok Google</a:t>
            </a:r>
          </a:p>
          <a:p>
            <a:r>
              <a:rPr lang="en-US" dirty="0" err="1"/>
              <a:t>Alexa</a:t>
            </a:r>
            <a:endParaRPr lang="en-US" dirty="0"/>
          </a:p>
          <a:p>
            <a:r>
              <a:rPr lang="en-US" dirty="0"/>
              <a:t>Voice Remote</a:t>
            </a:r>
          </a:p>
          <a:p>
            <a:endParaRPr lang="en-US" dirty="0"/>
          </a:p>
          <a:p>
            <a:r>
              <a:rPr lang="en-US" dirty="0"/>
              <a:t>Locally recognize “wake words”</a:t>
            </a:r>
          </a:p>
          <a:p>
            <a:pPr lvl="1"/>
            <a:r>
              <a:rPr lang="en-US" dirty="0"/>
              <a:t>Ship off to server farm for bulk speech recognition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pic>
        <p:nvPicPr>
          <p:cNvPr id="6" name="Picture 5" descr="A screenshot of a cell phone&#13;&#10;&#13;&#10;Description automatically generated">
            <a:extLst>
              <a:ext uri="{FF2B5EF4-FFF2-40B4-BE49-F238E27FC236}">
                <a16:creationId xmlns:a16="http://schemas.microsoft.com/office/drawing/2014/main" id="{2AEDF5CC-5AD5-DF4C-BD12-540EB6879B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0388" y="1420050"/>
            <a:ext cx="5758164" cy="178143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Preclass</a:t>
            </a:r>
            <a:r>
              <a:rPr lang="en-US" dirty="0"/>
              <a:t> 4</a:t>
            </a:r>
          </a:p>
        </p:txBody>
      </p:sp>
      <p:sp>
        <p:nvSpPr>
          <p:cNvPr id="3" name="Content Placeholder 2"/>
          <p:cNvSpPr>
            <a:spLocks noGrp="1"/>
          </p:cNvSpPr>
          <p:nvPr>
            <p:ph idx="1"/>
          </p:nvPr>
        </p:nvSpPr>
        <p:spPr/>
        <p:txBody>
          <a:bodyPr/>
          <a:lstStyle/>
          <a:p>
            <a:r>
              <a:rPr lang="en-US" dirty="0">
                <a:solidFill>
                  <a:srgbClr val="FF6600"/>
                </a:solidFill>
              </a:rPr>
              <a:t>How GPS data ease data lookup for bus stop, schedule?</a:t>
            </a:r>
          </a:p>
          <a:p>
            <a:endParaRPr lang="en-US" dirty="0">
              <a:solidFill>
                <a:srgbClr val="FF6600"/>
              </a:solidFill>
            </a:endParaRPr>
          </a:p>
          <a:p>
            <a:r>
              <a:rPr lang="en-US" dirty="0">
                <a:solidFill>
                  <a:srgbClr val="FF6600"/>
                </a:solidFill>
              </a:rPr>
              <a:t>Compared to what must do without GPS data?</a:t>
            </a:r>
          </a:p>
          <a:p>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6</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
          <a:stretch/>
        </p:blipFill>
        <p:spPr bwMode="auto">
          <a:xfrm>
            <a:off x="0" y="1364906"/>
            <a:ext cx="1885388"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a14="http://schemas.microsoft.com/office/drawing/2010/main" val="0"/>
              </a:ext>
            </a:extLst>
          </a:blip>
          <a:srcRect l="10927" r="49086" b="59789"/>
          <a:stretch/>
        </p:blipFill>
        <p:spPr bwMode="auto">
          <a:xfrm>
            <a:off x="1676400" y="1364906"/>
            <a:ext cx="1188055" cy="14521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375900"/>
            <a:ext cx="1177810" cy="65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b="34834"/>
          <a:stretch/>
        </p:blipFill>
        <p:spPr bwMode="auto">
          <a:xfrm>
            <a:off x="3844810" y="3337682"/>
            <a:ext cx="965911" cy="696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10125" y="3338250"/>
            <a:ext cx="1209675" cy="75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9729" y="934450"/>
            <a:ext cx="1433294" cy="1219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21209" y="3400480"/>
            <a:ext cx="1944532" cy="1552520"/>
          </a:xfrm>
          <a:prstGeom prst="rect">
            <a:avLst/>
          </a:prstGeom>
          <a:noFill/>
          <a:extLst>
            <a:ext uri="{909E8E84-426E-40DD-AFC4-6F175D3DCCD1}">
              <a14:hiddenFill xmlns:a14="http://schemas.microsoft.com/office/drawing/2010/main">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124" t="12495" r="8970" b="16065"/>
          <a:stretch/>
        </p:blipFill>
        <p:spPr bwMode="auto">
          <a:xfrm rot="9787514">
            <a:off x="7619625" y="2771955"/>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a:latin typeface="Courier New" panose="02070309020205020404" pitchFamily="49" charset="0"/>
                <a:cs typeface="Courier New" panose="02070309020205020404" pitchFamily="49" charset="0"/>
              </a:rPr>
              <a:t>10101001101</a:t>
            </a: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069" y="4788975"/>
            <a:ext cx="2309929" cy="16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a:solidFill>
                  <a:schemeClr val="tx1"/>
                </a:solidFill>
              </a:rPr>
              <a:t>EULA</a:t>
            </a:r>
          </a:p>
          <a:p>
            <a:pPr algn="ctr"/>
            <a:r>
              <a:rPr lang="en-US" sz="1800" b="1" dirty="0">
                <a:solidFill>
                  <a:schemeClr val="tx1"/>
                </a:solidFill>
              </a:rPr>
              <a:t>----------------</a:t>
            </a:r>
            <a:r>
              <a:rPr lang="en-US" sz="1800" b="1" i="1" dirty="0">
                <a:solidFill>
                  <a:schemeClr val="tx1"/>
                </a:solidFill>
              </a:rPr>
              <a:t>click</a:t>
            </a:r>
          </a:p>
          <a:p>
            <a:pPr algn="ctr"/>
            <a:r>
              <a:rPr lang="en-US" sz="1800" b="1" i="1" dirty="0">
                <a:solidFill>
                  <a:schemeClr val="tx1"/>
                </a:solidFill>
              </a:rPr>
              <a:t>OK</a:t>
            </a: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12495" r="8970" b="16065"/>
          <a:stretch/>
        </p:blipFill>
        <p:spPr bwMode="auto">
          <a:xfrm rot="2936238">
            <a:off x="6894380" y="4661437"/>
            <a:ext cx="980404" cy="744771"/>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NIC</a:t>
            </a: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A/D</a:t>
            </a:r>
          </a:p>
        </p:txBody>
      </p:sp>
      <p:pic>
        <p:nvPicPr>
          <p:cNvPr id="17716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a:latin typeface="+mj-lt"/>
              </a:rPr>
              <a:t>domain </a:t>
            </a:r>
          </a:p>
          <a:p>
            <a:pPr algn="ctr"/>
            <a:r>
              <a:rPr lang="en-US" sz="1200" b="1" dirty="0">
                <a:latin typeface="+mj-lt"/>
              </a:rPr>
              <a:t>conversion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10101001101</a:t>
            </a: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a:latin typeface="+mj-lt"/>
              </a:rPr>
              <a:t>compress</a:t>
            </a: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a:latin typeface="+mj-lt"/>
              </a:rPr>
              <a:t>pyscho</a:t>
            </a:r>
            <a:r>
              <a:rPr lang="en-US" sz="1600" b="1" dirty="0">
                <a:latin typeface="+mj-lt"/>
              </a:rPr>
              <a:t>-</a:t>
            </a:r>
          </a:p>
          <a:p>
            <a:pPr algn="ctr"/>
            <a:r>
              <a:rPr lang="en-US" sz="1600" b="1" dirty="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rPr>
              <a:t>D/A</a:t>
            </a: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a:latin typeface="+mj-lt"/>
                </a:rPr>
                <a:t>2,5</a:t>
              </a: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a:latin typeface="+mj-lt"/>
                </a:rPr>
                <a:t>4</a:t>
              </a: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a:latin typeface="+mj-lt"/>
                </a:rPr>
                <a:t>6</a:t>
              </a: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a:latin typeface="+mj-lt"/>
                </a:rPr>
                <a:t>3</a:t>
              </a: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a:latin typeface="+mj-lt"/>
                </a:rPr>
                <a:t>7,8,9</a:t>
              </a:r>
            </a:p>
          </p:txBody>
        </p:sp>
      </p:grpSp>
      <p:grpSp>
        <p:nvGrpSpPr>
          <p:cNvPr id="131" name="Group 130"/>
          <p:cNvGrpSpPr/>
          <p:nvPr/>
        </p:nvGrpSpPr>
        <p:grpSpPr>
          <a:xfrm>
            <a:off x="8292999" y="1698486"/>
            <a:ext cx="470000" cy="411444"/>
            <a:chOff x="1407375" y="3446002"/>
            <a:chExt cx="624383"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624383" cy="531536"/>
            </a:xfrm>
            <a:prstGeom prst="rect">
              <a:avLst/>
            </a:prstGeom>
            <a:noFill/>
          </p:spPr>
          <p:txBody>
            <a:bodyPr wrap="none" rtlCol="0">
              <a:spAutoFit/>
            </a:bodyPr>
            <a:lstStyle/>
            <a:p>
              <a:r>
                <a:rPr lang="en-US" sz="2000" dirty="0">
                  <a:latin typeface="+mj-lt"/>
                </a:rPr>
                <a:t>10</a:t>
              </a:r>
            </a:p>
          </p:txBody>
        </p:sp>
      </p:grpSp>
      <p:grpSp>
        <p:nvGrpSpPr>
          <p:cNvPr id="134" name="Group 133"/>
          <p:cNvGrpSpPr/>
          <p:nvPr/>
        </p:nvGrpSpPr>
        <p:grpSpPr>
          <a:xfrm>
            <a:off x="8636827" y="4800600"/>
            <a:ext cx="450957" cy="411444"/>
            <a:chOff x="1407374" y="3446002"/>
            <a:chExt cx="599084"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599084" cy="531536"/>
            </a:xfrm>
            <a:prstGeom prst="rect">
              <a:avLst/>
            </a:prstGeom>
            <a:noFill/>
          </p:spPr>
          <p:txBody>
            <a:bodyPr wrap="none" rtlCol="0">
              <a:spAutoFit/>
            </a:bodyPr>
            <a:lstStyle/>
            <a:p>
              <a:r>
                <a:rPr lang="en-US" sz="2000" dirty="0">
                  <a:latin typeface="+mj-lt"/>
                </a:rPr>
                <a:t>11</a:t>
              </a: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a:latin typeface="+mj-lt"/>
                </a:rPr>
                <a:t>12</a:t>
              </a: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a:latin typeface="+mj-lt"/>
              </a:rPr>
              <a:t>Music</a:t>
            </a: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Rectangle 83"/>
          <p:cNvSpPr/>
          <p:nvPr/>
        </p:nvSpPr>
        <p:spPr>
          <a:xfrm>
            <a:off x="8001000" y="990600"/>
            <a:ext cx="1151277" cy="707886"/>
          </a:xfrm>
          <a:prstGeom prst="rect">
            <a:avLst/>
          </a:prstGeom>
        </p:spPr>
        <p:txBody>
          <a:bodyPr wrap="none">
            <a:spAutoFit/>
          </a:bodyPr>
          <a:lstStyle/>
          <a:p>
            <a:r>
              <a:rPr lang="en-US" sz="2000" b="1" dirty="0">
                <a:latin typeface="+mj-lt"/>
              </a:rPr>
              <a:t>OS/File-</a:t>
            </a:r>
          </a:p>
          <a:p>
            <a:r>
              <a:rPr lang="en-US" sz="2000" b="1" dirty="0">
                <a:latin typeface="+mj-lt"/>
              </a:rPr>
              <a:t>System</a:t>
            </a:r>
            <a:endParaRPr lang="en-US" sz="2000" dirty="0">
              <a:latin typeface="+mj-lt"/>
            </a:endParaRPr>
          </a:p>
        </p:txBody>
      </p:sp>
    </p:spTree>
    <p:extLst>
      <p:ext uri="{BB962C8B-B14F-4D97-AF65-F5344CB8AC3E}">
        <p14:creationId xmlns:p14="http://schemas.microsoft.com/office/powerpoint/2010/main" val="12632094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 Awareness</a:t>
            </a:r>
          </a:p>
        </p:txBody>
      </p:sp>
      <p:sp>
        <p:nvSpPr>
          <p:cNvPr id="3" name="Content Placeholder 2"/>
          <p:cNvSpPr>
            <a:spLocks noGrp="1"/>
          </p:cNvSpPr>
          <p:nvPr>
            <p:ph idx="1"/>
          </p:nvPr>
        </p:nvSpPr>
        <p:spPr>
          <a:xfrm>
            <a:off x="304800" y="1554162"/>
            <a:ext cx="8938054" cy="4846638"/>
          </a:xfrm>
        </p:spPr>
        <p:txBody>
          <a:bodyPr/>
          <a:lstStyle/>
          <a:p>
            <a:r>
              <a:rPr lang="en-US" dirty="0"/>
              <a:t>Sense context</a:t>
            </a:r>
          </a:p>
          <a:p>
            <a:pPr lvl="1"/>
            <a:r>
              <a:rPr lang="en-US" dirty="0"/>
              <a:t>Can reduce information need to explicitly gather from user</a:t>
            </a:r>
          </a:p>
          <a:p>
            <a:pPr lvl="1"/>
            <a:r>
              <a:rPr lang="en-US" dirty="0"/>
              <a:t>Prioritize/reorder data presented</a:t>
            </a:r>
          </a:p>
          <a:p>
            <a:pPr lvl="2"/>
            <a:r>
              <a:rPr lang="en-US" dirty="0"/>
              <a:t>Know more about likely common case</a:t>
            </a:r>
          </a:p>
          <a:p>
            <a:r>
              <a:rPr lang="en-US" dirty="0">
                <a:solidFill>
                  <a:srgbClr val="FF6600"/>
                </a:solidFill>
              </a:rPr>
              <a:t>Other context examples?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Sensors</a:t>
            </a:r>
          </a:p>
        </p:txBody>
      </p:sp>
      <p:sp>
        <p:nvSpPr>
          <p:cNvPr id="3" name="Content Placeholder 2"/>
          <p:cNvSpPr>
            <a:spLocks noGrp="1"/>
          </p:cNvSpPr>
          <p:nvPr>
            <p:ph idx="1"/>
          </p:nvPr>
        </p:nvSpPr>
        <p:spPr/>
        <p:txBody>
          <a:bodyPr/>
          <a:lstStyle/>
          <a:p>
            <a:r>
              <a:rPr lang="en-US" dirty="0"/>
              <a:t>Open up new input modes and interaction possibilities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Input</a:t>
            </a:r>
          </a:p>
        </p:txBody>
      </p:sp>
      <p:sp>
        <p:nvSpPr>
          <p:cNvPr id="3" name="Content Placeholder 2"/>
          <p:cNvSpPr>
            <a:spLocks noGrp="1"/>
          </p:cNvSpPr>
          <p:nvPr>
            <p:ph idx="1"/>
          </p:nvPr>
        </p:nvSpPr>
        <p:spPr/>
        <p:txBody>
          <a:bodyPr/>
          <a:lstStyle/>
          <a:p>
            <a:r>
              <a:rPr lang="en-US" dirty="0"/>
              <a:t>Audio processing</a:t>
            </a:r>
          </a:p>
          <a:p>
            <a:r>
              <a:rPr lang="en-US" dirty="0"/>
              <a:t>Vision, Radar</a:t>
            </a:r>
          </a:p>
          <a:p>
            <a:r>
              <a:rPr lang="en-US" dirty="0"/>
              <a:t>Motion (e.g. </a:t>
            </a:r>
            <a:r>
              <a:rPr lang="en-US" dirty="0" err="1"/>
              <a:t>fitbit</a:t>
            </a:r>
            <a:r>
              <a:rPr lang="en-US" dirty="0"/>
              <a:t>, </a:t>
            </a:r>
            <a:r>
              <a:rPr lang="en-US" dirty="0" err="1"/>
              <a:t>iWatch</a:t>
            </a:r>
            <a:r>
              <a:rPr lang="en-US" dirty="0"/>
              <a:t>)</a:t>
            </a:r>
          </a:p>
          <a:p>
            <a:r>
              <a:rPr lang="en-US" dirty="0"/>
              <a:t>Biometrics</a:t>
            </a:r>
          </a:p>
          <a:p>
            <a:r>
              <a:rPr lang="en-US" dirty="0"/>
              <a:t>Coupled with signal processing, cheap computation</a:t>
            </a:r>
          </a:p>
          <a:p>
            <a:r>
              <a:rPr lang="en-US" dirty="0"/>
              <a:t>Opportunity to take input from natural interactions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299226" y="1660089"/>
            <a:ext cx="8658225" cy="3691549"/>
          </a:xfrm>
        </p:spPr>
        <p:txBody>
          <a:bodyPr>
            <a:normAutofit fontScale="85000" lnSpcReduction="20000"/>
          </a:bodyPr>
          <a:lstStyle/>
          <a:p>
            <a:pPr eaLnBrk="1" hangingPunct="1"/>
            <a:r>
              <a:rPr lang="en-US" dirty="0"/>
              <a:t>Use the embedded camera and overlap synthesized images and animation.</a:t>
            </a:r>
          </a:p>
          <a:p>
            <a:pPr eaLnBrk="1" hangingPunct="1"/>
            <a:r>
              <a:rPr lang="en-US" dirty="0" err="1"/>
              <a:t>Pokemon</a:t>
            </a:r>
            <a:r>
              <a:rPr lang="en-US" dirty="0"/>
              <a:t> Go</a:t>
            </a:r>
          </a:p>
          <a:p>
            <a:pPr eaLnBrk="1" hangingPunct="1"/>
            <a:r>
              <a:rPr lang="en-US" dirty="0"/>
              <a:t>Need real-time feature tracking for </a:t>
            </a:r>
            <a:br>
              <a:rPr lang="en-US" dirty="0"/>
            </a:br>
            <a:r>
              <a:rPr lang="en-US" dirty="0"/>
              <a:t>registration.</a:t>
            </a:r>
          </a:p>
          <a:p>
            <a:pPr lvl="1" eaLnBrk="1" hangingPunct="1">
              <a:buFont typeface="Wingdings" pitchFamily="-101" charset="2"/>
              <a:buNone/>
            </a:pPr>
            <a:r>
              <a:rPr lang="en-US" dirty="0"/>
              <a:t>“Invisible Train”:</a:t>
            </a:r>
          </a:p>
          <a:p>
            <a:pPr lvl="1" eaLnBrk="1" hangingPunct="1">
              <a:buFont typeface="Wingdings" pitchFamily="-101" charset="2"/>
              <a:buNone/>
            </a:pPr>
            <a:r>
              <a:rPr lang="en-US" dirty="0" err="1"/>
              <a:t>Schmalstieg</a:t>
            </a:r>
            <a:r>
              <a:rPr lang="en-US" dirty="0"/>
              <a:t> and </a:t>
            </a:r>
          </a:p>
          <a:p>
            <a:pPr lvl="1" eaLnBrk="1" hangingPunct="1">
              <a:buFont typeface="Wingdings" pitchFamily="-101" charset="2"/>
              <a:buNone/>
            </a:pPr>
            <a:r>
              <a:rPr lang="en-US" dirty="0" err="1"/>
              <a:t>Reitmayr</a:t>
            </a:r>
            <a:r>
              <a:rPr lang="en-US" dirty="0"/>
              <a:t>, 2004</a:t>
            </a:r>
          </a:p>
          <a:p>
            <a:pPr lvl="1" eaLnBrk="1" hangingPunct="1">
              <a:buFont typeface="Wingdings" pitchFamily="-101" charset="2"/>
              <a:buNone/>
            </a:pPr>
            <a:r>
              <a:rPr lang="en-US" dirty="0"/>
              <a:t>    </a:t>
            </a:r>
          </a:p>
          <a:p>
            <a:pPr lvl="1" eaLnBrk="1" hangingPunct="1">
              <a:buFont typeface="Wingdings" pitchFamily="-101" charset="2"/>
              <a:buNone/>
            </a:pPr>
            <a:r>
              <a:rPr lang="en-US" dirty="0"/>
              <a:t>					 								      </a:t>
            </a:r>
          </a:p>
        </p:txBody>
      </p:sp>
      <p:sp>
        <p:nvSpPr>
          <p:cNvPr id="172035" name="Title 1"/>
          <p:cNvSpPr>
            <a:spLocks noGrp="1"/>
          </p:cNvSpPr>
          <p:nvPr>
            <p:ph type="title"/>
          </p:nvPr>
        </p:nvSpPr>
        <p:spPr/>
        <p:txBody>
          <a:bodyPr>
            <a:normAutofit fontScale="90000"/>
          </a:bodyPr>
          <a:lstStyle/>
          <a:p>
            <a:pPr eaLnBrk="1" fontAlgn="auto" hangingPunct="1">
              <a:spcAft>
                <a:spcPts val="0"/>
              </a:spcAft>
              <a:defRPr/>
            </a:pPr>
            <a:r>
              <a:rPr lang="en-US" dirty="0"/>
              <a:t>Augmented Reality with Portable Devices (Smartphone)</a:t>
            </a:r>
          </a:p>
        </p:txBody>
      </p:sp>
      <p:pic>
        <p:nvPicPr>
          <p:cNvPr id="34820" name="Picture 3"/>
          <p:cNvPicPr>
            <a:picLocks noChangeAspect="1" noChangeArrowheads="1"/>
          </p:cNvPicPr>
          <p:nvPr/>
        </p:nvPicPr>
        <p:blipFill>
          <a:blip r:embed="rId2"/>
          <a:srcRect/>
          <a:stretch>
            <a:fillRect/>
          </a:stretch>
        </p:blipFill>
        <p:spPr bwMode="auto">
          <a:xfrm>
            <a:off x="2731682" y="3796965"/>
            <a:ext cx="3629025" cy="2314575"/>
          </a:xfrm>
          <a:prstGeom prst="rect">
            <a:avLst/>
          </a:prstGeom>
          <a:noFill/>
          <a:ln w="9525">
            <a:noFill/>
            <a:miter lim="800000"/>
            <a:headEnd/>
            <a:tailEnd/>
          </a:ln>
        </p:spPr>
      </p:pic>
      <p:pic>
        <p:nvPicPr>
          <p:cNvPr id="34821" name="Picture 4"/>
          <p:cNvPicPr>
            <a:picLocks noChangeAspect="1" noChangeArrowheads="1"/>
          </p:cNvPicPr>
          <p:nvPr/>
        </p:nvPicPr>
        <p:blipFill>
          <a:blip r:embed="rId3"/>
          <a:srcRect/>
          <a:stretch>
            <a:fillRect/>
          </a:stretch>
        </p:blipFill>
        <p:spPr bwMode="auto">
          <a:xfrm>
            <a:off x="829088" y="4528878"/>
            <a:ext cx="1781175" cy="1752600"/>
          </a:xfrm>
          <a:prstGeom prst="rect">
            <a:avLst/>
          </a:prstGeom>
          <a:noFill/>
          <a:ln w="9525">
            <a:noFill/>
            <a:miter lim="800000"/>
            <a:headEnd/>
            <a:tailEnd/>
          </a:ln>
        </p:spPr>
      </p:pic>
      <p:sp>
        <p:nvSpPr>
          <p:cNvPr id="34822" name="Action Button: Custom 8">
            <a:hlinkClick r:id="rId4" highlightClick="1"/>
          </p:cNvPr>
          <p:cNvSpPr>
            <a:spLocks noChangeArrowheads="1"/>
          </p:cNvSpPr>
          <p:nvPr/>
        </p:nvSpPr>
        <p:spPr bwMode="auto">
          <a:xfrm>
            <a:off x="2544763" y="6550025"/>
            <a:ext cx="40544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rgbClr val="FFFFFF"/>
                </a:solidFill>
                <a:latin typeface="Constantia" pitchFamily="-101" charset="0"/>
              </a:rPr>
              <a:t>http://</a:t>
            </a:r>
            <a:r>
              <a:rPr lang="en-US" sz="1400" dirty="0" err="1">
                <a:solidFill>
                  <a:srgbClr val="FFFFFF"/>
                </a:solidFill>
                <a:latin typeface="Constantia" pitchFamily="-101" charset="0"/>
              </a:rPr>
              <a:t>www.youtube.com/watch?v</a:t>
            </a:r>
            <a:r>
              <a:rPr lang="en-US" sz="1400" dirty="0">
                <a:solidFill>
                  <a:srgbClr val="FFFFFF"/>
                </a:solidFill>
                <a:latin typeface="Constantia" pitchFamily="-101" charset="0"/>
              </a:rPr>
              <a:t>=zOS5Mbk_Iuc</a:t>
            </a:r>
          </a:p>
        </p:txBody>
      </p:sp>
      <p:sp>
        <p:nvSpPr>
          <p:cNvPr id="34823" name="Slide Number Placeholder 9"/>
          <p:cNvSpPr>
            <a:spLocks noGrp="1"/>
          </p:cNvSpPr>
          <p:nvPr>
            <p:ph type="sldNum" sz="quarter" idx="12"/>
          </p:nvPr>
        </p:nvSpPr>
        <p:spPr bwMode="auto">
          <a:noFill/>
          <a:ln>
            <a:miter lim="800000"/>
            <a:headEnd/>
            <a:tailEnd/>
          </a:ln>
        </p:spPr>
        <p:txBody>
          <a:bodyPr/>
          <a:lstStyle/>
          <a:p>
            <a:fld id="{FF693FC8-8F29-2547-8DF2-37BA179A2901}" type="slidenum">
              <a:rPr lang="en-US"/>
              <a:pPr/>
              <a:t>63</a:t>
            </a:fld>
            <a:endParaRPr lang="en-US"/>
          </a:p>
        </p:txBody>
      </p:sp>
      <p:sp>
        <p:nvSpPr>
          <p:cNvPr id="8" name="TextBox 7"/>
          <p:cNvSpPr txBox="1"/>
          <p:nvPr/>
        </p:nvSpPr>
        <p:spPr>
          <a:xfrm>
            <a:off x="0" y="5895872"/>
            <a:ext cx="1210901" cy="646331"/>
          </a:xfrm>
          <a:prstGeom prst="rect">
            <a:avLst/>
          </a:prstGeom>
          <a:noFill/>
        </p:spPr>
        <p:txBody>
          <a:bodyPr wrap="none" rtlCol="0">
            <a:spAutoFit/>
          </a:bodyPr>
          <a:lstStyle/>
          <a:p>
            <a:r>
              <a:rPr lang="en-US" dirty="0"/>
              <a:t>Overlaid</a:t>
            </a:r>
          </a:p>
          <a:p>
            <a:r>
              <a:rPr lang="en-US" dirty="0"/>
              <a:t>Directions</a:t>
            </a:r>
          </a:p>
        </p:txBody>
      </p:sp>
      <p:pic>
        <p:nvPicPr>
          <p:cNvPr id="9" name="Picture 8" descr="pokemon_go_image_mashable.jpg"/>
          <p:cNvPicPr>
            <a:picLocks noChangeAspect="1"/>
          </p:cNvPicPr>
          <p:nvPr/>
        </p:nvPicPr>
        <p:blipFill>
          <a:blip r:embed="rId5"/>
          <a:stretch>
            <a:fillRect/>
          </a:stretch>
        </p:blipFill>
        <p:spPr>
          <a:xfrm>
            <a:off x="6482126" y="2138064"/>
            <a:ext cx="2429010" cy="4318240"/>
          </a:xfrm>
          <a:prstGeom prst="rect">
            <a:avLst/>
          </a:prstGeom>
        </p:spPr>
      </p:pic>
      <p:sp>
        <p:nvSpPr>
          <p:cNvPr id="10" name="TextBox 9"/>
          <p:cNvSpPr txBox="1"/>
          <p:nvPr/>
        </p:nvSpPr>
        <p:spPr>
          <a:xfrm>
            <a:off x="2881486" y="1329743"/>
            <a:ext cx="6262514" cy="307777"/>
          </a:xfrm>
          <a:prstGeom prst="rect">
            <a:avLst/>
          </a:prstGeom>
          <a:noFill/>
        </p:spPr>
        <p:txBody>
          <a:bodyPr wrap="none" rtlCol="0">
            <a:spAutoFit/>
          </a:bodyPr>
          <a:lstStyle/>
          <a:p>
            <a:r>
              <a:rPr lang="en-US" sz="1400" dirty="0"/>
              <a:t>https://mashable.com/2016/07/10/john-hanke-pokemon-go/#edHFGDBS1kql</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Augmented Reality</a:t>
            </a:r>
          </a:p>
        </p:txBody>
      </p:sp>
      <p:pic>
        <p:nvPicPr>
          <p:cNvPr id="5" name="Content Placeholder 4" descr="arcity4.jpg"/>
          <p:cNvPicPr>
            <a:picLocks noGrp="1" noChangeAspect="1"/>
          </p:cNvPicPr>
          <p:nvPr>
            <p:ph idx="1"/>
          </p:nvPr>
        </p:nvPicPr>
        <p:blipFill>
          <a:blip r:embed="rId2"/>
          <a:srcRect t="-20377" b="-20377"/>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
        <p:nvSpPr>
          <p:cNvPr id="6" name="TextBox 5"/>
          <p:cNvSpPr txBox="1"/>
          <p:nvPr/>
        </p:nvSpPr>
        <p:spPr>
          <a:xfrm>
            <a:off x="0" y="6519446"/>
            <a:ext cx="8734583" cy="338554"/>
          </a:xfrm>
          <a:prstGeom prst="rect">
            <a:avLst/>
          </a:prstGeom>
          <a:noFill/>
        </p:spPr>
        <p:txBody>
          <a:bodyPr wrap="none" rtlCol="0">
            <a:spAutoFit/>
          </a:bodyPr>
          <a:lstStyle/>
          <a:p>
            <a:r>
              <a:rPr lang="en-US" sz="1600" dirty="0">
                <a:solidFill>
                  <a:srgbClr val="FFFFFF"/>
                </a:solidFill>
              </a:rPr>
              <a:t>https://blippar.com/en/resources/blog/2017/11/06/welcome-ar-city-future-maps-and-navigation/</a:t>
            </a:r>
          </a:p>
        </p:txBody>
      </p:sp>
      <p:sp>
        <p:nvSpPr>
          <p:cNvPr id="7" name="TextBox 6"/>
          <p:cNvSpPr txBox="1"/>
          <p:nvPr/>
        </p:nvSpPr>
        <p:spPr>
          <a:xfrm>
            <a:off x="1555046" y="6012493"/>
            <a:ext cx="5739747" cy="369332"/>
          </a:xfrm>
          <a:prstGeom prst="rect">
            <a:avLst/>
          </a:prstGeom>
          <a:noFill/>
        </p:spPr>
        <p:txBody>
          <a:bodyPr wrap="none" rtlCol="0">
            <a:spAutoFit/>
          </a:bodyPr>
          <a:lstStyle/>
          <a:p>
            <a:r>
              <a:rPr lang="en-US" dirty="0"/>
              <a:t>(Doctor Who fans: search for augmented reality </a:t>
            </a:r>
            <a:r>
              <a:rPr lang="en-US" dirty="0" err="1"/>
              <a:t>tardis</a:t>
            </a:r>
            <a:r>
              <a:rPr lang="en-US" dirty="0"/>
              <a: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Evolution</a:t>
            </a:r>
          </a:p>
        </p:txBody>
      </p:sp>
      <p:sp>
        <p:nvSpPr>
          <p:cNvPr id="6" name="Content Placeholder 5"/>
          <p:cNvSpPr>
            <a:spLocks noGrp="1"/>
          </p:cNvSpPr>
          <p:nvPr>
            <p:ph sz="half" idx="1"/>
          </p:nvPr>
        </p:nvSpPr>
        <p:spPr/>
        <p:txBody>
          <a:bodyPr/>
          <a:lstStyle/>
          <a:p>
            <a:r>
              <a:rPr lang="en-US" dirty="0"/>
              <a:t>Dedicated Buttons and Knobs</a:t>
            </a:r>
          </a:p>
          <a:p>
            <a:r>
              <a:rPr lang="en-US" dirty="0"/>
              <a:t>Keyboard </a:t>
            </a:r>
          </a:p>
          <a:p>
            <a:pPr lvl="1"/>
            <a:r>
              <a:rPr lang="en-US" dirty="0"/>
              <a:t>With character display</a:t>
            </a:r>
          </a:p>
          <a:p>
            <a:r>
              <a:rPr lang="en-US" dirty="0"/>
              <a:t>Mouse, graphics</a:t>
            </a:r>
          </a:p>
          <a:p>
            <a:r>
              <a:rPr lang="en-US" dirty="0"/>
              <a:t>Touch Screens</a:t>
            </a:r>
          </a:p>
          <a:p>
            <a:r>
              <a:rPr lang="en-US" dirty="0"/>
              <a:t>Accelerometers </a:t>
            </a:r>
          </a:p>
          <a:p>
            <a:r>
              <a:rPr lang="en-US" dirty="0"/>
              <a:t>Audio, video, …</a:t>
            </a:r>
          </a:p>
          <a:p>
            <a:r>
              <a:rPr lang="en-US" dirty="0"/>
              <a:t>Augmented Reality</a:t>
            </a:r>
          </a:p>
        </p:txBody>
      </p:sp>
      <p:sp>
        <p:nvSpPr>
          <p:cNvPr id="7" name="Content Placeholder 6"/>
          <p:cNvSpPr>
            <a:spLocks noGrp="1"/>
          </p:cNvSpPr>
          <p:nvPr>
            <p:ph sz="half" idx="2"/>
          </p:nvPr>
        </p:nvSpPr>
        <p:spPr/>
        <p:txBody>
          <a:bodyPr/>
          <a:lstStyle/>
          <a:p>
            <a:pPr>
              <a:buNone/>
            </a:pPr>
            <a:r>
              <a:rPr lang="en-US" dirty="0"/>
              <a:t>Platforms shrinking</a:t>
            </a:r>
          </a:p>
          <a:p>
            <a:r>
              <a:rPr lang="en-US" dirty="0"/>
              <a:t>Rooms and Racks</a:t>
            </a:r>
          </a:p>
          <a:p>
            <a:r>
              <a:rPr lang="en-US" dirty="0"/>
              <a:t>Desktops</a:t>
            </a:r>
          </a:p>
          <a:p>
            <a:r>
              <a:rPr lang="en-US" dirty="0"/>
              <a:t>Laptops</a:t>
            </a:r>
          </a:p>
          <a:p>
            <a:r>
              <a:rPr lang="en-US" dirty="0"/>
              <a:t>Tablets/phones</a:t>
            </a:r>
          </a:p>
          <a:p>
            <a:pPr lvl="1"/>
            <a:r>
              <a:rPr lang="en-US" dirty="0"/>
              <a:t>No physical keyboard</a:t>
            </a:r>
          </a:p>
          <a:p>
            <a:r>
              <a:rPr lang="en-US" dirty="0"/>
              <a:t>Watch</a:t>
            </a:r>
          </a:p>
          <a:p>
            <a:r>
              <a:rPr lang="en-US" dirty="0"/>
              <a:t>Glasses?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66</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normAutofit fontScale="92500" lnSpcReduction="10000"/>
          </a:bodyPr>
          <a:lstStyle/>
          <a:p>
            <a:r>
              <a:rPr lang="en-US" altLang="en-US" dirty="0"/>
              <a:t>User Interface essential</a:t>
            </a:r>
          </a:p>
          <a:p>
            <a:pPr lvl="1"/>
            <a:r>
              <a:rPr lang="en-US" altLang="en-US" dirty="0"/>
              <a:t>And worth designing carefully and deliberately</a:t>
            </a:r>
          </a:p>
          <a:p>
            <a:r>
              <a:rPr lang="en-US" altLang="en-US" dirty="0"/>
              <a:t>View should match user goals, not internal design</a:t>
            </a:r>
          </a:p>
          <a:p>
            <a:pPr lvl="1"/>
            <a:r>
              <a:rPr lang="en-US" altLang="en-US" dirty="0"/>
              <a:t>Spend computing cycles to bridge </a:t>
            </a:r>
          </a:p>
          <a:p>
            <a:pPr lvl="1"/>
            <a:r>
              <a:rPr lang="en-US" altLang="en-US" dirty="0"/>
              <a:t>Make simple, safe, intuitive</a:t>
            </a:r>
          </a:p>
          <a:p>
            <a:r>
              <a:rPr lang="en-US" altLang="en-US" dirty="0"/>
              <a:t>Implementer seldom a good judge of interface goodness</a:t>
            </a:r>
          </a:p>
          <a:p>
            <a:pPr lvl="1"/>
            <a:r>
              <a:rPr lang="en-US" altLang="en-US" dirty="0"/>
              <a:t>Knows too much about how should work</a:t>
            </a:r>
          </a:p>
          <a:p>
            <a:pPr lvl="1"/>
            <a:r>
              <a:rPr lang="en-US" altLang="en-US" dirty="0"/>
              <a:t>Conflict of goals</a:t>
            </a:r>
          </a:p>
          <a:p>
            <a:r>
              <a:rPr lang="en-US" altLang="en-US" dirty="0"/>
              <a:t>Important to test and get representative user feedback</a:t>
            </a:r>
          </a:p>
        </p:txBody>
      </p:sp>
    </p:spTree>
    <p:extLst>
      <p:ext uri="{BB962C8B-B14F-4D97-AF65-F5344CB8AC3E}">
        <p14:creationId xmlns:p14="http://schemas.microsoft.com/office/powerpoint/2010/main"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Next Lab</a:t>
            </a:r>
          </a:p>
        </p:txBody>
      </p:sp>
      <p:sp>
        <p:nvSpPr>
          <p:cNvPr id="3" name="Content Placeholder 2"/>
          <p:cNvSpPr>
            <a:spLocks noGrp="1"/>
          </p:cNvSpPr>
          <p:nvPr>
            <p:ph idx="1"/>
          </p:nvPr>
        </p:nvSpPr>
        <p:spPr>
          <a:xfrm>
            <a:off x="304800" y="1295400"/>
            <a:ext cx="8839200" cy="5105400"/>
          </a:xfrm>
        </p:spPr>
        <p:txBody>
          <a:bodyPr>
            <a:normAutofit fontScale="92500" lnSpcReduction="10000"/>
          </a:bodyPr>
          <a:lstStyle/>
          <a:p>
            <a:r>
              <a:rPr lang="en-US" b="0" dirty="0">
                <a:solidFill>
                  <a:schemeClr val="tx1"/>
                </a:solidFill>
              </a:rPr>
              <a:t>Develop and analyze User Interface(s) for internet-connected devices</a:t>
            </a:r>
          </a:p>
          <a:p>
            <a:pPr lvl="1"/>
            <a:r>
              <a:rPr lang="en-US" dirty="0">
                <a:solidFill>
                  <a:schemeClr val="tx1"/>
                </a:solidFill>
              </a:rPr>
              <a:t>Networking to control</a:t>
            </a:r>
          </a:p>
          <a:p>
            <a:pPr lvl="1"/>
            <a:r>
              <a:rPr lang="en-US" dirty="0">
                <a:solidFill>
                  <a:schemeClr val="tx1"/>
                </a:solidFill>
              </a:rPr>
              <a:t>Develop GUI</a:t>
            </a:r>
          </a:p>
          <a:p>
            <a:pPr lvl="1"/>
            <a:r>
              <a:rPr lang="en-US" dirty="0">
                <a:solidFill>
                  <a:schemeClr val="tx1"/>
                </a:solidFill>
              </a:rPr>
              <a:t>For your iPhone (optional/bonus -- time permitting)</a:t>
            </a:r>
          </a:p>
          <a:p>
            <a:r>
              <a:rPr lang="en-US" b="0" dirty="0">
                <a:solidFill>
                  <a:schemeClr val="tx1"/>
                </a:solidFill>
              </a:rPr>
              <a:t>To run on own machine, need install software</a:t>
            </a:r>
          </a:p>
          <a:p>
            <a:pPr lvl="1"/>
            <a:r>
              <a:rPr lang="en-US" b="0" dirty="0">
                <a:solidFill>
                  <a:schemeClr val="tx1"/>
                </a:solidFill>
              </a:rPr>
              <a:t>…may be a challenge</a:t>
            </a:r>
          </a:p>
          <a:p>
            <a:pPr lvl="1"/>
            <a:r>
              <a:rPr lang="en-US" dirty="0">
                <a:solidFill>
                  <a:schemeClr val="tx1"/>
                </a:solidFill>
              </a:rPr>
              <a:t>Some installation may take hours</a:t>
            </a:r>
            <a:endParaRPr lang="en-US" b="0" dirty="0">
              <a:solidFill>
                <a:schemeClr val="tx1"/>
              </a:solidFill>
            </a:endParaRPr>
          </a:p>
          <a:p>
            <a:r>
              <a:rPr lang="en-US" b="0" dirty="0">
                <a:solidFill>
                  <a:schemeClr val="tx1"/>
                </a:solidFill>
              </a:rPr>
              <a:t>Extra Office Hours on Sunday to help with install, prelab</a:t>
            </a:r>
          </a:p>
          <a:p>
            <a:pPr lvl="1"/>
            <a:r>
              <a:rPr lang="en-US" b="0" dirty="0">
                <a:solidFill>
                  <a:schemeClr val="tx1"/>
                </a:solidFill>
              </a:rPr>
              <a:t>3-4pm, 5-6pm</a:t>
            </a:r>
          </a:p>
          <a:p>
            <a:r>
              <a:rPr lang="en-US" b="0" dirty="0">
                <a:solidFill>
                  <a:schemeClr val="tx1"/>
                </a:solidFill>
              </a:rPr>
              <a:t>TAs in Lab at 4pm on Monday for final help</a:t>
            </a:r>
          </a:p>
          <a:p>
            <a:r>
              <a:rPr lang="en-US" b="0" dirty="0">
                <a:solidFill>
                  <a:schemeClr val="tx1"/>
                </a:solidFill>
              </a:rPr>
              <a:t>André no office hours on Tuesday 4/30</a:t>
            </a:r>
          </a:p>
          <a:p>
            <a:endParaRPr lang="en-US" b="1" i="1" dirty="0">
              <a:solidFill>
                <a:schemeClr val="tx1"/>
              </a:solidFill>
            </a:endParaRPr>
          </a:p>
          <a:p>
            <a:pPr lvl="1"/>
            <a:endParaRPr lang="en-US" b="1" i="1" dirty="0"/>
          </a:p>
          <a:p>
            <a:endParaRPr lang="en-US" b="1" i="1" dirty="0"/>
          </a:p>
        </p:txBody>
      </p:sp>
      <p:sp>
        <p:nvSpPr>
          <p:cNvPr id="7" name="Footer Placeholder 4"/>
          <p:cNvSpPr>
            <a:spLocks noGrp="1"/>
          </p:cNvSpPr>
          <p:nvPr>
            <p:ph type="ftr" sz="quarter" idx="4294967295"/>
          </p:nvPr>
        </p:nvSpPr>
        <p:spPr>
          <a:xfrm>
            <a:off x="2819400" y="6356350"/>
            <a:ext cx="3581400" cy="365125"/>
          </a:xfrm>
        </p:spPr>
        <p:txBody>
          <a:bodyPr/>
          <a:lstStyle/>
          <a:p>
            <a:r>
              <a:rPr lang="da-DK" dirty="0"/>
              <a:t>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a:t>
            </a:r>
          </a:p>
        </p:txBody>
      </p:sp>
      <p:sp>
        <p:nvSpPr>
          <p:cNvPr id="3" name="Content Placeholder 2"/>
          <p:cNvSpPr>
            <a:spLocks noGrp="1"/>
          </p:cNvSpPr>
          <p:nvPr>
            <p:ph idx="1"/>
          </p:nvPr>
        </p:nvSpPr>
        <p:spPr/>
        <p:txBody>
          <a:bodyPr>
            <a:normAutofit lnSpcReduction="10000"/>
          </a:bodyPr>
          <a:lstStyle/>
          <a:p>
            <a:r>
              <a:rPr lang="en-US" b="0" i="1" dirty="0"/>
              <a:t>The Design of Everyday Things</a:t>
            </a:r>
            <a:r>
              <a:rPr lang="en-US" dirty="0"/>
              <a:t>, </a:t>
            </a:r>
            <a:r>
              <a:rPr lang="en-US" b="0" dirty="0"/>
              <a:t>Donald Norman -- a classic book on design for usability (broader than just hardware and software)</a:t>
            </a:r>
          </a:p>
          <a:p>
            <a:r>
              <a:rPr lang="en-US" b="0" i="1" dirty="0"/>
              <a:t>The Inmates are Running the Asylum</a:t>
            </a:r>
            <a:r>
              <a:rPr lang="en-US" b="0" dirty="0"/>
              <a:t>, Alan Cooper -- a manifesto calling out computer/software industry for poor design</a:t>
            </a:r>
          </a:p>
          <a:p>
            <a:r>
              <a:rPr lang="en-US" b="0" i="1" dirty="0"/>
              <a:t>Set </a:t>
            </a:r>
            <a:r>
              <a:rPr lang="en-US" b="0" i="1" dirty="0" err="1"/>
              <a:t>Phasers</a:t>
            </a:r>
            <a:r>
              <a:rPr lang="en-US" b="0" i="1" dirty="0"/>
              <a:t> on Stun: And Other True Tales of Design, Technology, and Human Error</a:t>
            </a:r>
            <a:r>
              <a:rPr lang="en-US" b="0" dirty="0"/>
              <a:t>, Steven M. Casey -- a series of anecdotes (case-studies) on how bad design and interfaces can go wrong, perhaps even 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69</a:t>
            </a:fld>
            <a:endParaRPr lang="en-US" altLang="en-US"/>
          </a:p>
        </p:txBody>
      </p:sp>
      <p:sp>
        <p:nvSpPr>
          <p:cNvPr id="414722" name="Rectangle 2"/>
          <p:cNvSpPr>
            <a:spLocks noGrp="1" noChangeArrowheads="1"/>
          </p:cNvSpPr>
          <p:nvPr>
            <p:ph type="title"/>
          </p:nvPr>
        </p:nvSpPr>
        <p:spPr/>
        <p:txBody>
          <a:bodyPr/>
          <a:lstStyle/>
          <a:p>
            <a:r>
              <a:rPr lang="en-US" altLang="en-US" dirty="0"/>
              <a:t>Learn More @ Penn</a:t>
            </a:r>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a:t>Courses</a:t>
            </a:r>
          </a:p>
          <a:p>
            <a:pPr lvl="1"/>
            <a:r>
              <a:rPr lang="en-US" altLang="en-US" dirty="0"/>
              <a:t>ESE543 – Human Factors Engineering</a:t>
            </a:r>
          </a:p>
        </p:txBody>
      </p:sp>
    </p:spTree>
    <p:extLst>
      <p:ext uri="{BB962C8B-B14F-4D97-AF65-F5344CB8AC3E}">
        <p14:creationId xmlns:p14="http://schemas.microsoft.com/office/powerpoint/2010/main" val="1021303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Dilbert Diagnosis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7" name="Content Placeholder 6"/>
          <p:cNvSpPr>
            <a:spLocks noGrp="1"/>
          </p:cNvSpPr>
          <p:nvPr>
            <p:ph idx="1"/>
          </p:nvPr>
        </p:nvSpPr>
        <p:spPr/>
        <p:txBody>
          <a:bodyPr/>
          <a:lstStyle/>
          <a:p>
            <a:endParaRPr lang="en-US" dirty="0">
              <a:hlinkClick r:id="rId2"/>
            </a:endParaRPr>
          </a:p>
          <a:p>
            <a:r>
              <a:rPr lang="en-US" dirty="0">
                <a:hlinkClick r:id="rId2"/>
              </a:rPr>
              <a:t>http://dilbert.com/strip/2002-09-23</a:t>
            </a:r>
            <a:endParaRPr lang="en-US" dirty="0"/>
          </a:p>
          <a:p>
            <a:endParaRPr lang="en-US" dirty="0"/>
          </a:p>
          <a:p>
            <a:endParaRPr lang="en-US" dirty="0"/>
          </a:p>
          <a:p>
            <a:r>
              <a:rPr lang="en-US" dirty="0"/>
              <a:t>http://dilbert.com/strip/2002-09-24</a:t>
            </a:r>
          </a:p>
        </p:txBody>
      </p:sp>
      <p:pic>
        <p:nvPicPr>
          <p:cNvPr id="8" name="Content Placeholder 4" descr="interfacepoisoning_color.png"/>
          <p:cNvPicPr>
            <a:picLocks noChangeAspect="1"/>
          </p:cNvPicPr>
          <p:nvPr/>
        </p:nvPicPr>
        <p:blipFill>
          <a:blip r:embed="rId3"/>
          <a:srcRect l="-4204" r="-4204"/>
          <a:stretch>
            <a:fillRect/>
          </a:stretch>
        </p:blipFill>
        <p:spPr>
          <a:xfrm>
            <a:off x="243305" y="1465930"/>
            <a:ext cx="8686800" cy="48466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Awareness</a:t>
            </a:r>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a:t>I’m an Engineer</a:t>
            </a:r>
          </a:p>
          <a:p>
            <a:r>
              <a:rPr lang="en-US" dirty="0"/>
              <a:t>I have a different perspective and understanding of technology than lay public</a:t>
            </a:r>
          </a:p>
          <a:p>
            <a:r>
              <a:rPr lang="en-US" dirty="0"/>
              <a:t>My view of what’s obvious/non-obvious probably not representative of intended user base</a:t>
            </a:r>
          </a:p>
          <a:p>
            <a:r>
              <a:rPr lang="en-US" dirty="0"/>
              <a:t>…how do I (or team I’m in) compensate for that?</a:t>
            </a:r>
          </a:p>
          <a:p>
            <a:r>
              <a:rPr lang="en-US" dirty="0"/>
              <a:t>This lecture, I’m talking about my weakness</a:t>
            </a:r>
          </a:p>
          <a:p>
            <a:pPr lvl="1"/>
            <a:r>
              <a:rPr lang="en-US" dirty="0"/>
              <a:t>And need for help</a:t>
            </a:r>
          </a:p>
          <a:p>
            <a:pPr lvl="1"/>
            <a:r>
              <a:rPr lang="en-US" dirty="0"/>
              <a:t>Not my strength</a:t>
            </a:r>
          </a:p>
          <a:p>
            <a:pPr lvl="1"/>
            <a:r>
              <a:rPr lang="en-US" dirty="0"/>
              <a:t>Won’t do justice with solution…but maybe in raising issues, need for help</a:t>
            </a:r>
          </a:p>
          <a:p>
            <a:r>
              <a:rPr lang="en-US" dirty="0"/>
              <a:t>Nonetheless, I am frustrated by bad design from others as much as anyone else…</a:t>
            </a:r>
          </a:p>
          <a:p>
            <a:pPr lvl="1"/>
            <a:r>
              <a:rPr lang="en-US" dirty="0"/>
              <a:t>Want “us” to do better.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The Problem is that Humans are </a:t>
            </a:r>
            <a:r>
              <a:rPr lang="en-US" b="1" dirty="0"/>
              <a:t>Half</a:t>
            </a:r>
            <a:r>
              <a:rPr lang="en-US" dirty="0"/>
              <a:t> of the User Interface</a:t>
            </a:r>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19525</TotalTime>
  <Words>3507</Words>
  <Application>Microsoft Macintosh PowerPoint</Application>
  <PresentationFormat>On-screen Show (4:3)</PresentationFormat>
  <Paragraphs>577</Paragraphs>
  <Slides>69</Slides>
  <Notes>8</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Arial</vt:lpstr>
      <vt:lpstr>Calibri</vt:lpstr>
      <vt:lpstr>Constantia</vt:lpstr>
      <vt:lpstr>Courier New</vt:lpstr>
      <vt:lpstr>Wingdings</vt:lpstr>
      <vt:lpstr>Wingdings 2</vt:lpstr>
      <vt:lpstr>ESE 578–</vt:lpstr>
      <vt:lpstr>PowerPoint Presentation</vt:lpstr>
      <vt:lpstr>User Interface</vt:lpstr>
      <vt:lpstr>Dilbert Diagnosis</vt:lpstr>
      <vt:lpstr>Lecture Topics</vt:lpstr>
      <vt:lpstr>Course Map</vt:lpstr>
      <vt:lpstr>Course Map</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Who’s to Blame for Usability Failures?</vt:lpstr>
      <vt:lpstr>UI Examples: BAD</vt:lpstr>
      <vt:lpstr>Local Example</vt:lpstr>
      <vt:lpstr>UI Examples: Good</vt:lpstr>
      <vt:lpstr>Phone</vt:lpstr>
      <vt:lpstr>Preclass 2</vt:lpstr>
      <vt:lpstr>Hot/Cold Water Interface</vt:lpstr>
      <vt:lpstr>Make common case fast</vt:lpstr>
      <vt:lpstr>Power Point: Add Equation</vt:lpstr>
      <vt:lpstr>Hawaii Missle Warning January 2018</vt:lpstr>
      <vt:lpstr>Hawaii Missle Warning False Alarm</vt:lpstr>
      <vt:lpstr>Issues to be concerned with?</vt:lpstr>
      <vt:lpstr>Issues</vt:lpstr>
      <vt:lpstr>Donald Norman: UI Guru</vt:lpstr>
      <vt:lpstr>Interface Design</vt:lpstr>
      <vt:lpstr>Constantine and Lockwood</vt:lpstr>
      <vt:lpstr>Interaction Styles</vt:lpstr>
      <vt:lpstr>Implementer vs. User</vt:lpstr>
      <vt:lpstr>User vs. Implementer</vt:lpstr>
      <vt:lpstr>Foolproof quote</vt:lpstr>
      <vt:lpstr>Issue</vt:lpstr>
      <vt:lpstr>Why would anyone</vt:lpstr>
      <vt:lpstr>Approach </vt:lpstr>
      <vt:lpstr>What Can We Do With Principles?</vt:lpstr>
      <vt:lpstr>Principles Must Be Considered in the Context of User Population</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vt:lpstr>
      <vt:lpstr>User Interface Prototyping</vt:lpstr>
      <vt:lpstr>Paper Prototyping</vt:lpstr>
      <vt:lpstr>Storyboard</vt:lpstr>
      <vt:lpstr>Storyboard</vt:lpstr>
      <vt:lpstr>Prototyping Techniques</vt:lpstr>
      <vt:lpstr>User Interface Evaluation</vt:lpstr>
      <vt:lpstr>User Testing</vt:lpstr>
      <vt:lpstr>Sample Usability Attributes</vt:lpstr>
      <vt:lpstr>Technology Change</vt:lpstr>
      <vt:lpstr>Preclass 3</vt:lpstr>
      <vt:lpstr>Impact</vt:lpstr>
      <vt:lpstr>Rise of voice control</vt:lpstr>
      <vt:lpstr>Preclass 4</vt:lpstr>
      <vt:lpstr>Context Awareness</vt:lpstr>
      <vt:lpstr>Sensors</vt:lpstr>
      <vt:lpstr>Natural(?) Input</vt:lpstr>
      <vt:lpstr>Augmented Reality with Portable Devices (Smartphone)</vt:lpstr>
      <vt:lpstr>Augmented Reality</vt:lpstr>
      <vt:lpstr>Evolution</vt:lpstr>
      <vt:lpstr>Big Ideas</vt:lpstr>
      <vt:lpstr>Next Lab</vt:lpstr>
      <vt:lpstr>Reading</vt:lpstr>
      <vt:lpstr>Learn More @ Penn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Dehon, Andre</cp:lastModifiedBy>
  <cp:revision>762</cp:revision>
  <cp:lastPrinted>2019-04-24T12:28:27Z</cp:lastPrinted>
  <dcterms:created xsi:type="dcterms:W3CDTF">2018-04-25T12:40:53Z</dcterms:created>
  <dcterms:modified xsi:type="dcterms:W3CDTF">2019-04-24T20:02:38Z</dcterms:modified>
</cp:coreProperties>
</file>