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307" r:id="rId2"/>
    <p:sldId id="505" r:id="rId3"/>
    <p:sldId id="519" r:id="rId4"/>
    <p:sldId id="518" r:id="rId5"/>
    <p:sldId id="516" r:id="rId6"/>
    <p:sldId id="517" r:id="rId7"/>
    <p:sldId id="520" r:id="rId8"/>
    <p:sldId id="521" r:id="rId9"/>
    <p:sldId id="522" r:id="rId10"/>
    <p:sldId id="524" r:id="rId11"/>
    <p:sldId id="523" r:id="rId12"/>
    <p:sldId id="515" r:id="rId13"/>
    <p:sldId id="503" r:id="rId14"/>
    <p:sldId id="525" r:id="rId15"/>
    <p:sldId id="531" r:id="rId16"/>
    <p:sldId id="530" r:id="rId17"/>
    <p:sldId id="533" r:id="rId18"/>
    <p:sldId id="532" r:id="rId19"/>
    <p:sldId id="529" r:id="rId20"/>
    <p:sldId id="534" r:id="rId21"/>
    <p:sldId id="557" r:id="rId22"/>
    <p:sldId id="535" r:id="rId23"/>
    <p:sldId id="526" r:id="rId24"/>
    <p:sldId id="536" r:id="rId25"/>
    <p:sldId id="559" r:id="rId26"/>
    <p:sldId id="537" r:id="rId27"/>
    <p:sldId id="538" r:id="rId28"/>
    <p:sldId id="568" r:id="rId29"/>
    <p:sldId id="569" r:id="rId30"/>
    <p:sldId id="560" r:id="rId31"/>
    <p:sldId id="561" r:id="rId32"/>
    <p:sldId id="539" r:id="rId33"/>
    <p:sldId id="584" r:id="rId34"/>
    <p:sldId id="571" r:id="rId35"/>
    <p:sldId id="574" r:id="rId36"/>
    <p:sldId id="527" r:id="rId37"/>
    <p:sldId id="542" r:id="rId38"/>
    <p:sldId id="566" r:id="rId39"/>
    <p:sldId id="565" r:id="rId40"/>
    <p:sldId id="547" r:id="rId41"/>
    <p:sldId id="563" r:id="rId42"/>
    <p:sldId id="548" r:id="rId43"/>
    <p:sldId id="556" r:id="rId44"/>
    <p:sldId id="553" r:id="rId45"/>
    <p:sldId id="554" r:id="rId46"/>
    <p:sldId id="564" r:id="rId47"/>
    <p:sldId id="555" r:id="rId48"/>
    <p:sldId id="528" r:id="rId49"/>
    <p:sldId id="543" r:id="rId50"/>
    <p:sldId id="546" r:id="rId51"/>
    <p:sldId id="544" r:id="rId52"/>
    <p:sldId id="540" r:id="rId53"/>
    <p:sldId id="549" r:id="rId54"/>
    <p:sldId id="550" r:id="rId55"/>
    <p:sldId id="570" r:id="rId56"/>
    <p:sldId id="562" r:id="rId57"/>
    <p:sldId id="551" r:id="rId58"/>
    <p:sldId id="552" r:id="rId59"/>
    <p:sldId id="287" r:id="rId60"/>
    <p:sldId id="512" r:id="rId61"/>
    <p:sldId id="510" r:id="rId62"/>
    <p:sldId id="576" r:id="rId63"/>
    <p:sldId id="58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2B9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84806" autoAdjust="0"/>
  </p:normalViewPr>
  <p:slideViewPr>
    <p:cSldViewPr snapToGrid="0">
      <p:cViewPr varScale="1">
        <p:scale>
          <a:sx n="93" d="100"/>
          <a:sy n="93" d="100"/>
        </p:scale>
        <p:origin x="194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13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=gXlfXirQF3A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4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D53D6-93DC-404C-905F-F77BB3FDD501}" type="slidenum">
              <a:rPr lang="en-US"/>
              <a:pPr/>
              <a:t>60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2019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0" Type="http://schemas.openxmlformats.org/officeDocument/2006/relationships/image" Target="../media/image15.jpeg"/><Relationship Id="rId4" Type="http://schemas.openxmlformats.org/officeDocument/2006/relationships/image" Target="../media/image9.gif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182762" y="5178793"/>
            <a:ext cx="4961238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2019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</a:t>
            </a:r>
            <a:r>
              <a:rPr lang="en-US" sz="2000"/>
              <a:t>#13 </a:t>
            </a:r>
            <a:r>
              <a:rPr lang="en-US" sz="2000" dirty="0"/>
              <a:t>– Intellectual Property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1470586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y-nc-s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391" y="6089587"/>
            <a:ext cx="2196244" cy="7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Intangible creations of human intellect</a:t>
            </a:r>
          </a:p>
          <a:p>
            <a:endParaRPr lang="en-US" dirty="0"/>
          </a:p>
          <a:p>
            <a:r>
              <a:rPr lang="en-US" dirty="0"/>
              <a:t>Have value</a:t>
            </a:r>
          </a:p>
          <a:p>
            <a:r>
              <a:rPr lang="en-US" dirty="0"/>
              <a:t>Don’t necessarily have physical embodiment on their own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 Creators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62" y="1323276"/>
            <a:ext cx="8686800" cy="50404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Engineers</a:t>
            </a:r>
          </a:p>
          <a:p>
            <a:pPr lvl="1"/>
            <a:r>
              <a:rPr lang="en-US" dirty="0"/>
              <a:t>Program, develop algorithms, design circuits</a:t>
            </a:r>
          </a:p>
          <a:p>
            <a:r>
              <a:rPr lang="en-US" dirty="0"/>
              <a:t>Almost everything we create will have this property</a:t>
            </a:r>
          </a:p>
          <a:p>
            <a:pPr lvl="1"/>
            <a:r>
              <a:rPr lang="en-US" dirty="0"/>
              <a:t>Value added is intellectual</a:t>
            </a:r>
          </a:p>
          <a:p>
            <a:pPr lvl="1"/>
            <a:r>
              <a:rPr lang="en-US" dirty="0"/>
              <a:t>Can be represented digitally in bits</a:t>
            </a:r>
          </a:p>
          <a:p>
            <a:pPr lvl="1"/>
            <a:r>
              <a:rPr lang="en-US" dirty="0"/>
              <a:t>Can (increasingly) be copied/reproduced cheaply</a:t>
            </a:r>
          </a:p>
          <a:p>
            <a:r>
              <a:rPr lang="en-US" dirty="0"/>
              <a:t>Easy to have impact</a:t>
            </a:r>
          </a:p>
          <a:p>
            <a:pPr lvl="1"/>
            <a:r>
              <a:rPr lang="en-US" dirty="0"/>
              <a:t>Our solutions can reach millions, billions</a:t>
            </a:r>
          </a:p>
          <a:p>
            <a:pPr lvl="1"/>
            <a:r>
              <a:rPr lang="en-US" dirty="0"/>
              <a:t>Decreasing physical barriers to propagation of solutions</a:t>
            </a:r>
          </a:p>
          <a:p>
            <a:r>
              <a:rPr lang="en-US" dirty="0">
                <a:solidFill>
                  <a:srgbClr val="FF0000"/>
                </a:solidFill>
              </a:rPr>
              <a:t>Challenge to protect and reward IP creators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Setup Need / Opportunity – What is IP</a:t>
            </a:r>
          </a:p>
          <a:p>
            <a:r>
              <a:rPr lang="en-US" dirty="0"/>
              <a:t>Where are we</a:t>
            </a:r>
          </a:p>
          <a:p>
            <a:r>
              <a:rPr lang="en-US" dirty="0"/>
              <a:t>Rationale for IP Protection – Why Protect</a:t>
            </a:r>
          </a:p>
          <a:p>
            <a:r>
              <a:rPr lang="en-US" dirty="0"/>
              <a:t>How protect?</a:t>
            </a:r>
          </a:p>
          <a:p>
            <a:pPr lvl="1"/>
            <a:r>
              <a:rPr lang="en-US" dirty="0"/>
              <a:t>Patents</a:t>
            </a:r>
          </a:p>
          <a:p>
            <a:pPr lvl="1"/>
            <a:r>
              <a:rPr lang="en-US" dirty="0"/>
              <a:t>Copyrights</a:t>
            </a:r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dirty="0"/>
              <a:t>NDA</a:t>
            </a:r>
          </a:p>
          <a:p>
            <a:pPr lvl="1"/>
            <a:r>
              <a:rPr lang="en-US" dirty="0"/>
              <a:t>Licensing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13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6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9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2" name="Group 133"/>
          <p:cNvGrpSpPr/>
          <p:nvPr/>
        </p:nvGrpSpPr>
        <p:grpSpPr>
          <a:xfrm>
            <a:off x="8636827" y="4800600"/>
            <a:ext cx="450957" cy="411444"/>
            <a:chOff x="1407374" y="3446002"/>
            <a:chExt cx="599084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4" y="3461059"/>
              <a:ext cx="599084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5" name="Group 136"/>
          <p:cNvGrpSpPr/>
          <p:nvPr/>
        </p:nvGrpSpPr>
        <p:grpSpPr>
          <a:xfrm>
            <a:off x="264929" y="4556854"/>
            <a:ext cx="470000" cy="411444"/>
            <a:chOff x="1407376" y="3446002"/>
            <a:chExt cx="624382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6" y="3461059"/>
              <a:ext cx="624382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6" name="Group 139"/>
          <p:cNvGrpSpPr/>
          <p:nvPr/>
        </p:nvGrpSpPr>
        <p:grpSpPr>
          <a:xfrm>
            <a:off x="7759602" y="6446556"/>
            <a:ext cx="470000" cy="411444"/>
            <a:chOff x="1407376" y="3446002"/>
            <a:chExt cx="624382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6" y="3461059"/>
              <a:ext cx="624382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8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 challenge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cost of copying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0</a:t>
            </a:r>
          </a:p>
          <a:p>
            <a:pPr lvl="1"/>
            <a:r>
              <a:rPr lang="en-US" dirty="0">
                <a:sym typeface="Wingdings"/>
              </a:rPr>
              <a:t>Inventor/author must recover development cost</a:t>
            </a:r>
          </a:p>
          <a:p>
            <a:pPr lvl="2"/>
            <a:r>
              <a:rPr lang="en-US" dirty="0">
                <a:sym typeface="Wingdings"/>
              </a:rPr>
              <a:t>Price must include develop cost + copy cost</a:t>
            </a:r>
          </a:p>
          <a:p>
            <a:pPr lvl="1"/>
            <a:r>
              <a:rPr lang="en-US" dirty="0">
                <a:sym typeface="Wingdings"/>
              </a:rPr>
              <a:t>Copier does not have development cost</a:t>
            </a:r>
          </a:p>
          <a:p>
            <a:pPr lvl="2"/>
            <a:r>
              <a:rPr lang="en-US" dirty="0">
                <a:sym typeface="Wingdings"/>
              </a:rPr>
              <a:t>Price = copy cost + epsilon</a:t>
            </a:r>
          </a:p>
          <a:p>
            <a:pPr lvl="2"/>
            <a:r>
              <a:rPr lang="en-US" dirty="0">
                <a:sym typeface="Wingdings"/>
              </a:rPr>
              <a:t>Competition of copiers will drive epsilon down near 0</a:t>
            </a:r>
          </a:p>
          <a:p>
            <a:pPr lvl="1"/>
            <a:r>
              <a:rPr lang="en-US" dirty="0">
                <a:sym typeface="Wingdings"/>
              </a:rPr>
              <a:t>Inventor/author not compensated for development</a:t>
            </a:r>
          </a:p>
          <a:p>
            <a:pPr lvl="2"/>
            <a:r>
              <a:rPr lang="en-US" dirty="0">
                <a:sym typeface="Wingdings"/>
              </a:rPr>
              <a:t>Remove incentive/reward for development</a:t>
            </a:r>
          </a:p>
          <a:p>
            <a:r>
              <a:rPr lang="en-US" dirty="0">
                <a:sym typeface="Wingdings"/>
              </a:rPr>
              <a:t>Demand: developers need way to exclude others from copying to incentivize creation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Arrow’s Information Paradox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Customer not know how to value information until see information (see details of product)</a:t>
            </a:r>
          </a:p>
          <a:p>
            <a:pPr lvl="1"/>
            <a:r>
              <a:rPr lang="en-US" dirty="0"/>
              <a:t>Enough information to decide to buy</a:t>
            </a:r>
          </a:p>
          <a:p>
            <a:pPr lvl="1"/>
            <a:r>
              <a:rPr lang="en-US" dirty="0"/>
              <a:t>Enough information to decide what will pay for it</a:t>
            </a:r>
          </a:p>
          <a:p>
            <a:r>
              <a:rPr lang="en-US" dirty="0"/>
              <a:t>Once show customer information, sufficient detail, they have enough information to reproduce</a:t>
            </a:r>
          </a:p>
          <a:p>
            <a:pPr lvl="1"/>
            <a:r>
              <a:rPr lang="en-US" dirty="0"/>
              <a:t>Could walk away and produce their own without paying for it</a:t>
            </a:r>
          </a:p>
          <a:p>
            <a:r>
              <a:rPr lang="en-US" dirty="0"/>
              <a:t>Disclosure of what effectively transfers technology</a:t>
            </a:r>
          </a:p>
          <a:p>
            <a:r>
              <a:rPr lang="en-US" dirty="0"/>
              <a:t>Demand: protection for developer</a:t>
            </a:r>
          </a:p>
          <a:p>
            <a:r>
              <a:rPr lang="en-US" sz="2162" b="0" dirty="0"/>
              <a:t>Arrow, Kenneth J. Economic Welfare and the Allocation of Resources for Invention, in </a:t>
            </a:r>
            <a:r>
              <a:rPr lang="en-US" sz="2162" b="0" i="1" dirty="0"/>
              <a:t>The Rate and Direction of Inventive Activity</a:t>
            </a:r>
            <a:r>
              <a:rPr lang="en-US" sz="2162" b="0" dirty="0"/>
              <a:t>, 609 (Nat’l Bureau of Econ. Research ed. 1962).</a:t>
            </a:r>
            <a:endParaRPr lang="en-US" b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Individual and Societal good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should benefit form their own effort</a:t>
            </a:r>
          </a:p>
          <a:p>
            <a:r>
              <a:rPr lang="en-US" dirty="0"/>
              <a:t>Society advances with the accumulation of knowledge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copying was an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Concern that new developments/ideas would be lost when inventor die</a:t>
            </a:r>
          </a:p>
          <a:p>
            <a:pPr lvl="1"/>
            <a:r>
              <a:rPr lang="en-US" dirty="0"/>
              <a:t>Techniques could remain secret for decades!</a:t>
            </a:r>
          </a:p>
          <a:p>
            <a:r>
              <a:rPr lang="en-US" dirty="0"/>
              <a:t>Incentive to make inventions known</a:t>
            </a:r>
          </a:p>
          <a:p>
            <a:pPr lvl="1"/>
            <a:r>
              <a:rPr lang="en-US" dirty="0"/>
              <a:t>Advance the general welfare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Constitution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Article 1, Section 8, Clause 8: </a:t>
            </a:r>
          </a:p>
          <a:p>
            <a:pPr lvl="1"/>
            <a:r>
              <a:rPr lang="en-US" dirty="0"/>
              <a:t>To promote the Progress of Science and useful Arts, by securing for limited Times to Authors and Inventors the exclusive Right to their respective Writings and Discoveries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Cost to develop and write a book?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200 days @ $500/day</a:t>
            </a:r>
          </a:p>
          <a:p>
            <a:r>
              <a:rPr lang="en-US" dirty="0">
                <a:solidFill>
                  <a:srgbClr val="FF6600"/>
                </a:solidFill>
              </a:rPr>
              <a:t>Cost per book (assume $1 to print book)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Total volume 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Total volume 10,000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Total volume 1 million</a:t>
            </a:r>
          </a:p>
          <a:p>
            <a:r>
              <a:rPr lang="en-US" dirty="0">
                <a:solidFill>
                  <a:srgbClr val="FF6600"/>
                </a:solidFill>
              </a:rPr>
              <a:t>Book sells $10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Value added by writer?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Copies sold to break even at $2/copy to writer?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(To support)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846638"/>
          </a:xfrm>
        </p:spPr>
        <p:txBody>
          <a:bodyPr/>
          <a:lstStyle/>
          <a:p>
            <a:r>
              <a:rPr lang="en-US" dirty="0"/>
              <a:t>Patents</a:t>
            </a:r>
          </a:p>
          <a:p>
            <a:pPr lvl="1"/>
            <a:r>
              <a:rPr lang="en-US" dirty="0"/>
              <a:t>Cover inventions</a:t>
            </a:r>
          </a:p>
          <a:p>
            <a:pPr lvl="1"/>
            <a:r>
              <a:rPr lang="en-US" dirty="0"/>
              <a:t>E.g., Flying Machine (US 821,393) ENIAC (US 3,120,606), </a:t>
            </a:r>
          </a:p>
          <a:p>
            <a:r>
              <a:rPr lang="en-US" dirty="0"/>
              <a:t>Copyrights</a:t>
            </a:r>
          </a:p>
          <a:p>
            <a:pPr lvl="1"/>
            <a:r>
              <a:rPr lang="en-US" dirty="0"/>
              <a:t>Creative expression</a:t>
            </a:r>
          </a:p>
          <a:p>
            <a:pPr lvl="1"/>
            <a:r>
              <a:rPr lang="en-US" dirty="0"/>
              <a:t>E.g., novel, song, movie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for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Messy and imperfect</a:t>
            </a:r>
          </a:p>
          <a:p>
            <a:r>
              <a:rPr lang="en-US" dirty="0"/>
              <a:t>Haven’t kept up with technology</a:t>
            </a:r>
          </a:p>
          <a:p>
            <a:r>
              <a:rPr lang="en-US" dirty="0"/>
              <a:t>Likely need (and will need) innovation and refinement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Interlude: NIL</a:t>
            </a:r>
            <a:br>
              <a:rPr lang="en-US" dirty="0"/>
            </a:br>
            <a:r>
              <a:rPr lang="en-US" dirty="0"/>
              <a:t>Nikolai </a:t>
            </a:r>
            <a:r>
              <a:rPr lang="en-US" dirty="0" err="1"/>
              <a:t>Ivanovich</a:t>
            </a:r>
            <a:r>
              <a:rPr lang="en-US" dirty="0"/>
              <a:t> </a:t>
            </a:r>
            <a:r>
              <a:rPr lang="en-US" dirty="0">
                <a:effectLst/>
              </a:rPr>
              <a:t>Lobachevsky</a:t>
            </a:r>
            <a:br>
              <a:rPr lang="en-US" dirty="0">
                <a:effectLst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Inventions</a:t>
            </a:r>
          </a:p>
          <a:p>
            <a:r>
              <a:rPr lang="en-US" dirty="0"/>
              <a:t>Non-obvious to one “ordinary skill in art”</a:t>
            </a:r>
          </a:p>
          <a:p>
            <a:r>
              <a:rPr lang="en-US" dirty="0"/>
              <a:t>Reduced to practice</a:t>
            </a:r>
          </a:p>
          <a:p>
            <a:r>
              <a:rPr lang="en-US" dirty="0"/>
              <a:t>Cannot patent</a:t>
            </a:r>
          </a:p>
          <a:p>
            <a:pPr lvl="1"/>
            <a:r>
              <a:rPr lang="en-US" dirty="0"/>
              <a:t>Abstract ideas</a:t>
            </a:r>
          </a:p>
          <a:p>
            <a:pPr lvl="1"/>
            <a:r>
              <a:rPr lang="en-US" dirty="0"/>
              <a:t>Laws of nature</a:t>
            </a:r>
          </a:p>
          <a:p>
            <a:r>
              <a:rPr lang="en-US" dirty="0"/>
              <a:t>US: First to file</a:t>
            </a:r>
          </a:p>
          <a:p>
            <a:pPr lvl="1"/>
            <a:r>
              <a:rPr lang="en-US" dirty="0"/>
              <a:t>(prior to 2013 was first to invent)</a:t>
            </a:r>
          </a:p>
          <a:p>
            <a:r>
              <a:rPr lang="en-US" dirty="0"/>
              <a:t>Exclusive rights 20 years from filing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might be tricky / non-satisfying?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First to file? (even invent?)</a:t>
            </a:r>
          </a:p>
          <a:p>
            <a:r>
              <a:rPr lang="en-US" dirty="0">
                <a:solidFill>
                  <a:srgbClr val="FF6600"/>
                </a:solidFill>
              </a:rPr>
              <a:t>20 year term?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Identification of problem is part of invention</a:t>
            </a:r>
          </a:p>
          <a:p>
            <a:r>
              <a:rPr lang="en-US" dirty="0"/>
              <a:t>Claims</a:t>
            </a:r>
          </a:p>
          <a:p>
            <a:pPr lvl="1"/>
            <a:r>
              <a:rPr lang="en-US" dirty="0"/>
              <a:t>Define the invention</a:t>
            </a:r>
          </a:p>
          <a:p>
            <a:pPr lvl="1"/>
            <a:r>
              <a:rPr lang="en-US" dirty="0"/>
              <a:t>Technical coverage</a:t>
            </a:r>
          </a:p>
          <a:p>
            <a:r>
              <a:rPr lang="en-US" dirty="0"/>
              <a:t>Requires disclosure</a:t>
            </a:r>
          </a:p>
          <a:p>
            <a:pPr lvl="1"/>
            <a:r>
              <a:rPr lang="en-US" dirty="0"/>
              <a:t>If really believe no one else will figure it out…or can copy it, maybe better to keep as a </a:t>
            </a:r>
            <a:r>
              <a:rPr lang="en-US" i="1" dirty="0"/>
              <a:t>trade secret</a:t>
            </a:r>
          </a:p>
          <a:p>
            <a:r>
              <a:rPr lang="en-US" dirty="0"/>
              <a:t>License to litigate</a:t>
            </a:r>
          </a:p>
          <a:p>
            <a:pPr lvl="1"/>
            <a:r>
              <a:rPr lang="en-US" dirty="0"/>
              <a:t>Recover damages is through litigation</a:t>
            </a:r>
          </a:p>
          <a:p>
            <a:pPr lvl="1"/>
            <a:r>
              <a:rPr lang="en-US" dirty="0"/>
              <a:t>Establish violation</a:t>
            </a:r>
          </a:p>
          <a:p>
            <a:pPr lvl="1"/>
            <a:r>
              <a:rPr lang="en-US" dirty="0"/>
              <a:t>Validity of many patents overturned in litigation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732" y="1352137"/>
            <a:ext cx="8686800" cy="51414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 have one year from first-public disclosure to file</a:t>
            </a:r>
          </a:p>
          <a:p>
            <a:pPr lvl="1"/>
            <a:r>
              <a:rPr lang="en-US" dirty="0"/>
              <a:t>Many places – public disclosure prevent patent</a:t>
            </a:r>
          </a:p>
          <a:p>
            <a:pPr lvl="1"/>
            <a:r>
              <a:rPr lang="en-US" dirty="0"/>
              <a:t>https://www.uspto.gov/web/offices/pac/mpep/s2153.html</a:t>
            </a:r>
          </a:p>
          <a:p>
            <a:r>
              <a:rPr lang="en-US" dirty="0"/>
              <a:t>May file provisional patent to get filing date</a:t>
            </a:r>
          </a:p>
          <a:p>
            <a:r>
              <a:rPr lang="en-US" dirty="0"/>
              <a:t>File patent with claims</a:t>
            </a:r>
          </a:p>
          <a:p>
            <a:r>
              <a:rPr lang="en-US" dirty="0"/>
              <a:t>Reviewed by examiner</a:t>
            </a:r>
          </a:p>
          <a:p>
            <a:r>
              <a:rPr lang="en-US" dirty="0"/>
              <a:t>Examiner reports on what may be allowable</a:t>
            </a:r>
          </a:p>
          <a:p>
            <a:pPr lvl="1"/>
            <a:r>
              <a:rPr lang="en-US" dirty="0"/>
              <a:t>As-is</a:t>
            </a:r>
          </a:p>
          <a:p>
            <a:pPr lvl="1"/>
            <a:r>
              <a:rPr lang="en-US" dirty="0"/>
              <a:t>With tighter qualifications</a:t>
            </a:r>
          </a:p>
          <a:p>
            <a:pPr lvl="1"/>
            <a:r>
              <a:rPr lang="en-US" dirty="0"/>
              <a:t>Not-at-all</a:t>
            </a:r>
          </a:p>
          <a:p>
            <a:pPr lvl="1"/>
            <a:r>
              <a:rPr lang="en-US" dirty="0"/>
              <a:t>On a per-claim basis</a:t>
            </a:r>
          </a:p>
          <a:p>
            <a:r>
              <a:rPr lang="en-US" dirty="0"/>
              <a:t>Typically requires several iterations</a:t>
            </a:r>
          </a:p>
          <a:p>
            <a:r>
              <a:rPr lang="en-US" dirty="0"/>
              <a:t>Often </a:t>
            </a:r>
            <a:r>
              <a:rPr lang="en-US" dirty="0" err="1"/>
              <a:t>year(s</a:t>
            </a:r>
            <a:r>
              <a:rPr lang="en-US" dirty="0"/>
              <a:t>) before patent issues</a:t>
            </a:r>
          </a:p>
          <a:p>
            <a:r>
              <a:rPr lang="en-US" dirty="0"/>
              <a:t>Filing costs thousands of dollars</a:t>
            </a:r>
          </a:p>
          <a:p>
            <a:pPr lvl="1"/>
            <a:r>
              <a:rPr lang="en-US" dirty="0"/>
              <a:t>With lawyer/legal fees tens to hundreds of thousands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DE7E-83A1-5B4E-B175-D6965ADF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A63A-EF02-524F-A6AC-0A579141C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61D7-D61A-9B47-82E3-F4E527D0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851DF-3F0A-6646-8A3E-C9A931A7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C5986-1379-B94B-8DD9-D6637F71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8" y="76200"/>
            <a:ext cx="8160328" cy="892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39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D3E0-2F09-FB45-ACB8-833AF0EA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8B9-4F88-F847-9C6F-92589FDB8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AAEC8-9747-C34B-B42F-B00DC5B77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53D8D-7E7E-BC49-AB86-CF1437FA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20EF3-F782-A340-8886-7595F5ED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77800"/>
            <a:ext cx="5880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cost – expense to produce</a:t>
            </a:r>
          </a:p>
          <a:p>
            <a:r>
              <a:rPr lang="en-US" dirty="0"/>
              <a:t>Price – what consume will pay for it</a:t>
            </a:r>
          </a:p>
          <a:p>
            <a:pPr lvl="1"/>
            <a:r>
              <a:rPr lang="en-US" dirty="0"/>
              <a:t>Value to consumer</a:t>
            </a:r>
          </a:p>
          <a:p>
            <a:endParaRPr lang="en-US" dirty="0"/>
          </a:p>
          <a:p>
            <a:r>
              <a:rPr lang="en-US" dirty="0"/>
              <a:t>Profit = Price – cost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" y="433293"/>
            <a:ext cx="9085933" cy="119783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80" y="565923"/>
            <a:ext cx="6062619" cy="59579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Patentable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Not law’s of nature</a:t>
                </a:r>
              </a:p>
              <a:p>
                <a:r>
                  <a:rPr lang="en-US" dirty="0"/>
                  <a:t>Not abstract ideas</a:t>
                </a:r>
              </a:p>
              <a:p>
                <a:r>
                  <a:rPr lang="en-US" dirty="0"/>
                  <a:t>Cannot patent pi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Software?</a:t>
                </a:r>
              </a:p>
              <a:p>
                <a:pPr lvl="1"/>
                <a:r>
                  <a:rPr lang="en-US" dirty="0"/>
                  <a:t>Originally not</a:t>
                </a:r>
              </a:p>
              <a:p>
                <a:pPr lvl="1"/>
                <a:r>
                  <a:rPr lang="en-US" dirty="0"/>
                  <a:t>With reference to machine, can often manage</a:t>
                </a:r>
              </a:p>
              <a:p>
                <a:r>
                  <a:rPr lang="en-US" dirty="0"/>
                  <a:t>Genetic sequences?...</a:t>
                </a:r>
              </a:p>
              <a:p>
                <a:r>
                  <a:rPr lang="en-US" dirty="0"/>
                  <a:t>…evolving…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5" t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4FDDAB-4789-9349-BDF8-907925C4D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927F4-5F26-4147-9EE4-F4425B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B61D2-DAA6-414D-9EF3-08C80B5F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AD36A7-4B4E-0B4C-B1E8-FC624D69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Interlude: Final</a:t>
            </a:r>
          </a:p>
        </p:txBody>
      </p:sp>
    </p:spTree>
    <p:extLst>
      <p:ext uri="{BB962C8B-B14F-4D97-AF65-F5344CB8AC3E}">
        <p14:creationId xmlns:p14="http://schemas.microsoft.com/office/powerpoint/2010/main" val="260889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1673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Final Office Hours: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Saturday 6pm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Sunday 4pm and 5pm</a:t>
            </a:r>
          </a:p>
          <a:p>
            <a:r>
              <a:rPr lang="en-US" b="1" dirty="0">
                <a:solidFill>
                  <a:schemeClr val="tx1"/>
                </a:solidFill>
              </a:rPr>
              <a:t>Final: </a:t>
            </a:r>
            <a:r>
              <a:rPr lang="en-US" dirty="0">
                <a:solidFill>
                  <a:schemeClr val="tx1"/>
                </a:solidFill>
              </a:rPr>
              <a:t>Monday (5/6) 3-5pm in Moore 212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Same Rules as midterm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Calculators allowed (work that out in advance)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Closed book, notes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15% of grade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Comprehensive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Last year final and answers linked to Spring 2018 syllabus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Probably mix ideas from first and second half</a:t>
            </a:r>
          </a:p>
          <a:p>
            <a:pPr lvl="2"/>
            <a:endParaRPr lang="en-US" b="1" dirty="0">
              <a:solidFill>
                <a:schemeClr val="tx1"/>
              </a:solidFill>
            </a:endParaRP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841A4-0B8D-4848-83FC-CAADE897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4084552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62311" y="1387948"/>
            <a:ext cx="4481689" cy="48466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2400" b="1" dirty="0">
                <a:solidFill>
                  <a:schemeClr val="tx2"/>
                </a:solidFill>
              </a:rPr>
              <a:t>Post midterm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Combinational Logic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Finite-State Machines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Stored-Program Processors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Processing Requirements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Process Virtualization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Persistent Storage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File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Networking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User Interface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</a:rPr>
              <a:t>Intellectual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2606" y="1406663"/>
            <a:ext cx="4481689" cy="48466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en-US" sz="2400" b="1" dirty="0">
                <a:solidFill>
                  <a:schemeClr val="tx2"/>
                </a:solidFill>
              </a:rPr>
              <a:t>Pre Midterm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Data representation in bits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Sounds waves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Sampling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 err="1">
                <a:solidFill>
                  <a:schemeClr val="tx2"/>
                </a:solidFill>
              </a:rPr>
              <a:t>Nyquist</a:t>
            </a:r>
            <a:endParaRPr lang="en-US" sz="240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noProof="0" dirty="0" err="1">
                <a:solidFill>
                  <a:schemeClr val="tx2"/>
                </a:solidFill>
              </a:rPr>
              <a:t>Lossy</a:t>
            </a:r>
            <a:r>
              <a:rPr lang="en-US" sz="2400" noProof="0" dirty="0">
                <a:solidFill>
                  <a:schemeClr val="tx2"/>
                </a:solidFill>
              </a:rPr>
              <a:t>/lossless compression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Common case</a:t>
            </a:r>
            <a:endParaRPr lang="en-US" sz="2400" noProof="0" dirty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noProof="0" dirty="0">
                <a:solidFill>
                  <a:schemeClr val="tx2"/>
                </a:solidFill>
              </a:rPr>
              <a:t>Frequency domain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Psychoacoustics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en-US" sz="2400" dirty="0">
                <a:solidFill>
                  <a:schemeClr val="tx2"/>
                </a:solidFill>
              </a:rPr>
              <a:t>Perceptual coding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350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 particular, original expression</a:t>
            </a:r>
          </a:p>
          <a:p>
            <a:pPr lvl="1"/>
            <a:r>
              <a:rPr lang="en-US" dirty="0"/>
              <a:t>Including software</a:t>
            </a:r>
          </a:p>
          <a:p>
            <a:r>
              <a:rPr lang="en-US" dirty="0"/>
              <a:t>Technically don’t need to register</a:t>
            </a:r>
          </a:p>
          <a:p>
            <a:pPr lvl="1"/>
            <a:r>
              <a:rPr lang="en-US" dirty="0"/>
              <a:t>But should…</a:t>
            </a:r>
          </a:p>
          <a:p>
            <a:pPr lvl="1"/>
            <a:r>
              <a:rPr lang="en-US" dirty="0"/>
              <a:t>Must register before sue for infringement</a:t>
            </a:r>
          </a:p>
          <a:p>
            <a:pPr lvl="1"/>
            <a:r>
              <a:rPr lang="en-US" dirty="0"/>
              <a:t>$35</a:t>
            </a:r>
          </a:p>
          <a:p>
            <a:pPr lvl="1"/>
            <a:r>
              <a:rPr lang="en-US" dirty="0"/>
              <a:t>No review, just registration</a:t>
            </a:r>
          </a:p>
          <a:p>
            <a:r>
              <a:rPr lang="en-US" dirty="0"/>
              <a:t>Life of author + 70 years</a:t>
            </a:r>
          </a:p>
          <a:p>
            <a:r>
              <a:rPr lang="en-US" dirty="0"/>
              <a:t>Work for hire: 95 years from publication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transfer copyright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Publish in ACM, IEEE journal </a:t>
            </a:r>
          </a:p>
          <a:p>
            <a:pPr lvl="1"/>
            <a:r>
              <a:rPr lang="en-US" dirty="0"/>
              <a:t>Transfer copyright to them, they license you back rights for derived work and post on person web site.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4" y="2928471"/>
            <a:ext cx="8800286" cy="319741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Recent: license to ACM, IEEE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Author retain copyright, license to publisher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23" y="2347097"/>
            <a:ext cx="8807077" cy="36937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Creative / Intellectual work produces most of value</a:t>
            </a:r>
          </a:p>
          <a:p>
            <a:endParaRPr lang="en-US" dirty="0"/>
          </a:p>
          <a:p>
            <a:r>
              <a:rPr lang="en-US" dirty="0"/>
              <a:t>At least in volume, physical costs of reproduction is small part of product price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you seen licenses?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get right to use</a:t>
            </a:r>
          </a:p>
          <a:p>
            <a:pPr lvl="1"/>
            <a:r>
              <a:rPr lang="en-US" dirty="0"/>
              <a:t>Something patented, copyrighted by someone else</a:t>
            </a:r>
          </a:p>
          <a:p>
            <a:r>
              <a:rPr lang="en-US" dirty="0"/>
              <a:t>Between companies</a:t>
            </a:r>
          </a:p>
          <a:p>
            <a:pPr lvl="1"/>
            <a:r>
              <a:rPr lang="en-US" dirty="0"/>
              <a:t>Get IP need to build a product</a:t>
            </a:r>
          </a:p>
          <a:p>
            <a:r>
              <a:rPr lang="en-US" dirty="0"/>
              <a:t>To consumers</a:t>
            </a:r>
          </a:p>
          <a:p>
            <a:pPr lvl="1"/>
            <a:r>
              <a:rPr lang="en-US" dirty="0"/>
              <a:t>Technically, most software is licensed, not sold</a:t>
            </a:r>
          </a:p>
          <a:p>
            <a:pPr lvl="1"/>
            <a:r>
              <a:rPr lang="en-US" dirty="0"/>
              <a:t>…shrink-wrap licensing agreements…</a:t>
            </a:r>
          </a:p>
          <a:p>
            <a:r>
              <a:rPr lang="en-US" dirty="0"/>
              <a:t>Define terms of use</a:t>
            </a:r>
          </a:p>
          <a:p>
            <a:pPr lvl="1"/>
            <a:r>
              <a:rPr lang="en-US" dirty="0"/>
              <a:t>What you are paying for (one copy, many, resale…)</a:t>
            </a:r>
          </a:p>
          <a:p>
            <a:pPr lvl="1"/>
            <a:r>
              <a:rPr lang="en-US" dirty="0"/>
              <a:t>What uses (</a:t>
            </a:r>
            <a:r>
              <a:rPr lang="en-US" dirty="0" err="1"/>
              <a:t>dis)allowed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Licensing/Sales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a product require huge infrastructure and up-front capital costs</a:t>
            </a:r>
          </a:p>
          <a:p>
            <a:pPr lvl="1"/>
            <a:r>
              <a:rPr lang="en-US" dirty="0"/>
              <a:t>Manufacture (physical things)</a:t>
            </a:r>
          </a:p>
          <a:p>
            <a:pPr lvl="1"/>
            <a:r>
              <a:rPr lang="en-US" dirty="0"/>
              <a:t>Marketing </a:t>
            </a:r>
          </a:p>
          <a:p>
            <a:pPr lvl="1"/>
            <a:r>
              <a:rPr lang="en-US" dirty="0"/>
              <a:t>Distribution</a:t>
            </a:r>
          </a:p>
          <a:p>
            <a:pPr lvl="1"/>
            <a:r>
              <a:rPr lang="en-US" dirty="0"/>
              <a:t>Sales</a:t>
            </a:r>
          </a:p>
          <a:p>
            <a:r>
              <a:rPr lang="en-US" dirty="0"/>
              <a:t>Demand large business to support infrastructure</a:t>
            </a:r>
          </a:p>
          <a:p>
            <a:r>
              <a:rPr lang="en-US" dirty="0"/>
              <a:t>Not easy for individual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(emerging)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Eliminate infrastructure needs with ubiquitous networking, IP products, service businesses</a:t>
            </a:r>
          </a:p>
          <a:p>
            <a:pPr lvl="1"/>
            <a:r>
              <a:rPr lang="en-US" dirty="0"/>
              <a:t>Manufacture (physical things)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not issue for IP</a:t>
            </a:r>
          </a:p>
          <a:p>
            <a:pPr lvl="2"/>
            <a:r>
              <a:rPr lang="en-US" dirty="0">
                <a:sym typeface="Wingdings"/>
              </a:rPr>
              <a:t>…or licensed manufacturing</a:t>
            </a:r>
            <a:endParaRPr lang="en-US" dirty="0"/>
          </a:p>
          <a:p>
            <a:pPr lvl="1"/>
            <a:r>
              <a:rPr lang="en-US" dirty="0"/>
              <a:t>Marketing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still need to get the word out</a:t>
            </a:r>
          </a:p>
          <a:p>
            <a:pPr lvl="2"/>
            <a:r>
              <a:rPr lang="en-US" dirty="0">
                <a:sym typeface="Wingdings"/>
              </a:rPr>
              <a:t>…can use web at low cost</a:t>
            </a:r>
            <a:endParaRPr lang="en-US" dirty="0"/>
          </a:p>
          <a:p>
            <a:pPr lvl="1"/>
            <a:r>
              <a:rPr lang="en-US" dirty="0"/>
              <a:t>Distribution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not an issue for IP</a:t>
            </a:r>
          </a:p>
          <a:p>
            <a:pPr lvl="2"/>
            <a:r>
              <a:rPr lang="en-US" dirty="0">
                <a:sym typeface="Wingdings"/>
              </a:rPr>
              <a:t>…leverage common carriers</a:t>
            </a:r>
            <a:endParaRPr lang="en-US" dirty="0"/>
          </a:p>
          <a:p>
            <a:pPr lvl="1"/>
            <a:r>
              <a:rPr lang="en-US" dirty="0"/>
              <a:t>Sales</a:t>
            </a:r>
          </a:p>
          <a:p>
            <a:pPr lvl="2"/>
            <a:r>
              <a:rPr lang="en-US" dirty="0"/>
              <a:t>Handle online, </a:t>
            </a:r>
            <a:r>
              <a:rPr lang="en-US" dirty="0" err="1"/>
              <a:t>eBusiness</a:t>
            </a:r>
            <a:r>
              <a:rPr lang="en-US" dirty="0"/>
              <a:t> support</a:t>
            </a:r>
          </a:p>
          <a:p>
            <a:r>
              <a:rPr lang="en-US" dirty="0"/>
              <a:t>Becomes possible for individuals/small businesses to sell IP directly to consumers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IP Businesses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Examples?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IP Businesses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Kindle Direct Publishing</a:t>
            </a:r>
          </a:p>
          <a:p>
            <a:r>
              <a:rPr lang="en-US" dirty="0"/>
              <a:t>App Store</a:t>
            </a:r>
          </a:p>
          <a:p>
            <a:r>
              <a:rPr lang="en-US" dirty="0"/>
              <a:t>AWS Marketplace</a:t>
            </a:r>
          </a:p>
          <a:p>
            <a:r>
              <a:rPr lang="en-US" dirty="0"/>
              <a:t>Café Press</a:t>
            </a:r>
          </a:p>
          <a:p>
            <a:r>
              <a:rPr lang="en-US" dirty="0" err="1"/>
              <a:t>Shapeways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/ Creative Commons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we want to share</a:t>
            </a:r>
          </a:p>
          <a:p>
            <a:pPr lvl="1"/>
            <a:r>
              <a:rPr lang="en-US" dirty="0"/>
              <a:t>Isn’t it great doesn’t cost us anything to give away digital products?</a:t>
            </a:r>
          </a:p>
          <a:p>
            <a:pPr lvl="1"/>
            <a:r>
              <a:rPr lang="en-US" dirty="0"/>
              <a:t>Isn’t it great can build on work of others without necessary cost?</a:t>
            </a:r>
          </a:p>
          <a:p>
            <a:pPr lvl="1"/>
            <a:r>
              <a:rPr lang="en-US" dirty="0"/>
              <a:t>Cooperation on standards create opportunities for everyone, for an industry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Cost to photocopy 200 page book at $0.05/page?</a:t>
            </a:r>
          </a:p>
          <a:p>
            <a:r>
              <a:rPr lang="en-US" dirty="0">
                <a:solidFill>
                  <a:srgbClr val="FF6600"/>
                </a:solidFill>
              </a:rPr>
              <a:t>Cost to scan book at 10page/minute?</a:t>
            </a:r>
          </a:p>
          <a:p>
            <a:r>
              <a:rPr lang="en-US" dirty="0">
                <a:solidFill>
                  <a:srgbClr val="FF6600"/>
                </a:solidFill>
              </a:rPr>
              <a:t>Cost to retype book (50 words/minute type)?</a:t>
            </a:r>
          </a:p>
          <a:p>
            <a:r>
              <a:rPr lang="en-US" dirty="0">
                <a:solidFill>
                  <a:srgbClr val="FF6600"/>
                </a:solidFill>
              </a:rPr>
              <a:t>Cost to perform a 10s copy onto flash drive?</a:t>
            </a:r>
          </a:p>
          <a:p>
            <a:r>
              <a:rPr lang="en-US" dirty="0">
                <a:solidFill>
                  <a:srgbClr val="FF6600"/>
                </a:solidFill>
              </a:rPr>
              <a:t>Cost of portion of flash drive used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$8 for 16GB drive, 0.5MB file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Patents cost money</a:t>
            </a:r>
          </a:p>
          <a:p>
            <a:r>
              <a:rPr lang="en-US" dirty="0"/>
              <a:t>Business (people making money) will spend money to patent things</a:t>
            </a:r>
          </a:p>
          <a:p>
            <a:pPr lvl="1"/>
            <a:r>
              <a:rPr lang="en-US" dirty="0"/>
              <a:t>…and typically incentivized to patent everything they can</a:t>
            </a:r>
          </a:p>
          <a:p>
            <a:r>
              <a:rPr lang="en-US" dirty="0"/>
              <a:t>Company (individual) could patent something and grant free license</a:t>
            </a:r>
          </a:p>
          <a:p>
            <a:r>
              <a:rPr lang="en-US" dirty="0"/>
              <a:t>How does individual, non-profit, etc.</a:t>
            </a:r>
          </a:p>
          <a:p>
            <a:pPr lvl="1"/>
            <a:r>
              <a:rPr lang="en-US" dirty="0"/>
              <a:t>Create something and protect right to share?</a:t>
            </a:r>
          </a:p>
          <a:p>
            <a:r>
              <a:rPr lang="en-US" dirty="0"/>
              <a:t>Variety of Open-Source/Public Domain licenses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Framework and set of licenses for clearly expressing intent 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Attribution</a:t>
            </a:r>
          </a:p>
          <a:p>
            <a:pPr lvl="1"/>
            <a:r>
              <a:rPr lang="en-US" dirty="0"/>
              <a:t>Share-Alike</a:t>
            </a:r>
          </a:p>
          <a:p>
            <a:pPr lvl="1"/>
            <a:r>
              <a:rPr lang="en-US" dirty="0"/>
              <a:t>(Non-)commercial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No)Derivatives</a:t>
            </a:r>
            <a:endParaRPr lang="en-US" dirty="0"/>
          </a:p>
          <a:p>
            <a:r>
              <a:rPr lang="en-US" dirty="0"/>
              <a:t>Apps to choose, logos to show, legal backing to define precisely </a:t>
            </a:r>
          </a:p>
          <a:p>
            <a:r>
              <a:rPr lang="en-US" dirty="0" err="1"/>
              <a:t>https://creativecommons.org/share-your-work/licensing-types-examples/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 descr="by-nc-s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72" y="3139472"/>
            <a:ext cx="2196244" cy="76841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Non-Disclosure Agreement (NDA)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 for protecting IP</a:t>
            </a:r>
          </a:p>
          <a:p>
            <a:r>
              <a:rPr lang="en-US" dirty="0"/>
              <a:t>Legal agreement that you won’t disclose someone information shared with you</a:t>
            </a:r>
          </a:p>
          <a:p>
            <a:pPr lvl="1"/>
            <a:r>
              <a:rPr lang="en-US" dirty="0"/>
              <a:t>Prevent loss of IP</a:t>
            </a:r>
          </a:p>
          <a:p>
            <a:r>
              <a:rPr lang="en-US" dirty="0"/>
              <a:t>Typical for collaborating companies</a:t>
            </a:r>
          </a:p>
          <a:p>
            <a:r>
              <a:rPr lang="en-US" dirty="0"/>
              <a:t>Typical for employers</a:t>
            </a:r>
          </a:p>
          <a:p>
            <a:r>
              <a:rPr lang="en-US" dirty="0"/>
              <a:t>In part to make sure sharing with you doesn’t count as “disclosure” to preclude patents</a:t>
            </a:r>
          </a:p>
          <a:p>
            <a:r>
              <a:rPr lang="en-US" dirty="0"/>
              <a:t>Define scope of disclosure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Owns IP?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DE7E-83A1-5B4E-B175-D6965ADF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A63A-EF02-524F-A6AC-0A579141C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61D7-D61A-9B47-82E3-F4E527D0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851DF-3F0A-6646-8A3E-C9A931A7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C5986-1379-B94B-8DD9-D6637F71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8" y="76200"/>
            <a:ext cx="8160328" cy="892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5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" y="433293"/>
            <a:ext cx="9085933" cy="1197834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Scenarios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Hired/paid by company to invent</a:t>
            </a:r>
          </a:p>
          <a:p>
            <a:pPr lvl="1"/>
            <a:r>
              <a:rPr lang="en-US" dirty="0"/>
              <a:t>Belongs to company</a:t>
            </a:r>
          </a:p>
          <a:p>
            <a:r>
              <a:rPr lang="en-US" dirty="0"/>
              <a:t>Invent on side on free time</a:t>
            </a:r>
          </a:p>
          <a:p>
            <a:pPr lvl="1"/>
            <a:r>
              <a:rPr lang="en-US" dirty="0"/>
              <a:t>…may depend on employment agreement</a:t>
            </a:r>
          </a:p>
          <a:p>
            <a:pPr lvl="1"/>
            <a:r>
              <a:rPr lang="en-US" dirty="0"/>
              <a:t>…whether or not subject matter overlaps with company</a:t>
            </a:r>
          </a:p>
          <a:p>
            <a:r>
              <a:rPr lang="en-US" dirty="0"/>
              <a:t>Consultant</a:t>
            </a:r>
          </a:p>
          <a:p>
            <a:pPr lvl="1"/>
            <a:r>
              <a:rPr lang="en-US" dirty="0"/>
              <a:t>By default yours, but consulting agreement may define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26575"/>
            <a:ext cx="8686800" cy="51742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on grant funds and resources</a:t>
            </a:r>
          </a:p>
          <a:p>
            <a:pPr lvl="1"/>
            <a:r>
              <a:rPr lang="en-US" dirty="0"/>
              <a:t>Typically goes to university and funding source</a:t>
            </a:r>
          </a:p>
          <a:p>
            <a:pPr lvl="1"/>
            <a:r>
              <a:rPr lang="en-US" dirty="0"/>
              <a:t>Right of first refusal…won’t always pursue</a:t>
            </a:r>
          </a:p>
          <a:p>
            <a:r>
              <a:rPr lang="en-US" dirty="0"/>
              <a:t>Undergraduate</a:t>
            </a:r>
          </a:p>
          <a:p>
            <a:pPr lvl="1"/>
            <a:r>
              <a:rPr lang="en-US" dirty="0"/>
              <a:t>Invent in class, senior-design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yours</a:t>
            </a:r>
          </a:p>
          <a:p>
            <a:r>
              <a:rPr lang="en-US" dirty="0">
                <a:sym typeface="Wingdings"/>
              </a:rPr>
              <a:t>Graduate students paid RA from grant</a:t>
            </a:r>
          </a:p>
          <a:p>
            <a:pPr lvl="1"/>
            <a:r>
              <a:rPr lang="en-US" dirty="0">
                <a:sym typeface="Wingdings"/>
              </a:rPr>
              <a:t>Typically funded by grant and go to University</a:t>
            </a:r>
          </a:p>
          <a:p>
            <a:r>
              <a:rPr lang="en-US" dirty="0">
                <a:sym typeface="Wingdings"/>
              </a:rPr>
              <a:t>Undergraduate paid research (employee)</a:t>
            </a:r>
          </a:p>
          <a:p>
            <a:pPr lvl="1"/>
            <a:r>
              <a:rPr lang="en-US" dirty="0">
                <a:sym typeface="Wingdings"/>
              </a:rPr>
              <a:t>Typically funded by grant and go to University</a:t>
            </a:r>
          </a:p>
          <a:p>
            <a:r>
              <a:rPr lang="en-US" dirty="0">
                <a:sym typeface="Wingdings"/>
              </a:rPr>
              <a:t>Graduate students in class, using class resources</a:t>
            </a:r>
          </a:p>
          <a:p>
            <a:pPr lvl="1"/>
            <a:r>
              <a:rPr lang="en-US" dirty="0">
                <a:sym typeface="Wingdings"/>
              </a:rPr>
              <a:t>Goes to University</a:t>
            </a:r>
          </a:p>
          <a:p>
            <a:pPr lvl="1"/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 Due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Note: Lab due Today (by midnight)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Last day of classes (not have due during reading period)</a:t>
            </a:r>
          </a:p>
          <a:p>
            <a:pPr lvl="1"/>
            <a:r>
              <a:rPr lang="en-US" b="1" i="1" dirty="0"/>
              <a:t>Final office hours now to 8pm</a:t>
            </a:r>
          </a:p>
          <a:p>
            <a:endParaRPr lang="en-US" b="1" i="1" dirty="0"/>
          </a:p>
          <a:p>
            <a:endParaRPr lang="en-US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30984-BE45-3940-A0C6-4261C71F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273649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digital representation</a:t>
            </a:r>
          </a:p>
          <a:p>
            <a:pPr lvl="1"/>
            <a:r>
              <a:rPr lang="en-US" dirty="0"/>
              <a:t>Cost of “physical” reproduction trends to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A661-1052-4C73-9CD4-DE8E79021973}" type="slidenum">
              <a:rPr lang="en-US"/>
              <a:pPr/>
              <a:t>60</a:t>
            </a:fld>
            <a:endParaRPr lang="en-US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Ideas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5180"/>
            <a:ext cx="8229600" cy="45808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We (engineers…particularly in computing space) are knowledge workers, producing IP</a:t>
            </a:r>
          </a:p>
          <a:p>
            <a:pPr>
              <a:lnSpc>
                <a:spcPct val="90000"/>
              </a:lnSpc>
            </a:pPr>
            <a:r>
              <a:rPr lang="en-US" dirty="0"/>
              <a:t>IP carries great value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That is less and less tied to physical objects</a:t>
            </a:r>
          </a:p>
          <a:p>
            <a:pPr>
              <a:lnSpc>
                <a:spcPct val="90000"/>
              </a:lnSpc>
            </a:pPr>
            <a:r>
              <a:rPr lang="en-US" dirty="0"/>
              <a:t>Need to equitably reward and encourage IP creation</a:t>
            </a:r>
          </a:p>
          <a:p>
            <a:pPr>
              <a:lnSpc>
                <a:spcPct val="90000"/>
              </a:lnSpc>
            </a:pPr>
            <a:r>
              <a:rPr lang="en-US" dirty="0"/>
              <a:t>Patents, Copyrights, Licenses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Attempts to provide framework for IP ownership, sharing, monetization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…probably not the final answer, particularly as technology landscape continues to evolve.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 507 – IP and Business Law for Engineers</a:t>
            </a:r>
          </a:p>
          <a:p>
            <a:r>
              <a:rPr lang="en-US" dirty="0"/>
              <a:t>EAS 545 – Engineering Entrepreneurship </a:t>
            </a:r>
          </a:p>
          <a:p>
            <a:pPr lvl="1"/>
            <a:r>
              <a:rPr lang="en-US" dirty="0"/>
              <a:t>Has sections on IP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38116" y="170360"/>
          <a:ext cx="8686800" cy="644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Analog Circuits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ESE215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Nyquist</a:t>
                      </a:r>
                      <a:r>
                        <a:rPr lang="en-US" dirty="0"/>
                        <a:t>, Fourier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ESE224</a:t>
                      </a:r>
                      <a:r>
                        <a:rPr lang="en-US" dirty="0"/>
                        <a:t>, ESE325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ESE224</a:t>
                      </a:r>
                      <a:r>
                        <a:rPr lang="en-US" dirty="0"/>
                        <a:t>, ESE325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(many)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Digital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CIS240, ESE370,</a:t>
                      </a:r>
                      <a:r>
                        <a:rPr lang="en-US" b="1" baseline="0" dirty="0"/>
                        <a:t> </a:t>
                      </a:r>
                      <a:r>
                        <a:rPr lang="en-US" baseline="0" dirty="0"/>
                        <a:t>ESE532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File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CIS380,</a:t>
                      </a:r>
                      <a:r>
                        <a:rPr lang="en-US" b="1" baseline="0" dirty="0"/>
                        <a:t> CIS121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CIS380, CIS121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ESE545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ESE407</a:t>
                      </a:r>
                      <a:r>
                        <a:rPr lang="en-US" dirty="0"/>
                        <a:t> or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CIS553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Embedded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ESE350</a:t>
                      </a:r>
                    </a:p>
                    <a:p>
                      <a:r>
                        <a:rPr lang="en-US" b="1" dirty="0"/>
                        <a:t>CIS441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ESE543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431D4-A3E5-9F45-BB56-B0F1C6F8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667896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(Notes for previous slide)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Bold – required</a:t>
            </a:r>
          </a:p>
          <a:p>
            <a:r>
              <a:rPr lang="en-US" b="0" dirty="0"/>
              <a:t>Not bold – restricted elective</a:t>
            </a:r>
          </a:p>
          <a:p>
            <a:endParaRPr lang="en-US" b="0" dirty="0"/>
          </a:p>
          <a:p>
            <a:r>
              <a:rPr lang="en-US" b="0" dirty="0"/>
              <a:t>Simplified to fit on one slide</a:t>
            </a:r>
          </a:p>
          <a:p>
            <a:pPr lvl="1"/>
            <a:r>
              <a:rPr lang="en-US" dirty="0"/>
              <a:t>(e.g. should show many more analog circuits courses as restricted-electives for EE)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23EEF-9A52-0F4A-A2E0-FC05EFF6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</p:spTree>
    <p:extLst>
      <p:ext uri="{BB962C8B-B14F-4D97-AF65-F5344CB8AC3E}">
        <p14:creationId xmlns:p14="http://schemas.microsoft.com/office/powerpoint/2010/main" val="39040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value in physical construction of objects</a:t>
            </a:r>
          </a:p>
          <a:p>
            <a:pPr lvl="1"/>
            <a:r>
              <a:rPr lang="en-US" dirty="0"/>
              <a:t>Bridge, house, car, screwdriver</a:t>
            </a:r>
          </a:p>
          <a:p>
            <a:r>
              <a:rPr lang="en-US" dirty="0"/>
              <a:t>Expensive to reproduce / copy</a:t>
            </a:r>
          </a:p>
          <a:p>
            <a:r>
              <a:rPr lang="en-US" dirty="0"/>
              <a:t>Reproductions imperfect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generation analog recording</a:t>
            </a:r>
          </a:p>
          <a:p>
            <a:pPr lvl="1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photocopy of text</a:t>
            </a:r>
          </a:p>
          <a:p>
            <a:r>
              <a:rPr lang="en-US" dirty="0"/>
              <a:t>Inherent barrier to making copies</a:t>
            </a:r>
          </a:p>
          <a:p>
            <a:pPr lvl="1"/>
            <a:r>
              <a:rPr lang="en-US" dirty="0"/>
              <a:t>Value to buying original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represent perfectly in bits</a:t>
            </a:r>
          </a:p>
          <a:p>
            <a:pPr lvl="1"/>
            <a:r>
              <a:rPr lang="en-US" dirty="0"/>
              <a:t>Including sound, words</a:t>
            </a:r>
          </a:p>
          <a:p>
            <a:r>
              <a:rPr lang="en-US" dirty="0"/>
              <a:t>Can make perfect copies</a:t>
            </a:r>
          </a:p>
          <a:p>
            <a:r>
              <a:rPr lang="en-US" dirty="0"/>
              <a:t>Bits are cheap…and getting cheaper</a:t>
            </a:r>
          </a:p>
          <a:p>
            <a:pPr lvl="1"/>
            <a:r>
              <a:rPr lang="en-US" dirty="0"/>
              <a:t>Copying “free”</a:t>
            </a:r>
          </a:p>
          <a:p>
            <a:pPr lvl="1"/>
            <a:endParaRPr lang="en-US" dirty="0"/>
          </a:p>
          <a:p>
            <a:r>
              <a:rPr lang="en-US" dirty="0"/>
              <a:t>Intellectual value disconnected from physical reproduction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has this property?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2B9FF"/>
                          </a:solidFill>
                        </a:rPr>
                        <a:t>Digital Intellectual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32B9FF"/>
                          </a:solidFill>
                        </a:rPr>
                        <a:t>Physical</a:t>
                      </a:r>
                      <a:r>
                        <a:rPr lang="en-US" baseline="0" dirty="0">
                          <a:solidFill>
                            <a:srgbClr val="32B9FF"/>
                          </a:solidFill>
                        </a:rPr>
                        <a:t> IP Renderer</a:t>
                      </a:r>
                      <a:endParaRPr lang="en-US" dirty="0">
                        <a:solidFill>
                          <a:srgbClr val="32B9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eReader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Song (MP3)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MP3 Player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JPEG</a:t>
                      </a:r>
                      <a:r>
                        <a:rPr lang="en-US" baseline="0" dirty="0"/>
                        <a:t> Photo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 Player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Video 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Arduino</a:t>
                      </a:r>
                      <a:r>
                        <a:rPr lang="en-US" dirty="0"/>
                        <a:t> or Personal Computer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Verilog</a:t>
                      </a:r>
                      <a:r>
                        <a:rPr lang="en-US" dirty="0"/>
                        <a:t> digital</a:t>
                      </a:r>
                      <a:r>
                        <a:rPr lang="en-US" baseline="0" dirty="0"/>
                        <a:t> circuit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 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STL (3D CAD</a:t>
                      </a:r>
                      <a:r>
                        <a:rPr lang="en-US" baseline="0" dirty="0"/>
                        <a:t> drawing)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DNA 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DNA Printer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19620</TotalTime>
  <Words>2248</Words>
  <Application>Microsoft Macintosh PowerPoint</Application>
  <PresentationFormat>On-screen Show (4:3)</PresentationFormat>
  <Paragraphs>568</Paragraphs>
  <Slides>63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Cambria Math</vt:lpstr>
      <vt:lpstr>Courier New</vt:lpstr>
      <vt:lpstr>Wingdings 2</vt:lpstr>
      <vt:lpstr>ESE 578–</vt:lpstr>
      <vt:lpstr>PowerPoint Presentation</vt:lpstr>
      <vt:lpstr>Preclass </vt:lpstr>
      <vt:lpstr>Economic Terms</vt:lpstr>
      <vt:lpstr>Observe</vt:lpstr>
      <vt:lpstr>Preclass Continued</vt:lpstr>
      <vt:lpstr>Observe</vt:lpstr>
      <vt:lpstr>Past</vt:lpstr>
      <vt:lpstr>Digital representation</vt:lpstr>
      <vt:lpstr>What else has this property?</vt:lpstr>
      <vt:lpstr>Intellectual Property</vt:lpstr>
      <vt:lpstr>Intellectual Property Creators</vt:lpstr>
      <vt:lpstr>Outline</vt:lpstr>
      <vt:lpstr>Course Map</vt:lpstr>
      <vt:lpstr>Rationale</vt:lpstr>
      <vt:lpstr>Pricing challenge</vt:lpstr>
      <vt:lpstr>Arrow’s Information Paradox</vt:lpstr>
      <vt:lpstr>Balance Individual and Societal good</vt:lpstr>
      <vt:lpstr>Before copying was an issue</vt:lpstr>
      <vt:lpstr>US Constitution</vt:lpstr>
      <vt:lpstr>Mechanisms (To support)</vt:lpstr>
      <vt:lpstr>Mechanisms for Protection</vt:lpstr>
      <vt:lpstr>Interlude: NIL Nikolai Ivanovich Lobachevsky </vt:lpstr>
      <vt:lpstr>Patents</vt:lpstr>
      <vt:lpstr>Patent</vt:lpstr>
      <vt:lpstr>What might be tricky / non-satisfying?</vt:lpstr>
      <vt:lpstr>Patent</vt:lpstr>
      <vt:lpstr>Patent Process</vt:lpstr>
      <vt:lpstr>PowerPoint Presentation</vt:lpstr>
      <vt:lpstr>PowerPoint Presentation</vt:lpstr>
      <vt:lpstr>PowerPoint Presentation</vt:lpstr>
      <vt:lpstr>Claims</vt:lpstr>
      <vt:lpstr>What’s Patentable</vt:lpstr>
      <vt:lpstr>Administrative Interlude: Final</vt:lpstr>
      <vt:lpstr>Final</vt:lpstr>
      <vt:lpstr>Final Topics</vt:lpstr>
      <vt:lpstr>Copyright</vt:lpstr>
      <vt:lpstr>Copyright</vt:lpstr>
      <vt:lpstr>Traditionally: transfer copyright …</vt:lpstr>
      <vt:lpstr>Recent: license to ACM, IEEE</vt:lpstr>
      <vt:lpstr>Licensing</vt:lpstr>
      <vt:lpstr>License</vt:lpstr>
      <vt:lpstr>Licenses</vt:lpstr>
      <vt:lpstr>Direct Licensing/Sales</vt:lpstr>
      <vt:lpstr>Past</vt:lpstr>
      <vt:lpstr>Today (emerging)</vt:lpstr>
      <vt:lpstr>Direct IP Businesses today</vt:lpstr>
      <vt:lpstr>Direct IP Businesses today</vt:lpstr>
      <vt:lpstr>Open Source / Creative Commons</vt:lpstr>
      <vt:lpstr>Sharing</vt:lpstr>
      <vt:lpstr>Challenge</vt:lpstr>
      <vt:lpstr>Creative Commons</vt:lpstr>
      <vt:lpstr>Non-Disclosure Agreement (NDA)</vt:lpstr>
      <vt:lpstr>NDA</vt:lpstr>
      <vt:lpstr>Who Owns IP?</vt:lpstr>
      <vt:lpstr>PowerPoint Presentation</vt:lpstr>
      <vt:lpstr>PowerPoint Presentation</vt:lpstr>
      <vt:lpstr>Work Scenarios</vt:lpstr>
      <vt:lpstr>University</vt:lpstr>
      <vt:lpstr>Lab Due</vt:lpstr>
      <vt:lpstr>Big Ideas</vt:lpstr>
      <vt:lpstr>Learn More</vt:lpstr>
      <vt:lpstr>PowerPoint Presentation</vt:lpstr>
      <vt:lpstr>(Notes for previous slide)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705</cp:revision>
  <cp:lastPrinted>2019-05-01T19:32:39Z</cp:lastPrinted>
  <dcterms:created xsi:type="dcterms:W3CDTF">2018-03-28T02:50:16Z</dcterms:created>
  <dcterms:modified xsi:type="dcterms:W3CDTF">2019-05-01T19:54:47Z</dcterms:modified>
</cp:coreProperties>
</file>